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1"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4" autoAdjust="0"/>
    <p:restoredTop sz="94660"/>
  </p:normalViewPr>
  <p:slideViewPr>
    <p:cSldViewPr snapToGrid="0">
      <p:cViewPr varScale="1">
        <p:scale>
          <a:sx n="99" d="100"/>
          <a:sy n="99" d="100"/>
        </p:scale>
        <p:origin x="102"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96FFF6-5B81-4F1D-83B6-330CA71465C0}"/>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D614B25-A6DC-4C9F-AC11-CBC1BB6463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D1273DD-69F1-4F7F-A724-9ED1E53520E9}"/>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5" name="Segnaposto piè di pagina 4">
            <a:extLst>
              <a:ext uri="{FF2B5EF4-FFF2-40B4-BE49-F238E27FC236}">
                <a16:creationId xmlns:a16="http://schemas.microsoft.com/office/drawing/2014/main" id="{B21185B5-5EDC-41F3-8102-510AC54B184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7F9EFAD-8F74-42DA-9516-678DD54B473B}"/>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1370529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9754B0-9F43-442C-8D66-00B5B0B436B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462DBA7-20A1-4E04-AF70-5E8A15D4CF3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675417A-5BB5-4406-B97F-FF30F0A50658}"/>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5" name="Segnaposto piè di pagina 4">
            <a:extLst>
              <a:ext uri="{FF2B5EF4-FFF2-40B4-BE49-F238E27FC236}">
                <a16:creationId xmlns:a16="http://schemas.microsoft.com/office/drawing/2014/main" id="{BFD2DE3B-15F3-4DF8-9C79-B9F16559A3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99F4DBF-CB32-434C-A362-7BE862E7DA09}"/>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667531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9449A1A-A1F2-481A-8B7E-919A599EF36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652E8A4-B85B-43A9-AC05-D692AE296B2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A657CA4-6F19-48DF-89E2-05826D209640}"/>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5" name="Segnaposto piè di pagina 4">
            <a:extLst>
              <a:ext uri="{FF2B5EF4-FFF2-40B4-BE49-F238E27FC236}">
                <a16:creationId xmlns:a16="http://schemas.microsoft.com/office/drawing/2014/main" id="{6A7E7CDB-BEE9-402C-94FE-A9CB795CE3B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3CF9CD8-F346-449F-9AA0-3972E92A375A}"/>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2485546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C12091-A277-451C-BE9A-DF2644951D6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8AA39BF-8C18-4734-A775-F4A4B8E9BDD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D6BD965-8D2E-4B0F-A740-59CCB560C4E2}"/>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5" name="Segnaposto piè di pagina 4">
            <a:extLst>
              <a:ext uri="{FF2B5EF4-FFF2-40B4-BE49-F238E27FC236}">
                <a16:creationId xmlns:a16="http://schemas.microsoft.com/office/drawing/2014/main" id="{F8E9FE0A-868D-4200-86A2-9D214B18F0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66B1B85-FC4C-4DFD-BF77-017B2D61B330}"/>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293288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EF74D3-3BEC-441D-AC39-CA50E3FBA7C3}"/>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6E3B283-CAA0-453A-BFBF-DB657AB1F7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6DBE68B-822C-4899-BD91-0B54709FEBE2}"/>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5" name="Segnaposto piè di pagina 4">
            <a:extLst>
              <a:ext uri="{FF2B5EF4-FFF2-40B4-BE49-F238E27FC236}">
                <a16:creationId xmlns:a16="http://schemas.microsoft.com/office/drawing/2014/main" id="{BEA2EF3B-74DC-44DB-A011-C3E732A7A95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4242C74-6579-4DA1-AB16-ED7AE76A6EBA}"/>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2958564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1C2BA5-5E5B-4D0F-AD4D-A90741B3EE8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0EFE87B-C771-4F20-BBF1-F8D3D6B82E4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02C5C3D-9635-424B-9AB7-FA9BA9848AE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157AF45-B800-45D5-9BCD-53DB1599E4E8}"/>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6" name="Segnaposto piè di pagina 5">
            <a:extLst>
              <a:ext uri="{FF2B5EF4-FFF2-40B4-BE49-F238E27FC236}">
                <a16:creationId xmlns:a16="http://schemas.microsoft.com/office/drawing/2014/main" id="{F969E05E-D803-4719-9C75-9D81B012488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E2F642E-EDC7-471D-8345-DC13AF413EBE}"/>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239708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428473-B9F9-40CE-8237-8FC0B1E4A5B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C5852C5-62D3-43F8-913D-F3D2DB805A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2F68D7C-0240-4FE4-8322-8400ECC7F35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67FDB72-F7FE-4E5D-826F-81195618D8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D655A29-163D-4B84-91C0-CD7CC99C540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D48F327-8D25-491D-BAB6-2E33E0FE7A88}"/>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8" name="Segnaposto piè di pagina 7">
            <a:extLst>
              <a:ext uri="{FF2B5EF4-FFF2-40B4-BE49-F238E27FC236}">
                <a16:creationId xmlns:a16="http://schemas.microsoft.com/office/drawing/2014/main" id="{082179C2-2BD8-4A72-A629-C906FA30C66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1CF0BD1-C371-426F-BC15-7B97312F6E26}"/>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2232539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08A2BA-DBD3-4F68-862E-B9B96762FAC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F77D4C0-061B-4EF2-AC8A-35D90B2716D7}"/>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4" name="Segnaposto piè di pagina 3">
            <a:extLst>
              <a:ext uri="{FF2B5EF4-FFF2-40B4-BE49-F238E27FC236}">
                <a16:creationId xmlns:a16="http://schemas.microsoft.com/office/drawing/2014/main" id="{50AB73E1-5430-4E2A-88D8-18981A1338D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8F9AA64-51A9-4868-A247-6A1E991D70BC}"/>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2290594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6A80CBE-9BE7-4EF7-9F87-40C4D5EC5AF5}"/>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3" name="Segnaposto piè di pagina 2">
            <a:extLst>
              <a:ext uri="{FF2B5EF4-FFF2-40B4-BE49-F238E27FC236}">
                <a16:creationId xmlns:a16="http://schemas.microsoft.com/office/drawing/2014/main" id="{02A7AD08-67F1-46FB-8EEA-C91367B0E0D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0C6CB0-DF09-4ADA-A280-ADEC8BD3B92B}"/>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1778202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7D33B3-8BBF-4E75-B7E1-76F4D65281C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83FF7AE-E08D-47C2-89FB-F280732FD0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6B4CDD5-759A-43DC-AF71-2423719E58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B13BF05-A8EE-47E1-A1A8-D72D11507F7F}"/>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6" name="Segnaposto piè di pagina 5">
            <a:extLst>
              <a:ext uri="{FF2B5EF4-FFF2-40B4-BE49-F238E27FC236}">
                <a16:creationId xmlns:a16="http://schemas.microsoft.com/office/drawing/2014/main" id="{43F00E00-8C70-4883-A252-B364588E25B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35D5101-F58A-4EDA-8C57-A666FFBC241A}"/>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208023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4393F3-498F-472F-9755-866B2538460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CDA21FF-86C0-4E4A-B922-21F7C1FF01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0157AEF-A2FF-4677-B5A5-8CDE62CC3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39CEFF5-19FF-4538-8D9A-64E79EFA27B8}"/>
              </a:ext>
            </a:extLst>
          </p:cNvPr>
          <p:cNvSpPr>
            <a:spLocks noGrp="1"/>
          </p:cNvSpPr>
          <p:nvPr>
            <p:ph type="dt" sz="half" idx="10"/>
          </p:nvPr>
        </p:nvSpPr>
        <p:spPr/>
        <p:txBody>
          <a:bodyPr/>
          <a:lstStyle/>
          <a:p>
            <a:fld id="{6BB40359-3410-4F75-A19E-DAFC75758081}" type="datetimeFigureOut">
              <a:rPr lang="it-IT" smtClean="0"/>
              <a:t>28/11/2021</a:t>
            </a:fld>
            <a:endParaRPr lang="it-IT"/>
          </a:p>
        </p:txBody>
      </p:sp>
      <p:sp>
        <p:nvSpPr>
          <p:cNvPr id="6" name="Segnaposto piè di pagina 5">
            <a:extLst>
              <a:ext uri="{FF2B5EF4-FFF2-40B4-BE49-F238E27FC236}">
                <a16:creationId xmlns:a16="http://schemas.microsoft.com/office/drawing/2014/main" id="{07257E1A-7ABC-4C3B-938D-BFE15EA68C3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865AB49-7B15-4BE9-9C65-76F35BFC3930}"/>
              </a:ext>
            </a:extLst>
          </p:cNvPr>
          <p:cNvSpPr>
            <a:spLocks noGrp="1"/>
          </p:cNvSpPr>
          <p:nvPr>
            <p:ph type="sldNum" sz="quarter" idx="12"/>
          </p:nvPr>
        </p:nvSpPr>
        <p:spPr/>
        <p:txBody>
          <a:bodyPr/>
          <a:lstStyle/>
          <a:p>
            <a:fld id="{394F724E-33B9-483A-9D15-89422D10626C}" type="slidenum">
              <a:rPr lang="it-IT" smtClean="0"/>
              <a:t>‹N›</a:t>
            </a:fld>
            <a:endParaRPr lang="it-IT"/>
          </a:p>
        </p:txBody>
      </p:sp>
    </p:spTree>
    <p:extLst>
      <p:ext uri="{BB962C8B-B14F-4D97-AF65-F5344CB8AC3E}">
        <p14:creationId xmlns:p14="http://schemas.microsoft.com/office/powerpoint/2010/main" val="175924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C649CFD-85E1-43FB-8541-81BAC30588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27A185C-037B-42B4-97F9-BA6CBA6943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B3464F1-C494-4701-86D6-E79349F0B4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40359-3410-4F75-A19E-DAFC75758081}" type="datetimeFigureOut">
              <a:rPr lang="it-IT" smtClean="0"/>
              <a:t>28/11/2021</a:t>
            </a:fld>
            <a:endParaRPr lang="it-IT"/>
          </a:p>
        </p:txBody>
      </p:sp>
      <p:sp>
        <p:nvSpPr>
          <p:cNvPr id="5" name="Segnaposto piè di pagina 4">
            <a:extLst>
              <a:ext uri="{FF2B5EF4-FFF2-40B4-BE49-F238E27FC236}">
                <a16:creationId xmlns:a16="http://schemas.microsoft.com/office/drawing/2014/main" id="{8C098E17-6B6E-4250-8ACF-EC9432EE74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0181722C-F372-4EB9-B52C-EC8734CFD8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F724E-33B9-483A-9D15-89422D10626C}" type="slidenum">
              <a:rPr lang="it-IT" smtClean="0"/>
              <a:t>‹N›</a:t>
            </a:fld>
            <a:endParaRPr lang="it-IT"/>
          </a:p>
        </p:txBody>
      </p:sp>
    </p:spTree>
    <p:extLst>
      <p:ext uri="{BB962C8B-B14F-4D97-AF65-F5344CB8AC3E}">
        <p14:creationId xmlns:p14="http://schemas.microsoft.com/office/powerpoint/2010/main" val="3058259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39">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9" name="Freeform: Shape 41">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50" name="Freeform: Shape 43">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3872D9B7-F3CF-4610-8D18-49D735B1E92B}"/>
              </a:ext>
            </a:extLst>
          </p:cNvPr>
          <p:cNvSpPr>
            <a:spLocks noGrp="1"/>
          </p:cNvSpPr>
          <p:nvPr>
            <p:ph type="ctrTitle"/>
          </p:nvPr>
        </p:nvSpPr>
        <p:spPr>
          <a:xfrm>
            <a:off x="1524003" y="1999615"/>
            <a:ext cx="9144000" cy="2764028"/>
          </a:xfrm>
        </p:spPr>
        <p:txBody>
          <a:bodyPr anchor="ctr">
            <a:normAutofit/>
          </a:bodyPr>
          <a:lstStyle/>
          <a:p>
            <a:r>
              <a:rPr lang="it-IT" sz="6700"/>
              <a:t>LA MEMORIA COME RISORSA PER IL TURISMO </a:t>
            </a:r>
          </a:p>
        </p:txBody>
      </p:sp>
      <p:sp>
        <p:nvSpPr>
          <p:cNvPr id="3" name="Sottotitolo 2">
            <a:extLst>
              <a:ext uri="{FF2B5EF4-FFF2-40B4-BE49-F238E27FC236}">
                <a16:creationId xmlns:a16="http://schemas.microsoft.com/office/drawing/2014/main" id="{0A39A7B0-10E4-4832-9699-D7F50D1E2D3F}"/>
              </a:ext>
            </a:extLst>
          </p:cNvPr>
          <p:cNvSpPr>
            <a:spLocks noGrp="1"/>
          </p:cNvSpPr>
          <p:nvPr>
            <p:ph type="subTitle" idx="1"/>
          </p:nvPr>
        </p:nvSpPr>
        <p:spPr>
          <a:xfrm>
            <a:off x="1966912" y="5645150"/>
            <a:ext cx="8258176" cy="631825"/>
          </a:xfrm>
        </p:spPr>
        <p:txBody>
          <a:bodyPr anchor="ctr">
            <a:normAutofit/>
          </a:bodyPr>
          <a:lstStyle/>
          <a:p>
            <a:r>
              <a:rPr lang="it-IT" sz="1500"/>
              <a:t>Il recupero delle palafitte balneari sul lungomare di </a:t>
            </a:r>
            <a:r>
              <a:rPr lang="it-IT" sz="1500" b="1"/>
              <a:t>Santa Marinella .</a:t>
            </a:r>
          </a:p>
          <a:p>
            <a:r>
              <a:rPr lang="it-IT" sz="1500" b="1"/>
              <a:t>                                                                                                  ( Di Lucilla Rami Ceci )</a:t>
            </a:r>
            <a:endParaRPr lang="it-IT" sz="1500"/>
          </a:p>
        </p:txBody>
      </p:sp>
      <p:sp>
        <p:nvSpPr>
          <p:cNvPr id="51" name="Rectangle 45">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667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8E83DE-8703-4E79-9200-CFF8F36B9C60}"/>
              </a:ext>
            </a:extLst>
          </p:cNvPr>
          <p:cNvSpPr>
            <a:spLocks noGrp="1"/>
          </p:cNvSpPr>
          <p:nvPr>
            <p:ph type="title"/>
          </p:nvPr>
        </p:nvSpPr>
        <p:spPr>
          <a:xfrm>
            <a:off x="655320" y="365125"/>
            <a:ext cx="5120114" cy="1692794"/>
          </a:xfrm>
        </p:spPr>
        <p:txBody>
          <a:bodyPr>
            <a:normAutofit/>
          </a:bodyPr>
          <a:lstStyle/>
          <a:p>
            <a:r>
              <a:rPr lang="it-IT" sz="3600" b="1" dirty="0"/>
              <a:t>1. Gli antecedenti</a:t>
            </a:r>
          </a:p>
        </p:txBody>
      </p:sp>
      <p:cxnSp>
        <p:nvCxnSpPr>
          <p:cNvPr id="12" name="Straight Arrow Connector 9">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Segnaposto contenuto 2">
            <a:extLst>
              <a:ext uri="{FF2B5EF4-FFF2-40B4-BE49-F238E27FC236}">
                <a16:creationId xmlns:a16="http://schemas.microsoft.com/office/drawing/2014/main" id="{089BA755-4374-4EF3-A807-D7BC4E6AD8C1}"/>
              </a:ext>
            </a:extLst>
          </p:cNvPr>
          <p:cNvSpPr>
            <a:spLocks noGrp="1"/>
          </p:cNvSpPr>
          <p:nvPr>
            <p:ph idx="1"/>
          </p:nvPr>
        </p:nvSpPr>
        <p:spPr>
          <a:xfrm>
            <a:off x="655321" y="2575034"/>
            <a:ext cx="5120113" cy="3462228"/>
          </a:xfrm>
        </p:spPr>
        <p:txBody>
          <a:bodyPr>
            <a:normAutofit/>
          </a:bodyPr>
          <a:lstStyle/>
          <a:p>
            <a:r>
              <a:rPr lang="it-IT" sz="1700" dirty="0"/>
              <a:t>La teoria dei benefici legati alla balneazione marina indusse anche in Italia la moda del </a:t>
            </a:r>
            <a:r>
              <a:rPr lang="it-IT" sz="1700" b="1" dirty="0"/>
              <a:t>bagno di mare </a:t>
            </a:r>
            <a:r>
              <a:rPr lang="it-IT" sz="1700" dirty="0"/>
              <a:t>, in contesti che antichi predecessori ,quali etruschi e romani ,avevano privilegiato costruendovi ville e dimore.  </a:t>
            </a:r>
          </a:p>
          <a:p>
            <a:pPr marL="0" indent="0">
              <a:buNone/>
            </a:pPr>
            <a:r>
              <a:rPr lang="it-IT" sz="1700" dirty="0"/>
              <a:t>Un esempio è sicuramente quello del </a:t>
            </a:r>
            <a:r>
              <a:rPr lang="it-IT" sz="1700" b="1" i="1" dirty="0"/>
              <a:t>Lido Azzurro </a:t>
            </a:r>
            <a:r>
              <a:rPr lang="it-IT" sz="1700" dirty="0"/>
              <a:t>a Torre Annunziata (NA) . Sin dalla fine dell’Ottocento la spiaggia nera di origine vulcanica offriva l’ occasione per la realizzazione delle cabine degli stabilimenti su palafitte in legno, in seguito sostituite da quelle in muratura  . Le palafitte erano divise in due settori: uno destinato agli uomini ed un altro alle donne; per l'accesso alle cabine si usavano grandi scale o un ponte . </a:t>
            </a:r>
          </a:p>
          <a:p>
            <a:pPr marL="0" indent="0">
              <a:buNone/>
            </a:pPr>
            <a:endParaRPr lang="it-IT" sz="1700" dirty="0"/>
          </a:p>
        </p:txBody>
      </p:sp>
      <p:pic>
        <p:nvPicPr>
          <p:cNvPr id="5" name="Immagine 4" descr="Immagine che contiene testo, esterni, bianco, vecchio&#10;&#10;Descrizione generata automaticamente">
            <a:extLst>
              <a:ext uri="{FF2B5EF4-FFF2-40B4-BE49-F238E27FC236}">
                <a16:creationId xmlns:a16="http://schemas.microsoft.com/office/drawing/2014/main" id="{0374C88B-C745-4E62-932F-F8AA6D805F4B}"/>
              </a:ext>
            </a:extLst>
          </p:cNvPr>
          <p:cNvPicPr>
            <a:picLocks noChangeAspect="1"/>
          </p:cNvPicPr>
          <p:nvPr/>
        </p:nvPicPr>
        <p:blipFill rotWithShape="1">
          <a:blip r:embed="rId2">
            <a:extLst>
              <a:ext uri="{28A0092B-C50C-407E-A947-70E740481C1C}">
                <a14:useLocalDpi xmlns:a14="http://schemas.microsoft.com/office/drawing/2010/main" val="0"/>
              </a:ext>
            </a:extLst>
          </a:blip>
          <a:srcRect l="14611" r="22101" b="-1"/>
          <a:stretch/>
        </p:blipFill>
        <p:spPr>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2553346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5A9806-70AD-4FA4-85E6-0F68FDEC7FF4}"/>
              </a:ext>
            </a:extLst>
          </p:cNvPr>
          <p:cNvSpPr>
            <a:spLocks noGrp="1"/>
          </p:cNvSpPr>
          <p:nvPr>
            <p:ph type="title"/>
          </p:nvPr>
        </p:nvSpPr>
        <p:spPr>
          <a:xfrm>
            <a:off x="655320" y="365125"/>
            <a:ext cx="5120114" cy="1692794"/>
          </a:xfrm>
        </p:spPr>
        <p:txBody>
          <a:bodyPr>
            <a:normAutofit/>
          </a:bodyPr>
          <a:lstStyle/>
          <a:p>
            <a:r>
              <a:rPr lang="it-IT" sz="3700" b="1" dirty="0"/>
              <a:t>2. Lo stabilimento balneare </a:t>
            </a:r>
            <a:r>
              <a:rPr lang="it-IT" sz="3700" b="1" dirty="0" err="1"/>
              <a:t>Pirgo</a:t>
            </a:r>
            <a:r>
              <a:rPr lang="it-IT" sz="3700" b="1" dirty="0"/>
              <a:t> a Civitavecchia </a:t>
            </a:r>
          </a:p>
        </p:txBody>
      </p:sp>
      <p:cxnSp>
        <p:nvCxnSpPr>
          <p:cNvPr id="10" name="Straight Arrow Connector 9">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Segnaposto contenuto 2">
            <a:extLst>
              <a:ext uri="{FF2B5EF4-FFF2-40B4-BE49-F238E27FC236}">
                <a16:creationId xmlns:a16="http://schemas.microsoft.com/office/drawing/2014/main" id="{082C01D8-1CB5-4BCF-9962-470AF923E34F}"/>
              </a:ext>
            </a:extLst>
          </p:cNvPr>
          <p:cNvSpPr>
            <a:spLocks noGrp="1"/>
          </p:cNvSpPr>
          <p:nvPr>
            <p:ph idx="1"/>
          </p:nvPr>
        </p:nvSpPr>
        <p:spPr>
          <a:xfrm>
            <a:off x="655321" y="2575034"/>
            <a:ext cx="5120113" cy="3462228"/>
          </a:xfrm>
        </p:spPr>
        <p:txBody>
          <a:bodyPr>
            <a:noAutofit/>
          </a:bodyPr>
          <a:lstStyle/>
          <a:p>
            <a:r>
              <a:rPr lang="it-IT" sz="1600" dirty="0"/>
              <a:t>Lo stabilimento balneare </a:t>
            </a:r>
            <a:r>
              <a:rPr lang="it-IT" sz="1600" dirty="0" err="1"/>
              <a:t>Pirgo</a:t>
            </a:r>
            <a:r>
              <a:rPr lang="it-IT" sz="1600" dirty="0"/>
              <a:t> era costituito da un nucleo principale , l’ isolotto su cui erano sorti i bagni </a:t>
            </a:r>
            <a:r>
              <a:rPr lang="it-IT" sz="1600" dirty="0" err="1"/>
              <a:t>Bruzzesi</a:t>
            </a:r>
            <a:r>
              <a:rPr lang="it-IT" sz="1600" dirty="0"/>
              <a:t>  ,  mentre vari pontili collegavano le diverse zone dello stabilimento . Quest’ ultimo era dotato di varie piazzole coperte da un tetto a pagoda e di piattaforme per celebrare i riti dell'estate  : il gelato ,  il vermouth e il ballo .  Dall'interno delle cabine si poteva , tramite una scaletta , accedere direttamente al mare . Affinché le donne potessero scendere in acqua al riparo da sguardi indiscreti , all'interno delle carabine c'era anche una botola . Le palafitte balneari dunque riflettevano in un micro mondo le condizioni di vita della società dell'epoca nella media borghesia urbana che scopriva le nuove frontiere del </a:t>
            </a:r>
            <a:r>
              <a:rPr lang="it-IT" sz="1600" i="1" dirty="0"/>
              <a:t>loisir . </a:t>
            </a:r>
          </a:p>
          <a:p>
            <a:pPr marL="0" indent="0">
              <a:buNone/>
            </a:pPr>
            <a:r>
              <a:rPr lang="it-IT" sz="1600" dirty="0"/>
              <a:t> Il 2 Maggio del 1902 una violenta mareggiata danneggiò questo stabilimento balneare . </a:t>
            </a:r>
          </a:p>
        </p:txBody>
      </p:sp>
      <p:pic>
        <p:nvPicPr>
          <p:cNvPr id="5" name="Immagine 4" descr="Immagine che contiene testo, acqua, esterni&#10;&#10;Descrizione generata automaticamente">
            <a:extLst>
              <a:ext uri="{FF2B5EF4-FFF2-40B4-BE49-F238E27FC236}">
                <a16:creationId xmlns:a16="http://schemas.microsoft.com/office/drawing/2014/main" id="{B8088884-2314-4CF4-B657-B4D16AECA9BA}"/>
              </a:ext>
            </a:extLst>
          </p:cNvPr>
          <p:cNvPicPr>
            <a:picLocks noChangeAspect="1"/>
          </p:cNvPicPr>
          <p:nvPr/>
        </p:nvPicPr>
        <p:blipFill rotWithShape="1">
          <a:blip r:embed="rId2">
            <a:extLst>
              <a:ext uri="{28A0092B-C50C-407E-A947-70E740481C1C}">
                <a14:useLocalDpi xmlns:a14="http://schemas.microsoft.com/office/drawing/2010/main" val="0"/>
              </a:ext>
            </a:extLst>
          </a:blip>
          <a:srcRect l="20029" r="14612" b="1"/>
          <a:stretch/>
        </p:blipFill>
        <p:spPr>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3061344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5CE23E8-6EFD-46B9-A11C-F1B6D5EBE5B1}"/>
              </a:ext>
            </a:extLst>
          </p:cNvPr>
          <p:cNvSpPr>
            <a:spLocks noGrp="1"/>
          </p:cNvSpPr>
          <p:nvPr>
            <p:ph type="title"/>
          </p:nvPr>
        </p:nvSpPr>
        <p:spPr>
          <a:xfrm>
            <a:off x="1075767" y="1188637"/>
            <a:ext cx="2988234" cy="4480726"/>
          </a:xfrm>
        </p:spPr>
        <p:txBody>
          <a:bodyPr>
            <a:normAutofit/>
          </a:bodyPr>
          <a:lstStyle/>
          <a:p>
            <a:pPr algn="r"/>
            <a:r>
              <a:rPr lang="it-IT" sz="6100" b="1"/>
              <a:t>Dal legno al cemento armato</a:t>
            </a:r>
          </a:p>
        </p:txBody>
      </p:sp>
      <p:cxnSp>
        <p:nvCxnSpPr>
          <p:cNvPr id="21"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Segnaposto contenuto 2">
            <a:extLst>
              <a:ext uri="{FF2B5EF4-FFF2-40B4-BE49-F238E27FC236}">
                <a16:creationId xmlns:a16="http://schemas.microsoft.com/office/drawing/2014/main" id="{F976B19B-2888-403C-A5E4-E7158ECB0A94}"/>
              </a:ext>
            </a:extLst>
          </p:cNvPr>
          <p:cNvSpPr>
            <a:spLocks noGrp="1"/>
          </p:cNvSpPr>
          <p:nvPr>
            <p:ph idx="1"/>
          </p:nvPr>
        </p:nvSpPr>
        <p:spPr>
          <a:xfrm>
            <a:off x="5255260" y="1648870"/>
            <a:ext cx="4702848" cy="3560260"/>
          </a:xfrm>
        </p:spPr>
        <p:txBody>
          <a:bodyPr anchor="ctr">
            <a:normAutofit/>
          </a:bodyPr>
          <a:lstStyle/>
          <a:p>
            <a:r>
              <a:rPr lang="it-IT" sz="2000" dirty="0"/>
              <a:t>Con il passare del tempo ,  in Italia come all'estero , la maggior parte delle  costruzioni in legno a scopo balneare furono riedificate in cemento con sostanziali modifiche sia della struttura stessa che del paesaggio marino , divenuto antropizzato in modo stabile . E’ significativo comunque il fatto che alcune , nonostante la loro vulnerabilità ,  siano rimaste in vita nella loro forma originaria , cioè in legno . </a:t>
            </a:r>
          </a:p>
        </p:txBody>
      </p:sp>
    </p:spTree>
    <p:extLst>
      <p:ext uri="{BB962C8B-B14F-4D97-AF65-F5344CB8AC3E}">
        <p14:creationId xmlns:p14="http://schemas.microsoft.com/office/powerpoint/2010/main" val="482401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Immagine che contiene acqua, cielo, esterni, natura&#10;&#10;Descrizione generata automaticamente">
            <a:extLst>
              <a:ext uri="{FF2B5EF4-FFF2-40B4-BE49-F238E27FC236}">
                <a16:creationId xmlns:a16="http://schemas.microsoft.com/office/drawing/2014/main" id="{AEE4ADD3-F4E2-408A-A5BF-62516B823932}"/>
              </a:ext>
            </a:extLst>
          </p:cNvPr>
          <p:cNvPicPr>
            <a:picLocks noChangeAspect="1"/>
          </p:cNvPicPr>
          <p:nvPr/>
        </p:nvPicPr>
        <p:blipFill rotWithShape="1">
          <a:blip r:embed="rId2">
            <a:extLst>
              <a:ext uri="{28A0092B-C50C-407E-A947-70E740481C1C}">
                <a14:useLocalDpi xmlns:a14="http://schemas.microsoft.com/office/drawing/2010/main" val="0"/>
              </a:ext>
            </a:extLst>
          </a:blip>
          <a:srcRect t="12110"/>
          <a:stretch/>
        </p:blipFill>
        <p:spPr>
          <a:xfrm>
            <a:off x="22071" y="-91856"/>
            <a:ext cx="12192000" cy="6857990"/>
          </a:xfrm>
          <a:prstGeom prst="rect">
            <a:avLst/>
          </a:prstGeom>
        </p:spPr>
      </p:pic>
      <p:sp>
        <p:nvSpPr>
          <p:cNvPr id="13"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E2778C73-8B84-4492-AC6B-2B379F6A15D7}"/>
              </a:ext>
            </a:extLst>
          </p:cNvPr>
          <p:cNvSpPr>
            <a:spLocks noGrp="1"/>
          </p:cNvSpPr>
          <p:nvPr>
            <p:ph type="title"/>
          </p:nvPr>
        </p:nvSpPr>
        <p:spPr>
          <a:xfrm>
            <a:off x="719957" y="1733303"/>
            <a:ext cx="4204137" cy="1342754"/>
          </a:xfrm>
        </p:spPr>
        <p:txBody>
          <a:bodyPr>
            <a:normAutofit/>
          </a:bodyPr>
          <a:lstStyle/>
          <a:p>
            <a:pPr algn="ctr"/>
            <a:r>
              <a:rPr lang="it-IT" sz="3600" b="1" dirty="0"/>
              <a:t>Santa Marinella la «Perla del Tirreno» </a:t>
            </a:r>
          </a:p>
        </p:txBody>
      </p:sp>
      <p:cxnSp>
        <p:nvCxnSpPr>
          <p:cNvPr id="12" name="Straight Connector 11">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Segnaposto contenuto 2">
            <a:extLst>
              <a:ext uri="{FF2B5EF4-FFF2-40B4-BE49-F238E27FC236}">
                <a16:creationId xmlns:a16="http://schemas.microsoft.com/office/drawing/2014/main" id="{7A733C07-7A3C-4C22-8715-B58541CF2DAA}"/>
              </a:ext>
            </a:extLst>
          </p:cNvPr>
          <p:cNvSpPr>
            <a:spLocks noGrp="1"/>
          </p:cNvSpPr>
          <p:nvPr>
            <p:ph idx="1"/>
          </p:nvPr>
        </p:nvSpPr>
        <p:spPr>
          <a:xfrm>
            <a:off x="525516" y="3417573"/>
            <a:ext cx="4593021" cy="2619839"/>
          </a:xfrm>
        </p:spPr>
        <p:txBody>
          <a:bodyPr anchor="ctr">
            <a:normAutofit fontScale="92500" lnSpcReduction="20000"/>
          </a:bodyPr>
          <a:lstStyle/>
          <a:p>
            <a:endParaRPr lang="it-IT" sz="1400" dirty="0"/>
          </a:p>
          <a:p>
            <a:endParaRPr lang="it-IT" sz="1400" dirty="0"/>
          </a:p>
          <a:p>
            <a:r>
              <a:rPr lang="it-IT" sz="1600" dirty="0"/>
              <a:t>Santa Marinella è una rinomata e gradevole </a:t>
            </a:r>
            <a:r>
              <a:rPr lang="it-IT" sz="1600" b="1" dirty="0"/>
              <a:t>località balneare </a:t>
            </a:r>
            <a:r>
              <a:rPr lang="it-IT" sz="1600" dirty="0"/>
              <a:t>nei pressi di Roma, sulla costa laziale. Il litorale si estende per 22 chilometri, tra Baia di Ponente e Santa Severa, in un tratto costiero che alterna zone rocciose ad aree sabbiose, tra baie ed insenature caratteristiche.  </a:t>
            </a:r>
          </a:p>
          <a:p>
            <a:pPr marL="0" indent="0">
              <a:buNone/>
            </a:pPr>
            <a:r>
              <a:rPr lang="it-IT" sz="1600" dirty="0"/>
              <a:t>  La posizione sul mare è invidiabile, la costa infatti guarda perlopiù a mezzogiorno; il clima è mite e temperato;       la zona è ricca di siti archeologici anche sul mare che rendono il territorio ricco di attrattive culturali.</a:t>
            </a:r>
          </a:p>
        </p:txBody>
      </p:sp>
    </p:spTree>
    <p:extLst>
      <p:ext uri="{BB962C8B-B14F-4D97-AF65-F5344CB8AC3E}">
        <p14:creationId xmlns:p14="http://schemas.microsoft.com/office/powerpoint/2010/main" val="3250862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73177D-6562-446F-82F6-725A59DDD063}"/>
              </a:ext>
            </a:extLst>
          </p:cNvPr>
          <p:cNvSpPr>
            <a:spLocks noGrp="1"/>
          </p:cNvSpPr>
          <p:nvPr>
            <p:ph type="title"/>
          </p:nvPr>
        </p:nvSpPr>
        <p:spPr>
          <a:xfrm>
            <a:off x="481013" y="3752849"/>
            <a:ext cx="3290887" cy="2452687"/>
          </a:xfrm>
        </p:spPr>
        <p:txBody>
          <a:bodyPr anchor="ctr">
            <a:normAutofit fontScale="90000"/>
          </a:bodyPr>
          <a:lstStyle/>
          <a:p>
            <a:r>
              <a:rPr lang="it-IT" sz="2800" b="1" dirty="0"/>
              <a:t>3. Una vera e propria </a:t>
            </a:r>
            <a:r>
              <a:rPr lang="it-IT" sz="2800" b="1" dirty="0" err="1"/>
              <a:t>ricontestualizzazione</a:t>
            </a:r>
            <a:r>
              <a:rPr lang="it-IT" sz="2800" b="1" dirty="0"/>
              <a:t> dell’ arcaico : </a:t>
            </a:r>
            <a:r>
              <a:rPr lang="it-IT" sz="2800" b="1" i="1" dirty="0"/>
              <a:t>le palafitte balneari a S. Marinella </a:t>
            </a:r>
            <a:br>
              <a:rPr lang="it-IT" sz="3600" dirty="0"/>
            </a:br>
            <a:endParaRPr lang="it-IT" sz="3600" dirty="0"/>
          </a:p>
        </p:txBody>
      </p:sp>
      <p:pic>
        <p:nvPicPr>
          <p:cNvPr id="5" name="Immagine 4" descr="Immagine che contiene cielo, esterni, molo, acqua&#10;&#10;Descrizione generata automaticamente">
            <a:extLst>
              <a:ext uri="{FF2B5EF4-FFF2-40B4-BE49-F238E27FC236}">
                <a16:creationId xmlns:a16="http://schemas.microsoft.com/office/drawing/2014/main" id="{31FF8CDB-6546-450E-835A-219AA7291B4E}"/>
              </a:ext>
            </a:extLst>
          </p:cNvPr>
          <p:cNvPicPr>
            <a:picLocks noChangeAspect="1"/>
          </p:cNvPicPr>
          <p:nvPr/>
        </p:nvPicPr>
        <p:blipFill rotWithShape="1">
          <a:blip r:embed="rId2">
            <a:extLst>
              <a:ext uri="{28A0092B-C50C-407E-A947-70E740481C1C}">
                <a14:useLocalDpi xmlns:a14="http://schemas.microsoft.com/office/drawing/2010/main" val="0"/>
              </a:ext>
            </a:extLst>
          </a:blip>
          <a:srcRect t="23925" b="21969"/>
          <a:stretch/>
        </p:blipFill>
        <p:spPr>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3" name="Segnaposto contenuto 2">
            <a:extLst>
              <a:ext uri="{FF2B5EF4-FFF2-40B4-BE49-F238E27FC236}">
                <a16:creationId xmlns:a16="http://schemas.microsoft.com/office/drawing/2014/main" id="{65071523-B78E-4E11-B414-F2EFD8706548}"/>
              </a:ext>
            </a:extLst>
          </p:cNvPr>
          <p:cNvSpPr>
            <a:spLocks noGrp="1"/>
          </p:cNvSpPr>
          <p:nvPr>
            <p:ph idx="1"/>
          </p:nvPr>
        </p:nvSpPr>
        <p:spPr>
          <a:xfrm>
            <a:off x="3917483" y="4032985"/>
            <a:ext cx="8148048" cy="2130315"/>
          </a:xfrm>
        </p:spPr>
        <p:txBody>
          <a:bodyPr anchor="ctr">
            <a:noAutofit/>
          </a:bodyPr>
          <a:lstStyle/>
          <a:p>
            <a:pPr marL="0" indent="0">
              <a:buNone/>
            </a:pPr>
            <a:r>
              <a:rPr lang="it-IT" sz="1600" dirty="0"/>
              <a:t>Sulla costa di Santa Marinella è ancora presente un'antica pratica , ovvero quella dell'accesso al mare attraverso la fruizione della </a:t>
            </a:r>
            <a:r>
              <a:rPr lang="it-IT" sz="1600" b="1" dirty="0"/>
              <a:t>palafitta in legno </a:t>
            </a:r>
            <a:r>
              <a:rPr lang="it-IT" sz="1600" dirty="0"/>
              <a:t>. Ciò contribuisce oggi a </a:t>
            </a:r>
            <a:r>
              <a:rPr lang="it-IT" sz="1600" b="1" dirty="0"/>
              <a:t>riqualificare</a:t>
            </a:r>
            <a:r>
              <a:rPr lang="it-IT" sz="1600" dirty="0"/>
              <a:t> e a </a:t>
            </a:r>
            <a:r>
              <a:rPr lang="it-IT" sz="1600" b="1" dirty="0"/>
              <a:t>tutelare</a:t>
            </a:r>
            <a:r>
              <a:rPr lang="it-IT" sz="1600" dirty="0"/>
              <a:t> quest'area dalle molteplici vocazioni :  da quella turistica a quella culturale , da quella paesaggistica a quella terapeutica , da quella artistica a quella ecologista .  I concessionari attuali degli antichi pontili ,  costruiti in legno intorno agli anni 50 del secolo scorso , hanno intessuto una rete di memorie locali e , attraverso queste il radicamento in un luogo che , </a:t>
            </a:r>
            <a:r>
              <a:rPr lang="it-IT" sz="1600" b="1" dirty="0"/>
              <a:t>non brutalizzato </a:t>
            </a:r>
            <a:r>
              <a:rPr lang="it-IT" sz="1600" dirty="0"/>
              <a:t>dall'intervento selvaggio dell'edilizia balneare , offre ancora oggi a coloro che vi soggiornano i vantaggi di un habitat naturalistico in parte ancora protetto e salvaguardato . Il Centro Nautico torre </a:t>
            </a:r>
            <a:r>
              <a:rPr lang="it-IT" sz="1600" dirty="0" err="1"/>
              <a:t>Chiaruccia</a:t>
            </a:r>
            <a:r>
              <a:rPr lang="it-IT" sz="1600" dirty="0"/>
              <a:t> e il Centro Nautico </a:t>
            </a:r>
            <a:r>
              <a:rPr lang="it-IT" sz="1600" dirty="0" err="1"/>
              <a:t>Capolinaro</a:t>
            </a:r>
            <a:r>
              <a:rPr lang="it-IT" sz="1600" dirty="0"/>
              <a:t> , associazioni sportive e culturali nelle quali si sono associati i concessionari delle palafitte , hanno elaborato lo statuto in base al quale le tinteggiature delle cabine dei pontili devono rispettare l'uso tradizionale dei colori bianco e azzurro , le distanze di rispetto tra una struttura e l'altra e il limite degli affacci dei pontili sul mare . </a:t>
            </a:r>
          </a:p>
        </p:txBody>
      </p:sp>
    </p:spTree>
    <p:extLst>
      <p:ext uri="{BB962C8B-B14F-4D97-AF65-F5344CB8AC3E}">
        <p14:creationId xmlns:p14="http://schemas.microsoft.com/office/powerpoint/2010/main" val="31576072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681</Words>
  <Application>Microsoft Office PowerPoint</Application>
  <PresentationFormat>Widescreen</PresentationFormat>
  <Paragraphs>18</Paragraphs>
  <Slides>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6</vt:i4>
      </vt:variant>
    </vt:vector>
  </HeadingPairs>
  <TitlesOfParts>
    <vt:vector size="10" baseType="lpstr">
      <vt:lpstr>Arial</vt:lpstr>
      <vt:lpstr>Calibri</vt:lpstr>
      <vt:lpstr>Calibri Light</vt:lpstr>
      <vt:lpstr>Tema di Office</vt:lpstr>
      <vt:lpstr>LA MEMORIA COME RISORSA PER IL TURISMO </vt:lpstr>
      <vt:lpstr>1. Gli antecedenti</vt:lpstr>
      <vt:lpstr>2. Lo stabilimento balneare Pirgo a Civitavecchia </vt:lpstr>
      <vt:lpstr>Dal legno al cemento armato</vt:lpstr>
      <vt:lpstr>Santa Marinella la «Perla del Tirreno» </vt:lpstr>
      <vt:lpstr>3. Una vera e propria ricontestualizzazione dell’ arcaico : le palafitte balneari a S. Marinella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MEMORIA COME RISORSA PER IL TURISMO </dc:title>
  <dc:creator>Shish Shosh</dc:creator>
  <cp:lastModifiedBy>Shish Shosh</cp:lastModifiedBy>
  <cp:revision>1</cp:revision>
  <dcterms:created xsi:type="dcterms:W3CDTF">2021-11-28T15:29:12Z</dcterms:created>
  <dcterms:modified xsi:type="dcterms:W3CDTF">2021-11-28T18:17:49Z</dcterms:modified>
</cp:coreProperties>
</file>