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305" r:id="rId2"/>
    <p:sldId id="324" r:id="rId3"/>
    <p:sldId id="329" r:id="rId4"/>
    <p:sldId id="330" r:id="rId5"/>
    <p:sldId id="257" r:id="rId6"/>
    <p:sldId id="306" r:id="rId7"/>
    <p:sldId id="274" r:id="rId8"/>
    <p:sldId id="287" r:id="rId9"/>
    <p:sldId id="308" r:id="rId10"/>
    <p:sldId id="310" r:id="rId11"/>
    <p:sldId id="325" r:id="rId12"/>
    <p:sldId id="326" r:id="rId13"/>
    <p:sldId id="331" r:id="rId14"/>
    <p:sldId id="276" r:id="rId15"/>
    <p:sldId id="301" r:id="rId16"/>
    <p:sldId id="299" r:id="rId17"/>
    <p:sldId id="323" r:id="rId18"/>
    <p:sldId id="315" r:id="rId19"/>
    <p:sldId id="290" r:id="rId20"/>
    <p:sldId id="327" r:id="rId21"/>
    <p:sldId id="279" r:id="rId22"/>
    <p:sldId id="328" r:id="rId23"/>
    <p:sldId id="280" r:id="rId24"/>
    <p:sldId id="332" r:id="rId25"/>
    <p:sldId id="300" r:id="rId26"/>
    <p:sldId id="316" r:id="rId27"/>
    <p:sldId id="317" r:id="rId28"/>
    <p:sldId id="319" r:id="rId29"/>
    <p:sldId id="320"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8DF9-5115-4597-9BFC-0193C47281E0}" type="datetimeFigureOut">
              <a:rPr lang="it-IT" smtClean="0"/>
              <a:t>27/12/2023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59EAB-4B2A-4FF7-A435-1D909414E031}" type="slidenum">
              <a:rPr lang="it-IT" smtClean="0"/>
              <a:t>‹N›</a:t>
            </a:fld>
            <a:endParaRPr lang="it-IT"/>
          </a:p>
        </p:txBody>
      </p:sp>
    </p:spTree>
    <p:extLst>
      <p:ext uri="{BB962C8B-B14F-4D97-AF65-F5344CB8AC3E}">
        <p14:creationId xmlns:p14="http://schemas.microsoft.com/office/powerpoint/2010/main" val="246931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0291B79-3971-471C-A79A-DF09709FF1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75371E-65A4-4F91-AE5F-CB8C71856D35}" type="slidenum">
              <a:rPr lang="it-IT" altLang="it-IT" smtClean="0"/>
              <a:pPr/>
              <a:t>17</a:t>
            </a:fld>
            <a:endParaRPr lang="it-IT" altLang="it-IT"/>
          </a:p>
        </p:txBody>
      </p:sp>
      <p:sp>
        <p:nvSpPr>
          <p:cNvPr id="21507" name="Rectangle 2">
            <a:extLst>
              <a:ext uri="{FF2B5EF4-FFF2-40B4-BE49-F238E27FC236}">
                <a16:creationId xmlns:a16="http://schemas.microsoft.com/office/drawing/2014/main" id="{EAD1794B-C19D-4EBE-95DC-1F4B136CB5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BF81A52B-0885-4316-83DE-7FF98FDCB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22F985AB-EB4A-417E-97AF-CE945C2168C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591D74A-2825-43BC-AD7B-B509CA255BD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DFCC1264-7B58-4279-A215-CD1FE9D44995}"/>
              </a:ext>
            </a:extLst>
          </p:cNvPr>
          <p:cNvSpPr>
            <a:spLocks noGrp="1" noChangeArrowheads="1"/>
          </p:cNvSpPr>
          <p:nvPr>
            <p:ph type="sldNum" sz="quarter" idx="12"/>
          </p:nvPr>
        </p:nvSpPr>
        <p:spPr>
          <a:ln/>
        </p:spPr>
        <p:txBody>
          <a:bodyPr/>
          <a:lstStyle>
            <a:lvl1pPr>
              <a:defRPr/>
            </a:lvl1pPr>
          </a:lstStyle>
          <a:p>
            <a:pPr>
              <a:defRPr/>
            </a:pPr>
            <a:fld id="{F86E2EE6-E5EC-406D-B62D-81CB93F11368}" type="slidenum">
              <a:rPr lang="it-IT" altLang="it-IT"/>
              <a:pPr>
                <a:defRPr/>
              </a:pPr>
              <a:t>‹N›</a:t>
            </a:fld>
            <a:endParaRPr lang="it-IT" altLang="it-IT"/>
          </a:p>
        </p:txBody>
      </p:sp>
    </p:spTree>
    <p:extLst>
      <p:ext uri="{BB962C8B-B14F-4D97-AF65-F5344CB8AC3E}">
        <p14:creationId xmlns:p14="http://schemas.microsoft.com/office/powerpoint/2010/main" val="2236949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7813"/>
            <a:ext cx="109728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B6144373-5057-4D14-8F5F-A4BEB4F4972D}"/>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B198FD0F-212E-4B44-934E-0BAC19057B0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6574D338-AF54-4238-8134-C3EC66CE2DFA}"/>
              </a:ext>
            </a:extLst>
          </p:cNvPr>
          <p:cNvSpPr>
            <a:spLocks noGrp="1" noChangeArrowheads="1"/>
          </p:cNvSpPr>
          <p:nvPr>
            <p:ph type="sldNum" sz="quarter" idx="12"/>
          </p:nvPr>
        </p:nvSpPr>
        <p:spPr>
          <a:ln/>
        </p:spPr>
        <p:txBody>
          <a:bodyPr/>
          <a:lstStyle>
            <a:lvl1pPr>
              <a:defRPr/>
            </a:lvl1pPr>
          </a:lstStyle>
          <a:p>
            <a:pPr>
              <a:defRPr/>
            </a:pPr>
            <a:fld id="{2BC4ADCC-116A-4135-ADAB-8A44C2B331A9}" type="slidenum">
              <a:rPr lang="it-IT" altLang="it-IT"/>
              <a:pPr>
                <a:defRPr/>
              </a:pPr>
              <a:t>‹N›</a:t>
            </a:fld>
            <a:endParaRPr lang="it-IT" altLang="it-IT"/>
          </a:p>
        </p:txBody>
      </p:sp>
    </p:spTree>
    <p:extLst>
      <p:ext uri="{BB962C8B-B14F-4D97-AF65-F5344CB8AC3E}">
        <p14:creationId xmlns:p14="http://schemas.microsoft.com/office/powerpoint/2010/main" val="158701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6197600" y="1600201"/>
            <a:ext cx="5384800" cy="4530725"/>
          </a:xfrm>
        </p:spPr>
        <p:txBody>
          <a:bodyPr/>
          <a:lstStyle/>
          <a:p>
            <a:pPr lvl="0"/>
            <a:endParaRPr lang="it-IT" noProof="0"/>
          </a:p>
        </p:txBody>
      </p:sp>
      <p:sp>
        <p:nvSpPr>
          <p:cNvPr id="5" name="Rectangle 4">
            <a:extLst>
              <a:ext uri="{FF2B5EF4-FFF2-40B4-BE49-F238E27FC236}">
                <a16:creationId xmlns:a16="http://schemas.microsoft.com/office/drawing/2014/main" id="{BEB63A67-4AE4-4C8D-94E0-74C8E57279CA}"/>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59CAF4B-4B9C-4851-A22B-CBB2C3455D1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031B1430-6FFA-4228-A9FC-991337A76695}"/>
              </a:ext>
            </a:extLst>
          </p:cNvPr>
          <p:cNvSpPr>
            <a:spLocks noGrp="1" noChangeArrowheads="1"/>
          </p:cNvSpPr>
          <p:nvPr>
            <p:ph type="sldNum" sz="quarter" idx="12"/>
          </p:nvPr>
        </p:nvSpPr>
        <p:spPr>
          <a:ln/>
        </p:spPr>
        <p:txBody>
          <a:bodyPr/>
          <a:lstStyle>
            <a:lvl1pPr>
              <a:defRPr/>
            </a:lvl1pPr>
          </a:lstStyle>
          <a:p>
            <a:pPr>
              <a:defRPr/>
            </a:pPr>
            <a:fld id="{163965FD-F296-4A01-AF3F-79DA80C985F8}" type="slidenum">
              <a:rPr lang="it-IT" altLang="it-IT"/>
              <a:pPr>
                <a:defRPr/>
              </a:pPr>
              <a:t>‹N›</a:t>
            </a:fld>
            <a:endParaRPr lang="it-IT" altLang="it-IT"/>
          </a:p>
        </p:txBody>
      </p:sp>
    </p:spTree>
    <p:extLst>
      <p:ext uri="{BB962C8B-B14F-4D97-AF65-F5344CB8AC3E}">
        <p14:creationId xmlns:p14="http://schemas.microsoft.com/office/powerpoint/2010/main" val="326363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risorsa multimediale 3"/>
          <p:cNvSpPr>
            <a:spLocks noGrp="1"/>
          </p:cNvSpPr>
          <p:nvPr>
            <p:ph type="media" sz="half" idx="2"/>
          </p:nvPr>
        </p:nvSpPr>
        <p:spPr>
          <a:xfrm>
            <a:off x="6197600" y="1600201"/>
            <a:ext cx="5384800" cy="4530725"/>
          </a:xfrm>
        </p:spPr>
        <p:txBody>
          <a:bodyPr/>
          <a:lstStyle/>
          <a:p>
            <a:pPr lvl="0"/>
            <a:endParaRPr lang="it-IT" noProof="0"/>
          </a:p>
        </p:txBody>
      </p:sp>
      <p:sp>
        <p:nvSpPr>
          <p:cNvPr id="5" name="Rectangle 4">
            <a:extLst>
              <a:ext uri="{FF2B5EF4-FFF2-40B4-BE49-F238E27FC236}">
                <a16:creationId xmlns:a16="http://schemas.microsoft.com/office/drawing/2014/main" id="{D08495F9-3092-4A2F-9D2A-7D8F0A9082C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91BF5EC0-91A4-412B-A001-31536B2E9AE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6DDE4950-D7C7-4630-9CC2-7EBD2A8B2503}"/>
              </a:ext>
            </a:extLst>
          </p:cNvPr>
          <p:cNvSpPr>
            <a:spLocks noGrp="1" noChangeArrowheads="1"/>
          </p:cNvSpPr>
          <p:nvPr>
            <p:ph type="sldNum" sz="quarter" idx="12"/>
          </p:nvPr>
        </p:nvSpPr>
        <p:spPr>
          <a:ln/>
        </p:spPr>
        <p:txBody>
          <a:bodyPr/>
          <a:lstStyle>
            <a:lvl1pPr>
              <a:defRPr/>
            </a:lvl1pPr>
          </a:lstStyle>
          <a:p>
            <a:pPr>
              <a:defRPr/>
            </a:pPr>
            <a:fld id="{18B327C4-7ACD-4166-997A-CB6229841DCD}" type="slidenum">
              <a:rPr lang="it-IT" altLang="it-IT"/>
              <a:pPr>
                <a:defRPr/>
              </a:pPr>
              <a:t>‹N›</a:t>
            </a:fld>
            <a:endParaRPr lang="it-IT" altLang="it-IT"/>
          </a:p>
        </p:txBody>
      </p:sp>
    </p:spTree>
    <p:extLst>
      <p:ext uri="{BB962C8B-B14F-4D97-AF65-F5344CB8AC3E}">
        <p14:creationId xmlns:p14="http://schemas.microsoft.com/office/powerpoint/2010/main" val="258321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7" r:id="rId19"/>
    <p:sldLayoutId id="2147483668"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06E05E65-A8EE-43CC-A4C3-143DFDB3EA49}"/>
              </a:ext>
            </a:extLst>
          </p:cNvPr>
          <p:cNvSpPr>
            <a:spLocks noGrp="1" noChangeArrowheads="1"/>
          </p:cNvSpPr>
          <p:nvPr>
            <p:ph type="ctrTitle"/>
          </p:nvPr>
        </p:nvSpPr>
        <p:spPr/>
        <p:txBody>
          <a:bodyPr>
            <a:normAutofit/>
          </a:bodyPr>
          <a:lstStyle/>
          <a:p>
            <a:r>
              <a:rPr lang="it-IT" altLang="it-IT" sz="4000" dirty="0"/>
              <a:t>Il secondo 900: </a:t>
            </a:r>
            <a:br>
              <a:rPr lang="it-IT" altLang="it-IT" sz="4000" dirty="0"/>
            </a:br>
            <a:r>
              <a:rPr lang="it-IT" altLang="it-IT" sz="4000" dirty="0"/>
              <a:t>la guerra fredda 1947-56</a:t>
            </a:r>
          </a:p>
        </p:txBody>
      </p:sp>
      <p:sp>
        <p:nvSpPr>
          <p:cNvPr id="3" name="Sottotitolo 2">
            <a:extLst>
              <a:ext uri="{FF2B5EF4-FFF2-40B4-BE49-F238E27FC236}">
                <a16:creationId xmlns:a16="http://schemas.microsoft.com/office/drawing/2014/main" id="{505BE157-6041-4166-8F6D-CD8F0FE54AC6}"/>
              </a:ext>
            </a:extLst>
          </p:cNvPr>
          <p:cNvSpPr>
            <a:spLocks noGrp="1"/>
          </p:cNvSpPr>
          <p:nvPr>
            <p:ph type="subTitle" idx="1"/>
          </p:nvPr>
        </p:nvSpPr>
        <p:spPr/>
        <p:txBody>
          <a:bodyPr>
            <a:normAutofit fontScale="62500" lnSpcReduction="20000"/>
          </a:bodyPr>
          <a:lstStyle/>
          <a:p>
            <a:pPr>
              <a:defRPr/>
            </a:pPr>
            <a:endParaRPr lang="it-IT" sz="2000" b="1" dirty="0">
              <a:latin typeface="Times New Roman" pitchFamily="18" charset="0"/>
              <a:cs typeface="Times New Roman" pitchFamily="18" charset="0"/>
            </a:endParaRPr>
          </a:p>
          <a:p>
            <a:pPr>
              <a:defRPr/>
            </a:pPr>
            <a:r>
              <a:rPr lang="it-IT" sz="2000" b="1" dirty="0">
                <a:latin typeface="Times New Roman" pitchFamily="18" charset="0"/>
                <a:cs typeface="Times New Roman" pitchFamily="18" charset="0"/>
              </a:rPr>
              <a:t>Prof. Pasquale </a:t>
            </a:r>
            <a:r>
              <a:rPr lang="it-IT" sz="2000" b="1" dirty="0" err="1">
                <a:latin typeface="Times New Roman" pitchFamily="18" charset="0"/>
                <a:cs typeface="Times New Roman" pitchFamily="18" charset="0"/>
              </a:rPr>
              <a:t>Iuso</a:t>
            </a:r>
            <a:endParaRPr lang="it-IT" sz="2000" b="1" dirty="0">
              <a:latin typeface="Times New Roman" pitchFamily="18" charset="0"/>
              <a:cs typeface="Times New Roman" pitchFamily="18" charset="0"/>
            </a:endParaRPr>
          </a:p>
          <a:p>
            <a:pPr marL="514350" indent="-514350">
              <a:defRPr/>
            </a:pPr>
            <a:r>
              <a:rPr lang="it-IT" sz="2000" b="1" dirty="0">
                <a:latin typeface="Times New Roman" pitchFamily="18" charset="0"/>
                <a:cs typeface="Times New Roman" pitchFamily="18" charset="0"/>
              </a:rPr>
              <a:t>Corso di laurea in Politiche Internazionali e della Sostenibilità</a:t>
            </a:r>
          </a:p>
          <a:p>
            <a:pPr marL="514350" indent="-514350">
              <a:defRPr/>
            </a:pPr>
            <a:r>
              <a:rPr lang="it-IT" sz="2000" b="1" dirty="0">
                <a:latin typeface="Times New Roman" pitchFamily="18" charset="0"/>
                <a:cs typeface="Times New Roman" pitchFamily="18" charset="0"/>
              </a:rPr>
              <a:t>Storia e geopolitica del Novecento</a:t>
            </a:r>
          </a:p>
          <a:p>
            <a:pPr>
              <a:defRPr/>
            </a:pP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D8D25777-2270-4BC6-93DA-6F9F3EDBDE2A}"/>
              </a:ext>
            </a:extLst>
          </p:cNvPr>
          <p:cNvSpPr>
            <a:spLocks noGrp="1" noChangeArrowheads="1"/>
          </p:cNvSpPr>
          <p:nvPr>
            <p:ph type="title"/>
          </p:nvPr>
        </p:nvSpPr>
        <p:spPr>
          <a:xfrm>
            <a:off x="2592925" y="624110"/>
            <a:ext cx="8911687" cy="798290"/>
          </a:xfrm>
        </p:spPr>
        <p:txBody>
          <a:bodyPr>
            <a:normAutofit/>
          </a:bodyPr>
          <a:lstStyle/>
          <a:p>
            <a:pPr algn="ctr"/>
            <a:r>
              <a:rPr lang="it-IT" altLang="it-IT" sz="3200" dirty="0"/>
              <a:t>Dottrina Truman</a:t>
            </a:r>
          </a:p>
        </p:txBody>
      </p:sp>
      <p:sp>
        <p:nvSpPr>
          <p:cNvPr id="3" name="Segnaposto contenuto 2">
            <a:extLst>
              <a:ext uri="{FF2B5EF4-FFF2-40B4-BE49-F238E27FC236}">
                <a16:creationId xmlns:a16="http://schemas.microsoft.com/office/drawing/2014/main" id="{5DB9361C-AF9A-45CE-BD85-931A4B9A2C9A}"/>
              </a:ext>
            </a:extLst>
          </p:cNvPr>
          <p:cNvSpPr>
            <a:spLocks noGrp="1"/>
          </p:cNvSpPr>
          <p:nvPr>
            <p:ph idx="1"/>
          </p:nvPr>
        </p:nvSpPr>
        <p:spPr>
          <a:xfrm>
            <a:off x="2343678" y="1820334"/>
            <a:ext cx="8915400" cy="3777622"/>
          </a:xfrm>
        </p:spPr>
        <p:txBody>
          <a:bodyPr>
            <a:normAutofit fontScale="92500"/>
          </a:bodyPr>
          <a:lstStyle/>
          <a:p>
            <a:pPr algn="just">
              <a:defRPr/>
            </a:pPr>
            <a:r>
              <a:rPr lang="it-IT" sz="2000" dirty="0"/>
              <a:t>Dottrina Truman: strategia di politica estera globale lanciata dal presidente USA </a:t>
            </a:r>
            <a:r>
              <a:rPr lang="it-IT" sz="2000" dirty="0" err="1"/>
              <a:t>H.Truman</a:t>
            </a:r>
            <a:r>
              <a:rPr lang="it-IT" sz="2000" dirty="0"/>
              <a:t> il 12 marzo 1947, in un discorso tenuto alle camere in seduta comune. </a:t>
            </a:r>
          </a:p>
          <a:p>
            <a:pPr algn="just">
              <a:defRPr/>
            </a:pPr>
            <a:r>
              <a:rPr lang="it-IT" sz="2000" dirty="0"/>
              <a:t>Prese spunto dai casi di Grecia e Turchia che – per motivi diversi – rischiavano di entrare nell’orbita URSS </a:t>
            </a:r>
          </a:p>
          <a:p>
            <a:pPr lvl="1" algn="just">
              <a:defRPr/>
            </a:pPr>
            <a:r>
              <a:rPr lang="it-IT" dirty="0"/>
              <a:t>La Grecia si trovava nel pieno di una guerra civile, che sarebbe terminata nel 1949;</a:t>
            </a:r>
          </a:p>
          <a:p>
            <a:pPr lvl="1" algn="just">
              <a:defRPr/>
            </a:pPr>
            <a:r>
              <a:rPr lang="it-IT" dirty="0"/>
              <a:t>la Turchia soffriva le pressioni sovietiche che miravano a sistemazioni territoriali in distretti geopoliticamente strategici, ed alla revisione del regime degli Stretti</a:t>
            </a:r>
          </a:p>
          <a:p>
            <a:pPr algn="just">
              <a:defRPr/>
            </a:pPr>
            <a:r>
              <a:rPr lang="it-IT" sz="2000" dirty="0"/>
              <a:t>La dottrina si proponeva di contrastare il comunismo a livello globale. </a:t>
            </a:r>
          </a:p>
          <a:p>
            <a:pPr algn="just">
              <a:defRPr/>
            </a:pPr>
            <a:r>
              <a:rPr lang="it-IT" sz="2000" dirty="0"/>
              <a:t>Primo effetto è l’estromissione dei partiti comunisti e socialisti dai governi occidentali o sotto influenza USA</a:t>
            </a:r>
          </a:p>
          <a:p>
            <a:pPr algn="just">
              <a:defRPr/>
            </a:pP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9F7740-5E8F-47C5-B17F-968B10E1ECDC}"/>
              </a:ext>
            </a:extLst>
          </p:cNvPr>
          <p:cNvPicPr>
            <a:picLocks noChangeAspect="1"/>
          </p:cNvPicPr>
          <p:nvPr/>
        </p:nvPicPr>
        <p:blipFill>
          <a:blip r:embed="rId2"/>
          <a:stretch>
            <a:fillRect/>
          </a:stretch>
        </p:blipFill>
        <p:spPr>
          <a:xfrm>
            <a:off x="2881745" y="241069"/>
            <a:ext cx="8501149" cy="6375862"/>
          </a:xfrm>
          <a:prstGeom prst="rect">
            <a:avLst/>
          </a:prstGeom>
        </p:spPr>
      </p:pic>
    </p:spTree>
    <p:extLst>
      <p:ext uri="{BB962C8B-B14F-4D97-AF65-F5344CB8AC3E}">
        <p14:creationId xmlns:p14="http://schemas.microsoft.com/office/powerpoint/2010/main" val="282583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B9C5F0-3A9F-438F-91D7-DCD4E69B0359}"/>
              </a:ext>
            </a:extLst>
          </p:cNvPr>
          <p:cNvSpPr>
            <a:spLocks noGrp="1"/>
          </p:cNvSpPr>
          <p:nvPr>
            <p:ph type="title"/>
          </p:nvPr>
        </p:nvSpPr>
        <p:spPr>
          <a:xfrm>
            <a:off x="3423180" y="395288"/>
            <a:ext cx="6375400" cy="976312"/>
          </a:xfrm>
        </p:spPr>
        <p:txBody>
          <a:bodyPr>
            <a:normAutofit/>
          </a:bodyPr>
          <a:lstStyle/>
          <a:p>
            <a:pPr algn="ctr"/>
            <a:r>
              <a:rPr lang="it-IT" sz="3200" dirty="0"/>
              <a:t>Teoria del contenimento</a:t>
            </a:r>
          </a:p>
        </p:txBody>
      </p:sp>
      <p:pic>
        <p:nvPicPr>
          <p:cNvPr id="6" name="Segnaposto contenuto 5">
            <a:extLst>
              <a:ext uri="{FF2B5EF4-FFF2-40B4-BE49-F238E27FC236}">
                <a16:creationId xmlns:a16="http://schemas.microsoft.com/office/drawing/2014/main" id="{69F6EA3A-DCFA-40F4-B3E6-8D85F789C221}"/>
              </a:ext>
            </a:extLst>
          </p:cNvPr>
          <p:cNvPicPr>
            <a:picLocks noGrp="1" noChangeAspect="1"/>
          </p:cNvPicPr>
          <p:nvPr>
            <p:ph idx="1"/>
          </p:nvPr>
        </p:nvPicPr>
        <p:blipFill>
          <a:blip r:embed="rId2"/>
          <a:stretch>
            <a:fillRect/>
          </a:stretch>
        </p:blipFill>
        <p:spPr>
          <a:xfrm>
            <a:off x="6238347" y="1693333"/>
            <a:ext cx="5554133" cy="4165600"/>
          </a:xfrm>
        </p:spPr>
      </p:pic>
      <p:sp>
        <p:nvSpPr>
          <p:cNvPr id="4" name="Segnaposto testo 3">
            <a:extLst>
              <a:ext uri="{FF2B5EF4-FFF2-40B4-BE49-F238E27FC236}">
                <a16:creationId xmlns:a16="http://schemas.microsoft.com/office/drawing/2014/main" id="{2BF3E298-4FE6-4185-8388-D52E5BBE864C}"/>
              </a:ext>
            </a:extLst>
          </p:cNvPr>
          <p:cNvSpPr>
            <a:spLocks noGrp="1"/>
          </p:cNvSpPr>
          <p:nvPr>
            <p:ph type="body" sz="half" idx="2"/>
          </p:nvPr>
        </p:nvSpPr>
        <p:spPr>
          <a:xfrm>
            <a:off x="1253067" y="1598613"/>
            <a:ext cx="4841345" cy="5047720"/>
          </a:xfrm>
        </p:spPr>
        <p:txBody>
          <a:bodyPr>
            <a:normAutofit/>
          </a:bodyPr>
          <a:lstStyle/>
          <a:p>
            <a:pPr lvl="0" algn="just">
              <a:spcBef>
                <a:spcPct val="0"/>
              </a:spcBef>
              <a:buClrTx/>
            </a:pPr>
            <a:r>
              <a:rPr lang="it-IT" altLang="it-IT" dirty="0">
                <a:solidFill>
                  <a:prstClr val="black"/>
                </a:solidFill>
              </a:rPr>
              <a:t>Il contenimento è “l’accorta e vigile applicazione di controforze </a:t>
            </a:r>
          </a:p>
          <a:p>
            <a:pPr lvl="0" algn="just">
              <a:spcBef>
                <a:spcPct val="0"/>
              </a:spcBef>
              <a:buClrTx/>
            </a:pPr>
            <a:r>
              <a:rPr lang="it-IT" altLang="it-IT" dirty="0">
                <a:solidFill>
                  <a:prstClr val="black"/>
                </a:solidFill>
              </a:rPr>
              <a:t>in una serie di punti geografici e politici che si spostano continuamente</a:t>
            </a:r>
          </a:p>
          <a:p>
            <a:pPr lvl="0" algn="just">
              <a:spcBef>
                <a:spcPct val="0"/>
              </a:spcBef>
              <a:buClrTx/>
            </a:pPr>
            <a:r>
              <a:rPr lang="it-IT" altLang="it-IT" dirty="0">
                <a:solidFill>
                  <a:prstClr val="black"/>
                </a:solidFill>
              </a:rPr>
              <a:t>[…] dovunque essi [i sovietici] mostrino di avere intenzione di</a:t>
            </a:r>
          </a:p>
          <a:p>
            <a:pPr lvl="0" algn="just">
              <a:spcBef>
                <a:spcPct val="0"/>
              </a:spcBef>
              <a:buClrTx/>
            </a:pPr>
            <a:r>
              <a:rPr lang="it-IT" altLang="it-IT" dirty="0">
                <a:solidFill>
                  <a:prstClr val="black"/>
                </a:solidFill>
              </a:rPr>
              <a:t>intromettersi negli interessi di un mondo pacifico e stabile”</a:t>
            </a:r>
          </a:p>
          <a:p>
            <a:pPr lvl="0" algn="just">
              <a:spcBef>
                <a:spcPct val="0"/>
              </a:spcBef>
              <a:buClrTx/>
            </a:pPr>
            <a:r>
              <a:rPr lang="it-IT" altLang="it-IT" dirty="0">
                <a:solidFill>
                  <a:prstClr val="black"/>
                </a:solidFill>
              </a:rPr>
              <a:t>George </a:t>
            </a:r>
            <a:r>
              <a:rPr lang="it-IT" altLang="it-IT" dirty="0" err="1">
                <a:solidFill>
                  <a:prstClr val="black"/>
                </a:solidFill>
              </a:rPr>
              <a:t>Kennan</a:t>
            </a:r>
            <a:r>
              <a:rPr lang="it-IT" altLang="it-IT" dirty="0">
                <a:solidFill>
                  <a:prstClr val="black"/>
                </a:solidFill>
              </a:rPr>
              <a:t> in Foreign Affairs, luglio 1947</a:t>
            </a:r>
          </a:p>
          <a:p>
            <a:pPr lvl="0" algn="just">
              <a:spcBef>
                <a:spcPct val="0"/>
              </a:spcBef>
              <a:buClrTx/>
            </a:pPr>
            <a:endParaRPr lang="it-IT" altLang="it-IT" dirty="0">
              <a:solidFill>
                <a:prstClr val="black"/>
              </a:solidFill>
            </a:endParaRPr>
          </a:p>
          <a:p>
            <a:pPr lvl="0" algn="just">
              <a:spcBef>
                <a:spcPct val="0"/>
              </a:spcBef>
              <a:buClrTx/>
            </a:pPr>
            <a:r>
              <a:rPr lang="it-IT" altLang="it-IT" dirty="0" err="1">
                <a:solidFill>
                  <a:prstClr val="black"/>
                </a:solidFill>
              </a:rPr>
              <a:t>Kennan</a:t>
            </a:r>
            <a:r>
              <a:rPr lang="it-IT" altLang="it-IT" dirty="0">
                <a:solidFill>
                  <a:prstClr val="black"/>
                </a:solidFill>
              </a:rPr>
              <a:t> è parzialmente espressione dell’approccio regionalista </a:t>
            </a:r>
          </a:p>
          <a:p>
            <a:pPr lvl="0" algn="just">
              <a:spcBef>
                <a:spcPct val="0"/>
              </a:spcBef>
              <a:buClrTx/>
            </a:pPr>
            <a:endParaRPr lang="it-IT" altLang="it-IT" dirty="0">
              <a:solidFill>
                <a:prstClr val="black"/>
              </a:solidFill>
            </a:endParaRPr>
          </a:p>
          <a:p>
            <a:pPr lvl="0" algn="just">
              <a:spcBef>
                <a:spcPct val="0"/>
              </a:spcBef>
              <a:buClrTx/>
            </a:pPr>
            <a:r>
              <a:rPr lang="it-IT" altLang="it-IT" dirty="0">
                <a:solidFill>
                  <a:prstClr val="black"/>
                </a:solidFill>
              </a:rPr>
              <a:t>La teoria del contenimento era rivolta a fermare l’effetto domino che l’URSS tentava di produrre in quelle nazioni attratte dal comunismo o laddove questo pericolo fosse più evidente.</a:t>
            </a:r>
          </a:p>
          <a:p>
            <a:pPr lvl="0" algn="just">
              <a:spcBef>
                <a:spcPct val="0"/>
              </a:spcBef>
              <a:buClrTx/>
            </a:pPr>
            <a:endParaRPr lang="it-IT" altLang="it-IT" dirty="0">
              <a:solidFill>
                <a:prstClr val="black"/>
              </a:solidFill>
            </a:endParaRPr>
          </a:p>
          <a:p>
            <a:pPr lvl="0" algn="just">
              <a:spcBef>
                <a:spcPct val="0"/>
              </a:spcBef>
              <a:buClrTx/>
            </a:pPr>
            <a:r>
              <a:rPr lang="it-IT" altLang="it-IT" dirty="0">
                <a:solidFill>
                  <a:prstClr val="black"/>
                </a:solidFill>
              </a:rPr>
              <a:t> «Contenere» il comunismo</a:t>
            </a:r>
          </a:p>
          <a:p>
            <a:pPr lvl="0" algn="just">
              <a:spcBef>
                <a:spcPct val="0"/>
              </a:spcBef>
              <a:buClrTx/>
            </a:pPr>
            <a:endParaRPr lang="it-IT" altLang="it-IT" dirty="0">
              <a:solidFill>
                <a:prstClr val="black"/>
              </a:solidFill>
            </a:endParaRPr>
          </a:p>
          <a:p>
            <a:pPr lvl="0" algn="just">
              <a:spcBef>
                <a:spcPct val="0"/>
              </a:spcBef>
              <a:buClrTx/>
            </a:pPr>
            <a:r>
              <a:rPr lang="it-IT" altLang="it-IT" dirty="0">
                <a:solidFill>
                  <a:prstClr val="black"/>
                </a:solidFill>
              </a:rPr>
              <a:t>Interventi di natura politica ed economica: ispiratore del Piano Marshall</a:t>
            </a:r>
          </a:p>
          <a:p>
            <a:endParaRPr lang="it-IT" dirty="0"/>
          </a:p>
        </p:txBody>
      </p:sp>
    </p:spTree>
    <p:extLst>
      <p:ext uri="{BB962C8B-B14F-4D97-AF65-F5344CB8AC3E}">
        <p14:creationId xmlns:p14="http://schemas.microsoft.com/office/powerpoint/2010/main" val="85935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90612-37D8-4E67-9768-34553A6D6CEE}"/>
              </a:ext>
            </a:extLst>
          </p:cNvPr>
          <p:cNvSpPr>
            <a:spLocks noGrp="1"/>
          </p:cNvSpPr>
          <p:nvPr>
            <p:ph type="title"/>
          </p:nvPr>
        </p:nvSpPr>
        <p:spPr>
          <a:xfrm>
            <a:off x="2592925" y="624110"/>
            <a:ext cx="8911687" cy="755957"/>
          </a:xfrm>
        </p:spPr>
        <p:txBody>
          <a:bodyPr/>
          <a:lstStyle/>
          <a:p>
            <a:r>
              <a:rPr lang="it-IT" sz="3200" dirty="0">
                <a:solidFill>
                  <a:prstClr val="black">
                    <a:lumMod val="85000"/>
                    <a:lumOff val="15000"/>
                  </a:prstClr>
                </a:solidFill>
              </a:rPr>
              <a:t>Teoria del contenimento: passaggi politici</a:t>
            </a:r>
            <a:endParaRPr lang="it-IT" dirty="0"/>
          </a:p>
        </p:txBody>
      </p:sp>
      <p:pic>
        <p:nvPicPr>
          <p:cNvPr id="4" name="Segnaposto contenuto 3">
            <a:extLst>
              <a:ext uri="{FF2B5EF4-FFF2-40B4-BE49-F238E27FC236}">
                <a16:creationId xmlns:a16="http://schemas.microsoft.com/office/drawing/2014/main" id="{45F8E3AC-6F6B-421A-B7AF-C3F84C372666}"/>
              </a:ext>
            </a:extLst>
          </p:cNvPr>
          <p:cNvPicPr>
            <a:picLocks noGrp="1" noChangeAspect="1"/>
          </p:cNvPicPr>
          <p:nvPr>
            <p:ph idx="1"/>
          </p:nvPr>
        </p:nvPicPr>
        <p:blipFill>
          <a:blip r:embed="rId2"/>
          <a:stretch>
            <a:fillRect/>
          </a:stretch>
        </p:blipFill>
        <p:spPr>
          <a:xfrm>
            <a:off x="3513667" y="1584457"/>
            <a:ext cx="6526213" cy="4894660"/>
          </a:xfrm>
          <a:prstGeom prst="rect">
            <a:avLst/>
          </a:prstGeom>
        </p:spPr>
      </p:pic>
    </p:spTree>
    <p:extLst>
      <p:ext uri="{BB962C8B-B14F-4D97-AF65-F5344CB8AC3E}">
        <p14:creationId xmlns:p14="http://schemas.microsoft.com/office/powerpoint/2010/main" val="417104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D81C841-7B37-44FD-8401-1678E61B36CF}"/>
              </a:ext>
            </a:extLst>
          </p:cNvPr>
          <p:cNvSpPr>
            <a:spLocks noGrp="1" noChangeArrowheads="1"/>
          </p:cNvSpPr>
          <p:nvPr>
            <p:ph type="title"/>
          </p:nvPr>
        </p:nvSpPr>
        <p:spPr>
          <a:xfrm>
            <a:off x="609600" y="277814"/>
            <a:ext cx="10972800" cy="729719"/>
          </a:xfrm>
        </p:spPr>
        <p:txBody>
          <a:bodyPr>
            <a:normAutofit/>
          </a:bodyPr>
          <a:lstStyle/>
          <a:p>
            <a:pPr algn="ctr" eaLnBrk="1" hangingPunct="1"/>
            <a:r>
              <a:rPr lang="it-IT" altLang="it-IT" sz="3200" dirty="0"/>
              <a:t>Nasce il Sistema occidentale</a:t>
            </a:r>
          </a:p>
        </p:txBody>
      </p:sp>
      <p:sp>
        <p:nvSpPr>
          <p:cNvPr id="13315" name="Rectangle 3">
            <a:extLst>
              <a:ext uri="{FF2B5EF4-FFF2-40B4-BE49-F238E27FC236}">
                <a16:creationId xmlns:a16="http://schemas.microsoft.com/office/drawing/2014/main" id="{A1FE381C-00B6-4C8E-B1FB-1A0F51051914}"/>
              </a:ext>
            </a:extLst>
          </p:cNvPr>
          <p:cNvSpPr>
            <a:spLocks noGrp="1" noChangeArrowheads="1"/>
          </p:cNvSpPr>
          <p:nvPr>
            <p:ph type="body" sz="half" idx="1"/>
          </p:nvPr>
        </p:nvSpPr>
        <p:spPr>
          <a:xfrm>
            <a:off x="1257997" y="1417640"/>
            <a:ext cx="5015803" cy="3924828"/>
          </a:xfrm>
        </p:spPr>
        <p:txBody>
          <a:bodyPr>
            <a:normAutofit fontScale="77500" lnSpcReduction="20000"/>
          </a:bodyPr>
          <a:lstStyle/>
          <a:p>
            <a:pPr eaLnBrk="1" hangingPunct="1">
              <a:lnSpc>
                <a:spcPct val="90000"/>
              </a:lnSpc>
              <a:buFont typeface="Wingdings" panose="05000000000000000000" pitchFamily="2" charset="2"/>
              <a:buNone/>
            </a:pPr>
            <a:r>
              <a:rPr lang="it-IT" altLang="it-IT" dirty="0"/>
              <a:t> </a:t>
            </a:r>
          </a:p>
          <a:p>
            <a:pPr algn="just" eaLnBrk="1" hangingPunct="1">
              <a:lnSpc>
                <a:spcPct val="90000"/>
              </a:lnSpc>
            </a:pPr>
            <a:r>
              <a:rPr lang="it-IT" altLang="it-IT" sz="1900" dirty="0"/>
              <a:t>Marzo 1947 “Dottrina Truman”: manifesto ideologico della contrapposizione globale</a:t>
            </a:r>
          </a:p>
          <a:p>
            <a:pPr algn="just" eaLnBrk="1" hangingPunct="1">
              <a:lnSpc>
                <a:spcPct val="90000"/>
              </a:lnSpc>
            </a:pPr>
            <a:endParaRPr lang="it-IT" altLang="it-IT" sz="1900" dirty="0"/>
          </a:p>
          <a:p>
            <a:pPr algn="just" eaLnBrk="1" hangingPunct="1">
              <a:lnSpc>
                <a:spcPct val="90000"/>
              </a:lnSpc>
            </a:pPr>
            <a:r>
              <a:rPr lang="it-IT" altLang="it-IT" sz="1900" dirty="0"/>
              <a:t>5 giugno 1947: “Piano Marshall” che non casualmente viene lanciato pochi mesi dopo il discorso di Truman con ispirazione di </a:t>
            </a:r>
            <a:r>
              <a:rPr lang="it-IT" altLang="it-IT" sz="1900" dirty="0" err="1"/>
              <a:t>Kennan</a:t>
            </a:r>
            <a:endParaRPr lang="it-IT" altLang="it-IT" sz="1900" dirty="0"/>
          </a:p>
          <a:p>
            <a:pPr algn="just" eaLnBrk="1" hangingPunct="1">
              <a:lnSpc>
                <a:spcPct val="90000"/>
              </a:lnSpc>
            </a:pPr>
            <a:endParaRPr lang="it-IT" altLang="it-IT" sz="1900" dirty="0"/>
          </a:p>
          <a:p>
            <a:pPr algn="just" eaLnBrk="1" hangingPunct="1">
              <a:lnSpc>
                <a:spcPct val="90000"/>
              </a:lnSpc>
            </a:pPr>
            <a:r>
              <a:rPr lang="it-IT" altLang="it-IT" sz="1900" dirty="0"/>
              <a:t>Estromissione dei partiti comunisti dal governo in Francia Italia Belgio (primavera estate 1947) </a:t>
            </a:r>
          </a:p>
          <a:p>
            <a:pPr algn="just" eaLnBrk="1" hangingPunct="1">
              <a:lnSpc>
                <a:spcPct val="90000"/>
              </a:lnSpc>
            </a:pPr>
            <a:endParaRPr lang="it-IT" altLang="it-IT" sz="1900" dirty="0"/>
          </a:p>
          <a:p>
            <a:pPr algn="just" eaLnBrk="1" hangingPunct="1">
              <a:lnSpc>
                <a:spcPct val="90000"/>
              </a:lnSpc>
            </a:pPr>
            <a:r>
              <a:rPr lang="it-IT" altLang="it-IT" sz="1900" dirty="0"/>
              <a:t>1947:Conferenza di Londra sulla Germania</a:t>
            </a:r>
          </a:p>
          <a:p>
            <a:pPr marL="0" indent="0" algn="just" eaLnBrk="1" hangingPunct="1">
              <a:lnSpc>
                <a:spcPct val="90000"/>
              </a:lnSpc>
              <a:buNone/>
            </a:pPr>
            <a:endParaRPr lang="it-IT" altLang="it-IT" sz="1900" dirty="0"/>
          </a:p>
          <a:p>
            <a:pPr algn="just" eaLnBrk="1" hangingPunct="1">
              <a:lnSpc>
                <a:spcPct val="90000"/>
              </a:lnSpc>
            </a:pPr>
            <a:r>
              <a:rPr lang="it-IT" altLang="it-IT" sz="1900" dirty="0"/>
              <a:t>1949: Patto Atlantico-NATO</a:t>
            </a:r>
          </a:p>
          <a:p>
            <a:pPr eaLnBrk="1" hangingPunct="1">
              <a:lnSpc>
                <a:spcPct val="90000"/>
              </a:lnSpc>
            </a:pPr>
            <a:endParaRPr lang="it-IT" altLang="it-IT" dirty="0"/>
          </a:p>
        </p:txBody>
      </p:sp>
      <p:pic>
        <p:nvPicPr>
          <p:cNvPr id="13316" name="Picture 7" descr="Risultati immagini per NATO 1949">
            <a:extLst>
              <a:ext uri="{FF2B5EF4-FFF2-40B4-BE49-F238E27FC236}">
                <a16:creationId xmlns:a16="http://schemas.microsoft.com/office/drawing/2014/main" id="{15B37322-D0AB-40CB-A201-866F28ED617F}"/>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05354" y="1718733"/>
            <a:ext cx="5668887" cy="2829987"/>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7EA52F-0216-4B83-B086-5EE4617DF75F}"/>
              </a:ext>
            </a:extLst>
          </p:cNvPr>
          <p:cNvSpPr>
            <a:spLocks noGrp="1" noChangeArrowheads="1"/>
          </p:cNvSpPr>
          <p:nvPr>
            <p:ph type="title"/>
          </p:nvPr>
        </p:nvSpPr>
        <p:spPr>
          <a:xfrm>
            <a:off x="2592924" y="624110"/>
            <a:ext cx="8911687" cy="747490"/>
          </a:xfrm>
        </p:spPr>
        <p:txBody>
          <a:bodyPr>
            <a:normAutofit/>
          </a:bodyPr>
          <a:lstStyle/>
          <a:p>
            <a:pPr algn="ctr" eaLnBrk="1" hangingPunct="1"/>
            <a:r>
              <a:rPr lang="it-IT" altLang="it-IT" sz="3200" dirty="0"/>
              <a:t>Nasce il Sistema orientale </a:t>
            </a:r>
          </a:p>
        </p:txBody>
      </p:sp>
      <p:sp>
        <p:nvSpPr>
          <p:cNvPr id="14339" name="Rectangle 3">
            <a:extLst>
              <a:ext uri="{FF2B5EF4-FFF2-40B4-BE49-F238E27FC236}">
                <a16:creationId xmlns:a16="http://schemas.microsoft.com/office/drawing/2014/main" id="{AC0C29AE-9C4B-4B93-A54F-32DC15E1CCDC}"/>
              </a:ext>
            </a:extLst>
          </p:cNvPr>
          <p:cNvSpPr>
            <a:spLocks noGrp="1" noChangeArrowheads="1"/>
          </p:cNvSpPr>
          <p:nvPr>
            <p:ph type="body" sz="half" idx="1"/>
          </p:nvPr>
        </p:nvSpPr>
        <p:spPr>
          <a:xfrm>
            <a:off x="2589212" y="5865502"/>
            <a:ext cx="45719" cy="45719"/>
          </a:xfrm>
        </p:spPr>
        <p:txBody>
          <a:bodyPr>
            <a:normAutofit fontScale="25000" lnSpcReduction="20000"/>
          </a:bodyPr>
          <a:lstStyle/>
          <a:p>
            <a:pPr eaLnBrk="1" hangingPunct="1">
              <a:lnSpc>
                <a:spcPct val="80000"/>
              </a:lnSpc>
              <a:buFont typeface="Wingdings" panose="05000000000000000000" pitchFamily="2" charset="2"/>
              <a:buNone/>
            </a:pPr>
            <a:endParaRPr lang="it-IT" altLang="it-IT" dirty="0"/>
          </a:p>
          <a:p>
            <a:pPr eaLnBrk="1" hangingPunct="1">
              <a:lnSpc>
                <a:spcPct val="80000"/>
              </a:lnSpc>
            </a:pPr>
            <a:endParaRPr lang="it-IT" altLang="it-IT" dirty="0"/>
          </a:p>
          <a:p>
            <a:pPr eaLnBrk="1" hangingPunct="1">
              <a:lnSpc>
                <a:spcPct val="80000"/>
              </a:lnSpc>
            </a:pPr>
            <a:endParaRPr lang="it-IT" altLang="it-IT" dirty="0"/>
          </a:p>
          <a:p>
            <a:pPr eaLnBrk="1" hangingPunct="1">
              <a:lnSpc>
                <a:spcPct val="80000"/>
              </a:lnSpc>
            </a:pPr>
            <a:endParaRPr lang="it-IT" altLang="it-IT" dirty="0"/>
          </a:p>
          <a:p>
            <a:pPr marL="914400" lvl="2" indent="0" eaLnBrk="1" hangingPunct="1">
              <a:lnSpc>
                <a:spcPct val="80000"/>
              </a:lnSpc>
              <a:buNone/>
            </a:pPr>
            <a:endParaRPr lang="it-IT" altLang="it-IT" dirty="0"/>
          </a:p>
          <a:p>
            <a:pPr eaLnBrk="1" hangingPunct="1">
              <a:lnSpc>
                <a:spcPct val="80000"/>
              </a:lnSpc>
            </a:pPr>
            <a:endParaRPr lang="it-IT" altLang="it-IT" dirty="0"/>
          </a:p>
        </p:txBody>
      </p:sp>
      <p:sp>
        <p:nvSpPr>
          <p:cNvPr id="14340" name="Rectangle 4">
            <a:extLst>
              <a:ext uri="{FF2B5EF4-FFF2-40B4-BE49-F238E27FC236}">
                <a16:creationId xmlns:a16="http://schemas.microsoft.com/office/drawing/2014/main" id="{AC00BDE9-ED52-481F-9041-C6C96A7B35EB}"/>
              </a:ext>
            </a:extLst>
          </p:cNvPr>
          <p:cNvSpPr>
            <a:spLocks noGrp="1" noChangeArrowheads="1"/>
          </p:cNvSpPr>
          <p:nvPr>
            <p:ph type="body" sz="half" idx="2"/>
          </p:nvPr>
        </p:nvSpPr>
        <p:spPr>
          <a:xfrm>
            <a:off x="7190747" y="1484313"/>
            <a:ext cx="4313864" cy="4975754"/>
          </a:xfrm>
        </p:spPr>
        <p:txBody>
          <a:bodyPr>
            <a:normAutofit fontScale="85000" lnSpcReduction="10000"/>
          </a:bodyPr>
          <a:lstStyle/>
          <a:p>
            <a:pPr eaLnBrk="1" hangingPunct="1">
              <a:lnSpc>
                <a:spcPct val="110000"/>
              </a:lnSpc>
            </a:pPr>
            <a:r>
              <a:rPr lang="it-IT" altLang="it-IT" dirty="0"/>
              <a:t>1947: </a:t>
            </a:r>
            <a:r>
              <a:rPr lang="it-IT" altLang="it-IT" dirty="0" err="1"/>
              <a:t>Cominform</a:t>
            </a:r>
            <a:r>
              <a:rPr lang="it-IT" altLang="it-IT" dirty="0"/>
              <a:t>: il discorso </a:t>
            </a:r>
            <a:r>
              <a:rPr lang="it-IT" altLang="it-IT" dirty="0" err="1"/>
              <a:t>Zdanov</a:t>
            </a:r>
            <a:r>
              <a:rPr lang="it-IT" altLang="it-IT" dirty="0"/>
              <a:t> segna le due concetti:  internazionalismo proletario e vie nazionali al socialismo</a:t>
            </a:r>
          </a:p>
          <a:p>
            <a:pPr>
              <a:lnSpc>
                <a:spcPct val="110000"/>
              </a:lnSpc>
            </a:pPr>
            <a:r>
              <a:rPr lang="it-IT" altLang="it-IT" dirty="0"/>
              <a:t>1947-1948: Sovietizzazione dei regimi di “democrazia popolare”:</a:t>
            </a:r>
          </a:p>
          <a:p>
            <a:pPr lvl="1">
              <a:lnSpc>
                <a:spcPct val="110000"/>
              </a:lnSpc>
            </a:pPr>
            <a:r>
              <a:rPr lang="it-IT" altLang="it-IT" dirty="0"/>
              <a:t>1944: Bulgaria</a:t>
            </a:r>
          </a:p>
          <a:p>
            <a:pPr lvl="1">
              <a:lnSpc>
                <a:spcPct val="110000"/>
              </a:lnSpc>
            </a:pPr>
            <a:r>
              <a:rPr lang="it-IT" altLang="it-IT" dirty="0"/>
              <a:t>1945: Romania</a:t>
            </a:r>
          </a:p>
          <a:p>
            <a:pPr lvl="1">
              <a:lnSpc>
                <a:spcPct val="110000"/>
              </a:lnSpc>
            </a:pPr>
            <a:r>
              <a:rPr lang="it-IT" altLang="it-IT" dirty="0"/>
              <a:t>1947: Polonia</a:t>
            </a:r>
          </a:p>
          <a:p>
            <a:pPr lvl="1">
              <a:lnSpc>
                <a:spcPct val="110000"/>
              </a:lnSpc>
            </a:pPr>
            <a:r>
              <a:rPr lang="it-IT" altLang="it-IT" dirty="0"/>
              <a:t>1947: Ungheria</a:t>
            </a:r>
          </a:p>
          <a:p>
            <a:pPr lvl="1">
              <a:lnSpc>
                <a:spcPct val="110000"/>
              </a:lnSpc>
            </a:pPr>
            <a:r>
              <a:rPr lang="it-IT" altLang="it-IT" dirty="0"/>
              <a:t>1948: Cecoslovacchia</a:t>
            </a:r>
          </a:p>
          <a:p>
            <a:pPr eaLnBrk="1" hangingPunct="1">
              <a:lnSpc>
                <a:spcPct val="110000"/>
              </a:lnSpc>
            </a:pPr>
            <a:r>
              <a:rPr lang="it-IT" altLang="it-IT" dirty="0"/>
              <a:t>1948: scomunica Belgrado</a:t>
            </a:r>
          </a:p>
          <a:p>
            <a:pPr eaLnBrk="1" hangingPunct="1">
              <a:lnSpc>
                <a:spcPct val="110000"/>
              </a:lnSpc>
            </a:pPr>
            <a:r>
              <a:rPr lang="it-IT" altLang="it-IT" dirty="0"/>
              <a:t>1949: COMECON, Consiglio di Mutua Assistenza Economica: principio: divisione socialista del lavoro</a:t>
            </a:r>
          </a:p>
          <a:p>
            <a:pPr eaLnBrk="1" hangingPunct="1">
              <a:lnSpc>
                <a:spcPct val="110000"/>
              </a:lnSpc>
            </a:pPr>
            <a:r>
              <a:rPr lang="it-IT" altLang="it-IT" dirty="0"/>
              <a:t>1955: Patto di Varsavia</a:t>
            </a:r>
          </a:p>
          <a:p>
            <a:pPr eaLnBrk="1" hangingPunct="1">
              <a:lnSpc>
                <a:spcPct val="80000"/>
              </a:lnSpc>
              <a:buFont typeface="Wingdings" panose="05000000000000000000" pitchFamily="2" charset="2"/>
              <a:buNone/>
            </a:pPr>
            <a:endParaRPr lang="it-IT" altLang="it-IT" dirty="0"/>
          </a:p>
        </p:txBody>
      </p:sp>
      <p:sp>
        <p:nvSpPr>
          <p:cNvPr id="14341" name="Rectangle 5">
            <a:extLst>
              <a:ext uri="{FF2B5EF4-FFF2-40B4-BE49-F238E27FC236}">
                <a16:creationId xmlns:a16="http://schemas.microsoft.com/office/drawing/2014/main" id="{D6B522D7-A7FA-4356-9D53-23E37E97B424}"/>
              </a:ext>
            </a:extLst>
          </p:cNvPr>
          <p:cNvSpPr>
            <a:spLocks noChangeArrowheads="1"/>
          </p:cNvSpPr>
          <p:nvPr/>
        </p:nvSpPr>
        <p:spPr bwMode="auto">
          <a:xfrm>
            <a:off x="1476586" y="1547778"/>
            <a:ext cx="5335695" cy="27178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600" dirty="0"/>
              <a:t>Modello sovietico, </a:t>
            </a:r>
          </a:p>
          <a:p>
            <a:pPr algn="ctr" eaLnBrk="1" hangingPunct="1">
              <a:spcBef>
                <a:spcPct val="0"/>
              </a:spcBef>
              <a:buClrTx/>
              <a:buSzTx/>
              <a:buFontTx/>
              <a:buNone/>
            </a:pPr>
            <a:r>
              <a:rPr lang="it-IT" altLang="it-IT" sz="1600" dirty="0"/>
              <a:t>integrato in modo subordinato </a:t>
            </a:r>
          </a:p>
          <a:p>
            <a:pPr algn="ctr" eaLnBrk="1" hangingPunct="1">
              <a:spcBef>
                <a:spcPct val="0"/>
              </a:spcBef>
              <a:buClrTx/>
              <a:buSzTx/>
              <a:buFontTx/>
              <a:buNone/>
            </a:pPr>
            <a:r>
              <a:rPr lang="it-IT" altLang="it-IT" sz="1600" dirty="0"/>
              <a:t>all’economia russa,</a:t>
            </a:r>
          </a:p>
          <a:p>
            <a:pPr algn="ctr" eaLnBrk="1" hangingPunct="1">
              <a:spcBef>
                <a:spcPct val="0"/>
              </a:spcBef>
              <a:buClrTx/>
              <a:buSzTx/>
              <a:buFontTx/>
              <a:buNone/>
            </a:pPr>
            <a:r>
              <a:rPr lang="it-IT" altLang="it-IT" sz="1600" dirty="0"/>
              <a:t>sottoposto militarmente</a:t>
            </a:r>
          </a:p>
          <a:p>
            <a:pPr algn="ctr" eaLnBrk="1" hangingPunct="1">
              <a:spcBef>
                <a:spcPct val="0"/>
              </a:spcBef>
              <a:buClrTx/>
              <a:buSzTx/>
              <a:buFontTx/>
              <a:buNone/>
            </a:pPr>
            <a:r>
              <a:rPr lang="it-IT" altLang="it-IT" sz="1600" dirty="0"/>
              <a:t> e politicamente ad </a:t>
            </a:r>
          </a:p>
          <a:p>
            <a:pPr algn="ctr" eaLnBrk="1" hangingPunct="1">
              <a:spcBef>
                <a:spcPct val="0"/>
              </a:spcBef>
              <a:buClrTx/>
              <a:buSzTx/>
              <a:buFontTx/>
              <a:buNone/>
            </a:pPr>
            <a:r>
              <a:rPr lang="it-IT" altLang="it-IT" sz="1600" dirty="0"/>
              <a:t>una gerarchia stabilita  a Mosca</a:t>
            </a:r>
          </a:p>
          <a:p>
            <a:pPr algn="ctr" eaLnBrk="1" hangingPunct="1">
              <a:spcBef>
                <a:spcPct val="0"/>
              </a:spcBef>
              <a:buClrTx/>
              <a:buSzTx/>
              <a:buFontTx/>
              <a:buNone/>
            </a:pPr>
            <a:r>
              <a:rPr lang="it-IT" altLang="it-IT" sz="1600" dirty="0"/>
              <a:t>AL centro vengono posti:</a:t>
            </a:r>
          </a:p>
          <a:p>
            <a:pPr marL="342900" indent="-342900" algn="ctr" eaLnBrk="1" hangingPunct="1">
              <a:spcBef>
                <a:spcPct val="0"/>
              </a:spcBef>
              <a:buClrTx/>
              <a:buSzTx/>
              <a:buFontTx/>
              <a:buAutoNum type="alphaLcParenR"/>
            </a:pPr>
            <a:r>
              <a:rPr lang="it-IT" altLang="it-IT" sz="1600" dirty="0"/>
              <a:t>Governi </a:t>
            </a:r>
            <a:r>
              <a:rPr lang="it-IT" altLang="it-IT" sz="1600" dirty="0" err="1"/>
              <a:t>monopartito</a:t>
            </a:r>
            <a:endParaRPr lang="it-IT" altLang="it-IT" sz="1600" dirty="0"/>
          </a:p>
          <a:p>
            <a:pPr marL="342900" indent="-342900" algn="ctr" eaLnBrk="1" hangingPunct="1">
              <a:spcBef>
                <a:spcPct val="0"/>
              </a:spcBef>
              <a:buClrTx/>
              <a:buSzTx/>
              <a:buFontTx/>
              <a:buAutoNum type="alphaLcParenR"/>
            </a:pPr>
            <a:r>
              <a:rPr lang="it-IT" altLang="it-IT" sz="1600" dirty="0"/>
              <a:t>Collettivizzazione</a:t>
            </a:r>
          </a:p>
          <a:p>
            <a:pPr marL="342900" indent="-342900" algn="ctr" eaLnBrk="1" hangingPunct="1">
              <a:spcBef>
                <a:spcPct val="0"/>
              </a:spcBef>
              <a:buClrTx/>
              <a:buSzTx/>
              <a:buFontTx/>
              <a:buAutoNum type="alphaLcParenR"/>
            </a:pPr>
            <a:r>
              <a:rPr lang="it-IT" altLang="it-IT" sz="1600" dirty="0"/>
              <a:t>Nazionalizzazione delle banche e delle industrie</a:t>
            </a:r>
          </a:p>
        </p:txBody>
      </p:sp>
      <p:sp>
        <p:nvSpPr>
          <p:cNvPr id="2" name="Rettangolo 1">
            <a:extLst>
              <a:ext uri="{FF2B5EF4-FFF2-40B4-BE49-F238E27FC236}">
                <a16:creationId xmlns:a16="http://schemas.microsoft.com/office/drawing/2014/main" id="{0548EBCE-21DA-4BE6-9BC8-0F7591A6FA1C}"/>
              </a:ext>
            </a:extLst>
          </p:cNvPr>
          <p:cNvSpPr/>
          <p:nvPr/>
        </p:nvSpPr>
        <p:spPr>
          <a:xfrm>
            <a:off x="1476585" y="4885267"/>
            <a:ext cx="5335695" cy="14308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Forte è il contrasto con quanto stava avvenendo in Occidente e nel sistema nato a </a:t>
            </a:r>
            <a:r>
              <a:rPr lang="it-IT" sz="1600" dirty="0" err="1">
                <a:solidFill>
                  <a:schemeClr val="tx1"/>
                </a:solidFill>
              </a:rPr>
              <a:t>Bretton</a:t>
            </a:r>
            <a:r>
              <a:rPr lang="it-IT" sz="1600" dirty="0">
                <a:solidFill>
                  <a:schemeClr val="tx1"/>
                </a:solidFill>
              </a:rPr>
              <a:t> Woods.</a:t>
            </a:r>
          </a:p>
          <a:p>
            <a:pPr algn="ctr"/>
            <a:r>
              <a:rPr lang="it-IT" sz="1600" dirty="0">
                <a:solidFill>
                  <a:schemeClr val="tx1"/>
                </a:solidFill>
              </a:rPr>
              <a:t>Nel sistema delle N.U. entrano i diversi Stati ma la voce è quella di Mosca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6E052A9-D711-47F8-96FB-01E4D74F574E}"/>
              </a:ext>
            </a:extLst>
          </p:cNvPr>
          <p:cNvSpPr>
            <a:spLocks noGrp="1" noChangeArrowheads="1"/>
          </p:cNvSpPr>
          <p:nvPr>
            <p:ph type="title"/>
          </p:nvPr>
        </p:nvSpPr>
        <p:spPr>
          <a:xfrm>
            <a:off x="2592925" y="624110"/>
            <a:ext cx="8911687" cy="662823"/>
          </a:xfrm>
        </p:spPr>
        <p:txBody>
          <a:bodyPr>
            <a:normAutofit/>
          </a:bodyPr>
          <a:lstStyle/>
          <a:p>
            <a:pPr algn="ctr" eaLnBrk="1" hangingPunct="1"/>
            <a:r>
              <a:rPr lang="it-IT" altLang="it-IT" sz="3200" dirty="0"/>
              <a:t>Fase Asiatica: 1949-1953</a:t>
            </a:r>
          </a:p>
        </p:txBody>
      </p:sp>
      <p:sp>
        <p:nvSpPr>
          <p:cNvPr id="15363" name="Rectangle 3">
            <a:extLst>
              <a:ext uri="{FF2B5EF4-FFF2-40B4-BE49-F238E27FC236}">
                <a16:creationId xmlns:a16="http://schemas.microsoft.com/office/drawing/2014/main" id="{4C300734-6AC7-4D0E-AE7B-92A4445E2919}"/>
              </a:ext>
            </a:extLst>
          </p:cNvPr>
          <p:cNvSpPr>
            <a:spLocks noGrp="1" noChangeArrowheads="1"/>
          </p:cNvSpPr>
          <p:nvPr>
            <p:ph type="body" idx="1"/>
          </p:nvPr>
        </p:nvSpPr>
        <p:spPr>
          <a:xfrm>
            <a:off x="2589212" y="1701800"/>
            <a:ext cx="8915400" cy="4209422"/>
          </a:xfrm>
        </p:spPr>
        <p:txBody>
          <a:bodyPr>
            <a:normAutofit/>
          </a:bodyPr>
          <a:lstStyle/>
          <a:p>
            <a:pPr algn="just" eaLnBrk="1" hangingPunct="1"/>
            <a:r>
              <a:rPr lang="it-IT" altLang="it-IT" dirty="0"/>
              <a:t>Mentre in Europa il conflitto non degenerò mai in uno scontro armato, le crisi che sconvolsero l’Asia si aggravarono al punto da produrre conflitti armati per interposta potenza.</a:t>
            </a:r>
          </a:p>
          <a:p>
            <a:pPr algn="just" eaLnBrk="1" hangingPunct="1"/>
            <a:r>
              <a:rPr lang="it-IT" altLang="it-IT" dirty="0"/>
              <a:t>L’instabilità abbraccia l’area indocinese dal 1946 al 1954</a:t>
            </a:r>
          </a:p>
          <a:p>
            <a:pPr algn="just" eaLnBrk="1" hangingPunct="1"/>
            <a:r>
              <a:rPr lang="it-IT" altLang="it-IT" dirty="0"/>
              <a:t>Agosto 1949: scoppio prima atomica sovietica</a:t>
            </a:r>
          </a:p>
          <a:p>
            <a:pPr algn="just" eaLnBrk="1" hangingPunct="1"/>
            <a:r>
              <a:rPr lang="it-IT" altLang="it-IT" dirty="0"/>
              <a:t>1949: Rivoluzione cinese e nascita RPC</a:t>
            </a:r>
          </a:p>
          <a:p>
            <a:pPr algn="just" eaLnBrk="1" hangingPunct="1"/>
            <a:r>
              <a:rPr lang="it-IT" altLang="it-IT" dirty="0"/>
              <a:t>1950: Guerra di Corea (i Repubblicani tornano alla Casa Bianca dopo 20 anni . Eisenhower)</a:t>
            </a:r>
          </a:p>
          <a:p>
            <a:pPr algn="just" eaLnBrk="1" hangingPunct="1"/>
            <a:r>
              <a:rPr lang="it-IT" altLang="it-IT" dirty="0"/>
              <a:t>E’ la fase calda asiatica della guerra fredda ed anche il momento di maggior tensione. Il rischio di conflitto nucleare è concreto. </a:t>
            </a:r>
          </a:p>
          <a:p>
            <a:pPr eaLnBrk="1" hangingPunct="1">
              <a:buFont typeface="Wingdings" panose="05000000000000000000" pitchFamily="2" charset="2"/>
              <a:buNone/>
            </a:pPr>
            <a:endParaRPr lang="it-IT" altLang="it-IT" dirty="0"/>
          </a:p>
          <a:p>
            <a:pPr eaLnBrk="1" hangingPunct="1"/>
            <a:endParaRPr lang="it-IT" altLang="it-IT" dirty="0"/>
          </a:p>
          <a:p>
            <a:pPr eaLnBrk="1" hangingPunct="1"/>
            <a:endParaRPr lang="it-IT" alt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344EADC-D3DF-46AC-86AA-91F1F81AD409}"/>
              </a:ext>
            </a:extLst>
          </p:cNvPr>
          <p:cNvSpPr>
            <a:spLocks noGrp="1" noChangeArrowheads="1"/>
          </p:cNvSpPr>
          <p:nvPr>
            <p:ph type="title"/>
          </p:nvPr>
        </p:nvSpPr>
        <p:spPr>
          <a:xfrm>
            <a:off x="685800" y="176215"/>
            <a:ext cx="10972800" cy="704848"/>
          </a:xfrm>
        </p:spPr>
        <p:txBody>
          <a:bodyPr>
            <a:normAutofit/>
          </a:bodyPr>
          <a:lstStyle/>
          <a:p>
            <a:pPr algn="ctr"/>
            <a:r>
              <a:rPr lang="it-IT" altLang="it-IT" sz="3200" dirty="0"/>
              <a:t>Guerra di Corea</a:t>
            </a:r>
          </a:p>
        </p:txBody>
      </p:sp>
      <p:sp>
        <p:nvSpPr>
          <p:cNvPr id="20483" name="Rectangle 3">
            <a:extLst>
              <a:ext uri="{FF2B5EF4-FFF2-40B4-BE49-F238E27FC236}">
                <a16:creationId xmlns:a16="http://schemas.microsoft.com/office/drawing/2014/main" id="{DD33C1DF-8C80-4D9A-8A1F-C7C9B5290F88}"/>
              </a:ext>
            </a:extLst>
          </p:cNvPr>
          <p:cNvSpPr>
            <a:spLocks noGrp="1" noChangeArrowheads="1"/>
          </p:cNvSpPr>
          <p:nvPr>
            <p:ph type="body" sz="half" idx="1"/>
          </p:nvPr>
        </p:nvSpPr>
        <p:spPr>
          <a:xfrm>
            <a:off x="1659467" y="1100667"/>
            <a:ext cx="3725334" cy="4944533"/>
          </a:xfrm>
        </p:spPr>
        <p:txBody>
          <a:bodyPr>
            <a:normAutofit fontScale="70000" lnSpcReduction="20000"/>
          </a:bodyPr>
          <a:lstStyle/>
          <a:p>
            <a:r>
              <a:rPr lang="it-IT" altLang="it-IT" sz="2000" dirty="0"/>
              <a:t>Persa dai Giapponesi durante la guerra era stata divisa  lungo il 38° parallelo:</a:t>
            </a:r>
          </a:p>
          <a:p>
            <a:pPr lvl="1"/>
            <a:r>
              <a:rPr lang="it-IT" altLang="it-IT" dirty="0"/>
              <a:t>NORD: Sovietici che avevano conquistato la Manciuria</a:t>
            </a:r>
          </a:p>
          <a:p>
            <a:pPr lvl="1"/>
            <a:r>
              <a:rPr lang="it-IT" altLang="it-IT" dirty="0"/>
              <a:t>SUD: Americani (Seul)</a:t>
            </a:r>
          </a:p>
          <a:p>
            <a:r>
              <a:rPr lang="it-IT" altLang="it-IT" sz="2000" dirty="0"/>
              <a:t>La supposta riunificazione non avvenne mai e nel 1948 vi fu la costituzione di due Repubbliche: </a:t>
            </a:r>
          </a:p>
          <a:p>
            <a:pPr lvl="1"/>
            <a:r>
              <a:rPr lang="it-IT" altLang="it-IT" dirty="0"/>
              <a:t>Corea del Nord: REPUBBLICA DEMOCRATICA POPOLARE DI COREA</a:t>
            </a:r>
          </a:p>
          <a:p>
            <a:pPr lvl="1"/>
            <a:r>
              <a:rPr lang="it-IT" altLang="it-IT" dirty="0"/>
              <a:t>Corea del Sud:</a:t>
            </a:r>
            <a:r>
              <a:rPr lang="it-IT" altLang="it-IT" sz="2100" dirty="0"/>
              <a:t> </a:t>
            </a:r>
            <a:r>
              <a:rPr lang="it-IT" altLang="it-IT" dirty="0"/>
              <a:t>REPUBBLICA DI COREA</a:t>
            </a:r>
          </a:p>
          <a:p>
            <a:r>
              <a:rPr lang="it-IT" altLang="it-IT" dirty="0"/>
              <a:t>Questione degli stretti e del mar cinese meridionale</a:t>
            </a:r>
          </a:p>
          <a:p>
            <a:r>
              <a:rPr lang="it-IT" altLang="it-IT" dirty="0"/>
              <a:t>1950 (giugno):scoppio conflitto</a:t>
            </a:r>
          </a:p>
          <a:p>
            <a:r>
              <a:rPr lang="it-IT" altLang="it-IT" dirty="0"/>
              <a:t>1950: risoluzione Onu</a:t>
            </a:r>
          </a:p>
          <a:p>
            <a:r>
              <a:rPr lang="it-IT" altLang="it-IT" dirty="0"/>
              <a:t>Armistizio: 27 luglio 1953</a:t>
            </a:r>
          </a:p>
          <a:p>
            <a:pPr>
              <a:lnSpc>
                <a:spcPct val="90000"/>
              </a:lnSpc>
            </a:pPr>
            <a:r>
              <a:rPr lang="it-IT" altLang="it-IT" dirty="0"/>
              <a:t>Si risolve in parte – trattato di San Francisco del settembre 1951 - la questione del Giappone: indipendenza e operatività economica, limitato riarmo</a:t>
            </a:r>
          </a:p>
          <a:p>
            <a:pPr lvl="1">
              <a:buFont typeface="Wingdings" panose="05000000000000000000" pitchFamily="2" charset="2"/>
              <a:buNone/>
            </a:pPr>
            <a:endParaRPr lang="it-IT" altLang="it-IT" b="1" dirty="0"/>
          </a:p>
          <a:p>
            <a:pPr>
              <a:lnSpc>
                <a:spcPct val="80000"/>
              </a:lnSpc>
              <a:buFont typeface="Wingdings" panose="05000000000000000000" pitchFamily="2" charset="2"/>
              <a:buNone/>
            </a:pPr>
            <a:endParaRPr lang="it-IT" altLang="it-IT" sz="2000" dirty="0"/>
          </a:p>
        </p:txBody>
      </p:sp>
      <p:pic>
        <p:nvPicPr>
          <p:cNvPr id="2" name="Immagine 1">
            <a:extLst>
              <a:ext uri="{FF2B5EF4-FFF2-40B4-BE49-F238E27FC236}">
                <a16:creationId xmlns:a16="http://schemas.microsoft.com/office/drawing/2014/main" id="{BA944B30-FA27-4E55-AA83-B9EE8C7CB0B8}"/>
              </a:ext>
            </a:extLst>
          </p:cNvPr>
          <p:cNvPicPr>
            <a:picLocks noChangeAspect="1"/>
          </p:cNvPicPr>
          <p:nvPr/>
        </p:nvPicPr>
        <p:blipFill>
          <a:blip r:embed="rId3"/>
          <a:stretch>
            <a:fillRect/>
          </a:stretch>
        </p:blipFill>
        <p:spPr>
          <a:xfrm>
            <a:off x="6096000" y="1100667"/>
            <a:ext cx="4822354" cy="4858933"/>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1DAEB3C1-26F7-4DBA-904C-DDDDA001BE71}"/>
              </a:ext>
            </a:extLst>
          </p:cNvPr>
          <p:cNvSpPr>
            <a:spLocks noGrp="1" noChangeArrowheads="1"/>
          </p:cNvSpPr>
          <p:nvPr>
            <p:ph type="title"/>
          </p:nvPr>
        </p:nvSpPr>
        <p:spPr>
          <a:xfrm>
            <a:off x="2592925" y="624110"/>
            <a:ext cx="8911687" cy="654357"/>
          </a:xfrm>
        </p:spPr>
        <p:txBody>
          <a:bodyPr>
            <a:normAutofit/>
          </a:bodyPr>
          <a:lstStyle/>
          <a:p>
            <a:pPr algn="ctr"/>
            <a:r>
              <a:rPr lang="it-IT" altLang="it-IT" sz="3200" dirty="0"/>
              <a:t>Conseguenze della Guerra di Corea</a:t>
            </a:r>
          </a:p>
        </p:txBody>
      </p:sp>
      <p:sp>
        <p:nvSpPr>
          <p:cNvPr id="23555" name="Segnaposto contenuto 2">
            <a:extLst>
              <a:ext uri="{FF2B5EF4-FFF2-40B4-BE49-F238E27FC236}">
                <a16:creationId xmlns:a16="http://schemas.microsoft.com/office/drawing/2014/main" id="{6C7349D1-ECA7-4F52-80CF-78452CF754D6}"/>
              </a:ext>
            </a:extLst>
          </p:cNvPr>
          <p:cNvSpPr>
            <a:spLocks noGrp="1" noChangeArrowheads="1"/>
          </p:cNvSpPr>
          <p:nvPr>
            <p:ph idx="1"/>
          </p:nvPr>
        </p:nvSpPr>
        <p:spPr>
          <a:xfrm>
            <a:off x="2589212" y="1583267"/>
            <a:ext cx="8915400" cy="4327955"/>
          </a:xfrm>
        </p:spPr>
        <p:txBody>
          <a:bodyPr>
            <a:normAutofit fontScale="92500" lnSpcReduction="20000"/>
          </a:bodyPr>
          <a:lstStyle/>
          <a:p>
            <a:pPr eaLnBrk="1" hangingPunct="1">
              <a:lnSpc>
                <a:spcPct val="110000"/>
              </a:lnSpc>
            </a:pPr>
            <a:r>
              <a:rPr lang="it-IT" altLang="it-IT" dirty="0"/>
              <a:t>Nuovo arco di alleanze per il contenimento sovietica ad est:</a:t>
            </a:r>
          </a:p>
          <a:p>
            <a:pPr lvl="1" eaLnBrk="1" hangingPunct="1">
              <a:lnSpc>
                <a:spcPct val="110000"/>
              </a:lnSpc>
            </a:pPr>
            <a:r>
              <a:rPr lang="it-IT" altLang="it-IT" sz="1800" dirty="0" err="1"/>
              <a:t>Anzus</a:t>
            </a:r>
            <a:r>
              <a:rPr lang="it-IT" altLang="it-IT" sz="1800" dirty="0"/>
              <a:t>: patto tripartito di sicurezza fra USA, Nuova Zelanda e Australia sottoscritto nel 1951 con Truman presidente. Tuttora in vigore limitatamente a USA e Australia</a:t>
            </a:r>
          </a:p>
          <a:p>
            <a:pPr lvl="1" eaLnBrk="1" hangingPunct="1">
              <a:lnSpc>
                <a:spcPct val="110000"/>
              </a:lnSpc>
            </a:pPr>
            <a:r>
              <a:rPr lang="it-IT" altLang="it-IT" sz="1800" dirty="0" err="1"/>
              <a:t>Seato</a:t>
            </a:r>
            <a:r>
              <a:rPr lang="it-IT" altLang="it-IT" sz="1800" dirty="0"/>
              <a:t> (</a:t>
            </a:r>
            <a:r>
              <a:rPr lang="it-IT" altLang="it-IT" sz="1800" dirty="0" err="1"/>
              <a:t>Southeast</a:t>
            </a:r>
            <a:r>
              <a:rPr lang="it-IT" altLang="it-IT" sz="1800" dirty="0"/>
              <a:t> Asia Treaty Organization)</a:t>
            </a:r>
            <a:r>
              <a:rPr lang="it-IT" altLang="it-IT" sz="1800" b="1" dirty="0"/>
              <a:t>:</a:t>
            </a:r>
            <a:r>
              <a:rPr lang="it-IT" altLang="it-IT" sz="1800" dirty="0"/>
              <a:t> organizzazione di difesa del sud/est asiatico, nata nel 1954 (trattato di Manila) e sottoscritta da Francia, Australia, Filippine, Nuova Zelanda, Pakistan, USA, Gran Bretagna, Thailandia per il contenimento dei paesi comunisti asiatici. </a:t>
            </a:r>
          </a:p>
          <a:p>
            <a:pPr lvl="1" eaLnBrk="1" hangingPunct="1">
              <a:lnSpc>
                <a:spcPct val="110000"/>
              </a:lnSpc>
            </a:pPr>
            <a:r>
              <a:rPr lang="it-IT" altLang="it-IT" sz="1800" dirty="0"/>
              <a:t>La mancata adesione dell’India e dell’Indonesia ne limitò l’efficacia che fu evidente durante la guerra in Vietnam</a:t>
            </a:r>
          </a:p>
          <a:p>
            <a:pPr lvl="1" eaLnBrk="1" hangingPunct="1">
              <a:lnSpc>
                <a:spcPct val="110000"/>
              </a:lnSpc>
            </a:pPr>
            <a:r>
              <a:rPr lang="it-IT" altLang="it-IT" sz="1800" dirty="0"/>
              <a:t>La Francia lo abbandona nel 1965, il Pakistan nel 1972. </a:t>
            </a:r>
            <a:r>
              <a:rPr lang="it-IT" altLang="it-IT" sz="1800" dirty="0" err="1"/>
              <a:t>Seato</a:t>
            </a:r>
            <a:r>
              <a:rPr lang="it-IT" altLang="it-IT" sz="1800" dirty="0"/>
              <a:t> si scioglie nel 1977  </a:t>
            </a:r>
          </a:p>
          <a:p>
            <a:pPr eaLnBrk="1" hangingPunct="1">
              <a:lnSpc>
                <a:spcPct val="110000"/>
              </a:lnSpc>
            </a:pPr>
            <a:r>
              <a:rPr lang="it-IT" altLang="it-IT" dirty="0"/>
              <a:t>La “congiuntura coreana” porta ad una fase di riarmo generalizzato (compresa la Germania) ed a risolvere il ruolo del Giappone. </a:t>
            </a:r>
          </a:p>
          <a:p>
            <a:endParaRPr lang="it-IT" alt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80C25C9-7AD9-4D5B-BF70-B0903774DFBA}"/>
              </a:ext>
            </a:extLst>
          </p:cNvPr>
          <p:cNvSpPr>
            <a:spLocks noGrp="1" noChangeArrowheads="1"/>
          </p:cNvSpPr>
          <p:nvPr>
            <p:ph type="title"/>
          </p:nvPr>
        </p:nvSpPr>
        <p:spPr>
          <a:xfrm>
            <a:off x="2592924" y="624110"/>
            <a:ext cx="8911687" cy="603318"/>
          </a:xfrm>
        </p:spPr>
        <p:txBody>
          <a:bodyPr>
            <a:normAutofit/>
          </a:bodyPr>
          <a:lstStyle/>
          <a:p>
            <a:pPr algn="ctr" eaLnBrk="1" hangingPunct="1"/>
            <a:r>
              <a:rPr lang="it-IT" altLang="it-IT" sz="3200" dirty="0"/>
              <a:t>Riarmo </a:t>
            </a:r>
          </a:p>
        </p:txBody>
      </p:sp>
      <p:sp>
        <p:nvSpPr>
          <p:cNvPr id="24579" name="Rectangle 3">
            <a:extLst>
              <a:ext uri="{FF2B5EF4-FFF2-40B4-BE49-F238E27FC236}">
                <a16:creationId xmlns:a16="http://schemas.microsoft.com/office/drawing/2014/main" id="{97A42B1F-699B-426F-BBFA-A0136BC482C1}"/>
              </a:ext>
            </a:extLst>
          </p:cNvPr>
          <p:cNvSpPr>
            <a:spLocks noGrp="1" noChangeArrowheads="1"/>
          </p:cNvSpPr>
          <p:nvPr>
            <p:ph type="body" sz="half" idx="1"/>
          </p:nvPr>
        </p:nvSpPr>
        <p:spPr>
          <a:xfrm>
            <a:off x="1981199" y="1600200"/>
            <a:ext cx="9523412" cy="4997450"/>
          </a:xfrm>
        </p:spPr>
        <p:txBody>
          <a:bodyPr>
            <a:normAutofit/>
          </a:bodyPr>
          <a:lstStyle/>
          <a:p>
            <a:pPr>
              <a:lnSpc>
                <a:spcPct val="120000"/>
              </a:lnSpc>
            </a:pPr>
            <a:r>
              <a:rPr lang="it-IT" altLang="it-IT" dirty="0"/>
              <a:t>17 marzo 1948: Patto di Bruxelles. </a:t>
            </a:r>
            <a:r>
              <a:rPr lang="it-IT" dirty="0">
                <a:solidFill>
                  <a:srgbClr val="202122"/>
                </a:solidFill>
                <a:latin typeface="Arial" panose="020B0604020202020204" pitchFamily="34" charset="0"/>
              </a:rPr>
              <a:t> </a:t>
            </a:r>
            <a:r>
              <a:rPr lang="it-IT" dirty="0">
                <a:solidFill>
                  <a:schemeClr val="tx1"/>
                </a:solidFill>
              </a:rPr>
              <a:t>Patto di autodifesa collettiva firmato da Belgio, Francia, Lussemburgo, Paesi Bassi e Regno Unito il 17 marzo 1948. Esso venne successivamente modificato dagli </a:t>
            </a:r>
            <a:r>
              <a:rPr lang="it-IT" i="1" dirty="0">
                <a:solidFill>
                  <a:schemeClr val="tx1"/>
                </a:solidFill>
              </a:rPr>
              <a:t>Atti internazionali</a:t>
            </a:r>
            <a:r>
              <a:rPr lang="it-IT" dirty="0">
                <a:solidFill>
                  <a:schemeClr val="tx1"/>
                </a:solidFill>
              </a:rPr>
              <a:t> firmati a Parigi il 23 ottobre 1954, che diedero vita all’ Unione europea occidentale (UEO).</a:t>
            </a:r>
            <a:endParaRPr lang="it-IT" altLang="it-IT" dirty="0">
              <a:solidFill>
                <a:schemeClr val="tx1"/>
              </a:solidFill>
            </a:endParaRPr>
          </a:p>
          <a:p>
            <a:pPr eaLnBrk="1" hangingPunct="1">
              <a:lnSpc>
                <a:spcPct val="120000"/>
              </a:lnSpc>
            </a:pPr>
            <a:r>
              <a:rPr lang="it-IT" altLang="it-IT" dirty="0"/>
              <a:t>4 aprile 1949: Patto Atlantico: alleanza difensiva, Art. 5 </a:t>
            </a:r>
            <a:r>
              <a:rPr lang="it-IT" altLang="it-IT" i="1" dirty="0"/>
              <a:t>casus </a:t>
            </a:r>
            <a:r>
              <a:rPr lang="it-IT" altLang="it-IT" i="1" dirty="0" err="1"/>
              <a:t>foederis</a:t>
            </a:r>
            <a:r>
              <a:rPr lang="it-IT" altLang="it-IT" i="1" dirty="0"/>
              <a:t>, </a:t>
            </a:r>
            <a:r>
              <a:rPr lang="it-IT" altLang="it-IT" dirty="0"/>
              <a:t>limiti geografici (questione dell’allargamento della NATO dopo il 1991)</a:t>
            </a:r>
          </a:p>
          <a:p>
            <a:pPr eaLnBrk="1" hangingPunct="1">
              <a:lnSpc>
                <a:spcPct val="120000"/>
              </a:lnSpc>
            </a:pPr>
            <a:r>
              <a:rPr lang="it-IT" altLang="it-IT" dirty="0"/>
              <a:t>1949/50: NSC68: aumento degli stanziamenti della difesa pari al 20% del bilancio statale (cosa sono le NSC)</a:t>
            </a:r>
          </a:p>
          <a:p>
            <a:pPr eaLnBrk="1" hangingPunct="1">
              <a:lnSpc>
                <a:spcPct val="120000"/>
              </a:lnSpc>
            </a:pPr>
            <a:r>
              <a:rPr lang="it-IT" altLang="it-IT" dirty="0"/>
              <a:t>1952- 1954: CED (fallimento): integrazione politica e integrazione militare</a:t>
            </a:r>
          </a:p>
          <a:p>
            <a:pPr eaLnBrk="1" hangingPunct="1">
              <a:lnSpc>
                <a:spcPct val="120000"/>
              </a:lnSpc>
            </a:pPr>
            <a:r>
              <a:rPr lang="it-IT" altLang="it-IT" dirty="0"/>
              <a:t>1954/55: UEO</a:t>
            </a:r>
          </a:p>
          <a:p>
            <a:pPr eaLnBrk="1" hangingPunct="1">
              <a:lnSpc>
                <a:spcPct val="120000"/>
              </a:lnSpc>
            </a:pPr>
            <a:r>
              <a:rPr lang="it-IT" altLang="it-IT" dirty="0"/>
              <a:t>14 maggio 1955: Patto di Varsavia: “trattato di amicizia, cooperazione e mutua assistenza” ventennale</a:t>
            </a:r>
          </a:p>
          <a:p>
            <a:pPr eaLnBrk="1" hangingPunct="1">
              <a:lnSpc>
                <a:spcPct val="80000"/>
              </a:lnSpc>
            </a:pPr>
            <a:endParaRPr lang="it-IT" altLang="it-IT" sz="1600" dirty="0"/>
          </a:p>
          <a:p>
            <a:pPr eaLnBrk="1" hangingPunct="1">
              <a:lnSpc>
                <a:spcPct val="80000"/>
              </a:lnSpc>
            </a:pPr>
            <a:endParaRPr lang="it-IT" altLang="it-IT" sz="1600" dirty="0"/>
          </a:p>
        </p:txBody>
      </p:sp>
      <p:sp>
        <p:nvSpPr>
          <p:cNvPr id="24580" name="Rectangle 4">
            <a:extLst>
              <a:ext uri="{FF2B5EF4-FFF2-40B4-BE49-F238E27FC236}">
                <a16:creationId xmlns:a16="http://schemas.microsoft.com/office/drawing/2014/main" id="{281E5C8D-E23F-4442-A9C2-17B09C89D43C}"/>
              </a:ext>
            </a:extLst>
          </p:cNvPr>
          <p:cNvSpPr>
            <a:spLocks noGrp="1" noChangeArrowheads="1"/>
          </p:cNvSpPr>
          <p:nvPr>
            <p:ph type="body" sz="half" idx="2"/>
          </p:nvPr>
        </p:nvSpPr>
        <p:spPr>
          <a:xfrm flipH="1" flipV="1">
            <a:off x="11504611" y="2065867"/>
            <a:ext cx="86256" cy="60355"/>
          </a:xfrm>
        </p:spPr>
        <p:txBody>
          <a:bodyPr>
            <a:normAutofit fontScale="25000" lnSpcReduction="20000"/>
          </a:bodyPr>
          <a:lstStyle/>
          <a:p>
            <a:pPr eaLnBrk="1" hangingPunct="1">
              <a:lnSpc>
                <a:spcPct val="80000"/>
              </a:lnSpc>
            </a:pPr>
            <a:endParaRPr lang="it-IT" altLang="it-IT" sz="1600" dirty="0"/>
          </a:p>
          <a:p>
            <a:pPr eaLnBrk="1" hangingPunct="1">
              <a:lnSpc>
                <a:spcPct val="80000"/>
              </a:lnSpc>
            </a:pPr>
            <a:endParaRPr lang="it-IT" altLang="it-IT" sz="1600" dirty="0"/>
          </a:p>
          <a:p>
            <a:pPr eaLnBrk="1" hangingPunct="1">
              <a:lnSpc>
                <a:spcPct val="80000"/>
              </a:lnSpc>
            </a:pPr>
            <a:endParaRPr lang="it-IT" altLang="it-IT" sz="1600" dirty="0"/>
          </a:p>
          <a:p>
            <a:pPr eaLnBrk="1" hangingPunct="1">
              <a:lnSpc>
                <a:spcPct val="80000"/>
              </a:lnSpc>
            </a:pPr>
            <a:endParaRPr lang="it-IT" altLang="it-IT" sz="1600" dirty="0"/>
          </a:p>
          <a:p>
            <a:pPr eaLnBrk="1" hangingPunct="1">
              <a:lnSpc>
                <a:spcPct val="80000"/>
              </a:lnSpc>
            </a:pPr>
            <a:endParaRPr lang="it-IT" altLang="it-IT" sz="1600" dirty="0"/>
          </a:p>
          <a:p>
            <a:pPr marL="0" indent="0" eaLnBrk="1" hangingPunct="1">
              <a:lnSpc>
                <a:spcPct val="80000"/>
              </a:lnSpc>
              <a:buNone/>
            </a:pPr>
            <a:endParaRPr lang="it-IT" altLang="it-IT" sz="1600" dirty="0"/>
          </a:p>
        </p:txBody>
      </p:sp>
      <p:pic>
        <p:nvPicPr>
          <p:cNvPr id="24581" name="Picture 7" descr="natologo[1]">
            <a:extLst>
              <a:ext uri="{FF2B5EF4-FFF2-40B4-BE49-F238E27FC236}">
                <a16:creationId xmlns:a16="http://schemas.microsoft.com/office/drawing/2014/main" id="{1EDD188F-0955-46F4-8709-30C93C711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467" y="323201"/>
            <a:ext cx="1738842" cy="130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0B64B509-950A-4DA1-B011-33397479E55F}"/>
              </a:ext>
            </a:extLst>
          </p:cNvPr>
          <p:cNvPicPr>
            <a:picLocks noChangeAspect="1"/>
          </p:cNvPicPr>
          <p:nvPr/>
        </p:nvPicPr>
        <p:blipFill>
          <a:blip r:embed="rId3"/>
          <a:stretch>
            <a:fillRect/>
          </a:stretch>
        </p:blipFill>
        <p:spPr>
          <a:xfrm>
            <a:off x="10283826" y="146445"/>
            <a:ext cx="1307041" cy="15586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80132-6B2C-47AA-88DD-786BD67BC7BA}"/>
              </a:ext>
            </a:extLst>
          </p:cNvPr>
          <p:cNvSpPr>
            <a:spLocks noGrp="1"/>
          </p:cNvSpPr>
          <p:nvPr>
            <p:ph type="title"/>
          </p:nvPr>
        </p:nvSpPr>
        <p:spPr>
          <a:xfrm>
            <a:off x="2592925" y="624110"/>
            <a:ext cx="8911687" cy="730557"/>
          </a:xfrm>
        </p:spPr>
        <p:txBody>
          <a:bodyPr>
            <a:normAutofit/>
          </a:bodyPr>
          <a:lstStyle/>
          <a:p>
            <a:pPr algn="ctr"/>
            <a:r>
              <a:rPr lang="it-IT" sz="3200" dirty="0"/>
              <a:t>La fine del conflitto</a:t>
            </a:r>
          </a:p>
        </p:txBody>
      </p:sp>
      <p:sp>
        <p:nvSpPr>
          <p:cNvPr id="3" name="Segnaposto contenuto 2">
            <a:extLst>
              <a:ext uri="{FF2B5EF4-FFF2-40B4-BE49-F238E27FC236}">
                <a16:creationId xmlns:a16="http://schemas.microsoft.com/office/drawing/2014/main" id="{2FEE7F75-BAA7-45A4-9B6E-80BAE3E7BB38}"/>
              </a:ext>
            </a:extLst>
          </p:cNvPr>
          <p:cNvSpPr>
            <a:spLocks noGrp="1"/>
          </p:cNvSpPr>
          <p:nvPr>
            <p:ph idx="1"/>
          </p:nvPr>
        </p:nvSpPr>
        <p:spPr>
          <a:xfrm>
            <a:off x="2589212" y="1464733"/>
            <a:ext cx="8915400" cy="4446489"/>
          </a:xfrm>
        </p:spPr>
        <p:txBody>
          <a:bodyPr>
            <a:normAutofit fontScale="92500" lnSpcReduction="20000"/>
          </a:bodyPr>
          <a:lstStyle/>
          <a:p>
            <a:pPr>
              <a:lnSpc>
                <a:spcPct val="110000"/>
              </a:lnSpc>
            </a:pPr>
            <a:r>
              <a:rPr lang="it-IT" dirty="0"/>
              <a:t>La fine della guerra ridisegna l’Europa.</a:t>
            </a:r>
          </a:p>
          <a:p>
            <a:pPr>
              <a:lnSpc>
                <a:spcPct val="110000"/>
              </a:lnSpc>
            </a:pPr>
            <a:r>
              <a:rPr lang="it-IT" dirty="0"/>
              <a:t>L’alleanza temporanea tra URSS e potenze occidentali segna i confini del continente di fatto spartendolo fra i prossimi due blocchi: i confini dell’Europa centrale e orientale slittano verso occidente </a:t>
            </a:r>
          </a:p>
          <a:p>
            <a:pPr>
              <a:lnSpc>
                <a:spcPct val="110000"/>
              </a:lnSpc>
            </a:pPr>
            <a:r>
              <a:rPr lang="it-IT" dirty="0"/>
              <a:t>Domanda: nasci qui l’occidente europeo e l’oriente europeo? </a:t>
            </a:r>
          </a:p>
          <a:p>
            <a:pPr>
              <a:lnSpc>
                <a:spcPct val="110000"/>
              </a:lnSpc>
            </a:pPr>
            <a:r>
              <a:rPr lang="it-IT" dirty="0"/>
              <a:t>L’Urss ottiene una serie di territori che andranno a completare una sorta di fascia di contenimento e vede confermata l’acquisizione delle repubbliche baltiche assegnate dal patto </a:t>
            </a:r>
            <a:r>
              <a:rPr lang="it-IT" dirty="0" err="1"/>
              <a:t>Ribbentrop</a:t>
            </a:r>
            <a:r>
              <a:rPr lang="it-IT" dirty="0"/>
              <a:t>-Molotov </a:t>
            </a:r>
          </a:p>
          <a:p>
            <a:pPr>
              <a:lnSpc>
                <a:spcPct val="110000"/>
              </a:lnSpc>
            </a:pPr>
            <a:r>
              <a:rPr lang="it-IT" dirty="0"/>
              <a:t>La Germania viene divisa in 4 zone di occupazione dalle quali nasceranno la RFT e la DDR.</a:t>
            </a:r>
          </a:p>
          <a:p>
            <a:pPr>
              <a:lnSpc>
                <a:spcPct val="110000"/>
              </a:lnSpc>
            </a:pPr>
            <a:r>
              <a:rPr lang="it-IT" dirty="0"/>
              <a:t>L’Italia perde le colonie e l’Istria; Trieste inizialmente è un TLT tornerà all’Italia nel 1954 – Memorandum di Londra -  e il trattato di Osimo del 1975 regolerà le relazioni e i confini fra Roma e Belgrado</a:t>
            </a:r>
          </a:p>
          <a:p>
            <a:pPr>
              <a:lnSpc>
                <a:spcPct val="110000"/>
              </a:lnSpc>
            </a:pPr>
            <a:r>
              <a:rPr lang="it-IT" dirty="0"/>
              <a:t>In Europa sono circa 30 milioni le persone che abbandonano i luoghi di origine </a:t>
            </a:r>
          </a:p>
          <a:p>
            <a:endParaRPr lang="it-IT" dirty="0"/>
          </a:p>
        </p:txBody>
      </p:sp>
    </p:spTree>
    <p:extLst>
      <p:ext uri="{BB962C8B-B14F-4D97-AF65-F5344CB8AC3E}">
        <p14:creationId xmlns:p14="http://schemas.microsoft.com/office/powerpoint/2010/main" val="266864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523FC60-4F36-4878-A878-5F02AC8E5B2D}"/>
              </a:ext>
            </a:extLst>
          </p:cNvPr>
          <p:cNvPicPr>
            <a:picLocks noChangeAspect="1"/>
          </p:cNvPicPr>
          <p:nvPr/>
        </p:nvPicPr>
        <p:blipFill>
          <a:blip r:embed="rId2"/>
          <a:stretch>
            <a:fillRect/>
          </a:stretch>
        </p:blipFill>
        <p:spPr>
          <a:xfrm>
            <a:off x="2055367" y="0"/>
            <a:ext cx="9823366" cy="6858000"/>
          </a:xfrm>
          <a:prstGeom prst="rect">
            <a:avLst/>
          </a:prstGeom>
        </p:spPr>
      </p:pic>
    </p:spTree>
    <p:extLst>
      <p:ext uri="{BB962C8B-B14F-4D97-AF65-F5344CB8AC3E}">
        <p14:creationId xmlns:p14="http://schemas.microsoft.com/office/powerpoint/2010/main" val="150390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E13D7F1-B3C0-424A-BCF8-3A78EE0199CF}"/>
              </a:ext>
            </a:extLst>
          </p:cNvPr>
          <p:cNvSpPr>
            <a:spLocks noGrp="1" noChangeArrowheads="1"/>
          </p:cNvSpPr>
          <p:nvPr>
            <p:ph type="title"/>
          </p:nvPr>
        </p:nvSpPr>
        <p:spPr>
          <a:xfrm>
            <a:off x="2592924" y="624110"/>
            <a:ext cx="8911687" cy="798466"/>
          </a:xfrm>
        </p:spPr>
        <p:txBody>
          <a:bodyPr>
            <a:normAutofit/>
          </a:bodyPr>
          <a:lstStyle/>
          <a:p>
            <a:pPr algn="ctr" eaLnBrk="1" hangingPunct="1"/>
            <a:r>
              <a:rPr lang="it-IT" altLang="it-IT" sz="3200" dirty="0"/>
              <a:t>Il 1953. La morte di Stalin. </a:t>
            </a:r>
          </a:p>
        </p:txBody>
      </p:sp>
      <p:sp>
        <p:nvSpPr>
          <p:cNvPr id="26627" name="Rectangle 3">
            <a:extLst>
              <a:ext uri="{FF2B5EF4-FFF2-40B4-BE49-F238E27FC236}">
                <a16:creationId xmlns:a16="http://schemas.microsoft.com/office/drawing/2014/main" id="{46278B3B-7880-4BDB-9C88-D6E30B1E948E}"/>
              </a:ext>
            </a:extLst>
          </p:cNvPr>
          <p:cNvSpPr>
            <a:spLocks noGrp="1" noChangeArrowheads="1"/>
          </p:cNvSpPr>
          <p:nvPr>
            <p:ph type="body" sz="half" idx="1"/>
          </p:nvPr>
        </p:nvSpPr>
        <p:spPr>
          <a:xfrm>
            <a:off x="2175933" y="1803399"/>
            <a:ext cx="8788400" cy="4427539"/>
          </a:xfrm>
        </p:spPr>
        <p:txBody>
          <a:bodyPr>
            <a:noAutofit/>
          </a:bodyPr>
          <a:lstStyle/>
          <a:p>
            <a:pPr>
              <a:lnSpc>
                <a:spcPct val="90000"/>
              </a:lnSpc>
            </a:pPr>
            <a:r>
              <a:rPr lang="it-IT" altLang="it-IT" sz="1600" dirty="0"/>
              <a:t>Alla morte di Stalin segue una direzione collegiale: </a:t>
            </a:r>
            <a:r>
              <a:rPr lang="it-IT" altLang="it-IT" dirty="0" err="1"/>
              <a:t>Georgij</a:t>
            </a:r>
            <a:r>
              <a:rPr lang="it-IT" altLang="it-IT" dirty="0"/>
              <a:t> </a:t>
            </a:r>
            <a:r>
              <a:rPr lang="it-IT" altLang="it-IT" dirty="0" err="1"/>
              <a:t>Malenkov</a:t>
            </a:r>
            <a:r>
              <a:rPr lang="it-IT" altLang="it-IT" dirty="0"/>
              <a:t> (Primo Ministro);  </a:t>
            </a:r>
            <a:r>
              <a:rPr lang="it-IT" altLang="it-IT" dirty="0" err="1"/>
              <a:t>Lavrentij</a:t>
            </a:r>
            <a:r>
              <a:rPr lang="it-IT" altLang="it-IT" dirty="0"/>
              <a:t> </a:t>
            </a:r>
            <a:r>
              <a:rPr lang="it-IT" altLang="it-IT" dirty="0" err="1"/>
              <a:t>Berija</a:t>
            </a:r>
            <a:r>
              <a:rPr lang="it-IT" altLang="it-IT" dirty="0"/>
              <a:t> (ministro interni);  </a:t>
            </a:r>
            <a:r>
              <a:rPr lang="it-IT" altLang="it-IT" dirty="0" err="1"/>
              <a:t>Nikolaij</a:t>
            </a:r>
            <a:r>
              <a:rPr lang="it-IT" altLang="it-IT" dirty="0"/>
              <a:t> </a:t>
            </a:r>
            <a:r>
              <a:rPr lang="it-IT" altLang="it-IT" dirty="0" err="1"/>
              <a:t>Bulganin</a:t>
            </a:r>
            <a:r>
              <a:rPr lang="it-IT" altLang="it-IT" dirty="0"/>
              <a:t> (Ministro della difesa); Lazar </a:t>
            </a:r>
            <a:r>
              <a:rPr lang="it-IT" altLang="it-IT" dirty="0" err="1"/>
              <a:t>Kaganovic</a:t>
            </a:r>
            <a:r>
              <a:rPr lang="it-IT" altLang="it-IT" dirty="0"/>
              <a:t> (ministro per le questioni economiche); Nikita </a:t>
            </a:r>
            <a:r>
              <a:rPr lang="it-IT" altLang="it-IT" dirty="0" err="1"/>
              <a:t>Chruscev</a:t>
            </a:r>
            <a:r>
              <a:rPr lang="it-IT" altLang="it-IT" dirty="0"/>
              <a:t> (PCUS);  </a:t>
            </a:r>
            <a:r>
              <a:rPr lang="it-IT" altLang="it-IT" dirty="0" err="1"/>
              <a:t>Kliment</a:t>
            </a:r>
            <a:r>
              <a:rPr lang="it-IT" altLang="it-IT" dirty="0"/>
              <a:t> </a:t>
            </a:r>
            <a:r>
              <a:rPr lang="it-IT" altLang="it-IT" dirty="0" err="1"/>
              <a:t>Vorosilovic</a:t>
            </a:r>
            <a:r>
              <a:rPr lang="it-IT" altLang="it-IT" dirty="0"/>
              <a:t> (Presidente del Presidium)</a:t>
            </a:r>
          </a:p>
          <a:p>
            <a:pPr marL="438150" indent="-381000">
              <a:lnSpc>
                <a:spcPct val="90000"/>
              </a:lnSpc>
            </a:pPr>
            <a:endParaRPr lang="it-IT" altLang="it-IT" sz="1600" dirty="0"/>
          </a:p>
          <a:p>
            <a:pPr marL="438150" indent="-381000">
              <a:lnSpc>
                <a:spcPct val="90000"/>
              </a:lnSpc>
            </a:pPr>
            <a:r>
              <a:rPr lang="it-IT" altLang="it-IT" sz="1600" dirty="0"/>
              <a:t>Obiettivi politici:</a:t>
            </a:r>
          </a:p>
          <a:p>
            <a:pPr marL="857250" lvl="1" indent="-342900">
              <a:lnSpc>
                <a:spcPct val="90000"/>
              </a:lnSpc>
            </a:pPr>
            <a:r>
              <a:rPr lang="it-IT" altLang="it-IT" dirty="0"/>
              <a:t>Cambiamento delle priorità economiche: produzione beni di consumo; Riduzione peso e costi apparato militare convenzionale</a:t>
            </a:r>
          </a:p>
          <a:p>
            <a:pPr marL="857250" lvl="1" indent="-342900">
              <a:lnSpc>
                <a:spcPct val="90000"/>
              </a:lnSpc>
            </a:pPr>
            <a:r>
              <a:rPr lang="it-IT" altLang="it-IT" dirty="0"/>
              <a:t>Miglioramento dei rapporti con l’Occidente</a:t>
            </a:r>
          </a:p>
          <a:p>
            <a:pPr lvl="2">
              <a:lnSpc>
                <a:spcPct val="120000"/>
              </a:lnSpc>
            </a:pPr>
            <a:r>
              <a:rPr lang="it-IT" altLang="it-IT" dirty="0"/>
              <a:t>Conferenza di Ginevra 1954</a:t>
            </a:r>
          </a:p>
          <a:p>
            <a:pPr lvl="2">
              <a:lnSpc>
                <a:spcPct val="120000"/>
              </a:lnSpc>
            </a:pPr>
            <a:r>
              <a:rPr lang="it-IT" altLang="it-IT" dirty="0"/>
              <a:t>Conferenza di Ginevra 1955: Riunificazione Germania, Sicurezza europea, Disarmo, Sviluppo delle relazioni est-ovest</a:t>
            </a:r>
          </a:p>
          <a:p>
            <a:pPr marL="857250" lvl="1" indent="-342900">
              <a:lnSpc>
                <a:spcPct val="90000"/>
              </a:lnSpc>
            </a:pPr>
            <a:endParaRPr lang="it-IT" altLang="it-IT" dirty="0"/>
          </a:p>
        </p:txBody>
      </p:sp>
      <p:sp>
        <p:nvSpPr>
          <p:cNvPr id="26628" name="Rectangle 4">
            <a:extLst>
              <a:ext uri="{FF2B5EF4-FFF2-40B4-BE49-F238E27FC236}">
                <a16:creationId xmlns:a16="http://schemas.microsoft.com/office/drawing/2014/main" id="{94671D73-9F6A-4245-8A10-B6E536F7CBBD}"/>
              </a:ext>
            </a:extLst>
          </p:cNvPr>
          <p:cNvSpPr>
            <a:spLocks noGrp="1" noChangeArrowheads="1"/>
          </p:cNvSpPr>
          <p:nvPr>
            <p:ph type="body" sz="half" idx="2"/>
          </p:nvPr>
        </p:nvSpPr>
        <p:spPr/>
        <p:txBody>
          <a:bodyPr/>
          <a:lstStyle/>
          <a:p>
            <a:pPr eaLnBrk="1" hangingPunct="1">
              <a:buFont typeface="Wingdings" panose="05000000000000000000" pitchFamily="2" charset="2"/>
              <a:buNone/>
            </a:pPr>
            <a:endParaRPr lang="it-IT" altLang="it-IT" sz="2400" dirty="0"/>
          </a:p>
          <a:p>
            <a:pPr eaLnBrk="1" hangingPunct="1"/>
            <a:endParaRPr lang="it-IT" altLang="it-IT" sz="2400" dirty="0"/>
          </a:p>
        </p:txBody>
      </p:sp>
      <p:sp>
        <p:nvSpPr>
          <p:cNvPr id="26629" name="Rectangle 6">
            <a:extLst>
              <a:ext uri="{FF2B5EF4-FFF2-40B4-BE49-F238E27FC236}">
                <a16:creationId xmlns:a16="http://schemas.microsoft.com/office/drawing/2014/main" id="{7F5566EC-020C-4BCC-B398-BEBCE4D62F31}"/>
              </a:ext>
            </a:extLst>
          </p:cNvPr>
          <p:cNvSpPr>
            <a:spLocks noChangeArrowheads="1"/>
          </p:cNvSpPr>
          <p:nvPr/>
        </p:nvSpPr>
        <p:spPr bwMode="auto">
          <a:xfrm>
            <a:off x="6781799" y="1749670"/>
            <a:ext cx="4919134" cy="473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buFont typeface="Wingdings" panose="05000000000000000000" pitchFamily="2" charset="2"/>
              <a:buNone/>
            </a:pPr>
            <a:endParaRPr lang="it-IT" altLang="it-IT"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BAAFA-DF6D-406D-8C0D-EF4B7B75EEF5}"/>
              </a:ext>
            </a:extLst>
          </p:cNvPr>
          <p:cNvSpPr>
            <a:spLocks noGrp="1"/>
          </p:cNvSpPr>
          <p:nvPr>
            <p:ph type="title"/>
          </p:nvPr>
        </p:nvSpPr>
        <p:spPr>
          <a:xfrm>
            <a:off x="2592925" y="624110"/>
            <a:ext cx="8911687" cy="739023"/>
          </a:xfrm>
        </p:spPr>
        <p:txBody>
          <a:bodyPr/>
          <a:lstStyle/>
          <a:p>
            <a:pPr algn="ctr"/>
            <a:r>
              <a:rPr lang="it-IT" altLang="it-IT" sz="3200" dirty="0">
                <a:solidFill>
                  <a:prstClr val="black">
                    <a:lumMod val="85000"/>
                    <a:lumOff val="15000"/>
                  </a:prstClr>
                </a:solidFill>
              </a:rPr>
              <a:t>Il 1953. La morte di Stalin. </a:t>
            </a:r>
            <a:endParaRPr lang="it-IT" dirty="0"/>
          </a:p>
        </p:txBody>
      </p:sp>
      <p:sp>
        <p:nvSpPr>
          <p:cNvPr id="3" name="Segnaposto contenuto 2">
            <a:extLst>
              <a:ext uri="{FF2B5EF4-FFF2-40B4-BE49-F238E27FC236}">
                <a16:creationId xmlns:a16="http://schemas.microsoft.com/office/drawing/2014/main" id="{C74073AF-EE0F-419F-9C73-C63A3DFE0900}"/>
              </a:ext>
            </a:extLst>
          </p:cNvPr>
          <p:cNvSpPr>
            <a:spLocks noGrp="1"/>
          </p:cNvSpPr>
          <p:nvPr>
            <p:ph idx="1"/>
          </p:nvPr>
        </p:nvSpPr>
        <p:spPr>
          <a:xfrm>
            <a:off x="2589212" y="1727199"/>
            <a:ext cx="8915400" cy="4588933"/>
          </a:xfrm>
        </p:spPr>
        <p:txBody>
          <a:bodyPr>
            <a:normAutofit/>
          </a:bodyPr>
          <a:lstStyle/>
          <a:p>
            <a:pPr marL="0" indent="0" algn="just">
              <a:lnSpc>
                <a:spcPct val="120000"/>
              </a:lnSpc>
              <a:buNone/>
            </a:pPr>
            <a:r>
              <a:rPr lang="it-IT" altLang="it-IT" sz="2000" dirty="0"/>
              <a:t>Nuovo ruolo internazionale dell’URSS con un significativo allargamento del campo d’azione rispetto alla tradizione staliniana:</a:t>
            </a:r>
          </a:p>
          <a:p>
            <a:pPr lvl="2" algn="just">
              <a:lnSpc>
                <a:spcPct val="120000"/>
              </a:lnSpc>
            </a:pPr>
            <a:r>
              <a:rPr lang="it-IT" altLang="it-IT" sz="2000" dirty="0"/>
              <a:t>Campagna antifrancese: Asia</a:t>
            </a:r>
          </a:p>
          <a:p>
            <a:pPr lvl="2" algn="just">
              <a:lnSpc>
                <a:spcPct val="120000"/>
              </a:lnSpc>
            </a:pPr>
            <a:r>
              <a:rPr lang="it-IT" altLang="it-IT" sz="2000" dirty="0"/>
              <a:t>Campagna antibritannica: Medio Oriente</a:t>
            </a:r>
          </a:p>
          <a:p>
            <a:pPr lvl="2" algn="just">
              <a:lnSpc>
                <a:spcPct val="120000"/>
              </a:lnSpc>
            </a:pPr>
            <a:r>
              <a:rPr lang="it-IT" altLang="it-IT" sz="2000" dirty="0"/>
              <a:t>Campagna antiamericana: emisfero occidentale</a:t>
            </a:r>
          </a:p>
          <a:p>
            <a:pPr lvl="2" algn="just">
              <a:lnSpc>
                <a:spcPct val="120000"/>
              </a:lnSpc>
            </a:pPr>
            <a:r>
              <a:rPr lang="it-IT" altLang="it-IT" sz="2000" dirty="0"/>
              <a:t>Afghanistan-Birmania-India</a:t>
            </a:r>
          </a:p>
          <a:p>
            <a:pPr lvl="2" algn="just">
              <a:lnSpc>
                <a:spcPct val="120000"/>
              </a:lnSpc>
            </a:pPr>
            <a:r>
              <a:rPr lang="it-IT" altLang="it-IT" sz="2000" dirty="0"/>
              <a:t>1955: riavvicinamento a Belgrado</a:t>
            </a:r>
          </a:p>
          <a:p>
            <a:pPr lvl="2" algn="just">
              <a:lnSpc>
                <a:spcPct val="120000"/>
              </a:lnSpc>
            </a:pPr>
            <a:r>
              <a:rPr lang="it-IT" altLang="it-IT" sz="2000" dirty="0"/>
              <a:t>1955: visita di </a:t>
            </a:r>
            <a:r>
              <a:rPr lang="it-IT" altLang="it-IT" sz="2000" dirty="0" err="1"/>
              <a:t>Adenauer</a:t>
            </a:r>
            <a:r>
              <a:rPr lang="it-IT" altLang="it-IT" sz="2000" dirty="0"/>
              <a:t> (tedesco) a Mosca</a:t>
            </a:r>
          </a:p>
          <a:p>
            <a:pPr lvl="2" algn="just">
              <a:lnSpc>
                <a:spcPct val="120000"/>
              </a:lnSpc>
            </a:pPr>
            <a:r>
              <a:rPr lang="it-IT" altLang="it-IT" sz="2000" dirty="0"/>
              <a:t>1954: rottura rapporti con Cina</a:t>
            </a:r>
            <a:endParaRPr lang="it-IT" altLang="it-IT" dirty="0"/>
          </a:p>
        </p:txBody>
      </p:sp>
    </p:spTree>
    <p:extLst>
      <p:ext uri="{BB962C8B-B14F-4D97-AF65-F5344CB8AC3E}">
        <p14:creationId xmlns:p14="http://schemas.microsoft.com/office/powerpoint/2010/main" val="244734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6251EA8-DA6E-4E50-BA42-85DFEE11A221}"/>
              </a:ext>
            </a:extLst>
          </p:cNvPr>
          <p:cNvSpPr>
            <a:spLocks noGrp="1" noChangeArrowheads="1"/>
          </p:cNvSpPr>
          <p:nvPr>
            <p:ph type="title"/>
          </p:nvPr>
        </p:nvSpPr>
        <p:spPr>
          <a:xfrm>
            <a:off x="1918759" y="624110"/>
            <a:ext cx="9585854" cy="552757"/>
          </a:xfrm>
        </p:spPr>
        <p:txBody>
          <a:bodyPr>
            <a:normAutofit/>
          </a:bodyPr>
          <a:lstStyle/>
          <a:p>
            <a:pPr eaLnBrk="1" hangingPunct="1"/>
            <a:r>
              <a:rPr lang="it-IT" altLang="it-IT" sz="2400" dirty="0"/>
              <a:t>Dottrina della </a:t>
            </a:r>
            <a:r>
              <a:rPr lang="it-IT" altLang="it-IT" sz="2400" i="1" dirty="0"/>
              <a:t>Massive </a:t>
            </a:r>
            <a:r>
              <a:rPr lang="it-IT" altLang="it-IT" sz="2400" i="1" dirty="0" err="1"/>
              <a:t>Retaliation</a:t>
            </a:r>
            <a:r>
              <a:rPr lang="it-IT" altLang="it-IT" sz="2400" i="1" dirty="0"/>
              <a:t> (Rappresaglia Massiccia)</a:t>
            </a:r>
          </a:p>
        </p:txBody>
      </p:sp>
      <p:sp>
        <p:nvSpPr>
          <p:cNvPr id="27651" name="Rectangle 3">
            <a:extLst>
              <a:ext uri="{FF2B5EF4-FFF2-40B4-BE49-F238E27FC236}">
                <a16:creationId xmlns:a16="http://schemas.microsoft.com/office/drawing/2014/main" id="{F87FC8A2-F92D-443F-87B1-AFDE9C417BDA}"/>
              </a:ext>
            </a:extLst>
          </p:cNvPr>
          <p:cNvSpPr>
            <a:spLocks noGrp="1" noChangeArrowheads="1"/>
          </p:cNvSpPr>
          <p:nvPr>
            <p:ph type="body" idx="1"/>
          </p:nvPr>
        </p:nvSpPr>
        <p:spPr>
          <a:xfrm>
            <a:off x="1996546" y="1405466"/>
            <a:ext cx="8915400" cy="4409323"/>
          </a:xfrm>
        </p:spPr>
        <p:txBody>
          <a:bodyPr>
            <a:normAutofit/>
          </a:bodyPr>
          <a:lstStyle/>
          <a:p>
            <a:pPr>
              <a:lnSpc>
                <a:spcPct val="110000"/>
              </a:lnSpc>
            </a:pPr>
            <a:r>
              <a:rPr lang="it-IT" altLang="it-IT" dirty="0"/>
              <a:t>Concetto molto semplice: alle pressioni URSS si risponde alimentando e dilatando il rischio di distruzione reciproca al fine di scoraggiare Mosca dall'attaccare qualsiasi parte della sfera di influenza USA anche con armi convenzionali</a:t>
            </a:r>
          </a:p>
          <a:p>
            <a:pPr eaLnBrk="1" hangingPunct="1">
              <a:lnSpc>
                <a:spcPct val="110000"/>
              </a:lnSpc>
            </a:pPr>
            <a:r>
              <a:rPr lang="it-IT" altLang="it-IT" dirty="0"/>
              <a:t>Obiettivi nuova strategia:</a:t>
            </a:r>
          </a:p>
          <a:p>
            <a:pPr lvl="1" eaLnBrk="1" hangingPunct="1">
              <a:lnSpc>
                <a:spcPct val="110000"/>
              </a:lnSpc>
            </a:pPr>
            <a:r>
              <a:rPr lang="it-IT" altLang="it-IT" dirty="0"/>
              <a:t>Cristallizzazione Europa: ombrello nucleare americano</a:t>
            </a:r>
          </a:p>
          <a:p>
            <a:pPr lvl="1" eaLnBrk="1" hangingPunct="1">
              <a:lnSpc>
                <a:spcPct val="110000"/>
              </a:lnSpc>
            </a:pPr>
            <a:r>
              <a:rPr lang="it-IT" altLang="it-IT" dirty="0"/>
              <a:t>accerchiamento politico militare dell’URSS:</a:t>
            </a:r>
          </a:p>
          <a:p>
            <a:pPr lvl="2" eaLnBrk="1" hangingPunct="1">
              <a:lnSpc>
                <a:spcPct val="110000"/>
              </a:lnSpc>
            </a:pPr>
            <a:r>
              <a:rPr lang="it-IT" altLang="it-IT" dirty="0"/>
              <a:t>settembre 1953: ripristino relazioni Usa-Spagna</a:t>
            </a:r>
          </a:p>
          <a:p>
            <a:pPr lvl="2" eaLnBrk="1" hangingPunct="1">
              <a:lnSpc>
                <a:spcPct val="110000"/>
              </a:lnSpc>
            </a:pPr>
            <a:r>
              <a:rPr lang="it-IT" altLang="it-IT" dirty="0"/>
              <a:t>agosto 1954: Trattato di alleanza Grecia-Jugoslavia-Turchia</a:t>
            </a:r>
          </a:p>
          <a:p>
            <a:pPr lvl="2" eaLnBrk="1" hangingPunct="1">
              <a:lnSpc>
                <a:spcPct val="110000"/>
              </a:lnSpc>
            </a:pPr>
            <a:r>
              <a:rPr lang="it-IT" altLang="it-IT" dirty="0"/>
              <a:t>MEDO: creazione di un sistema difensivo comune in Medio Oriente</a:t>
            </a:r>
          </a:p>
          <a:p>
            <a:pPr lvl="2" eaLnBrk="1" hangingPunct="1">
              <a:lnSpc>
                <a:spcPct val="110000"/>
              </a:lnSpc>
            </a:pPr>
            <a:r>
              <a:rPr lang="it-IT" altLang="it-IT" dirty="0"/>
              <a:t>settembre 1954: SEATO, Trattato di mutua difesa </a:t>
            </a:r>
          </a:p>
          <a:p>
            <a:pPr lvl="2" eaLnBrk="1" hangingPunct="1">
              <a:lnSpc>
                <a:spcPct val="80000"/>
              </a:lnSpc>
            </a:pPr>
            <a:endParaRPr lang="it-IT" altLang="it-IT" dirty="0"/>
          </a:p>
          <a:p>
            <a:pPr lvl="2" eaLnBrk="1" hangingPunct="1">
              <a:lnSpc>
                <a:spcPct val="80000"/>
              </a:lnSpc>
            </a:pPr>
            <a:endParaRPr lang="it-IT" altLang="it-IT" dirty="0"/>
          </a:p>
          <a:p>
            <a:pPr lvl="2" eaLnBrk="1" hangingPunct="1">
              <a:lnSpc>
                <a:spcPct val="80000"/>
              </a:lnSpc>
            </a:pPr>
            <a:endParaRPr lang="it-IT" altLang="it-IT" i="1" dirty="0"/>
          </a:p>
          <a:p>
            <a:pPr eaLnBrk="1" hangingPunct="1">
              <a:lnSpc>
                <a:spcPct val="80000"/>
              </a:lnSpc>
            </a:pPr>
            <a:endParaRPr lang="it-IT" altLang="it-IT" i="1" dirty="0"/>
          </a:p>
        </p:txBody>
      </p:sp>
      <p:sp>
        <p:nvSpPr>
          <p:cNvPr id="27652" name="Rectangle 4">
            <a:extLst>
              <a:ext uri="{FF2B5EF4-FFF2-40B4-BE49-F238E27FC236}">
                <a16:creationId xmlns:a16="http://schemas.microsoft.com/office/drawing/2014/main" id="{13489DB4-A4CD-42CF-A052-84C5E0A4E332}"/>
              </a:ext>
            </a:extLst>
          </p:cNvPr>
          <p:cNvSpPr>
            <a:spLocks noChangeArrowheads="1"/>
          </p:cNvSpPr>
          <p:nvPr/>
        </p:nvSpPr>
        <p:spPr bwMode="auto">
          <a:xfrm>
            <a:off x="1996544" y="5814790"/>
            <a:ext cx="8915401" cy="83820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800" dirty="0"/>
              <a:t>“il modo migliore per prevenire l’aggressione” è quello di </a:t>
            </a:r>
          </a:p>
          <a:p>
            <a:pPr algn="ctr" eaLnBrk="1" hangingPunct="1">
              <a:spcBef>
                <a:spcPct val="0"/>
              </a:spcBef>
              <a:buClrTx/>
              <a:buSzTx/>
              <a:buFontTx/>
              <a:buNone/>
            </a:pPr>
            <a:r>
              <a:rPr lang="it-IT" altLang="it-IT" sz="1800" dirty="0"/>
              <a:t>“basarsi in primo luogo su una capacità di risposta immediata” </a:t>
            </a:r>
          </a:p>
          <a:p>
            <a:pPr algn="ctr" eaLnBrk="1" hangingPunct="1">
              <a:spcBef>
                <a:spcPct val="0"/>
              </a:spcBef>
              <a:buClrTx/>
              <a:buSzTx/>
              <a:buFontTx/>
              <a:buNone/>
            </a:pPr>
            <a:r>
              <a:rPr lang="it-IT" altLang="it-IT" sz="1800" dirty="0"/>
              <a:t>e massiccia contro ogni gesto ostile compiuto dai sovietici.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6251EA8-DA6E-4E50-BA42-85DFEE11A221}"/>
              </a:ext>
            </a:extLst>
          </p:cNvPr>
          <p:cNvSpPr>
            <a:spLocks noGrp="1" noChangeArrowheads="1"/>
          </p:cNvSpPr>
          <p:nvPr>
            <p:ph type="title"/>
          </p:nvPr>
        </p:nvSpPr>
        <p:spPr>
          <a:xfrm>
            <a:off x="1918759" y="624110"/>
            <a:ext cx="9585854" cy="552757"/>
          </a:xfrm>
        </p:spPr>
        <p:txBody>
          <a:bodyPr>
            <a:normAutofit/>
          </a:bodyPr>
          <a:lstStyle/>
          <a:p>
            <a:pPr eaLnBrk="1" hangingPunct="1"/>
            <a:r>
              <a:rPr lang="it-IT" altLang="it-IT" sz="2400" dirty="0"/>
              <a:t>Dottrina della </a:t>
            </a:r>
            <a:r>
              <a:rPr lang="it-IT" altLang="it-IT" sz="2400" i="1" dirty="0"/>
              <a:t>Massive </a:t>
            </a:r>
            <a:r>
              <a:rPr lang="it-IT" altLang="it-IT" sz="2400" i="1" dirty="0" err="1"/>
              <a:t>Retaliation</a:t>
            </a:r>
            <a:r>
              <a:rPr lang="it-IT" altLang="it-IT" sz="2400" i="1" dirty="0"/>
              <a:t> (Rappresaglia Massiccia)</a:t>
            </a:r>
          </a:p>
        </p:txBody>
      </p:sp>
      <p:sp>
        <p:nvSpPr>
          <p:cNvPr id="27651" name="Rectangle 3">
            <a:extLst>
              <a:ext uri="{FF2B5EF4-FFF2-40B4-BE49-F238E27FC236}">
                <a16:creationId xmlns:a16="http://schemas.microsoft.com/office/drawing/2014/main" id="{F87FC8A2-F92D-443F-87B1-AFDE9C417BDA}"/>
              </a:ext>
            </a:extLst>
          </p:cNvPr>
          <p:cNvSpPr>
            <a:spLocks noGrp="1" noChangeArrowheads="1"/>
          </p:cNvSpPr>
          <p:nvPr>
            <p:ph type="body" idx="1"/>
          </p:nvPr>
        </p:nvSpPr>
        <p:spPr>
          <a:xfrm>
            <a:off x="1996546" y="1405466"/>
            <a:ext cx="8915400" cy="4409323"/>
          </a:xfrm>
        </p:spPr>
        <p:txBody>
          <a:bodyPr>
            <a:normAutofit lnSpcReduction="10000"/>
          </a:bodyPr>
          <a:lstStyle/>
          <a:p>
            <a:pPr eaLnBrk="1" hangingPunct="1">
              <a:lnSpc>
                <a:spcPct val="110000"/>
              </a:lnSpc>
            </a:pPr>
            <a:r>
              <a:rPr lang="it-IT" altLang="it-IT" dirty="0"/>
              <a:t>Obiettivi nuova strategia:</a:t>
            </a:r>
          </a:p>
          <a:p>
            <a:pPr lvl="1" eaLnBrk="1" hangingPunct="1">
              <a:lnSpc>
                <a:spcPct val="110000"/>
              </a:lnSpc>
            </a:pPr>
            <a:r>
              <a:rPr lang="it-IT" altLang="it-IT" dirty="0"/>
              <a:t>Cristallizzazione Europa: ombrello nucleare americano</a:t>
            </a:r>
          </a:p>
          <a:p>
            <a:pPr lvl="1" eaLnBrk="1" hangingPunct="1">
              <a:lnSpc>
                <a:spcPct val="110000"/>
              </a:lnSpc>
            </a:pPr>
            <a:r>
              <a:rPr lang="it-IT" altLang="it-IT" dirty="0"/>
              <a:t>accerchiamento politico militare dell’URSS:</a:t>
            </a:r>
          </a:p>
          <a:p>
            <a:pPr lvl="2" eaLnBrk="1" hangingPunct="1">
              <a:lnSpc>
                <a:spcPct val="110000"/>
              </a:lnSpc>
            </a:pPr>
            <a:r>
              <a:rPr lang="it-IT" altLang="it-IT" dirty="0"/>
              <a:t>settembre 1953: ripristino relazioni Usa-Spagna</a:t>
            </a:r>
          </a:p>
          <a:p>
            <a:pPr lvl="2" eaLnBrk="1" hangingPunct="1">
              <a:lnSpc>
                <a:spcPct val="110000"/>
              </a:lnSpc>
            </a:pPr>
            <a:r>
              <a:rPr lang="it-IT" altLang="it-IT" dirty="0"/>
              <a:t>agosto 1954: Trattato di alleanza Grecia-Jugoslavia-Turchia</a:t>
            </a:r>
          </a:p>
          <a:p>
            <a:pPr lvl="2" eaLnBrk="1" hangingPunct="1">
              <a:lnSpc>
                <a:spcPct val="110000"/>
              </a:lnSpc>
            </a:pPr>
            <a:r>
              <a:rPr lang="it-IT" altLang="it-IT" dirty="0"/>
              <a:t>MEDO: creazione di un sistema difensivo comune in Medio Oriente</a:t>
            </a:r>
          </a:p>
          <a:p>
            <a:pPr lvl="2" eaLnBrk="1" hangingPunct="1">
              <a:lnSpc>
                <a:spcPct val="110000"/>
              </a:lnSpc>
            </a:pPr>
            <a:r>
              <a:rPr lang="it-IT" altLang="it-IT" dirty="0"/>
              <a:t>settembre 1954: SEATO, Trattato di mutua difesa </a:t>
            </a:r>
          </a:p>
          <a:p>
            <a:pPr>
              <a:lnSpc>
                <a:spcPct val="110000"/>
              </a:lnSpc>
            </a:pPr>
            <a:r>
              <a:rPr lang="it-IT" altLang="it-IT" dirty="0"/>
              <a:t>1953: Presidenza Eisenhower</a:t>
            </a:r>
          </a:p>
          <a:p>
            <a:pPr lvl="1">
              <a:lnSpc>
                <a:spcPct val="110000"/>
              </a:lnSpc>
            </a:pPr>
            <a:r>
              <a:rPr lang="it-IT" altLang="it-IT" dirty="0" err="1"/>
              <a:t>Forest</a:t>
            </a:r>
            <a:r>
              <a:rPr lang="it-IT" altLang="it-IT" dirty="0"/>
              <a:t> </a:t>
            </a:r>
            <a:r>
              <a:rPr lang="it-IT" altLang="it-IT" dirty="0" err="1"/>
              <a:t>Dulles</a:t>
            </a:r>
            <a:r>
              <a:rPr lang="it-IT" altLang="it-IT" dirty="0"/>
              <a:t> (segretario di stato): New Look</a:t>
            </a:r>
          </a:p>
          <a:p>
            <a:pPr lvl="1">
              <a:lnSpc>
                <a:spcPct val="110000"/>
              </a:lnSpc>
            </a:pPr>
            <a:r>
              <a:rPr lang="it-IT" altLang="it-IT" dirty="0" err="1"/>
              <a:t>Roll</a:t>
            </a:r>
            <a:r>
              <a:rPr lang="it-IT" altLang="it-IT" dirty="0"/>
              <a:t> back rispetto al comunismo</a:t>
            </a:r>
          </a:p>
          <a:p>
            <a:pPr lvl="1">
              <a:lnSpc>
                <a:spcPct val="110000"/>
              </a:lnSpc>
            </a:pPr>
            <a:r>
              <a:rPr lang="it-IT" altLang="it-IT" dirty="0"/>
              <a:t>Gennaio 1954: dottrina massive </a:t>
            </a:r>
            <a:r>
              <a:rPr lang="it-IT" altLang="it-IT" dirty="0" err="1"/>
              <a:t>retaliation</a:t>
            </a:r>
            <a:r>
              <a:rPr lang="it-IT" altLang="it-IT" dirty="0"/>
              <a:t> con il corollario della capacità di colpire per primo (first strike capability) si apre l’equilibrio del terrore</a:t>
            </a:r>
          </a:p>
          <a:p>
            <a:pPr lvl="2" eaLnBrk="1" hangingPunct="1">
              <a:lnSpc>
                <a:spcPct val="80000"/>
              </a:lnSpc>
            </a:pPr>
            <a:endParaRPr lang="it-IT" altLang="it-IT" dirty="0"/>
          </a:p>
          <a:p>
            <a:pPr lvl="2" eaLnBrk="1" hangingPunct="1">
              <a:lnSpc>
                <a:spcPct val="80000"/>
              </a:lnSpc>
            </a:pPr>
            <a:endParaRPr lang="it-IT" altLang="it-IT" i="1" dirty="0"/>
          </a:p>
          <a:p>
            <a:pPr eaLnBrk="1" hangingPunct="1">
              <a:lnSpc>
                <a:spcPct val="80000"/>
              </a:lnSpc>
            </a:pPr>
            <a:endParaRPr lang="it-IT" altLang="it-IT" i="1" dirty="0"/>
          </a:p>
        </p:txBody>
      </p:sp>
    </p:spTree>
    <p:extLst>
      <p:ext uri="{BB962C8B-B14F-4D97-AF65-F5344CB8AC3E}">
        <p14:creationId xmlns:p14="http://schemas.microsoft.com/office/powerpoint/2010/main" val="217308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256E8E4-251D-41F2-B36B-B7268984221D}"/>
              </a:ext>
            </a:extLst>
          </p:cNvPr>
          <p:cNvSpPr>
            <a:spLocks noGrp="1" noChangeArrowheads="1"/>
          </p:cNvSpPr>
          <p:nvPr>
            <p:ph type="title"/>
          </p:nvPr>
        </p:nvSpPr>
        <p:spPr>
          <a:xfrm>
            <a:off x="2592925" y="624110"/>
            <a:ext cx="8911687" cy="722090"/>
          </a:xfrm>
        </p:spPr>
        <p:txBody>
          <a:bodyPr/>
          <a:lstStyle/>
          <a:p>
            <a:pPr algn="ctr" eaLnBrk="1" hangingPunct="1"/>
            <a:r>
              <a:rPr lang="it-IT" altLang="it-IT" dirty="0"/>
              <a:t>“</a:t>
            </a:r>
            <a:r>
              <a:rPr lang="it-IT" altLang="it-IT" sz="3200" dirty="0"/>
              <a:t>Equilibrio del terrore” e deterrenza</a:t>
            </a:r>
            <a:endParaRPr lang="it-IT" altLang="it-IT" dirty="0"/>
          </a:p>
        </p:txBody>
      </p:sp>
      <p:sp>
        <p:nvSpPr>
          <p:cNvPr id="28675" name="Rectangle 3">
            <a:extLst>
              <a:ext uri="{FF2B5EF4-FFF2-40B4-BE49-F238E27FC236}">
                <a16:creationId xmlns:a16="http://schemas.microsoft.com/office/drawing/2014/main" id="{4E540F58-796E-492E-BEA3-669D632F258F}"/>
              </a:ext>
            </a:extLst>
          </p:cNvPr>
          <p:cNvSpPr>
            <a:spLocks noGrp="1" noChangeArrowheads="1"/>
          </p:cNvSpPr>
          <p:nvPr>
            <p:ph type="body" idx="1"/>
          </p:nvPr>
        </p:nvSpPr>
        <p:spPr>
          <a:xfrm>
            <a:off x="2589212" y="1667933"/>
            <a:ext cx="8915400" cy="4394200"/>
          </a:xfrm>
        </p:spPr>
        <p:txBody>
          <a:bodyPr>
            <a:normAutofit/>
          </a:bodyPr>
          <a:lstStyle/>
          <a:p>
            <a:pPr algn="just" eaLnBrk="1" hangingPunct="1">
              <a:lnSpc>
                <a:spcPct val="110000"/>
              </a:lnSpc>
            </a:pPr>
            <a:r>
              <a:rPr lang="it-IT" altLang="it-IT" sz="1900" dirty="0"/>
              <a:t>Gara per la supremazia nucleare:</a:t>
            </a:r>
          </a:p>
          <a:p>
            <a:pPr lvl="1" algn="just" eaLnBrk="1" hangingPunct="1">
              <a:lnSpc>
                <a:spcPct val="110000"/>
              </a:lnSpc>
            </a:pPr>
            <a:r>
              <a:rPr lang="it-IT" altLang="it-IT" sz="1900" dirty="0"/>
              <a:t>1949: atomica Urss </a:t>
            </a:r>
          </a:p>
          <a:p>
            <a:pPr lvl="1" algn="just" eaLnBrk="1" hangingPunct="1">
              <a:lnSpc>
                <a:spcPct val="110000"/>
              </a:lnSpc>
            </a:pPr>
            <a:r>
              <a:rPr lang="it-IT" altLang="it-IT" sz="1900" dirty="0"/>
              <a:t> 1953: Bomba H Urss</a:t>
            </a:r>
          </a:p>
          <a:p>
            <a:pPr algn="just" eaLnBrk="1" hangingPunct="1">
              <a:lnSpc>
                <a:spcPct val="110000"/>
              </a:lnSpc>
            </a:pPr>
            <a:r>
              <a:rPr lang="it-IT" altLang="it-IT" sz="1900" dirty="0"/>
              <a:t>Competizione per la supremazia nei vettori missilistici (si apre un quarto scenario della guerra. Dopo terra, mare, cielo ora è lo spazio):</a:t>
            </a:r>
          </a:p>
          <a:p>
            <a:pPr lvl="1" algn="just" eaLnBrk="1" hangingPunct="1">
              <a:lnSpc>
                <a:spcPct val="110000"/>
              </a:lnSpc>
            </a:pPr>
            <a:r>
              <a:rPr lang="it-IT" altLang="it-IT" sz="1900" dirty="0"/>
              <a:t>Missili balistici intercontinentali (</a:t>
            </a:r>
            <a:r>
              <a:rPr lang="it-IT" altLang="it-IT" sz="1900" dirty="0" err="1"/>
              <a:t>Icbm</a:t>
            </a:r>
            <a:r>
              <a:rPr lang="it-IT" altLang="it-IT" sz="1900" dirty="0"/>
              <a:t>)</a:t>
            </a:r>
          </a:p>
          <a:p>
            <a:pPr lvl="1" algn="just" eaLnBrk="1" hangingPunct="1">
              <a:lnSpc>
                <a:spcPct val="110000"/>
              </a:lnSpc>
            </a:pPr>
            <a:r>
              <a:rPr lang="it-IT" altLang="it-IT" sz="1900" dirty="0"/>
              <a:t>Missili per satelliti nello spazio</a:t>
            </a:r>
          </a:p>
          <a:p>
            <a:pPr algn="just" eaLnBrk="1" hangingPunct="1">
              <a:lnSpc>
                <a:spcPct val="110000"/>
              </a:lnSpc>
            </a:pPr>
            <a:r>
              <a:rPr lang="it-IT" altLang="it-IT" sz="1900" dirty="0"/>
              <a:t>1957: </a:t>
            </a:r>
            <a:r>
              <a:rPr lang="it-IT" altLang="it-IT" sz="1900" i="1" dirty="0"/>
              <a:t>Sputnik </a:t>
            </a:r>
            <a:r>
              <a:rPr lang="it-IT" altLang="it-IT" sz="1900" dirty="0"/>
              <a:t>sovietico (gli USA risponderanno con il programma Gemini e poi con il programma Apollo concludendo questa fase con la conquista della luna – luglio 1969)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a:extLst>
              <a:ext uri="{FF2B5EF4-FFF2-40B4-BE49-F238E27FC236}">
                <a16:creationId xmlns:a16="http://schemas.microsoft.com/office/drawing/2014/main" id="{7C011528-5C25-42E3-9BE7-F2A1757D1A26}"/>
              </a:ext>
            </a:extLst>
          </p:cNvPr>
          <p:cNvSpPr>
            <a:spLocks noGrp="1" noChangeArrowheads="1"/>
          </p:cNvSpPr>
          <p:nvPr>
            <p:ph type="title"/>
          </p:nvPr>
        </p:nvSpPr>
        <p:spPr>
          <a:xfrm>
            <a:off x="2592925" y="624110"/>
            <a:ext cx="8911687" cy="535823"/>
          </a:xfrm>
        </p:spPr>
        <p:txBody>
          <a:bodyPr>
            <a:normAutofit fontScale="90000"/>
          </a:bodyPr>
          <a:lstStyle/>
          <a:p>
            <a:pPr algn="ctr"/>
            <a:r>
              <a:rPr lang="it-IT" altLang="it-IT" sz="3200" dirty="0"/>
              <a:t>Definizione di deterrenza</a:t>
            </a:r>
          </a:p>
        </p:txBody>
      </p:sp>
      <p:sp>
        <p:nvSpPr>
          <p:cNvPr id="29699" name="Segnaposto contenuto 2">
            <a:extLst>
              <a:ext uri="{FF2B5EF4-FFF2-40B4-BE49-F238E27FC236}">
                <a16:creationId xmlns:a16="http://schemas.microsoft.com/office/drawing/2014/main" id="{B47A921C-6FEA-4AD4-A4BA-FDC488F31550}"/>
              </a:ext>
            </a:extLst>
          </p:cNvPr>
          <p:cNvSpPr>
            <a:spLocks noGrp="1" noChangeArrowheads="1"/>
          </p:cNvSpPr>
          <p:nvPr>
            <p:ph idx="1"/>
          </p:nvPr>
        </p:nvSpPr>
        <p:spPr>
          <a:xfrm>
            <a:off x="2589212" y="1515533"/>
            <a:ext cx="8915400" cy="4395689"/>
          </a:xfrm>
        </p:spPr>
        <p:txBody>
          <a:bodyPr>
            <a:normAutofit fontScale="92500" lnSpcReduction="10000"/>
          </a:bodyPr>
          <a:lstStyle/>
          <a:p>
            <a:pPr algn="just"/>
            <a:r>
              <a:rPr lang="it-IT" altLang="it-IT" sz="2000" dirty="0"/>
              <a:t>Concetto tornato di grande attualità, che ha caratterizzato la Guerra Fredda. Su questo concetto si è parlato negli ultimi mesi di una «seconda guerra fredda»</a:t>
            </a:r>
          </a:p>
          <a:p>
            <a:pPr marL="0" indent="0" algn="just">
              <a:buNone/>
            </a:pPr>
            <a:endParaRPr lang="it-IT" altLang="it-IT" sz="2000" dirty="0"/>
          </a:p>
          <a:p>
            <a:pPr algn="just"/>
            <a:r>
              <a:rPr lang="it-IT" altLang="it-IT" sz="2000" dirty="0"/>
              <a:t>Un insieme di comportamenti e azioni (una strategia) tesi a influenzare i comportamenti e le azioni di un soggetto in modo da minimizzare la possibilità che esso aggredisca un altro soggetto o metta in essere comportamenti o azioni ritenuti lesivi della convivenza civile, sia tra persone che tra Stati.</a:t>
            </a:r>
          </a:p>
          <a:p>
            <a:pPr algn="just"/>
            <a:endParaRPr lang="it-IT" altLang="it-IT" sz="2000" dirty="0"/>
          </a:p>
          <a:p>
            <a:r>
              <a:rPr lang="it-IT" altLang="it-IT" sz="2000" dirty="0"/>
              <a:t>Il conflitto rimane latente. </a:t>
            </a:r>
          </a:p>
          <a:p>
            <a:endParaRPr lang="it-IT" altLang="it-IT" sz="2000" dirty="0"/>
          </a:p>
          <a:p>
            <a:r>
              <a:rPr lang="it-IT" altLang="it-IT" sz="2000" dirty="0"/>
              <a:t>Non agisce sulle cause di un conflitto, ma solo sulle sue manifestazioni.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a:extLst>
              <a:ext uri="{FF2B5EF4-FFF2-40B4-BE49-F238E27FC236}">
                <a16:creationId xmlns:a16="http://schemas.microsoft.com/office/drawing/2014/main" id="{A637F303-47D8-46C0-BC83-04098863DCF9}"/>
              </a:ext>
            </a:extLst>
          </p:cNvPr>
          <p:cNvSpPr>
            <a:spLocks noGrp="1" noChangeArrowheads="1"/>
          </p:cNvSpPr>
          <p:nvPr>
            <p:ph type="title"/>
          </p:nvPr>
        </p:nvSpPr>
        <p:spPr/>
        <p:txBody>
          <a:bodyPr>
            <a:normAutofit/>
          </a:bodyPr>
          <a:lstStyle/>
          <a:p>
            <a:pPr algn="ctr"/>
            <a:r>
              <a:rPr lang="it-IT" altLang="it-IT" sz="3200" dirty="0"/>
              <a:t>Definizione di deterrenza</a:t>
            </a:r>
          </a:p>
        </p:txBody>
      </p:sp>
      <p:sp>
        <p:nvSpPr>
          <p:cNvPr id="30723" name="Segnaposto contenuto 2">
            <a:extLst>
              <a:ext uri="{FF2B5EF4-FFF2-40B4-BE49-F238E27FC236}">
                <a16:creationId xmlns:a16="http://schemas.microsoft.com/office/drawing/2014/main" id="{FADC299D-156F-4DEE-95B6-FF0A85666BDB}"/>
              </a:ext>
            </a:extLst>
          </p:cNvPr>
          <p:cNvSpPr>
            <a:spLocks noGrp="1" noChangeArrowheads="1"/>
          </p:cNvSpPr>
          <p:nvPr>
            <p:ph idx="1"/>
          </p:nvPr>
        </p:nvSpPr>
        <p:spPr/>
        <p:txBody>
          <a:bodyPr>
            <a:normAutofit fontScale="92500" lnSpcReduction="10000"/>
          </a:bodyPr>
          <a:lstStyle/>
          <a:p>
            <a:pPr algn="just"/>
            <a:r>
              <a:rPr lang="it-IT" altLang="it-IT" sz="2000" dirty="0"/>
              <a:t>La deterrenza può essere descritta come il tentativo di influenzare il comportamento di uno o più giocatori, convincendolo/i del fatto che una mossa, pur risultando vantaggiosa per chi la compisse per primo, si ritorcerebbe in un grave danno per chiunque la mettesse in atto.</a:t>
            </a:r>
          </a:p>
          <a:p>
            <a:pPr algn="just"/>
            <a:endParaRPr lang="it-IT" altLang="it-IT" sz="2000" dirty="0"/>
          </a:p>
          <a:p>
            <a:pPr algn="just"/>
            <a:r>
              <a:rPr lang="it-IT" altLang="it-IT" sz="2000" dirty="0"/>
              <a:t>La distinzione tra dissuasione e deterrenza sta tutta nel livello della minaccia utilizzata per ridurre la possibilità di questa mossa indesiderata. </a:t>
            </a:r>
          </a:p>
          <a:p>
            <a:pPr algn="just"/>
            <a:endParaRPr lang="it-IT" altLang="it-IT" sz="2000" dirty="0"/>
          </a:p>
          <a:p>
            <a:pPr algn="just"/>
            <a:r>
              <a:rPr lang="it-IT" altLang="it-IT" sz="2000" dirty="0"/>
              <a:t>Anche etimologicamente la parola "deterrenza" contiene un riferimento preciso all'idea di incutere terrore.</a:t>
            </a:r>
          </a:p>
          <a:p>
            <a:endParaRPr lang="it-IT" altLang="it-IT" dirty="0"/>
          </a:p>
          <a:p>
            <a:endParaRPr lang="it-IT" alt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a:extLst>
              <a:ext uri="{FF2B5EF4-FFF2-40B4-BE49-F238E27FC236}">
                <a16:creationId xmlns:a16="http://schemas.microsoft.com/office/drawing/2014/main" id="{BA08EDE7-6EAA-49BF-AB56-B45B5E9BB6F8}"/>
              </a:ext>
            </a:extLst>
          </p:cNvPr>
          <p:cNvSpPr>
            <a:spLocks noGrp="1" noChangeArrowheads="1"/>
          </p:cNvSpPr>
          <p:nvPr>
            <p:ph type="title"/>
          </p:nvPr>
        </p:nvSpPr>
        <p:spPr/>
        <p:txBody>
          <a:bodyPr>
            <a:normAutofit/>
          </a:bodyPr>
          <a:lstStyle/>
          <a:p>
            <a:pPr algn="ctr"/>
            <a:r>
              <a:rPr lang="it-IT" altLang="it-IT" sz="3200" dirty="0"/>
              <a:t>Definizione di deterrenza</a:t>
            </a:r>
          </a:p>
        </p:txBody>
      </p:sp>
      <p:sp>
        <p:nvSpPr>
          <p:cNvPr id="31747" name="Segnaposto contenuto 2">
            <a:extLst>
              <a:ext uri="{FF2B5EF4-FFF2-40B4-BE49-F238E27FC236}">
                <a16:creationId xmlns:a16="http://schemas.microsoft.com/office/drawing/2014/main" id="{82E48A8F-758F-4E8C-B90A-F8F7C2869D2B}"/>
              </a:ext>
            </a:extLst>
          </p:cNvPr>
          <p:cNvSpPr>
            <a:spLocks noGrp="1" noChangeArrowheads="1"/>
          </p:cNvSpPr>
          <p:nvPr>
            <p:ph idx="1"/>
          </p:nvPr>
        </p:nvSpPr>
        <p:spPr/>
        <p:txBody>
          <a:bodyPr/>
          <a:lstStyle/>
          <a:p>
            <a:pPr algn="just"/>
            <a:r>
              <a:rPr lang="it-IT" altLang="it-IT" sz="2000"/>
              <a:t>Una caratteristica di queste strategie è che esse agiscono solo in parte su rapporti di forza reali, concentrandosi piuttosto sulla </a:t>
            </a:r>
            <a:r>
              <a:rPr lang="it-IT" altLang="it-IT" sz="2000" i="1"/>
              <a:t>percezione</a:t>
            </a:r>
            <a:r>
              <a:rPr lang="it-IT" altLang="it-IT" sz="2000"/>
              <a:t> che i singoli hanno sia delle proprie forze che di quelle altrui, e dei propri vantaggi/svantaggi reciproci.</a:t>
            </a:r>
          </a:p>
          <a:p>
            <a:pPr algn="just"/>
            <a:endParaRPr lang="it-IT" altLang="it-IT" sz="2000"/>
          </a:p>
          <a:p>
            <a:pPr algn="just"/>
            <a:r>
              <a:rPr lang="it-IT" altLang="it-IT" sz="2000"/>
              <a:t>Questo fa sì che nella deterrenza si insinuino componenti psicologiche che rendono la sua applicazione estremamente fluida, eliminando il concetto di "deterrenza perfetta" che pure gli Usa hanno tentato di costruire con la dottrina militare della MAD (Mutual Assured Destruction, reciproca e muta distruzione assicurata)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692BFE6E-D891-4544-937D-F9D71AC9E278}"/>
              </a:ext>
            </a:extLst>
          </p:cNvPr>
          <p:cNvSpPr>
            <a:spLocks noGrp="1" noChangeArrowheads="1"/>
          </p:cNvSpPr>
          <p:nvPr>
            <p:ph type="title"/>
          </p:nvPr>
        </p:nvSpPr>
        <p:spPr/>
        <p:txBody>
          <a:bodyPr>
            <a:normAutofit/>
          </a:bodyPr>
          <a:lstStyle/>
          <a:p>
            <a:pPr algn="ctr"/>
            <a:r>
              <a:rPr lang="it-IT" altLang="it-IT" sz="3200" dirty="0"/>
              <a:t>Definizione di deterrenza</a:t>
            </a:r>
          </a:p>
        </p:txBody>
      </p:sp>
      <p:sp>
        <p:nvSpPr>
          <p:cNvPr id="32771" name="Segnaposto contenuto 2">
            <a:extLst>
              <a:ext uri="{FF2B5EF4-FFF2-40B4-BE49-F238E27FC236}">
                <a16:creationId xmlns:a16="http://schemas.microsoft.com/office/drawing/2014/main" id="{CC7E41D1-E9F0-4A41-B58A-85FCF73EA358}"/>
              </a:ext>
            </a:extLst>
          </p:cNvPr>
          <p:cNvSpPr>
            <a:spLocks noGrp="1" noChangeArrowheads="1"/>
          </p:cNvSpPr>
          <p:nvPr>
            <p:ph idx="1"/>
          </p:nvPr>
        </p:nvSpPr>
        <p:spPr>
          <a:xfrm>
            <a:off x="1989667" y="2133600"/>
            <a:ext cx="9514945" cy="3777622"/>
          </a:xfrm>
        </p:spPr>
        <p:txBody>
          <a:bodyPr>
            <a:normAutofit fontScale="92500" lnSpcReduction="10000"/>
          </a:bodyPr>
          <a:lstStyle/>
          <a:p>
            <a:pPr algn="just"/>
            <a:r>
              <a:rPr lang="it-IT" altLang="it-IT" sz="2000" dirty="0"/>
              <a:t>Alcune conseguenze della deterrenza:</a:t>
            </a:r>
          </a:p>
          <a:p>
            <a:pPr lvl="1" algn="just"/>
            <a:r>
              <a:rPr lang="it-IT" altLang="it-IT" sz="2000" dirty="0"/>
              <a:t>Il livello di punizione deve essere superiore al massimo livello accettabile dall'altro giocatore in relazione agli obiettivi che esso si pone e alle sue attese.</a:t>
            </a:r>
          </a:p>
          <a:p>
            <a:pPr lvl="1" algn="just"/>
            <a:r>
              <a:rPr lang="it-IT" altLang="it-IT" sz="2000" dirty="0"/>
              <a:t>Il funzionamento della deterrenza è affidato alla credibilità di chi ne fa uso; </a:t>
            </a:r>
          </a:p>
          <a:p>
            <a:pPr lvl="1" algn="just"/>
            <a:r>
              <a:rPr lang="it-IT" altLang="it-IT" sz="2000" dirty="0"/>
              <a:t>Il principale gioco collegato alla deterrenza è la provocazione, attuata con l'intento di screditare il giocatore che usa la deterrenza come strumento (crisi del 1961 a Cuba, vicenda degli Euromissili) e testare la sua volontà di attuare le sue minacce</a:t>
            </a:r>
          </a:p>
          <a:p>
            <a:pPr lvl="1" algn="just"/>
            <a:r>
              <a:rPr lang="it-IT" altLang="it-IT" sz="2000" dirty="0"/>
              <a:t>L'interazione tra questi due giochi è una delle cause della corsa agli armamenti.</a:t>
            </a:r>
          </a:p>
          <a:p>
            <a:endParaRPr lang="it-IT" altLang="it-IT" dirty="0"/>
          </a:p>
          <a:p>
            <a:endParaRPr lang="it-IT" alt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CC9CD5-5A2A-44A2-9EC9-9FCA19450072}"/>
              </a:ext>
            </a:extLst>
          </p:cNvPr>
          <p:cNvSpPr>
            <a:spLocks noGrp="1"/>
          </p:cNvSpPr>
          <p:nvPr>
            <p:ph type="title"/>
          </p:nvPr>
        </p:nvSpPr>
        <p:spPr/>
        <p:txBody>
          <a:bodyPr/>
          <a:lstStyle/>
          <a:p>
            <a:pPr algn="ctr"/>
            <a:r>
              <a:rPr lang="it-IT" dirty="0"/>
              <a:t>Il mondo della Guerra Fredda</a:t>
            </a:r>
          </a:p>
        </p:txBody>
      </p:sp>
      <p:sp>
        <p:nvSpPr>
          <p:cNvPr id="3" name="Segnaposto contenuto 2">
            <a:extLst>
              <a:ext uri="{FF2B5EF4-FFF2-40B4-BE49-F238E27FC236}">
                <a16:creationId xmlns:a16="http://schemas.microsoft.com/office/drawing/2014/main" id="{C216CC49-E06F-41E6-A5FF-CFA1EF33116D}"/>
              </a:ext>
            </a:extLst>
          </p:cNvPr>
          <p:cNvSpPr>
            <a:spLocks noGrp="1"/>
          </p:cNvSpPr>
          <p:nvPr>
            <p:ph idx="1"/>
          </p:nvPr>
        </p:nvSpPr>
        <p:spPr>
          <a:xfrm>
            <a:off x="2589212" y="1642533"/>
            <a:ext cx="8915400" cy="4268689"/>
          </a:xfrm>
        </p:spPr>
        <p:txBody>
          <a:bodyPr>
            <a:normAutofit/>
          </a:bodyPr>
          <a:lstStyle/>
          <a:p>
            <a:pPr marL="0" indent="0" algn="ctr">
              <a:buNone/>
            </a:pPr>
            <a:r>
              <a:rPr lang="it-IT" b="1" dirty="0"/>
              <a:t>Non prenderemo in considerazione la storia della GF in quanto tale ma le sue fasi e i punti di maggiore interesse per un approccio geopolitico alla storia </a:t>
            </a:r>
          </a:p>
          <a:p>
            <a:pPr marL="0" indent="0" algn="ctr">
              <a:buNone/>
            </a:pPr>
            <a:endParaRPr lang="it-IT" b="1" dirty="0"/>
          </a:p>
          <a:p>
            <a:r>
              <a:rPr lang="it-IT" dirty="0"/>
              <a:t>Con la fine della guerra il termine geopolitica cadde in disuso perché considerata sostanzialmente nazista.</a:t>
            </a:r>
          </a:p>
          <a:p>
            <a:r>
              <a:rPr lang="it-IT" dirty="0"/>
              <a:t>Il 1945 segna uno shift of power, che divide il secolo in due parti</a:t>
            </a:r>
          </a:p>
          <a:p>
            <a:r>
              <a:rPr lang="it-IT" dirty="0"/>
              <a:t>Un nuovo ordine mondiale determinato a Yalta:</a:t>
            </a:r>
          </a:p>
          <a:p>
            <a:pPr lvl="1"/>
            <a:r>
              <a:rPr lang="it-IT" dirty="0"/>
              <a:t>Nuovo disegno degli spazi geopolitici mondiali</a:t>
            </a:r>
          </a:p>
          <a:p>
            <a:pPr lvl="1"/>
            <a:r>
              <a:rPr lang="it-IT" dirty="0"/>
              <a:t>Aree di influenza</a:t>
            </a:r>
          </a:p>
          <a:p>
            <a:pPr lvl="1"/>
            <a:r>
              <a:rPr lang="it-IT" dirty="0"/>
              <a:t>Subentra il modello geopolitico USA rielaborando </a:t>
            </a:r>
            <a:r>
              <a:rPr lang="it-IT" dirty="0" err="1"/>
              <a:t>Mackinder</a:t>
            </a:r>
            <a:r>
              <a:rPr lang="it-IT" dirty="0"/>
              <a:t> e </a:t>
            </a:r>
            <a:r>
              <a:rPr lang="it-IT" dirty="0" err="1"/>
              <a:t>Spykman</a:t>
            </a:r>
            <a:r>
              <a:rPr lang="it-IT" dirty="0"/>
              <a:t> con due approcci: globalista (</a:t>
            </a:r>
            <a:r>
              <a:rPr lang="it-IT" dirty="0" err="1"/>
              <a:t>Spykman</a:t>
            </a:r>
            <a:r>
              <a:rPr lang="it-IT" dirty="0"/>
              <a:t> e successive elaborazioni) e regionalista (</a:t>
            </a:r>
            <a:r>
              <a:rPr lang="it-IT" dirty="0" err="1"/>
              <a:t>Kennan</a:t>
            </a:r>
            <a:r>
              <a:rPr lang="it-IT" dirty="0"/>
              <a:t> e </a:t>
            </a:r>
            <a:r>
              <a:rPr lang="it-IT" dirty="0" err="1"/>
              <a:t>Brzezinski</a:t>
            </a:r>
            <a:r>
              <a:rPr lang="it-IT" dirty="0"/>
              <a:t>)</a:t>
            </a:r>
          </a:p>
        </p:txBody>
      </p:sp>
    </p:spTree>
    <p:extLst>
      <p:ext uri="{BB962C8B-B14F-4D97-AF65-F5344CB8AC3E}">
        <p14:creationId xmlns:p14="http://schemas.microsoft.com/office/powerpoint/2010/main" val="3985966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5214B41-048F-4147-8CD0-6317943E3BCD}"/>
              </a:ext>
            </a:extLst>
          </p:cNvPr>
          <p:cNvSpPr>
            <a:spLocks noGrp="1" noChangeArrowheads="1"/>
          </p:cNvSpPr>
          <p:nvPr>
            <p:ph type="title"/>
          </p:nvPr>
        </p:nvSpPr>
        <p:spPr>
          <a:xfrm>
            <a:off x="2592926" y="624110"/>
            <a:ext cx="5425008" cy="1280890"/>
          </a:xfrm>
        </p:spPr>
        <p:txBody>
          <a:bodyPr>
            <a:normAutofit/>
          </a:bodyPr>
          <a:lstStyle/>
          <a:p>
            <a:pPr eaLnBrk="1" hangingPunct="1"/>
            <a:r>
              <a:rPr lang="it-IT" altLang="it-IT" sz="3200" dirty="0"/>
              <a:t>Il 1956. Nikita </a:t>
            </a:r>
            <a:r>
              <a:rPr lang="it-IT" altLang="it-IT" sz="3200" dirty="0" err="1"/>
              <a:t>Chruscev</a:t>
            </a:r>
            <a:br>
              <a:rPr lang="it-IT" altLang="it-IT" sz="3200" dirty="0"/>
            </a:br>
            <a:r>
              <a:rPr lang="it-IT" altLang="it-IT" sz="3200" dirty="0"/>
              <a:t>e la destalinizzazione</a:t>
            </a:r>
          </a:p>
        </p:txBody>
      </p:sp>
      <p:sp>
        <p:nvSpPr>
          <p:cNvPr id="33795" name="Rectangle 6">
            <a:extLst>
              <a:ext uri="{FF2B5EF4-FFF2-40B4-BE49-F238E27FC236}">
                <a16:creationId xmlns:a16="http://schemas.microsoft.com/office/drawing/2014/main" id="{C370F310-EBED-48F4-A1E6-B37C04FBDC77}"/>
              </a:ext>
            </a:extLst>
          </p:cNvPr>
          <p:cNvSpPr>
            <a:spLocks noGrp="1" noChangeArrowheads="1"/>
          </p:cNvSpPr>
          <p:nvPr>
            <p:ph type="body" idx="1"/>
          </p:nvPr>
        </p:nvSpPr>
        <p:spPr/>
        <p:txBody>
          <a:bodyPr>
            <a:normAutofit/>
          </a:bodyPr>
          <a:lstStyle/>
          <a:p>
            <a:pPr eaLnBrk="1" hangingPunct="1"/>
            <a:r>
              <a:rPr lang="it-IT" altLang="it-IT" dirty="0"/>
              <a:t>XX Congresso PCUS: Mosca 14-25 febbraio 1956</a:t>
            </a:r>
          </a:p>
          <a:p>
            <a:pPr lvl="1" eaLnBrk="1" hangingPunct="1"/>
            <a:r>
              <a:rPr lang="it-IT" altLang="it-IT" dirty="0"/>
              <a:t>Coesistenza pacifica</a:t>
            </a:r>
          </a:p>
          <a:p>
            <a:pPr lvl="1" eaLnBrk="1" hangingPunct="1"/>
            <a:r>
              <a:rPr lang="it-IT" altLang="it-IT" dirty="0"/>
              <a:t>Differenti “vie di transizione” al socialismo</a:t>
            </a:r>
          </a:p>
          <a:p>
            <a:pPr lvl="1" eaLnBrk="1" hangingPunct="1"/>
            <a:r>
              <a:rPr lang="it-IT" altLang="it-IT" dirty="0"/>
              <a:t>Possibilità di evitare la guerra</a:t>
            </a:r>
          </a:p>
          <a:p>
            <a:pPr lvl="1" eaLnBrk="1" hangingPunct="1"/>
            <a:r>
              <a:rPr lang="it-IT" altLang="it-IT" dirty="0"/>
              <a:t>Discorso segreto: denuncia del “culto della personalità” e grandi purghe</a:t>
            </a:r>
          </a:p>
          <a:p>
            <a:r>
              <a:rPr lang="it-IT" altLang="it-IT" dirty="0"/>
              <a:t>Gli effetti dell’avvio della destalinizzazione: </a:t>
            </a:r>
          </a:p>
          <a:p>
            <a:pPr lvl="1"/>
            <a:r>
              <a:rPr lang="it-IT" altLang="it-IT" dirty="0"/>
              <a:t>Rapporti Cina</a:t>
            </a:r>
          </a:p>
          <a:p>
            <a:pPr lvl="1"/>
            <a:r>
              <a:rPr lang="it-IT" altLang="it-IT" dirty="0"/>
              <a:t>Aprile 1956: Abolizione </a:t>
            </a:r>
            <a:r>
              <a:rPr lang="it-IT" altLang="it-IT" dirty="0" err="1"/>
              <a:t>Cominform</a:t>
            </a:r>
            <a:endParaRPr lang="it-IT" altLang="it-IT" dirty="0"/>
          </a:p>
          <a:p>
            <a:pPr lvl="1"/>
            <a:r>
              <a:rPr lang="it-IT" altLang="it-IT" dirty="0"/>
              <a:t>1956: Polonia (Poznan e Varsavia)</a:t>
            </a:r>
          </a:p>
          <a:p>
            <a:pPr lvl="1"/>
            <a:r>
              <a:rPr lang="it-IT" altLang="it-IT" dirty="0"/>
              <a:t>1956:Ungheria (Budapest)</a:t>
            </a:r>
          </a:p>
          <a:p>
            <a:endParaRPr lang="it-IT" altLang="it-IT" dirty="0"/>
          </a:p>
          <a:p>
            <a:pPr eaLnBrk="1" hangingPunct="1">
              <a:buFont typeface="Wingdings" panose="05000000000000000000" pitchFamily="2" charset="2"/>
              <a:buNone/>
            </a:pPr>
            <a:endParaRPr lang="it-IT" altLang="it-IT" dirty="0"/>
          </a:p>
          <a:p>
            <a:pPr eaLnBrk="1" hangingPunct="1">
              <a:buFont typeface="Wingdings" panose="05000000000000000000" pitchFamily="2" charset="2"/>
              <a:buNone/>
            </a:pPr>
            <a:endParaRPr lang="it-IT" altLang="it-IT" dirty="0"/>
          </a:p>
        </p:txBody>
      </p:sp>
      <p:pic>
        <p:nvPicPr>
          <p:cNvPr id="33796" name="Picture 5" descr="kruscev">
            <a:extLst>
              <a:ext uri="{FF2B5EF4-FFF2-40B4-BE49-F238E27FC236}">
                <a16:creationId xmlns:a16="http://schemas.microsoft.com/office/drawing/2014/main" id="{E896B778-9BDF-4CAF-8A03-EA04C7AF673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686801" y="237067"/>
            <a:ext cx="2938463" cy="252412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CC9CD5-5A2A-44A2-9EC9-9FCA19450072}"/>
              </a:ext>
            </a:extLst>
          </p:cNvPr>
          <p:cNvSpPr>
            <a:spLocks noGrp="1"/>
          </p:cNvSpPr>
          <p:nvPr>
            <p:ph type="title"/>
          </p:nvPr>
        </p:nvSpPr>
        <p:spPr/>
        <p:txBody>
          <a:bodyPr/>
          <a:lstStyle/>
          <a:p>
            <a:pPr algn="ctr"/>
            <a:r>
              <a:rPr lang="it-IT" dirty="0"/>
              <a:t>Il mondo della Guerra Fredda</a:t>
            </a:r>
          </a:p>
        </p:txBody>
      </p:sp>
      <p:sp>
        <p:nvSpPr>
          <p:cNvPr id="3" name="Segnaposto contenuto 2">
            <a:extLst>
              <a:ext uri="{FF2B5EF4-FFF2-40B4-BE49-F238E27FC236}">
                <a16:creationId xmlns:a16="http://schemas.microsoft.com/office/drawing/2014/main" id="{C216CC49-E06F-41E6-A5FF-CFA1EF33116D}"/>
              </a:ext>
            </a:extLst>
          </p:cNvPr>
          <p:cNvSpPr>
            <a:spLocks noGrp="1"/>
          </p:cNvSpPr>
          <p:nvPr>
            <p:ph idx="1"/>
          </p:nvPr>
        </p:nvSpPr>
        <p:spPr/>
        <p:txBody>
          <a:bodyPr/>
          <a:lstStyle/>
          <a:p>
            <a:r>
              <a:rPr lang="it-IT" dirty="0" err="1"/>
              <a:t>Glabalisti</a:t>
            </a:r>
            <a:r>
              <a:rPr lang="it-IT" dirty="0"/>
              <a:t> (grande influenza di </a:t>
            </a:r>
            <a:r>
              <a:rPr lang="it-IT" dirty="0" err="1"/>
              <a:t>Spykman</a:t>
            </a:r>
            <a:r>
              <a:rPr lang="it-IT" dirty="0"/>
              <a:t>): </a:t>
            </a:r>
          </a:p>
          <a:p>
            <a:pPr lvl="1"/>
            <a:r>
              <a:rPr lang="it-IT" dirty="0"/>
              <a:t>la sicurezza deve essere garantita in termini di forza militare</a:t>
            </a:r>
          </a:p>
          <a:p>
            <a:pPr lvl="1"/>
            <a:r>
              <a:rPr lang="it-IT" dirty="0"/>
              <a:t>Centralità USA nelle relazioni internazionali</a:t>
            </a:r>
          </a:p>
          <a:p>
            <a:pPr lvl="1"/>
            <a:r>
              <a:rPr lang="it-IT" dirty="0"/>
              <a:t>L’Urss è il pericolo maggiore</a:t>
            </a:r>
          </a:p>
          <a:p>
            <a:r>
              <a:rPr lang="it-IT" dirty="0"/>
              <a:t>Regionalisti:</a:t>
            </a:r>
          </a:p>
          <a:p>
            <a:pPr lvl="1"/>
            <a:r>
              <a:rPr lang="it-IT" dirty="0"/>
              <a:t>La sicurezza si costruisce attraverso un sistema di relazioni economiche e politiche</a:t>
            </a:r>
          </a:p>
          <a:p>
            <a:pPr lvl="1"/>
            <a:r>
              <a:rPr lang="it-IT" dirty="0"/>
              <a:t>Esistono sistemi regionali centrati su stati rilevanti</a:t>
            </a:r>
          </a:p>
          <a:p>
            <a:pPr lvl="1"/>
            <a:r>
              <a:rPr lang="it-IT" dirty="0"/>
              <a:t>Non tutte le regioni del mondo sono uguale in base agli interessi USA</a:t>
            </a:r>
          </a:p>
        </p:txBody>
      </p:sp>
    </p:spTree>
    <p:extLst>
      <p:ext uri="{BB962C8B-B14F-4D97-AF65-F5344CB8AC3E}">
        <p14:creationId xmlns:p14="http://schemas.microsoft.com/office/powerpoint/2010/main" val="378362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0B475CD-59BF-473A-8279-D88871D1E3C2}"/>
              </a:ext>
            </a:extLst>
          </p:cNvPr>
          <p:cNvSpPr>
            <a:spLocks noGrp="1" noChangeArrowheads="1"/>
          </p:cNvSpPr>
          <p:nvPr>
            <p:ph type="title"/>
          </p:nvPr>
        </p:nvSpPr>
        <p:spPr>
          <a:xfrm>
            <a:off x="2592925" y="624110"/>
            <a:ext cx="8911687" cy="705157"/>
          </a:xfrm>
        </p:spPr>
        <p:txBody>
          <a:bodyPr>
            <a:normAutofit/>
          </a:bodyPr>
          <a:lstStyle/>
          <a:p>
            <a:pPr algn="ctr" eaLnBrk="1" hangingPunct="1"/>
            <a:r>
              <a:rPr lang="it-IT" altLang="it-IT" sz="2800" dirty="0"/>
              <a:t>Semplificazione, estensione, durata, definizione</a:t>
            </a:r>
          </a:p>
        </p:txBody>
      </p:sp>
      <p:sp>
        <p:nvSpPr>
          <p:cNvPr id="5123" name="Rectangle 5">
            <a:extLst>
              <a:ext uri="{FF2B5EF4-FFF2-40B4-BE49-F238E27FC236}">
                <a16:creationId xmlns:a16="http://schemas.microsoft.com/office/drawing/2014/main" id="{FABA201F-2D14-4950-BDDF-09DD3EA22F3B}"/>
              </a:ext>
            </a:extLst>
          </p:cNvPr>
          <p:cNvSpPr>
            <a:spLocks noGrp="1" noChangeArrowheads="1"/>
          </p:cNvSpPr>
          <p:nvPr>
            <p:ph type="body" idx="1"/>
          </p:nvPr>
        </p:nvSpPr>
        <p:spPr>
          <a:xfrm>
            <a:off x="2589212" y="1905000"/>
            <a:ext cx="8915400" cy="4006222"/>
          </a:xfrm>
        </p:spPr>
        <p:txBody>
          <a:bodyPr>
            <a:normAutofit/>
          </a:bodyPr>
          <a:lstStyle/>
          <a:p>
            <a:pPr algn="just" eaLnBrk="1" hangingPunct="1"/>
            <a:r>
              <a:rPr lang="it-IT" altLang="it-IT" u="sng" dirty="0"/>
              <a:t>Semplificazione</a:t>
            </a:r>
            <a:r>
              <a:rPr lang="it-IT" altLang="it-IT" dirty="0"/>
              <a:t>: 2 attori USA-URSS e sistemi collegati</a:t>
            </a:r>
          </a:p>
          <a:p>
            <a:pPr lvl="1" algn="just" eaLnBrk="1" hangingPunct="1"/>
            <a:r>
              <a:rPr lang="it-IT" altLang="it-IT" dirty="0"/>
              <a:t>Sistema tendenzialmente bipolare in senso politico, economico e militare</a:t>
            </a:r>
          </a:p>
          <a:p>
            <a:pPr algn="just" eaLnBrk="1" hangingPunct="1"/>
            <a:r>
              <a:rPr lang="it-IT" altLang="it-IT" u="sng" dirty="0"/>
              <a:t>Estensione</a:t>
            </a:r>
            <a:r>
              <a:rPr lang="it-IT" altLang="it-IT" dirty="0"/>
              <a:t> dell’ambito nelle quali le relazioni internazionali si sviluppano: </a:t>
            </a:r>
          </a:p>
          <a:p>
            <a:pPr lvl="1" algn="just" eaLnBrk="1" hangingPunct="1"/>
            <a:r>
              <a:rPr lang="it-IT" altLang="it-IT" u="sng" dirty="0"/>
              <a:t>non più regionali</a:t>
            </a:r>
            <a:r>
              <a:rPr lang="it-IT" altLang="it-IT" dirty="0"/>
              <a:t>, ma ispirate a una visione complessiva del panorama mondiale</a:t>
            </a:r>
          </a:p>
          <a:p>
            <a:pPr algn="just" eaLnBrk="1" hangingPunct="1"/>
            <a:r>
              <a:rPr lang="it-IT" altLang="it-IT" u="sng" dirty="0"/>
              <a:t>Durata</a:t>
            </a:r>
            <a:r>
              <a:rPr lang="it-IT" altLang="it-IT" dirty="0"/>
              <a:t>: 1947 – 1989</a:t>
            </a:r>
          </a:p>
          <a:p>
            <a:pPr algn="just"/>
            <a:r>
              <a:rPr lang="it-IT" altLang="it-IT" sz="1700" u="sng" dirty="0"/>
              <a:t>Guerra Fredda</a:t>
            </a:r>
            <a:r>
              <a:rPr lang="it-IT" altLang="it-IT" sz="1700" dirty="0"/>
              <a:t>: stato di alta tensione internazionale, con uno scontro globale tra le due superpotenze ed i due “blocchi” ad esse collegati, portatori di progetti alternativi con caratteri ideologicamente totali”</a:t>
            </a:r>
          </a:p>
          <a:p>
            <a:pPr lvl="1"/>
            <a:r>
              <a:rPr lang="it-IT" altLang="it-IT" dirty="0"/>
              <a:t>Contrapposizione ideologica “totale”</a:t>
            </a:r>
          </a:p>
          <a:p>
            <a:pPr lvl="1"/>
            <a:r>
              <a:rPr lang="it-IT" altLang="it-IT" dirty="0"/>
              <a:t>Differenza di sistemi politico-sociali-economici</a:t>
            </a:r>
          </a:p>
          <a:p>
            <a:pPr lvl="1"/>
            <a:r>
              <a:rPr lang="it-IT" altLang="it-IT" dirty="0"/>
              <a:t>Bipolarismo di potenza</a:t>
            </a:r>
          </a:p>
          <a:p>
            <a:pPr algn="just" eaLnBrk="1" hangingPunct="1">
              <a:lnSpc>
                <a:spcPct val="90000"/>
              </a:lnSpc>
            </a:pPr>
            <a:endParaRPr lang="it-IT" alt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53B85FF3-0781-473C-9C07-12A634DC4851}"/>
              </a:ext>
            </a:extLst>
          </p:cNvPr>
          <p:cNvSpPr>
            <a:spLocks noGrp="1" noChangeArrowheads="1"/>
          </p:cNvSpPr>
          <p:nvPr>
            <p:ph type="title"/>
          </p:nvPr>
        </p:nvSpPr>
        <p:spPr>
          <a:xfrm>
            <a:off x="2592925" y="624110"/>
            <a:ext cx="8911687" cy="561223"/>
          </a:xfrm>
        </p:spPr>
        <p:txBody>
          <a:bodyPr/>
          <a:lstStyle/>
          <a:p>
            <a:pPr algn="ctr"/>
            <a:r>
              <a:rPr lang="it-IT" altLang="it-IT" sz="2800" dirty="0">
                <a:solidFill>
                  <a:prstClr val="black">
                    <a:lumMod val="85000"/>
                    <a:lumOff val="15000"/>
                  </a:prstClr>
                </a:solidFill>
              </a:rPr>
              <a:t>Semplificazione, estensione, durata, definizione</a:t>
            </a:r>
            <a:endParaRPr lang="it-IT" altLang="it-IT" dirty="0"/>
          </a:p>
        </p:txBody>
      </p:sp>
      <p:sp>
        <p:nvSpPr>
          <p:cNvPr id="7171" name="Segnaposto contenuto 2">
            <a:extLst>
              <a:ext uri="{FF2B5EF4-FFF2-40B4-BE49-F238E27FC236}">
                <a16:creationId xmlns:a16="http://schemas.microsoft.com/office/drawing/2014/main" id="{90F78968-3027-49AB-B43D-2E75DC389853}"/>
              </a:ext>
            </a:extLst>
          </p:cNvPr>
          <p:cNvSpPr>
            <a:spLocks noGrp="1" noChangeArrowheads="1"/>
          </p:cNvSpPr>
          <p:nvPr>
            <p:ph idx="1"/>
          </p:nvPr>
        </p:nvSpPr>
        <p:spPr/>
        <p:txBody>
          <a:bodyPr>
            <a:normAutofit/>
          </a:bodyPr>
          <a:lstStyle/>
          <a:p>
            <a:pPr algn="just" eaLnBrk="1" hangingPunct="1">
              <a:lnSpc>
                <a:spcPct val="90000"/>
              </a:lnSpc>
            </a:pPr>
            <a:r>
              <a:rPr lang="it-IT" altLang="it-IT" dirty="0"/>
              <a:t>Espressione coniata dal giornalista americano </a:t>
            </a:r>
            <a:r>
              <a:rPr lang="it-IT" altLang="it-IT" dirty="0" err="1"/>
              <a:t>Lippmann</a:t>
            </a:r>
            <a:r>
              <a:rPr lang="it-IT" altLang="it-IT" dirty="0"/>
              <a:t>, per descrivere un’ostilità che non sembrava più risolvibile attraverso una guerra frontale tra le due superpotenze dato il pericolo per la sopravvivenza dell’umanità rappresentato da un eventuale ricorso alle armi nucleari. </a:t>
            </a:r>
          </a:p>
          <a:p>
            <a:pPr algn="just" eaLnBrk="1" hangingPunct="1">
              <a:lnSpc>
                <a:spcPct val="90000"/>
              </a:lnSpc>
            </a:pPr>
            <a:r>
              <a:rPr lang="it-IT" altLang="it-IT" dirty="0"/>
              <a:t>La seconda guerra mondiale aveva sancito non solo la fine dei nazifascismi, ma anche il declino degli stati nazionali e lo sdoppiamento del centro politico mondiale dall’Europa alla due potenze esterne</a:t>
            </a:r>
          </a:p>
          <a:p>
            <a:pPr algn="just" eaLnBrk="1" hangingPunct="1">
              <a:lnSpc>
                <a:spcPct val="90000"/>
              </a:lnSpc>
            </a:pPr>
            <a:r>
              <a:rPr lang="it-IT" altLang="it-IT" dirty="0"/>
              <a:t>Perdono peso e centralità quelle potenze europee che avevano controllato il mondo. Si affermano per la prima volta due superpotenze «extra europee»</a:t>
            </a:r>
          </a:p>
          <a:p>
            <a:pPr algn="just" eaLnBrk="1" hangingPunct="1">
              <a:lnSpc>
                <a:spcPct val="90000"/>
              </a:lnSpc>
            </a:pPr>
            <a:r>
              <a:rPr lang="it-IT" altLang="it-IT" dirty="0"/>
              <a:t>L’asse del mondo si sposta</a:t>
            </a:r>
          </a:p>
          <a:p>
            <a:endParaRPr lang="it-IT" alt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E4F5119-3977-4BF2-9725-342F2D2EA7C9}"/>
              </a:ext>
            </a:extLst>
          </p:cNvPr>
          <p:cNvSpPr>
            <a:spLocks noGrp="1" noChangeArrowheads="1"/>
          </p:cNvSpPr>
          <p:nvPr>
            <p:ph type="title"/>
          </p:nvPr>
        </p:nvSpPr>
        <p:spPr/>
        <p:txBody>
          <a:bodyPr>
            <a:normAutofit/>
          </a:bodyPr>
          <a:lstStyle/>
          <a:p>
            <a:pPr eaLnBrk="1" hangingPunct="1"/>
            <a:r>
              <a:rPr lang="it-IT" altLang="it-IT" sz="3200" dirty="0"/>
              <a:t>Periodizzazione confronto bipolare</a:t>
            </a:r>
          </a:p>
        </p:txBody>
      </p:sp>
      <p:sp>
        <p:nvSpPr>
          <p:cNvPr id="8195" name="Rectangle 3">
            <a:extLst>
              <a:ext uri="{FF2B5EF4-FFF2-40B4-BE49-F238E27FC236}">
                <a16:creationId xmlns:a16="http://schemas.microsoft.com/office/drawing/2014/main" id="{CB13F5D8-30E5-4079-A98F-ABCA1D8CE94B}"/>
              </a:ext>
            </a:extLst>
          </p:cNvPr>
          <p:cNvSpPr>
            <a:spLocks noGrp="1" noChangeArrowheads="1"/>
          </p:cNvSpPr>
          <p:nvPr>
            <p:ph type="body" idx="1"/>
          </p:nvPr>
        </p:nvSpPr>
        <p:spPr>
          <a:xfrm>
            <a:off x="2589212" y="2133600"/>
            <a:ext cx="8915400" cy="3302000"/>
          </a:xfrm>
        </p:spPr>
        <p:txBody>
          <a:bodyPr>
            <a:normAutofit/>
          </a:bodyPr>
          <a:lstStyle/>
          <a:p>
            <a:pPr eaLnBrk="1" hangingPunct="1"/>
            <a:r>
              <a:rPr lang="it-IT" altLang="it-IT" dirty="0"/>
              <a:t>1°fase: 1947-1954</a:t>
            </a:r>
          </a:p>
          <a:p>
            <a:pPr lvl="1" eaLnBrk="1" hangingPunct="1"/>
            <a:r>
              <a:rPr lang="it-IT" altLang="it-IT" sz="1800" dirty="0"/>
              <a:t>Fase europea: 1947-1949</a:t>
            </a:r>
          </a:p>
          <a:p>
            <a:pPr lvl="1" eaLnBrk="1" hangingPunct="1"/>
            <a:r>
              <a:rPr lang="it-IT" altLang="it-IT" sz="1800" dirty="0"/>
              <a:t>Fase asiatica: 1949-1953</a:t>
            </a:r>
          </a:p>
          <a:p>
            <a:pPr eaLnBrk="1" hangingPunct="1"/>
            <a:r>
              <a:rPr lang="it-IT" altLang="it-IT" dirty="0"/>
              <a:t>2°fase: “Disgelo” 1955-1964 </a:t>
            </a:r>
          </a:p>
          <a:p>
            <a:pPr eaLnBrk="1" hangingPunct="1"/>
            <a:r>
              <a:rPr lang="it-IT" altLang="it-IT" dirty="0"/>
              <a:t>3°fase: “Coesistenza pacifica” 1965-1975</a:t>
            </a:r>
          </a:p>
          <a:p>
            <a:pPr eaLnBrk="1" hangingPunct="1"/>
            <a:r>
              <a:rPr lang="it-IT" altLang="it-IT" dirty="0"/>
              <a:t>4°fase: “interludio” 1976-1979</a:t>
            </a:r>
          </a:p>
          <a:p>
            <a:pPr eaLnBrk="1" hangingPunct="1"/>
            <a:r>
              <a:rPr lang="it-IT" altLang="it-IT" dirty="0"/>
              <a:t>5°fase: “</a:t>
            </a:r>
            <a:r>
              <a:rPr lang="it-IT" altLang="it-IT" dirty="0" err="1"/>
              <a:t>Riglaciazione</a:t>
            </a:r>
            <a:r>
              <a:rPr lang="it-IT" altLang="it-IT" dirty="0"/>
              <a:t>” 1980-1985</a:t>
            </a:r>
          </a:p>
          <a:p>
            <a:pPr eaLnBrk="1" hangingPunct="1"/>
            <a:r>
              <a:rPr lang="it-IT" altLang="it-IT" dirty="0"/>
              <a:t>6°fase: “fine dei blocchi” 1985-1994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71A68B-6534-427E-BD38-37AFF8FAB54B}"/>
              </a:ext>
            </a:extLst>
          </p:cNvPr>
          <p:cNvSpPr>
            <a:spLocks noGrp="1" noChangeArrowheads="1"/>
          </p:cNvSpPr>
          <p:nvPr>
            <p:ph type="title"/>
          </p:nvPr>
        </p:nvSpPr>
        <p:spPr>
          <a:xfrm>
            <a:off x="609600" y="277814"/>
            <a:ext cx="10972800" cy="619653"/>
          </a:xfrm>
        </p:spPr>
        <p:txBody>
          <a:bodyPr>
            <a:normAutofit/>
          </a:bodyPr>
          <a:lstStyle/>
          <a:p>
            <a:pPr algn="ctr" eaLnBrk="1" hangingPunct="1"/>
            <a:r>
              <a:rPr lang="it-IT" altLang="it-IT" sz="3200" dirty="0"/>
              <a:t>Fase Europea: 1947-1949</a:t>
            </a:r>
          </a:p>
        </p:txBody>
      </p:sp>
      <p:sp>
        <p:nvSpPr>
          <p:cNvPr id="9219" name="Rectangle 3">
            <a:extLst>
              <a:ext uri="{FF2B5EF4-FFF2-40B4-BE49-F238E27FC236}">
                <a16:creationId xmlns:a16="http://schemas.microsoft.com/office/drawing/2014/main" id="{D838317E-5224-4EEC-AF20-F44D34F3CDF5}"/>
              </a:ext>
            </a:extLst>
          </p:cNvPr>
          <p:cNvSpPr>
            <a:spLocks noGrp="1" noChangeArrowheads="1"/>
          </p:cNvSpPr>
          <p:nvPr>
            <p:ph type="body" sz="half" idx="1"/>
          </p:nvPr>
        </p:nvSpPr>
        <p:spPr>
          <a:xfrm>
            <a:off x="1490132" y="960108"/>
            <a:ext cx="4487333" cy="5637543"/>
          </a:xfrm>
        </p:spPr>
        <p:txBody>
          <a:bodyPr>
            <a:normAutofit fontScale="70000" lnSpcReduction="20000"/>
          </a:bodyPr>
          <a:lstStyle/>
          <a:p>
            <a:pPr eaLnBrk="1" hangingPunct="1"/>
            <a:r>
              <a:rPr lang="it-IT" altLang="it-IT" sz="2400" dirty="0"/>
              <a:t>Germania e le 4 zone di occupazione</a:t>
            </a:r>
          </a:p>
          <a:p>
            <a:pPr eaLnBrk="1" hangingPunct="1">
              <a:buFont typeface="Wingdings" panose="05000000000000000000" pitchFamily="2" charset="2"/>
              <a:buNone/>
            </a:pPr>
            <a:endParaRPr lang="it-IT" altLang="it-IT" sz="2400" dirty="0"/>
          </a:p>
          <a:p>
            <a:pPr eaLnBrk="1" hangingPunct="1"/>
            <a:r>
              <a:rPr lang="it-IT" altLang="it-IT" sz="2400" dirty="0"/>
              <a:t>Cacciata dei comunisti dai governi di unità nazionale (1947)</a:t>
            </a:r>
          </a:p>
          <a:p>
            <a:pPr eaLnBrk="1" hangingPunct="1">
              <a:buFont typeface="Wingdings" panose="05000000000000000000" pitchFamily="2" charset="2"/>
              <a:buNone/>
            </a:pPr>
            <a:endParaRPr lang="it-IT" altLang="it-IT" sz="2400" dirty="0"/>
          </a:p>
          <a:p>
            <a:pPr eaLnBrk="1" hangingPunct="1"/>
            <a:r>
              <a:rPr lang="it-IT" altLang="it-IT" sz="2400" dirty="0"/>
              <a:t>Colpo di Praga (1948)</a:t>
            </a:r>
          </a:p>
          <a:p>
            <a:pPr eaLnBrk="1" hangingPunct="1"/>
            <a:endParaRPr lang="it-IT" altLang="it-IT" sz="2400" dirty="0"/>
          </a:p>
          <a:p>
            <a:pPr eaLnBrk="1" hangingPunct="1"/>
            <a:r>
              <a:rPr lang="it-IT" altLang="it-IT" sz="2400" dirty="0"/>
              <a:t>Il blocco di Berlino e ponte aereo (1948-1949)</a:t>
            </a:r>
          </a:p>
          <a:p>
            <a:pPr eaLnBrk="1" hangingPunct="1"/>
            <a:r>
              <a:rPr lang="it-IT" altLang="it-IT" sz="2400" dirty="0"/>
              <a:t>Di fatto una linea divide l’Europa: è la cortina di ferro che scorre dalla Finlandia lungo il mare del Nord (oggi linea di passaggio del Nord Stream), scende </a:t>
            </a:r>
            <a:r>
              <a:rPr lang="it-IT" altLang="it-IT" sz="2400" dirty="0" err="1"/>
              <a:t>segiuendo</a:t>
            </a:r>
            <a:r>
              <a:rPr lang="it-IT" altLang="it-IT" sz="2400" dirty="0"/>
              <a:t> il confine della DDR, della Cecoslovacchia, dell’Ungheria. Separa ad est la Jugoslavia dai paesi sovietizzati, per concludersi lungo la linea che conduce al Mar Nero. L’Albania è un territorio incluso </a:t>
            </a:r>
          </a:p>
          <a:p>
            <a:pPr eaLnBrk="1" hangingPunct="1">
              <a:buFont typeface="Wingdings" panose="05000000000000000000" pitchFamily="2" charset="2"/>
              <a:buNone/>
            </a:pPr>
            <a:endParaRPr lang="it-IT" altLang="it-IT" sz="2400" dirty="0"/>
          </a:p>
        </p:txBody>
      </p:sp>
      <p:pic>
        <p:nvPicPr>
          <p:cNvPr id="9220" name="Picture 8" descr="eu">
            <a:extLst>
              <a:ext uri="{FF2B5EF4-FFF2-40B4-BE49-F238E27FC236}">
                <a16:creationId xmlns:a16="http://schemas.microsoft.com/office/drawing/2014/main" id="{45209A11-0A71-4F41-91B4-918D1D3C2C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1" y="960108"/>
            <a:ext cx="4842932" cy="563754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uso\Desktop\Il+blocco+di+Berlino+prima+del+blocco.jpg">
            <a:extLst>
              <a:ext uri="{FF2B5EF4-FFF2-40B4-BE49-F238E27FC236}">
                <a16:creationId xmlns:a16="http://schemas.microsoft.com/office/drawing/2014/main" id="{0F073974-3F52-45F7-8992-D7849931896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362325" y="502444"/>
            <a:ext cx="7804150" cy="5853112"/>
          </a:xfrm>
          <a:noFill/>
        </p:spPr>
      </p:pic>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182</TotalTime>
  <Words>2637</Words>
  <Application>Microsoft Office PowerPoint</Application>
  <PresentationFormat>Widescreen</PresentationFormat>
  <Paragraphs>251</Paragraphs>
  <Slides>30</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30</vt:i4>
      </vt:variant>
    </vt:vector>
  </HeadingPairs>
  <TitlesOfParts>
    <vt:vector size="38" baseType="lpstr">
      <vt:lpstr>Arial</vt:lpstr>
      <vt:lpstr>Calibri</vt:lpstr>
      <vt:lpstr>Century Gothic</vt:lpstr>
      <vt:lpstr>Times New Roman</vt:lpstr>
      <vt:lpstr>Verdana</vt:lpstr>
      <vt:lpstr>Wingdings</vt:lpstr>
      <vt:lpstr>Wingdings 3</vt:lpstr>
      <vt:lpstr>Filo</vt:lpstr>
      <vt:lpstr>Il secondo 900:  la guerra fredda 1947-56</vt:lpstr>
      <vt:lpstr>La fine del conflitto</vt:lpstr>
      <vt:lpstr>Il mondo della Guerra Fredda</vt:lpstr>
      <vt:lpstr>Il mondo della Guerra Fredda</vt:lpstr>
      <vt:lpstr>Semplificazione, estensione, durata, definizione</vt:lpstr>
      <vt:lpstr>Semplificazione, estensione, durata, definizione</vt:lpstr>
      <vt:lpstr>Periodizzazione confronto bipolare</vt:lpstr>
      <vt:lpstr>Fase Europea: 1947-1949</vt:lpstr>
      <vt:lpstr>Presentazione standard di PowerPoint</vt:lpstr>
      <vt:lpstr>Dottrina Truman</vt:lpstr>
      <vt:lpstr>Presentazione standard di PowerPoint</vt:lpstr>
      <vt:lpstr>Teoria del contenimento</vt:lpstr>
      <vt:lpstr>Teoria del contenimento: passaggi politici</vt:lpstr>
      <vt:lpstr>Nasce il Sistema occidentale</vt:lpstr>
      <vt:lpstr>Nasce il Sistema orientale </vt:lpstr>
      <vt:lpstr>Fase Asiatica: 1949-1953</vt:lpstr>
      <vt:lpstr>Guerra di Corea</vt:lpstr>
      <vt:lpstr>Conseguenze della Guerra di Corea</vt:lpstr>
      <vt:lpstr>Riarmo </vt:lpstr>
      <vt:lpstr>Presentazione standard di PowerPoint</vt:lpstr>
      <vt:lpstr>Il 1953. La morte di Stalin. </vt:lpstr>
      <vt:lpstr>Il 1953. La morte di Stalin. </vt:lpstr>
      <vt:lpstr>Dottrina della Massive Retaliation (Rappresaglia Massiccia)</vt:lpstr>
      <vt:lpstr>Dottrina della Massive Retaliation (Rappresaglia Massiccia)</vt:lpstr>
      <vt:lpstr>“Equilibrio del terrore” e deterrenza</vt:lpstr>
      <vt:lpstr>Definizione di deterrenza</vt:lpstr>
      <vt:lpstr>Definizione di deterrenza</vt:lpstr>
      <vt:lpstr>Definizione di deterrenza</vt:lpstr>
      <vt:lpstr>Definizione di deterrenza</vt:lpstr>
      <vt:lpstr>Il 1956. Nikita Chruscev e la destalinizzazione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secondo 900:  la guerra fredda 1947-56</dc:title>
  <dc:creator>utente</dc:creator>
  <cp:lastModifiedBy>utente</cp:lastModifiedBy>
  <cp:revision>19</cp:revision>
  <dcterms:created xsi:type="dcterms:W3CDTF">2023-01-06T17:24:23Z</dcterms:created>
  <dcterms:modified xsi:type="dcterms:W3CDTF">2023-12-27T19:41:58Z</dcterms:modified>
</cp:coreProperties>
</file>