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Candara" panose="020E0502030303020204" pitchFamily="34" charset="0"/>
      <p:regular r:id="rId28"/>
      <p:bold r:id="rId29"/>
      <p:italic r:id="rId30"/>
      <p:boldItalic r:id="rId31"/>
    </p:embeddedFont>
    <p:embeddedFont>
      <p:font typeface="Questrial" pitchFamily="2" charset="77"/>
      <p:regular r:id="rId32"/>
    </p:embeddedFont>
    <p:embeddedFont>
      <p:font typeface="Verdana" panose="020B060403050404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p:cViewPr varScale="1">
        <p:scale>
          <a:sx n="136" d="100"/>
          <a:sy n="136" d="100"/>
        </p:scale>
        <p:origin x="864"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1NH2 </a:t>
            </a:r>
            <a:r>
              <a:rPr lang="it" sz="1350">
                <a:solidFill>
                  <a:srgbClr val="333333"/>
                </a:solidFill>
                <a:highlight>
                  <a:srgbClr val="FFFFFF"/>
                </a:highlight>
              </a:rPr>
              <a:t>Crystal structure of a yeast TFIIA/TBP/DNA complex</a:t>
            </a:r>
            <a:endParaRPr sz="1350">
              <a:solidFill>
                <a:srgbClr val="333333"/>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141e67b8bf_0_7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141e67b8bf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141e67b8bf_0_6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141e67b8bf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500">
                <a:solidFill>
                  <a:srgbClr val="151515"/>
                </a:solidFill>
                <a:highlight>
                  <a:srgbClr val="FFFFFF"/>
                </a:highlight>
              </a:rPr>
              <a:t>API è l'abbreviazione di interfaccia di programmazione delle applicazioni (application programming interface)</a:t>
            </a:r>
            <a:endParaRPr sz="1500">
              <a:solidFill>
                <a:srgbClr val="151515"/>
              </a:solidFill>
              <a:highlight>
                <a:srgbClr val="FFFFFF"/>
              </a:highlight>
            </a:endParaRPr>
          </a:p>
          <a:p>
            <a:pPr marL="0" lvl="0" indent="0" algn="l" rtl="0">
              <a:spcBef>
                <a:spcPts val="0"/>
              </a:spcBef>
              <a:spcAft>
                <a:spcPts val="0"/>
              </a:spcAft>
              <a:buNone/>
            </a:pPr>
            <a:r>
              <a:rPr lang="it" sz="1500">
                <a:solidFill>
                  <a:srgbClr val="151515"/>
                </a:solidFill>
                <a:highlight>
                  <a:srgbClr val="FFFFFF"/>
                </a:highlight>
              </a:rPr>
              <a:t>python, R</a:t>
            </a:r>
            <a:endParaRPr sz="1500">
              <a:solidFill>
                <a:srgbClr val="151515"/>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141e67b8bf_0_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141e67b8bf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197dcb99b7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197dcb99b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197dcb99b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197dcb99b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19ed259b5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19ed259b5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97dcb99b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97dcb99b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19a7c9d1a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19a7c9d1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19a7c9d1a9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19a7c9d1a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19ed259b5b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19ed259b5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141e67b8bf_0_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141e67b8bf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19ed259b5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19ed259b5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1dc90a57b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1dc90a57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19ed259b5b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19ed259b5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19ed259b5b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19ed259b5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1dc90a57b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1dc90a57b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9ed259b5b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9ed259b5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141e67b8bf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141e67b8b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141e67b8bf_0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141e67b8bf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141e67b8bf_0_6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141e67b8bf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193dd594d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193dd594d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193dd594d8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193dd594d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93dd594d8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193dd594d8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41e67b8bf_0_7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141e67b8bf_0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pic>
        <p:nvPicPr>
          <p:cNvPr id="52" name="Google Shape;52;p12"/>
          <p:cNvPicPr preferRelativeResize="0"/>
          <p:nvPr/>
        </p:nvPicPr>
        <p:blipFill>
          <a:blip r:embed="rId2">
            <a:alphaModFix/>
          </a:blip>
          <a:stretch>
            <a:fillRect/>
          </a:stretch>
        </p:blipFill>
        <p:spPr>
          <a:xfrm rot="-5399995">
            <a:off x="6776613" y="3251264"/>
            <a:ext cx="1051050" cy="256007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7266300" cy="7629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463650"/>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pic>
        <p:nvPicPr>
          <p:cNvPr id="20" name="Google Shape;20;p4"/>
          <p:cNvPicPr preferRelativeResize="0"/>
          <p:nvPr/>
        </p:nvPicPr>
        <p:blipFill>
          <a:blip r:embed="rId2">
            <a:alphaModFix/>
          </a:blip>
          <a:stretch>
            <a:fillRect/>
          </a:stretch>
        </p:blipFill>
        <p:spPr>
          <a:xfrm>
            <a:off x="6884975" y="191800"/>
            <a:ext cx="2136174" cy="14412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1592575" y="2752100"/>
            <a:ext cx="2644800" cy="2061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pic>
        <p:nvPicPr>
          <p:cNvPr id="42" name="Google Shape;42;p9"/>
          <p:cNvPicPr preferRelativeResize="0"/>
          <p:nvPr/>
        </p:nvPicPr>
        <p:blipFill>
          <a:blip r:embed="rId2">
            <a:alphaModFix/>
          </a:blip>
          <a:stretch>
            <a:fillRect/>
          </a:stretch>
        </p:blipFill>
        <p:spPr>
          <a:xfrm rot="-5400000">
            <a:off x="-389387" y="3146039"/>
            <a:ext cx="2265974" cy="14048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Questrial"/>
              <a:buNone/>
              <a:defRPr sz="2800">
                <a:solidFill>
                  <a:schemeClr val="dk1"/>
                </a:solidFill>
                <a:latin typeface="Questrial"/>
                <a:ea typeface="Questrial"/>
                <a:cs typeface="Questrial"/>
                <a:sym typeface="Questria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Questrial"/>
              <a:buChar char="●"/>
              <a:defRPr sz="1800">
                <a:solidFill>
                  <a:schemeClr val="dk2"/>
                </a:solidFill>
                <a:latin typeface="Questrial"/>
                <a:ea typeface="Questrial"/>
                <a:cs typeface="Questrial"/>
                <a:sym typeface="Questrial"/>
              </a:defRPr>
            </a:lvl1pPr>
            <a:lvl2pPr marL="914400" lvl="1" indent="-317500">
              <a:lnSpc>
                <a:spcPct val="115000"/>
              </a:lnSpc>
              <a:spcBef>
                <a:spcPts val="0"/>
              </a:spcBef>
              <a:spcAft>
                <a:spcPts val="0"/>
              </a:spcAft>
              <a:buClr>
                <a:schemeClr val="dk2"/>
              </a:buClr>
              <a:buSzPts val="1400"/>
              <a:buFont typeface="Questrial"/>
              <a:buChar char="○"/>
              <a:defRPr>
                <a:solidFill>
                  <a:schemeClr val="dk2"/>
                </a:solidFill>
                <a:latin typeface="Questrial"/>
                <a:ea typeface="Questrial"/>
                <a:cs typeface="Questrial"/>
                <a:sym typeface="Questrial"/>
              </a:defRPr>
            </a:lvl2pPr>
            <a:lvl3pPr marL="1371600" lvl="2" indent="-317500">
              <a:lnSpc>
                <a:spcPct val="115000"/>
              </a:lnSpc>
              <a:spcBef>
                <a:spcPts val="0"/>
              </a:spcBef>
              <a:spcAft>
                <a:spcPts val="0"/>
              </a:spcAft>
              <a:buClr>
                <a:schemeClr val="dk2"/>
              </a:buClr>
              <a:buSzPts val="1400"/>
              <a:buFont typeface="Questrial"/>
              <a:buChar char="■"/>
              <a:defRPr>
                <a:solidFill>
                  <a:schemeClr val="dk2"/>
                </a:solidFill>
                <a:latin typeface="Questrial"/>
                <a:ea typeface="Questrial"/>
                <a:cs typeface="Questrial"/>
                <a:sym typeface="Questrial"/>
              </a:defRPr>
            </a:lvl3pPr>
            <a:lvl4pPr marL="1828800" lvl="3" indent="-317500">
              <a:lnSpc>
                <a:spcPct val="115000"/>
              </a:lnSpc>
              <a:spcBef>
                <a:spcPts val="0"/>
              </a:spcBef>
              <a:spcAft>
                <a:spcPts val="0"/>
              </a:spcAft>
              <a:buClr>
                <a:schemeClr val="dk2"/>
              </a:buClr>
              <a:buSzPts val="1400"/>
              <a:buFont typeface="Questrial"/>
              <a:buChar char="●"/>
              <a:defRPr>
                <a:solidFill>
                  <a:schemeClr val="dk2"/>
                </a:solidFill>
                <a:latin typeface="Questrial"/>
                <a:ea typeface="Questrial"/>
                <a:cs typeface="Questrial"/>
                <a:sym typeface="Questrial"/>
              </a:defRPr>
            </a:lvl4pPr>
            <a:lvl5pPr marL="2286000" lvl="4" indent="-317500">
              <a:lnSpc>
                <a:spcPct val="115000"/>
              </a:lnSpc>
              <a:spcBef>
                <a:spcPts val="0"/>
              </a:spcBef>
              <a:spcAft>
                <a:spcPts val="0"/>
              </a:spcAft>
              <a:buClr>
                <a:schemeClr val="dk2"/>
              </a:buClr>
              <a:buSzPts val="1400"/>
              <a:buFont typeface="Questrial"/>
              <a:buChar char="○"/>
              <a:defRPr>
                <a:solidFill>
                  <a:schemeClr val="dk2"/>
                </a:solidFill>
                <a:latin typeface="Questrial"/>
                <a:ea typeface="Questrial"/>
                <a:cs typeface="Questrial"/>
                <a:sym typeface="Questrial"/>
              </a:defRPr>
            </a:lvl5pPr>
            <a:lvl6pPr marL="2743200" lvl="5" indent="-317500">
              <a:lnSpc>
                <a:spcPct val="115000"/>
              </a:lnSpc>
              <a:spcBef>
                <a:spcPts val="0"/>
              </a:spcBef>
              <a:spcAft>
                <a:spcPts val="0"/>
              </a:spcAft>
              <a:buClr>
                <a:schemeClr val="dk2"/>
              </a:buClr>
              <a:buSzPts val="1400"/>
              <a:buFont typeface="Questrial"/>
              <a:buChar char="■"/>
              <a:defRPr>
                <a:solidFill>
                  <a:schemeClr val="dk2"/>
                </a:solidFill>
                <a:latin typeface="Questrial"/>
                <a:ea typeface="Questrial"/>
                <a:cs typeface="Questrial"/>
                <a:sym typeface="Questrial"/>
              </a:defRPr>
            </a:lvl6pPr>
            <a:lvl7pPr marL="3200400" lvl="6" indent="-317500">
              <a:lnSpc>
                <a:spcPct val="115000"/>
              </a:lnSpc>
              <a:spcBef>
                <a:spcPts val="0"/>
              </a:spcBef>
              <a:spcAft>
                <a:spcPts val="0"/>
              </a:spcAft>
              <a:buClr>
                <a:schemeClr val="dk2"/>
              </a:buClr>
              <a:buSzPts val="1400"/>
              <a:buFont typeface="Questrial"/>
              <a:buChar char="●"/>
              <a:defRPr>
                <a:solidFill>
                  <a:schemeClr val="dk2"/>
                </a:solidFill>
                <a:latin typeface="Questrial"/>
                <a:ea typeface="Questrial"/>
                <a:cs typeface="Questrial"/>
                <a:sym typeface="Questrial"/>
              </a:defRPr>
            </a:lvl7pPr>
            <a:lvl8pPr marL="3657600" lvl="7" indent="-317500">
              <a:lnSpc>
                <a:spcPct val="115000"/>
              </a:lnSpc>
              <a:spcBef>
                <a:spcPts val="0"/>
              </a:spcBef>
              <a:spcAft>
                <a:spcPts val="0"/>
              </a:spcAft>
              <a:buClr>
                <a:schemeClr val="dk2"/>
              </a:buClr>
              <a:buSzPts val="1400"/>
              <a:buFont typeface="Questrial"/>
              <a:buChar char="○"/>
              <a:defRPr>
                <a:solidFill>
                  <a:schemeClr val="dk2"/>
                </a:solidFill>
                <a:latin typeface="Questrial"/>
                <a:ea typeface="Questrial"/>
                <a:cs typeface="Questrial"/>
                <a:sym typeface="Questrial"/>
              </a:defRPr>
            </a:lvl8pPr>
            <a:lvl9pPr marL="4114800" lvl="8" indent="-317500">
              <a:lnSpc>
                <a:spcPct val="115000"/>
              </a:lnSpc>
              <a:spcBef>
                <a:spcPts val="0"/>
              </a:spcBef>
              <a:spcAft>
                <a:spcPts val="0"/>
              </a:spcAft>
              <a:buClr>
                <a:schemeClr val="dk2"/>
              </a:buClr>
              <a:buSzPts val="1400"/>
              <a:buFont typeface="Questrial"/>
              <a:buChar char="■"/>
              <a:defRPr>
                <a:solidFill>
                  <a:schemeClr val="dk2"/>
                </a:solidFill>
                <a:latin typeface="Questrial"/>
                <a:ea typeface="Questrial"/>
                <a:cs typeface="Questrial"/>
                <a:sym typeface="Quest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doi.org/10.3390/biom12020188" TargetMode="External"/><Relationship Id="rId5" Type="http://schemas.openxmlformats.org/officeDocument/2006/relationships/hyperlink" Target="http://dx.doi.org/10.1136/jclinpath-2020-206658"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en.wikipedia.org/wiki/UCSC_Genome_Browser" TargetMode="External"/><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hyperlink" Target="https://en.wikipedia.org/wiki/Ensembl_genome_database_project" TargetMode="External"/><Relationship Id="rId4" Type="http://schemas.openxmlformats.org/officeDocument/2006/relationships/hyperlink" Target="https://en.wikipedia.org/wiki/National_Center_for_Biotechnology_Inform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13"/>
          <p:cNvPicPr preferRelativeResize="0"/>
          <p:nvPr/>
        </p:nvPicPr>
        <p:blipFill>
          <a:blip r:embed="rId3">
            <a:alphaModFix/>
          </a:blip>
          <a:stretch>
            <a:fillRect/>
          </a:stretch>
        </p:blipFill>
        <p:spPr>
          <a:xfrm>
            <a:off x="6903400" y="91125"/>
            <a:ext cx="2136174" cy="1441201"/>
          </a:xfrm>
          <a:prstGeom prst="rect">
            <a:avLst/>
          </a:prstGeom>
          <a:noFill/>
          <a:ln>
            <a:noFill/>
          </a:ln>
        </p:spPr>
      </p:pic>
      <p:sp>
        <p:nvSpPr>
          <p:cNvPr id="58" name="Google Shape;58;p13"/>
          <p:cNvSpPr/>
          <p:nvPr/>
        </p:nvSpPr>
        <p:spPr>
          <a:xfrm>
            <a:off x="494225" y="1040825"/>
            <a:ext cx="4688700" cy="2152500"/>
          </a:xfrm>
          <a:prstGeom prst="ellipse">
            <a:avLst/>
          </a:prstGeom>
          <a:solidFill>
            <a:srgbClr val="A628A4">
              <a:alpha val="522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a:off x="2214700" y="1040825"/>
            <a:ext cx="4688700" cy="2152500"/>
          </a:xfrm>
          <a:prstGeom prst="ellipse">
            <a:avLst/>
          </a:prstGeom>
          <a:solidFill>
            <a:srgbClr val="761BD7">
              <a:alpha val="483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txBox="1"/>
          <p:nvPr/>
        </p:nvSpPr>
        <p:spPr>
          <a:xfrm>
            <a:off x="825775" y="1930075"/>
            <a:ext cx="582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BIOLOGIA</a:t>
            </a:r>
            <a:endParaRPr/>
          </a:p>
        </p:txBody>
      </p:sp>
      <p:sp>
        <p:nvSpPr>
          <p:cNvPr id="61" name="Google Shape;61;p13"/>
          <p:cNvSpPr txBox="1"/>
          <p:nvPr/>
        </p:nvSpPr>
        <p:spPr>
          <a:xfrm>
            <a:off x="5403375" y="1860175"/>
            <a:ext cx="203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INFORMATICA</a:t>
            </a:r>
            <a:endParaRPr/>
          </a:p>
        </p:txBody>
      </p:sp>
      <p:sp>
        <p:nvSpPr>
          <p:cNvPr id="62" name="Google Shape;62;p13"/>
          <p:cNvSpPr txBox="1"/>
          <p:nvPr/>
        </p:nvSpPr>
        <p:spPr>
          <a:xfrm>
            <a:off x="2595775" y="1886225"/>
            <a:ext cx="228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a:t>BIOINFORMATICA</a:t>
            </a:r>
            <a:endParaRPr sz="1800"/>
          </a:p>
        </p:txBody>
      </p:sp>
      <p:sp>
        <p:nvSpPr>
          <p:cNvPr id="63" name="Google Shape;63;p13"/>
          <p:cNvSpPr txBox="1"/>
          <p:nvPr/>
        </p:nvSpPr>
        <p:spPr>
          <a:xfrm>
            <a:off x="616425" y="3627750"/>
            <a:ext cx="6578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DEF: Approccio computazionale allo studio di sistemi biologici (a livello molecolare) =&gt; studio </a:t>
            </a:r>
            <a:r>
              <a:rPr lang="it" i="1"/>
              <a:t>in silico</a:t>
            </a:r>
            <a:r>
              <a:rPr lang="it"/>
              <a:t> (contrapposto allo studio </a:t>
            </a:r>
            <a:r>
              <a:rPr lang="it" i="1"/>
              <a:t>in vitro</a:t>
            </a:r>
            <a:r>
              <a:rPr lang="it"/>
              <a:t> o </a:t>
            </a:r>
            <a:r>
              <a:rPr lang="it" i="1"/>
              <a:t>in vivo</a:t>
            </a:r>
            <a:r>
              <a:rPr lang="it"/>
              <a:t>)</a:t>
            </a:r>
            <a:endParaRPr/>
          </a:p>
        </p:txBody>
      </p:sp>
      <p:sp>
        <p:nvSpPr>
          <p:cNvPr id="64" name="Google Shape;64;p13"/>
          <p:cNvSpPr txBox="1"/>
          <p:nvPr/>
        </p:nvSpPr>
        <p:spPr>
          <a:xfrm>
            <a:off x="253125" y="192375"/>
            <a:ext cx="583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Annalaura Sabatucci</a:t>
            </a:r>
            <a:endParaRPr>
              <a:latin typeface="Questrial"/>
              <a:ea typeface="Questrial"/>
              <a:cs typeface="Questrial"/>
              <a:sym typeface="Quest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2"/>
          <p:cNvPicPr preferRelativeResize="0"/>
          <p:nvPr/>
        </p:nvPicPr>
        <p:blipFill>
          <a:blip r:embed="rId3">
            <a:alphaModFix/>
          </a:blip>
          <a:stretch>
            <a:fillRect/>
          </a:stretch>
        </p:blipFill>
        <p:spPr>
          <a:xfrm>
            <a:off x="152400" y="152400"/>
            <a:ext cx="8839199" cy="32071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p:nvPr/>
        </p:nvSpPr>
        <p:spPr>
          <a:xfrm>
            <a:off x="230475" y="13522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https://youtu.be/42qZyXSH0Cc</a:t>
            </a:r>
            <a:endParaRPr/>
          </a:p>
        </p:txBody>
      </p:sp>
      <p:sp>
        <p:nvSpPr>
          <p:cNvPr id="143" name="Google Shape;143;p23"/>
          <p:cNvSpPr txBox="1"/>
          <p:nvPr/>
        </p:nvSpPr>
        <p:spPr>
          <a:xfrm>
            <a:off x="978100" y="333325"/>
            <a:ext cx="6398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a:latin typeface="Questrial"/>
                <a:ea typeface="Questrial"/>
                <a:cs typeface="Questrial"/>
                <a:sym typeface="Questrial"/>
              </a:rPr>
              <a:t>The EnsEMBL browser</a:t>
            </a:r>
            <a:endParaRPr sz="2000" b="1">
              <a:latin typeface="Questrial"/>
              <a:ea typeface="Questrial"/>
              <a:cs typeface="Questrial"/>
              <a:sym typeface="Questrial"/>
            </a:endParaRPr>
          </a:p>
        </p:txBody>
      </p:sp>
      <p:sp>
        <p:nvSpPr>
          <p:cNvPr id="144" name="Google Shape;144;p23"/>
          <p:cNvSpPr txBox="1"/>
          <p:nvPr/>
        </p:nvSpPr>
        <p:spPr>
          <a:xfrm>
            <a:off x="136300" y="2029500"/>
            <a:ext cx="63987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Questrial"/>
              <a:buChar char="●"/>
            </a:pPr>
            <a:r>
              <a:rPr lang="it">
                <a:latin typeface="Questrial"/>
                <a:ea typeface="Questrial"/>
                <a:cs typeface="Questrial"/>
                <a:sym typeface="Questrial"/>
              </a:rPr>
              <a:t>Cos’ è un genome browser</a:t>
            </a:r>
            <a:endParaRPr>
              <a:latin typeface="Questrial"/>
              <a:ea typeface="Questrial"/>
              <a:cs typeface="Questrial"/>
              <a:sym typeface="Questrial"/>
            </a:endParaRPr>
          </a:p>
          <a:p>
            <a:pPr marL="457200" lvl="0" indent="-317500" algn="l" rtl="0">
              <a:spcBef>
                <a:spcPts val="0"/>
              </a:spcBef>
              <a:spcAft>
                <a:spcPts val="0"/>
              </a:spcAft>
              <a:buSzPts val="1400"/>
              <a:buFont typeface="Questrial"/>
              <a:buChar char="●"/>
            </a:pPr>
            <a:r>
              <a:rPr lang="it">
                <a:latin typeface="Questrial"/>
                <a:ea typeface="Questrial"/>
                <a:cs typeface="Questrial"/>
                <a:sym typeface="Questrial"/>
              </a:rPr>
              <a:t>Cos’è un genome </a:t>
            </a:r>
            <a:r>
              <a:rPr lang="it" b="1">
                <a:latin typeface="Questrial"/>
                <a:ea typeface="Questrial"/>
                <a:cs typeface="Questrial"/>
                <a:sym typeface="Questrial"/>
              </a:rPr>
              <a:t>assembly</a:t>
            </a:r>
            <a:r>
              <a:rPr lang="it">
                <a:latin typeface="Questrial"/>
                <a:ea typeface="Questrial"/>
                <a:cs typeface="Questrial"/>
                <a:sym typeface="Questrial"/>
              </a:rPr>
              <a:t> e perché si aggiorna </a:t>
            </a:r>
            <a:endParaRPr>
              <a:latin typeface="Questrial"/>
              <a:ea typeface="Questrial"/>
              <a:cs typeface="Questrial"/>
              <a:sym typeface="Questrial"/>
            </a:endParaRPr>
          </a:p>
          <a:p>
            <a:pPr marL="457200" lvl="0" indent="-317500" algn="l" rtl="0">
              <a:spcBef>
                <a:spcPts val="0"/>
              </a:spcBef>
              <a:spcAft>
                <a:spcPts val="0"/>
              </a:spcAft>
              <a:buSzPts val="1400"/>
              <a:buFont typeface="Questrial"/>
              <a:buChar char="●"/>
            </a:pPr>
            <a:r>
              <a:rPr lang="it">
                <a:latin typeface="Questrial"/>
                <a:ea typeface="Questrial"/>
                <a:cs typeface="Questrial"/>
                <a:sym typeface="Questrial"/>
              </a:rPr>
              <a:t>Cosa sono le annotazioni (snp, deletion, insertion...)</a:t>
            </a:r>
            <a:endParaRPr>
              <a:latin typeface="Questrial"/>
              <a:ea typeface="Questrial"/>
              <a:cs typeface="Questrial"/>
              <a:sym typeface="Questrial"/>
            </a:endParaRPr>
          </a:p>
          <a:p>
            <a:pPr marL="457200" lvl="0" indent="-317500" algn="l" rtl="0">
              <a:spcBef>
                <a:spcPts val="0"/>
              </a:spcBef>
              <a:spcAft>
                <a:spcPts val="0"/>
              </a:spcAft>
              <a:buSzPts val="1400"/>
              <a:buFont typeface="Questrial"/>
              <a:buChar char="●"/>
            </a:pPr>
            <a:r>
              <a:rPr lang="it">
                <a:latin typeface="Questrial"/>
                <a:ea typeface="Questrial"/>
                <a:cs typeface="Questrial"/>
                <a:sym typeface="Questrial"/>
              </a:rPr>
              <a:t>Cos’è il regulatory build (Regulation data, ENCODE)</a:t>
            </a:r>
            <a:endParaRPr>
              <a:latin typeface="Questrial"/>
              <a:ea typeface="Questrial"/>
              <a:cs typeface="Questrial"/>
              <a:sym typeface="Questrial"/>
            </a:endParaRPr>
          </a:p>
          <a:p>
            <a:pPr marL="0" lvl="0" indent="0" algn="l" rtl="0">
              <a:spcBef>
                <a:spcPts val="0"/>
              </a:spcBef>
              <a:spcAft>
                <a:spcPts val="0"/>
              </a:spcAft>
              <a:buNone/>
            </a:pPr>
            <a:endParaRPr>
              <a:latin typeface="Questrial"/>
              <a:ea typeface="Questrial"/>
              <a:cs typeface="Questrial"/>
              <a:sym typeface="Questrial"/>
            </a:endParaRPr>
          </a:p>
        </p:txBody>
      </p:sp>
      <p:pic>
        <p:nvPicPr>
          <p:cNvPr id="145" name="Google Shape;145;p23"/>
          <p:cNvPicPr preferRelativeResize="0"/>
          <p:nvPr/>
        </p:nvPicPr>
        <p:blipFill>
          <a:blip r:embed="rId3">
            <a:alphaModFix/>
          </a:blip>
          <a:stretch>
            <a:fillRect/>
          </a:stretch>
        </p:blipFill>
        <p:spPr>
          <a:xfrm>
            <a:off x="4765800" y="1032400"/>
            <a:ext cx="4172825" cy="18720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4"/>
          <p:cNvPicPr preferRelativeResize="0"/>
          <p:nvPr/>
        </p:nvPicPr>
        <p:blipFill>
          <a:blip r:embed="rId3">
            <a:alphaModFix/>
          </a:blip>
          <a:stretch>
            <a:fillRect/>
          </a:stretch>
        </p:blipFill>
        <p:spPr>
          <a:xfrm>
            <a:off x="438000" y="295675"/>
            <a:ext cx="8267999" cy="4552149"/>
          </a:xfrm>
          <a:prstGeom prst="rect">
            <a:avLst/>
          </a:prstGeom>
          <a:noFill/>
          <a:ln>
            <a:noFill/>
          </a:ln>
        </p:spPr>
      </p:pic>
      <p:sp>
        <p:nvSpPr>
          <p:cNvPr id="151" name="Google Shape;151;p24"/>
          <p:cNvSpPr txBox="1"/>
          <p:nvPr/>
        </p:nvSpPr>
        <p:spPr>
          <a:xfrm>
            <a:off x="6386425" y="4658450"/>
            <a:ext cx="22170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Marzo 2022</a:t>
            </a:r>
            <a:endParaRPr>
              <a:latin typeface="Questrial"/>
              <a:ea typeface="Questrial"/>
              <a:cs typeface="Questrial"/>
              <a:sym typeface="Quest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txBox="1"/>
          <p:nvPr/>
        </p:nvSpPr>
        <p:spPr>
          <a:xfrm>
            <a:off x="435375" y="149625"/>
            <a:ext cx="583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Questrial"/>
                <a:ea typeface="Questrial"/>
                <a:cs typeface="Questrial"/>
                <a:sym typeface="Questrial"/>
              </a:rPr>
              <a:t>ANNOTAZIONE</a:t>
            </a:r>
            <a:endParaRPr b="1">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Es. gene insulina umana</a:t>
            </a:r>
            <a:endParaRPr>
              <a:latin typeface="Questrial"/>
              <a:ea typeface="Questrial"/>
              <a:cs typeface="Questrial"/>
              <a:sym typeface="Questrial"/>
            </a:endParaRPr>
          </a:p>
        </p:txBody>
      </p:sp>
      <p:pic>
        <p:nvPicPr>
          <p:cNvPr id="157" name="Google Shape;157;p25"/>
          <p:cNvPicPr preferRelativeResize="0"/>
          <p:nvPr/>
        </p:nvPicPr>
        <p:blipFill>
          <a:blip r:embed="rId3">
            <a:alphaModFix/>
          </a:blip>
          <a:stretch>
            <a:fillRect/>
          </a:stretch>
        </p:blipFill>
        <p:spPr>
          <a:xfrm>
            <a:off x="152400" y="866475"/>
            <a:ext cx="8839203" cy="3183490"/>
          </a:xfrm>
          <a:prstGeom prst="rect">
            <a:avLst/>
          </a:prstGeom>
          <a:noFill/>
          <a:ln>
            <a:noFill/>
          </a:ln>
        </p:spPr>
      </p:pic>
      <p:pic>
        <p:nvPicPr>
          <p:cNvPr id="158" name="Google Shape;158;p25"/>
          <p:cNvPicPr preferRelativeResize="0"/>
          <p:nvPr/>
        </p:nvPicPr>
        <p:blipFill>
          <a:blip r:embed="rId4">
            <a:alphaModFix/>
          </a:blip>
          <a:stretch>
            <a:fillRect/>
          </a:stretch>
        </p:blipFill>
        <p:spPr>
          <a:xfrm>
            <a:off x="152400" y="4222090"/>
            <a:ext cx="8839196" cy="6758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6"/>
          <p:cNvPicPr preferRelativeResize="0"/>
          <p:nvPr/>
        </p:nvPicPr>
        <p:blipFill>
          <a:blip r:embed="rId3">
            <a:alphaModFix/>
          </a:blip>
          <a:stretch>
            <a:fillRect/>
          </a:stretch>
        </p:blipFill>
        <p:spPr>
          <a:xfrm>
            <a:off x="152400" y="152400"/>
            <a:ext cx="4432905" cy="4838698"/>
          </a:xfrm>
          <a:prstGeom prst="rect">
            <a:avLst/>
          </a:prstGeom>
          <a:noFill/>
          <a:ln>
            <a:noFill/>
          </a:ln>
        </p:spPr>
      </p:pic>
      <p:pic>
        <p:nvPicPr>
          <p:cNvPr id="164" name="Google Shape;164;p26"/>
          <p:cNvPicPr preferRelativeResize="0"/>
          <p:nvPr/>
        </p:nvPicPr>
        <p:blipFill>
          <a:blip r:embed="rId4">
            <a:alphaModFix/>
          </a:blip>
          <a:stretch>
            <a:fillRect/>
          </a:stretch>
        </p:blipFill>
        <p:spPr>
          <a:xfrm>
            <a:off x="5173875" y="2759225"/>
            <a:ext cx="3476674" cy="1193625"/>
          </a:xfrm>
          <a:prstGeom prst="rect">
            <a:avLst/>
          </a:prstGeom>
          <a:noFill/>
          <a:ln>
            <a:noFill/>
          </a:ln>
        </p:spPr>
      </p:pic>
      <p:pic>
        <p:nvPicPr>
          <p:cNvPr id="165" name="Google Shape;165;p26"/>
          <p:cNvPicPr preferRelativeResize="0"/>
          <p:nvPr/>
        </p:nvPicPr>
        <p:blipFill rotWithShape="1">
          <a:blip r:embed="rId5">
            <a:alphaModFix/>
          </a:blip>
          <a:srcRect l="10253" t="32561" r="49281" b="31048"/>
          <a:stretch/>
        </p:blipFill>
        <p:spPr>
          <a:xfrm>
            <a:off x="5173875" y="931500"/>
            <a:ext cx="2982173" cy="1508625"/>
          </a:xfrm>
          <a:prstGeom prst="rect">
            <a:avLst/>
          </a:prstGeom>
          <a:noFill/>
          <a:ln>
            <a:noFill/>
          </a:ln>
        </p:spPr>
      </p:pic>
      <p:cxnSp>
        <p:nvCxnSpPr>
          <p:cNvPr id="166" name="Google Shape;166;p26"/>
          <p:cNvCxnSpPr/>
          <p:nvPr/>
        </p:nvCxnSpPr>
        <p:spPr>
          <a:xfrm rot="10800000" flipH="1">
            <a:off x="2703375" y="1417425"/>
            <a:ext cx="4394400" cy="617700"/>
          </a:xfrm>
          <a:prstGeom prst="straightConnector1">
            <a:avLst/>
          </a:prstGeom>
          <a:noFill/>
          <a:ln w="9525" cap="flat" cmpd="sng">
            <a:solidFill>
              <a:schemeClr val="dk2"/>
            </a:solidFill>
            <a:prstDash val="solid"/>
            <a:round/>
            <a:headEnd type="none" w="med" len="med"/>
            <a:tailEnd type="triangle" w="med" len="med"/>
          </a:ln>
        </p:spPr>
      </p:cxnSp>
      <p:cxnSp>
        <p:nvCxnSpPr>
          <p:cNvPr id="167" name="Google Shape;167;p26"/>
          <p:cNvCxnSpPr>
            <a:stCxn id="165" idx="2"/>
          </p:cNvCxnSpPr>
          <p:nvPr/>
        </p:nvCxnSpPr>
        <p:spPr>
          <a:xfrm>
            <a:off x="6664961" y="2440125"/>
            <a:ext cx="7500" cy="263400"/>
          </a:xfrm>
          <a:prstGeom prst="straightConnector1">
            <a:avLst/>
          </a:prstGeom>
          <a:noFill/>
          <a:ln w="9525" cap="flat" cmpd="sng">
            <a:solidFill>
              <a:schemeClr val="dk2"/>
            </a:solidFill>
            <a:prstDash val="solid"/>
            <a:round/>
            <a:headEnd type="none" w="med" len="med"/>
            <a:tailEnd type="triangle" w="med" len="med"/>
          </a:ln>
        </p:spPr>
      </p:cxnSp>
      <p:sp>
        <p:nvSpPr>
          <p:cNvPr id="168" name="Google Shape;168;p26"/>
          <p:cNvSpPr txBox="1"/>
          <p:nvPr/>
        </p:nvSpPr>
        <p:spPr>
          <a:xfrm>
            <a:off x="5497875" y="374625"/>
            <a:ext cx="336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Questrial"/>
                <a:ea typeface="Questrial"/>
                <a:cs typeface="Questrial"/>
                <a:sym typeface="Questrial"/>
              </a:rPr>
              <a:t>snp (single nucleotide polimorphism)</a:t>
            </a:r>
            <a:endParaRPr b="1">
              <a:latin typeface="Questrial"/>
              <a:ea typeface="Questrial"/>
              <a:cs typeface="Questrial"/>
              <a:sym typeface="Quest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
              <a:t>ALIGNMENT</a:t>
            </a:r>
            <a:endParaRPr/>
          </a:p>
        </p:txBody>
      </p:sp>
      <p:sp>
        <p:nvSpPr>
          <p:cNvPr id="174" name="Google Shape;174;p27"/>
          <p:cNvSpPr txBox="1">
            <a:spLocks noGrp="1"/>
          </p:cNvSpPr>
          <p:nvPr>
            <p:ph type="subTitle" idx="1"/>
          </p:nvPr>
        </p:nvSpPr>
        <p:spPr>
          <a:xfrm>
            <a:off x="1592575" y="2752100"/>
            <a:ext cx="2644800" cy="2061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175" name="Google Shape;175;p2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p:nvPr/>
        </p:nvSpPr>
        <p:spPr>
          <a:xfrm>
            <a:off x="2353824" y="222700"/>
            <a:ext cx="3343800" cy="5541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200"/>
              <a:buFont typeface="Candara"/>
              <a:buNone/>
            </a:pPr>
            <a:r>
              <a:rPr lang="it" sz="3000" b="1" i="0" u="none">
                <a:solidFill>
                  <a:srgbClr val="000000"/>
                </a:solidFill>
                <a:latin typeface="Questrial"/>
                <a:ea typeface="Questrial"/>
                <a:cs typeface="Questrial"/>
                <a:sym typeface="Questrial"/>
              </a:rPr>
              <a:t>Similarity profiles</a:t>
            </a:r>
            <a:endParaRPr sz="200">
              <a:latin typeface="Questrial"/>
              <a:ea typeface="Questrial"/>
              <a:cs typeface="Questrial"/>
              <a:sym typeface="Questrial"/>
            </a:endParaRPr>
          </a:p>
        </p:txBody>
      </p:sp>
      <p:sp>
        <p:nvSpPr>
          <p:cNvPr id="181" name="Google Shape;181;p28"/>
          <p:cNvSpPr txBox="1"/>
          <p:nvPr/>
        </p:nvSpPr>
        <p:spPr>
          <a:xfrm>
            <a:off x="4927700" y="1067400"/>
            <a:ext cx="3678600" cy="10773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0000"/>
              </a:buClr>
              <a:buSzPts val="2200"/>
              <a:buFont typeface="Candara"/>
              <a:buNone/>
            </a:pPr>
            <a:r>
              <a:rPr lang="it" sz="1600" i="0" u="none">
                <a:solidFill>
                  <a:schemeClr val="dk1"/>
                </a:solidFill>
                <a:latin typeface="Questrial"/>
                <a:ea typeface="Questrial"/>
                <a:cs typeface="Questrial"/>
                <a:sym typeface="Questrial"/>
              </a:rPr>
              <a:t>Researchers can learn a great deal about the structure and function of human genes by examining their counterparts in </a:t>
            </a:r>
            <a:r>
              <a:rPr lang="it" sz="1600" b="1" i="0" u="none">
                <a:solidFill>
                  <a:schemeClr val="dk1"/>
                </a:solidFill>
                <a:latin typeface="Questrial"/>
                <a:ea typeface="Questrial"/>
                <a:cs typeface="Questrial"/>
                <a:sym typeface="Questrial"/>
              </a:rPr>
              <a:t>model organisms</a:t>
            </a:r>
            <a:r>
              <a:rPr lang="it" sz="1600" i="0" u="none">
                <a:solidFill>
                  <a:schemeClr val="dk1"/>
                </a:solidFill>
                <a:latin typeface="Questrial"/>
                <a:ea typeface="Questrial"/>
                <a:cs typeface="Questrial"/>
                <a:sym typeface="Questrial"/>
              </a:rPr>
              <a:t>.</a:t>
            </a:r>
            <a:endParaRPr sz="800">
              <a:solidFill>
                <a:schemeClr val="dk1"/>
              </a:solidFill>
              <a:latin typeface="Questrial"/>
              <a:ea typeface="Questrial"/>
              <a:cs typeface="Questrial"/>
              <a:sym typeface="Questrial"/>
            </a:endParaRPr>
          </a:p>
        </p:txBody>
      </p:sp>
      <p:pic>
        <p:nvPicPr>
          <p:cNvPr id="182" name="Google Shape;182;p28"/>
          <p:cNvPicPr preferRelativeResize="0"/>
          <p:nvPr/>
        </p:nvPicPr>
        <p:blipFill rotWithShape="1">
          <a:blip r:embed="rId3">
            <a:alphaModFix/>
          </a:blip>
          <a:srcRect/>
          <a:stretch/>
        </p:blipFill>
        <p:spPr>
          <a:xfrm>
            <a:off x="793671" y="1067388"/>
            <a:ext cx="3953115" cy="1574026"/>
          </a:xfrm>
          <a:prstGeom prst="rect">
            <a:avLst/>
          </a:prstGeom>
          <a:noFill/>
          <a:ln>
            <a:noFill/>
          </a:ln>
        </p:spPr>
      </p:pic>
      <p:pic>
        <p:nvPicPr>
          <p:cNvPr id="183" name="Google Shape;183;p28"/>
          <p:cNvPicPr preferRelativeResize="0"/>
          <p:nvPr/>
        </p:nvPicPr>
        <p:blipFill rotWithShape="1">
          <a:blip r:embed="rId4">
            <a:alphaModFix/>
          </a:blip>
          <a:srcRect/>
          <a:stretch/>
        </p:blipFill>
        <p:spPr>
          <a:xfrm>
            <a:off x="384750" y="2932011"/>
            <a:ext cx="6805125" cy="13913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9"/>
          <p:cNvSpPr txBox="1"/>
          <p:nvPr/>
        </p:nvSpPr>
        <p:spPr>
          <a:xfrm>
            <a:off x="2085750" y="141750"/>
            <a:ext cx="3523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b="1">
                <a:latin typeface="Questrial"/>
                <a:ea typeface="Questrial"/>
                <a:cs typeface="Questrial"/>
                <a:sym typeface="Questrial"/>
              </a:rPr>
              <a:t>ALLINEAMENTO DI SEQUENZE</a:t>
            </a:r>
            <a:endParaRPr sz="1600" b="1">
              <a:latin typeface="Questrial"/>
              <a:ea typeface="Questrial"/>
              <a:cs typeface="Questrial"/>
              <a:sym typeface="Questrial"/>
            </a:endParaRPr>
          </a:p>
        </p:txBody>
      </p:sp>
      <p:sp>
        <p:nvSpPr>
          <p:cNvPr id="189" name="Google Shape;189;p29"/>
          <p:cNvSpPr txBox="1"/>
          <p:nvPr/>
        </p:nvSpPr>
        <p:spPr>
          <a:xfrm>
            <a:off x="362400" y="749239"/>
            <a:ext cx="3697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Un allineamento di più o 2 sequenze nucleotidiche o proteiche  si basa sull’assunzione che esista  una relazione di tipo </a:t>
            </a:r>
            <a:r>
              <a:rPr lang="it" b="1">
                <a:latin typeface="Questrial"/>
                <a:ea typeface="Questrial"/>
                <a:cs typeface="Questrial"/>
                <a:sym typeface="Questrial"/>
              </a:rPr>
              <a:t>evolutivo</a:t>
            </a:r>
            <a:r>
              <a:rPr lang="it">
                <a:latin typeface="Questrial"/>
                <a:ea typeface="Questrial"/>
                <a:cs typeface="Questrial"/>
                <a:sym typeface="Questrial"/>
              </a:rPr>
              <a:t> tra queste.</a:t>
            </a:r>
            <a:endParaRPr>
              <a:latin typeface="Questrial"/>
              <a:ea typeface="Questrial"/>
              <a:cs typeface="Questrial"/>
              <a:sym typeface="Questrial"/>
            </a:endParaRPr>
          </a:p>
        </p:txBody>
      </p:sp>
      <p:sp>
        <p:nvSpPr>
          <p:cNvPr id="190" name="Google Shape;190;p29"/>
          <p:cNvSpPr txBox="1"/>
          <p:nvPr/>
        </p:nvSpPr>
        <p:spPr>
          <a:xfrm>
            <a:off x="362400" y="3272400"/>
            <a:ext cx="3697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Il confronto tra sequenze aiuta nella comprensione dell’informazione contenuta in queste e della loro funzione</a:t>
            </a:r>
            <a:endParaRPr>
              <a:latin typeface="Questrial"/>
              <a:ea typeface="Questrial"/>
              <a:cs typeface="Questrial"/>
              <a:sym typeface="Questrial"/>
            </a:endParaRPr>
          </a:p>
        </p:txBody>
      </p:sp>
      <p:sp>
        <p:nvSpPr>
          <p:cNvPr id="191" name="Google Shape;191;p29"/>
          <p:cNvSpPr txBox="1"/>
          <p:nvPr/>
        </p:nvSpPr>
        <p:spPr>
          <a:xfrm>
            <a:off x="362400" y="1926525"/>
            <a:ext cx="4092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Le tecniche di confronto di sequenze mediante allineamento e gli algoritmi di ricerca nei database biologici sono tool fondamentali della bioinformatica</a:t>
            </a:r>
            <a:endParaRPr>
              <a:latin typeface="Questrial"/>
              <a:ea typeface="Questrial"/>
              <a:cs typeface="Questrial"/>
              <a:sym typeface="Questrial"/>
            </a:endParaRPr>
          </a:p>
        </p:txBody>
      </p:sp>
      <p:pic>
        <p:nvPicPr>
          <p:cNvPr id="192" name="Google Shape;192;p29"/>
          <p:cNvPicPr preferRelativeResize="0"/>
          <p:nvPr/>
        </p:nvPicPr>
        <p:blipFill rotWithShape="1">
          <a:blip r:embed="rId3">
            <a:alphaModFix/>
          </a:blip>
          <a:srcRect l="34236"/>
          <a:stretch/>
        </p:blipFill>
        <p:spPr>
          <a:xfrm>
            <a:off x="4485375" y="749250"/>
            <a:ext cx="4461476" cy="41922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txBox="1"/>
          <p:nvPr/>
        </p:nvSpPr>
        <p:spPr>
          <a:xfrm>
            <a:off x="888900" y="806200"/>
            <a:ext cx="7366200" cy="1800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it" sz="1500">
                <a:latin typeface="Questrial"/>
                <a:ea typeface="Questrial"/>
                <a:cs typeface="Questrial"/>
                <a:sym typeface="Questrial"/>
              </a:rPr>
              <a:t>Gli allineamenti di sequenza vengono usati ad esempio per</a:t>
            </a:r>
            <a:endParaRPr sz="1500">
              <a:latin typeface="Questrial"/>
              <a:ea typeface="Questrial"/>
              <a:cs typeface="Questrial"/>
              <a:sym typeface="Questrial"/>
            </a:endParaRPr>
          </a:p>
          <a:p>
            <a:pPr marL="457200" lvl="0" indent="-323850" algn="l" rtl="0">
              <a:lnSpc>
                <a:spcPct val="150000"/>
              </a:lnSpc>
              <a:spcBef>
                <a:spcPts val="0"/>
              </a:spcBef>
              <a:spcAft>
                <a:spcPts val="0"/>
              </a:spcAft>
              <a:buSzPts val="1500"/>
              <a:buFont typeface="Questrial"/>
              <a:buChar char="●"/>
            </a:pPr>
            <a:r>
              <a:rPr lang="it" sz="1500">
                <a:latin typeface="Questrial"/>
                <a:ea typeface="Questrial"/>
                <a:cs typeface="Questrial"/>
                <a:sym typeface="Questrial"/>
              </a:rPr>
              <a:t>Determinare la funzione di una nuova sequenza genica </a:t>
            </a:r>
            <a:endParaRPr sz="1500">
              <a:latin typeface="Questrial"/>
              <a:ea typeface="Questrial"/>
              <a:cs typeface="Questrial"/>
              <a:sym typeface="Questrial"/>
            </a:endParaRPr>
          </a:p>
          <a:p>
            <a:pPr marL="457200" lvl="0" indent="-323850" algn="l" rtl="0">
              <a:lnSpc>
                <a:spcPct val="150000"/>
              </a:lnSpc>
              <a:spcBef>
                <a:spcPts val="0"/>
              </a:spcBef>
              <a:spcAft>
                <a:spcPts val="0"/>
              </a:spcAft>
              <a:buSzPts val="1500"/>
              <a:buFont typeface="Questrial"/>
              <a:buChar char="●"/>
            </a:pPr>
            <a:r>
              <a:rPr lang="it" sz="1500">
                <a:latin typeface="Questrial"/>
                <a:ea typeface="Questrial"/>
                <a:cs typeface="Questrial"/>
                <a:sym typeface="Questrial"/>
              </a:rPr>
              <a:t>Determinare la relazione evolutiva tra geni, proteine e specie intere</a:t>
            </a:r>
            <a:endParaRPr sz="1500">
              <a:latin typeface="Questrial"/>
              <a:ea typeface="Questrial"/>
              <a:cs typeface="Questrial"/>
              <a:sym typeface="Questrial"/>
            </a:endParaRPr>
          </a:p>
          <a:p>
            <a:pPr marL="457200" lvl="0" indent="-323850" algn="l" rtl="0">
              <a:lnSpc>
                <a:spcPct val="150000"/>
              </a:lnSpc>
              <a:spcBef>
                <a:spcPts val="0"/>
              </a:spcBef>
              <a:spcAft>
                <a:spcPts val="0"/>
              </a:spcAft>
              <a:buSzPts val="1500"/>
              <a:buFont typeface="Questrial"/>
              <a:buChar char="●"/>
            </a:pPr>
            <a:r>
              <a:rPr lang="it" sz="1500">
                <a:latin typeface="Questrial"/>
                <a:ea typeface="Questrial"/>
                <a:cs typeface="Questrial"/>
                <a:sym typeface="Questrial"/>
              </a:rPr>
              <a:t>Predire la struttura e la funzione di  nuove proteine (step iniziale dell’ Homology Modeling)</a:t>
            </a:r>
            <a:endParaRPr sz="1500">
              <a:latin typeface="Questrial"/>
              <a:ea typeface="Questrial"/>
              <a:cs typeface="Questrial"/>
              <a:sym typeface="Quest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1"/>
          <p:cNvSpPr txBox="1"/>
          <p:nvPr/>
        </p:nvSpPr>
        <p:spPr>
          <a:xfrm>
            <a:off x="863200" y="607500"/>
            <a:ext cx="583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Questrial"/>
                <a:ea typeface="Questrial"/>
                <a:cs typeface="Questrial"/>
                <a:sym typeface="Questrial"/>
              </a:rPr>
              <a:t>SEQUENZE</a:t>
            </a:r>
            <a:endParaRPr b="1">
              <a:latin typeface="Questrial"/>
              <a:ea typeface="Questrial"/>
              <a:cs typeface="Questrial"/>
              <a:sym typeface="Questrial"/>
            </a:endParaRPr>
          </a:p>
        </p:txBody>
      </p:sp>
      <p:sp>
        <p:nvSpPr>
          <p:cNvPr id="203" name="Google Shape;203;p31"/>
          <p:cNvSpPr txBox="1"/>
          <p:nvPr/>
        </p:nvSpPr>
        <p:spPr>
          <a:xfrm>
            <a:off x="698625" y="1177425"/>
            <a:ext cx="58320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una sequenza nucleotidica o proteica è una successione di caratteri di tipo testo </a:t>
            </a: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DNA/RNA: tipicamente 4 caratteri (A-C-G-T/U)</a:t>
            </a: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proteine: 20 caratteri (uno per ogni aminoacido: si usa la notazione ad 1 lettera)</a:t>
            </a:r>
            <a:endParaRPr>
              <a:latin typeface="Questrial"/>
              <a:ea typeface="Questrial"/>
              <a:cs typeface="Questrial"/>
              <a:sym typeface="Questrial"/>
            </a:endParaRPr>
          </a:p>
        </p:txBody>
      </p:sp>
      <p:pic>
        <p:nvPicPr>
          <p:cNvPr id="204" name="Google Shape;204;p31"/>
          <p:cNvPicPr preferRelativeResize="0"/>
          <p:nvPr/>
        </p:nvPicPr>
        <p:blipFill>
          <a:blip r:embed="rId3">
            <a:alphaModFix/>
          </a:blip>
          <a:stretch>
            <a:fillRect/>
          </a:stretch>
        </p:blipFill>
        <p:spPr>
          <a:xfrm>
            <a:off x="7250025" y="522225"/>
            <a:ext cx="1314450" cy="3467100"/>
          </a:xfrm>
          <a:prstGeom prst="rect">
            <a:avLst/>
          </a:prstGeom>
          <a:noFill/>
          <a:ln>
            <a:noFill/>
          </a:ln>
        </p:spPr>
      </p:pic>
      <p:pic>
        <p:nvPicPr>
          <p:cNvPr id="205" name="Google Shape;205;p31"/>
          <p:cNvPicPr preferRelativeResize="0"/>
          <p:nvPr/>
        </p:nvPicPr>
        <p:blipFill>
          <a:blip r:embed="rId4">
            <a:alphaModFix/>
          </a:blip>
          <a:stretch>
            <a:fillRect/>
          </a:stretch>
        </p:blipFill>
        <p:spPr>
          <a:xfrm>
            <a:off x="152400" y="2609250"/>
            <a:ext cx="3525888" cy="2381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it" sz="2580"/>
              <a:t>Cosa si può studiare mediante approccio bioinformatico</a:t>
            </a:r>
            <a:endParaRPr sz="2580"/>
          </a:p>
        </p:txBody>
      </p:sp>
      <p:sp>
        <p:nvSpPr>
          <p:cNvPr id="70" name="Google Shape;70;p1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fontScale="77500" lnSpcReduction="10000"/>
          </a:bodyPr>
          <a:lstStyle/>
          <a:p>
            <a:pPr marL="457200" lvl="0" indent="-317182" algn="l" rtl="0">
              <a:spcBef>
                <a:spcPts val="0"/>
              </a:spcBef>
              <a:spcAft>
                <a:spcPts val="0"/>
              </a:spcAft>
              <a:buSzPct val="100000"/>
              <a:buChar char="●"/>
            </a:pPr>
            <a:r>
              <a:rPr lang="it"/>
              <a:t>Relazioni </a:t>
            </a:r>
            <a:r>
              <a:rPr lang="it" b="1"/>
              <a:t>evolutive</a:t>
            </a:r>
            <a:r>
              <a:rPr lang="it"/>
              <a:t> tra molecole o frammenti di molecole </a:t>
            </a:r>
            <a:endParaRPr/>
          </a:p>
          <a:p>
            <a:pPr marL="457200" lvl="0" indent="-317182" algn="l" rtl="0">
              <a:spcBef>
                <a:spcPts val="1000"/>
              </a:spcBef>
              <a:spcAft>
                <a:spcPts val="0"/>
              </a:spcAft>
              <a:buSzPct val="100000"/>
              <a:buChar char="●"/>
            </a:pPr>
            <a:r>
              <a:rPr lang="it"/>
              <a:t>Relazioni </a:t>
            </a:r>
            <a:r>
              <a:rPr lang="it" b="1"/>
              <a:t>strutturali</a:t>
            </a:r>
            <a:r>
              <a:rPr lang="it"/>
              <a:t> tra molecole</a:t>
            </a:r>
            <a:endParaRPr/>
          </a:p>
          <a:p>
            <a:pPr marL="457200" lvl="0" indent="-317182" algn="l" rtl="0">
              <a:spcBef>
                <a:spcPts val="1000"/>
              </a:spcBef>
              <a:spcAft>
                <a:spcPts val="0"/>
              </a:spcAft>
              <a:buSzPct val="100000"/>
              <a:buChar char="●"/>
            </a:pPr>
            <a:r>
              <a:rPr lang="it"/>
              <a:t>Relazione </a:t>
            </a:r>
            <a:r>
              <a:rPr lang="it" b="1"/>
              <a:t>tra sequenza e struttura</a:t>
            </a:r>
            <a:endParaRPr b="1"/>
          </a:p>
          <a:p>
            <a:pPr marL="457200" lvl="0" indent="-317182" algn="l" rtl="0">
              <a:spcBef>
                <a:spcPts val="1000"/>
              </a:spcBef>
              <a:spcAft>
                <a:spcPts val="0"/>
              </a:spcAft>
              <a:buSzPct val="100000"/>
              <a:buChar char="●"/>
            </a:pPr>
            <a:r>
              <a:rPr lang="it"/>
              <a:t>Interazione tra molecole</a:t>
            </a:r>
            <a:endParaRPr/>
          </a:p>
          <a:p>
            <a:pPr marL="457200" lvl="0" indent="-317182" algn="l" rtl="0">
              <a:spcBef>
                <a:spcPts val="1000"/>
              </a:spcBef>
              <a:spcAft>
                <a:spcPts val="0"/>
              </a:spcAft>
              <a:buSzPct val="100000"/>
              <a:buChar char="●"/>
            </a:pPr>
            <a:r>
              <a:rPr lang="it" b="1"/>
              <a:t>Network</a:t>
            </a:r>
            <a:r>
              <a:rPr lang="it"/>
              <a:t> di interazione (INTERATTOMA); di regolazione; di metabolica (METABOLOMA)</a:t>
            </a:r>
            <a:endParaRPr/>
          </a:p>
          <a:p>
            <a:pPr marL="457200" lvl="0" indent="-317182" algn="l" rtl="0">
              <a:spcBef>
                <a:spcPts val="1000"/>
              </a:spcBef>
              <a:spcAft>
                <a:spcPts val="0"/>
              </a:spcAft>
              <a:buSzPct val="100000"/>
              <a:buChar char="●"/>
            </a:pPr>
            <a:r>
              <a:rPr lang="it"/>
              <a:t>STRUTTURA DEI GENOMI; RELAZIONE TRA GENOMI (</a:t>
            </a:r>
            <a:r>
              <a:rPr lang="it">
                <a:solidFill>
                  <a:srgbClr val="151515"/>
                </a:solidFill>
              </a:rPr>
              <a:t>Comparative Genomics)</a:t>
            </a:r>
            <a:endParaRPr>
              <a:solidFill>
                <a:srgbClr val="151515"/>
              </a:solidFill>
            </a:endParaRPr>
          </a:p>
          <a:p>
            <a:pPr marL="457200" lvl="0" indent="-317182" algn="l" rtl="0">
              <a:spcBef>
                <a:spcPts val="1000"/>
              </a:spcBef>
              <a:spcAft>
                <a:spcPts val="1000"/>
              </a:spcAft>
              <a:buSzPct val="100000"/>
              <a:buChar char="●"/>
            </a:pPr>
            <a:r>
              <a:rPr lang="it"/>
              <a:t>Modificazioni epigenetiche dei genomi (es metilazione: metiloma)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2"/>
          <p:cNvSpPr txBox="1"/>
          <p:nvPr/>
        </p:nvSpPr>
        <p:spPr>
          <a:xfrm>
            <a:off x="476625" y="86475"/>
            <a:ext cx="5832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b="1">
                <a:latin typeface="Questrial"/>
                <a:ea typeface="Questrial"/>
                <a:cs typeface="Questrial"/>
                <a:sym typeface="Questrial"/>
              </a:rPr>
              <a:t>FORMATO FASTA</a:t>
            </a:r>
            <a:endParaRPr sz="1600" b="1">
              <a:latin typeface="Questrial"/>
              <a:ea typeface="Questrial"/>
              <a:cs typeface="Questrial"/>
              <a:sym typeface="Questrial"/>
            </a:endParaRPr>
          </a:p>
          <a:p>
            <a:pPr marL="0" lvl="0" indent="0" algn="l" rtl="0">
              <a:spcBef>
                <a:spcPts val="0"/>
              </a:spcBef>
              <a:spcAft>
                <a:spcPts val="0"/>
              </a:spcAft>
              <a:buNone/>
            </a:pPr>
            <a:endParaRPr>
              <a:latin typeface="Questrial"/>
              <a:ea typeface="Questrial"/>
              <a:cs typeface="Questrial"/>
              <a:sym typeface="Questrial"/>
            </a:endParaRPr>
          </a:p>
        </p:txBody>
      </p:sp>
      <p:sp>
        <p:nvSpPr>
          <p:cNvPr id="211" name="Google Shape;211;p32"/>
          <p:cNvSpPr txBox="1"/>
          <p:nvPr/>
        </p:nvSpPr>
        <p:spPr>
          <a:xfrm>
            <a:off x="261375" y="644925"/>
            <a:ext cx="40755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Il formato più utilizzato per rappresentare  una sequenza è il FASTA </a:t>
            </a: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(suffisso del file: .fas; .fasta, è un file di tipo testo, quindi leggibile da qualsiasi programma di elaborazione testi)</a:t>
            </a:r>
            <a:endParaRPr>
              <a:latin typeface="Questrial"/>
              <a:ea typeface="Questrial"/>
              <a:cs typeface="Questrial"/>
              <a:sym typeface="Questrial"/>
            </a:endParaRPr>
          </a:p>
          <a:p>
            <a:pPr marL="0" lvl="0" indent="0" algn="l" rtl="0">
              <a:spcBef>
                <a:spcPts val="0"/>
              </a:spcBef>
              <a:spcAft>
                <a:spcPts val="0"/>
              </a:spcAft>
              <a:buNone/>
            </a:pP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Una sequenza in formato fasta è formata da 2 parti:</a:t>
            </a:r>
            <a:endParaRPr>
              <a:latin typeface="Questrial"/>
              <a:ea typeface="Questrial"/>
              <a:cs typeface="Questrial"/>
              <a:sym typeface="Questrial"/>
            </a:endParaRPr>
          </a:p>
          <a:p>
            <a:pPr marL="457200" lvl="0" indent="-317500" algn="l" rtl="0">
              <a:spcBef>
                <a:spcPts val="0"/>
              </a:spcBef>
              <a:spcAft>
                <a:spcPts val="0"/>
              </a:spcAft>
              <a:buSzPts val="1400"/>
              <a:buFont typeface="Questrial"/>
              <a:buChar char="●"/>
            </a:pPr>
            <a:r>
              <a:rPr lang="it">
                <a:latin typeface="Questrial"/>
                <a:ea typeface="Questrial"/>
                <a:cs typeface="Questrial"/>
                <a:sym typeface="Questrial"/>
              </a:rPr>
              <a:t>una riga di intestazione </a:t>
            </a:r>
            <a:endParaRPr>
              <a:latin typeface="Questrial"/>
              <a:ea typeface="Questrial"/>
              <a:cs typeface="Questrial"/>
              <a:sym typeface="Questrial"/>
            </a:endParaRPr>
          </a:p>
          <a:p>
            <a:pPr marL="457200" lvl="0" indent="-317500" algn="l" rtl="0">
              <a:spcBef>
                <a:spcPts val="0"/>
              </a:spcBef>
              <a:spcAft>
                <a:spcPts val="0"/>
              </a:spcAft>
              <a:buSzPts val="1400"/>
              <a:buFont typeface="Questrial"/>
              <a:buChar char="●"/>
            </a:pPr>
            <a:r>
              <a:rPr lang="it">
                <a:latin typeface="Questrial"/>
                <a:ea typeface="Questrial"/>
                <a:cs typeface="Questrial"/>
                <a:sym typeface="Questrial"/>
              </a:rPr>
              <a:t>una serie di righe di dati di sequenza vera e propria</a:t>
            </a:r>
            <a:endParaRPr>
              <a:latin typeface="Questrial"/>
              <a:ea typeface="Questrial"/>
              <a:cs typeface="Questrial"/>
              <a:sym typeface="Questrial"/>
            </a:endParaRPr>
          </a:p>
          <a:p>
            <a:pPr marL="0" lvl="0" indent="0" algn="l" rtl="0">
              <a:spcBef>
                <a:spcPts val="0"/>
              </a:spcBef>
              <a:spcAft>
                <a:spcPts val="0"/>
              </a:spcAft>
              <a:buNone/>
            </a:pP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La riga di intestazione inizia sempre con il carattere </a:t>
            </a:r>
            <a:r>
              <a:rPr lang="it" b="1">
                <a:latin typeface="Questrial"/>
                <a:ea typeface="Questrial"/>
                <a:cs typeface="Questrial"/>
                <a:sym typeface="Questrial"/>
              </a:rPr>
              <a:t>&gt;</a:t>
            </a:r>
            <a:r>
              <a:rPr lang="it">
                <a:latin typeface="Questrial"/>
                <a:ea typeface="Questrial"/>
                <a:cs typeface="Questrial"/>
                <a:sym typeface="Questrial"/>
              </a:rPr>
              <a:t> seguito da una descrizione</a:t>
            </a: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La sequenza vera e propria inizia nella riga successiva</a:t>
            </a:r>
            <a:endParaRPr>
              <a:latin typeface="Questrial"/>
              <a:ea typeface="Questrial"/>
              <a:cs typeface="Questrial"/>
              <a:sym typeface="Questrial"/>
            </a:endParaRPr>
          </a:p>
          <a:p>
            <a:pPr marL="0" lvl="0" indent="0" algn="l" rtl="0">
              <a:spcBef>
                <a:spcPts val="0"/>
              </a:spcBef>
              <a:spcAft>
                <a:spcPts val="0"/>
              </a:spcAft>
              <a:buNone/>
            </a:pPr>
            <a:endParaRPr>
              <a:latin typeface="Questrial"/>
              <a:ea typeface="Questrial"/>
              <a:cs typeface="Questrial"/>
              <a:sym typeface="Questrial"/>
            </a:endParaRPr>
          </a:p>
          <a:p>
            <a:pPr marL="0" lvl="0" indent="0" algn="l" rtl="0">
              <a:spcBef>
                <a:spcPts val="0"/>
              </a:spcBef>
              <a:spcAft>
                <a:spcPts val="0"/>
              </a:spcAft>
              <a:buNone/>
            </a:pPr>
            <a:endParaRPr>
              <a:latin typeface="Questrial"/>
              <a:ea typeface="Questrial"/>
              <a:cs typeface="Questrial"/>
              <a:sym typeface="Questrial"/>
            </a:endParaRPr>
          </a:p>
        </p:txBody>
      </p:sp>
      <p:sp>
        <p:nvSpPr>
          <p:cNvPr id="212" name="Google Shape;212;p32"/>
          <p:cNvSpPr txBox="1"/>
          <p:nvPr/>
        </p:nvSpPr>
        <p:spPr>
          <a:xfrm>
            <a:off x="6137250" y="401325"/>
            <a:ext cx="218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CARATTERI AMMESSI</a:t>
            </a:r>
            <a:endParaRPr>
              <a:latin typeface="Questrial"/>
              <a:ea typeface="Questrial"/>
              <a:cs typeface="Questrial"/>
              <a:sym typeface="Questrial"/>
            </a:endParaRPr>
          </a:p>
        </p:txBody>
      </p:sp>
      <p:pic>
        <p:nvPicPr>
          <p:cNvPr id="213" name="Google Shape;213;p32"/>
          <p:cNvPicPr preferRelativeResize="0"/>
          <p:nvPr/>
        </p:nvPicPr>
        <p:blipFill>
          <a:blip r:embed="rId3">
            <a:alphaModFix/>
          </a:blip>
          <a:stretch>
            <a:fillRect/>
          </a:stretch>
        </p:blipFill>
        <p:spPr>
          <a:xfrm>
            <a:off x="4718863" y="916625"/>
            <a:ext cx="4324350" cy="1276350"/>
          </a:xfrm>
          <a:prstGeom prst="rect">
            <a:avLst/>
          </a:prstGeom>
          <a:noFill/>
          <a:ln>
            <a:noFill/>
          </a:ln>
        </p:spPr>
      </p:pic>
      <p:pic>
        <p:nvPicPr>
          <p:cNvPr id="214" name="Google Shape;214;p32"/>
          <p:cNvPicPr preferRelativeResize="0"/>
          <p:nvPr/>
        </p:nvPicPr>
        <p:blipFill>
          <a:blip r:embed="rId4">
            <a:alphaModFix/>
          </a:blip>
          <a:stretch>
            <a:fillRect/>
          </a:stretch>
        </p:blipFill>
        <p:spPr>
          <a:xfrm>
            <a:off x="4772425" y="2571750"/>
            <a:ext cx="4217225" cy="2439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txBox="1"/>
          <p:nvPr/>
        </p:nvSpPr>
        <p:spPr>
          <a:xfrm>
            <a:off x="531700" y="550425"/>
            <a:ext cx="6515400" cy="381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latin typeface="Questrial"/>
                <a:ea typeface="Questrial"/>
                <a:cs typeface="Questrial"/>
                <a:sym typeface="Questrial"/>
              </a:rPr>
              <a:t>NB  Quando si lavora con le sequenze è IMPORTANTE IL </a:t>
            </a:r>
            <a:r>
              <a:rPr lang="it" b="1">
                <a:solidFill>
                  <a:srgbClr val="9900FF"/>
                </a:solidFill>
                <a:latin typeface="Questrial"/>
                <a:ea typeface="Questrial"/>
                <a:cs typeface="Questrial"/>
                <a:sym typeface="Questrial"/>
              </a:rPr>
              <a:t>FONT</a:t>
            </a:r>
            <a:r>
              <a:rPr lang="it">
                <a:solidFill>
                  <a:schemeClr val="dk1"/>
                </a:solidFill>
                <a:latin typeface="Questrial"/>
                <a:ea typeface="Questrial"/>
                <a:cs typeface="Questrial"/>
                <a:sym typeface="Questrial"/>
              </a:rPr>
              <a:t> UTILIZZATO!!!! </a:t>
            </a:r>
            <a:endParaRPr>
              <a:solidFill>
                <a:schemeClr val="dk1"/>
              </a:solidFill>
              <a:latin typeface="Questrial"/>
              <a:ea typeface="Questrial"/>
              <a:cs typeface="Questrial"/>
              <a:sym typeface="Questrial"/>
            </a:endParaRPr>
          </a:p>
          <a:p>
            <a:pPr marL="0" lvl="0" indent="0" algn="l" rtl="0">
              <a:spcBef>
                <a:spcPts val="0"/>
              </a:spcBef>
              <a:spcAft>
                <a:spcPts val="0"/>
              </a:spcAft>
              <a:buNone/>
            </a:pPr>
            <a:endParaRPr>
              <a:solidFill>
                <a:schemeClr val="dk1"/>
              </a:solidFill>
              <a:latin typeface="Questrial"/>
              <a:ea typeface="Questrial"/>
              <a:cs typeface="Questrial"/>
              <a:sym typeface="Questrial"/>
            </a:endParaRPr>
          </a:p>
          <a:p>
            <a:pPr marL="0" lvl="0" indent="0" algn="l" rtl="0">
              <a:spcBef>
                <a:spcPts val="0"/>
              </a:spcBef>
              <a:spcAft>
                <a:spcPts val="0"/>
              </a:spcAft>
              <a:buNone/>
            </a:pPr>
            <a:r>
              <a:rPr lang="it">
                <a:solidFill>
                  <a:schemeClr val="dk1"/>
                </a:solidFill>
                <a:latin typeface="Questrial"/>
                <a:ea typeface="Questrial"/>
                <a:cs typeface="Questrial"/>
                <a:sym typeface="Questrial"/>
              </a:rPr>
              <a:t>(ogni carattere testo deve occupare lo  stesso spazio per poter lavorare )</a:t>
            </a:r>
            <a:endParaRPr>
              <a:solidFill>
                <a:schemeClr val="dk1"/>
              </a:solidFill>
              <a:latin typeface="Questrial"/>
              <a:ea typeface="Questrial"/>
              <a:cs typeface="Questrial"/>
              <a:sym typeface="Questrial"/>
            </a:endParaRPr>
          </a:p>
          <a:p>
            <a:pPr marL="0" lvl="0" indent="0" algn="l" rtl="0">
              <a:spcBef>
                <a:spcPts val="0"/>
              </a:spcBef>
              <a:spcAft>
                <a:spcPts val="0"/>
              </a:spcAft>
              <a:buNone/>
            </a:pPr>
            <a:endParaRPr>
              <a:solidFill>
                <a:schemeClr val="dk1"/>
              </a:solidFill>
              <a:latin typeface="Questrial"/>
              <a:ea typeface="Questrial"/>
              <a:cs typeface="Questrial"/>
              <a:sym typeface="Questrial"/>
            </a:endParaRPr>
          </a:p>
          <a:p>
            <a:pPr marL="0" lvl="0" indent="0" algn="l" rtl="0">
              <a:spcBef>
                <a:spcPts val="0"/>
              </a:spcBef>
              <a:spcAft>
                <a:spcPts val="0"/>
              </a:spcAft>
              <a:buClr>
                <a:schemeClr val="dk1"/>
              </a:buClr>
              <a:buSzPts val="1100"/>
              <a:buFont typeface="Arial"/>
              <a:buNone/>
            </a:pPr>
            <a:r>
              <a:rPr lang="it">
                <a:solidFill>
                  <a:schemeClr val="dk1"/>
                </a:solidFill>
                <a:latin typeface="Questrial"/>
                <a:ea typeface="Questrial"/>
                <a:cs typeface="Questrial"/>
                <a:sym typeface="Questrial"/>
              </a:rPr>
              <a:t>Questrial  	A-B-C-D-E-F-G-H-I-L-*</a:t>
            </a:r>
            <a:endParaRPr>
              <a:solidFill>
                <a:schemeClr val="dk1"/>
              </a:solidFill>
              <a:latin typeface="Questrial"/>
              <a:ea typeface="Questrial"/>
              <a:cs typeface="Questrial"/>
              <a:sym typeface="Questrial"/>
            </a:endParaRPr>
          </a:p>
          <a:p>
            <a:pPr marL="0" lvl="0" indent="0" algn="l" rtl="0">
              <a:spcBef>
                <a:spcPts val="0"/>
              </a:spcBef>
              <a:spcAft>
                <a:spcPts val="0"/>
              </a:spcAft>
              <a:buClr>
                <a:schemeClr val="dk1"/>
              </a:buClr>
              <a:buSzPts val="1100"/>
              <a:buFont typeface="Arial"/>
              <a:buNone/>
            </a:pPr>
            <a:r>
              <a:rPr lang="it">
                <a:solidFill>
                  <a:schemeClr val="dk1"/>
                </a:solidFill>
                <a:latin typeface="Questrial"/>
                <a:ea typeface="Questrial"/>
                <a:cs typeface="Questrial"/>
                <a:sym typeface="Questrial"/>
              </a:rPr>
              <a:t>		*-A-C-D-F-E-L-M-I-L-A</a:t>
            </a:r>
            <a:endParaRPr>
              <a:solidFill>
                <a:schemeClr val="dk1"/>
              </a:solidFill>
              <a:latin typeface="Courier New"/>
              <a:ea typeface="Courier New"/>
              <a:cs typeface="Courier New"/>
              <a:sym typeface="Courier New"/>
            </a:endParaRPr>
          </a:p>
          <a:p>
            <a:pPr marL="0" lvl="0" indent="0" algn="l" rtl="0">
              <a:spcBef>
                <a:spcPts val="0"/>
              </a:spcBef>
              <a:spcAft>
                <a:spcPts val="0"/>
              </a:spcAft>
              <a:buNone/>
            </a:pPr>
            <a:endParaRPr>
              <a:solidFill>
                <a:schemeClr val="dk1"/>
              </a:solidFill>
              <a:latin typeface="Courier New"/>
              <a:ea typeface="Courier New"/>
              <a:cs typeface="Courier New"/>
              <a:sym typeface="Courier New"/>
            </a:endParaRPr>
          </a:p>
          <a:p>
            <a:pPr marL="0" lvl="0" indent="0" algn="l" rtl="0">
              <a:spcBef>
                <a:spcPts val="0"/>
              </a:spcBef>
              <a:spcAft>
                <a:spcPts val="0"/>
              </a:spcAft>
              <a:buNone/>
            </a:pPr>
            <a:endParaRPr>
              <a:solidFill>
                <a:schemeClr val="dk1"/>
              </a:solidFill>
              <a:latin typeface="Courier New"/>
              <a:ea typeface="Courier New"/>
              <a:cs typeface="Courier New"/>
              <a:sym typeface="Courier New"/>
            </a:endParaRPr>
          </a:p>
          <a:p>
            <a:pPr marL="0" lvl="0" indent="0" algn="l" rtl="0">
              <a:spcBef>
                <a:spcPts val="0"/>
              </a:spcBef>
              <a:spcAft>
                <a:spcPts val="0"/>
              </a:spcAft>
              <a:buNone/>
            </a:pPr>
            <a:r>
              <a:rPr lang="it">
                <a:solidFill>
                  <a:schemeClr val="dk1"/>
                </a:solidFill>
                <a:latin typeface="Courier New"/>
                <a:ea typeface="Courier New"/>
                <a:cs typeface="Courier New"/>
                <a:sym typeface="Courier New"/>
              </a:rPr>
              <a:t>Courier 	A-B-C-D-E-F-G-H-I-L-*</a:t>
            </a:r>
            <a:endParaRPr>
              <a:solidFill>
                <a:schemeClr val="dk1"/>
              </a:solidFill>
              <a:latin typeface="Courier New"/>
              <a:ea typeface="Courier New"/>
              <a:cs typeface="Courier New"/>
              <a:sym typeface="Courier New"/>
            </a:endParaRPr>
          </a:p>
          <a:p>
            <a:pPr marL="457200" lvl="0" indent="457200" algn="l" rtl="0">
              <a:spcBef>
                <a:spcPts val="0"/>
              </a:spcBef>
              <a:spcAft>
                <a:spcPts val="0"/>
              </a:spcAft>
              <a:buNone/>
            </a:pPr>
            <a:r>
              <a:rPr lang="it">
                <a:solidFill>
                  <a:schemeClr val="dk1"/>
                </a:solidFill>
                <a:latin typeface="Courier New"/>
                <a:ea typeface="Courier New"/>
                <a:cs typeface="Courier New"/>
                <a:sym typeface="Courier New"/>
              </a:rPr>
              <a:t>*-A-C-D-F-E-L-M-I-L-A</a:t>
            </a:r>
            <a:endParaRPr>
              <a:solidFill>
                <a:schemeClr val="dk1"/>
              </a:solidFill>
              <a:latin typeface="Courier New"/>
              <a:ea typeface="Courier New"/>
              <a:cs typeface="Courier New"/>
              <a:sym typeface="Courier New"/>
            </a:endParaRPr>
          </a:p>
          <a:p>
            <a:pPr marL="457200" lvl="0" indent="457200" algn="l" rtl="0">
              <a:spcBef>
                <a:spcPts val="0"/>
              </a:spcBef>
              <a:spcAft>
                <a:spcPts val="0"/>
              </a:spcAft>
              <a:buNone/>
            </a:pPr>
            <a:r>
              <a:rPr lang="it">
                <a:solidFill>
                  <a:schemeClr val="dk1"/>
                </a:solidFill>
                <a:latin typeface="Courier"/>
                <a:ea typeface="Courier"/>
                <a:cs typeface="Courier"/>
                <a:sym typeface="Courier"/>
              </a:rPr>
              <a:t> </a:t>
            </a:r>
            <a:r>
              <a:rPr lang="it">
                <a:solidFill>
                  <a:schemeClr val="dk1"/>
                </a:solidFill>
                <a:latin typeface="Questrial"/>
                <a:ea typeface="Questrial"/>
                <a:cs typeface="Questrial"/>
                <a:sym typeface="Questrial"/>
              </a:rPr>
              <a:t> </a:t>
            </a:r>
            <a:endParaRPr>
              <a:solidFill>
                <a:schemeClr val="dk1"/>
              </a:solidFill>
              <a:latin typeface="Courier"/>
              <a:ea typeface="Courier"/>
              <a:cs typeface="Courier"/>
              <a:sym typeface="Courier"/>
            </a:endParaRPr>
          </a:p>
          <a:p>
            <a:pPr marL="0" lvl="0" indent="0" algn="l" rtl="0">
              <a:spcBef>
                <a:spcPts val="0"/>
              </a:spcBef>
              <a:spcAft>
                <a:spcPts val="0"/>
              </a:spcAft>
              <a:buNone/>
            </a:pPr>
            <a:endParaRPr>
              <a:solidFill>
                <a:schemeClr val="dk1"/>
              </a:solidFill>
              <a:latin typeface="Courier"/>
              <a:ea typeface="Courier"/>
              <a:cs typeface="Courier"/>
              <a:sym typeface="Courier"/>
            </a:endParaRPr>
          </a:p>
          <a:p>
            <a:pPr marL="0" lvl="0" indent="0" algn="l" rtl="0">
              <a:spcBef>
                <a:spcPts val="0"/>
              </a:spcBef>
              <a:spcAft>
                <a:spcPts val="0"/>
              </a:spcAft>
              <a:buNone/>
            </a:pPr>
            <a:r>
              <a:rPr lang="it">
                <a:solidFill>
                  <a:schemeClr val="dk1"/>
                </a:solidFill>
              </a:rPr>
              <a:t>Arial		A-B-C-D-E-F-G-H-I-L-*</a:t>
            </a:r>
            <a:endParaRPr>
              <a:solidFill>
                <a:schemeClr val="dk1"/>
              </a:solidFill>
            </a:endParaRPr>
          </a:p>
          <a:p>
            <a:pPr marL="0" lvl="0" indent="0" algn="l" rtl="0">
              <a:spcBef>
                <a:spcPts val="0"/>
              </a:spcBef>
              <a:spcAft>
                <a:spcPts val="0"/>
              </a:spcAft>
              <a:buNone/>
            </a:pPr>
            <a:r>
              <a:rPr lang="it">
                <a:solidFill>
                  <a:schemeClr val="dk1"/>
                </a:solidFill>
              </a:rPr>
              <a:t>		*-A-C-D-F-E-L-M-I-L-A</a:t>
            </a:r>
            <a:endParaRPr>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it">
                <a:solidFill>
                  <a:schemeClr val="dk1"/>
                </a:solidFill>
                <a:latin typeface="Times New Roman"/>
                <a:ea typeface="Times New Roman"/>
                <a:cs typeface="Times New Roman"/>
                <a:sym typeface="Times New Roman"/>
              </a:rPr>
              <a:t>Times new Roman: 	A-B-C-D-E-F-G-H-I-L-*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it">
                <a:solidFill>
                  <a:schemeClr val="dk1"/>
                </a:solidFill>
                <a:latin typeface="Times New Roman"/>
                <a:ea typeface="Times New Roman"/>
                <a:cs typeface="Times New Roman"/>
                <a:sym typeface="Times New Roman"/>
              </a:rPr>
              <a:t>				*-A-C-D-F-E-L-M-I-L-A</a:t>
            </a:r>
            <a:endParaRPr>
              <a:solidFill>
                <a:schemeClr val="dk1"/>
              </a:solidFill>
              <a:latin typeface="Times New Roman"/>
              <a:ea typeface="Times New Roman"/>
              <a:cs typeface="Times New Roman"/>
              <a:sym typeface="Times New Roman"/>
            </a:endParaRPr>
          </a:p>
        </p:txBody>
      </p:sp>
      <p:sp>
        <p:nvSpPr>
          <p:cNvPr id="220" name="Google Shape;220;p33"/>
          <p:cNvSpPr/>
          <p:nvPr/>
        </p:nvSpPr>
        <p:spPr>
          <a:xfrm>
            <a:off x="557950" y="2120600"/>
            <a:ext cx="3748800" cy="871800"/>
          </a:xfrm>
          <a:prstGeom prst="roundRect">
            <a:avLst>
              <a:gd name="adj" fmla="val 16667"/>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4"/>
          <p:cNvSpPr txBox="1"/>
          <p:nvPr/>
        </p:nvSpPr>
        <p:spPr>
          <a:xfrm>
            <a:off x="1021475" y="339150"/>
            <a:ext cx="2573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b="1">
                <a:solidFill>
                  <a:srgbClr val="0000FF"/>
                </a:solidFill>
                <a:latin typeface="Questrial"/>
                <a:ea typeface="Questrial"/>
                <a:cs typeface="Questrial"/>
                <a:sym typeface="Questrial"/>
              </a:rPr>
              <a:t>ESEMPI di sequenze</a:t>
            </a:r>
            <a:endParaRPr sz="1600" b="1">
              <a:solidFill>
                <a:srgbClr val="0000FF"/>
              </a:solidFill>
              <a:latin typeface="Questrial"/>
              <a:ea typeface="Questrial"/>
              <a:cs typeface="Questrial"/>
              <a:sym typeface="Questrial"/>
            </a:endParaRPr>
          </a:p>
        </p:txBody>
      </p:sp>
      <p:pic>
        <p:nvPicPr>
          <p:cNvPr id="226" name="Google Shape;226;p34"/>
          <p:cNvPicPr preferRelativeResize="0"/>
          <p:nvPr/>
        </p:nvPicPr>
        <p:blipFill rotWithShape="1">
          <a:blip r:embed="rId3">
            <a:alphaModFix/>
          </a:blip>
          <a:srcRect l="15354" t="8707" r="9525" b="44248"/>
          <a:stretch/>
        </p:blipFill>
        <p:spPr>
          <a:xfrm>
            <a:off x="293625" y="1164375"/>
            <a:ext cx="5346000" cy="1883250"/>
          </a:xfrm>
          <a:prstGeom prst="rect">
            <a:avLst/>
          </a:prstGeom>
          <a:noFill/>
          <a:ln>
            <a:noFill/>
          </a:ln>
        </p:spPr>
      </p:pic>
      <p:pic>
        <p:nvPicPr>
          <p:cNvPr id="227" name="Google Shape;227;p34"/>
          <p:cNvPicPr preferRelativeResize="0"/>
          <p:nvPr/>
        </p:nvPicPr>
        <p:blipFill>
          <a:blip r:embed="rId4">
            <a:alphaModFix/>
          </a:blip>
          <a:stretch>
            <a:fillRect/>
          </a:stretch>
        </p:blipFill>
        <p:spPr>
          <a:xfrm>
            <a:off x="2513250" y="2329750"/>
            <a:ext cx="4933950" cy="628650"/>
          </a:xfrm>
          <a:prstGeom prst="rect">
            <a:avLst/>
          </a:prstGeom>
          <a:noFill/>
          <a:ln>
            <a:noFill/>
          </a:ln>
        </p:spPr>
      </p:pic>
      <p:pic>
        <p:nvPicPr>
          <p:cNvPr id="228" name="Google Shape;228;p34"/>
          <p:cNvPicPr preferRelativeResize="0"/>
          <p:nvPr/>
        </p:nvPicPr>
        <p:blipFill>
          <a:blip r:embed="rId5">
            <a:alphaModFix/>
          </a:blip>
          <a:stretch>
            <a:fillRect/>
          </a:stretch>
        </p:blipFill>
        <p:spPr>
          <a:xfrm>
            <a:off x="633025" y="4351125"/>
            <a:ext cx="4248150" cy="714375"/>
          </a:xfrm>
          <a:prstGeom prst="rect">
            <a:avLst/>
          </a:prstGeom>
          <a:noFill/>
          <a:ln>
            <a:noFill/>
          </a:ln>
        </p:spPr>
      </p:pic>
      <p:sp>
        <p:nvSpPr>
          <p:cNvPr id="229" name="Google Shape;229;p34"/>
          <p:cNvSpPr txBox="1"/>
          <p:nvPr/>
        </p:nvSpPr>
        <p:spPr>
          <a:xfrm>
            <a:off x="5987200" y="592650"/>
            <a:ext cx="30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Questrial"/>
                <a:ea typeface="Questrial"/>
                <a:cs typeface="Questrial"/>
                <a:sym typeface="Questrial"/>
              </a:rPr>
              <a:t>INSULINA UMANA</a:t>
            </a:r>
            <a:endParaRPr b="1">
              <a:latin typeface="Questrial"/>
              <a:ea typeface="Questrial"/>
              <a:cs typeface="Questrial"/>
              <a:sym typeface="Questrial"/>
            </a:endParaRPr>
          </a:p>
        </p:txBody>
      </p:sp>
      <p:sp>
        <p:nvSpPr>
          <p:cNvPr id="230" name="Google Shape;230;p34"/>
          <p:cNvSpPr txBox="1"/>
          <p:nvPr/>
        </p:nvSpPr>
        <p:spPr>
          <a:xfrm>
            <a:off x="6020875" y="1477725"/>
            <a:ext cx="30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Uniprot: sequenza aminoacidica</a:t>
            </a:r>
            <a:endParaRPr>
              <a:latin typeface="Questrial"/>
              <a:ea typeface="Questrial"/>
              <a:cs typeface="Questrial"/>
              <a:sym typeface="Questrial"/>
            </a:endParaRPr>
          </a:p>
        </p:txBody>
      </p:sp>
      <p:pic>
        <p:nvPicPr>
          <p:cNvPr id="231" name="Google Shape;231;p34"/>
          <p:cNvPicPr preferRelativeResize="0"/>
          <p:nvPr/>
        </p:nvPicPr>
        <p:blipFill>
          <a:blip r:embed="rId6">
            <a:alphaModFix/>
          </a:blip>
          <a:stretch>
            <a:fillRect/>
          </a:stretch>
        </p:blipFill>
        <p:spPr>
          <a:xfrm>
            <a:off x="407075" y="3148876"/>
            <a:ext cx="4029850" cy="1101000"/>
          </a:xfrm>
          <a:prstGeom prst="rect">
            <a:avLst/>
          </a:prstGeom>
          <a:noFill/>
          <a:ln>
            <a:noFill/>
          </a:ln>
        </p:spPr>
      </p:pic>
      <p:sp>
        <p:nvSpPr>
          <p:cNvPr id="232" name="Google Shape;232;p34"/>
          <p:cNvSpPr txBox="1"/>
          <p:nvPr/>
        </p:nvSpPr>
        <p:spPr>
          <a:xfrm>
            <a:off x="5898375" y="3148875"/>
            <a:ext cx="287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NCBI nucleotide</a:t>
            </a:r>
            <a:endParaRPr>
              <a:latin typeface="Questrial"/>
              <a:ea typeface="Questrial"/>
              <a:cs typeface="Questrial"/>
              <a:sym typeface="Quest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txBox="1"/>
          <p:nvPr/>
        </p:nvSpPr>
        <p:spPr>
          <a:xfrm>
            <a:off x="2254625" y="336050"/>
            <a:ext cx="583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Questrial"/>
                <a:ea typeface="Questrial"/>
                <a:cs typeface="Questrial"/>
                <a:sym typeface="Questrial"/>
              </a:rPr>
              <a:t>ALLINEAMENTO BINARIO</a:t>
            </a:r>
            <a:endParaRPr b="1">
              <a:latin typeface="Questrial"/>
              <a:ea typeface="Questrial"/>
              <a:cs typeface="Questrial"/>
              <a:sym typeface="Questrial"/>
            </a:endParaRPr>
          </a:p>
        </p:txBody>
      </p:sp>
      <p:sp>
        <p:nvSpPr>
          <p:cNvPr id="238" name="Google Shape;238;p35"/>
          <p:cNvSpPr txBox="1"/>
          <p:nvPr/>
        </p:nvSpPr>
        <p:spPr>
          <a:xfrm>
            <a:off x="573725" y="898225"/>
            <a:ext cx="7512900" cy="2986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it">
                <a:latin typeface="Questrial"/>
                <a:ea typeface="Questrial"/>
                <a:cs typeface="Questrial"/>
                <a:sym typeface="Questrial"/>
              </a:rPr>
              <a:t>L’allineamento di nucelotidi o aminoacidi riflette la loro relazione evolutiva, ovvero la presenza di un antenato comune.</a:t>
            </a:r>
            <a:endParaRPr>
              <a:latin typeface="Questrial"/>
              <a:ea typeface="Questrial"/>
              <a:cs typeface="Questrial"/>
              <a:sym typeface="Questrial"/>
            </a:endParaRPr>
          </a:p>
          <a:p>
            <a:pPr marL="0" lvl="0" indent="0" algn="l" rtl="0">
              <a:lnSpc>
                <a:spcPct val="150000"/>
              </a:lnSpc>
              <a:spcBef>
                <a:spcPts val="0"/>
              </a:spcBef>
              <a:spcAft>
                <a:spcPts val="0"/>
              </a:spcAft>
              <a:buNone/>
            </a:pPr>
            <a:endParaRPr>
              <a:latin typeface="Questrial"/>
              <a:ea typeface="Questrial"/>
              <a:cs typeface="Questrial"/>
              <a:sym typeface="Questrial"/>
            </a:endParaRPr>
          </a:p>
          <a:p>
            <a:pPr marL="0" lvl="0" indent="0" algn="l" rtl="0">
              <a:lnSpc>
                <a:spcPct val="150000"/>
              </a:lnSpc>
              <a:spcBef>
                <a:spcPts val="0"/>
              </a:spcBef>
              <a:spcAft>
                <a:spcPts val="0"/>
              </a:spcAft>
              <a:buNone/>
            </a:pPr>
            <a:r>
              <a:rPr lang="it">
                <a:latin typeface="Questrial"/>
                <a:ea typeface="Questrial"/>
                <a:cs typeface="Questrial"/>
                <a:sym typeface="Questrial"/>
              </a:rPr>
              <a:t>Il grado di  </a:t>
            </a:r>
            <a:r>
              <a:rPr lang="it" b="1">
                <a:latin typeface="Questrial"/>
                <a:ea typeface="Questrial"/>
                <a:cs typeface="Questrial"/>
                <a:sym typeface="Questrial"/>
              </a:rPr>
              <a:t>similarità</a:t>
            </a:r>
            <a:r>
              <a:rPr lang="it">
                <a:latin typeface="Questrial"/>
                <a:ea typeface="Questrial"/>
                <a:cs typeface="Questrial"/>
                <a:sym typeface="Questrial"/>
              </a:rPr>
              <a:t> tra 2 o più sequenze viene quantificata mediante un </a:t>
            </a:r>
            <a:r>
              <a:rPr lang="it" b="1">
                <a:latin typeface="Questrial"/>
                <a:ea typeface="Questrial"/>
                <a:cs typeface="Questrial"/>
                <a:sym typeface="Questrial"/>
              </a:rPr>
              <a:t>valore razionale</a:t>
            </a:r>
            <a:r>
              <a:rPr lang="it">
                <a:latin typeface="Questrial"/>
                <a:ea typeface="Questrial"/>
                <a:cs typeface="Questrial"/>
                <a:sym typeface="Questrial"/>
              </a:rPr>
              <a:t>: </a:t>
            </a:r>
            <a:r>
              <a:rPr lang="it" b="1">
                <a:solidFill>
                  <a:srgbClr val="9900FF"/>
                </a:solidFill>
                <a:latin typeface="Questrial"/>
                <a:ea typeface="Questrial"/>
                <a:cs typeface="Questrial"/>
                <a:sym typeface="Questrial"/>
              </a:rPr>
              <a:t>percentuale di omologia</a:t>
            </a:r>
            <a:r>
              <a:rPr lang="it">
                <a:latin typeface="Questrial"/>
                <a:ea typeface="Questrial"/>
                <a:cs typeface="Questrial"/>
                <a:sym typeface="Questrial"/>
              </a:rPr>
              <a:t> (di sequenza!)</a:t>
            </a:r>
            <a:endParaRPr>
              <a:latin typeface="Questrial"/>
              <a:ea typeface="Questrial"/>
              <a:cs typeface="Questrial"/>
              <a:sym typeface="Questrial"/>
            </a:endParaRPr>
          </a:p>
          <a:p>
            <a:pPr marL="0" lvl="0" indent="0" algn="l" rtl="0">
              <a:lnSpc>
                <a:spcPct val="150000"/>
              </a:lnSpc>
              <a:spcBef>
                <a:spcPts val="0"/>
              </a:spcBef>
              <a:spcAft>
                <a:spcPts val="0"/>
              </a:spcAft>
              <a:buNone/>
            </a:pPr>
            <a:endParaRPr>
              <a:latin typeface="Questrial"/>
              <a:ea typeface="Questrial"/>
              <a:cs typeface="Questrial"/>
              <a:sym typeface="Questrial"/>
            </a:endParaRPr>
          </a:p>
          <a:p>
            <a:pPr marL="0" lvl="0" indent="0" algn="l" rtl="0">
              <a:lnSpc>
                <a:spcPct val="150000"/>
              </a:lnSpc>
              <a:spcBef>
                <a:spcPts val="0"/>
              </a:spcBef>
              <a:spcAft>
                <a:spcPts val="0"/>
              </a:spcAft>
              <a:buClr>
                <a:schemeClr val="dk1"/>
              </a:buClr>
              <a:buSzPts val="1100"/>
              <a:buFont typeface="Arial"/>
              <a:buNone/>
            </a:pPr>
            <a:r>
              <a:rPr lang="it">
                <a:solidFill>
                  <a:schemeClr val="dk1"/>
                </a:solidFill>
                <a:latin typeface="Questrial"/>
                <a:ea typeface="Questrial"/>
                <a:cs typeface="Questrial"/>
                <a:sym typeface="Questrial"/>
              </a:rPr>
              <a:t>L’allineamento più semplice è l’</a:t>
            </a:r>
            <a:r>
              <a:rPr lang="it" b="1">
                <a:solidFill>
                  <a:srgbClr val="9900FF"/>
                </a:solidFill>
                <a:latin typeface="Questrial"/>
                <a:ea typeface="Questrial"/>
                <a:cs typeface="Questrial"/>
                <a:sym typeface="Questrial"/>
              </a:rPr>
              <a:t>allineamento binario</a:t>
            </a:r>
            <a:r>
              <a:rPr lang="it">
                <a:solidFill>
                  <a:schemeClr val="dk1"/>
                </a:solidFill>
                <a:latin typeface="Questrial"/>
                <a:ea typeface="Questrial"/>
                <a:cs typeface="Questrial"/>
                <a:sym typeface="Questrial"/>
              </a:rPr>
              <a:t>: </a:t>
            </a:r>
            <a:endParaRPr>
              <a:solidFill>
                <a:schemeClr val="dk1"/>
              </a:solidFill>
              <a:latin typeface="Questrial"/>
              <a:ea typeface="Questrial"/>
              <a:cs typeface="Questrial"/>
              <a:sym typeface="Questrial"/>
            </a:endParaRPr>
          </a:p>
          <a:p>
            <a:pPr marL="0" lvl="0" indent="0" algn="l" rtl="0">
              <a:lnSpc>
                <a:spcPct val="150000"/>
              </a:lnSpc>
              <a:spcBef>
                <a:spcPts val="0"/>
              </a:spcBef>
              <a:spcAft>
                <a:spcPts val="0"/>
              </a:spcAft>
              <a:buClr>
                <a:schemeClr val="dk1"/>
              </a:buClr>
              <a:buSzPts val="1100"/>
              <a:buFont typeface="Arial"/>
              <a:buNone/>
            </a:pPr>
            <a:r>
              <a:rPr lang="it">
                <a:solidFill>
                  <a:schemeClr val="dk1"/>
                </a:solidFill>
                <a:latin typeface="Questrial"/>
                <a:ea typeface="Questrial"/>
                <a:cs typeface="Questrial"/>
                <a:sym typeface="Questrial"/>
              </a:rPr>
              <a:t>confronto di 2 caratteri appartenenti a 2 sequenze diverse. </a:t>
            </a:r>
            <a:endParaRPr>
              <a:solidFill>
                <a:schemeClr val="dk1"/>
              </a:solidFill>
              <a:latin typeface="Questrial"/>
              <a:ea typeface="Questrial"/>
              <a:cs typeface="Questrial"/>
              <a:sym typeface="Questrial"/>
            </a:endParaRPr>
          </a:p>
          <a:p>
            <a:pPr marL="0" lvl="0" indent="0" algn="l" rtl="0">
              <a:lnSpc>
                <a:spcPct val="150000"/>
              </a:lnSpc>
              <a:spcBef>
                <a:spcPts val="0"/>
              </a:spcBef>
              <a:spcAft>
                <a:spcPts val="0"/>
              </a:spcAft>
              <a:buNone/>
            </a:pPr>
            <a:endParaRPr>
              <a:latin typeface="Questrial"/>
              <a:ea typeface="Questrial"/>
              <a:cs typeface="Questrial"/>
              <a:sym typeface="Quest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6"/>
          <p:cNvPicPr preferRelativeResize="0"/>
          <p:nvPr/>
        </p:nvPicPr>
        <p:blipFill>
          <a:blip r:embed="rId3">
            <a:alphaModFix/>
          </a:blip>
          <a:stretch>
            <a:fillRect/>
          </a:stretch>
        </p:blipFill>
        <p:spPr>
          <a:xfrm>
            <a:off x="5821875" y="379425"/>
            <a:ext cx="2762250" cy="1762125"/>
          </a:xfrm>
          <a:prstGeom prst="rect">
            <a:avLst/>
          </a:prstGeom>
          <a:noFill/>
          <a:ln>
            <a:noFill/>
          </a:ln>
        </p:spPr>
      </p:pic>
      <p:sp>
        <p:nvSpPr>
          <p:cNvPr id="244" name="Google Shape;244;p36"/>
          <p:cNvSpPr txBox="1"/>
          <p:nvPr/>
        </p:nvSpPr>
        <p:spPr>
          <a:xfrm>
            <a:off x="642200" y="640525"/>
            <a:ext cx="3868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2 segmenti di DNA possono avere un antenato comune per</a:t>
            </a:r>
            <a:endParaRPr>
              <a:latin typeface="Questrial"/>
              <a:ea typeface="Questrial"/>
              <a:cs typeface="Questrial"/>
              <a:sym typeface="Questrial"/>
            </a:endParaRPr>
          </a:p>
          <a:p>
            <a:pPr marL="457200" lvl="0" indent="-317500" algn="l" rtl="0">
              <a:spcBef>
                <a:spcPts val="0"/>
              </a:spcBef>
              <a:spcAft>
                <a:spcPts val="0"/>
              </a:spcAft>
              <a:buSzPts val="1400"/>
              <a:buFont typeface="Questrial"/>
              <a:buChar char="●"/>
            </a:pPr>
            <a:r>
              <a:rPr lang="it">
                <a:latin typeface="Questrial"/>
                <a:ea typeface="Questrial"/>
                <a:cs typeface="Questrial"/>
                <a:sym typeface="Questrial"/>
              </a:rPr>
              <a:t>SPECIAZIONE (ortologhi)</a:t>
            </a:r>
            <a:endParaRPr>
              <a:latin typeface="Questrial"/>
              <a:ea typeface="Questrial"/>
              <a:cs typeface="Questrial"/>
              <a:sym typeface="Questrial"/>
            </a:endParaRPr>
          </a:p>
          <a:p>
            <a:pPr marL="457200" lvl="0" indent="-317500" algn="l" rtl="0">
              <a:spcBef>
                <a:spcPts val="0"/>
              </a:spcBef>
              <a:spcAft>
                <a:spcPts val="0"/>
              </a:spcAft>
              <a:buSzPts val="1400"/>
              <a:buFont typeface="Questrial"/>
              <a:buChar char="●"/>
            </a:pPr>
            <a:r>
              <a:rPr lang="it">
                <a:latin typeface="Questrial"/>
                <a:ea typeface="Questrial"/>
                <a:cs typeface="Questrial"/>
                <a:sym typeface="Questrial"/>
              </a:rPr>
              <a:t>DUPLICAZIONE (paraloghi)</a:t>
            </a:r>
            <a:endParaRPr>
              <a:latin typeface="Questrial"/>
              <a:ea typeface="Questrial"/>
              <a:cs typeface="Questrial"/>
              <a:sym typeface="Questrial"/>
            </a:endParaRPr>
          </a:p>
        </p:txBody>
      </p:sp>
      <p:pic>
        <p:nvPicPr>
          <p:cNvPr id="245" name="Google Shape;245;p36"/>
          <p:cNvPicPr preferRelativeResize="0"/>
          <p:nvPr/>
        </p:nvPicPr>
        <p:blipFill>
          <a:blip r:embed="rId4">
            <a:alphaModFix/>
          </a:blip>
          <a:stretch>
            <a:fillRect/>
          </a:stretch>
        </p:blipFill>
        <p:spPr>
          <a:xfrm>
            <a:off x="5120125" y="2365925"/>
            <a:ext cx="3839101" cy="1322725"/>
          </a:xfrm>
          <a:prstGeom prst="rect">
            <a:avLst/>
          </a:prstGeom>
          <a:noFill/>
          <a:ln>
            <a:noFill/>
          </a:ln>
        </p:spPr>
      </p:pic>
      <p:sp>
        <p:nvSpPr>
          <p:cNvPr id="246" name="Google Shape;246;p36"/>
          <p:cNvSpPr txBox="1"/>
          <p:nvPr/>
        </p:nvSpPr>
        <p:spPr>
          <a:xfrm>
            <a:off x="5985075" y="37427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t>By Thomas Shafee - Own work, CC BY 4.0, https://commons.wikimedia.org/w/index.php?curid=37188728</a:t>
            </a:r>
            <a:endParaRPr sz="800"/>
          </a:p>
        </p:txBody>
      </p:sp>
      <p:sp>
        <p:nvSpPr>
          <p:cNvPr id="247" name="Google Shape;247;p36"/>
          <p:cNvSpPr txBox="1"/>
          <p:nvPr/>
        </p:nvSpPr>
        <p:spPr>
          <a:xfrm>
            <a:off x="546875" y="2424025"/>
            <a:ext cx="38391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Questrial"/>
              <a:ea typeface="Questrial"/>
              <a:cs typeface="Questrial"/>
              <a:sym typeface="Questrial"/>
            </a:endParaRPr>
          </a:p>
          <a:p>
            <a:pPr marL="0" lvl="0" indent="0" algn="l" rtl="0">
              <a:spcBef>
                <a:spcPts val="0"/>
              </a:spcBef>
              <a:spcAft>
                <a:spcPts val="0"/>
              </a:spcAft>
              <a:buNone/>
            </a:pPr>
            <a:endParaRPr sz="1200">
              <a:latin typeface="Questrial"/>
              <a:ea typeface="Questrial"/>
              <a:cs typeface="Questrial"/>
              <a:sym typeface="Questrial"/>
            </a:endParaRPr>
          </a:p>
          <a:p>
            <a:pPr marL="0" lvl="0" indent="0" algn="l" rtl="0">
              <a:spcBef>
                <a:spcPts val="0"/>
              </a:spcBef>
              <a:spcAft>
                <a:spcPts val="0"/>
              </a:spcAft>
              <a:buNone/>
            </a:pPr>
            <a:r>
              <a:rPr lang="it" sz="1200">
                <a:latin typeface="Questrial"/>
                <a:ea typeface="Questrial"/>
                <a:cs typeface="Questrial"/>
                <a:sym typeface="Questrial"/>
              </a:rPr>
              <a:t>PROTEINE: </a:t>
            </a:r>
            <a:endParaRPr sz="1200">
              <a:latin typeface="Questrial"/>
              <a:ea typeface="Questrial"/>
              <a:cs typeface="Questrial"/>
              <a:sym typeface="Questrial"/>
            </a:endParaRPr>
          </a:p>
          <a:p>
            <a:pPr marL="0" lvl="0" indent="0" algn="l" rtl="0">
              <a:spcBef>
                <a:spcPts val="0"/>
              </a:spcBef>
              <a:spcAft>
                <a:spcPts val="0"/>
              </a:spcAft>
              <a:buNone/>
            </a:pPr>
            <a:r>
              <a:rPr lang="it" sz="1200">
                <a:latin typeface="Questrial"/>
                <a:ea typeface="Questrial"/>
                <a:cs typeface="Questrial"/>
                <a:sym typeface="Questrial"/>
              </a:rPr>
              <a:t>distinguiamo</a:t>
            </a:r>
            <a:endParaRPr sz="1200">
              <a:latin typeface="Questrial"/>
              <a:ea typeface="Questrial"/>
              <a:cs typeface="Questrial"/>
              <a:sym typeface="Questrial"/>
            </a:endParaRPr>
          </a:p>
          <a:p>
            <a:pPr marL="457200" lvl="0" indent="-304800" algn="l" rtl="0">
              <a:spcBef>
                <a:spcPts val="0"/>
              </a:spcBef>
              <a:spcAft>
                <a:spcPts val="0"/>
              </a:spcAft>
              <a:buSzPts val="1200"/>
              <a:buFont typeface="Questrial"/>
              <a:buChar char="●"/>
            </a:pPr>
            <a:r>
              <a:rPr lang="it" sz="1200">
                <a:latin typeface="Questrial"/>
                <a:ea typeface="Questrial"/>
                <a:cs typeface="Questrial"/>
                <a:sym typeface="Questrial"/>
              </a:rPr>
              <a:t> percentuale di residui identici  (percentuale di identità)</a:t>
            </a:r>
            <a:endParaRPr sz="1200">
              <a:latin typeface="Questrial"/>
              <a:ea typeface="Questrial"/>
              <a:cs typeface="Questrial"/>
              <a:sym typeface="Questrial"/>
            </a:endParaRPr>
          </a:p>
          <a:p>
            <a:pPr marL="457200" lvl="0" indent="-304800" algn="l" rtl="0">
              <a:spcBef>
                <a:spcPts val="0"/>
              </a:spcBef>
              <a:spcAft>
                <a:spcPts val="0"/>
              </a:spcAft>
              <a:buSzPts val="1200"/>
              <a:buFont typeface="Questrial"/>
              <a:buChar char="●"/>
            </a:pPr>
            <a:r>
              <a:rPr lang="it" sz="1200">
                <a:latin typeface="Questrial"/>
                <a:ea typeface="Questrial"/>
                <a:cs typeface="Questrial"/>
                <a:sym typeface="Questrial"/>
              </a:rPr>
              <a:t>percentuale di residui con proprietà fisico-chimiche simili (percentuale di similarità) </a:t>
            </a:r>
            <a:endParaRPr sz="1200">
              <a:latin typeface="Questrial"/>
              <a:ea typeface="Questrial"/>
              <a:cs typeface="Questrial"/>
              <a:sym typeface="Quest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p:nvPr/>
        </p:nvSpPr>
        <p:spPr>
          <a:xfrm>
            <a:off x="870750" y="961875"/>
            <a:ext cx="58320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In una data posizione all’interno della sequenza possono trovarsi 3 tipi di variazioni:</a:t>
            </a: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una SOSTITUZIONE (di un carattere con un altro)</a:t>
            </a: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un’INSERZIONE (aggiunta di 1 o più caratteri)</a:t>
            </a: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una DELEZIONE (perdita di uno o più caratteri)</a:t>
            </a:r>
            <a:endParaRPr>
              <a:latin typeface="Questrial"/>
              <a:ea typeface="Questrial"/>
              <a:cs typeface="Questrial"/>
              <a:sym typeface="Questrial"/>
            </a:endParaRPr>
          </a:p>
          <a:p>
            <a:pPr marL="0" lvl="0" indent="0" algn="l" rtl="0">
              <a:spcBef>
                <a:spcPts val="0"/>
              </a:spcBef>
              <a:spcAft>
                <a:spcPts val="0"/>
              </a:spcAft>
              <a:buNone/>
            </a:pP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In natura, inserzioni e delezioni sono significativamente meno frequenti delle sostituzioni!</a:t>
            </a:r>
            <a:endParaRPr>
              <a:latin typeface="Questrial"/>
              <a:ea typeface="Questrial"/>
              <a:cs typeface="Questrial"/>
              <a:sym typeface="Questrial"/>
            </a:endParaRPr>
          </a:p>
        </p:txBody>
      </p:sp>
      <p:pic>
        <p:nvPicPr>
          <p:cNvPr id="253" name="Google Shape;253;p37"/>
          <p:cNvPicPr preferRelativeResize="0"/>
          <p:nvPr/>
        </p:nvPicPr>
        <p:blipFill>
          <a:blip r:embed="rId3">
            <a:alphaModFix/>
          </a:blip>
          <a:stretch>
            <a:fillRect/>
          </a:stretch>
        </p:blipFill>
        <p:spPr>
          <a:xfrm>
            <a:off x="6855150" y="152400"/>
            <a:ext cx="2136450" cy="30711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445025"/>
            <a:ext cx="7266300" cy="76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AREE DELLA BIOINFORMATICA</a:t>
            </a:r>
            <a:endParaRPr/>
          </a:p>
        </p:txBody>
      </p:sp>
      <p:sp>
        <p:nvSpPr>
          <p:cNvPr id="76" name="Google Shape;76;p15"/>
          <p:cNvSpPr txBox="1">
            <a:spLocks noGrp="1"/>
          </p:cNvSpPr>
          <p:nvPr>
            <p:ph type="body" idx="1"/>
          </p:nvPr>
        </p:nvSpPr>
        <p:spPr>
          <a:xfrm>
            <a:off x="182475" y="1307375"/>
            <a:ext cx="5316900" cy="3416400"/>
          </a:xfrm>
          <a:prstGeom prst="rect">
            <a:avLst/>
          </a:prstGeom>
        </p:spPr>
        <p:txBody>
          <a:bodyPr spcFirstLastPara="1" wrap="square" lIns="91425" tIns="91425" rIns="91425" bIns="91425" anchor="t" anchorCtr="0">
            <a:normAutofit fontScale="77500" lnSpcReduction="20000"/>
          </a:bodyPr>
          <a:lstStyle/>
          <a:p>
            <a:pPr marL="457200" lvl="0" indent="-317182" algn="l" rtl="0">
              <a:spcBef>
                <a:spcPts val="0"/>
              </a:spcBef>
              <a:spcAft>
                <a:spcPts val="0"/>
              </a:spcAft>
              <a:buSzPct val="100000"/>
              <a:buChar char="●"/>
            </a:pPr>
            <a:r>
              <a:rPr lang="it" b="1">
                <a:solidFill>
                  <a:schemeClr val="accent2"/>
                </a:solidFill>
              </a:rPr>
              <a:t>GENOMICA</a:t>
            </a:r>
            <a:r>
              <a:rPr lang="it"/>
              <a:t> (</a:t>
            </a:r>
            <a:r>
              <a:rPr lang="it" b="1">
                <a:solidFill>
                  <a:srgbClr val="9900FF"/>
                </a:solidFill>
              </a:rPr>
              <a:t>Computational Genomics, pharmacogenomics</a:t>
            </a:r>
            <a:r>
              <a:rPr lang="it"/>
              <a:t>) Study of entire genomes. Huge amount of data, fast algorithms, limited to </a:t>
            </a:r>
            <a:r>
              <a:rPr lang="it" b="1"/>
              <a:t>sequence</a:t>
            </a:r>
            <a:r>
              <a:rPr lang="it"/>
              <a:t>.</a:t>
            </a:r>
            <a:endParaRPr/>
          </a:p>
          <a:p>
            <a:pPr marL="0" lvl="0" indent="0" algn="l" rtl="0">
              <a:spcBef>
                <a:spcPts val="1200"/>
              </a:spcBef>
              <a:spcAft>
                <a:spcPts val="0"/>
              </a:spcAft>
              <a:buNone/>
            </a:pPr>
            <a:endParaRPr/>
          </a:p>
          <a:p>
            <a:pPr marL="457200" lvl="0" indent="-317182" algn="l" rtl="0">
              <a:spcBef>
                <a:spcPts val="1200"/>
              </a:spcBef>
              <a:spcAft>
                <a:spcPts val="0"/>
              </a:spcAft>
              <a:buSzPct val="100000"/>
              <a:buChar char="●"/>
            </a:pPr>
            <a:r>
              <a:rPr lang="it" b="1">
                <a:solidFill>
                  <a:schemeClr val="dk1"/>
                </a:solidFill>
              </a:rPr>
              <a:t>BIOINFORMATICA STRUTTURALE</a:t>
            </a:r>
            <a:r>
              <a:rPr lang="it"/>
              <a:t> (Homology Modeling, Protein-protein/Protein-Ligand docking, QSAR, Molecular Dynamics): </a:t>
            </a:r>
            <a:endParaRPr/>
          </a:p>
          <a:p>
            <a:pPr marL="457200" lvl="0" indent="0" algn="l" rtl="0">
              <a:spcBef>
                <a:spcPts val="1200"/>
              </a:spcBef>
              <a:spcAft>
                <a:spcPts val="0"/>
              </a:spcAft>
              <a:buNone/>
            </a:pPr>
            <a:r>
              <a:rPr lang="it"/>
              <a:t>from sequence to structure prediction (less structural data than sequence data available), step toward function.</a:t>
            </a:r>
            <a:endParaRPr/>
          </a:p>
          <a:p>
            <a:pPr marL="0" lvl="0" indent="0" algn="l" rtl="0">
              <a:spcBef>
                <a:spcPts val="1200"/>
              </a:spcBef>
              <a:spcAft>
                <a:spcPts val="0"/>
              </a:spcAft>
              <a:buNone/>
            </a:pPr>
            <a:endParaRPr/>
          </a:p>
          <a:p>
            <a:pPr marL="457200" lvl="0" indent="-317182" algn="l" rtl="0">
              <a:spcBef>
                <a:spcPts val="1200"/>
              </a:spcBef>
              <a:spcAft>
                <a:spcPts val="0"/>
              </a:spcAft>
              <a:buSzPct val="100000"/>
              <a:buChar char="●"/>
            </a:pPr>
            <a:r>
              <a:rPr lang="it" b="1"/>
              <a:t>SYSTEMS BIOLOGY </a:t>
            </a:r>
            <a:r>
              <a:rPr lang="it"/>
              <a:t>Study of complex interactions in biological systems. High level of representation.</a:t>
            </a:r>
            <a:endParaRPr/>
          </a:p>
        </p:txBody>
      </p:sp>
      <p:pic>
        <p:nvPicPr>
          <p:cNvPr id="77" name="Google Shape;77;p15"/>
          <p:cNvPicPr preferRelativeResize="0"/>
          <p:nvPr/>
        </p:nvPicPr>
        <p:blipFill rotWithShape="1">
          <a:blip r:embed="rId3">
            <a:alphaModFix/>
          </a:blip>
          <a:srcRect l="6180" r="-6180"/>
          <a:stretch/>
        </p:blipFill>
        <p:spPr>
          <a:xfrm>
            <a:off x="5588175" y="177200"/>
            <a:ext cx="2158599" cy="2248648"/>
          </a:xfrm>
          <a:prstGeom prst="rect">
            <a:avLst/>
          </a:prstGeom>
          <a:noFill/>
          <a:ln>
            <a:noFill/>
          </a:ln>
        </p:spPr>
      </p:pic>
      <p:pic>
        <p:nvPicPr>
          <p:cNvPr id="78" name="Google Shape;78;p15"/>
          <p:cNvPicPr preferRelativeResize="0"/>
          <p:nvPr/>
        </p:nvPicPr>
        <p:blipFill>
          <a:blip r:embed="rId4">
            <a:alphaModFix/>
          </a:blip>
          <a:stretch>
            <a:fillRect/>
          </a:stretch>
        </p:blipFill>
        <p:spPr>
          <a:xfrm>
            <a:off x="5800050" y="2674505"/>
            <a:ext cx="1903500" cy="2179082"/>
          </a:xfrm>
          <a:prstGeom prst="rect">
            <a:avLst/>
          </a:prstGeom>
          <a:noFill/>
          <a:ln>
            <a:noFill/>
          </a:ln>
        </p:spPr>
      </p:pic>
      <p:sp>
        <p:nvSpPr>
          <p:cNvPr id="79" name="Google Shape;79;p15"/>
          <p:cNvSpPr txBox="1"/>
          <p:nvPr/>
        </p:nvSpPr>
        <p:spPr>
          <a:xfrm>
            <a:off x="7703550" y="2748100"/>
            <a:ext cx="1164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rgbClr val="222222"/>
                </a:solidFill>
                <a:highlight>
                  <a:srgbClr val="F6F6F6"/>
                </a:highlight>
              </a:rPr>
              <a:t>The protein–protein interaction network obtained from IMEx. Dark green nodes represent SARS-CoV-2 proteins, whereas light green nodes are human proteins.</a:t>
            </a:r>
            <a:endParaRPr/>
          </a:p>
        </p:txBody>
      </p:sp>
      <p:sp>
        <p:nvSpPr>
          <p:cNvPr id="80" name="Google Shape;80;p15"/>
          <p:cNvSpPr txBox="1"/>
          <p:nvPr/>
        </p:nvSpPr>
        <p:spPr>
          <a:xfrm>
            <a:off x="7578000" y="55550"/>
            <a:ext cx="1506900" cy="21858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rgbClr val="333333"/>
                </a:solidFill>
                <a:highlight>
                  <a:srgbClr val="FFFFFF"/>
                </a:highlight>
                <a:latin typeface="Questrial"/>
                <a:ea typeface="Questrial"/>
                <a:cs typeface="Questrial"/>
                <a:sym typeface="Questrial"/>
              </a:rPr>
              <a:t>Schematic diagram of the genomic structure of the 29.3 kb(nCoV) gene and domain structure of the1273aa spike glycoprotein.</a:t>
            </a:r>
            <a:endParaRPr sz="1000">
              <a:solidFill>
                <a:srgbClr val="333333"/>
              </a:solidFill>
              <a:highlight>
                <a:srgbClr val="FFFFFF"/>
              </a:highlight>
              <a:latin typeface="Questrial"/>
              <a:ea typeface="Questrial"/>
              <a:cs typeface="Questrial"/>
              <a:sym typeface="Questrial"/>
            </a:endParaRPr>
          </a:p>
          <a:p>
            <a:pPr marL="0" lvl="0" indent="0" algn="l" rtl="0">
              <a:spcBef>
                <a:spcPts val="0"/>
              </a:spcBef>
              <a:spcAft>
                <a:spcPts val="0"/>
              </a:spcAft>
              <a:buNone/>
            </a:pPr>
            <a:endParaRPr sz="1000">
              <a:solidFill>
                <a:srgbClr val="333333"/>
              </a:solidFill>
              <a:highlight>
                <a:srgbClr val="FFFFFF"/>
              </a:highlight>
              <a:latin typeface="Questrial"/>
              <a:ea typeface="Questrial"/>
              <a:cs typeface="Questrial"/>
              <a:sym typeface="Questrial"/>
            </a:endParaRPr>
          </a:p>
          <a:p>
            <a:pPr marL="0" lvl="0" indent="0" algn="l" rtl="0">
              <a:spcBef>
                <a:spcPts val="0"/>
              </a:spcBef>
              <a:spcAft>
                <a:spcPts val="0"/>
              </a:spcAft>
              <a:buNone/>
            </a:pPr>
            <a:endParaRPr sz="1000">
              <a:solidFill>
                <a:srgbClr val="333333"/>
              </a:solidFill>
              <a:highlight>
                <a:srgbClr val="FFFFFF"/>
              </a:highlight>
              <a:latin typeface="Questrial"/>
              <a:ea typeface="Questrial"/>
              <a:cs typeface="Questrial"/>
              <a:sym typeface="Questrial"/>
            </a:endParaRPr>
          </a:p>
          <a:p>
            <a:pPr marL="0" lvl="0" indent="0" algn="l" rtl="0">
              <a:spcBef>
                <a:spcPts val="0"/>
              </a:spcBef>
              <a:spcAft>
                <a:spcPts val="0"/>
              </a:spcAft>
              <a:buNone/>
            </a:pPr>
            <a:r>
              <a:rPr lang="it" sz="900">
                <a:solidFill>
                  <a:srgbClr val="2A6EBB"/>
                </a:solidFill>
                <a:highlight>
                  <a:srgbClr val="FFFFFF"/>
                </a:highlight>
                <a:uFill>
                  <a:noFill/>
                </a:uFill>
                <a:hlinkClick r:id="rId5">
                  <a:extLst>
                    <a:ext uri="{A12FA001-AC4F-418D-AE19-62706E023703}">
                      <ahyp:hlinkClr xmlns:ahyp="http://schemas.microsoft.com/office/drawing/2018/hyperlinkcolor" val="tx"/>
                    </a:ext>
                  </a:extLst>
                </a:hlinkClick>
              </a:rPr>
              <a:t>http://dx.doi.org/10.1136/jclinpath-2020-206658</a:t>
            </a:r>
            <a:endParaRPr sz="600">
              <a:solidFill>
                <a:srgbClr val="333333"/>
              </a:solidFill>
              <a:highlight>
                <a:srgbClr val="FFFFFF"/>
              </a:highlight>
              <a:latin typeface="Questrial"/>
              <a:ea typeface="Questrial"/>
              <a:cs typeface="Questrial"/>
              <a:sym typeface="Questrial"/>
            </a:endParaRPr>
          </a:p>
          <a:p>
            <a:pPr marL="0" lvl="0" indent="0" algn="l" rtl="0">
              <a:spcBef>
                <a:spcPts val="0"/>
              </a:spcBef>
              <a:spcAft>
                <a:spcPts val="0"/>
              </a:spcAft>
              <a:buNone/>
            </a:pPr>
            <a:endParaRPr sz="800" b="1">
              <a:solidFill>
                <a:srgbClr val="333333"/>
              </a:solidFill>
              <a:highlight>
                <a:srgbClr val="FFFFFF"/>
              </a:highlight>
              <a:latin typeface="Questrial"/>
              <a:ea typeface="Questrial"/>
              <a:cs typeface="Questrial"/>
              <a:sym typeface="Questrial"/>
            </a:endParaRPr>
          </a:p>
          <a:p>
            <a:pPr marL="0" lvl="0" indent="0" algn="l" rtl="0">
              <a:spcBef>
                <a:spcPts val="0"/>
              </a:spcBef>
              <a:spcAft>
                <a:spcPts val="0"/>
              </a:spcAft>
              <a:buNone/>
            </a:pPr>
            <a:endParaRPr sz="800" b="1">
              <a:solidFill>
                <a:srgbClr val="333333"/>
              </a:solidFill>
              <a:highlight>
                <a:srgbClr val="FFFFFF"/>
              </a:highlight>
              <a:latin typeface="Questrial"/>
              <a:ea typeface="Questrial"/>
              <a:cs typeface="Questrial"/>
              <a:sym typeface="Questrial"/>
            </a:endParaRPr>
          </a:p>
          <a:p>
            <a:pPr marL="0" lvl="0" indent="0" algn="l" rtl="0">
              <a:spcBef>
                <a:spcPts val="0"/>
              </a:spcBef>
              <a:spcAft>
                <a:spcPts val="0"/>
              </a:spcAft>
              <a:buNone/>
            </a:pPr>
            <a:endParaRPr sz="800" b="1">
              <a:solidFill>
                <a:srgbClr val="333333"/>
              </a:solidFill>
              <a:highlight>
                <a:srgbClr val="FFFFFF"/>
              </a:highlight>
              <a:latin typeface="Questrial"/>
              <a:ea typeface="Questrial"/>
              <a:cs typeface="Questrial"/>
              <a:sym typeface="Questrial"/>
            </a:endParaRPr>
          </a:p>
          <a:p>
            <a:pPr marL="0" lvl="0" indent="0" algn="l" rtl="0">
              <a:spcBef>
                <a:spcPts val="0"/>
              </a:spcBef>
              <a:spcAft>
                <a:spcPts val="0"/>
              </a:spcAft>
              <a:buNone/>
            </a:pPr>
            <a:endParaRPr sz="800" b="1">
              <a:solidFill>
                <a:srgbClr val="333333"/>
              </a:solidFill>
              <a:highlight>
                <a:srgbClr val="FFFFFF"/>
              </a:highlight>
              <a:latin typeface="Questrial"/>
              <a:ea typeface="Questrial"/>
              <a:cs typeface="Questrial"/>
              <a:sym typeface="Questrial"/>
            </a:endParaRPr>
          </a:p>
        </p:txBody>
      </p:sp>
      <p:sp>
        <p:nvSpPr>
          <p:cNvPr id="81" name="Google Shape;81;p15"/>
          <p:cNvSpPr txBox="1"/>
          <p:nvPr/>
        </p:nvSpPr>
        <p:spPr>
          <a:xfrm>
            <a:off x="6144000" y="47800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i="1">
                <a:solidFill>
                  <a:srgbClr val="222222"/>
                </a:solidFill>
                <a:highlight>
                  <a:srgbClr val="FFFFFF"/>
                </a:highlight>
              </a:rPr>
              <a:t>Biomolecules</a:t>
            </a:r>
            <a:r>
              <a:rPr lang="it" sz="800">
                <a:solidFill>
                  <a:srgbClr val="222222"/>
                </a:solidFill>
                <a:highlight>
                  <a:srgbClr val="FFFFFF"/>
                </a:highlight>
              </a:rPr>
              <a:t> </a:t>
            </a:r>
            <a:r>
              <a:rPr lang="it" sz="800" b="1">
                <a:solidFill>
                  <a:srgbClr val="222222"/>
                </a:solidFill>
                <a:highlight>
                  <a:srgbClr val="FFFFFF"/>
                </a:highlight>
              </a:rPr>
              <a:t>2022</a:t>
            </a:r>
            <a:r>
              <a:rPr lang="it" sz="800">
                <a:solidFill>
                  <a:srgbClr val="222222"/>
                </a:solidFill>
                <a:highlight>
                  <a:srgbClr val="FFFFFF"/>
                </a:highlight>
              </a:rPr>
              <a:t>, </a:t>
            </a:r>
            <a:r>
              <a:rPr lang="it" sz="800" i="1">
                <a:solidFill>
                  <a:srgbClr val="222222"/>
                </a:solidFill>
                <a:highlight>
                  <a:srgbClr val="FFFFFF"/>
                </a:highlight>
              </a:rPr>
              <a:t>12</a:t>
            </a:r>
            <a:r>
              <a:rPr lang="it" sz="800">
                <a:solidFill>
                  <a:srgbClr val="222222"/>
                </a:solidFill>
                <a:highlight>
                  <a:srgbClr val="FFFFFF"/>
                </a:highlight>
              </a:rPr>
              <a:t>(2), 188; </a:t>
            </a:r>
            <a:r>
              <a:rPr lang="it" sz="800" b="1">
                <a:solidFill>
                  <a:srgbClr val="3156A2"/>
                </a:solidFill>
                <a:highlight>
                  <a:srgbClr val="FFFFFF"/>
                </a:highlight>
                <a:uFill>
                  <a:noFill/>
                </a:uFill>
                <a:hlinkClick r:id="rId6">
                  <a:extLst>
                    <a:ext uri="{A12FA001-AC4F-418D-AE19-62706E023703}">
                      <ahyp:hlinkClr xmlns:ahyp="http://schemas.microsoft.com/office/drawing/2018/hyperlinkcolor" val="tx"/>
                    </a:ext>
                  </a:extLst>
                </a:hlinkClick>
              </a:rPr>
              <a:t>https://doi.org/10.3390/biom12020188</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445025"/>
            <a:ext cx="7266300" cy="76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Computational genomics</a:t>
            </a:r>
            <a:endParaRPr/>
          </a:p>
        </p:txBody>
      </p:sp>
      <p:sp>
        <p:nvSpPr>
          <p:cNvPr id="87" name="Google Shape;87;p16"/>
          <p:cNvSpPr txBox="1">
            <a:spLocks noGrp="1"/>
          </p:cNvSpPr>
          <p:nvPr>
            <p:ph type="body" idx="1"/>
          </p:nvPr>
        </p:nvSpPr>
        <p:spPr>
          <a:xfrm>
            <a:off x="311700" y="1463650"/>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it"/>
              <a:t>La genomica computazionale si focalizza sulla comprensione dei principi secondo cui in DNA regola la biologia di qualsiasi specie a livello molecolare</a:t>
            </a:r>
            <a:endParaRPr/>
          </a:p>
          <a:p>
            <a:pPr marL="0" lvl="0" indent="0" algn="l" rtl="0">
              <a:spcBef>
                <a:spcPts val="1200"/>
              </a:spcBef>
              <a:spcAft>
                <a:spcPts val="0"/>
              </a:spcAft>
              <a:buNone/>
            </a:pPr>
            <a:r>
              <a:rPr lang="it"/>
              <a:t>Al giorno d’oggi abbiamo a disposizione una enorme quantità di dati biologici </a:t>
            </a:r>
            <a:endParaRPr/>
          </a:p>
          <a:p>
            <a:pPr marL="0" lvl="0" indent="0" algn="l" rtl="0">
              <a:spcBef>
                <a:spcPts val="1200"/>
              </a:spcBef>
              <a:spcAft>
                <a:spcPts val="0"/>
              </a:spcAft>
              <a:buNone/>
            </a:pPr>
            <a:r>
              <a:rPr lang="it"/>
              <a:t>=&gt; gli studi computazionali sono diventati uno strumento determinante nello studio della biologia</a:t>
            </a:r>
            <a:endParaRPr/>
          </a:p>
          <a:p>
            <a:pPr marL="0" lvl="0" indent="0" algn="l" rtl="0">
              <a:spcBef>
                <a:spcPts val="1200"/>
              </a:spcBef>
              <a:spcAft>
                <a:spcPts val="0"/>
              </a:spcAft>
              <a:buNone/>
            </a:pPr>
            <a:r>
              <a:rPr lang="it"/>
              <a:t>L’uso di algoritmi e tecniche di </a:t>
            </a:r>
            <a:r>
              <a:rPr lang="it" b="1"/>
              <a:t>machine learning</a:t>
            </a:r>
            <a:r>
              <a:rPr lang="it"/>
              <a:t> permettono di scoprire segnali biologici in grandi genomi, ricostruire network cellulari e scoprire meccanismi di evoluzione del genoma. </a:t>
            </a:r>
            <a:endParaRPr/>
          </a:p>
          <a:p>
            <a:pPr marL="0" lvl="0" indent="0" algn="l" rtl="0">
              <a:spcBef>
                <a:spcPts val="1200"/>
              </a:spcBef>
              <a:spcAft>
                <a:spcPts val="1200"/>
              </a:spcAft>
              <a:buNone/>
            </a:pPr>
            <a:r>
              <a:rPr lang="it" sz="1400"/>
              <a:t>(da: MIT EECS dpt)</a:t>
            </a: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p:nvPr/>
        </p:nvSpPr>
        <p:spPr>
          <a:xfrm>
            <a:off x="909600" y="1497450"/>
            <a:ext cx="4108200" cy="10158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9900FF"/>
              </a:buClr>
              <a:buSzPts val="1800"/>
              <a:buFont typeface="Questrial"/>
              <a:buChar char="●"/>
            </a:pPr>
            <a:r>
              <a:rPr lang="it" sz="1800" b="1">
                <a:solidFill>
                  <a:srgbClr val="9900FF"/>
                </a:solidFill>
                <a:latin typeface="Questrial"/>
                <a:ea typeface="Questrial"/>
                <a:cs typeface="Questrial"/>
                <a:sym typeface="Questrial"/>
              </a:rPr>
              <a:t>BANCHE DATI (databases)</a:t>
            </a:r>
            <a:endParaRPr sz="1800" b="1">
              <a:solidFill>
                <a:srgbClr val="9900FF"/>
              </a:solidFill>
              <a:latin typeface="Questrial"/>
              <a:ea typeface="Questrial"/>
              <a:cs typeface="Questrial"/>
              <a:sym typeface="Questrial"/>
            </a:endParaRPr>
          </a:p>
          <a:p>
            <a:pPr marL="0" lvl="0" indent="0" algn="l" rtl="0">
              <a:spcBef>
                <a:spcPts val="0"/>
              </a:spcBef>
              <a:spcAft>
                <a:spcPts val="0"/>
              </a:spcAft>
              <a:buNone/>
            </a:pPr>
            <a:endParaRPr sz="1800" b="1">
              <a:solidFill>
                <a:srgbClr val="9900FF"/>
              </a:solidFill>
              <a:latin typeface="Questrial"/>
              <a:ea typeface="Questrial"/>
              <a:cs typeface="Questrial"/>
              <a:sym typeface="Questrial"/>
            </a:endParaRPr>
          </a:p>
          <a:p>
            <a:pPr marL="457200" lvl="0" indent="-342900" algn="l" rtl="0">
              <a:spcBef>
                <a:spcPts val="0"/>
              </a:spcBef>
              <a:spcAft>
                <a:spcPts val="0"/>
              </a:spcAft>
              <a:buClr>
                <a:srgbClr val="9900FF"/>
              </a:buClr>
              <a:buSzPts val="1800"/>
              <a:buFont typeface="Questrial"/>
              <a:buChar char="●"/>
            </a:pPr>
            <a:r>
              <a:rPr lang="it" sz="1800" b="1">
                <a:solidFill>
                  <a:srgbClr val="9900FF"/>
                </a:solidFill>
                <a:latin typeface="Questrial"/>
                <a:ea typeface="Questrial"/>
                <a:cs typeface="Questrial"/>
                <a:sym typeface="Questrial"/>
              </a:rPr>
              <a:t>GENOME BROWSERS</a:t>
            </a:r>
            <a:endParaRPr sz="1800" b="1">
              <a:solidFill>
                <a:srgbClr val="9900FF"/>
              </a:solidFill>
              <a:latin typeface="Questrial"/>
              <a:ea typeface="Questrial"/>
              <a:cs typeface="Questrial"/>
              <a:sym typeface="Questrial"/>
            </a:endParaRPr>
          </a:p>
        </p:txBody>
      </p:sp>
      <p:sp>
        <p:nvSpPr>
          <p:cNvPr id="93" name="Google Shape;93;p17"/>
          <p:cNvSpPr txBox="1"/>
          <p:nvPr/>
        </p:nvSpPr>
        <p:spPr>
          <a:xfrm>
            <a:off x="2196975" y="493625"/>
            <a:ext cx="617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a:latin typeface="Questrial"/>
                <a:ea typeface="Questrial"/>
                <a:cs typeface="Questrial"/>
                <a:sym typeface="Questrial"/>
              </a:rPr>
              <a:t>RISORSE DEL  WEB</a:t>
            </a:r>
            <a:endParaRPr sz="2000">
              <a:latin typeface="Questrial"/>
              <a:ea typeface="Questrial"/>
              <a:cs typeface="Questrial"/>
              <a:sym typeface="Quest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p:nvPr/>
        </p:nvSpPr>
        <p:spPr>
          <a:xfrm>
            <a:off x="1350450" y="322200"/>
            <a:ext cx="6172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b="1">
                <a:latin typeface="Questrial"/>
                <a:ea typeface="Questrial"/>
                <a:cs typeface="Questrial"/>
                <a:sym typeface="Questrial"/>
              </a:rPr>
              <a:t>BANCHE DATI</a:t>
            </a:r>
            <a:endParaRPr sz="1800" b="1">
              <a:latin typeface="Questrial"/>
              <a:ea typeface="Questrial"/>
              <a:cs typeface="Questrial"/>
              <a:sym typeface="Questrial"/>
            </a:endParaRPr>
          </a:p>
        </p:txBody>
      </p:sp>
      <p:pic>
        <p:nvPicPr>
          <p:cNvPr id="99" name="Google Shape;99;p18"/>
          <p:cNvPicPr preferRelativeResize="0"/>
          <p:nvPr/>
        </p:nvPicPr>
        <p:blipFill>
          <a:blip r:embed="rId3">
            <a:alphaModFix/>
          </a:blip>
          <a:stretch>
            <a:fillRect/>
          </a:stretch>
        </p:blipFill>
        <p:spPr>
          <a:xfrm>
            <a:off x="2578885" y="1079475"/>
            <a:ext cx="4297390" cy="2597775"/>
          </a:xfrm>
          <a:prstGeom prst="rect">
            <a:avLst/>
          </a:prstGeom>
          <a:noFill/>
          <a:ln>
            <a:noFill/>
          </a:ln>
        </p:spPr>
      </p:pic>
      <p:pic>
        <p:nvPicPr>
          <p:cNvPr id="100" name="Google Shape;100;p18"/>
          <p:cNvPicPr preferRelativeResize="0"/>
          <p:nvPr/>
        </p:nvPicPr>
        <p:blipFill>
          <a:blip r:embed="rId4">
            <a:alphaModFix/>
          </a:blip>
          <a:stretch>
            <a:fillRect/>
          </a:stretch>
        </p:blipFill>
        <p:spPr>
          <a:xfrm>
            <a:off x="216675" y="1197250"/>
            <a:ext cx="2362200" cy="3505200"/>
          </a:xfrm>
          <a:prstGeom prst="rect">
            <a:avLst/>
          </a:prstGeom>
          <a:noFill/>
          <a:ln>
            <a:noFill/>
          </a:ln>
        </p:spPr>
      </p:pic>
      <p:sp>
        <p:nvSpPr>
          <p:cNvPr id="101" name="Google Shape;101;p18"/>
          <p:cNvSpPr txBox="1"/>
          <p:nvPr/>
        </p:nvSpPr>
        <p:spPr>
          <a:xfrm>
            <a:off x="557500" y="879375"/>
            <a:ext cx="617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preistoria</a:t>
            </a:r>
            <a:endParaRPr>
              <a:latin typeface="Questrial"/>
              <a:ea typeface="Questrial"/>
              <a:cs typeface="Questrial"/>
              <a:sym typeface="Questrial"/>
            </a:endParaRPr>
          </a:p>
        </p:txBody>
      </p:sp>
      <p:sp>
        <p:nvSpPr>
          <p:cNvPr id="102" name="Google Shape;102;p18"/>
          <p:cNvSpPr txBox="1"/>
          <p:nvPr/>
        </p:nvSpPr>
        <p:spPr>
          <a:xfrm>
            <a:off x="2754900" y="3728625"/>
            <a:ext cx="617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Judson, the eight day of creation: the makers of biology, 1979</a:t>
            </a:r>
            <a:endParaRPr>
              <a:latin typeface="Questrial"/>
              <a:ea typeface="Questrial"/>
              <a:cs typeface="Questrial"/>
              <a:sym typeface="Quest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p:nvPr/>
        </p:nvSpPr>
        <p:spPr>
          <a:xfrm>
            <a:off x="2132675" y="118600"/>
            <a:ext cx="6172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b="1">
                <a:latin typeface="Questrial"/>
                <a:ea typeface="Questrial"/>
                <a:cs typeface="Questrial"/>
                <a:sym typeface="Questrial"/>
              </a:rPr>
              <a:t>BANCHE DATI</a:t>
            </a:r>
            <a:endParaRPr sz="1800" b="1">
              <a:latin typeface="Questrial"/>
              <a:ea typeface="Questrial"/>
              <a:cs typeface="Questrial"/>
              <a:sym typeface="Questrial"/>
            </a:endParaRPr>
          </a:p>
        </p:txBody>
      </p:sp>
      <p:pic>
        <p:nvPicPr>
          <p:cNvPr id="108" name="Google Shape;108;p19"/>
          <p:cNvPicPr preferRelativeResize="0"/>
          <p:nvPr/>
        </p:nvPicPr>
        <p:blipFill rotWithShape="1">
          <a:blip r:embed="rId3">
            <a:alphaModFix/>
          </a:blip>
          <a:srcRect/>
          <a:stretch/>
        </p:blipFill>
        <p:spPr>
          <a:xfrm>
            <a:off x="316183" y="887025"/>
            <a:ext cx="1633828" cy="1873330"/>
          </a:xfrm>
          <a:prstGeom prst="rect">
            <a:avLst/>
          </a:prstGeom>
          <a:noFill/>
          <a:ln>
            <a:noFill/>
          </a:ln>
        </p:spPr>
      </p:pic>
      <p:sp>
        <p:nvSpPr>
          <p:cNvPr id="109" name="Google Shape;109;p19"/>
          <p:cNvSpPr txBox="1"/>
          <p:nvPr/>
        </p:nvSpPr>
        <p:spPr>
          <a:xfrm>
            <a:off x="2239700" y="976950"/>
            <a:ext cx="5840100" cy="14832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 sz="1600">
                <a:solidFill>
                  <a:srgbClr val="000000"/>
                </a:solidFill>
                <a:latin typeface="Questrial"/>
                <a:ea typeface="Questrial"/>
                <a:cs typeface="Questrial"/>
                <a:sym typeface="Questrial"/>
              </a:rPr>
              <a:t>Dr. Margaret Oakley Dayhoff, pioniera della </a:t>
            </a:r>
            <a:r>
              <a:rPr lang="it" sz="1600" b="1">
                <a:solidFill>
                  <a:srgbClr val="000000"/>
                </a:solidFill>
                <a:latin typeface="Questrial"/>
                <a:ea typeface="Questrial"/>
                <a:cs typeface="Questrial"/>
                <a:sym typeface="Questrial"/>
              </a:rPr>
              <a:t>bioinformatica</a:t>
            </a:r>
            <a:r>
              <a:rPr lang="it" sz="1600">
                <a:solidFill>
                  <a:srgbClr val="000000"/>
                </a:solidFill>
                <a:latin typeface="Questrial"/>
                <a:ea typeface="Questrial"/>
                <a:cs typeface="Questrial"/>
                <a:sym typeface="Questrial"/>
              </a:rPr>
              <a:t>, nel </a:t>
            </a:r>
            <a:r>
              <a:rPr lang="it" sz="1600" b="1">
                <a:solidFill>
                  <a:srgbClr val="FF00FF"/>
                </a:solidFill>
                <a:latin typeface="Questrial"/>
                <a:ea typeface="Questrial"/>
                <a:cs typeface="Questrial"/>
                <a:sym typeface="Questrial"/>
              </a:rPr>
              <a:t>1965</a:t>
            </a:r>
            <a:r>
              <a:rPr lang="it" sz="1600">
                <a:solidFill>
                  <a:srgbClr val="000000"/>
                </a:solidFill>
                <a:latin typeface="Questrial"/>
                <a:ea typeface="Questrial"/>
                <a:cs typeface="Questrial"/>
                <a:sym typeface="Questrial"/>
              </a:rPr>
              <a:t> ha pubblicato ‘Atlas of protein sequence and structure’. Da questo progetto ha preso vita il </a:t>
            </a:r>
            <a:r>
              <a:rPr lang="it" sz="1600" b="1">
                <a:solidFill>
                  <a:srgbClr val="000000"/>
                </a:solidFill>
                <a:latin typeface="Questrial"/>
                <a:ea typeface="Questrial"/>
                <a:cs typeface="Questrial"/>
                <a:sym typeface="Questrial"/>
              </a:rPr>
              <a:t>database</a:t>
            </a:r>
            <a:r>
              <a:rPr lang="it" sz="1600">
                <a:solidFill>
                  <a:srgbClr val="000000"/>
                </a:solidFill>
                <a:latin typeface="Questrial"/>
                <a:ea typeface="Questrial"/>
                <a:cs typeface="Questrial"/>
                <a:sym typeface="Questrial"/>
              </a:rPr>
              <a:t> Protein Information Resource (PIR) che nel 2002 diventa Uniprot (</a:t>
            </a:r>
            <a:r>
              <a:rPr lang="it" sz="1600" b="1">
                <a:solidFill>
                  <a:srgbClr val="000000"/>
                </a:solidFill>
                <a:latin typeface="Questrial"/>
                <a:ea typeface="Questrial"/>
                <a:cs typeface="Questrial"/>
                <a:sym typeface="Questrial"/>
              </a:rPr>
              <a:t>Universal Protein Resource</a:t>
            </a:r>
            <a:r>
              <a:rPr lang="it" sz="1600">
                <a:solidFill>
                  <a:srgbClr val="000000"/>
                </a:solidFill>
                <a:latin typeface="Questrial"/>
                <a:ea typeface="Questrial"/>
                <a:cs typeface="Questrial"/>
                <a:sym typeface="Questrial"/>
              </a:rPr>
              <a:t>) </a:t>
            </a:r>
            <a:endParaRPr/>
          </a:p>
        </p:txBody>
      </p:sp>
      <p:pic>
        <p:nvPicPr>
          <p:cNvPr id="110" name="Google Shape;110;p19" descr="Margaret Oakley Dayhoff in the computer room at the National Biomedical Research Foundation, in front of the punch card reader.  Margaret Dayhoff created the first large scale database of protein sequences, and developed many of the early algorithms for a" title="Margaret Oakley Dayhoff in the computer room at the National Biomedical Research Foundation, in front of the punch card reader.  Margaret Dayhoff created the first large scale database of protein sequences, and developed many of the early algorithms for a"/>
          <p:cNvPicPr preferRelativeResize="0"/>
          <p:nvPr/>
        </p:nvPicPr>
        <p:blipFill>
          <a:blip r:embed="rId4">
            <a:alphaModFix/>
          </a:blip>
          <a:stretch>
            <a:fillRect/>
          </a:stretch>
        </p:blipFill>
        <p:spPr>
          <a:xfrm>
            <a:off x="438150" y="2806100"/>
            <a:ext cx="2716648" cy="1772525"/>
          </a:xfrm>
          <a:prstGeom prst="rect">
            <a:avLst/>
          </a:prstGeom>
          <a:noFill/>
          <a:ln>
            <a:noFill/>
          </a:ln>
        </p:spPr>
      </p:pic>
      <p:sp>
        <p:nvSpPr>
          <p:cNvPr id="111" name="Google Shape;111;p19"/>
          <p:cNvSpPr txBox="1"/>
          <p:nvPr/>
        </p:nvSpPr>
        <p:spPr>
          <a:xfrm>
            <a:off x="3154800" y="2806088"/>
            <a:ext cx="3200400" cy="16743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it" sz="1200">
                <a:solidFill>
                  <a:srgbClr val="656565"/>
                </a:solidFill>
                <a:latin typeface="Verdana"/>
                <a:ea typeface="Verdana"/>
                <a:cs typeface="Verdana"/>
                <a:sym typeface="Verdana"/>
              </a:rPr>
              <a:t>Margaret Oakley Dayhoff in the computer room at the National Biomedical Research Foundation, in front of the </a:t>
            </a:r>
            <a:r>
              <a:rPr lang="it" sz="1200">
                <a:solidFill>
                  <a:srgbClr val="FF00FF"/>
                </a:solidFill>
                <a:latin typeface="Verdana"/>
                <a:ea typeface="Verdana"/>
                <a:cs typeface="Verdana"/>
                <a:sym typeface="Verdana"/>
              </a:rPr>
              <a:t>punch card </a:t>
            </a:r>
            <a:r>
              <a:rPr lang="it" sz="1200">
                <a:solidFill>
                  <a:schemeClr val="dk1"/>
                </a:solidFill>
                <a:latin typeface="Verdana"/>
                <a:ea typeface="Verdana"/>
                <a:cs typeface="Verdana"/>
                <a:sym typeface="Verdana"/>
              </a:rPr>
              <a:t>reader</a:t>
            </a:r>
            <a:r>
              <a:rPr lang="it" sz="1200">
                <a:solidFill>
                  <a:srgbClr val="656565"/>
                </a:solidFill>
                <a:latin typeface="Verdana"/>
                <a:ea typeface="Verdana"/>
                <a:cs typeface="Verdana"/>
                <a:sym typeface="Verdana"/>
              </a:rPr>
              <a:t>. </a:t>
            </a:r>
            <a:endParaRPr sz="1200" i="1">
              <a:solidFill>
                <a:srgbClr val="A5A5A5"/>
              </a:solidFill>
              <a:latin typeface="Verdana"/>
              <a:ea typeface="Verdana"/>
              <a:cs typeface="Verdana"/>
              <a:sym typeface="Verdana"/>
            </a:endParaRPr>
          </a:p>
        </p:txBody>
      </p:sp>
      <p:pic>
        <p:nvPicPr>
          <p:cNvPr id="112" name="Google Shape;112;p19"/>
          <p:cNvPicPr preferRelativeResize="0"/>
          <p:nvPr/>
        </p:nvPicPr>
        <p:blipFill>
          <a:blip r:embed="rId5">
            <a:alphaModFix/>
          </a:blip>
          <a:stretch>
            <a:fillRect/>
          </a:stretch>
        </p:blipFill>
        <p:spPr>
          <a:xfrm>
            <a:off x="6178150" y="2653188"/>
            <a:ext cx="2857500" cy="1247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pSp>
        <p:nvGrpSpPr>
          <p:cNvPr id="117" name="Google Shape;117;p20"/>
          <p:cNvGrpSpPr/>
          <p:nvPr/>
        </p:nvGrpSpPr>
        <p:grpSpPr>
          <a:xfrm>
            <a:off x="775880" y="682177"/>
            <a:ext cx="8216033" cy="3576607"/>
            <a:chOff x="152400" y="152400"/>
            <a:chExt cx="8839197" cy="4106323"/>
          </a:xfrm>
        </p:grpSpPr>
        <p:pic>
          <p:nvPicPr>
            <p:cNvPr id="118" name="Google Shape;118;p20"/>
            <p:cNvPicPr preferRelativeResize="0"/>
            <p:nvPr/>
          </p:nvPicPr>
          <p:blipFill>
            <a:blip r:embed="rId3">
              <a:alphaModFix/>
            </a:blip>
            <a:stretch>
              <a:fillRect/>
            </a:stretch>
          </p:blipFill>
          <p:spPr>
            <a:xfrm>
              <a:off x="152400" y="152400"/>
              <a:ext cx="8839197" cy="4106323"/>
            </a:xfrm>
            <a:prstGeom prst="rect">
              <a:avLst/>
            </a:prstGeom>
            <a:noFill/>
            <a:ln>
              <a:noFill/>
            </a:ln>
          </p:spPr>
        </p:pic>
        <p:sp>
          <p:nvSpPr>
            <p:cNvPr id="119" name="Google Shape;119;p20"/>
            <p:cNvSpPr/>
            <p:nvPr/>
          </p:nvSpPr>
          <p:spPr>
            <a:xfrm>
              <a:off x="6350645" y="1465250"/>
              <a:ext cx="838800" cy="192000"/>
            </a:xfrm>
            <a:prstGeom prst="roundRect">
              <a:avLst>
                <a:gd name="adj" fmla="val 16667"/>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0"/>
            <p:cNvSpPr/>
            <p:nvPr/>
          </p:nvSpPr>
          <p:spPr>
            <a:xfrm>
              <a:off x="7422627" y="1465250"/>
              <a:ext cx="1116300" cy="192000"/>
            </a:xfrm>
            <a:prstGeom prst="roundRect">
              <a:avLst>
                <a:gd name="adj" fmla="val 16667"/>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20"/>
          <p:cNvSpPr txBox="1"/>
          <p:nvPr/>
        </p:nvSpPr>
        <p:spPr>
          <a:xfrm>
            <a:off x="863050" y="159075"/>
            <a:ext cx="6276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b="1">
                <a:latin typeface="Questrial"/>
                <a:ea typeface="Questrial"/>
                <a:cs typeface="Questrial"/>
                <a:sym typeface="Questrial"/>
              </a:rPr>
              <a:t>PROTEOMICA</a:t>
            </a:r>
            <a:endParaRPr sz="1800" b="1">
              <a:latin typeface="Questrial"/>
              <a:ea typeface="Questrial"/>
              <a:cs typeface="Questrial"/>
              <a:sym typeface="Quest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p:nvPr/>
        </p:nvSpPr>
        <p:spPr>
          <a:xfrm>
            <a:off x="1016825" y="257400"/>
            <a:ext cx="639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Questrial"/>
                <a:ea typeface="Questrial"/>
                <a:cs typeface="Questrial"/>
                <a:sym typeface="Questrial"/>
              </a:rPr>
              <a:t>GENOME BROWSERS</a:t>
            </a:r>
            <a:endParaRPr b="1">
              <a:latin typeface="Questrial"/>
              <a:ea typeface="Questrial"/>
              <a:cs typeface="Questrial"/>
              <a:sym typeface="Questrial"/>
            </a:endParaRPr>
          </a:p>
        </p:txBody>
      </p:sp>
      <p:sp>
        <p:nvSpPr>
          <p:cNvPr id="127" name="Google Shape;127;p21"/>
          <p:cNvSpPr txBox="1"/>
          <p:nvPr/>
        </p:nvSpPr>
        <p:spPr>
          <a:xfrm>
            <a:off x="375575" y="657600"/>
            <a:ext cx="7477800" cy="14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DEF:  GENOME BROWSER: interfaccia grafica per dati genomici di un database biologico. </a:t>
            </a:r>
            <a:endParaRPr>
              <a:latin typeface="Questrial"/>
              <a:ea typeface="Questrial"/>
              <a:cs typeface="Questrial"/>
              <a:sym typeface="Questrial"/>
            </a:endParaRPr>
          </a:p>
          <a:p>
            <a:pPr marL="0" lvl="0" indent="0" algn="l" rtl="0">
              <a:spcBef>
                <a:spcPts val="0"/>
              </a:spcBef>
              <a:spcAft>
                <a:spcPts val="0"/>
              </a:spcAft>
              <a:buNone/>
            </a:pP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I genome browser permettono di visualizzare ed analizzare interi genomi. </a:t>
            </a: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I dati rappresentati sono ‘</a:t>
            </a:r>
            <a:r>
              <a:rPr lang="it" b="1">
                <a:solidFill>
                  <a:srgbClr val="0000FF"/>
                </a:solidFill>
                <a:latin typeface="Questrial"/>
                <a:ea typeface="Questrial"/>
                <a:cs typeface="Questrial"/>
                <a:sym typeface="Questrial"/>
              </a:rPr>
              <a:t>annotati</a:t>
            </a:r>
            <a:r>
              <a:rPr lang="it">
                <a:latin typeface="Questrial"/>
                <a:ea typeface="Questrial"/>
                <a:cs typeface="Questrial"/>
                <a:sym typeface="Questrial"/>
              </a:rPr>
              <a:t>’ ovvero portano annotazioni che permettono ad esempio di predire le proteine espresse da un gene; la regolazione; le varianti; </a:t>
            </a:r>
            <a:endParaRPr>
              <a:latin typeface="Questrial"/>
              <a:ea typeface="Questrial"/>
              <a:cs typeface="Questrial"/>
              <a:sym typeface="Questrial"/>
            </a:endParaRPr>
          </a:p>
          <a:p>
            <a:pPr marL="0" lvl="0" indent="0" algn="l" rtl="0">
              <a:spcBef>
                <a:spcPts val="0"/>
              </a:spcBef>
              <a:spcAft>
                <a:spcPts val="0"/>
              </a:spcAft>
              <a:buNone/>
            </a:pPr>
            <a:r>
              <a:rPr lang="it">
                <a:latin typeface="Questrial"/>
                <a:ea typeface="Questrial"/>
                <a:cs typeface="Questrial"/>
                <a:sym typeface="Questrial"/>
              </a:rPr>
              <a:t>effettuare analisi comparative e molto altro</a:t>
            </a:r>
            <a:endParaRPr>
              <a:latin typeface="Questrial"/>
              <a:ea typeface="Questrial"/>
              <a:cs typeface="Questrial"/>
              <a:sym typeface="Questrial"/>
            </a:endParaRPr>
          </a:p>
        </p:txBody>
      </p:sp>
      <p:sp>
        <p:nvSpPr>
          <p:cNvPr id="128" name="Google Shape;128;p21"/>
          <p:cNvSpPr txBox="1"/>
          <p:nvPr/>
        </p:nvSpPr>
        <p:spPr>
          <a:xfrm>
            <a:off x="476375" y="2041225"/>
            <a:ext cx="7425900" cy="164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Si possono trovare molti genome browsers. Tra questi, FREE ed accessibili online e tra i più utilizzati possiamo citare:</a:t>
            </a:r>
            <a:endParaRPr>
              <a:latin typeface="Questrial"/>
              <a:ea typeface="Questrial"/>
              <a:cs typeface="Questrial"/>
              <a:sym typeface="Questrial"/>
            </a:endParaRPr>
          </a:p>
          <a:p>
            <a:pPr marL="0" lvl="0" indent="0" algn="l" rtl="0">
              <a:lnSpc>
                <a:spcPct val="115000"/>
              </a:lnSpc>
              <a:spcBef>
                <a:spcPts val="500"/>
              </a:spcBef>
              <a:spcAft>
                <a:spcPts val="0"/>
              </a:spcAft>
              <a:buNone/>
            </a:pPr>
            <a:r>
              <a:rPr lang="it" sz="1050">
                <a:solidFill>
                  <a:srgbClr val="0645AD"/>
                </a:solidFill>
                <a:highlight>
                  <a:srgbClr val="FFFFFF"/>
                </a:highlight>
                <a:uFill>
                  <a:noFill/>
                </a:uFill>
                <a:hlinkClick r:id="rId3">
                  <a:extLst>
                    <a:ext uri="{A12FA001-AC4F-418D-AE19-62706E023703}">
                      <ahyp:hlinkClr xmlns:ahyp="http://schemas.microsoft.com/office/drawing/2018/hyperlinkcolor" val="tx"/>
                    </a:ext>
                  </a:extLst>
                </a:hlinkClick>
              </a:rPr>
              <a:t>UCSC Genome Browser</a:t>
            </a:r>
            <a:r>
              <a:rPr lang="it" sz="1050">
                <a:solidFill>
                  <a:srgbClr val="202122"/>
                </a:solidFill>
                <a:highlight>
                  <a:srgbClr val="FFFFFF"/>
                </a:highlight>
              </a:rPr>
              <a:t>, </a:t>
            </a:r>
            <a:endParaRPr sz="1050">
              <a:solidFill>
                <a:srgbClr val="202122"/>
              </a:solidFill>
              <a:highlight>
                <a:srgbClr val="FFFFFF"/>
              </a:highlight>
            </a:endParaRPr>
          </a:p>
          <a:p>
            <a:pPr marL="0" lvl="0" indent="0" algn="l" rtl="0">
              <a:lnSpc>
                <a:spcPct val="115000"/>
              </a:lnSpc>
              <a:spcBef>
                <a:spcPts val="500"/>
              </a:spcBef>
              <a:spcAft>
                <a:spcPts val="0"/>
              </a:spcAft>
              <a:buNone/>
            </a:pPr>
            <a:r>
              <a:rPr lang="it" sz="1050">
                <a:solidFill>
                  <a:srgbClr val="0645AD"/>
                </a:solidFill>
                <a:highlight>
                  <a:srgbClr val="FFFFFF"/>
                </a:highlight>
                <a:uFill>
                  <a:noFill/>
                </a:uFill>
                <a:hlinkClick r:id="rId4">
                  <a:extLst>
                    <a:ext uri="{A12FA001-AC4F-418D-AE19-62706E023703}">
                      <ahyp:hlinkClr xmlns:ahyp="http://schemas.microsoft.com/office/drawing/2018/hyperlinkcolor" val="tx"/>
                    </a:ext>
                  </a:extLst>
                </a:hlinkClick>
              </a:rPr>
              <a:t>NCBI</a:t>
            </a:r>
            <a:r>
              <a:rPr lang="it" sz="1050">
                <a:solidFill>
                  <a:srgbClr val="202122"/>
                </a:solidFill>
                <a:highlight>
                  <a:srgbClr val="FFFFFF"/>
                </a:highlight>
              </a:rPr>
              <a:t>'s Genome Data Viewer.</a:t>
            </a:r>
            <a:endParaRPr sz="1050">
              <a:solidFill>
                <a:srgbClr val="202122"/>
              </a:solidFill>
              <a:highlight>
                <a:srgbClr val="FFFFFF"/>
              </a:highlight>
            </a:endParaRPr>
          </a:p>
          <a:p>
            <a:pPr marL="0" lvl="0" indent="0" algn="l" rtl="0">
              <a:lnSpc>
                <a:spcPct val="115000"/>
              </a:lnSpc>
              <a:spcBef>
                <a:spcPts val="500"/>
              </a:spcBef>
              <a:spcAft>
                <a:spcPts val="0"/>
              </a:spcAft>
              <a:buNone/>
            </a:pPr>
            <a:r>
              <a:rPr lang="it" sz="1050">
                <a:solidFill>
                  <a:srgbClr val="0645AD"/>
                </a:solidFill>
                <a:highlight>
                  <a:srgbClr val="FFFFFF"/>
                </a:highlight>
                <a:uFill>
                  <a:noFill/>
                </a:uFill>
                <a:hlinkClick r:id="rId5">
                  <a:extLst>
                    <a:ext uri="{A12FA001-AC4F-418D-AE19-62706E023703}">
                      <ahyp:hlinkClr xmlns:ahyp="http://schemas.microsoft.com/office/drawing/2018/hyperlinkcolor" val="tx"/>
                    </a:ext>
                  </a:extLst>
                </a:hlinkClick>
              </a:rPr>
              <a:t>Ensembl Genome Browser</a:t>
            </a:r>
            <a:r>
              <a:rPr lang="it" sz="1050">
                <a:solidFill>
                  <a:srgbClr val="202122"/>
                </a:solidFill>
                <a:highlight>
                  <a:srgbClr val="FFFFFF"/>
                </a:highlight>
              </a:rPr>
              <a:t> and </a:t>
            </a:r>
            <a:endParaRPr sz="1050">
              <a:solidFill>
                <a:srgbClr val="202122"/>
              </a:solidFill>
              <a:highlight>
                <a:srgbClr val="FFFFFF"/>
              </a:highlight>
            </a:endParaRPr>
          </a:p>
          <a:p>
            <a:pPr marL="0" lvl="0" indent="0" algn="l" rtl="0">
              <a:lnSpc>
                <a:spcPct val="115000"/>
              </a:lnSpc>
              <a:spcBef>
                <a:spcPts val="500"/>
              </a:spcBef>
              <a:spcAft>
                <a:spcPts val="500"/>
              </a:spcAft>
              <a:buClr>
                <a:schemeClr val="dk1"/>
              </a:buClr>
              <a:buSzPts val="1100"/>
              <a:buFont typeface="Arial"/>
              <a:buNone/>
            </a:pPr>
            <a:endParaRPr>
              <a:latin typeface="Questrial"/>
              <a:ea typeface="Questrial"/>
              <a:cs typeface="Questrial"/>
              <a:sym typeface="Questrial"/>
            </a:endParaRPr>
          </a:p>
        </p:txBody>
      </p:sp>
      <p:sp>
        <p:nvSpPr>
          <p:cNvPr id="129" name="Google Shape;129;p21"/>
          <p:cNvSpPr txBox="1"/>
          <p:nvPr/>
        </p:nvSpPr>
        <p:spPr>
          <a:xfrm>
            <a:off x="375575" y="3743950"/>
            <a:ext cx="7173300" cy="89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Questrial"/>
                <a:ea typeface="Questrial"/>
                <a:cs typeface="Questrial"/>
                <a:sym typeface="Questrial"/>
              </a:rPr>
              <a:t>NB: Quelli elencati coprono molti genomi, ma per alcune specie esistono genome browsers dedicati.</a:t>
            </a:r>
            <a:endParaRPr>
              <a:latin typeface="Questrial"/>
              <a:ea typeface="Questrial"/>
              <a:cs typeface="Questrial"/>
              <a:sym typeface="Questrial"/>
            </a:endParaRPr>
          </a:p>
          <a:p>
            <a:pPr marL="0" lvl="0" indent="0" algn="l" rtl="0">
              <a:lnSpc>
                <a:spcPct val="115000"/>
              </a:lnSpc>
              <a:spcBef>
                <a:spcPts val="500"/>
              </a:spcBef>
              <a:spcAft>
                <a:spcPts val="500"/>
              </a:spcAft>
              <a:buNone/>
            </a:pPr>
            <a:endParaRPr>
              <a:latin typeface="Questrial"/>
              <a:ea typeface="Questrial"/>
              <a:cs typeface="Questrial"/>
              <a:sym typeface="Questrial"/>
            </a:endParaRPr>
          </a:p>
        </p:txBody>
      </p:sp>
      <p:pic>
        <p:nvPicPr>
          <p:cNvPr id="130" name="Google Shape;130;p21"/>
          <p:cNvPicPr preferRelativeResize="0"/>
          <p:nvPr/>
        </p:nvPicPr>
        <p:blipFill>
          <a:blip r:embed="rId6">
            <a:alphaModFix/>
          </a:blip>
          <a:stretch>
            <a:fillRect/>
          </a:stretch>
        </p:blipFill>
        <p:spPr>
          <a:xfrm>
            <a:off x="4446250" y="2446000"/>
            <a:ext cx="1058450" cy="1058450"/>
          </a:xfrm>
          <a:prstGeom prst="rect">
            <a:avLst/>
          </a:prstGeom>
          <a:noFill/>
          <a:ln>
            <a:noFill/>
          </a:ln>
        </p:spPr>
      </p:pic>
      <p:pic>
        <p:nvPicPr>
          <p:cNvPr id="131" name="Google Shape;131;p21"/>
          <p:cNvPicPr preferRelativeResize="0"/>
          <p:nvPr/>
        </p:nvPicPr>
        <p:blipFill>
          <a:blip r:embed="rId7">
            <a:alphaModFix/>
          </a:blip>
          <a:stretch>
            <a:fillRect/>
          </a:stretch>
        </p:blipFill>
        <p:spPr>
          <a:xfrm>
            <a:off x="5850850" y="2446000"/>
            <a:ext cx="896625" cy="1109700"/>
          </a:xfrm>
          <a:prstGeom prst="rect">
            <a:avLst/>
          </a:prstGeom>
          <a:noFill/>
          <a:ln>
            <a:noFill/>
          </a:ln>
        </p:spPr>
      </p:pic>
      <p:pic>
        <p:nvPicPr>
          <p:cNvPr id="132" name="Google Shape;132;p21"/>
          <p:cNvPicPr preferRelativeResize="0"/>
          <p:nvPr/>
        </p:nvPicPr>
        <p:blipFill>
          <a:blip r:embed="rId8">
            <a:alphaModFix/>
          </a:blip>
          <a:stretch>
            <a:fillRect/>
          </a:stretch>
        </p:blipFill>
        <p:spPr>
          <a:xfrm>
            <a:off x="6825768" y="2531275"/>
            <a:ext cx="1779107" cy="895200"/>
          </a:xfrm>
          <a:prstGeom prst="rect">
            <a:avLst/>
          </a:prstGeom>
          <a:noFill/>
          <a:ln>
            <a:noFill/>
          </a:ln>
        </p:spPr>
      </p:pic>
    </p:spTree>
  </p:cSld>
  <p:clrMapOvr>
    <a:masterClrMapping/>
  </p:clrMapOvr>
</p:sld>
</file>

<file path=ppt/theme/theme1.xml><?xml version="1.0" encoding="utf-8"?>
<a:theme xmlns:a="http://schemas.openxmlformats.org/drawingml/2006/main" name="bioinfo">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1159</Words>
  <Application>Microsoft Macintosh PowerPoint</Application>
  <PresentationFormat>Presentazione su schermo (16:9)</PresentationFormat>
  <Paragraphs>140</Paragraphs>
  <Slides>25</Slides>
  <Notes>25</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25</vt:i4>
      </vt:variant>
    </vt:vector>
  </HeadingPairs>
  <TitlesOfParts>
    <vt:vector size="33" baseType="lpstr">
      <vt:lpstr>Questrial</vt:lpstr>
      <vt:lpstr>Arial</vt:lpstr>
      <vt:lpstr>Times New Roman</vt:lpstr>
      <vt:lpstr>Candara</vt:lpstr>
      <vt:lpstr>Courier</vt:lpstr>
      <vt:lpstr>Verdana</vt:lpstr>
      <vt:lpstr>Courier New</vt:lpstr>
      <vt:lpstr>bioinfo</vt:lpstr>
      <vt:lpstr>Presentazione standard di PowerPoint</vt:lpstr>
      <vt:lpstr>Cosa si può studiare mediante approccio bioinformatico</vt:lpstr>
      <vt:lpstr>AREE DELLA BIOINFORMATICA</vt:lpstr>
      <vt:lpstr>Computational genomics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ALIGNMENT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Claudio D'Addario</cp:lastModifiedBy>
  <cp:revision>1</cp:revision>
  <dcterms:modified xsi:type="dcterms:W3CDTF">2023-03-17T15:06:56Z</dcterms:modified>
</cp:coreProperties>
</file>