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69" r:id="rId4"/>
    <p:sldId id="258" r:id="rId5"/>
    <p:sldId id="259" r:id="rId6"/>
    <p:sldId id="260" r:id="rId7"/>
    <p:sldId id="261" r:id="rId8"/>
    <p:sldId id="262" r:id="rId9"/>
    <p:sldId id="263" r:id="rId10"/>
    <p:sldId id="270" r:id="rId11"/>
    <p:sldId id="264" r:id="rId12"/>
    <p:sldId id="271" r:id="rId13"/>
    <p:sldId id="272" r:id="rId14"/>
    <p:sldId id="265" r:id="rId15"/>
    <p:sldId id="266" r:id="rId16"/>
    <p:sldId id="273" r:id="rId17"/>
    <p:sldId id="274" r:id="rId18"/>
    <p:sldId id="275" r:id="rId19"/>
    <p:sldId id="280" r:id="rId20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02"/>
    <p:restoredTop sz="94215"/>
  </p:normalViewPr>
  <p:slideViewPr>
    <p:cSldViewPr snapToGrid="0" snapToObjects="1">
      <p:cViewPr varScale="1">
        <p:scale>
          <a:sx n="119" d="100"/>
          <a:sy n="119" d="100"/>
        </p:scale>
        <p:origin x="1408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30D20F-2757-3943-8958-600542E929AB}" type="datetimeFigureOut">
              <a:rPr lang="it-IT" smtClean="0"/>
              <a:t>14/10/24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996D3D-94A9-3F46-89A2-672E15B48CE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319404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15C14-D401-DB4A-9215-0E93EB525636}" type="datetimeFigureOut">
              <a:rPr lang="it-IT" smtClean="0"/>
              <a:t>14/10/24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C334F-7B2D-F44A-ADA6-D2F9CB1480F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22841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15C14-D401-DB4A-9215-0E93EB525636}" type="datetimeFigureOut">
              <a:rPr lang="it-IT" smtClean="0"/>
              <a:t>14/10/24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C334F-7B2D-F44A-ADA6-D2F9CB1480F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413496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15C14-D401-DB4A-9215-0E93EB525636}" type="datetimeFigureOut">
              <a:rPr lang="it-IT" smtClean="0"/>
              <a:t>14/10/24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C334F-7B2D-F44A-ADA6-D2F9CB1480F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690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15C14-D401-DB4A-9215-0E93EB525636}" type="datetimeFigureOut">
              <a:rPr lang="it-IT" smtClean="0"/>
              <a:t>14/10/24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C334F-7B2D-F44A-ADA6-D2F9CB1480F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5475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15C14-D401-DB4A-9215-0E93EB525636}" type="datetimeFigureOut">
              <a:rPr lang="it-IT" smtClean="0"/>
              <a:t>14/10/24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C334F-7B2D-F44A-ADA6-D2F9CB1480F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00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15C14-D401-DB4A-9215-0E93EB525636}" type="datetimeFigureOut">
              <a:rPr lang="it-IT" smtClean="0"/>
              <a:t>14/10/24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C334F-7B2D-F44A-ADA6-D2F9CB1480F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83720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15C14-D401-DB4A-9215-0E93EB525636}" type="datetimeFigureOut">
              <a:rPr lang="it-IT" smtClean="0"/>
              <a:t>14/10/24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C334F-7B2D-F44A-ADA6-D2F9CB1480F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34830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15C14-D401-DB4A-9215-0E93EB525636}" type="datetimeFigureOut">
              <a:rPr lang="it-IT" smtClean="0"/>
              <a:t>14/10/24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C334F-7B2D-F44A-ADA6-D2F9CB1480F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183239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15C14-D401-DB4A-9215-0E93EB525636}" type="datetimeFigureOut">
              <a:rPr lang="it-IT" smtClean="0"/>
              <a:t>14/10/24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C334F-7B2D-F44A-ADA6-D2F9CB1480F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5277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15C14-D401-DB4A-9215-0E93EB525636}" type="datetimeFigureOut">
              <a:rPr lang="it-IT" smtClean="0"/>
              <a:t>14/10/24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C334F-7B2D-F44A-ADA6-D2F9CB1480F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94996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15C14-D401-DB4A-9215-0E93EB525636}" type="datetimeFigureOut">
              <a:rPr lang="it-IT" smtClean="0"/>
              <a:t>14/10/24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C334F-7B2D-F44A-ADA6-D2F9CB1480F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22517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515C14-D401-DB4A-9215-0E93EB525636}" type="datetimeFigureOut">
              <a:rPr lang="it-IT" smtClean="0"/>
              <a:t>14/10/24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7C334F-7B2D-F44A-ADA6-D2F9CB1480F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7001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contenuto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it-IT" sz="6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0" algn="ctr">
              <a:buNone/>
            </a:pPr>
            <a:r>
              <a:rPr lang="it-IT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Germania nazista e l’Unione sovietica di Stalin</a:t>
            </a:r>
          </a:p>
        </p:txBody>
      </p:sp>
    </p:spTree>
    <p:extLst>
      <p:ext uri="{BB962C8B-B14F-4D97-AF65-F5344CB8AC3E}">
        <p14:creationId xmlns:p14="http://schemas.microsoft.com/office/powerpoint/2010/main" val="7618919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A34D51D-7F46-774C-A5C8-37D4A3DC47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e.</a:t>
            </a: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definizione dei rapporti con le Chiese</a:t>
            </a: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812436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Disegno espansionistico (</a:t>
            </a:r>
            <a:r>
              <a:rPr lang="it-IT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Lebensraum</a:t>
            </a: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esposto da Hitler nel </a:t>
            </a:r>
            <a:r>
              <a:rPr lang="it-IT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Mein</a:t>
            </a:r>
            <a:r>
              <a:rPr lang="it-IT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Kampf</a:t>
            </a: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(1925):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rilancio dell’industria bellica;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reintroduzione della leva obbligatoria (1933);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uscita dalla Sdn (1933);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interruzione del pagamento delle sanzioni di guerra (1933);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rimilitarizzazione della Renania (1936).</a:t>
            </a:r>
          </a:p>
          <a:p>
            <a:pPr>
              <a:buFont typeface="Wingdings" pitchFamily="2" charset="2"/>
              <a:buChar char="Ø"/>
            </a:pP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spirale di radicalizzazione e guerra.</a:t>
            </a:r>
          </a:p>
          <a:p>
            <a:pPr>
              <a:buFont typeface="Wingdings" pitchFamily="2" charset="2"/>
              <a:buChar char="Ø"/>
            </a:pPr>
            <a:endParaRPr lang="it-IT" dirty="0"/>
          </a:p>
          <a:p>
            <a:pPr>
              <a:buFont typeface="Arial" panose="020B0604020202020204" pitchFamily="34" charset="0"/>
              <a:buChar char="•"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588275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CADFDDA-D73F-9348-B236-A602BF8C1C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Impiego moderno e spregiudicato dei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mezzi di propaganda.</a:t>
            </a:r>
          </a:p>
          <a:p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Politica </a:t>
            </a:r>
            <a:r>
              <a:rPr lang="it-IT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natalista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Eugenetica:</a:t>
            </a:r>
          </a:p>
          <a:p>
            <a:pPr>
              <a:buFontTx/>
              <a:buChar char="-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dal 1933: politiche di sterilizzazione;</a:t>
            </a:r>
          </a:p>
          <a:p>
            <a:pPr>
              <a:buFontTx/>
              <a:buChar char="-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dal 1939: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operazione T4.</a:t>
            </a:r>
          </a:p>
        </p:txBody>
      </p:sp>
    </p:spTree>
    <p:extLst>
      <p:ext uri="{BB962C8B-B14F-4D97-AF65-F5344CB8AC3E}">
        <p14:creationId xmlns:p14="http://schemas.microsoft.com/office/powerpoint/2010/main" val="23805891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71678AC-7E3C-4C4A-9360-1C463EECBD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Legislazione razziale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it-IT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primi provvedimenti (1933);</a:t>
            </a:r>
          </a:p>
          <a:p>
            <a:pPr>
              <a:buFontTx/>
              <a:buChar char="-"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1935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Leggi di Norimberga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	- Legge sulla cittadinanza del Reich;</a:t>
            </a:r>
          </a:p>
          <a:p>
            <a:pPr marL="0" indent="0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- Legge per la protezione del sangue e   	dell’onore tedesco.</a:t>
            </a:r>
          </a:p>
        </p:txBody>
      </p:sp>
    </p:spTree>
    <p:extLst>
      <p:ext uri="{BB962C8B-B14F-4D97-AF65-F5344CB8AC3E}">
        <p14:creationId xmlns:p14="http://schemas.microsoft.com/office/powerpoint/2010/main" val="22634180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Adolf Hitler a una manifestazione dell’agosto 1914.</a:t>
            </a:r>
          </a:p>
        </p:txBody>
      </p:sp>
      <p:pic>
        <p:nvPicPr>
          <p:cNvPr id="4" name="Segnaposto contenuto 3" descr="photo.jp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8187" r="-1818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5610236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Presentazione della </a:t>
            </a:r>
            <a:r>
              <a:rPr lang="it-IT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Hitlerjugend</a:t>
            </a: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b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Congresso di Norimberga 1937.</a:t>
            </a:r>
          </a:p>
        </p:txBody>
      </p:sp>
      <p:pic>
        <p:nvPicPr>
          <p:cNvPr id="4" name="Segnaposto contenuto 3" descr="orange-HJ_Nuremberg.jp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0915" r="-1091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9510677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L’Unione sovietica di Stalin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Rivoluzione dall’alto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improntata alla cancellazione dell’arretratezza economica della Russia:</a:t>
            </a:r>
          </a:p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	&gt; nel giro di dieci anni, l’URSS diviene la terza 	potenza industriale dopo USA e Germania e 	attraversa apparentemente immune la fase della 	depressione mondiale.</a:t>
            </a:r>
          </a:p>
          <a:p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Economia pianificata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(3 piani quinquennali: 1928, 1932, 1938): </a:t>
            </a:r>
          </a:p>
          <a:p>
            <a:pPr marL="0" indent="0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	&gt;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industralizzazione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collettivizzazione forzata.</a:t>
            </a:r>
          </a:p>
        </p:txBody>
      </p:sp>
    </p:spTree>
    <p:extLst>
      <p:ext uri="{BB962C8B-B14F-4D97-AF65-F5344CB8AC3E}">
        <p14:creationId xmlns:p14="http://schemas.microsoft.com/office/powerpoint/2010/main" val="4297881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Buoni risultati sul piano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industriale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  <a:p>
            <a:pPr algn="just">
              <a:buFont typeface="Wingdings" pitchFamily="2" charset="2"/>
              <a:buChar char="Ø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aumento della produzione ma riduzione del livello di vita dei cittadini.</a:t>
            </a:r>
          </a:p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Meno buoni su quello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agricolo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>
              <a:buFont typeface="Wingdings" pitchFamily="2" charset="2"/>
              <a:buChar char="Ø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resistenza dei proprietari terrieri e del mondo contadino;</a:t>
            </a:r>
          </a:p>
          <a:p>
            <a:pPr algn="just">
              <a:buFont typeface="Wingdings" pitchFamily="2" charset="2"/>
              <a:buChar char="Ø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produzione non decolla;</a:t>
            </a:r>
          </a:p>
          <a:p>
            <a:pPr algn="just">
              <a:buFont typeface="Wingdings" pitchFamily="2" charset="2"/>
              <a:buChar char="Ø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deportazioni e collettivizzazioni forzate (lotta contro i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kulaki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334074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Terrore staliniano &gt; metodo di governo;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Continuo cambiare dell’oggetto delle persecuzioni;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Mentalità della paura e della delazione;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Ingegneria di classe;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Gulag;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Distruzione/scardinamento delle relazioni private;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Epurazioni, purghe, processi.</a:t>
            </a:r>
          </a:p>
        </p:txBody>
      </p:sp>
    </p:spTree>
    <p:extLst>
      <p:ext uri="{BB962C8B-B14F-4D97-AF65-F5344CB8AC3E}">
        <p14:creationId xmlns:p14="http://schemas.microsoft.com/office/powerpoint/2010/main" val="9197577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457200" y="326593"/>
            <a:ext cx="8229600" cy="1039091"/>
          </a:xfrm>
        </p:spPr>
        <p:txBody>
          <a:bodyPr>
            <a:noAutofit/>
          </a:bodyPr>
          <a:lstStyle/>
          <a:p>
            <a:r>
              <a:rPr lang="it-I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Manifestazione della gioventù comunista, seconda metà degli anni Trenta.</a:t>
            </a:r>
          </a:p>
        </p:txBody>
      </p:sp>
      <p:pic>
        <p:nvPicPr>
          <p:cNvPr id="7" name="Segnaposto contenuto 6" descr="10635.jp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1439" r="-114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943342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Germania nazista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 gennaio 1933: </a:t>
            </a: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Hitler viene nominato cancelliere del Reich.</a:t>
            </a:r>
          </a:p>
          <a:p>
            <a:pPr marL="0" indent="0" algn="just">
              <a:buNone/>
            </a:pPr>
            <a:endParaRPr lang="it-IT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it-IT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NSDAP</a:t>
            </a: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it-IT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Nationalsozialistische</a:t>
            </a: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Deutsche Arbeiter </a:t>
            </a:r>
            <a:r>
              <a:rPr lang="it-IT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Partei</a:t>
            </a: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è il partito di maggioranza relativa (</a:t>
            </a:r>
            <a:r>
              <a:rPr lang="it-IT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33,1% </a:t>
            </a: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dei voti, appoggio degli ambienti industriali, finanziari e agrari), supportato dalle </a:t>
            </a:r>
            <a:r>
              <a:rPr lang="it-IT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it-IT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Sturmabteilungen</a:t>
            </a: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fin dal 1921.</a:t>
            </a:r>
          </a:p>
        </p:txBody>
      </p:sp>
    </p:spTree>
    <p:extLst>
      <p:ext uri="{BB962C8B-B14F-4D97-AF65-F5344CB8AC3E}">
        <p14:creationId xmlns:p14="http://schemas.microsoft.com/office/powerpoint/2010/main" val="39772108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B80C99E-B5DA-F74C-9D30-96CCAF8D6C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Elezioni tedesche: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9CF9DF8-4183-0D46-A532-E321663B09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1930: 18,3%</a:t>
            </a:r>
          </a:p>
          <a:p>
            <a:pPr marL="0" indent="0">
              <a:buNone/>
            </a:pP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1932: 37,3%</a:t>
            </a:r>
          </a:p>
          <a:p>
            <a:pPr marL="0" indent="0">
              <a:buNone/>
            </a:pP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1932: 33,1%</a:t>
            </a:r>
          </a:p>
        </p:txBody>
      </p:sp>
    </p:spTree>
    <p:extLst>
      <p:ext uri="{BB962C8B-B14F-4D97-AF65-F5344CB8AC3E}">
        <p14:creationId xmlns:p14="http://schemas.microsoft.com/office/powerpoint/2010/main" val="620850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438696"/>
            <a:ext cx="8229600" cy="4525963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escalation elettorale nel clima di instabilità generato dalla disgregazione dell’esperienza weimariana e dalla Grande Depressione.</a:t>
            </a:r>
          </a:p>
          <a:p>
            <a:pPr marL="0" indent="0" algn="just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ottobre 1931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alla guida del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Fronte di </a:t>
            </a:r>
            <a:r>
              <a:rPr lang="it-IT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Harzburg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(fronte di opposizione nazionale).</a:t>
            </a:r>
          </a:p>
          <a:p>
            <a:pPr marL="0" indent="0" algn="just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charset="2"/>
              <a:buChar char="Ø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nazismo interpreta, strumentalizzandole, le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spinte antidemocratiche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larghe masse colpite dalla crisi utilizzando l’impatto di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slogan demagogici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la forza d’urto di una politica informata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alla violenza politica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una politica capace di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intervenire nell’economia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orientarla verso un ciclo espansivo.</a:t>
            </a:r>
          </a:p>
          <a:p>
            <a:pPr algn="just">
              <a:buFont typeface="Wingdings" charset="2"/>
              <a:buChar char="Ø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10179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Primo governo di Hitler: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mediazione con le forze della destra tradizionale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(consolidamento della posizione interna e dell’immagine internazionale).</a:t>
            </a:r>
          </a:p>
          <a:p>
            <a:pPr marL="0" indent="0" algn="just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Ma: la politica di mediazione è transitoria.</a:t>
            </a:r>
          </a:p>
          <a:p>
            <a:pPr marL="0" indent="0" algn="just">
              <a:buNone/>
            </a:pPr>
            <a:endParaRPr lang="it-IT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27 febbraio 1933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incendio del Reichstag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serie di provvedimenti legislativi con cui viene smantellato, senza necessità di una formale abrogazione, il sistema costituzionale di Weimar.</a:t>
            </a:r>
          </a:p>
        </p:txBody>
      </p:sp>
    </p:spTree>
    <p:extLst>
      <p:ext uri="{BB962C8B-B14F-4D97-AF65-F5344CB8AC3E}">
        <p14:creationId xmlns:p14="http://schemas.microsoft.com/office/powerpoint/2010/main" val="10988255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it-IT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it-IT" sz="4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repressione delle opposizioni e costituzione di un sistema a partito unico</a:t>
            </a:r>
            <a:r>
              <a:rPr lang="it-IT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it-IT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Spoliazione dei diritti civili:</a:t>
            </a:r>
          </a:p>
          <a:p>
            <a:pPr marL="0" indent="0" algn="just">
              <a:buNone/>
            </a:pPr>
            <a:r>
              <a:rPr lang="it-IT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Decreto presidenziale </a:t>
            </a:r>
            <a:r>
              <a:rPr lang="it-IT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 28 febbraio 1933 e </a:t>
            </a:r>
            <a:r>
              <a:rPr lang="it-IT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Legge per 	l’epurazione della pubblica amministrazione</a:t>
            </a:r>
            <a:r>
              <a:rPr lang="it-IT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del 7 aprile 	1933.</a:t>
            </a:r>
          </a:p>
          <a:p>
            <a:pPr marL="0" indent="0" algn="just">
              <a:buNone/>
            </a:pPr>
            <a:endParaRPr lang="it-IT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•"/>
            </a:pPr>
            <a:r>
              <a:rPr lang="it-IT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Spoliazione dei diritti politici:</a:t>
            </a:r>
          </a:p>
          <a:p>
            <a:pPr marL="0" indent="0">
              <a:buNone/>
            </a:pPr>
            <a:r>
              <a:rPr lang="it-IT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Legge contro la ricostruzione dei partiti </a:t>
            </a:r>
            <a:r>
              <a:rPr lang="it-IT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 14 luglio 1933.</a:t>
            </a:r>
          </a:p>
          <a:p>
            <a:pPr marL="0" indent="0">
              <a:buNone/>
            </a:pPr>
            <a:endParaRPr lang="it-IT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Utilizzo dei </a:t>
            </a:r>
            <a:r>
              <a:rPr lang="it-IT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campi di concentramento</a:t>
            </a:r>
            <a:r>
              <a:rPr lang="it-IT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fin dal 1933.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456200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riassetto dei poteri istituzionali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•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Mortificazione del potere legislativo a favore dell’esecutivo: </a:t>
            </a:r>
          </a:p>
          <a:p>
            <a:pPr marL="0" indent="0">
              <a:buNone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Legge dei pieni poteri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 24 marzo 1933.</a:t>
            </a:r>
          </a:p>
          <a:p>
            <a:pPr marL="0" indent="0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Abolizione della struttura federale del Reich:</a:t>
            </a:r>
          </a:p>
          <a:p>
            <a:pPr marL="0" indent="0">
              <a:buNone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Legge del 30 gennaio 1934.</a:t>
            </a:r>
          </a:p>
          <a:p>
            <a:pPr marL="0" indent="0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•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Accentramento dei poteri nella persona del Fuhrer:</a:t>
            </a:r>
          </a:p>
          <a:p>
            <a:pPr marL="0" indent="0">
              <a:buNone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Riunificazione, alla morte di Hindenburg (2 agosto           </a:t>
            </a:r>
          </a:p>
          <a:p>
            <a:pPr marL="0" indent="0">
              <a:buNone/>
            </a:pP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1934) della carica di presidente e cancelliere del Reich.</a:t>
            </a:r>
          </a:p>
        </p:txBody>
      </p:sp>
    </p:spTree>
    <p:extLst>
      <p:ext uri="{BB962C8B-B14F-4D97-AF65-F5344CB8AC3E}">
        <p14:creationId xmlns:p14="http://schemas.microsoft.com/office/powerpoint/2010/main" val="12242258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</a:t>
            </a:r>
            <a:r>
              <a:rPr lang="it-IT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ridefinizione degli equilibri interni alla NSDAP</a:t>
            </a:r>
            <a:r>
              <a:rPr lang="it-IT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it-IT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 giugno 1934: </a:t>
            </a:r>
            <a:r>
              <a:rPr lang="it-IT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Notte dei lunghi coltelli </a:t>
            </a:r>
            <a:r>
              <a:rPr lang="it-IT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 liquidazione delle SA e riconoscimento delle </a:t>
            </a:r>
            <a:r>
              <a:rPr lang="it-IT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SS</a:t>
            </a:r>
            <a:r>
              <a:rPr lang="it-IT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it-IT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Schutzstaffeln</a:t>
            </a:r>
            <a:r>
              <a:rPr lang="it-IT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come corpo autonomo e guida dell’apparato poliziesco del Reich (</a:t>
            </a:r>
            <a:r>
              <a:rPr lang="it-IT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Gestapo</a:t>
            </a:r>
            <a:r>
              <a:rPr lang="it-IT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it-IT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Servizio segreto</a:t>
            </a:r>
            <a:r>
              <a:rPr lang="it-IT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0">
              <a:buNone/>
            </a:pPr>
            <a:endParaRPr lang="it-IT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politica di </a:t>
            </a:r>
            <a:r>
              <a:rPr lang="it-IT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potenziamento dell’esercito</a:t>
            </a:r>
            <a:r>
              <a:rPr lang="it-IT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093378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d.</a:t>
            </a: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costituzione di un sistema associativo legato al partito</a:t>
            </a: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endParaRPr lang="it-IT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Hitler </a:t>
            </a:r>
            <a:r>
              <a:rPr lang="it-IT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Jugend</a:t>
            </a: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it-IT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Jungmadel</a:t>
            </a: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Bund Deutsche </a:t>
            </a:r>
            <a:r>
              <a:rPr lang="it-IT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Madel</a:t>
            </a: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Deutsche </a:t>
            </a:r>
            <a:r>
              <a:rPr lang="it-IT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Arbeitsfront</a:t>
            </a: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Kraft </a:t>
            </a:r>
            <a:r>
              <a:rPr lang="it-IT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durch</a:t>
            </a: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Freude</a:t>
            </a: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5862547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998</TotalTime>
  <Words>732</Words>
  <Application>Microsoft Macintosh PowerPoint</Application>
  <PresentationFormat>Presentazione su schermo (4:3)</PresentationFormat>
  <Paragraphs>95</Paragraphs>
  <Slides>19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Times New Roman</vt:lpstr>
      <vt:lpstr>Wingdings</vt:lpstr>
      <vt:lpstr>Tema di Office</vt:lpstr>
      <vt:lpstr>Presentazione standard di PowerPoint</vt:lpstr>
      <vt:lpstr>La Germania nazista</vt:lpstr>
      <vt:lpstr>Elezioni tedesche: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Adolf Hitler a una manifestazione dell’agosto 1914.</vt:lpstr>
      <vt:lpstr>Presentazione della Hitlerjugend,  Congresso di Norimberga 1937.</vt:lpstr>
      <vt:lpstr>L’Unione sovietica di Stalin</vt:lpstr>
      <vt:lpstr>Presentazione standard di PowerPoint</vt:lpstr>
      <vt:lpstr>Presentazione standard di PowerPoint</vt:lpstr>
      <vt:lpstr>Manifestazione della gioventù comunista, seconda metà degli anni Trenta.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Maddalena Carli</dc:creator>
  <cp:lastModifiedBy>maddalena carli</cp:lastModifiedBy>
  <cp:revision>16</cp:revision>
  <dcterms:created xsi:type="dcterms:W3CDTF">2015-04-07T21:24:55Z</dcterms:created>
  <dcterms:modified xsi:type="dcterms:W3CDTF">2024-10-14T08:14:32Z</dcterms:modified>
</cp:coreProperties>
</file>