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73" r:id="rId9"/>
    <p:sldId id="262" r:id="rId10"/>
    <p:sldId id="263" r:id="rId11"/>
    <p:sldId id="274" r:id="rId12"/>
    <p:sldId id="264" r:id="rId13"/>
    <p:sldId id="265" r:id="rId14"/>
    <p:sldId id="275" r:id="rId15"/>
    <p:sldId id="266" r:id="rId16"/>
    <p:sldId id="267" r:id="rId17"/>
    <p:sldId id="268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89"/>
    <p:restoredTop sz="94697"/>
  </p:normalViewPr>
  <p:slideViewPr>
    <p:cSldViewPr snapToGrid="0">
      <p:cViewPr varScale="1">
        <p:scale>
          <a:sx n="98" d="100"/>
          <a:sy n="98" d="100"/>
        </p:scale>
        <p:origin x="21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rivoluzioni del 1917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latin typeface="Times" pitchFamily="2" charset="0"/>
              </a:rPr>
              <a:t>23 ottobre 1917</a:t>
            </a:r>
            <a:r>
              <a:rPr lang="it-IT" dirty="0">
                <a:latin typeface="Times" pitchFamily="2" charset="0"/>
              </a:rPr>
              <a:t>: i bolscevichi decidono di rovesciare con forza il governo provvisorio</a:t>
            </a:r>
          </a:p>
          <a:p>
            <a:pPr algn="just"/>
            <a:r>
              <a:rPr lang="it-IT" b="1" dirty="0">
                <a:latin typeface="Times" pitchFamily="2" charset="0"/>
              </a:rPr>
              <a:t>25 ottobre 1917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presa del Palazzo di inverno </a:t>
            </a:r>
            <a:r>
              <a:rPr lang="it-IT" dirty="0">
                <a:latin typeface="Times" pitchFamily="2" charset="0"/>
              </a:rPr>
              <a:t>(Mosca). A Pietroburgo il </a:t>
            </a:r>
            <a:r>
              <a:rPr lang="it-IT" b="1" dirty="0">
                <a:latin typeface="Times" pitchFamily="2" charset="0"/>
              </a:rPr>
              <a:t>Congresso panrusso </a:t>
            </a:r>
            <a:r>
              <a:rPr lang="it-IT" dirty="0">
                <a:latin typeface="Times" pitchFamily="2" charset="0"/>
              </a:rPr>
              <a:t>dei soviet approva due decreti:</a:t>
            </a:r>
          </a:p>
          <a:p>
            <a:pPr marL="514350" indent="-514350" algn="just">
              <a:buAutoNum type="arabicParenR"/>
            </a:pPr>
            <a:r>
              <a:rPr lang="it-IT" dirty="0">
                <a:latin typeface="Times" pitchFamily="2" charset="0"/>
              </a:rPr>
              <a:t>Appello ai belligeranti per una pace giusta</a:t>
            </a:r>
          </a:p>
          <a:p>
            <a:pPr marL="514350" indent="-514350" algn="just">
              <a:buAutoNum type="arabicParenR"/>
            </a:pPr>
            <a:r>
              <a:rPr lang="it-IT" dirty="0">
                <a:latin typeface="Times" pitchFamily="2" charset="0"/>
              </a:rPr>
              <a:t>Abolizione della proprietà terriera e redistribuzione della terra</a:t>
            </a:r>
          </a:p>
          <a:p>
            <a:pPr marL="514350" indent="-514350" algn="just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424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Palazzo d’inverno, 1917</a:t>
            </a:r>
          </a:p>
        </p:txBody>
      </p:sp>
      <p:pic>
        <p:nvPicPr>
          <p:cNvPr id="4" name="Segnaposto contenuto 3" descr="rivoluzione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53" r="-12153"/>
          <a:stretch>
            <a:fillRect/>
          </a:stretch>
        </p:blipFill>
        <p:spPr>
          <a:xfrm>
            <a:off x="838200" y="1690688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782154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 nuovo governo rivoluzionario, composto esclusivamente da bolscevichi (</a:t>
            </a:r>
            <a:r>
              <a:rPr lang="it-IT" b="1" dirty="0">
                <a:latin typeface="Times" pitchFamily="2" charset="0"/>
              </a:rPr>
              <a:t>Consiglio dei commissari del popolo</a:t>
            </a:r>
            <a:r>
              <a:rPr lang="it-IT" dirty="0">
                <a:latin typeface="Times" pitchFamily="2" charset="0"/>
              </a:rPr>
              <a:t>) e presieduto da Lenin</a:t>
            </a:r>
          </a:p>
          <a:p>
            <a:pPr algn="just">
              <a:buFontTx/>
              <a:buChar char="•"/>
            </a:pPr>
            <a:r>
              <a:rPr lang="it-IT" dirty="0">
                <a:latin typeface="Times" pitchFamily="2" charset="0"/>
              </a:rPr>
              <a:t>Gli altri partiti, che puntano sulla </a:t>
            </a:r>
            <a:r>
              <a:rPr lang="it-IT" b="1" dirty="0">
                <a:latin typeface="Times" pitchFamily="2" charset="0"/>
              </a:rPr>
              <a:t>Assemblea costituente</a:t>
            </a:r>
            <a:r>
              <a:rPr lang="it-IT" dirty="0">
                <a:latin typeface="Times" pitchFamily="2" charset="0"/>
              </a:rPr>
              <a:t>, non oppongono immediata resistenza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" pitchFamily="2" charset="0"/>
              </a:rPr>
              <a:t>fine novembre 1917</a:t>
            </a:r>
            <a:r>
              <a:rPr lang="it-IT" dirty="0">
                <a:latin typeface="Times" pitchFamily="2" charset="0"/>
              </a:rPr>
              <a:t>: elezioni per la Costituente, che viene sciolta a forza dai bolscevichi</a:t>
            </a:r>
          </a:p>
          <a:p>
            <a:pPr algn="just">
              <a:buFontTx/>
              <a:buChar char="•"/>
            </a:pPr>
            <a:r>
              <a:rPr lang="it-IT" dirty="0">
                <a:latin typeface="Times" pitchFamily="2" charset="0"/>
              </a:rPr>
              <a:t>inizio della </a:t>
            </a:r>
            <a:r>
              <a:rPr lang="it-IT" b="1" dirty="0">
                <a:latin typeface="Times" pitchFamily="2" charset="0"/>
              </a:rPr>
              <a:t>dittatura del partito bolscevico</a:t>
            </a:r>
          </a:p>
        </p:txBody>
      </p:sp>
    </p:spTree>
    <p:extLst>
      <p:ext uri="{BB962C8B-B14F-4D97-AF65-F5344CB8AC3E}">
        <p14:creationId xmlns:p14="http://schemas.microsoft.com/office/powerpoint/2010/main" val="2192991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" pitchFamily="2" charset="0"/>
              </a:rPr>
              <a:t>marzo</a:t>
            </a:r>
            <a:r>
              <a:rPr lang="it-IT" dirty="0">
                <a:latin typeface="Times" pitchFamily="2" charset="0"/>
              </a:rPr>
              <a:t> </a:t>
            </a:r>
            <a:r>
              <a:rPr lang="it-IT" b="1" dirty="0">
                <a:latin typeface="Times" pitchFamily="2" charset="0"/>
              </a:rPr>
              <a:t>1918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pace di Brest-</a:t>
            </a:r>
            <a:r>
              <a:rPr lang="it-IT" u="sng" dirty="0" err="1">
                <a:latin typeface="Times" pitchFamily="2" charset="0"/>
              </a:rPr>
              <a:t>Litovsk</a:t>
            </a:r>
            <a:endParaRPr lang="it-IT" u="sng" dirty="0">
              <a:latin typeface="Times" pitchFamily="2" charset="0"/>
            </a:endParaRPr>
          </a:p>
          <a:p>
            <a:endParaRPr lang="it-IT" u="sng" dirty="0">
              <a:latin typeface="Times" pitchFamily="2" charset="0"/>
            </a:endParaRPr>
          </a:p>
          <a:p>
            <a:r>
              <a:rPr lang="it-IT" b="1" dirty="0">
                <a:latin typeface="Times" pitchFamily="2" charset="0"/>
              </a:rPr>
              <a:t>1920/21</a:t>
            </a:r>
            <a:r>
              <a:rPr lang="it-IT" dirty="0">
                <a:latin typeface="Times" pitchFamily="2" charset="0"/>
              </a:rPr>
              <a:t>: guerra civile</a:t>
            </a:r>
          </a:p>
        </p:txBody>
      </p:sp>
    </p:spTree>
    <p:extLst>
      <p:ext uri="{BB962C8B-B14F-4D97-AF65-F5344CB8AC3E}">
        <p14:creationId xmlns:p14="http://schemas.microsoft.com/office/powerpoint/2010/main" val="74043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Lissitzky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il cuneo rosso batti i bianchi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(1920)</a:t>
            </a:r>
          </a:p>
        </p:txBody>
      </p:sp>
      <p:pic>
        <p:nvPicPr>
          <p:cNvPr id="4" name="Segnaposto contenuto 3" descr="colpite-i-bianchi-col-cuneo-rosso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93" r="-216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1379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" pitchFamily="2" charset="0"/>
              </a:rPr>
              <a:t>marzo 1919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Terza internazionale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rete di partiti organizzati sul modello bolscevico e fedeli alle direttive del partito-guida: Russia sovietica centro del comunismo mondiale; difesa della ‘patria del socialismo’ obiettivo comune ai movimenti rivoluzionari di tutto il mondo</a:t>
            </a:r>
          </a:p>
          <a:p>
            <a:pPr>
              <a:buFont typeface="Wingdings" charset="0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5313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1918/1921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Comunismo di guerra</a:t>
            </a:r>
          </a:p>
          <a:p>
            <a:pPr algn="just">
              <a:buFont typeface="Courier New"/>
              <a:buChar char="o"/>
            </a:pPr>
            <a:r>
              <a:rPr lang="it-IT" dirty="0">
                <a:latin typeface="Times" pitchFamily="2" charset="0"/>
              </a:rPr>
              <a:t>comitati rurali che devono provvedere all’ammasso e alla redistribuzione delle derrate</a:t>
            </a:r>
          </a:p>
          <a:p>
            <a:pPr algn="just">
              <a:buFont typeface="Courier New"/>
              <a:buChar char="o"/>
            </a:pPr>
            <a:r>
              <a:rPr lang="it-IT" dirty="0">
                <a:latin typeface="Times" pitchFamily="2" charset="0"/>
              </a:rPr>
              <a:t>formazione di comuni agricole volontarie (</a:t>
            </a:r>
            <a:r>
              <a:rPr lang="it-IT" b="1" dirty="0">
                <a:latin typeface="Times" pitchFamily="2" charset="0"/>
              </a:rPr>
              <a:t>kolchoz</a:t>
            </a:r>
            <a:r>
              <a:rPr lang="it-IT" dirty="0">
                <a:latin typeface="Times" pitchFamily="2" charset="0"/>
              </a:rPr>
              <a:t>) e di fattorie sovietiche (</a:t>
            </a:r>
            <a:r>
              <a:rPr lang="it-IT" b="1" dirty="0" err="1">
                <a:latin typeface="Times" pitchFamily="2" charset="0"/>
              </a:rPr>
              <a:t>sovchoz</a:t>
            </a:r>
            <a:r>
              <a:rPr lang="it-IT" dirty="0">
                <a:latin typeface="Times" pitchFamily="2" charset="0"/>
              </a:rPr>
              <a:t>) gestite direttamente dallo stato</a:t>
            </a:r>
          </a:p>
          <a:p>
            <a:pPr algn="just">
              <a:buFont typeface="Courier New"/>
              <a:buChar char="o"/>
            </a:pPr>
            <a:r>
              <a:rPr lang="it-IT" dirty="0">
                <a:latin typeface="Times" pitchFamily="2" charset="0"/>
              </a:rPr>
              <a:t>nazionalizzazione dei principali settori industriali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7247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latin typeface="Times" pitchFamily="2" charset="0"/>
              </a:rPr>
              <a:t>1921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Nuova politica economica </a:t>
            </a:r>
            <a:r>
              <a:rPr lang="it-IT" dirty="0">
                <a:latin typeface="Times" pitchFamily="2" charset="0"/>
              </a:rPr>
              <a:t>(Nep)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stimolare la produzione agricola e favorire l’afflusso di prodotti agricoli nelle città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aumento della produzione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formazione di una classe di contadini ricchi (</a:t>
            </a:r>
            <a:r>
              <a:rPr lang="it-IT" b="1" dirty="0">
                <a:latin typeface="Times" pitchFamily="2" charset="0"/>
              </a:rPr>
              <a:t>kulaki</a:t>
            </a:r>
            <a:r>
              <a:rPr lang="it-IT" dirty="0">
                <a:latin typeface="Times" pitchFamily="2" charset="0"/>
              </a:rPr>
              <a:t>)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sviluppo della piccola impresa ma non della grande industria di stato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alfabetizzazione e laicizzazione dei costumi</a:t>
            </a:r>
          </a:p>
        </p:txBody>
      </p:sp>
    </p:spTree>
    <p:extLst>
      <p:ext uri="{BB962C8B-B14F-4D97-AF65-F5344CB8AC3E}">
        <p14:creationId xmlns:p14="http://schemas.microsoft.com/office/powerpoint/2010/main" val="1906716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luglio 1918</a:t>
            </a:r>
            <a:r>
              <a:rPr lang="it-IT" dirty="0">
                <a:latin typeface="Times" pitchFamily="2" charset="0"/>
              </a:rPr>
              <a:t>: prima costituzione della Russia rivoluzionaria </a:t>
            </a:r>
            <a:r>
              <a:rPr lang="it-IT" i="1" u="sng" dirty="0">
                <a:latin typeface="Times" pitchFamily="2" charset="0"/>
              </a:rPr>
              <a:t>Dichiarazione dei diritti del popolo lavoratore e sfruttato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carattere </a:t>
            </a:r>
            <a:r>
              <a:rPr lang="it-IT" u="sng" dirty="0">
                <a:latin typeface="Times" pitchFamily="2" charset="0"/>
              </a:rPr>
              <a:t>federale</a:t>
            </a:r>
            <a:r>
              <a:rPr lang="it-IT" dirty="0">
                <a:latin typeface="Times" pitchFamily="2" charset="0"/>
              </a:rPr>
              <a:t> del nuovo stato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rispetto delle </a:t>
            </a:r>
            <a:r>
              <a:rPr lang="it-IT" u="sng" dirty="0">
                <a:latin typeface="Times" pitchFamily="2" charset="0"/>
              </a:rPr>
              <a:t>minoranze etniche </a:t>
            </a:r>
            <a:r>
              <a:rPr lang="it-IT" dirty="0">
                <a:latin typeface="Times" pitchFamily="2" charset="0"/>
              </a:rPr>
              <a:t>e apertura all’unione con altre future ed eventuali repubbliche sovietiche (inizialmente: Russia, Ucraina, Bielorussia, </a:t>
            </a:r>
            <a:r>
              <a:rPr lang="it-IT" dirty="0" err="1">
                <a:latin typeface="Times" pitchFamily="2" charset="0"/>
              </a:rPr>
              <a:t>Azerbajgian</a:t>
            </a:r>
            <a:r>
              <a:rPr lang="it-IT" dirty="0">
                <a:latin typeface="Times" pitchFamily="2" charset="0"/>
              </a:rPr>
              <a:t>, Armenia, Georgia)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464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latin typeface="Times" pitchFamily="2" charset="0"/>
              </a:rPr>
              <a:t>1924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nuova Costituzione</a:t>
            </a:r>
          </a:p>
          <a:p>
            <a:pPr algn="just">
              <a:buFontTx/>
              <a:buChar char="-"/>
            </a:pPr>
            <a:r>
              <a:rPr lang="it-IT" dirty="0" err="1">
                <a:latin typeface="Times" pitchFamily="2" charset="0"/>
              </a:rPr>
              <a:t>complessificazione</a:t>
            </a:r>
            <a:r>
              <a:rPr lang="it-IT" dirty="0">
                <a:latin typeface="Times" pitchFamily="2" charset="0"/>
              </a:rPr>
              <a:t> della forma statale, al cui vertice c’è il </a:t>
            </a:r>
            <a:r>
              <a:rPr lang="it-IT" u="sng" dirty="0">
                <a:latin typeface="Times" pitchFamily="2" charset="0"/>
              </a:rPr>
              <a:t>Congresso dei Soviet dell’Unione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il potere reale è tuttavia nelle mani del Partito comunista, che ‘doppia’ il potere statale, ricalcandolo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partito fondato sul </a:t>
            </a:r>
            <a:r>
              <a:rPr lang="it-IT" u="sng" dirty="0">
                <a:latin typeface="Times" pitchFamily="2" charset="0"/>
              </a:rPr>
              <a:t>centralismo democratico</a:t>
            </a:r>
          </a:p>
          <a:p>
            <a:pPr algn="just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259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Legame tra le rivoluzioni russe e il primo conflitto mondiale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1917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evento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rivoluzionario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eccellenza, dopo il 1789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 dell’Ottobre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 dell’Urss</a:t>
            </a: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problema dell’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eterodossia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rivoluzione rispetto alla concezione materialistica della storia di Marx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5522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latin typeface="Times" pitchFamily="2" charset="0"/>
              </a:rPr>
              <a:t>1922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Stalin</a:t>
            </a:r>
            <a:r>
              <a:rPr lang="it-IT" dirty="0">
                <a:latin typeface="Times" pitchFamily="2" charset="0"/>
              </a:rPr>
              <a:t> viene nominato segretario del Partito</a:t>
            </a:r>
          </a:p>
          <a:p>
            <a:pPr algn="just"/>
            <a:r>
              <a:rPr lang="it-IT" b="1" dirty="0">
                <a:latin typeface="Times" pitchFamily="2" charset="0"/>
              </a:rPr>
              <a:t>1924</a:t>
            </a:r>
            <a:r>
              <a:rPr lang="it-IT" dirty="0">
                <a:latin typeface="Times" pitchFamily="2" charset="0"/>
              </a:rPr>
              <a:t>: morte di Lenin e inizio della lotta all’interno della dirigenza bolscevica per il potere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Stalin vs </a:t>
            </a:r>
            <a:r>
              <a:rPr lang="it-IT" u="sng" dirty="0" err="1">
                <a:latin typeface="Times" pitchFamily="2" charset="0"/>
              </a:rPr>
              <a:t>Trockij</a:t>
            </a:r>
            <a:endParaRPr lang="it-IT" u="sng" dirty="0">
              <a:latin typeface="Times" pitchFamily="2" charset="0"/>
            </a:endParaRP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Stalin vs </a:t>
            </a:r>
            <a:r>
              <a:rPr lang="it-IT" u="sng" dirty="0" err="1">
                <a:latin typeface="Times" pitchFamily="2" charset="0"/>
              </a:rPr>
              <a:t>Kamenev</a:t>
            </a:r>
            <a:r>
              <a:rPr lang="it-IT" dirty="0">
                <a:latin typeface="Times" pitchFamily="2" charset="0"/>
              </a:rPr>
              <a:t> e </a:t>
            </a:r>
            <a:r>
              <a:rPr lang="it-IT" u="sng" dirty="0" err="1">
                <a:latin typeface="Times" pitchFamily="2" charset="0"/>
              </a:rPr>
              <a:t>Zinov’ev</a:t>
            </a:r>
            <a:endParaRPr lang="it-IT" u="sng" dirty="0">
              <a:latin typeface="Times" pitchFamily="2" charset="0"/>
            </a:endParaRP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Stalin </a:t>
            </a:r>
            <a:r>
              <a:rPr lang="it-IT">
                <a:latin typeface="Times" pitchFamily="2" charset="0"/>
              </a:rPr>
              <a:t>vs </a:t>
            </a:r>
            <a:r>
              <a:rPr lang="it-IT" u="sng">
                <a:latin typeface="Times" pitchFamily="2" charset="0"/>
              </a:rPr>
              <a:t>Bucharin</a:t>
            </a:r>
            <a:endParaRPr lang="it-IT" u="sng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8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Antecedente: la rivoluzione del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1905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nascono i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soviet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(consigli): rappresentanze popolari elette sui luoghi di lavoro</a:t>
            </a:r>
          </a:p>
          <a:p>
            <a:pPr>
              <a:buFont typeface="Wingdings" charset="0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9444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febbraio (marzo) 1917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sciopero generale degli operai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Pietrogrado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 si trasforma in una massiccia manifestazione politica contro il regime zarista</a:t>
            </a:r>
          </a:p>
          <a:p>
            <a:pPr algn="just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soldati, chiamati per disperdere la folla, solidarizzano coi manifestanti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lo zar abdica e pochi giorni dopo viene arrestato con la famiglia reale</a:t>
            </a:r>
          </a:p>
        </p:txBody>
      </p:sp>
    </p:spTree>
    <p:extLst>
      <p:ext uri="{BB962C8B-B14F-4D97-AF65-F5344CB8AC3E}">
        <p14:creationId xmlns:p14="http://schemas.microsoft.com/office/powerpoint/2010/main" val="206204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8229600" cy="1143000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Pietrogrado, febbraio 1917</a:t>
            </a:r>
          </a:p>
        </p:txBody>
      </p:sp>
      <p:pic>
        <p:nvPicPr>
          <p:cNvPr id="4" name="Segnaposto contenuto 3" descr="pic-F-E-February Revolution of 1917 demonstration in Petrogra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097" y="1600201"/>
            <a:ext cx="6525807" cy="4525963"/>
          </a:xfrm>
        </p:spPr>
      </p:pic>
      <p:pic>
        <p:nvPicPr>
          <p:cNvPr id="5" name="Segnaposto contenuto 3" descr="pic-F-E-February Revolution of 1917 demonstration in Petrogr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54" r="-13054"/>
          <a:stretch>
            <a:fillRect/>
          </a:stretch>
        </p:blipFill>
        <p:spPr>
          <a:xfrm>
            <a:off x="1981200" y="1600201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impulso della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Duma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(parlamento), viene costituito un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governo provvisorio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orientamento liberale (sostenuto da cadetti, menscevichi, socialisti rivoluzionari e avversato da bolscevichi) presieduto dal principe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vov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per: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proseguire la guerra a fianco dell’Intesa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occidentalizzare e modernizzare le strutture politiche dell’Impero</a:t>
            </a:r>
          </a:p>
        </p:txBody>
      </p:sp>
    </p:spTree>
    <p:extLst>
      <p:ext uri="{BB962C8B-B14F-4D97-AF65-F5344CB8AC3E}">
        <p14:creationId xmlns:p14="http://schemas.microsoft.com/office/powerpoint/2010/main" val="3075897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aprile 1917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rientrato in Russia dalla Svizzera,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Vladimir I. Lenin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espone le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Tesi di Aprile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presa del potere nell’anello più debole della catena imperialista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1917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secondo governo provvisorio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vov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cui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Kerenskij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(capo dei socialisti rivoluzionari) assume il ministero della guerra</a:t>
            </a: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dicotomia governo provvisorio – soviet</a:t>
            </a:r>
          </a:p>
        </p:txBody>
      </p:sp>
    </p:spTree>
    <p:extLst>
      <p:ext uri="{BB962C8B-B14F-4D97-AF65-F5344CB8AC3E}">
        <p14:creationId xmlns:p14="http://schemas.microsoft.com/office/powerpoint/2010/main" val="1665456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V.I. Lenin</a:t>
            </a:r>
          </a:p>
        </p:txBody>
      </p:sp>
      <p:pic>
        <p:nvPicPr>
          <p:cNvPr id="4" name="Segnaposto contenuto 3" descr="leni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03751"/>
            <a:ext cx="7620000" cy="4610100"/>
          </a:xfrm>
        </p:spPr>
      </p:pic>
    </p:spTree>
    <p:extLst>
      <p:ext uri="{BB962C8B-B14F-4D97-AF65-F5344CB8AC3E}">
        <p14:creationId xmlns:p14="http://schemas.microsoft.com/office/powerpoint/2010/main" val="2637138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luglio 1917</a:t>
            </a:r>
            <a:r>
              <a:rPr lang="it-IT" dirty="0">
                <a:latin typeface="Times" pitchFamily="2" charset="0"/>
              </a:rPr>
              <a:t>: tentativo insurrezionale contro il governo provvisorio, che fallisce per l’intervento di truppe fedeli al governo</a:t>
            </a:r>
          </a:p>
          <a:p>
            <a:pPr algn="just"/>
            <a:r>
              <a:rPr lang="it-IT" b="1" dirty="0">
                <a:latin typeface="Times" pitchFamily="2" charset="0"/>
              </a:rPr>
              <a:t>agosto 1917</a:t>
            </a:r>
            <a:r>
              <a:rPr lang="it-IT" dirty="0">
                <a:latin typeface="Times" pitchFamily="2" charset="0"/>
              </a:rPr>
              <a:t>: L’</a:t>
            </a:r>
            <a:r>
              <a:rPr lang="it-IT" dirty="0" err="1">
                <a:latin typeface="Times" pitchFamily="2" charset="0"/>
              </a:rPr>
              <a:t>vov</a:t>
            </a:r>
            <a:r>
              <a:rPr lang="it-IT" dirty="0">
                <a:latin typeface="Times" pitchFamily="2" charset="0"/>
              </a:rPr>
              <a:t> viene sostituito da </a:t>
            </a:r>
            <a:r>
              <a:rPr lang="it-IT" u="sng" dirty="0">
                <a:latin typeface="Times" pitchFamily="2" charset="0"/>
              </a:rPr>
              <a:t>Kerenskij</a:t>
            </a:r>
          </a:p>
          <a:p>
            <a:pPr algn="just"/>
            <a:r>
              <a:rPr lang="it-IT" b="1" dirty="0">
                <a:latin typeface="Times" pitchFamily="2" charset="0"/>
              </a:rPr>
              <a:t>settembre 1917</a:t>
            </a:r>
            <a:r>
              <a:rPr lang="it-IT" dirty="0">
                <a:latin typeface="Times" pitchFamily="2" charset="0"/>
              </a:rPr>
              <a:t>: colpo di stato guidato dal generale </a:t>
            </a:r>
            <a:r>
              <a:rPr lang="it-IT" u="sng" dirty="0" err="1">
                <a:latin typeface="Times" pitchFamily="2" charset="0"/>
              </a:rPr>
              <a:t>Kornilov</a:t>
            </a:r>
            <a:r>
              <a:rPr lang="it-IT" dirty="0">
                <a:latin typeface="Times" pitchFamily="2" charset="0"/>
              </a:rPr>
              <a:t>. Pur fallendo, indebolisce ulteriormente il governo Kerenskij, già in crisi a causa degli insuccessi bellici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15133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2440</TotalTime>
  <Words>676</Words>
  <Application>Microsoft Macintosh PowerPoint</Application>
  <PresentationFormat>Widescreen</PresentationFormat>
  <Paragraphs>59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Times</vt:lpstr>
      <vt:lpstr>Times New Roman</vt:lpstr>
      <vt:lpstr>Wingdings</vt:lpstr>
      <vt:lpstr>Tema di Office</vt:lpstr>
      <vt:lpstr>Le rivoluzioni del 1917</vt:lpstr>
      <vt:lpstr>Presentazione standard di PowerPoint</vt:lpstr>
      <vt:lpstr>Presentazione standard di PowerPoint</vt:lpstr>
      <vt:lpstr>Presentazione standard di PowerPoint</vt:lpstr>
      <vt:lpstr>Pietrogrado, febbraio 1917</vt:lpstr>
      <vt:lpstr>Presentazione standard di PowerPoint</vt:lpstr>
      <vt:lpstr>Presentazione standard di PowerPoint</vt:lpstr>
      <vt:lpstr>V.I. Lenin</vt:lpstr>
      <vt:lpstr>Presentazione standard di PowerPoint</vt:lpstr>
      <vt:lpstr>Presentazione standard di PowerPoint</vt:lpstr>
      <vt:lpstr>Palazzo d’inverno, 1917</vt:lpstr>
      <vt:lpstr>Presentazione standard di PowerPoint</vt:lpstr>
      <vt:lpstr>Presentazione standard di PowerPoint</vt:lpstr>
      <vt:lpstr>El Lissitzky, Con il cuneo rosso batti i bianchi (1920)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</cp:revision>
  <dcterms:created xsi:type="dcterms:W3CDTF">2022-09-23T13:57:19Z</dcterms:created>
  <dcterms:modified xsi:type="dcterms:W3CDTF">2024-09-29T20:28:03Z</dcterms:modified>
</cp:coreProperties>
</file>