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72" r:id="rId6"/>
    <p:sldId id="260" r:id="rId7"/>
    <p:sldId id="261" r:id="rId8"/>
    <p:sldId id="273" r:id="rId9"/>
    <p:sldId id="262" r:id="rId10"/>
    <p:sldId id="263" r:id="rId11"/>
    <p:sldId id="274" r:id="rId12"/>
    <p:sldId id="264" r:id="rId13"/>
    <p:sldId id="265" r:id="rId14"/>
    <p:sldId id="27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289"/>
    <p:restoredTop sz="94697"/>
  </p:normalViewPr>
  <p:slideViewPr>
    <p:cSldViewPr snapToGrid="0">
      <p:cViewPr varScale="1">
        <p:scale>
          <a:sx n="98" d="100"/>
          <a:sy n="98" d="100"/>
        </p:scale>
        <p:origin x="21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DAD5B-9961-574D-AC5A-4E767070FFAD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70CAC-A7AA-2F4E-A64A-D8F4C2DC72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92651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79EA55-10D5-C501-359A-446E4305C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123DD01-608C-D8C5-8529-029A8DF39E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10DE03-8FE0-FA95-7811-F5652A023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6C9338-C49F-3431-7DB5-EAC331399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717636A-62F6-0450-BD86-4CA900ED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569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D841FD-8996-D86E-4513-17FFBE7EB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87067B6-3C57-0860-6A7A-C237C2902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7ED0D5-4857-4FB3-2F97-08A625D66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528C82-67F4-72BC-D46B-80064A7AC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689619-A05D-6CBC-E8C9-86453E9BF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5554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6AC2703-BD6F-30F2-4320-4F45F2D6C9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4FF1A-3C8C-6A2C-09FF-3A8968DC0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A1A37DD-CB59-9A6F-6D43-A16D2F6C2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99FC5D-C148-0A2F-6A27-37CF60D8D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A64AF3-794B-3404-8ED4-A0B57D094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82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550DB6-C026-58EF-4851-7589E6855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109839-D639-A39F-E87D-71ADB5CEF3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F2D2B82-D480-B3F7-08CA-1D8C7360F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A7D3C00-A66B-A9EC-0CAC-780BBAFE2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4A6935D-C59D-AB74-529F-6A9BC6118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866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E1E516-3C6D-A08B-3595-4427D2B57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801757-0F88-756E-7A10-197001D71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0210479-B845-BAB3-A36D-738E91FB9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6DBF67-EE92-F077-B286-22A0FF31E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1A17CED-4A0C-5F54-34D1-A7384C5E9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0021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9718C7-CF82-CC7D-6DB1-13A4AA981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66C091-1B05-957E-3A3B-4041DFEFC8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37F6E9D-4B19-1E64-582B-BD79AB2156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7FD440E-2824-DD9B-4064-EAF475C78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8D9F7EE-C1EF-5EEC-604A-3AC21BFD8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D02AF5D-C39C-2AE8-0AA9-22238B53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1365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2D80CD-BDA0-F742-4B22-739BF35E5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0E83B72-8FEC-FB63-8D18-0963EE3C5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EC40002-1787-E351-0690-CAF8575C1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E0ECAA17-33A2-95A1-C6F8-DC78BEF231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1A0143B-2204-11BC-F332-7347B90F54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2178625C-540B-B207-653E-4C9ECE301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EE9898E-E73A-F64F-1CDA-CAA162CBD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BF0F8FB-DD17-0DBB-B14F-B30EB00D9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616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1FD455-322B-E8E1-F3FD-6068AE7DC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7F0792-03E8-AFE1-ABE8-9CD56BD7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67C3B26-9629-45A9-3756-4161EBAD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A12B82C-995A-1D01-F86C-3288E1C20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8615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B913A88-86C7-28CB-946B-C6CF5B166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9DB74D1-EF65-35DF-50A8-2F3E0B53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4CB22E3-95E7-6E8C-8ED0-EBD04F9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5964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45465A-7B3E-16CC-2472-73650B44A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C24C4E-62EC-9B1D-1CBD-151A302389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F45921D-437A-D3EC-5A47-38AD938C8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625527A-4234-16CB-2ED2-E4145AD76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16037F2-6C32-FDC0-1F7C-921624F5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7CE7960-C9D3-1F7E-F628-95F3C796F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1649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4184D-86D9-B802-DCC7-F15C60650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B899954-0EFB-02C1-EED2-4514BE3B51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BF578-5F60-403D-1AB6-CA28B75FE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F0A0273-8C00-AF86-56EE-407A1D2B9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D4CC9BB-7DEA-DFBA-92A8-62D623D27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F26631-A50E-4E26-583E-F1ED2D618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388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25EE51C-7B64-B35F-AF51-979FDAAD4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97F1D51-9D94-FA65-3164-384B69810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F3A30A-3F7D-ED6E-2BF4-15E1DD913B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CB770-78F6-8C49-B1DF-7D49EA9736BC}" type="datetimeFigureOut">
              <a:rPr lang="it-IT" smtClean="0"/>
              <a:t>29/09/24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C4495E-2319-47E4-1B7F-B9E7F69126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0A18BA7-B1AF-83CD-A790-223595D159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0AC7D-0DE9-0B40-A2D3-93208DEBB76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2517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B00BE4-7BE0-A175-84E7-C3B2EC001F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rivoluzioni del 1917</a:t>
            </a:r>
          </a:p>
        </p:txBody>
      </p:sp>
    </p:spTree>
    <p:extLst>
      <p:ext uri="{BB962C8B-B14F-4D97-AF65-F5344CB8AC3E}">
        <p14:creationId xmlns:p14="http://schemas.microsoft.com/office/powerpoint/2010/main" val="2138854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latin typeface="Times" pitchFamily="2" charset="0"/>
              </a:rPr>
              <a:t>23 ottobre 1917</a:t>
            </a:r>
            <a:r>
              <a:rPr lang="it-IT" dirty="0">
                <a:latin typeface="Times" pitchFamily="2" charset="0"/>
              </a:rPr>
              <a:t>: i bolscevichi decidono di rovesciare con forza il governo provvisorio</a:t>
            </a:r>
          </a:p>
          <a:p>
            <a:pPr algn="just"/>
            <a:r>
              <a:rPr lang="it-IT" b="1" dirty="0">
                <a:latin typeface="Times" pitchFamily="2" charset="0"/>
              </a:rPr>
              <a:t>25 ottobre 1917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b="1" dirty="0">
                <a:latin typeface="Times" pitchFamily="2" charset="0"/>
              </a:rPr>
              <a:t>presa del Palazzo di inverno </a:t>
            </a:r>
            <a:r>
              <a:rPr lang="it-IT" dirty="0">
                <a:latin typeface="Times" pitchFamily="2" charset="0"/>
              </a:rPr>
              <a:t>(Mosca). A Pietroburgo il </a:t>
            </a:r>
            <a:r>
              <a:rPr lang="it-IT" b="1" dirty="0">
                <a:latin typeface="Times" pitchFamily="2" charset="0"/>
              </a:rPr>
              <a:t>Congresso panrusso </a:t>
            </a:r>
            <a:r>
              <a:rPr lang="it-IT" dirty="0">
                <a:latin typeface="Times" pitchFamily="2" charset="0"/>
              </a:rPr>
              <a:t>dei soviet approva due decreti:</a:t>
            </a:r>
          </a:p>
          <a:p>
            <a:pPr marL="514350" indent="-514350" algn="just">
              <a:buAutoNum type="arabicParenR"/>
            </a:pPr>
            <a:r>
              <a:rPr lang="it-IT" dirty="0">
                <a:latin typeface="Times" pitchFamily="2" charset="0"/>
              </a:rPr>
              <a:t>Appello ai belligeranti per una pace giusta</a:t>
            </a:r>
          </a:p>
          <a:p>
            <a:pPr marL="514350" indent="-514350" algn="just">
              <a:buAutoNum type="arabicParenR"/>
            </a:pPr>
            <a:r>
              <a:rPr lang="it-IT" dirty="0">
                <a:latin typeface="Times" pitchFamily="2" charset="0"/>
              </a:rPr>
              <a:t>Abolizione della proprietà terriera e redistribuzione della terra</a:t>
            </a:r>
          </a:p>
          <a:p>
            <a:pPr marL="514350" indent="-514350" algn="just">
              <a:buAutoNum type="arabicParenR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1424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Palazzo d’inverno, 1917</a:t>
            </a:r>
          </a:p>
        </p:txBody>
      </p:sp>
      <p:pic>
        <p:nvPicPr>
          <p:cNvPr id="4" name="Segnaposto contenuto 3" descr="rivoluzione0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153" r="-12153"/>
          <a:stretch>
            <a:fillRect/>
          </a:stretch>
        </p:blipFill>
        <p:spPr>
          <a:xfrm>
            <a:off x="838200" y="1690688"/>
            <a:ext cx="10515600" cy="4351338"/>
          </a:xfrm>
        </p:spPr>
      </p:pic>
    </p:spTree>
    <p:extLst>
      <p:ext uri="{BB962C8B-B14F-4D97-AF65-F5344CB8AC3E}">
        <p14:creationId xmlns:p14="http://schemas.microsoft.com/office/powerpoint/2010/main" val="782154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charset="0"/>
              <a:buChar char="Ø"/>
            </a:pPr>
            <a:r>
              <a:rPr lang="it-IT" dirty="0">
                <a:latin typeface="Times" pitchFamily="2" charset="0"/>
              </a:rPr>
              <a:t> nuovo governo rivoluzionario, composto esclusivamente da bolscevichi (</a:t>
            </a:r>
            <a:r>
              <a:rPr lang="it-IT" b="1" dirty="0">
                <a:latin typeface="Times" pitchFamily="2" charset="0"/>
              </a:rPr>
              <a:t>Consiglio dei commissari del popolo</a:t>
            </a:r>
            <a:r>
              <a:rPr lang="it-IT" dirty="0">
                <a:latin typeface="Times" pitchFamily="2" charset="0"/>
              </a:rPr>
              <a:t>) e presieduto da Lenin</a:t>
            </a:r>
          </a:p>
          <a:p>
            <a:pPr algn="just">
              <a:buFontTx/>
              <a:buChar char="•"/>
            </a:pPr>
            <a:r>
              <a:rPr lang="it-IT" dirty="0">
                <a:latin typeface="Times" pitchFamily="2" charset="0"/>
              </a:rPr>
              <a:t>Gli altri partiti, che puntano sulla </a:t>
            </a:r>
            <a:r>
              <a:rPr lang="it-IT" b="1" dirty="0">
                <a:latin typeface="Times" pitchFamily="2" charset="0"/>
              </a:rPr>
              <a:t>Assemblea costituente</a:t>
            </a:r>
            <a:r>
              <a:rPr lang="it-IT" dirty="0">
                <a:latin typeface="Times" pitchFamily="2" charset="0"/>
              </a:rPr>
              <a:t>, non oppongono immediata resistenza</a:t>
            </a:r>
          </a:p>
          <a:p>
            <a:pPr algn="just">
              <a:buFontTx/>
              <a:buChar char="•"/>
            </a:pPr>
            <a:r>
              <a:rPr lang="it-IT" b="1" dirty="0">
                <a:latin typeface="Times" pitchFamily="2" charset="0"/>
              </a:rPr>
              <a:t>fine novembre 1917</a:t>
            </a:r>
            <a:r>
              <a:rPr lang="it-IT" dirty="0">
                <a:latin typeface="Times" pitchFamily="2" charset="0"/>
              </a:rPr>
              <a:t>: elezioni per la Costituente, che viene sciolta a forza dai bolscevichi</a:t>
            </a:r>
          </a:p>
          <a:p>
            <a:pPr algn="just">
              <a:buFontTx/>
              <a:buChar char="•"/>
            </a:pPr>
            <a:r>
              <a:rPr lang="it-IT" dirty="0">
                <a:latin typeface="Times" pitchFamily="2" charset="0"/>
              </a:rPr>
              <a:t>inizio della </a:t>
            </a:r>
            <a:r>
              <a:rPr lang="it-IT" b="1" dirty="0">
                <a:latin typeface="Times" pitchFamily="2" charset="0"/>
              </a:rPr>
              <a:t>dittatura del partito bolscevico</a:t>
            </a:r>
          </a:p>
        </p:txBody>
      </p:sp>
    </p:spTree>
    <p:extLst>
      <p:ext uri="{BB962C8B-B14F-4D97-AF65-F5344CB8AC3E}">
        <p14:creationId xmlns:p14="http://schemas.microsoft.com/office/powerpoint/2010/main" val="21929914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latin typeface="Times" pitchFamily="2" charset="0"/>
              </a:rPr>
              <a:t>marzo</a:t>
            </a:r>
            <a:r>
              <a:rPr lang="it-IT" dirty="0">
                <a:latin typeface="Times" pitchFamily="2" charset="0"/>
              </a:rPr>
              <a:t> </a:t>
            </a:r>
            <a:r>
              <a:rPr lang="it-IT" b="1" dirty="0">
                <a:latin typeface="Times" pitchFamily="2" charset="0"/>
              </a:rPr>
              <a:t>1918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u="sng" dirty="0">
                <a:latin typeface="Times" pitchFamily="2" charset="0"/>
              </a:rPr>
              <a:t>pace di Brest-</a:t>
            </a:r>
            <a:r>
              <a:rPr lang="it-IT" u="sng" dirty="0" err="1">
                <a:latin typeface="Times" pitchFamily="2" charset="0"/>
              </a:rPr>
              <a:t>Litovsk</a:t>
            </a:r>
            <a:endParaRPr lang="it-IT" u="sng" dirty="0">
              <a:latin typeface="Times" pitchFamily="2" charset="0"/>
            </a:endParaRPr>
          </a:p>
          <a:p>
            <a:endParaRPr lang="it-IT" u="sng" dirty="0">
              <a:latin typeface="Times" pitchFamily="2" charset="0"/>
            </a:endParaRPr>
          </a:p>
          <a:p>
            <a:r>
              <a:rPr lang="it-IT" b="1" dirty="0">
                <a:latin typeface="Times" pitchFamily="2" charset="0"/>
              </a:rPr>
              <a:t>1920/21</a:t>
            </a:r>
            <a:r>
              <a:rPr lang="it-IT" dirty="0">
                <a:latin typeface="Times" pitchFamily="2" charset="0"/>
              </a:rPr>
              <a:t>: guerra civile</a:t>
            </a:r>
          </a:p>
        </p:txBody>
      </p:sp>
    </p:spTree>
    <p:extLst>
      <p:ext uri="{BB962C8B-B14F-4D97-AF65-F5344CB8AC3E}">
        <p14:creationId xmlns:p14="http://schemas.microsoft.com/office/powerpoint/2010/main" val="74043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it-IT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Lissitzky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il cuneo rosso batti i bianchi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(1920)</a:t>
            </a:r>
          </a:p>
        </p:txBody>
      </p:sp>
      <p:pic>
        <p:nvPicPr>
          <p:cNvPr id="4" name="Segnaposto contenuto 3" descr="colpite-i-bianchi-col-cuneo-rosso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693" r="-2169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221379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latin typeface="Times" pitchFamily="2" charset="0"/>
              </a:rPr>
              <a:t>marzo 1919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u="sng" dirty="0">
                <a:latin typeface="Times" pitchFamily="2" charset="0"/>
              </a:rPr>
              <a:t>Terza internazionale</a:t>
            </a:r>
          </a:p>
          <a:p>
            <a:pPr algn="just">
              <a:buFont typeface="Wingdings" charset="0"/>
              <a:buChar char="Ø"/>
            </a:pPr>
            <a:r>
              <a:rPr lang="it-IT" dirty="0">
                <a:latin typeface="Times" pitchFamily="2" charset="0"/>
              </a:rPr>
              <a:t>rete di partiti organizzati sul modello bolscevico e fedeli alle direttive del partito-guida: Russia sovietica centro del comunismo mondiale; difesa della ‘patria del socialismo’ obiettivo comune ai movimenti rivoluzionari di tutto il mondo</a:t>
            </a:r>
          </a:p>
          <a:p>
            <a:pPr>
              <a:buFont typeface="Wingdings" charset="0"/>
              <a:buChar char="Ø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53138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Times" pitchFamily="2" charset="0"/>
              </a:rPr>
              <a:t>1918/1921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b="1" dirty="0">
                <a:latin typeface="Times" pitchFamily="2" charset="0"/>
              </a:rPr>
              <a:t>Comunismo di guerra</a:t>
            </a:r>
          </a:p>
          <a:p>
            <a:pPr algn="just">
              <a:buFont typeface="Courier New"/>
              <a:buChar char="o"/>
            </a:pPr>
            <a:r>
              <a:rPr lang="it-IT" dirty="0">
                <a:latin typeface="Times" pitchFamily="2" charset="0"/>
              </a:rPr>
              <a:t>comitati rurali che devono provvedere all’ammasso e alla redistribuzione delle derrate</a:t>
            </a:r>
          </a:p>
          <a:p>
            <a:pPr algn="just">
              <a:buFont typeface="Courier New"/>
              <a:buChar char="o"/>
            </a:pPr>
            <a:r>
              <a:rPr lang="it-IT" dirty="0">
                <a:latin typeface="Times" pitchFamily="2" charset="0"/>
              </a:rPr>
              <a:t>formazione di comuni agricole volontarie (</a:t>
            </a:r>
            <a:r>
              <a:rPr lang="it-IT" b="1" dirty="0">
                <a:latin typeface="Times" pitchFamily="2" charset="0"/>
              </a:rPr>
              <a:t>kolchoz</a:t>
            </a:r>
            <a:r>
              <a:rPr lang="it-IT" dirty="0">
                <a:latin typeface="Times" pitchFamily="2" charset="0"/>
              </a:rPr>
              <a:t>) e di fattorie sovietiche (</a:t>
            </a:r>
            <a:r>
              <a:rPr lang="it-IT" b="1" dirty="0" err="1">
                <a:latin typeface="Times" pitchFamily="2" charset="0"/>
              </a:rPr>
              <a:t>sovchoz</a:t>
            </a:r>
            <a:r>
              <a:rPr lang="it-IT" dirty="0">
                <a:latin typeface="Times" pitchFamily="2" charset="0"/>
              </a:rPr>
              <a:t>) gestite direttamente dallo stato</a:t>
            </a:r>
          </a:p>
          <a:p>
            <a:pPr algn="just">
              <a:buFont typeface="Courier New"/>
              <a:buChar char="o"/>
            </a:pPr>
            <a:r>
              <a:rPr lang="it-IT" dirty="0">
                <a:latin typeface="Times" pitchFamily="2" charset="0"/>
              </a:rPr>
              <a:t>nazionalizzazione dei principali settori industriali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672470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latin typeface="Times" pitchFamily="2" charset="0"/>
              </a:rPr>
              <a:t>1921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b="1" dirty="0">
                <a:latin typeface="Times" pitchFamily="2" charset="0"/>
              </a:rPr>
              <a:t>Nuova politica economica </a:t>
            </a:r>
            <a:r>
              <a:rPr lang="it-IT" dirty="0">
                <a:latin typeface="Times" pitchFamily="2" charset="0"/>
              </a:rPr>
              <a:t>(Nep)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stimolare la produzione agricola e favorire l’afflusso di prodotti agricoli nelle città</a:t>
            </a:r>
          </a:p>
          <a:p>
            <a:pPr>
              <a:buFontTx/>
              <a:buChar char="-"/>
            </a:pPr>
            <a:r>
              <a:rPr lang="it-IT" dirty="0">
                <a:latin typeface="Times" pitchFamily="2" charset="0"/>
              </a:rPr>
              <a:t>aumento della produzione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formazione di una classe di contadini ricchi (</a:t>
            </a:r>
            <a:r>
              <a:rPr lang="it-IT" b="1" dirty="0">
                <a:latin typeface="Times" pitchFamily="2" charset="0"/>
              </a:rPr>
              <a:t>kulaki</a:t>
            </a:r>
            <a:r>
              <a:rPr lang="it-IT" dirty="0">
                <a:latin typeface="Times" pitchFamily="2" charset="0"/>
              </a:rPr>
              <a:t>)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sviluppo della piccola impresa ma non della grande industria di stato</a:t>
            </a:r>
          </a:p>
          <a:p>
            <a:pPr>
              <a:buFontTx/>
              <a:buChar char="-"/>
            </a:pPr>
            <a:r>
              <a:rPr lang="it-IT" dirty="0">
                <a:latin typeface="Times" pitchFamily="2" charset="0"/>
              </a:rPr>
              <a:t>alfabetizzazione e laicizzazione dei costumi</a:t>
            </a:r>
          </a:p>
        </p:txBody>
      </p:sp>
    </p:spTree>
    <p:extLst>
      <p:ext uri="{BB962C8B-B14F-4D97-AF65-F5344CB8AC3E}">
        <p14:creationId xmlns:p14="http://schemas.microsoft.com/office/powerpoint/2010/main" val="19067164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Times" pitchFamily="2" charset="0"/>
              </a:rPr>
              <a:t>luglio 1918</a:t>
            </a:r>
            <a:r>
              <a:rPr lang="it-IT" dirty="0">
                <a:latin typeface="Times" pitchFamily="2" charset="0"/>
              </a:rPr>
              <a:t>: prima costituzione della Russia rivoluzionaria </a:t>
            </a:r>
            <a:r>
              <a:rPr lang="it-IT" i="1" u="sng" dirty="0">
                <a:latin typeface="Times" pitchFamily="2" charset="0"/>
              </a:rPr>
              <a:t>Dichiarazione dei diritti del popolo lavoratore e sfruttato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carattere </a:t>
            </a:r>
            <a:r>
              <a:rPr lang="it-IT" u="sng" dirty="0">
                <a:latin typeface="Times" pitchFamily="2" charset="0"/>
              </a:rPr>
              <a:t>federale</a:t>
            </a:r>
            <a:r>
              <a:rPr lang="it-IT" dirty="0">
                <a:latin typeface="Times" pitchFamily="2" charset="0"/>
              </a:rPr>
              <a:t> del nuovo stato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rispetto delle </a:t>
            </a:r>
            <a:r>
              <a:rPr lang="it-IT" u="sng" dirty="0">
                <a:latin typeface="Times" pitchFamily="2" charset="0"/>
              </a:rPr>
              <a:t>minoranze etniche </a:t>
            </a:r>
            <a:r>
              <a:rPr lang="it-IT" dirty="0">
                <a:latin typeface="Times" pitchFamily="2" charset="0"/>
              </a:rPr>
              <a:t>e apertura all’unione con altre future ed eventuali repubbliche sovietiche (inizialmente: Russia, Ucraina, Bielorussia, </a:t>
            </a:r>
            <a:r>
              <a:rPr lang="it-IT" dirty="0" err="1">
                <a:latin typeface="Times" pitchFamily="2" charset="0"/>
              </a:rPr>
              <a:t>Azerbajgian</a:t>
            </a:r>
            <a:r>
              <a:rPr lang="it-IT" dirty="0">
                <a:latin typeface="Times" pitchFamily="2" charset="0"/>
              </a:rPr>
              <a:t>, Armenia, Georgia)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5464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latin typeface="Times" pitchFamily="2" charset="0"/>
              </a:rPr>
              <a:t>1924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u="sng" dirty="0">
                <a:latin typeface="Times" pitchFamily="2" charset="0"/>
              </a:rPr>
              <a:t>nuova Costituzione</a:t>
            </a:r>
          </a:p>
          <a:p>
            <a:pPr algn="just">
              <a:buFontTx/>
              <a:buChar char="-"/>
            </a:pPr>
            <a:r>
              <a:rPr lang="it-IT" dirty="0" err="1">
                <a:latin typeface="Times" pitchFamily="2" charset="0"/>
              </a:rPr>
              <a:t>complessificazione</a:t>
            </a:r>
            <a:r>
              <a:rPr lang="it-IT" dirty="0">
                <a:latin typeface="Times" pitchFamily="2" charset="0"/>
              </a:rPr>
              <a:t> della forma statale, al cui vertice c’è il </a:t>
            </a:r>
            <a:r>
              <a:rPr lang="it-IT" u="sng" dirty="0">
                <a:latin typeface="Times" pitchFamily="2" charset="0"/>
              </a:rPr>
              <a:t>Congresso dei Soviet dell’Unione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il potere reale è tuttavia nelle mani del Partito comunista, che ‘doppia’ il potere statale, ricalcandolo</a:t>
            </a:r>
          </a:p>
          <a:p>
            <a:pPr algn="just">
              <a:buFontTx/>
              <a:buChar char="-"/>
            </a:pPr>
            <a:r>
              <a:rPr lang="it-IT" dirty="0">
                <a:latin typeface="Times" pitchFamily="2" charset="0"/>
              </a:rPr>
              <a:t>partito fondato sul </a:t>
            </a:r>
            <a:r>
              <a:rPr lang="it-IT" u="sng" dirty="0">
                <a:latin typeface="Times" pitchFamily="2" charset="0"/>
              </a:rPr>
              <a:t>centralismo democratico</a:t>
            </a:r>
          </a:p>
          <a:p>
            <a:pPr algn="just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2591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Legame tra le rivoluzioni russe e il primo conflitto mondiale</a:t>
            </a:r>
          </a:p>
          <a:p>
            <a:pPr algn="just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Ottobre 1917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evento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rivoluzionario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eccellenza, dopo il 1789</a:t>
            </a:r>
          </a:p>
          <a:p>
            <a:pPr algn="just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mito dell’Ottobre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mito dell’Urss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problema dell’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eterodossia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della rivoluzione rispetto alla concezione materialistica della storia di Marx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45522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latin typeface="Times" pitchFamily="2" charset="0"/>
              </a:rPr>
              <a:t>1922</a:t>
            </a:r>
            <a:r>
              <a:rPr lang="it-IT" dirty="0">
                <a:latin typeface="Times" pitchFamily="2" charset="0"/>
              </a:rPr>
              <a:t>: </a:t>
            </a:r>
            <a:r>
              <a:rPr lang="it-IT" u="sng" dirty="0">
                <a:latin typeface="Times" pitchFamily="2" charset="0"/>
              </a:rPr>
              <a:t>Stalin</a:t>
            </a:r>
            <a:r>
              <a:rPr lang="it-IT" dirty="0">
                <a:latin typeface="Times" pitchFamily="2" charset="0"/>
              </a:rPr>
              <a:t> viene nominato segretario del Partito</a:t>
            </a:r>
          </a:p>
          <a:p>
            <a:pPr algn="just"/>
            <a:r>
              <a:rPr lang="it-IT" b="1" dirty="0">
                <a:latin typeface="Times" pitchFamily="2" charset="0"/>
              </a:rPr>
              <a:t>1924</a:t>
            </a:r>
            <a:r>
              <a:rPr lang="it-IT" dirty="0">
                <a:latin typeface="Times" pitchFamily="2" charset="0"/>
              </a:rPr>
              <a:t>: morte di Lenin e inizio della lotta all’interno della dirigenza bolscevica per il potere</a:t>
            </a:r>
          </a:p>
          <a:p>
            <a:pPr marL="514350" indent="-514350" algn="just">
              <a:buAutoNum type="alphaLcParenR"/>
            </a:pPr>
            <a:r>
              <a:rPr lang="it-IT" dirty="0">
                <a:latin typeface="Times" pitchFamily="2" charset="0"/>
              </a:rPr>
              <a:t>Stalin vs </a:t>
            </a:r>
            <a:r>
              <a:rPr lang="it-IT" u="sng" dirty="0" err="1">
                <a:latin typeface="Times" pitchFamily="2" charset="0"/>
              </a:rPr>
              <a:t>Trockij</a:t>
            </a:r>
            <a:endParaRPr lang="it-IT" u="sng" dirty="0">
              <a:latin typeface="Times" pitchFamily="2" charset="0"/>
            </a:endParaRPr>
          </a:p>
          <a:p>
            <a:pPr marL="514350" indent="-514350" algn="just">
              <a:buAutoNum type="alphaLcParenR"/>
            </a:pPr>
            <a:r>
              <a:rPr lang="it-IT" dirty="0">
                <a:latin typeface="Times" pitchFamily="2" charset="0"/>
              </a:rPr>
              <a:t>Stalin vs </a:t>
            </a:r>
            <a:r>
              <a:rPr lang="it-IT" u="sng" dirty="0" err="1">
                <a:latin typeface="Times" pitchFamily="2" charset="0"/>
              </a:rPr>
              <a:t>Kamenev</a:t>
            </a:r>
            <a:r>
              <a:rPr lang="it-IT" dirty="0">
                <a:latin typeface="Times" pitchFamily="2" charset="0"/>
              </a:rPr>
              <a:t> e </a:t>
            </a:r>
            <a:r>
              <a:rPr lang="it-IT" u="sng" dirty="0" err="1">
                <a:latin typeface="Times" pitchFamily="2" charset="0"/>
              </a:rPr>
              <a:t>Zinov’ev</a:t>
            </a:r>
            <a:endParaRPr lang="it-IT" u="sng" dirty="0">
              <a:latin typeface="Times" pitchFamily="2" charset="0"/>
            </a:endParaRPr>
          </a:p>
          <a:p>
            <a:pPr marL="514350" indent="-514350" algn="just">
              <a:buAutoNum type="alphaLcParenR"/>
            </a:pPr>
            <a:r>
              <a:rPr lang="it-IT" dirty="0">
                <a:latin typeface="Times" pitchFamily="2" charset="0"/>
              </a:rPr>
              <a:t>Stalin </a:t>
            </a:r>
            <a:r>
              <a:rPr lang="it-IT">
                <a:latin typeface="Times" pitchFamily="2" charset="0"/>
              </a:rPr>
              <a:t>vs </a:t>
            </a:r>
            <a:r>
              <a:rPr lang="it-IT" u="sng">
                <a:latin typeface="Times" pitchFamily="2" charset="0"/>
              </a:rPr>
              <a:t>Bucharin</a:t>
            </a:r>
            <a:endParaRPr lang="it-IT" u="sng" dirty="0"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841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Antecedente: la rivoluzione del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1905</a:t>
            </a:r>
          </a:p>
          <a:p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charset="0"/>
              <a:buChar char="Ø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nascono i 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soviet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(consigli): rappresentanze popolari elette sui luoghi di lavoro</a:t>
            </a:r>
          </a:p>
          <a:p>
            <a:pPr>
              <a:buFont typeface="Wingdings" charset="0"/>
              <a:buChar char="Ø"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19444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 febbraio (marzo) 1917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sciopero generale degli operai di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Pietrogrado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che si trasforma in una massiccia manifestazione politica contro il regime zarista</a:t>
            </a:r>
          </a:p>
          <a:p>
            <a:pPr algn="just">
              <a:buFontTx/>
              <a:buChar char="-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soldati, chiamati per disperdere la folla, solidarizzano coi manifestanti</a:t>
            </a:r>
          </a:p>
          <a:p>
            <a:pPr marL="0" indent="0" algn="just">
              <a:buNone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lo zar abdica e pochi giorni dopo viene arrestato con la famiglia reale</a:t>
            </a:r>
          </a:p>
        </p:txBody>
      </p:sp>
    </p:spTree>
    <p:extLst>
      <p:ext uri="{BB962C8B-B14F-4D97-AF65-F5344CB8AC3E}">
        <p14:creationId xmlns:p14="http://schemas.microsoft.com/office/powerpoint/2010/main" val="2062040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8229600" cy="1143000"/>
          </a:xfrm>
        </p:spPr>
        <p:txBody>
          <a:bodyPr/>
          <a:lstStyle/>
          <a:p>
            <a:pPr algn="ctr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Pietrogrado, febbraio 1917</a:t>
            </a:r>
          </a:p>
        </p:txBody>
      </p:sp>
      <p:pic>
        <p:nvPicPr>
          <p:cNvPr id="4" name="Segnaposto contenuto 3" descr="pic-F-E-February Revolution of 1917 demonstration in Petrograd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097" y="1600201"/>
            <a:ext cx="6525807" cy="4525963"/>
          </a:xfrm>
        </p:spPr>
      </p:pic>
      <p:pic>
        <p:nvPicPr>
          <p:cNvPr id="5" name="Segnaposto contenuto 3" descr="pic-F-E-February Revolution of 1917 demonstration in Petrogr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054" r="-13054"/>
          <a:stretch>
            <a:fillRect/>
          </a:stretch>
        </p:blipFill>
        <p:spPr>
          <a:xfrm>
            <a:off x="1981200" y="1600201"/>
            <a:ext cx="8229600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86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 impulso della </a:t>
            </a:r>
            <a:r>
              <a:rPr lang="it-IT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Duma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(parlamento), viene costituito un </a:t>
            </a: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governo provvisorio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orientamento liberale (sostenuto da cadetti, menscevichi, socialisti rivoluzionari e avversato da bolscevichi) presieduto dal principe </a:t>
            </a:r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it-IT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vov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per:</a:t>
            </a:r>
          </a:p>
          <a:p>
            <a:pPr marL="514350" indent="-514350" algn="just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proseguire la guerra a fianco dell’Intesa</a:t>
            </a:r>
          </a:p>
          <a:p>
            <a:pPr marL="514350" indent="-514350" algn="just">
              <a:buAutoNum type="alphaLcParenR"/>
            </a:pP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occidentalizzare e modernizzare le strutture politiche dell’Impero</a:t>
            </a:r>
          </a:p>
        </p:txBody>
      </p:sp>
    </p:spTree>
    <p:extLst>
      <p:ext uri="{BB962C8B-B14F-4D97-AF65-F5344CB8AC3E}">
        <p14:creationId xmlns:p14="http://schemas.microsoft.com/office/powerpoint/2010/main" val="3075897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aprile 1917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rientrato in Russia dalla Svizzera, </a:t>
            </a:r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Vladimir I. Lenin 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espone le </a:t>
            </a:r>
            <a:r>
              <a:rPr lang="it-IT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Tesi di Aprile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presa del potere nell’anello più debole della catena imperialista</a:t>
            </a:r>
          </a:p>
          <a:p>
            <a:pPr algn="just"/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maggio 1917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secondo governo provvisorio </a:t>
            </a:r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L’</a:t>
            </a:r>
            <a:r>
              <a:rPr lang="it-IT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vov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cui </a:t>
            </a:r>
            <a:r>
              <a:rPr lang="it-IT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Kerenskij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(capo dei socialisti rivoluzionari) assume il ministero della guerra</a:t>
            </a:r>
          </a:p>
          <a:p>
            <a:pPr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dicotomia governo provvisorio – soviet</a:t>
            </a:r>
          </a:p>
        </p:txBody>
      </p:sp>
    </p:spTree>
    <p:extLst>
      <p:ext uri="{BB962C8B-B14F-4D97-AF65-F5344CB8AC3E}">
        <p14:creationId xmlns:p14="http://schemas.microsoft.com/office/powerpoint/2010/main" val="1665456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V.I. Lenin</a:t>
            </a:r>
          </a:p>
        </p:txBody>
      </p:sp>
      <p:pic>
        <p:nvPicPr>
          <p:cNvPr id="4" name="Segnaposto contenuto 3" descr="lenin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703751"/>
            <a:ext cx="7620000" cy="4610100"/>
          </a:xfrm>
        </p:spPr>
      </p:pic>
    </p:spTree>
    <p:extLst>
      <p:ext uri="{BB962C8B-B14F-4D97-AF65-F5344CB8AC3E}">
        <p14:creationId xmlns:p14="http://schemas.microsoft.com/office/powerpoint/2010/main" val="2637138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1" dirty="0">
                <a:latin typeface="Times" pitchFamily="2" charset="0"/>
              </a:rPr>
              <a:t>luglio 1917</a:t>
            </a:r>
            <a:r>
              <a:rPr lang="it-IT" dirty="0">
                <a:latin typeface="Times" pitchFamily="2" charset="0"/>
              </a:rPr>
              <a:t>: tentativo insurrezionale contro il governo provvisorio, che fallisce per l’intervento di truppe fedeli al governo</a:t>
            </a:r>
          </a:p>
          <a:p>
            <a:pPr algn="just"/>
            <a:r>
              <a:rPr lang="it-IT" b="1" dirty="0">
                <a:latin typeface="Times" pitchFamily="2" charset="0"/>
              </a:rPr>
              <a:t>agosto 1917</a:t>
            </a:r>
            <a:r>
              <a:rPr lang="it-IT" dirty="0">
                <a:latin typeface="Times" pitchFamily="2" charset="0"/>
              </a:rPr>
              <a:t>: L’</a:t>
            </a:r>
            <a:r>
              <a:rPr lang="it-IT" dirty="0" err="1">
                <a:latin typeface="Times" pitchFamily="2" charset="0"/>
              </a:rPr>
              <a:t>vov</a:t>
            </a:r>
            <a:r>
              <a:rPr lang="it-IT" dirty="0">
                <a:latin typeface="Times" pitchFamily="2" charset="0"/>
              </a:rPr>
              <a:t> viene sostituito da </a:t>
            </a:r>
            <a:r>
              <a:rPr lang="it-IT" u="sng" dirty="0">
                <a:latin typeface="Times" pitchFamily="2" charset="0"/>
              </a:rPr>
              <a:t>Kerenskij</a:t>
            </a:r>
          </a:p>
          <a:p>
            <a:pPr algn="just"/>
            <a:r>
              <a:rPr lang="it-IT" b="1" dirty="0">
                <a:latin typeface="Times" pitchFamily="2" charset="0"/>
              </a:rPr>
              <a:t>settembre 1917</a:t>
            </a:r>
            <a:r>
              <a:rPr lang="it-IT" dirty="0">
                <a:latin typeface="Times" pitchFamily="2" charset="0"/>
              </a:rPr>
              <a:t>: colpo di stato guidato dal generale </a:t>
            </a:r>
            <a:r>
              <a:rPr lang="it-IT" u="sng" dirty="0" err="1">
                <a:latin typeface="Times" pitchFamily="2" charset="0"/>
              </a:rPr>
              <a:t>Kornilov</a:t>
            </a:r>
            <a:r>
              <a:rPr lang="it-IT" dirty="0">
                <a:latin typeface="Times" pitchFamily="2" charset="0"/>
              </a:rPr>
              <a:t>. Pur fallendo, indebolisce ulteriormente il governo Kerenskij, già in crisi a causa degli insuccessi bellici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315133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2440</TotalTime>
  <Words>676</Words>
  <Application>Microsoft Macintosh PowerPoint</Application>
  <PresentationFormat>Widescreen</PresentationFormat>
  <Paragraphs>59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Times</vt:lpstr>
      <vt:lpstr>Times New Roman</vt:lpstr>
      <vt:lpstr>Wingdings</vt:lpstr>
      <vt:lpstr>Tema di Office</vt:lpstr>
      <vt:lpstr>Le rivoluzioni del 1917</vt:lpstr>
      <vt:lpstr>Presentazione standard di PowerPoint</vt:lpstr>
      <vt:lpstr>Presentazione standard di PowerPoint</vt:lpstr>
      <vt:lpstr>Presentazione standard di PowerPoint</vt:lpstr>
      <vt:lpstr>Pietrogrado, febbraio 1917</vt:lpstr>
      <vt:lpstr>Presentazione standard di PowerPoint</vt:lpstr>
      <vt:lpstr>Presentazione standard di PowerPoint</vt:lpstr>
      <vt:lpstr>V.I. Lenin</vt:lpstr>
      <vt:lpstr>Presentazione standard di PowerPoint</vt:lpstr>
      <vt:lpstr>Presentazione standard di PowerPoint</vt:lpstr>
      <vt:lpstr>Palazzo d’inverno, 1917</vt:lpstr>
      <vt:lpstr>Presentazione standard di PowerPoint</vt:lpstr>
      <vt:lpstr>Presentazione standard di PowerPoint</vt:lpstr>
      <vt:lpstr>El Lissitzky, Con il cuneo rosso batti i bianchi (1920)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12</cp:revision>
  <dcterms:created xsi:type="dcterms:W3CDTF">2022-09-23T13:57:19Z</dcterms:created>
  <dcterms:modified xsi:type="dcterms:W3CDTF">2024-09-29T20:28:03Z</dcterms:modified>
</cp:coreProperties>
</file>