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>
                <a:solidFill>
                  <a:srgbClr val="00B0F0"/>
                </a:solidFill>
              </a:rPr>
              <a:t>Lezione 15</a:t>
            </a:r>
            <a:endParaRPr lang="it-IT" b="1" dirty="0">
              <a:solidFill>
                <a:srgbClr val="00B0F0"/>
              </a:solidFill>
            </a:endParaRPr>
          </a:p>
          <a:p>
            <a:pPr algn="just"/>
            <a:r>
              <a:rPr lang="it-IT" b="1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Tutela dei diritti dei lavoratori nell'ambito dei contratti di lavoro atipici, ovvero i contratti a tempo parziale e a tempo determinato - Parte A</a:t>
            </a:r>
          </a:p>
          <a:p>
            <a:pPr algn="l"/>
            <a:endParaRPr lang="it-IT" b="1" dirty="0">
              <a:solidFill>
                <a:srgbClr val="00B0F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8D714F-DD23-993F-B8B3-984BD0F2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077C5B-B484-002C-0C67-B45852BD4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Obiettivi Dir. 2008/104/CE:</a:t>
            </a:r>
          </a:p>
          <a:p>
            <a:pPr lvl="1" algn="just"/>
            <a:r>
              <a:rPr lang="it-IT" dirty="0"/>
              <a:t>garantire la tutela dei lavoratori tramite agenzia interinale </a:t>
            </a:r>
          </a:p>
          <a:p>
            <a:pPr lvl="1" algn="just"/>
            <a:endParaRPr lang="it-IT" dirty="0"/>
          </a:p>
          <a:p>
            <a:pPr lvl="1" algn="just"/>
            <a:r>
              <a:rPr lang="it-IT" dirty="0"/>
              <a:t>migliorare la qualità del lavoro tramite agenzia interinale garantendo il rispetto del principio della parità di trattamento </a:t>
            </a:r>
          </a:p>
          <a:p>
            <a:pPr lvl="1" algn="just"/>
            <a:endParaRPr lang="it-IT" dirty="0"/>
          </a:p>
          <a:p>
            <a:pPr lvl="1" algn="just"/>
            <a:r>
              <a:rPr lang="it-IT" dirty="0"/>
              <a:t>riconoscendo tali agenzie quali datori di lavoro, </a:t>
            </a:r>
          </a:p>
          <a:p>
            <a:pPr lvl="1" algn="just"/>
            <a:endParaRPr lang="it-IT" dirty="0"/>
          </a:p>
          <a:p>
            <a:pPr lvl="1"/>
            <a:r>
              <a:rPr lang="it-IT" dirty="0"/>
              <a:t>inquadrare adeguatamente il ricorso al lavoro tramite agenzia interinale al fine di contribuire efficacemente alla creazione di posti di lavoro e allo sviluppo di forme di lavoro flessibili.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938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067D1-EF58-89A5-C222-745CA491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9405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E45000-55E4-7AF1-5FDC-48CDE728E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La direttiva si applica (art. 1)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:</a:t>
            </a:r>
          </a:p>
          <a:p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 ai lavoratori che hanno un contratto di lavoro o un rapporto di lavoro con un’agenzia interinale e che sono assegnati a imprese utilizzatrici per lavorare temporaneamente e sotto il controllo e la direzione delle stesse.</a:t>
            </a:r>
          </a:p>
          <a:p>
            <a:pPr lvl="1"/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imprese pubbliche e private che sono agenzie di lavoro interinale o imprese utilizzatrici che esercitano un’attività economica con o senza fini di lucro.</a:t>
            </a:r>
          </a:p>
          <a:p>
            <a:pPr lvl="1"/>
            <a:endParaRPr lang="it-IT" dirty="0">
              <a:solidFill>
                <a:srgbClr val="333333"/>
              </a:solidFill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a presente direttiva non si applichi ai contratti o ai rapporti di lavoro conclusi nell’ambito di un programma specifico di formazione, d’inserimento e di riqualificazione professionali, pubblico o sostenuto da enti pubblici.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990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1F62F4-6D03-394E-C8F5-B56A6658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544A2D-4BF5-3A83-1074-762424142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dirty="0"/>
              <a:t>Definizioni rilevanti:</a:t>
            </a:r>
          </a:p>
          <a:p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lavoratore tramite agenzia interinale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: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lavoratore che sottoscrive un contratto di lavoro o inizia un rapporto di lavoro con un’agenzia interinale, al fine di essere inviato in missione presso un’impresa utilizzatrice per prestare temporaneamente la propria opera sotto il controllo e la direzione della stessa;</a:t>
            </a:r>
            <a:r>
              <a:rPr lang="it-IT" dirty="0"/>
              <a:t> </a:t>
            </a:r>
          </a:p>
          <a:p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agenzia interinale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: 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qualsiasi persona fisica o giuridica che, conformemente alla legislazione nazionale, sottoscrive contratti di lavoro o inizia rapporti di lavoro con lavoratori tramite agenzia interinale al fine di inviarli in missione presso imprese utilizzatrici affinché prestino temporaneamente la loro opera sotto il controllo e la direzione delle stesse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2313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DC6B-B4D6-E0C6-7918-B4CF76B4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C306-B077-C7B1-3DA4-61C132644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Principio di parità di trattamento </a:t>
            </a:r>
            <a:r>
              <a:rPr lang="it-IT" dirty="0"/>
              <a:t>tra lavoratori tramite agenzia internale e lavoratori dipendenti dell’impresa utilizzatrice: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Per tutta la durata della missione presso un’impresa utilizzatrice, le condizioni di base di lavoro e d’occupazione dei lavoratori tramite agenzia interinale sono almeno identiche a quelle che si applicherebbero loro se fossero direttamente impiegati dalla stessa impresa per svolgervi il medesimo lavoro.</a:t>
            </a:r>
          </a:p>
          <a:p>
            <a:pPr marL="457200" lvl="1" indent="0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condizioni di base di lavoro e d’occupazione: le condizioni di lavoro e d’occupazione relative a:</a:t>
            </a:r>
          </a:p>
          <a:p>
            <a:pPr marL="457200" lvl="1" indent="0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l’orario di lavoro, le ore di lavoro straordinario, le pause, i periodi di riposo, il lavoro notturno, le ferie e i giorni festivi;</a:t>
            </a:r>
          </a:p>
          <a:p>
            <a:pPr lvl="1"/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dirty="0">
                <a:solidFill>
                  <a:srgbClr val="333333"/>
                </a:solidFill>
              </a:rPr>
              <a:t>Retribuzione.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b="0" i="0" u="none" strike="noStrik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8812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DC6B-B4D6-E0C6-7918-B4CF76B4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C306-B077-C7B1-3DA4-61C132644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Principio di parità di trattamento </a:t>
            </a:r>
            <a:r>
              <a:rPr lang="it-IT" dirty="0"/>
              <a:t>tra lavoratori tramite agenzia internale e lavoratori dipendenti dell’impresa utilizzatrice:</a:t>
            </a:r>
          </a:p>
          <a:p>
            <a:r>
              <a:rPr lang="it-IT" b="1" dirty="0">
                <a:solidFill>
                  <a:srgbClr val="00B0F0"/>
                </a:solidFill>
              </a:rPr>
              <a:t>Retribuzione (Art. 5, par. 2)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Possibile deroga: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possono, previa consultazione delle parti sociali, prevedere una deroga nel caso in cui i lavoratori tramite agenzia interinale che sono legati da un contratto a tempo indeterminato a un’agenzia interinale continuino a essere retribuiti nel periodo che intercorre tra una missione e l’altra.</a:t>
            </a:r>
          </a:p>
          <a:p>
            <a:endParaRPr lang="it-IT" b="0" i="0" u="none" strike="noStrik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2720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DC6B-B4D6-E0C6-7918-B4CF76B4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C306-B077-C7B1-3DA4-61C132644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Principio di parità di trattamento </a:t>
            </a:r>
            <a:r>
              <a:rPr lang="it-IT" dirty="0"/>
              <a:t>tra lavoratori tramite agenzia internale e lavoratori dipendenti dell’impresa utilizzatrice:</a:t>
            </a:r>
          </a:p>
          <a:p>
            <a:r>
              <a:rPr lang="it-IT" b="1" dirty="0">
                <a:solidFill>
                  <a:srgbClr val="00B0F0"/>
                </a:solidFill>
              </a:rPr>
              <a:t>Condizioni di lavoro (art. 5. par. 3)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Possibile deroga: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Dopo aver consultato le parti sociali, gli Stati membri possono accordare loro, possono stabilire modalità alternative riguardanti le condizioni di lavoro e d’occupazione dei lavoratori tramite agenzia interinale.</a:t>
            </a:r>
          </a:p>
          <a:p>
            <a:endParaRPr lang="it-IT" b="0" i="0" u="none" strike="noStrik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5715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DC6B-B4D6-E0C6-7918-B4CF76B4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C306-B077-C7B1-3DA4-61C132644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Principio di parità di trattamento </a:t>
            </a:r>
            <a:r>
              <a:rPr lang="it-IT" dirty="0"/>
              <a:t>tra lavoratori tramite agenzia internale e lavoratori dipendenti dell’impresa utilizzatrice:</a:t>
            </a:r>
          </a:p>
          <a:p>
            <a:r>
              <a:rPr lang="it-IT" b="1" dirty="0">
                <a:solidFill>
                  <a:srgbClr val="00B0F0"/>
                </a:solidFill>
              </a:rPr>
              <a:t>Evitare forme di dumping e condizioni di lavoro (art. 5. par. 4)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Possibile deroga: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gli Stati membri che non possiedono né un sistema legislativo che dichiari i contratti collettivi universalmente applicabili, possono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stabilire modalità alternative riguardanti le condizioni di base di lavoro e d’occupazione in deroga al principio di parità di trattamento. </a:t>
            </a:r>
          </a:p>
          <a:p>
            <a:pPr marL="457200" lvl="1" indent="0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Tali modalità alternative possono prevedere un periodo di attesa per il conseguimento della parità di trattamento.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5572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14575-5E58-85A3-972E-8CDE9C3F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075E79-A189-43EF-E7CC-6458539C2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0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Possibile accesso ai lavori dipendenti nell’impresa di missione 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(Art. 6, par. 1)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lavoratori tramite agenzia interinale sono informati dei posti vacanti nell’impresa utilizzatrice, affinché possano aspirare, al pari degli altri dipendenti dell’impresa, a ricoprire posti di lavoro a tempo indeterminato.</a:t>
            </a:r>
          </a:p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compensazione da parte del lavoratore all’agenzia </a:t>
            </a:r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6, par. 3)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agenzie di lavoro interinale non richiedono compensi ai lavoratori in cambio di un’assunzione presso un’impresa utilizzatrice o nel caso in cui essi stipulino un contratto di lavoro o avviino un rapporto di lavoro con l’impresa utilizzatrice dopo una missione nella medesima.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853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4BA609-9751-1C5B-0A61-E59E6FDF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8868F0-DD5A-D183-05E4-DB5757D7B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Lavoro tramite agenzia e formazione</a:t>
            </a:r>
            <a:r>
              <a:rPr lang="it-IT" b="1" dirty="0">
                <a:solidFill>
                  <a:srgbClr val="00B0F0"/>
                </a:solidFill>
                <a:sym typeface="Wingdings" pitchFamily="2" charset="2"/>
              </a:rPr>
              <a:t> (art. 6, par. 5)</a:t>
            </a:r>
            <a:r>
              <a:rPr lang="it-IT" dirty="0">
                <a:sym typeface="Wingdings" pitchFamily="2" charset="2"/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Gli Stati membri adottano le misure adeguate o favoriscono il dialogo tra le parti sociali, conformemente alle loro tradizioni e pratiche nazionali, al fine di:</a:t>
            </a:r>
            <a:endParaRPr lang="it-IT" b="0" i="0" u="none" strike="noStrike" dirty="0">
              <a:solidFill>
                <a:srgbClr val="333333"/>
              </a:solidFill>
              <a:effectLst/>
              <a:sym typeface="Wingdings" pitchFamily="2" charset="2"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migliorare l’accesso dei lavoratori tramite agenzia interinale alle opportunità di formazione e alle infrastrutture d’accoglienza dell’infanzia nelle agenzie di lavoro interinale, anche nei periodi che intercorrono tra una missione e l’altra, per favorirne l’avanzamento della carriera e l’occupabilità;</a:t>
            </a:r>
            <a:endParaRPr lang="it-IT" dirty="0">
              <a:solidFill>
                <a:srgbClr val="333333"/>
              </a:solidFill>
              <a:sym typeface="Wingdings" pitchFamily="2" charset="2"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migliorare l’accesso dei lavoratori tramite agenzia interinale alle opportunità di formazione di cui godono i lavoratori delle imprese utilizzatrici.</a:t>
            </a:r>
            <a:endParaRPr lang="it-IT" dirty="0">
              <a:sym typeface="Wingdings" pitchFamily="2" charset="2"/>
            </a:endParaRPr>
          </a:p>
          <a:p>
            <a:endParaRPr lang="it-IT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0240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A3A138-FD97-3F45-A2D7-3FD2AADE43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0A5399-CD6A-0BCB-4AB1-4545E9D6D2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16.A.1</a:t>
            </a:r>
          </a:p>
        </p:txBody>
      </p:sp>
    </p:spTree>
    <p:extLst>
      <p:ext uri="{BB962C8B-B14F-4D97-AF65-F5344CB8AC3E}">
        <p14:creationId xmlns:p14="http://schemas.microsoft.com/office/powerpoint/2010/main" val="131900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9D588-CA23-F2B8-1109-346015F0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28F086-FC3C-CD45-1DB7-75F6C0268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Dir. 97/81/CE</a:t>
            </a:r>
          </a:p>
          <a:p>
            <a:r>
              <a:rPr lang="it-IT" dirty="0">
                <a:solidFill>
                  <a:srgbClr val="00B0F0"/>
                </a:solidFill>
              </a:rPr>
              <a:t>Tecnica dell’allegazione </a:t>
            </a:r>
            <a:r>
              <a:rPr lang="it-IT" dirty="0"/>
              <a:t>(Art. 155, par. 2, TFUE): Recepisce l’accordo quadro sul lavoro a tempo parziale, che è allegato alla direttiva</a:t>
            </a:r>
          </a:p>
          <a:p>
            <a:r>
              <a:rPr lang="it-IT" b="1" dirty="0">
                <a:solidFill>
                  <a:srgbClr val="00B0F0"/>
                </a:solidFill>
              </a:rPr>
              <a:t>Obiettivi</a:t>
            </a:r>
            <a:r>
              <a:rPr lang="it-IT" dirty="0"/>
              <a:t>:</a:t>
            </a:r>
          </a:p>
          <a:p>
            <a:pPr algn="l"/>
            <a:r>
              <a:rPr lang="it-IT" dirty="0"/>
              <a:t>a) di assicurare la soppressione delle discriminazioni nei confronti dei lavoratori a tempo parziale e di migliorare la qualità del lavoro a tempo parziale;</a:t>
            </a:r>
          </a:p>
          <a:p>
            <a:pPr algn="l"/>
            <a:r>
              <a:rPr lang="it-IT" dirty="0"/>
              <a:t>b) di facilitare lo sviluppo del lavoro a tempo parziale su base volontaria e di contribuire all'organizzazione flessibile dell'orario di lavoro in modo da tener conto dei bisogni degli imprenditori e dei lavoratori.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8885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A3C6DA-F337-6819-2A52-5C2FCF95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600702-D769-A7C9-0D22-5ED2F960F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B0F0"/>
                </a:solidFill>
              </a:rPr>
              <a:t>Ambito di applicazione soggettivo</a:t>
            </a:r>
            <a:r>
              <a:rPr lang="it-IT" dirty="0"/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lavoratori a tempo parziale che hanno un contratto o un rapporto di lavoro definito per legge, contratto collettivo o in base alle prassi in vigore in ogni Stato membro.</a:t>
            </a:r>
          </a:p>
          <a:p>
            <a:pPr marL="0" indent="0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r>
              <a:rPr lang="it-IT" dirty="0">
                <a:solidFill>
                  <a:srgbClr val="00B0F0"/>
                </a:solidFill>
              </a:rPr>
              <a:t>Definizione di lavoratore a tempo parziale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it-IT" dirty="0">
                <a:solidFill>
                  <a:srgbClr val="333333"/>
                </a:solidFill>
              </a:rPr>
              <a:t>il lavoratore il cui orario di lavoro normale, calcolato su base settimanale o in media su un periodo di impiego che può andare fino ad un anno, è inferiore a quello di un lavoratore a tempo pieno comparabile;</a:t>
            </a:r>
          </a:p>
        </p:txBody>
      </p:sp>
    </p:spTree>
    <p:extLst>
      <p:ext uri="{BB962C8B-B14F-4D97-AF65-F5344CB8AC3E}">
        <p14:creationId xmlns:p14="http://schemas.microsoft.com/office/powerpoint/2010/main" val="162541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A897F1-0E3B-CD6C-02D0-99139BD1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7686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F31EE6-DC88-E402-BABE-18DE1B9B1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0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Lavoratore parziale rispetto a chi?</a:t>
            </a:r>
          </a:p>
          <a:p>
            <a:pPr algn="just"/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lavoratore a tempo pieno comparabile: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lavoratore a tempo pieno dello stesso stabilimento, che ha lo stesso tipo di contratto o di rapporto di lavoro e un lavoro/occupazione identico o simile, tenendo conto di altre considerazioni che possono includere l'anzianità e le qualifiche/competenze.</a:t>
            </a:r>
          </a:p>
          <a:p>
            <a:pPr algn="just"/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 settori sono inclusi?</a:t>
            </a:r>
          </a:p>
          <a:p>
            <a:pPr algn="just"/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Nessuna categoria e nessun settore sono esclusi dal campo di applicazione della direttiva 97/81/CE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7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1C6DDA-D234-48E6-860A-856BBE44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8DFF9D-352A-933E-D872-9145FE419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l"/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Principio di non-discriminazione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: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Per quanto attiene alle condizioni di impiego, i lavoratori a tempo parziale non devono essere trattati in modo meno favorevole rispetto ai lavoratori a tempo pieno comparabili […] a meno che un trattamento differente sia giustificato da ragioni obiettive.</a:t>
            </a:r>
          </a:p>
          <a:p>
            <a:pPr algn="l"/>
            <a:r>
              <a:rPr lang="it-IT" dirty="0">
                <a:solidFill>
                  <a:srgbClr val="00B0F0"/>
                </a:solidFill>
              </a:rPr>
              <a:t>Ragioni obiettive</a:t>
            </a:r>
            <a:r>
              <a:rPr lang="it-IT" dirty="0">
                <a:solidFill>
                  <a:srgbClr val="333333"/>
                </a:solidFill>
              </a:rPr>
              <a:t>: reale necessità, idonee a conseguire l’obiettivo perseguito e risultino necessarie ai fini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algn="l"/>
            <a:r>
              <a:rPr lang="it-IT" dirty="0">
                <a:solidFill>
                  <a:srgbClr val="00B0F0"/>
                </a:solidFill>
              </a:rPr>
              <a:t>Limitazione del campo di applicazione oggettivo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Solo condizioni di lavoro.</a:t>
            </a:r>
          </a:p>
          <a:p>
            <a:pPr algn="l"/>
            <a:r>
              <a:rPr lang="it-IT" dirty="0">
                <a:solidFill>
                  <a:srgbClr val="333333"/>
                </a:solidFill>
              </a:rPr>
              <a:t>Esclusi pensioni, disoccupazione, regimi legali di sicurezza sociale.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9743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992187-4F10-D108-E5FC-A12F5491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8B8E1-0F80-C1C9-96D3-9A2F21A0A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Principio di pro-rata temporis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Consente di commisurare l’entità dei diritti spettanti ai lavoratori a tempo parziale (ad esempio l’ammontare della pensione) alla quantità di lavoro da essi effettivamente prestata</a:t>
            </a:r>
          </a:p>
          <a:p>
            <a:endParaRPr lang="it-IT" dirty="0"/>
          </a:p>
          <a:p>
            <a:r>
              <a:rPr lang="it-IT" dirty="0"/>
              <a:t>Il principio </a:t>
            </a:r>
            <a:r>
              <a:rPr lang="it-IT" b="1" dirty="0">
                <a:solidFill>
                  <a:srgbClr val="00B0F0"/>
                </a:solidFill>
              </a:rPr>
              <a:t>non è applicabile </a:t>
            </a:r>
            <a:r>
              <a:rPr lang="it-IT" dirty="0"/>
              <a:t>alla data di acquisizione del diritto alla pensione in quanto questa dipende esclusivamente dall’anzianità contributiva</a:t>
            </a:r>
          </a:p>
        </p:txBody>
      </p:sp>
    </p:spTree>
    <p:extLst>
      <p:ext uri="{BB962C8B-B14F-4D97-AF65-F5344CB8AC3E}">
        <p14:creationId xmlns:p14="http://schemas.microsoft.com/office/powerpoint/2010/main" val="3747708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EE449-92C5-8029-E700-8F9C702A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D945AC-D47F-B0C2-4F58-A7A226A21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Principio di volontarietà del lavoro parziale</a:t>
            </a:r>
            <a:r>
              <a:rPr lang="it-IT" dirty="0"/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rifiuto di un lavoratore di essere trasferito da un lavoro a tempo pieno ad uno a tempo parziale, o viceversa, non dovrebbe, in quanto tale, costituire motivo valido per il licenziamento</a:t>
            </a:r>
          </a:p>
          <a:p>
            <a:endParaRPr lang="it-IT" dirty="0">
              <a:solidFill>
                <a:srgbClr val="333333"/>
              </a:solidFill>
            </a:endParaRPr>
          </a:p>
          <a:p>
            <a:r>
              <a:rPr lang="it-IT" dirty="0">
                <a:solidFill>
                  <a:srgbClr val="333333"/>
                </a:solidFill>
              </a:rPr>
              <a:t>Il lavoro a tempo parziale può trasformarsi in quello a tempo pieno:</a:t>
            </a:r>
          </a:p>
          <a:p>
            <a:r>
              <a:rPr lang="it-IT" dirty="0">
                <a:solidFill>
                  <a:srgbClr val="333333"/>
                </a:solidFill>
              </a:rPr>
              <a:t>La Corte di giustizia ha sostenuto che tale trasformazione può avvenire anche unilateralmente da parte del datore di lavoro (CGUE, C-221/13, </a:t>
            </a:r>
            <a:r>
              <a:rPr lang="it-IT" i="1" dirty="0">
                <a:solidFill>
                  <a:srgbClr val="333333"/>
                </a:solidFill>
              </a:rPr>
              <a:t>Mascellani</a:t>
            </a:r>
            <a:r>
              <a:rPr lang="it-IT" dirty="0">
                <a:solidFill>
                  <a:srgbClr val="333333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266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AC7F59E-A6C2-7F80-F82D-01B14A1BE3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CD873694-4ACE-C466-361C-C8C529DCB2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Lezione 16.A.2</a:t>
            </a:r>
          </a:p>
        </p:txBody>
      </p:sp>
    </p:spTree>
    <p:extLst>
      <p:ext uri="{BB962C8B-B14F-4D97-AF65-F5344CB8AC3E}">
        <p14:creationId xmlns:p14="http://schemas.microsoft.com/office/powerpoint/2010/main" val="1820532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</TotalTime>
  <Words>1524</Words>
  <Application>Microsoft Macintosh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IBM Plex Sans</vt:lpstr>
      <vt:lpstr>Tahoma</vt:lpstr>
      <vt:lpstr>Times New Roman</vt:lpstr>
      <vt:lpstr>Wingdings</vt:lpstr>
      <vt:lpstr>Tema di Office</vt:lpstr>
      <vt:lpstr>Diritto del lavoro europeo  Prof. Dr. Alessandro Nato</vt:lpstr>
      <vt:lpstr>Il lavoro a tempo parziale</vt:lpstr>
      <vt:lpstr>Il lavoro a tempo parziale – Dir. 97/81/CE</vt:lpstr>
      <vt:lpstr>Il lavoro a tempo parziale – Dir. 97/81/CE</vt:lpstr>
      <vt:lpstr>Il lavoro a tempo parziale – Dir. 97/81/CE</vt:lpstr>
      <vt:lpstr>Il lavoro a tempo parziale – Dir. 97/81/CE</vt:lpstr>
      <vt:lpstr>Il lavoro a tempo parziale – Dir. 97/81/CE</vt:lpstr>
      <vt:lpstr>Il lavoro a tempo parziale – Dir. 97/81/CE</vt:lpstr>
      <vt:lpstr>Il lavoro tramite agenzia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74</cp:revision>
  <dcterms:created xsi:type="dcterms:W3CDTF">2022-09-09T08:27:37Z</dcterms:created>
  <dcterms:modified xsi:type="dcterms:W3CDTF">2024-02-07T15:42:06Z</dcterms:modified>
</cp:coreProperties>
</file>