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9"/>
  </p:handoutMasterIdLst>
  <p:sldIdLst>
    <p:sldId id="256" r:id="rId2"/>
    <p:sldId id="262" r:id="rId3"/>
    <p:sldId id="263" r:id="rId4"/>
    <p:sldId id="257" r:id="rId5"/>
    <p:sldId id="264" r:id="rId6"/>
    <p:sldId id="260" r:id="rId7"/>
    <p:sldId id="261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CE225-E262-4658-B8A8-0A1ADF35EA40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A26E5-8EBD-4C02-A42F-6E0A1FC9DA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6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04/10/2020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</a:t>
            </a:r>
            <a:r>
              <a:rPr lang="it-IT" sz="5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Navigazione e </a:t>
            </a:r>
            <a:r>
              <a:rPr lang="it-IT" sz="5200" b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Trasporti</a:t>
            </a:r>
            <a:endParaRPr lang="it-IT" sz="5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</a:t>
            </a:r>
            <a:r>
              <a:rPr lang="it-IT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endParaRPr lang="it-IT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="" xmlns:a16="http://schemas.microsoft.com/office/drawing/2014/main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377900" y="1287197"/>
            <a:ext cx="5612083" cy="550152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NON FREQUENTANTI:</a:t>
            </a:r>
          </a:p>
          <a:p>
            <a:pPr algn="ctr"/>
            <a:endParaRPr lang="it-IT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ZUNARELLI, M.M. COMENALE PINTO,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 e dei trasporti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IV ed., Cedam, Padova, 2020, con l’esclusione delle seguenti parti: Capitolo I; Capitolo VI (sez. III); Capitolo VII (sez. III); Capitolo XI; Capitolo XII; Capitolo XIII; Capitolo XVII; Capitolo XVIII (sez. V); Capitolo XXI (sez. I, sez. III); Capitolo XXII</a:t>
            </a:r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approfondimenti sul capitolo II del Manuale si suggerisce lo studio di M. MUSI,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nave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Bonomo Editore, Bologna, 2020, capitoli I e II.</a:t>
            </a:r>
            <a:endParaRPr lang="it-IT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it-IT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OPPURE</a:t>
            </a:r>
          </a:p>
          <a:p>
            <a:pPr marL="285750" indent="-285750" algn="ctr">
              <a:buFontTx/>
              <a:buChar char="-"/>
            </a:pPr>
            <a:endParaRPr lang="it-IT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LEFEBVRE D’OVIDIO, G. PESCATORE, L. TULLIO, Manuale di diritto della navigazione, XV ed., </a:t>
            </a:r>
            <a:r>
              <a:rPr lang="it-IT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Giuffrè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Milano, 2019, limitatamente ai seguenti paragrafi: 1-5; 11-13; 18-38; 47-80; 84-127; 137-164; 195-231; </a:t>
            </a:r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267-407.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approfondimenti sui paragrafi 144-146, 150-153, 158-163 del Manuale si suggerisce lo studio di M. MUSI,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nave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Bonomo Editore, Bologna, 2020, capitoli I e II.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 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DE50BF9E-5AD4-41E4-BDC0-747016B9ACA9}"/>
              </a:ext>
            </a:extLst>
          </p:cNvPr>
          <p:cNvSpPr/>
          <p:nvPr/>
        </p:nvSpPr>
        <p:spPr>
          <a:xfrm>
            <a:off x="6387547" y="1321466"/>
            <a:ext cx="5612083" cy="543299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FREQUENTANTI:</a:t>
            </a:r>
          </a:p>
          <a:p>
            <a:pPr algn="ctr"/>
            <a:endParaRPr lang="it-IT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ZUNARELLI, M.M. COMENALE PINTO,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 e dei trasporti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IV ed., Cedam, Padova, 2020, con l’esclusione delle seguenti parti: Capitolo I; Capitolo III; Capitolo VI (sez. III); Capitolo VII (</a:t>
            </a:r>
            <a:r>
              <a:rPr lang="it-IT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II, III); Capitolo XI; Capitolo XII; Capitolo XIII; Capitolo XVI (sez. II, III); Capitolo XVII; Capitolo XVIII; Capitolo XXI (sez. I, sez. III), Capitolo XXII.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approfondimenti sul capitolo II del Manuale si suggerisce lo studio di M. MUSI,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ve, Bonomo Editore, Bologna, 2020, capitoli I e II</a:t>
            </a:r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OPPURE</a:t>
            </a:r>
          </a:p>
          <a:p>
            <a:pPr marL="285750" indent="-285750" algn="ctr">
              <a:buFontTx/>
              <a:buChar char="-"/>
            </a:pP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LEFEBVRE D’OVIDIO, G. PESCATORE, L. TULLIO,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XV ed., </a:t>
            </a:r>
            <a:r>
              <a:rPr lang="it-IT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Giuffrè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Milano, 2019, limitatamente ai seguenti paragrafi: 1-5; 11-13; 18-38; 47-80; 84-127; 137-164; 195-231; 267-407.</a:t>
            </a:r>
          </a:p>
          <a:p>
            <a:pPr marL="285750" indent="-285750" algn="ctr">
              <a:buFontTx/>
              <a:buChar char="-"/>
            </a:pPr>
            <a:endParaRPr lang="it-I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approfondimenti sui paragrafi 144-146, 150-153, 158-163 del Manuale si suggerisce lo studio di M. MUSI, </a:t>
            </a:r>
            <a:r>
              <a:rPr lang="it-IT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nave</a:t>
            </a:r>
            <a:r>
              <a:rPr lang="it-IT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Bonomo Editore, Bologna, 2020, capitoli I e II.</a:t>
            </a:r>
          </a:p>
        </p:txBody>
      </p:sp>
    </p:spTree>
    <p:extLst>
      <p:ext uri="{BB962C8B-B14F-4D97-AF65-F5344CB8AC3E}">
        <p14:creationId xmlns:p14="http://schemas.microsoft.com/office/powerpoint/2010/main" val="319067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377900" y="1287197"/>
            <a:ext cx="5612083" cy="550152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NON FREQUENTANTI:</a:t>
            </a:r>
          </a:p>
          <a:p>
            <a:pPr algn="ctr"/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ZUNARELLI, M.M. COMENALE PINTO,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 e dei trasporti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IV ed., Cedam, Padova,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LEFEBVRE D’OVIDIO, G. PESCATORE, L. TULLIO,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XV ed., </a:t>
            </a:r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Giuffrè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Milano, 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marL="285750" indent="-285750" algn="ctr">
              <a:buFontTx/>
              <a:buChar char="-"/>
            </a:pP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gli approfondimenti suggeriti: M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MUSI,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nave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Bonomo Editore, Bologna, 2020, capitoli I e II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 di riferimento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DE50BF9E-5AD4-41E4-BDC0-747016B9ACA9}"/>
              </a:ext>
            </a:extLst>
          </p:cNvPr>
          <p:cNvSpPr/>
          <p:nvPr/>
        </p:nvSpPr>
        <p:spPr>
          <a:xfrm>
            <a:off x="6387547" y="1321466"/>
            <a:ext cx="5612083" cy="543299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FREQUENTANTI:</a:t>
            </a:r>
          </a:p>
          <a:p>
            <a:pPr algn="ctr"/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ZUNARELLI, M.M. COMENALE PINTO,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 e dei trasporti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IV ed., Cedam, Padova</a:t>
            </a:r>
            <a:r>
              <a:rPr lang="it-IT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it-I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LEFEBVRE D’OVIDIO, G. PESCATORE, L. TULLIO,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Manuale di diritto della navigazione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XV ed., </a:t>
            </a:r>
            <a:r>
              <a:rPr lang="it-IT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Giuffrè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Milano, 2019</a:t>
            </a:r>
          </a:p>
          <a:p>
            <a:pPr marL="285750" indent="-285750" algn="ctr">
              <a:buFontTx/>
              <a:buChar char="-"/>
            </a:pPr>
            <a:endParaRPr lang="it-IT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gli approfondimenti suggeriti: M. MUSI, </a:t>
            </a:r>
            <a:r>
              <a:rPr lang="it-IT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nozione di nave</a:t>
            </a:r>
            <a:r>
              <a:rPr lang="it-I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Bonomo Editore, Bologna, 2020, capitoli I e II.</a:t>
            </a:r>
          </a:p>
        </p:txBody>
      </p:sp>
    </p:spTree>
    <p:extLst>
      <p:ext uri="{BB962C8B-B14F-4D97-AF65-F5344CB8AC3E}">
        <p14:creationId xmlns:p14="http://schemas.microsoft.com/office/powerpoint/2010/main" val="324789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1366983" y="1570182"/>
            <a:ext cx="10141526" cy="431338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II temi principali del corso in Diritto della Navigazione, non sempre comuni ai programmi e al percorso formativo di riferimento (Laurea Triennale in Servizi Giuridici – Amministrazioni Pubbliche e Giudiziarie; Laurea Triennale in Servizi Giuridici – Consulenza e Sicurezza sul Lavoro, Laurea Magistrale in Giurisprudenza vecchio ordinamento, Laurea Magistrale in Giurisprudenza nuovo ordinamento) sono: </a:t>
            </a:r>
          </a:p>
          <a:p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r>
              <a:rPr lang="it-IT" dirty="0">
                <a:solidFill>
                  <a:schemeClr val="tx1"/>
                </a:solidFill>
              </a:rPr>
              <a:t>- i caratteri, le </a:t>
            </a:r>
            <a:r>
              <a:rPr lang="it-IT">
                <a:solidFill>
                  <a:schemeClr val="tx1"/>
                </a:solidFill>
              </a:rPr>
              <a:t>fonti </a:t>
            </a:r>
            <a:r>
              <a:rPr lang="it-IT" smtClean="0">
                <a:solidFill>
                  <a:schemeClr val="tx1"/>
                </a:solidFill>
              </a:rPr>
              <a:t>e </a:t>
            </a:r>
            <a:r>
              <a:rPr lang="it-IT" dirty="0">
                <a:solidFill>
                  <a:schemeClr val="tx1"/>
                </a:solidFill>
              </a:rPr>
              <a:t>l’interpretazione del Diritto della Navigazione;</a:t>
            </a:r>
          </a:p>
          <a:p>
            <a:r>
              <a:rPr lang="it-IT" dirty="0">
                <a:solidFill>
                  <a:schemeClr val="tx1"/>
                </a:solidFill>
              </a:rPr>
              <a:t>- gli spazi rilevanti per la navigazione marittima e aerea;</a:t>
            </a:r>
          </a:p>
          <a:p>
            <a:r>
              <a:rPr lang="it-IT" dirty="0">
                <a:solidFill>
                  <a:schemeClr val="tx1"/>
                </a:solidFill>
              </a:rPr>
              <a:t>- la definizione e le tipologie di nave;</a:t>
            </a:r>
          </a:p>
          <a:p>
            <a:r>
              <a:rPr lang="it-IT" dirty="0">
                <a:solidFill>
                  <a:schemeClr val="tx1"/>
                </a:solidFill>
              </a:rPr>
              <a:t>- la definizione e le tipologie di aeromobile;</a:t>
            </a:r>
          </a:p>
          <a:p>
            <a:r>
              <a:rPr lang="it-IT" dirty="0">
                <a:solidFill>
                  <a:schemeClr val="tx1"/>
                </a:solidFill>
              </a:rPr>
              <a:t>- la nazionalità della nave e dell’aeromobile;</a:t>
            </a:r>
          </a:p>
          <a:p>
            <a:r>
              <a:rPr lang="it-IT" dirty="0">
                <a:solidFill>
                  <a:schemeClr val="tx1"/>
                </a:solidFill>
              </a:rPr>
              <a:t>- l’impresa di navigazione;</a:t>
            </a:r>
          </a:p>
          <a:p>
            <a:r>
              <a:rPr lang="it-IT" dirty="0">
                <a:solidFill>
                  <a:schemeClr val="tx1"/>
                </a:solidFill>
              </a:rPr>
              <a:t>- l’armatore e l’esercente e il relativo regime di responsabilità</a:t>
            </a:r>
            <a:r>
              <a:rPr lang="it-IT" dirty="0" smtClean="0">
                <a:solidFill>
                  <a:schemeClr val="tx1"/>
                </a:solidFill>
              </a:rPr>
              <a:t>;</a:t>
            </a:r>
          </a:p>
          <a:p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 </a:t>
            </a:r>
          </a:p>
        </p:txBody>
      </p:sp>
    </p:spTree>
    <p:extLst>
      <p:ext uri="{BB962C8B-B14F-4D97-AF65-F5344CB8AC3E}">
        <p14:creationId xmlns:p14="http://schemas.microsoft.com/office/powerpoint/2010/main" val="274184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1366983" y="1570182"/>
            <a:ext cx="10141526" cy="431338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tx1"/>
                </a:solidFill>
              </a:rPr>
              <a:t>- gli ausiliari a bordo dell’impresa di navigazione: il comandante e l’equipaggio;</a:t>
            </a:r>
          </a:p>
          <a:p>
            <a:r>
              <a:rPr lang="it-IT" dirty="0">
                <a:solidFill>
                  <a:schemeClr val="tx1"/>
                </a:solidFill>
              </a:rPr>
              <a:t>- gli ausiliari terrestri dell’impresa di navigazione: il raccomandatario;</a:t>
            </a:r>
          </a:p>
          <a:p>
            <a:r>
              <a:rPr lang="it-IT" dirty="0">
                <a:solidFill>
                  <a:schemeClr val="tx1"/>
                </a:solidFill>
              </a:rPr>
              <a:t>- la responsabilità per i danni a terzi sulla superficie;</a:t>
            </a:r>
          </a:p>
          <a:p>
            <a:r>
              <a:rPr lang="it-IT" dirty="0">
                <a:solidFill>
                  <a:schemeClr val="tx1"/>
                </a:solidFill>
              </a:rPr>
              <a:t>- la responsabilità nel trasporto marittimo di idrocarburi e di sostanze pericolose e nocive;</a:t>
            </a:r>
          </a:p>
          <a:p>
            <a:r>
              <a:rPr lang="it-IT" dirty="0">
                <a:solidFill>
                  <a:schemeClr val="tx1"/>
                </a:solidFill>
              </a:rPr>
              <a:t>- contratti di utilizzazione della nave e dell’aeromobile: in particolare i contratti di locazione e noleggio;</a:t>
            </a:r>
          </a:p>
          <a:p>
            <a:r>
              <a:rPr lang="it-IT" dirty="0">
                <a:solidFill>
                  <a:schemeClr val="tx1"/>
                </a:solidFill>
              </a:rPr>
              <a:t>- il trasporto marittimo di persone e le relative convenzioni internazionali;</a:t>
            </a:r>
          </a:p>
          <a:p>
            <a:r>
              <a:rPr lang="it-IT" dirty="0">
                <a:solidFill>
                  <a:schemeClr val="tx1"/>
                </a:solidFill>
              </a:rPr>
              <a:t>- il trasporto marittimo di cose e le relative convenzioni internazionali;</a:t>
            </a:r>
          </a:p>
          <a:p>
            <a:r>
              <a:rPr lang="it-IT" dirty="0">
                <a:solidFill>
                  <a:schemeClr val="tx1"/>
                </a:solidFill>
              </a:rPr>
              <a:t>- il trasporto aereo e le relative convenzioni internazionali;</a:t>
            </a:r>
          </a:p>
          <a:p>
            <a:r>
              <a:rPr lang="it-IT" dirty="0">
                <a:solidFill>
                  <a:schemeClr val="tx1"/>
                </a:solidFill>
              </a:rPr>
              <a:t>- i diritti dei passeggeri nel trasporto aereo;</a:t>
            </a:r>
          </a:p>
          <a:p>
            <a:r>
              <a:rPr lang="it-IT" dirty="0">
                <a:solidFill>
                  <a:schemeClr val="tx1"/>
                </a:solidFill>
              </a:rPr>
              <a:t>- i servizi tecnico-nautici: il pilotaggio, il rimorchio, l’ormeggio e il </a:t>
            </a:r>
            <a:r>
              <a:rPr lang="it-IT" dirty="0" err="1">
                <a:solidFill>
                  <a:schemeClr val="tx1"/>
                </a:solidFill>
              </a:rPr>
              <a:t>battellaggio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r>
              <a:rPr lang="it-IT" dirty="0">
                <a:solidFill>
                  <a:schemeClr val="tx1"/>
                </a:solidFill>
              </a:rPr>
              <a:t>- assistenza e salvataggio;</a:t>
            </a:r>
          </a:p>
          <a:p>
            <a:r>
              <a:rPr lang="it-IT" dirty="0">
                <a:solidFill>
                  <a:schemeClr val="tx1"/>
                </a:solidFill>
              </a:rPr>
              <a:t>- contribuzione alle avarie comuni;</a:t>
            </a:r>
          </a:p>
          <a:p>
            <a:r>
              <a:rPr lang="it-IT" dirty="0">
                <a:solidFill>
                  <a:schemeClr val="tx1"/>
                </a:solidFill>
              </a:rPr>
              <a:t>- la nautica da diporto.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="" xmlns:a16="http://schemas.microsoft.com/office/drawing/2014/main" id="{DFAFD79B-8AA1-4ECD-A6A7-14B8998D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971" y="273742"/>
            <a:ext cx="8912225" cy="790781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 </a:t>
            </a:r>
          </a:p>
        </p:txBody>
      </p:sp>
    </p:spTree>
    <p:extLst>
      <p:ext uri="{BB962C8B-B14F-4D97-AF65-F5344CB8AC3E}">
        <p14:creationId xmlns:p14="http://schemas.microsoft.com/office/powerpoint/2010/main" val="66723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1366983" y="1497496"/>
            <a:ext cx="10141526" cy="449810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Nello studio dell’esame è necessario avvalersi dei testi normativi di riferimento</a:t>
            </a:r>
            <a:b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reperendoli o in un codice della navigazione (edizione aggiornata)</a:t>
            </a:r>
            <a:b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sul web: es. www.fog.it</a:t>
            </a:r>
          </a:p>
        </p:txBody>
      </p:sp>
    </p:spTree>
    <p:extLst>
      <p:ext uri="{BB962C8B-B14F-4D97-AF65-F5344CB8AC3E}">
        <p14:creationId xmlns:p14="http://schemas.microsoft.com/office/powerpoint/2010/main" val="313727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6E53ECA1-CC0E-4EC8-B3CE-497C4308C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con angoli arrotondati 2">
            <a:extLst>
              <a:ext uri="{FF2B5EF4-FFF2-40B4-BE49-F238E27FC236}">
                <a16:creationId xmlns="" xmlns:a16="http://schemas.microsoft.com/office/drawing/2014/main" id="{EC90ED14-F31C-4B14-8137-FC5FBABB0F3A}"/>
              </a:ext>
            </a:extLst>
          </p:cNvPr>
          <p:cNvSpPr/>
          <p:nvPr/>
        </p:nvSpPr>
        <p:spPr>
          <a:xfrm>
            <a:off x="1366983" y="1497496"/>
            <a:ext cx="10141526" cy="449810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2392A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Strumenti a supporto della didattica: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dirty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4000" b="1" dirty="0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resentazioni </a:t>
            </a:r>
            <a:r>
              <a:rPr lang="it-IT" sz="4000" b="1" i="1" dirty="0" err="1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sz="4000" b="1" i="1" dirty="0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4000" b="1" i="1" dirty="0" err="1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it-IT" sz="4000" b="1" dirty="0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4000" b="1" dirty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 delle Convenzioni di riferimento, </a:t>
            </a:r>
            <a:r>
              <a:rPr lang="it-IT" sz="4000" b="1" dirty="0" smtClean="0">
                <a:solidFill>
                  <a:srgbClr val="2392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giurisprudenza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rgbClr val="2392A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70225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839</TotalTime>
  <Words>842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Filo</vt:lpstr>
      <vt:lpstr>Presentazione standard di PowerPoint</vt:lpstr>
      <vt:lpstr>Programmi </vt:lpstr>
      <vt:lpstr>Testi di riferimento</vt:lpstr>
      <vt:lpstr>Programmi </vt:lpstr>
      <vt:lpstr>Programmi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127</cp:revision>
  <cp:lastPrinted>2020-10-04T11:38:01Z</cp:lastPrinted>
  <dcterms:created xsi:type="dcterms:W3CDTF">2019-06-28T16:40:01Z</dcterms:created>
  <dcterms:modified xsi:type="dcterms:W3CDTF">2020-10-04T11:38:16Z</dcterms:modified>
</cp:coreProperties>
</file>