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1" r:id="rId3"/>
    <p:sldId id="282" r:id="rId4"/>
    <p:sldId id="257" r:id="rId5"/>
    <p:sldId id="259" r:id="rId6"/>
    <p:sldId id="260" r:id="rId7"/>
    <p:sldId id="278" r:id="rId8"/>
    <p:sldId id="261" r:id="rId9"/>
    <p:sldId id="262" r:id="rId10"/>
    <p:sldId id="263" r:id="rId11"/>
    <p:sldId id="264" r:id="rId12"/>
    <p:sldId id="265" r:id="rId13"/>
    <p:sldId id="271" r:id="rId14"/>
    <p:sldId id="270" r:id="rId15"/>
    <p:sldId id="279" r:id="rId16"/>
    <p:sldId id="272" r:id="rId17"/>
    <p:sldId id="273" r:id="rId18"/>
    <p:sldId id="274" r:id="rId19"/>
    <p:sldId id="280" r:id="rId20"/>
    <p:sldId id="268" r:id="rId21"/>
    <p:sldId id="269" r:id="rId22"/>
    <p:sldId id="275" r:id="rId23"/>
    <p:sldId id="267" r:id="rId24"/>
  </p:sldIdLst>
  <p:sldSz cx="9144000" cy="6858000" type="screen4x3"/>
  <p:notesSz cx="6797675" cy="987425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45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38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1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25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18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13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66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74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32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53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E7A5-84AF-C34A-AC70-C61F54F17A7E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36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Il lungo dopoguerra e la divisione dell’Europa</a:t>
            </a:r>
          </a:p>
        </p:txBody>
      </p:sp>
    </p:spTree>
    <p:extLst>
      <p:ext uri="{BB962C8B-B14F-4D97-AF65-F5344CB8AC3E}">
        <p14:creationId xmlns:p14="http://schemas.microsoft.com/office/powerpoint/2010/main" val="310156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Conferenza di Teheran (novembre-dicembre 1943)</a:t>
            </a:r>
          </a:p>
          <a:p>
            <a:pPr>
              <a:buFont typeface="Wingdings" charset="0"/>
              <a:buChar char="Ø"/>
            </a:pPr>
            <a:r>
              <a:rPr lang="it-IT" dirty="0"/>
              <a:t>ribadito il principio della resa incondizionata stabilito durante la Conferenza di Casablanca (gennaio 1943); sbarco in Normandia; confini della Polonia, ma nessuna decisione sul suo assetto interno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8358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Conferenza di Yalta (febbraio 1945)</a:t>
            </a:r>
          </a:p>
          <a:p>
            <a:pPr>
              <a:buFont typeface="Wingdings" charset="0"/>
              <a:buChar char="Ø"/>
            </a:pPr>
            <a:r>
              <a:rPr lang="it-IT" dirty="0"/>
              <a:t>dialettica est/ovest e ridimensionamento del centro Europa; Urss “erede” dell’impero zarista (unico impero sopravvissuto alla guerra) ma trasformazione del sistema imperiale in sistema di stati cuscinetto / cordone sanitario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234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Conferenza di Potsdam (luglio – agosto 1945)</a:t>
            </a:r>
          </a:p>
          <a:p>
            <a:pPr marL="0" indent="0">
              <a:buNone/>
            </a:pPr>
            <a:r>
              <a:rPr lang="it-IT" dirty="0"/>
              <a:t>&gt; disattesa di Yalta da parte dei sovietici (nell’assetto interno di Bulgaria e Romania); questione del disarmo e della smilitarizzazione della Germania</a:t>
            </a:r>
          </a:p>
        </p:txBody>
      </p:sp>
    </p:spTree>
    <p:extLst>
      <p:ext uri="{BB962C8B-B14F-4D97-AF65-F5344CB8AC3E}">
        <p14:creationId xmlns:p14="http://schemas.microsoft.com/office/powerpoint/2010/main" val="2296542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 scoppio della guerra fredda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2800" dirty="0"/>
              <a:t>Definitivo tramonto del modello eurocentrico e multipolare che aveva contraddistinto le relazioni internazionali durante l’800 e il 900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2800" dirty="0"/>
          </a:p>
          <a:p>
            <a:pPr>
              <a:buFont typeface="Wingdings" panose="05000000000000000000" pitchFamily="2" charset="2"/>
              <a:buChar char="Ø"/>
            </a:pPr>
            <a:endParaRPr lang="it-IT" sz="128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2800" dirty="0"/>
              <a:t>Sistema bipolare con rilevanti asimmetrie, non immediatamente conflittuale </a:t>
            </a:r>
          </a:p>
          <a:p>
            <a:pPr marL="0" indent="0">
              <a:buNone/>
            </a:pPr>
            <a:r>
              <a:rPr lang="it-IT" sz="12800" dirty="0"/>
              <a:t>	(«dilemma della sicurezza»)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febbraio 1946: discorso di Stalin sull’inevitabilità dello scontro tra comunismo e capitalismo</a:t>
            </a:r>
          </a:p>
          <a:p>
            <a:r>
              <a:rPr lang="it-IT" dirty="0"/>
              <a:t>5 marzo 1946: discorso di Churchill sulla “cortina di ferro” scesa a dividere il continente da Stettino al Mar Baltico fino a Trieste nell’Adriatico</a:t>
            </a:r>
          </a:p>
        </p:txBody>
      </p:sp>
    </p:spTree>
    <p:extLst>
      <p:ext uri="{BB962C8B-B14F-4D97-AF65-F5344CB8AC3E}">
        <p14:creationId xmlns:p14="http://schemas.microsoft.com/office/powerpoint/2010/main" val="2134934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guerra fredda in Europa 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32" r="-10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19117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H. Truman – Stalin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Scomparsa di un nemico comune (Germania nazista)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Il destino della Germania e il divaricarsi, progressivo, delle posizioni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r>
              <a:rPr lang="it-IT" dirty="0"/>
              <a:t>febbraio 1946: discorso di Stalin sull’inevitabilità dello scontro tra comunismo e capitalismo</a:t>
            </a:r>
          </a:p>
          <a:p>
            <a:r>
              <a:rPr lang="it-IT" dirty="0"/>
              <a:t>5 marzo 1946: discorso di Churchill a </a:t>
            </a:r>
            <a:r>
              <a:rPr lang="it-IT" dirty="0" err="1"/>
              <a:t>Fulton</a:t>
            </a:r>
            <a:r>
              <a:rPr lang="it-IT" dirty="0"/>
              <a:t>, Missouri, sulla “cortina di ferro” scesa a dividere il continente da Stettino al Mar Baltico fino a Trieste nell’Adriatico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520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1946 (perfezionamento nel 1947): George </a:t>
            </a:r>
            <a:r>
              <a:rPr lang="it-IT" dirty="0" err="1"/>
              <a:t>Kennan</a:t>
            </a:r>
            <a:r>
              <a:rPr lang="it-IT" dirty="0"/>
              <a:t>, funzionario dell’Ambasciata americana a Mosca, espone la dottrina del </a:t>
            </a:r>
            <a:r>
              <a:rPr lang="it-IT" dirty="0" err="1"/>
              <a:t>containement</a:t>
            </a:r>
            <a:r>
              <a:rPr lang="it-IT" dirty="0"/>
              <a:t> &gt; “contenere” il comunismo all’interno dei suoi confini arginando le mire espansioniste dell’Unione Sovietica (agire con fermezza ogni qualvolta Mosca avesse cercato di espandersi)</a:t>
            </a:r>
          </a:p>
          <a:p>
            <a:pPr marL="0" indent="0">
              <a:buNone/>
            </a:pPr>
            <a:r>
              <a:rPr lang="it-IT" dirty="0"/>
              <a:t>      * crisi in Iran [ritiro truppe sovietiche] e in Turchia [ricerca sovietica di una 	base militare sui Dardanelli]</a:t>
            </a:r>
          </a:p>
          <a:p>
            <a:pPr>
              <a:buFontTx/>
              <a:buChar char="•"/>
            </a:pPr>
            <a:r>
              <a:rPr lang="it-IT" dirty="0"/>
              <a:t>marzo 1947: il presidente Harry Truman annuncia la dottrina Truman</a:t>
            </a:r>
          </a:p>
          <a:p>
            <a:pPr>
              <a:buFont typeface="Wingdings" charset="0"/>
              <a:buChar char="Ø"/>
            </a:pPr>
            <a:r>
              <a:rPr lang="it-IT" dirty="0"/>
              <a:t>L’America sente minacciata la propria sicurezza da qualsiasi aggressione contro la pace e la libertà; occorre dunque “aiutare tutti i popoli liberi che resistono ai tentativi di asservimento di minoranze armate o di pressioni straniere”</a:t>
            </a:r>
          </a:p>
          <a:p>
            <a:pPr marL="0" indent="0">
              <a:buNone/>
            </a:pPr>
            <a:r>
              <a:rPr lang="it-IT" dirty="0"/>
              <a:t>	+ Negli stessi mesi, la Gran Bretagna annuncia di non potersi più 	occupare della Grecia e della Turchia; il suo 	ruolo viene rilevato dagli 	Stati Uniti d’America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272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1948/1951: Piano Marshall (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Recovery</a:t>
            </a:r>
            <a:r>
              <a:rPr lang="it-IT" dirty="0"/>
              <a:t> Program, ERP)</a:t>
            </a:r>
          </a:p>
          <a:p>
            <a:pPr>
              <a:buFontTx/>
              <a:buChar char="-"/>
            </a:pPr>
            <a:r>
              <a:rPr lang="it-IT" dirty="0"/>
              <a:t>fornire i capitali e le materie prime necessarie ad alimentare a ripresa dell’economia europea</a:t>
            </a:r>
          </a:p>
          <a:p>
            <a:pPr>
              <a:buFontTx/>
              <a:buChar char="-"/>
            </a:pPr>
            <a:r>
              <a:rPr lang="it-IT" dirty="0"/>
              <a:t>accrescere il livello della produttività, del reddito e dell’occupazione</a:t>
            </a:r>
          </a:p>
          <a:p>
            <a:pPr>
              <a:buFontTx/>
              <a:buChar char="-"/>
            </a:pPr>
            <a:r>
              <a:rPr lang="it-IT" dirty="0"/>
              <a:t>integrare l’economia tedesca in un’area di scambi europea</a:t>
            </a:r>
          </a:p>
          <a:p>
            <a:pPr>
              <a:buFontTx/>
              <a:buChar char="-"/>
            </a:pPr>
            <a:r>
              <a:rPr lang="it-IT" dirty="0"/>
              <a:t>determinare una stretta interdipendenza dei mercati mondiali, in primo luogo di quelli euro-americani</a:t>
            </a:r>
          </a:p>
          <a:p>
            <a:pPr>
              <a:buFontTx/>
              <a:buChar char="•"/>
            </a:pPr>
            <a:r>
              <a:rPr lang="it-IT" dirty="0"/>
              <a:t>Respinto dall’URSS e dai paesi satelliti (in particolare Polonia e Cecoslovacchia, a cui l’Unione sovietica vieta l’adesione)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525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luglio 1947: Conferenza di Parigi sul Piano Marshall e rottura USA/URSS</a:t>
            </a:r>
          </a:p>
          <a:p>
            <a:pPr marL="0" indent="0">
              <a:buNone/>
            </a:pPr>
            <a:r>
              <a:rPr lang="it-IT" dirty="0"/>
              <a:t>	* Articoli di Walter </a:t>
            </a:r>
            <a:r>
              <a:rPr lang="it-IT" dirty="0" err="1"/>
              <a:t>Lippmann</a:t>
            </a:r>
            <a:r>
              <a:rPr lang="it-IT" dirty="0"/>
              <a:t> sul “New </a:t>
            </a:r>
            <a:r>
              <a:rPr lang="it-IT" dirty="0" err="1"/>
              <a:t>Herald</a:t>
            </a:r>
            <a:r>
              <a:rPr lang="it-IT" dirty="0"/>
              <a:t> 	Tribune” &gt; guerra fredda</a:t>
            </a:r>
          </a:p>
          <a:p>
            <a:pPr>
              <a:buFontTx/>
              <a:buChar char="•"/>
            </a:pPr>
            <a:r>
              <a:rPr lang="it-IT" dirty="0"/>
              <a:t>ottobre 1947: fondazione del </a:t>
            </a:r>
            <a:r>
              <a:rPr lang="it-IT" dirty="0" err="1"/>
              <a:t>Cominform</a:t>
            </a:r>
            <a:r>
              <a:rPr lang="it-IT" dirty="0"/>
              <a:t> e dottrina dei ‘due </a:t>
            </a:r>
            <a:r>
              <a:rPr lang="it-IT" dirty="0" err="1"/>
              <a:t>campi’</a:t>
            </a:r>
            <a:endParaRPr lang="it-IT" dirty="0"/>
          </a:p>
          <a:p>
            <a:pPr>
              <a:buFontTx/>
              <a:buChar char="•"/>
            </a:pPr>
            <a:r>
              <a:rPr lang="it-IT" dirty="0"/>
              <a:t>febbraio 1948: colpo di stato di Praga</a:t>
            </a:r>
          </a:p>
          <a:p>
            <a:pPr>
              <a:buFontTx/>
              <a:buChar char="•"/>
            </a:pPr>
            <a:r>
              <a:rPr lang="it-IT" dirty="0"/>
              <a:t>giugno 1948: </a:t>
            </a:r>
            <a:r>
              <a:rPr lang="it-IT" dirty="0" err="1"/>
              <a:t>Yugoslavia</a:t>
            </a:r>
            <a:r>
              <a:rPr lang="it-IT" dirty="0"/>
              <a:t> espulsa dal </a:t>
            </a:r>
            <a:r>
              <a:rPr lang="it-IT" dirty="0" err="1"/>
              <a:t>Cominform</a:t>
            </a:r>
            <a:r>
              <a:rPr lang="it-IT" dirty="0"/>
              <a:t> &gt; prima rottura nel campo socialista e nucleo del blocco dei ‘paesi non allineati’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9458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Consolidamento dei due blocchi: mentre nel blocco occidentale l’egemonia americana viene imposta in maniera consensuale, con il sostegno degli elettorati nazionali, quella sovietica si fonda su elementi repressivi e autoritari destinati ad accentuarsi nel corso degli anni e a minarne irrimediabilmente le fondamenta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380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9567F-E08F-1544-8BB7-3EBF47D6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2FC24-EE70-124E-BBC7-FC6B0624D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difficile transizione dalla guerra alla pace</a:t>
            </a:r>
          </a:p>
          <a:p>
            <a:pPr>
              <a:buFontTx/>
              <a:buChar char="-"/>
            </a:pPr>
            <a:r>
              <a:rPr lang="it-IT" dirty="0"/>
              <a:t>memoria della Shoah</a:t>
            </a:r>
          </a:p>
          <a:p>
            <a:pPr>
              <a:buFontTx/>
              <a:buChar char="-"/>
            </a:pPr>
            <a:r>
              <a:rPr lang="it-IT" dirty="0"/>
              <a:t>distruzioni e occupazioni</a:t>
            </a:r>
          </a:p>
          <a:p>
            <a:pPr>
              <a:buFontTx/>
              <a:buChar char="-"/>
            </a:pPr>
            <a:r>
              <a:rPr lang="it-IT" dirty="0"/>
              <a:t>migrazioni e spostamenti di popolazione</a:t>
            </a:r>
          </a:p>
          <a:p>
            <a:pPr>
              <a:buFontTx/>
              <a:buChar char="-"/>
            </a:pPr>
            <a:r>
              <a:rPr lang="it-IT" dirty="0"/>
              <a:t>violenze e vendette postbelliche (i lasciti delle guerre civili)</a:t>
            </a:r>
          </a:p>
          <a:p>
            <a:pPr>
              <a:buFontTx/>
              <a:buChar char="-"/>
            </a:pPr>
            <a:r>
              <a:rPr lang="it-IT" dirty="0"/>
              <a:t>tribunali e processi</a:t>
            </a:r>
          </a:p>
          <a:p>
            <a:pPr>
              <a:buFontTx/>
              <a:buChar char="-"/>
            </a:pPr>
            <a:r>
              <a:rPr lang="it-IT" dirty="0"/>
              <a:t>epurazioni</a:t>
            </a:r>
          </a:p>
        </p:txBody>
      </p:sp>
    </p:spTree>
    <p:extLst>
      <p:ext uri="{BB962C8B-B14F-4D97-AF65-F5344CB8AC3E}">
        <p14:creationId xmlns:p14="http://schemas.microsoft.com/office/powerpoint/2010/main" val="1528447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ezettingszones_duitsland_geschiedenisleraa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542" r="-505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55846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erlino-divisa-1807095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481" r="-244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22470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giugno 1948/maggio 1949: crisi di Berlino e ponte aereo</a:t>
            </a:r>
          </a:p>
          <a:p>
            <a:pPr>
              <a:buFontTx/>
              <a:buChar char="•"/>
            </a:pPr>
            <a:r>
              <a:rPr lang="it-IT" dirty="0"/>
              <a:t>gennaio 1949: fondazione del </a:t>
            </a:r>
            <a:r>
              <a:rPr lang="it-IT" dirty="0" err="1"/>
              <a:t>Comecon</a:t>
            </a:r>
            <a:endParaRPr lang="it-IT" dirty="0"/>
          </a:p>
          <a:p>
            <a:pPr>
              <a:buFontTx/>
              <a:buChar char="•"/>
            </a:pPr>
            <a:r>
              <a:rPr lang="it-IT" dirty="0"/>
              <a:t>aprile 1949: Patto Atlantico e Organizzazione del Trattato del Nord Atlantico (NATO)</a:t>
            </a:r>
          </a:p>
          <a:p>
            <a:pPr>
              <a:buFontTx/>
              <a:buChar char="•"/>
            </a:pPr>
            <a:r>
              <a:rPr lang="it-IT" dirty="0"/>
              <a:t>maggio 1949: Legge fondamentale e nascita della Repubblica federale tedesca [K. </a:t>
            </a:r>
            <a:r>
              <a:rPr lang="it-IT" dirty="0" err="1"/>
              <a:t>Adenauer</a:t>
            </a:r>
            <a:r>
              <a:rPr lang="it-IT" dirty="0"/>
              <a:t>]</a:t>
            </a:r>
          </a:p>
          <a:p>
            <a:pPr>
              <a:buFontTx/>
              <a:buChar char="•"/>
            </a:pPr>
            <a:r>
              <a:rPr lang="it-IT" dirty="0"/>
              <a:t>ottobre 1949: Nascita della Repubblica democratica tedesca [</a:t>
            </a:r>
            <a:r>
              <a:rPr lang="it-IT" dirty="0" err="1"/>
              <a:t>W</a:t>
            </a:r>
            <a:r>
              <a:rPr lang="it-IT" dirty="0"/>
              <a:t>. </a:t>
            </a:r>
            <a:r>
              <a:rPr lang="it-IT" dirty="0" err="1"/>
              <a:t>Pieck</a:t>
            </a:r>
            <a:r>
              <a:rPr lang="it-IT" dirty="0"/>
              <a:t>]</a:t>
            </a:r>
          </a:p>
          <a:p>
            <a:pPr>
              <a:buFontTx/>
              <a:buChar char="•"/>
            </a:pPr>
            <a:r>
              <a:rPr lang="it-IT" dirty="0"/>
              <a:t>ottobre 1949: nascita della Repubblica popolare cinese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7071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guerra_fredd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35" r="-329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114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4D221D-3392-1C43-9B80-2FA59CDC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CC3B14-07B2-AA41-90CD-AA65B8DB8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nascita dell’Organizzazione delle Nazioni Unite (giugno 1945)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Conferenza di </a:t>
            </a:r>
            <a:r>
              <a:rPr lang="it-IT" dirty="0" err="1"/>
              <a:t>Bretton</a:t>
            </a:r>
            <a:r>
              <a:rPr lang="it-IT" dirty="0"/>
              <a:t> Woods (luglio 1944):</a:t>
            </a:r>
          </a:p>
          <a:p>
            <a:pPr marL="0" indent="0">
              <a:buNone/>
            </a:pPr>
            <a:r>
              <a:rPr lang="it-IT" dirty="0"/>
              <a:t>	Fondo Monetario Internazionale</a:t>
            </a:r>
          </a:p>
          <a:p>
            <a:pPr marL="0" indent="0">
              <a:buNone/>
            </a:pPr>
            <a:r>
              <a:rPr lang="it-IT"/>
              <a:t>	Banca </a:t>
            </a:r>
            <a:r>
              <a:rPr lang="it-IT" dirty="0"/>
              <a:t>Internazionale per la Ricostruzione e </a:t>
            </a:r>
            <a:r>
              <a:rPr lang="it-IT"/>
              <a:t>lo 	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80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sistema della “pax armata sovietico-americana dei quarantacinque anni” (1946-1991)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ordine di fatto e non di diritto (mai codificato)</a:t>
            </a:r>
          </a:p>
          <a:p>
            <a:pPr>
              <a:buFontTx/>
              <a:buChar char="-"/>
            </a:pPr>
            <a:r>
              <a:rPr lang="it-IT" dirty="0"/>
              <a:t>importanza della dimensione culturale, propagandistica, ideologica</a:t>
            </a:r>
          </a:p>
          <a:p>
            <a:pPr>
              <a:buFontTx/>
              <a:buChar char="-"/>
            </a:pPr>
            <a:r>
              <a:rPr lang="it-IT" dirty="0"/>
              <a:t>due campi antagonisti (natura bipolare e non più multicentrica del sistema internazionale): USA - URSS</a:t>
            </a:r>
          </a:p>
          <a:p>
            <a:pPr>
              <a:buFontTx/>
              <a:buChar char="-"/>
            </a:pPr>
            <a:r>
              <a:rPr lang="it-IT" dirty="0"/>
              <a:t>sistema rigido, non flessibile, ma tenuta della pace abbastanza buona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Espressione utilizzata da George Orwell in un articolo pubblicato nel 1945 e resa celebre da Walter </a:t>
            </a:r>
            <a:r>
              <a:rPr lang="it-IT" dirty="0" err="1"/>
              <a:t>Lippmann</a:t>
            </a:r>
            <a:r>
              <a:rPr lang="it-IT" dirty="0"/>
              <a:t> nel 1947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193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status quo/punto di partenza: situazione militare esistente al momento della capitolazione tedesca (maggio 1945) e giapponese (agosto 1945)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democrazie popolari satelliti dell’Urss: Germania orientale, Polonia, Ungheria, Romania, Bulgaria e Cecoslovacchia [fino al 1948], Jugoslavia [fino al 1948], Cina [fino alla fine degli anni Cinquanta]</a:t>
            </a:r>
            <a:br>
              <a:rPr lang="it-IT" dirty="0"/>
            </a:br>
            <a:r>
              <a:rPr lang="it-IT" dirty="0"/>
              <a:t>- Europa occidentale egemonizzata dagli Usa</a:t>
            </a:r>
          </a:p>
        </p:txBody>
      </p:sp>
    </p:spTree>
    <p:extLst>
      <p:ext uri="{BB962C8B-B14F-4D97-AF65-F5344CB8AC3E}">
        <p14:creationId xmlns:p14="http://schemas.microsoft.com/office/powerpoint/2010/main" val="226056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Fine della guerra fredda:</a:t>
            </a:r>
            <a:br>
              <a:rPr lang="it-IT" dirty="0"/>
            </a:br>
            <a:r>
              <a:rPr lang="it-IT" dirty="0"/>
              <a:t>a) 1975</a:t>
            </a:r>
          </a:p>
          <a:p>
            <a:r>
              <a:rPr lang="it-IT" dirty="0"/>
              <a:t>b) 1989-1991 (dissoluzione dell’URSS)</a:t>
            </a:r>
          </a:p>
          <a:p>
            <a:endParaRPr lang="it-IT" dirty="0"/>
          </a:p>
          <a:p>
            <a:r>
              <a:rPr lang="it-IT" dirty="0"/>
              <a:t>Origini: 1945/1946 (ma: i precedenti nelle conferenze che si svolgono durante la seconda guerra mondiale)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26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M. Del Pero:</a:t>
            </a:r>
          </a:p>
          <a:p>
            <a:pPr marL="0" indent="0">
              <a:buNone/>
            </a:pPr>
            <a:r>
              <a:rPr lang="it-IT" dirty="0"/>
              <a:t>«Il perimetro della guerra fredda non corrisponde all’intero periodo che va dal 1945 al 1991. «Guerra fredda» non è sinonimo di ‘secondo dopoguerra’. Essa non è, in altre parole,  tutto quello che è avvenuto dalla fine del secondo conflitto mondiale alla dissoluzione dell’Urss e del suo impero»</a:t>
            </a:r>
          </a:p>
        </p:txBody>
      </p:sp>
    </p:spTree>
    <p:extLst>
      <p:ext uri="{BB962C8B-B14F-4D97-AF65-F5344CB8AC3E}">
        <p14:creationId xmlns:p14="http://schemas.microsoft.com/office/powerpoint/2010/main" val="186037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Periodizzazione interna:</a:t>
            </a:r>
          </a:p>
          <a:p>
            <a:pPr marL="514350" indent="-514350">
              <a:buAutoNum type="arabicParenR"/>
            </a:pPr>
            <a:r>
              <a:rPr lang="it-IT" dirty="0"/>
              <a:t>Scoppio della guerra fredda: 1946-1950</a:t>
            </a:r>
          </a:p>
          <a:p>
            <a:pPr marL="514350" indent="-514350">
              <a:buAutoNum type="arabicParenR"/>
            </a:pPr>
            <a:r>
              <a:rPr lang="it-IT" dirty="0"/>
              <a:t>Tra crisi e prime distensioni: 1949-1956</a:t>
            </a:r>
          </a:p>
          <a:p>
            <a:pPr marL="514350" indent="-514350">
              <a:buAutoNum type="arabicParenR"/>
            </a:pPr>
            <a:r>
              <a:rPr lang="it-IT" dirty="0"/>
              <a:t>Dal Ventesimo Congresso alle crisi di Cuba e di Berlino: 1956-1963</a:t>
            </a:r>
          </a:p>
          <a:p>
            <a:pPr marL="514350" indent="-514350">
              <a:buAutoNum type="arabicParenR"/>
            </a:pPr>
            <a:r>
              <a:rPr lang="it-IT" dirty="0"/>
              <a:t>Dalla guerra del Vietnam alla distensione: 1963-1972</a:t>
            </a:r>
          </a:p>
          <a:p>
            <a:pPr marL="514350" indent="-514350">
              <a:buAutoNum type="arabicParenR"/>
            </a:pPr>
            <a:r>
              <a:rPr lang="it-IT" dirty="0"/>
              <a:t>La «seconda guerra fredda»: 1972-1981</a:t>
            </a:r>
          </a:p>
          <a:p>
            <a:pPr marL="514350" indent="-514350">
              <a:buAutoNum type="arabicParenR"/>
            </a:pPr>
            <a:r>
              <a:rPr lang="it-IT" dirty="0"/>
              <a:t>La fine della guerra fredda: 1981-1991</a:t>
            </a:r>
          </a:p>
        </p:txBody>
      </p:sp>
    </p:spTree>
    <p:extLst>
      <p:ext uri="{BB962C8B-B14F-4D97-AF65-F5344CB8AC3E}">
        <p14:creationId xmlns:p14="http://schemas.microsoft.com/office/powerpoint/2010/main" val="111385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Ulteriore periodizzazione:</a:t>
            </a:r>
          </a:p>
          <a:p>
            <a:pPr marL="514350" indent="-514350">
              <a:buAutoNum type="arabicPeriod"/>
            </a:pPr>
            <a:r>
              <a:rPr lang="it-IT" dirty="0"/>
              <a:t>progressiva e non improvvisa frattura euro-germano-asiatica, che si somma al dirompente inizio della decolonizzazione (1944-1954)</a:t>
            </a:r>
          </a:p>
          <a:p>
            <a:pPr marL="514350" indent="-514350">
              <a:buAutoNum type="arabicPeriod"/>
            </a:pPr>
            <a:r>
              <a:rPr lang="it-IT" dirty="0"/>
              <a:t>relativo e progressivo disgelo contrassegnato da periodiche e improvvise crisi (1955-1964)</a:t>
            </a:r>
          </a:p>
          <a:p>
            <a:pPr marL="514350" indent="-514350">
              <a:buAutoNum type="arabicPeriod"/>
            </a:pPr>
            <a:r>
              <a:rPr lang="it-IT" dirty="0"/>
              <a:t>coesistenza definita ‘pacifica’ affiancata, in realtà, dalle guerre di Indocina e dall’inasprirsi del contrasto </a:t>
            </a:r>
            <a:r>
              <a:rPr lang="it-IT" dirty="0" err="1"/>
              <a:t>cino</a:t>
            </a:r>
            <a:r>
              <a:rPr lang="it-IT" dirty="0"/>
              <a:t>-sovietico che rende sempre più imperfetto il bipolarismo (1965-1975)</a:t>
            </a:r>
          </a:p>
          <a:p>
            <a:pPr marL="514350" indent="-514350">
              <a:buAutoNum type="arabicPeriod"/>
            </a:pPr>
            <a:r>
              <a:rPr lang="it-IT" dirty="0"/>
              <a:t>interludio segnato dal nervosismo sovietico e dalla ‘sindrome del Vietnam’ americana (1976-1979)</a:t>
            </a:r>
          </a:p>
          <a:p>
            <a:pPr marL="514350" indent="-514350">
              <a:buAutoNum type="arabicPeriod"/>
            </a:pPr>
            <a:r>
              <a:rPr lang="it-IT" dirty="0"/>
              <a:t>nuova glaciazione, o comunque ripresa, assai meno ideologizzata e più esplicitamente geo-politica, delle ostilità tra i due blocchi (1980-1985)</a:t>
            </a:r>
          </a:p>
          <a:p>
            <a:pPr marL="514350" indent="-514350">
              <a:buAutoNum type="arabicPeriod"/>
            </a:pPr>
            <a:r>
              <a:rPr lang="it-IT" dirty="0"/>
              <a:t>progressiva e non improvvisa fine della politica dei blocchi, con catastrofe sovietica nel mezzo (1985-1994)</a:t>
            </a:r>
          </a:p>
        </p:txBody>
      </p:sp>
    </p:spTree>
    <p:extLst>
      <p:ext uri="{BB962C8B-B14F-4D97-AF65-F5344CB8AC3E}">
        <p14:creationId xmlns:p14="http://schemas.microsoft.com/office/powerpoint/2010/main" val="2757453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1171</Words>
  <Application>Microsoft Macintosh PowerPoint</Application>
  <PresentationFormat>Presentazione su schermo (4:3)</PresentationFormat>
  <Paragraphs>145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Lo scoppio della guerra fredda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20</cp:revision>
  <cp:lastPrinted>2016-05-19T12:12:51Z</cp:lastPrinted>
  <dcterms:created xsi:type="dcterms:W3CDTF">2015-04-22T12:56:35Z</dcterms:created>
  <dcterms:modified xsi:type="dcterms:W3CDTF">2021-11-24T06:42:53Z</dcterms:modified>
</cp:coreProperties>
</file>