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0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rgbClr val="7030A0"/>
                </a:solidFill>
              </a:rPr>
              <a:t>Corso di</a:t>
            </a:r>
            <a:br>
              <a:rPr lang="it-IT" cap="small" dirty="0" smtClean="0">
                <a:solidFill>
                  <a:srgbClr val="7030A0"/>
                </a:solidFill>
              </a:rPr>
            </a:br>
            <a:r>
              <a:rPr lang="it-IT" cap="small" dirty="0" smtClean="0">
                <a:solidFill>
                  <a:srgbClr val="7030A0"/>
                </a:solidFill>
              </a:rPr>
              <a:t>Diritto del mercato interno</a:t>
            </a:r>
            <a:br>
              <a:rPr lang="it-IT" cap="small" dirty="0" smtClean="0">
                <a:solidFill>
                  <a:srgbClr val="7030A0"/>
                </a:solidFill>
              </a:rPr>
            </a:b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prof.ssa Emanuela Pistoia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Introduzione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Libro bianco sul futuro dell’Europa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5 scenari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>
                <a:latin typeface="Bradley Hand ITC" panose="03070402050302030203" pitchFamily="66" charset="0"/>
              </a:rPr>
              <a:t>Il mercato unico c’è sempre!</a:t>
            </a:r>
            <a:endParaRPr lang="it-IT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Principali caratteristiche tecniche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9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trike="sngStrike" dirty="0" smtClean="0">
                <a:solidFill>
                  <a:srgbClr val="FFC000"/>
                </a:solidFill>
              </a:rPr>
              <a:t>Tipologia di competenza</a:t>
            </a:r>
            <a:endParaRPr lang="it-IT" strike="sngStrike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trike="sngStrike" dirty="0" smtClean="0">
                <a:solidFill>
                  <a:srgbClr val="FFC000"/>
                </a:solidFill>
              </a:rPr>
              <a:t>Esclusiva</a:t>
            </a:r>
          </a:p>
          <a:p>
            <a:pPr marL="0" indent="0">
              <a:buNone/>
            </a:pPr>
            <a:r>
              <a:rPr lang="it-IT" strike="sngStrike" dirty="0"/>
              <a:t>	</a:t>
            </a:r>
            <a:r>
              <a:rPr lang="it-IT" sz="2400" strike="sngStrike" dirty="0" smtClean="0">
                <a:solidFill>
                  <a:srgbClr val="7030A0"/>
                </a:solidFill>
              </a:rPr>
              <a:t>*unione doganale</a:t>
            </a:r>
          </a:p>
          <a:p>
            <a:pPr marL="0" indent="0">
              <a:buNone/>
            </a:pPr>
            <a:r>
              <a:rPr lang="it-IT" sz="2400" strike="sngStrike" dirty="0" smtClean="0">
                <a:solidFill>
                  <a:srgbClr val="7030A0"/>
                </a:solidFill>
              </a:rPr>
              <a:t>	*definizione delle regole di concorrenza</a:t>
            </a:r>
          </a:p>
          <a:p>
            <a:pPr marL="0" indent="0">
              <a:buNone/>
            </a:pPr>
            <a:r>
              <a:rPr lang="it-IT" sz="2400" strike="sngStrike" dirty="0" smtClean="0">
                <a:solidFill>
                  <a:srgbClr val="7030A0"/>
                </a:solidFill>
              </a:rPr>
              <a:t>	*politica monetaria</a:t>
            </a:r>
          </a:p>
          <a:p>
            <a:pPr marL="0" indent="0">
              <a:buNone/>
            </a:pPr>
            <a:r>
              <a:rPr lang="it-IT" sz="2400" strike="sngStrike" dirty="0">
                <a:solidFill>
                  <a:srgbClr val="7030A0"/>
                </a:solidFill>
              </a:rPr>
              <a:t>	</a:t>
            </a:r>
            <a:r>
              <a:rPr lang="it-IT" sz="2400" strike="sngStrike" dirty="0" smtClean="0">
                <a:solidFill>
                  <a:srgbClr val="7030A0"/>
                </a:solidFill>
              </a:rPr>
              <a:t>*nella politica della pesca, la 	conservazione 	delle 	risorse biologiche 	del mare</a:t>
            </a:r>
          </a:p>
          <a:p>
            <a:pPr marL="0" indent="0">
              <a:buNone/>
            </a:pPr>
            <a:r>
              <a:rPr lang="it-IT" sz="2400" strike="sngStrike" dirty="0">
                <a:solidFill>
                  <a:srgbClr val="7030A0"/>
                </a:solidFill>
              </a:rPr>
              <a:t>	</a:t>
            </a:r>
            <a:r>
              <a:rPr lang="it-IT" sz="2400" strike="sngStrike" dirty="0" smtClean="0">
                <a:solidFill>
                  <a:srgbClr val="7030A0"/>
                </a:solidFill>
              </a:rPr>
              <a:t>*politica commerciale comune</a:t>
            </a:r>
          </a:p>
          <a:p>
            <a:pPr marL="0" indent="0">
              <a:buNone/>
            </a:pPr>
            <a:r>
              <a:rPr lang="it-IT" strike="sngStrike" dirty="0" smtClean="0">
                <a:solidFill>
                  <a:srgbClr val="FFC000"/>
                </a:solidFill>
              </a:rPr>
              <a:t>Concorrente</a:t>
            </a:r>
          </a:p>
          <a:p>
            <a:pPr marL="0" indent="0">
              <a:buNone/>
            </a:pPr>
            <a:r>
              <a:rPr lang="it-IT" sz="2400" strike="sngStrike" dirty="0" smtClean="0"/>
              <a:t>	</a:t>
            </a:r>
            <a:r>
              <a:rPr lang="it-IT" sz="2400" strike="sngStrike" dirty="0" smtClean="0">
                <a:solidFill>
                  <a:srgbClr val="7030A0"/>
                </a:solidFill>
              </a:rPr>
              <a:t>*mercato interno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685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trike="sngStrike" dirty="0" smtClean="0">
                <a:solidFill>
                  <a:srgbClr val="FFC000"/>
                </a:solidFill>
              </a:rPr>
              <a:t>Clausole orizzontali</a:t>
            </a:r>
            <a:endParaRPr lang="it-IT" strike="sngStrike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it-IT" strike="sngStrike" dirty="0" smtClean="0">
                <a:solidFill>
                  <a:srgbClr val="7030A0"/>
                </a:solidFill>
              </a:rPr>
              <a:t>Art. 8 TFUE: diseguaglianze, parità uomini/donne</a:t>
            </a:r>
          </a:p>
          <a:p>
            <a:r>
              <a:rPr lang="it-IT" strike="sngStrike" dirty="0" smtClean="0">
                <a:solidFill>
                  <a:srgbClr val="7030A0"/>
                </a:solidFill>
              </a:rPr>
              <a:t>Art. 9: occupazione, protezione sociale, lotta esclusione sociale, istruzione, formazione, salute</a:t>
            </a:r>
          </a:p>
          <a:p>
            <a:r>
              <a:rPr lang="it-IT" strike="sngStrike" dirty="0" smtClean="0">
                <a:solidFill>
                  <a:srgbClr val="7030A0"/>
                </a:solidFill>
              </a:rPr>
              <a:t>Art. 10: lotta discriminazioni</a:t>
            </a:r>
          </a:p>
          <a:p>
            <a:r>
              <a:rPr lang="it-IT" strike="sngStrike" dirty="0" smtClean="0">
                <a:solidFill>
                  <a:srgbClr val="7030A0"/>
                </a:solidFill>
              </a:rPr>
              <a:t>Art. 11: ambiente</a:t>
            </a:r>
          </a:p>
          <a:p>
            <a:r>
              <a:rPr lang="it-IT" strike="sngStrike" dirty="0" smtClean="0">
                <a:solidFill>
                  <a:srgbClr val="7030A0"/>
                </a:solidFill>
              </a:rPr>
              <a:t>Art. 12: protezione consumatori</a:t>
            </a:r>
          </a:p>
          <a:p>
            <a:r>
              <a:rPr lang="it-IT" strike="sngStrike" dirty="0" smtClean="0">
                <a:solidFill>
                  <a:srgbClr val="7030A0"/>
                </a:solidFill>
              </a:rPr>
              <a:t>Art. 13: benessere degli animali</a:t>
            </a:r>
            <a:endParaRPr lang="it-IT" strike="sngStrik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trike="sngStrike" dirty="0" smtClean="0">
                <a:solidFill>
                  <a:srgbClr val="FFC000"/>
                </a:solidFill>
              </a:rPr>
              <a:t>Dimensione sociale di mercato</a:t>
            </a:r>
            <a:endParaRPr lang="it-IT" strike="sngStrike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trike="sngStrike" dirty="0" smtClean="0"/>
              <a:t>Comunicazione della Commissione, del 14 gennaio 2020, </a:t>
            </a:r>
            <a:r>
              <a:rPr lang="it-IT" strike="sngStrike" dirty="0" smtClean="0">
                <a:solidFill>
                  <a:srgbClr val="FF0000"/>
                </a:solidFill>
              </a:rPr>
              <a:t>Un’Europa sociale forte per transizioni giuste</a:t>
            </a:r>
            <a:r>
              <a:rPr lang="it-IT" strike="sngStrike" dirty="0" smtClean="0"/>
              <a:t>, COM(2020)14 </a:t>
            </a:r>
            <a:r>
              <a:rPr lang="it-IT" strike="sngStrike" dirty="0" err="1" smtClean="0"/>
              <a:t>final</a:t>
            </a:r>
            <a:endParaRPr lang="it-IT" strike="sngStrike" dirty="0"/>
          </a:p>
        </p:txBody>
      </p:sp>
    </p:spTree>
    <p:extLst>
      <p:ext uri="{BB962C8B-B14F-4D97-AF65-F5344CB8AC3E}">
        <p14:creationId xmlns:p14="http://schemas.microsoft.com/office/powerpoint/2010/main" val="18514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CENNI DI EVOLUZIONE STORICA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77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Tappe principali dell’integrazione economica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1951 Comunità del carbone e dell’acciaio (Zona di Libero Scambio)</a:t>
            </a:r>
          </a:p>
          <a:p>
            <a:r>
              <a:rPr lang="it-IT" dirty="0" smtClean="0"/>
              <a:t>1957 Comunità dell’energia atomica</a:t>
            </a:r>
          </a:p>
          <a:p>
            <a:r>
              <a:rPr lang="it-IT" dirty="0" smtClean="0"/>
              <a:t>1957 Comunità economica europea (unione doganale)</a:t>
            </a:r>
          </a:p>
          <a:p>
            <a:r>
              <a:rPr lang="it-IT" dirty="0" smtClean="0"/>
              <a:t>1992 Unione economica e monetaria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88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Tappe della realizzazione del mercato interno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1° luglio 1968: completata l’unione doganale</a:t>
            </a:r>
          </a:p>
          <a:p>
            <a:r>
              <a:rPr lang="it-IT" dirty="0" smtClean="0"/>
              <a:t>1970 completata la libera circolazione dei lavoratori</a:t>
            </a:r>
          </a:p>
          <a:p>
            <a:r>
              <a:rPr lang="it-IT" dirty="0" smtClean="0"/>
              <a:t>Giugno 1985 Libro </a:t>
            </a:r>
            <a:r>
              <a:rPr lang="it-IT" dirty="0"/>
              <a:t>bianco sul completamento del mercato </a:t>
            </a:r>
            <a:r>
              <a:rPr lang="it-IT" dirty="0" smtClean="0"/>
              <a:t>interno (Jacques Delors) – obiettivo: 1992</a:t>
            </a:r>
          </a:p>
          <a:p>
            <a:r>
              <a:rPr lang="it-IT" dirty="0" smtClean="0"/>
              <a:t>1987: liberalizzazione dei movimenti di capitali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39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Coordinate di riferimento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5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Lista di materie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Libera circolazione delle merci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Libera circolazione dei lavoratori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Libertà di stabilimento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Libera circolazione dei servizi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Libera circolazione dei capitali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Concorrenza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Aiuti alle imprese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Mercato comune (le libertà di circolazione)</a:t>
            </a:r>
          </a:p>
          <a:p>
            <a:r>
              <a:rPr lang="it-IT" dirty="0" smtClean="0"/>
              <a:t>Mercato interno (le libertà + concorrenza e aiuti)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40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Addentellati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Politica agricola comune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Politica della pesca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Unione economica e monetaria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Lavoratori stranieri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Cooperazione giudiziaria civile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62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TERMINOLOGIA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 Mercato comune</a:t>
            </a:r>
          </a:p>
          <a:p>
            <a:pPr marL="0" indent="0">
              <a:buNone/>
            </a:pPr>
            <a:r>
              <a:rPr lang="it-IT" sz="2800" dirty="0" smtClean="0">
                <a:latin typeface="Bradley Hand ITC" panose="03070402050302030203" pitchFamily="66" charset="0"/>
              </a:rPr>
              <a:t>La terminologia utilizzata nei 3 trattati istitutivi delle comunità di integrazione economica</a:t>
            </a:r>
          </a:p>
          <a:p>
            <a:r>
              <a:rPr lang="it-IT" dirty="0" smtClean="0"/>
              <a:t>Mercato interno</a:t>
            </a:r>
          </a:p>
          <a:p>
            <a:pPr marL="0" indent="0">
              <a:buNone/>
            </a:pPr>
            <a:r>
              <a:rPr lang="it-IT" dirty="0" smtClean="0">
                <a:latin typeface="Bradley Hand ITC" panose="03070402050302030203" pitchFamily="66" charset="0"/>
              </a:rPr>
              <a:t>Terminologia presente nei Trattati vigenti (da T. Lisbona)</a:t>
            </a:r>
          </a:p>
          <a:p>
            <a:pPr marL="0" indent="0">
              <a:buNone/>
            </a:pPr>
            <a:r>
              <a:rPr lang="it-IT" dirty="0" smtClean="0">
                <a:latin typeface="Bradley Hand ITC" panose="03070402050302030203" pitchFamily="66" charset="0"/>
              </a:rPr>
              <a:t>Introdotta con AUE e da allora affiancata a </a:t>
            </a:r>
            <a:r>
              <a:rPr lang="it-IT" dirty="0" err="1" smtClean="0">
                <a:latin typeface="Bradley Hand ITC" panose="03070402050302030203" pitchFamily="66" charset="0"/>
              </a:rPr>
              <a:t>m.c</a:t>
            </a:r>
            <a:r>
              <a:rPr lang="it-IT" dirty="0" smtClean="0">
                <a:latin typeface="Bradley Hand ITC" panose="03070402050302030203" pitchFamily="66" charset="0"/>
              </a:rPr>
              <a:t>.</a:t>
            </a:r>
          </a:p>
          <a:p>
            <a:r>
              <a:rPr lang="it-IT" dirty="0" smtClean="0"/>
              <a:t> Mercato unico</a:t>
            </a:r>
          </a:p>
          <a:p>
            <a:pPr marL="0" indent="0">
              <a:buNone/>
            </a:pPr>
            <a:r>
              <a:rPr lang="it-IT" dirty="0" smtClean="0">
                <a:latin typeface="Bradley Hand ITC" panose="03070402050302030203" pitchFamily="66" charset="0"/>
              </a:rPr>
              <a:t>Rapporto Monti «Una nuova strategia per il mercato unico</a:t>
            </a:r>
            <a:r>
              <a:rPr lang="it-IT" dirty="0" smtClean="0">
                <a:latin typeface="Bradley Hand ITC" panose="03070402050302030203" pitchFamily="66" charset="0"/>
                <a:cs typeface="Calibri"/>
              </a:rPr>
              <a:t>» (2010)</a:t>
            </a:r>
            <a:endParaRPr lang="it-IT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Il mercato come cuore dell’integrazione europea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Il metodo funzionalista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Il «salto mistico» del Trattato di Maastricht (1992)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La rivoluzione copernicana del Trattato di Lisbona (1998) (sulle ceneri del «Trattato costituzionale</a:t>
            </a:r>
            <a:r>
              <a:rPr lang="it-IT" dirty="0" smtClean="0">
                <a:solidFill>
                  <a:srgbClr val="0070C0"/>
                </a:solidFill>
                <a:latin typeface="Calibri"/>
                <a:cs typeface="Calibri"/>
              </a:rPr>
              <a:t>»)</a:t>
            </a:r>
          </a:p>
          <a:p>
            <a:r>
              <a:rPr lang="it-IT" dirty="0" smtClean="0">
                <a:solidFill>
                  <a:srgbClr val="0070C0"/>
                </a:solidFill>
                <a:latin typeface="Calibri"/>
                <a:cs typeface="Calibri"/>
              </a:rPr>
              <a:t>Gli scenari del Libro bianco sul futuro dell’Europa (2017)</a:t>
            </a:r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1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Metodo funzionalista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Idea di fondo:</a:t>
            </a:r>
          </a:p>
          <a:p>
            <a:pPr marL="0" indent="0">
              <a:buNone/>
            </a:pPr>
            <a:r>
              <a:rPr lang="it-IT" dirty="0" smtClean="0"/>
              <a:t>la «solidarietà di fatto» come antidoto alle rivalità tra nazioni europee e strumento di prevenzione di conflitti bellici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Il metodo:</a:t>
            </a:r>
          </a:p>
          <a:p>
            <a:pPr marL="0" indent="0">
              <a:buNone/>
            </a:pPr>
            <a:r>
              <a:rPr lang="it-IT" dirty="0" smtClean="0"/>
              <a:t>L’integrazione </a:t>
            </a:r>
            <a:r>
              <a:rPr lang="it-IT" u="sng" dirty="0" smtClean="0"/>
              <a:t>in un settore economico </a:t>
            </a:r>
            <a:r>
              <a:rPr lang="it-IT" dirty="0" smtClean="0"/>
              <a:t>fa sorgere la necessità concreta  di estendere l’integrazione a un altro settore, in una catena che condurrà infine all’integrazione totale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77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Il salto mistico di Maastricht</a:t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sz="2800" dirty="0" smtClean="0">
                <a:solidFill>
                  <a:srgbClr val="0070C0"/>
                </a:solidFill>
              </a:rPr>
              <a:t>(estensione del processo di integrazione</a:t>
            </a:r>
            <a:br>
              <a:rPr lang="it-IT" sz="2800" dirty="0" smtClean="0">
                <a:solidFill>
                  <a:srgbClr val="0070C0"/>
                </a:solidFill>
              </a:rPr>
            </a:br>
            <a:r>
              <a:rPr lang="it-IT" sz="2800" dirty="0" smtClean="0">
                <a:solidFill>
                  <a:srgbClr val="0070C0"/>
                </a:solidFill>
              </a:rPr>
              <a:t>a settori non economici)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I</a:t>
            </a:r>
            <a:r>
              <a:rPr lang="it-IT" dirty="0" smtClean="0"/>
              <a:t>n attuazione del metodo funzionalista, il processo di integrazione europea si estende a settori </a:t>
            </a:r>
            <a:r>
              <a:rPr lang="it-IT" u="sng" dirty="0" smtClean="0"/>
              <a:t>non economici </a:t>
            </a:r>
            <a:r>
              <a:rPr lang="it-IT" dirty="0" smtClean="0"/>
              <a:t>…. </a:t>
            </a:r>
            <a:r>
              <a:rPr lang="it-IT" u="sng" dirty="0" smtClean="0"/>
              <a:t>perché questo richiede il mercato</a:t>
            </a:r>
            <a:r>
              <a:rPr lang="it-IT" dirty="0" smtClean="0"/>
              <a:t>!</a:t>
            </a:r>
          </a:p>
          <a:p>
            <a:r>
              <a:rPr lang="it-IT" dirty="0"/>
              <a:t>Struttura «a pilastri» </a:t>
            </a:r>
            <a:r>
              <a:rPr lang="it-IT" dirty="0" smtClean="0"/>
              <a:t>= l’estensione del processo di integrazione a settori non economici NON avviene con l’uso del </a:t>
            </a:r>
            <a:r>
              <a:rPr lang="it-IT" dirty="0"/>
              <a:t>«metodo comunitario»! E </a:t>
            </a:r>
            <a:r>
              <a:rPr lang="it-IT" dirty="0" smtClean="0"/>
              <a:t>NON </a:t>
            </a:r>
            <a:r>
              <a:rPr lang="it-IT" dirty="0"/>
              <a:t>per tutti gli Stati!</a:t>
            </a:r>
          </a:p>
          <a:p>
            <a:r>
              <a:rPr lang="it-IT" dirty="0" smtClean="0"/>
              <a:t>Unione economica e monetaria = in attuazione del metodo funzionalista, il processo di integrazione europea si estende alla creazione di una moneta unica …. </a:t>
            </a:r>
            <a:r>
              <a:rPr lang="it-IT" u="sng" dirty="0"/>
              <a:t>perché questo richiede il mercato</a:t>
            </a:r>
            <a:r>
              <a:rPr lang="it-IT" dirty="0"/>
              <a:t>! ma </a:t>
            </a:r>
            <a:r>
              <a:rPr lang="it-IT" dirty="0" smtClean="0"/>
              <a:t>non per tutti gli Stati!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55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Rivoluzione copernicana di Lisbona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L’elenco degli obiettivi nell’art. 3 TUE</a:t>
            </a:r>
          </a:p>
          <a:p>
            <a:r>
              <a:rPr lang="it-IT" dirty="0" smtClean="0"/>
              <a:t>La «</a:t>
            </a:r>
            <a:r>
              <a:rPr lang="it-IT" dirty="0" err="1" smtClean="0"/>
              <a:t>comunitarizzazione</a:t>
            </a:r>
            <a:r>
              <a:rPr lang="it-IT" dirty="0" smtClean="0"/>
              <a:t>» generalizzata</a:t>
            </a:r>
          </a:p>
          <a:p>
            <a:r>
              <a:rPr lang="it-IT" dirty="0" smtClean="0"/>
              <a:t>La cartina tornasole dell’integrazione differenziata</a:t>
            </a:r>
          </a:p>
          <a:p>
            <a:pPr lvl="1"/>
            <a:r>
              <a:rPr lang="it-IT" dirty="0" smtClean="0"/>
              <a:t>No settori di integrazione differenziata nel diritto primario</a:t>
            </a:r>
          </a:p>
          <a:p>
            <a:pPr lvl="1"/>
            <a:r>
              <a:rPr lang="it-IT" dirty="0" smtClean="0"/>
              <a:t>Integrazione differenziata nel diritto secondario: il limite alla cooperazione rafforzata </a:t>
            </a:r>
            <a:r>
              <a:rPr lang="it-IT" dirty="0" smtClean="0">
                <a:solidFill>
                  <a:srgbClr val="FF0000"/>
                </a:solidFill>
              </a:rPr>
              <a:t>(art. 326 TFUE)</a:t>
            </a:r>
          </a:p>
          <a:p>
            <a:pPr lvl="1"/>
            <a:r>
              <a:rPr lang="it-IT" dirty="0" smtClean="0"/>
              <a:t>Il Deal che si sarebbe applicato in caso di No-</a:t>
            </a:r>
            <a:r>
              <a:rPr lang="it-IT" dirty="0" err="1" smtClean="0"/>
              <a:t>Brexit</a:t>
            </a:r>
            <a:endParaRPr lang="it-IT" dirty="0" smtClean="0"/>
          </a:p>
          <a:p>
            <a:pPr lvl="1"/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561</Words>
  <Application>Microsoft Office PowerPoint</Application>
  <PresentationFormat>Presentazione su schermo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Corso di Diritto del mercato interno prof.ssa Emanuela Pistoia</vt:lpstr>
      <vt:lpstr>Coordinate di riferimento</vt:lpstr>
      <vt:lpstr>Lista di materie</vt:lpstr>
      <vt:lpstr>Addentellati</vt:lpstr>
      <vt:lpstr>TERMINOLOGIA</vt:lpstr>
      <vt:lpstr>Il mercato come cuore dell’integrazione europea</vt:lpstr>
      <vt:lpstr>Metodo funzionalista</vt:lpstr>
      <vt:lpstr>Il salto mistico di Maastricht (estensione del processo di integrazione a settori non economici)</vt:lpstr>
      <vt:lpstr>Rivoluzione copernicana di Lisbona</vt:lpstr>
      <vt:lpstr>Libro bianco sul futuro dell’Europa</vt:lpstr>
      <vt:lpstr>Principali caratteristiche tecniche</vt:lpstr>
      <vt:lpstr>Tipologia di competenza</vt:lpstr>
      <vt:lpstr>Clausole orizzontali</vt:lpstr>
      <vt:lpstr>Dimensione sociale di mercato</vt:lpstr>
      <vt:lpstr>CENNI DI EVOLUZIONE STORICA</vt:lpstr>
      <vt:lpstr>Tappe principali dell’integrazione economica</vt:lpstr>
      <vt:lpstr>Tappe della realizzazione del mercato interno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23</cp:revision>
  <dcterms:created xsi:type="dcterms:W3CDTF">2020-02-17T15:25:17Z</dcterms:created>
  <dcterms:modified xsi:type="dcterms:W3CDTF">2020-10-09T00:07:40Z</dcterms:modified>
</cp:coreProperties>
</file>