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5" r:id="rId3"/>
    <p:sldId id="278" r:id="rId4"/>
    <p:sldId id="266" r:id="rId5"/>
    <p:sldId id="267" r:id="rId6"/>
    <p:sldId id="264" r:id="rId7"/>
    <p:sldId id="315" r:id="rId8"/>
    <p:sldId id="268" r:id="rId9"/>
    <p:sldId id="269" r:id="rId10"/>
    <p:sldId id="270" r:id="rId11"/>
    <p:sldId id="258" r:id="rId12"/>
    <p:sldId id="271" r:id="rId13"/>
    <p:sldId id="260" r:id="rId14"/>
    <p:sldId id="272" r:id="rId15"/>
    <p:sldId id="273" r:id="rId16"/>
    <p:sldId id="274" r:id="rId17"/>
    <p:sldId id="275" r:id="rId18"/>
    <p:sldId id="261" r:id="rId19"/>
    <p:sldId id="276" r:id="rId20"/>
    <p:sldId id="262" r:id="rId21"/>
    <p:sldId id="279" r:id="rId22"/>
    <p:sldId id="280" r:id="rId23"/>
    <p:sldId id="281" r:id="rId24"/>
    <p:sldId id="282" r:id="rId25"/>
    <p:sldId id="283" r:id="rId26"/>
    <p:sldId id="263" r:id="rId27"/>
    <p:sldId id="284" r:id="rId28"/>
    <p:sldId id="292" r:id="rId29"/>
    <p:sldId id="285" r:id="rId30"/>
    <p:sldId id="291" r:id="rId31"/>
    <p:sldId id="286" r:id="rId32"/>
    <p:sldId id="287" r:id="rId33"/>
    <p:sldId id="288" r:id="rId34"/>
    <p:sldId id="312" r:id="rId35"/>
    <p:sldId id="314" r:id="rId36"/>
    <p:sldId id="310" r:id="rId37"/>
    <p:sldId id="302" r:id="rId38"/>
  </p:sldIdLst>
  <p:sldSz cx="9144000" cy="6858000" type="screen4x3"/>
  <p:notesSz cx="6888163" cy="96234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8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C35C6D-580E-48B7-BD1D-881950BF843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825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9813" y="722313"/>
            <a:ext cx="4808537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262893-0C27-4223-B389-658FA04C8CF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348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91F54-F58E-4F13-90E2-BFAE3F2C86D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3FE08-5A97-4C76-A17B-4B776C5BF93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E9F1B-C601-4566-862B-05E0BD28153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67245-D12D-4670-818D-8ABCD26425F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25C02-9BD4-4181-AD34-2526291EECB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D1052-E618-4EB1-A0D0-B2BF9018462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84DDC-CBB5-4D77-8494-5E928F67CCA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435B6-6E5C-45EB-9327-59EA73B1F1B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AF107-D6D9-49D4-A27A-4F5F9339605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44C7E-B7CD-4156-9942-BB2080C976A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1486A-9713-4302-9467-B9160B4C27B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B2C167-342E-4A50-93BE-7CA610550526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95600" y="381000"/>
            <a:ext cx="36576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latin typeface="Tahoma" pitchFamily="34" charset="0"/>
              </a:rPr>
              <a:t>Oidio della vite</a:t>
            </a:r>
          </a:p>
          <a:p>
            <a:pPr algn="ctr">
              <a:spcBef>
                <a:spcPct val="50000"/>
              </a:spcBef>
            </a:pPr>
            <a:r>
              <a:rPr lang="it-IT" sz="2800" b="1" i="1" dirty="0" err="1">
                <a:latin typeface="Tahoma" pitchFamily="34" charset="0"/>
              </a:rPr>
              <a:t>Erysiphe</a:t>
            </a:r>
            <a:r>
              <a:rPr lang="it-IT" sz="2800" b="1" i="1" dirty="0">
                <a:latin typeface="Tahoma" pitchFamily="34" charset="0"/>
              </a:rPr>
              <a:t> </a:t>
            </a:r>
            <a:r>
              <a:rPr lang="it-IT" sz="2800" b="1" i="1" dirty="0" err="1">
                <a:latin typeface="Tahoma" pitchFamily="34" charset="0"/>
              </a:rPr>
              <a:t>necator</a:t>
            </a:r>
            <a:r>
              <a:rPr lang="it-IT" sz="2800" b="1" i="1" dirty="0">
                <a:latin typeface="Tahoma" pitchFamily="34" charset="0"/>
              </a:rPr>
              <a:t>            </a:t>
            </a:r>
            <a:r>
              <a:rPr lang="it-IT" sz="2800" b="1" i="1" dirty="0" err="1">
                <a:latin typeface="Tahoma" pitchFamily="34" charset="0"/>
              </a:rPr>
              <a:t>Oidium</a:t>
            </a:r>
            <a:r>
              <a:rPr lang="it-IT" sz="2800" b="1" i="1" dirty="0">
                <a:latin typeface="Tahoma" pitchFamily="34" charset="0"/>
              </a:rPr>
              <a:t> </a:t>
            </a:r>
            <a:r>
              <a:rPr lang="it-IT" sz="2800" b="1" i="1" dirty="0" err="1">
                <a:latin typeface="Tahoma" pitchFamily="34" charset="0"/>
              </a:rPr>
              <a:t>tuckeri</a:t>
            </a:r>
            <a:endParaRPr lang="it-IT" sz="2800" dirty="0">
              <a:latin typeface="Tahoma" pitchFamily="34" charset="0"/>
            </a:endParaRPr>
          </a:p>
        </p:txBody>
      </p:sp>
      <p:pic>
        <p:nvPicPr>
          <p:cNvPr id="3075" name="Picture 3" descr="oidiociclobiol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133600"/>
            <a:ext cx="7242175" cy="431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oidiofog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620713"/>
            <a:ext cx="4708525" cy="5940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idiofoglia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052513"/>
            <a:ext cx="7121525" cy="482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ogliabollosaoid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746125"/>
            <a:ext cx="7777162" cy="5265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idiotralcioerb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7913" y="1289050"/>
            <a:ext cx="6986587" cy="427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intomotralcioinizialeoid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4570413" cy="4895850"/>
          </a:xfrm>
          <a:prstGeom prst="rect">
            <a:avLst/>
          </a:prstGeom>
          <a:noFill/>
        </p:spPr>
      </p:pic>
      <p:pic>
        <p:nvPicPr>
          <p:cNvPr id="19461" name="Picture 5" descr="sintomotralciooid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300" y="1052513"/>
            <a:ext cx="4330700" cy="4926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nfezioneoidioinfiorescen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8569325" cy="5819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oidioac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92150"/>
            <a:ext cx="7848600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infoidiograppol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75288" cy="3671888"/>
          </a:xfrm>
          <a:prstGeom prst="rect">
            <a:avLst/>
          </a:prstGeom>
          <a:noFill/>
        </p:spPr>
      </p:pic>
      <p:pic>
        <p:nvPicPr>
          <p:cNvPr id="22533" name="Picture 5" descr="infoidiograppo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2781300"/>
            <a:ext cx="5889625" cy="3894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idiobacca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49325"/>
            <a:ext cx="8280400" cy="4916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paccatureacinioid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71900" cy="4741863"/>
          </a:xfrm>
          <a:prstGeom prst="rect">
            <a:avLst/>
          </a:prstGeom>
          <a:noFill/>
        </p:spPr>
      </p:pic>
      <p:pic>
        <p:nvPicPr>
          <p:cNvPr id="23557" name="Picture 5" descr="reticolaturebaccheoid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8663" y="2576513"/>
            <a:ext cx="5875337" cy="3843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leistotecioidioapertu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5259387" cy="3481388"/>
          </a:xfrm>
          <a:prstGeom prst="rect">
            <a:avLst/>
          </a:prstGeom>
          <a:noFill/>
        </p:spPr>
      </p:pic>
      <p:pic>
        <p:nvPicPr>
          <p:cNvPr id="12293" name="Picture 5" descr="conidioforioid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89363"/>
            <a:ext cx="4321175" cy="2916237"/>
          </a:xfrm>
          <a:prstGeom prst="rect">
            <a:avLst/>
          </a:prstGeom>
          <a:noFill/>
        </p:spPr>
      </p:pic>
      <p:pic>
        <p:nvPicPr>
          <p:cNvPr id="12294" name="Picture 6" descr="conidioidiocatenel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89363"/>
            <a:ext cx="4392613" cy="2917825"/>
          </a:xfrm>
          <a:prstGeom prst="rect">
            <a:avLst/>
          </a:prstGeom>
          <a:noFill/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508625" y="476250"/>
            <a:ext cx="3635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1" dirty="0">
                <a:latin typeface="Tahoma" pitchFamily="34" charset="0"/>
              </a:rPr>
              <a:t>casmoteci con fulcri spiralati</a:t>
            </a: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5076825" y="908050"/>
            <a:ext cx="2590800" cy="576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0" y="3860800"/>
            <a:ext cx="446405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 b="1">
                <a:latin typeface="Tahoma" pitchFamily="34" charset="0"/>
              </a:rPr>
              <a:t>micelio, rami conidiofori e conidi</a:t>
            </a: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2124075" y="4292600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4140200" y="4149725"/>
            <a:ext cx="2447925" cy="7191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6" grpId="0" animBg="1"/>
      <p:bldP spid="12297" grpId="0" animBg="1"/>
      <p:bldP spid="12298" grpId="0" animBg="1"/>
      <p:bldP spid="1229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idioreticol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3686175"/>
          </a:xfrm>
          <a:prstGeom prst="rect">
            <a:avLst/>
          </a:prstGeom>
          <a:noFill/>
        </p:spPr>
      </p:pic>
      <p:pic>
        <p:nvPicPr>
          <p:cNvPr id="9219" name="Picture 3" descr="oidiospaccatur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332163"/>
            <a:ext cx="5257800" cy="3525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843213" y="260350"/>
            <a:ext cx="3221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chemeClr val="tx2"/>
                </a:solidFill>
                <a:latin typeface="Tahoma" pitchFamily="34" charset="0"/>
              </a:rPr>
              <a:t>Epidemiologia dell’oidio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79388" y="1773238"/>
            <a:ext cx="871378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600" dirty="0">
                <a:latin typeface="Tahoma" pitchFamily="34" charset="0"/>
              </a:rPr>
              <a:t>Svernamento:</a:t>
            </a:r>
          </a:p>
          <a:p>
            <a:pPr lvl="1"/>
            <a:r>
              <a:rPr lang="it-IT" sz="1600" b="1" dirty="0">
                <a:latin typeface="Tahoma" pitchFamily="34" charset="0"/>
              </a:rPr>
              <a:t>A-Micelio latente nelle gemme e conidi nelle perule;</a:t>
            </a:r>
          </a:p>
          <a:p>
            <a:pPr lvl="2"/>
            <a:r>
              <a:rPr lang="it-IT" sz="1600" b="1" dirty="0">
                <a:latin typeface="Tahoma" pitchFamily="34" charset="0"/>
              </a:rPr>
              <a:t>Le infezioni (bandiere) dovute a tali forme non sono presenti ovunque;</a:t>
            </a:r>
          </a:p>
          <a:p>
            <a:pPr lvl="1"/>
            <a:endParaRPr lang="it-IT" sz="1600" b="1" dirty="0">
              <a:latin typeface="Tahoma" pitchFamily="34" charset="0"/>
            </a:endParaRPr>
          </a:p>
          <a:p>
            <a:pPr lvl="1"/>
            <a:r>
              <a:rPr lang="it-IT" sz="1600" b="1" dirty="0">
                <a:latin typeface="Tahoma" pitchFamily="34" charset="0"/>
              </a:rPr>
              <a:t>B-Casmoteci;</a:t>
            </a:r>
          </a:p>
          <a:p>
            <a:pPr algn="just"/>
            <a:r>
              <a:rPr lang="it-IT" sz="1600" b="1" dirty="0">
                <a:latin typeface="Tahoma" pitchFamily="34" charset="0"/>
              </a:rPr>
              <a:t>La irregolarità di comparsa dei corpi fruttiferi è dovuta alle caratteristiche biologiche del patogeno in quanto, per la formazione dei casmoteci, è necessario l’incontro fra due ceppi sessualmente compatibili non sempre presenti nelle diverse aree;</a:t>
            </a:r>
          </a:p>
          <a:p>
            <a:endParaRPr lang="it-IT" sz="1600" b="1" dirty="0">
              <a:latin typeface="Tahoma" pitchFamily="34" charset="0"/>
            </a:endParaRPr>
          </a:p>
          <a:p>
            <a:pPr algn="just"/>
            <a:r>
              <a:rPr lang="it-IT" sz="1600" b="1" dirty="0">
                <a:latin typeface="Tahoma" pitchFamily="34" charset="0"/>
              </a:rPr>
              <a:t>Temperature inferiori a 10°C non consentono il completamento dello sviluppo dei casmoteci; Temperature intorno ai 32°C ostacolano la formazione dei casmoteci.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1">
                <a:latin typeface="Tahoma" pitchFamily="34" charset="0"/>
              </a:rPr>
              <a:t>infezioni primarie ascosporiche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79388" y="112553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apertura del corpo fruttifero e rilascio delle ascospore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50825" y="1989138"/>
            <a:ext cx="59055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latin typeface="Tahoma" pitchFamily="34" charset="0"/>
              </a:rPr>
              <a:t>temperature comprese tra 10 e 32 °C;</a:t>
            </a:r>
          </a:p>
          <a:p>
            <a:pPr>
              <a:spcBef>
                <a:spcPct val="50000"/>
              </a:spcBef>
            </a:pPr>
            <a:r>
              <a:rPr lang="it-IT" sz="1800" dirty="0">
                <a:latin typeface="Tahoma" pitchFamily="34" charset="0"/>
              </a:rPr>
              <a:t>pioggia &gt; 2,5 mm;</a:t>
            </a:r>
          </a:p>
          <a:p>
            <a:pPr>
              <a:spcBef>
                <a:spcPct val="50000"/>
              </a:spcBef>
            </a:pPr>
            <a:r>
              <a:rPr lang="it-IT" sz="1800" dirty="0">
                <a:latin typeface="Tahoma" pitchFamily="34" charset="0"/>
              </a:rPr>
              <a:t>aumenti di temperatura incrementano la percentuale di casmoteci che liberano ascospore durante le prime 2-4 ore di bagnatura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2411413" y="1557338"/>
            <a:ext cx="0" cy="358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23850" y="4076700"/>
            <a:ext cx="55435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germinazione delle ascospore:</a:t>
            </a:r>
          </a:p>
          <a:p>
            <a:pPr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in acqua o con umidità relativa superiore al 54% a temperature tra 10 e 25 °C;</a:t>
            </a:r>
          </a:p>
          <a:p>
            <a:pPr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con umidità relativa 100% e T 20-25 °C le ascospore germinano in 4 ore e formano l’appressorio in 12 ore;</a:t>
            </a:r>
          </a:p>
          <a:p>
            <a:pPr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germinazione inibita a temperature &lt;5°C o &gt;31°C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/>
      <p:bldP spid="27655" grpId="0" animBg="1"/>
      <p:bldP spid="276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23850" y="0"/>
            <a:ext cx="6553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1">
                <a:latin typeface="Tahoma" pitchFamily="34" charset="0"/>
              </a:rPr>
              <a:t>infezioni secondarie</a:t>
            </a:r>
            <a:endParaRPr lang="it-IT" sz="1800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germinazione dei conidi:</a:t>
            </a:r>
          </a:p>
          <a:p>
            <a:pPr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ampio intervallo di umidità relativa ed assenza di acqua</a:t>
            </a:r>
          </a:p>
        </p:txBody>
      </p:sp>
      <p:pic>
        <p:nvPicPr>
          <p:cNvPr id="28677" name="Picture 5" descr="greminazconidioidiotemperatu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8785225" cy="2065337"/>
          </a:xfrm>
          <a:prstGeom prst="rect">
            <a:avLst/>
          </a:prstGeom>
          <a:noFill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22238" y="3706813"/>
            <a:ext cx="8770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11188" y="4292600"/>
            <a:ext cx="2089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periodo di latenza (intervallo tra infezione e sporulazione)</a:t>
            </a:r>
          </a:p>
        </p:txBody>
      </p:sp>
      <p:pic>
        <p:nvPicPr>
          <p:cNvPr id="28681" name="Picture 9" descr="periodolatenzauncinu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57563"/>
            <a:ext cx="5999162" cy="3263900"/>
          </a:xfrm>
          <a:prstGeom prst="rect">
            <a:avLst/>
          </a:prstGeom>
          <a:noFill/>
        </p:spPr>
      </p:pic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2484438" y="4941888"/>
            <a:ext cx="2159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80" grpId="0"/>
      <p:bldP spid="2868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627313" y="333375"/>
            <a:ext cx="3960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latin typeface="Tahoma" pitchFamily="34" charset="0"/>
              </a:rPr>
              <a:t>progressione della malattia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95288" y="1196975"/>
            <a:ext cx="8496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dovuta alle infezioni secondarie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184467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la malattia assume quasi sempre carattere epidemico e se le infezioni primarie sono precoci (aprile-maggio) è possibile osservare in luglio indici di infezione del 90-100%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0" y="278130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temperature elevate, lignificazione dei tralci, invecchiamento delle foglie                                      e maturazione del grappolo determinano un rallentamento                                                        della crescita del micelio e della progressione della malattia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/>
      <p:bldP spid="297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331913" y="1341438"/>
            <a:ext cx="65532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sz="1800">
                <a:latin typeface="Tahoma" pitchFamily="34" charset="0"/>
              </a:rPr>
              <a:t> Fattori favorevoli:</a:t>
            </a:r>
          </a:p>
          <a:p>
            <a:pPr lvl="1"/>
            <a:r>
              <a:rPr lang="it-IT" sz="1800">
                <a:latin typeface="Tahoma" pitchFamily="34" charset="0"/>
              </a:rPr>
              <a:t>Temperatura   6-32 C°  Ottimale 20-25°C;</a:t>
            </a:r>
          </a:p>
          <a:p>
            <a:pPr lvl="1"/>
            <a:r>
              <a:rPr lang="it-IT" sz="1800">
                <a:latin typeface="Tahoma" pitchFamily="34" charset="0"/>
              </a:rPr>
              <a:t>Umidità relativa elevata;</a:t>
            </a:r>
          </a:p>
          <a:p>
            <a:endParaRPr lang="it-IT" sz="1800"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it-IT" sz="1800">
                <a:latin typeface="Tahoma" pitchFamily="34" charset="0"/>
              </a:rPr>
              <a:t> Fattori limitanti:</a:t>
            </a:r>
          </a:p>
          <a:p>
            <a:pPr lvl="1"/>
            <a:r>
              <a:rPr lang="it-IT" sz="1800">
                <a:latin typeface="Tahoma" pitchFamily="34" charset="0"/>
              </a:rPr>
              <a:t>Umettazione prolungata,</a:t>
            </a:r>
          </a:p>
          <a:p>
            <a:pPr lvl="1"/>
            <a:r>
              <a:rPr lang="it-IT" sz="1800">
                <a:latin typeface="Tahoma" pitchFamily="34" charset="0"/>
              </a:rPr>
              <a:t>Temperatura superiore a 30°C,</a:t>
            </a:r>
          </a:p>
          <a:p>
            <a:endParaRPr lang="it-IT" sz="1800"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it-IT" sz="1800">
                <a:latin typeface="Tahoma" pitchFamily="34" charset="0"/>
              </a:rPr>
              <a:t> Originalità:</a:t>
            </a:r>
          </a:p>
          <a:p>
            <a:pPr lvl="1"/>
            <a:r>
              <a:rPr lang="it-IT" sz="1800">
                <a:latin typeface="Tahoma" pitchFamily="34" charset="0"/>
              </a:rPr>
              <a:t>Ciclo non associato a eventi climatici precisi, ripetuti e numerosi, con durata minima di 7-10 giorni, che portano ad esplosioni della malattia.</a:t>
            </a:r>
          </a:p>
          <a:p>
            <a:endParaRPr lang="it-IT" sz="1800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u"/>
            </a:pPr>
            <a:endParaRPr lang="it-IT" sz="18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476375" y="404813"/>
            <a:ext cx="6202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chemeClr val="tx2"/>
                </a:solidFill>
                <a:latin typeface="Tahoma" pitchFamily="34" charset="0"/>
              </a:rPr>
              <a:t>Esigenze climatiche dell’oidio “molto plastiche”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>
                <a:latin typeface="Tahoma" pitchFamily="34" charset="0"/>
              </a:rPr>
              <a:t>difesa antioidica</a:t>
            </a:r>
            <a:endParaRPr lang="it-IT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619250" y="1773238"/>
            <a:ext cx="594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Scelta del sito di impianto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700338" y="2708275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Varietà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411413" y="40767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Concimazione equilibrata</a:t>
            </a:r>
            <a:endParaRPr lang="it-IT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987675" y="4724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potatura verde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771775" y="1196975"/>
            <a:ext cx="352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i="1">
                <a:latin typeface="Tahoma" pitchFamily="34" charset="0"/>
              </a:rPr>
              <a:t>mezzi agronomici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195513" y="2276475"/>
            <a:ext cx="4824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forma di allevamento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059113" y="3213100"/>
            <a:ext cx="3024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eliminazione dei tralci infetti con la potatura invernale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autoUpdateAnimBg="0"/>
      <p:bldP spid="10244" grpId="0" autoUpdateAnimBg="0"/>
      <p:bldP spid="10247" grpId="0" autoUpdateAnimBg="0"/>
      <p:bldP spid="10249" grpId="0" autoUpdateAnimBg="0"/>
      <p:bldP spid="10250" grpId="0"/>
      <p:bldP spid="10251" grpId="0"/>
      <p:bldP spid="102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47813" y="188913"/>
            <a:ext cx="565785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algn="ctr"/>
            <a:r>
              <a:rPr lang="it-IT" sz="2000" b="1" i="1">
                <a:solidFill>
                  <a:schemeClr val="tx2"/>
                </a:solidFill>
                <a:latin typeface="Tahoma" pitchFamily="34" charset="0"/>
              </a:rPr>
              <a:t>Mezzi biologici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755650" y="765175"/>
            <a:ext cx="6629400" cy="5957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it-IT" sz="1800" b="1" i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 Ampelomyces quisqualis</a:t>
            </a:r>
            <a:r>
              <a:rPr lang="it-IT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it-IT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 Attività biologica: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it-IT" sz="1800" b="1" i="1">
                <a:latin typeface="Tahoma" pitchFamily="34" charset="0"/>
                <a:cs typeface="Times New Roman" pitchFamily="18" charset="0"/>
              </a:rPr>
              <a:t>Erysiphaceae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it-IT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 Meccanismo d’azione 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it-IT" sz="1800" b="1">
                <a:latin typeface="Tahoma" pitchFamily="34" charset="0"/>
                <a:cs typeface="Times New Roman" pitchFamily="18" charset="0"/>
              </a:rPr>
              <a:t> penetra attraverso i setti delle cellule conidiche dell'oidio e continua la crescita provocando la degenerazione graduale delle cellule infettate;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it-IT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 Evoluzione del processo: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it-IT" sz="1800" b="1">
                <a:latin typeface="Tahoma" pitchFamily="34" charset="0"/>
                <a:cs typeface="Times New Roman" pitchFamily="18" charset="0"/>
              </a:rPr>
              <a:t> Entro 24 ore dall'inoculazione forma i tubetti germinali e le strutture tipo appressori nel punto di contatto con l’ospite;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it-IT" sz="1800" b="1">
                <a:latin typeface="Tahoma" pitchFamily="34" charset="0"/>
                <a:cs typeface="Times New Roman" pitchFamily="18" charset="0"/>
              </a:rPr>
              <a:t> Entro 5 giorni sviluppa, nelle ife e nei conidi dell’oidio, i picnidi con i conidi maturi.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it-IT" sz="18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 Applicazione: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it-IT" sz="1800" b="1">
                <a:latin typeface="Tahoma" pitchFamily="34" charset="0"/>
                <a:cs typeface="Times New Roman" pitchFamily="18" charset="0"/>
              </a:rPr>
              <a:t> deve avvenire alla comparsa dell’infezione,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–"/>
            </a:pPr>
            <a:r>
              <a:rPr lang="it-IT" sz="1800" b="1">
                <a:latin typeface="Tahoma" pitchFamily="34" charset="0"/>
                <a:cs typeface="Times New Roman" pitchFamily="18" charset="0"/>
              </a:rPr>
              <a:t> su infezioni gravi risulta insufficiente per cui va impiegato in miscela con preparati compatibili od in alternanza con altri preparati</a:t>
            </a:r>
            <a:r>
              <a:rPr lang="it-IT" sz="2000" b="1">
                <a:cs typeface="Times New Roman" pitchFamily="18" charset="0"/>
              </a:rPr>
              <a:t>.</a:t>
            </a:r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5364163" y="765175"/>
          <a:ext cx="1538287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2" imgW="2298413" imgH="1600000" progId="CorelPhotoPaint.Image.8">
                  <p:embed/>
                </p:oleObj>
              </mc:Choice>
              <mc:Fallback>
                <p:oleObj name="CorelPhotoPaint.Image.8" r:id="rId2" imgW="2298413" imgH="1600000" progId="CorelPhotoPaint.Image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765175"/>
                        <a:ext cx="1538287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86116" y="28572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Zolfo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00298" y="1071546"/>
            <a:ext cx="4357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Formulazione: polverulenti</a:t>
            </a:r>
          </a:p>
          <a:p>
            <a:r>
              <a:rPr lang="it-IT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diametro particelle </a:t>
            </a:r>
          </a:p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Grezzo: &gt; 60µ</a:t>
            </a:r>
          </a:p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Sublimato: 30-60µ</a:t>
            </a:r>
          </a:p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Ventilato: 13-30µ </a:t>
            </a:r>
          </a:p>
          <a:p>
            <a:endParaRPr lang="it-IT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Formulazione: bagnabili</a:t>
            </a:r>
          </a:p>
          <a:p>
            <a:r>
              <a:rPr lang="it-IT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diametro particelle </a:t>
            </a:r>
          </a:p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bagnabile: &gt; 6-10µ</a:t>
            </a:r>
          </a:p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micronizzato: 2-6µ</a:t>
            </a:r>
          </a:p>
          <a:p>
            <a:r>
              <a:rPr lang="it-IT" dirty="0">
                <a:latin typeface="Segoe UI" pitchFamily="34" charset="0"/>
                <a:ea typeface="Segoe UI" pitchFamily="34" charset="0"/>
                <a:cs typeface="Segoe UI" pitchFamily="34" charset="0"/>
              </a:rPr>
              <a:t>colloidale: &lt;2µ </a:t>
            </a:r>
          </a:p>
          <a:p>
            <a:endParaRPr lang="it-IT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it-IT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it-IT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916238" y="692150"/>
            <a:ext cx="3240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i="1">
                <a:latin typeface="Tahoma" pitchFamily="34" charset="0"/>
              </a:rPr>
              <a:t>mezzi chimici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476375" y="1844675"/>
            <a:ext cx="6048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err="1">
                <a:latin typeface="Tahoma" pitchFamily="34" charset="0"/>
              </a:rPr>
              <a:t>antioidici</a:t>
            </a:r>
            <a:r>
              <a:rPr lang="it-IT" sz="2000" b="1" dirty="0">
                <a:latin typeface="Tahoma" pitchFamily="34" charset="0"/>
              </a:rPr>
              <a:t> di superficie</a:t>
            </a:r>
            <a:r>
              <a:rPr lang="it-IT" sz="2000" dirty="0">
                <a:latin typeface="Tahoma" pitchFamily="34" charset="0"/>
              </a:rPr>
              <a:t>: interferiscono con la germinazione delle spore; zolfo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500166" y="2928934"/>
            <a:ext cx="6192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err="1">
                <a:latin typeface="Tahoma" pitchFamily="34" charset="0"/>
              </a:rPr>
              <a:t>antioidici</a:t>
            </a:r>
            <a:r>
              <a:rPr lang="it-IT" sz="2000" b="1" dirty="0">
                <a:latin typeface="Tahoma" pitchFamily="34" charset="0"/>
              </a:rPr>
              <a:t> penetranti</a:t>
            </a:r>
            <a:r>
              <a:rPr lang="it-IT" sz="2000" dirty="0">
                <a:latin typeface="Tahoma" pitchFamily="34" charset="0"/>
              </a:rPr>
              <a:t>: penetrano nei tessuti dell’ospite (</a:t>
            </a:r>
            <a:r>
              <a:rPr lang="it-IT" sz="2000" dirty="0" err="1">
                <a:latin typeface="Tahoma" pitchFamily="34" charset="0"/>
              </a:rPr>
              <a:t>fenossiquinoline</a:t>
            </a:r>
            <a:r>
              <a:rPr lang="it-IT" sz="2000" dirty="0">
                <a:latin typeface="Tahoma" pitchFamily="34" charset="0"/>
              </a:rPr>
              <a:t>) o si spostano con la corrente traspiratoria (sistemici, IBS e </a:t>
            </a:r>
            <a:r>
              <a:rPr lang="it-IT" sz="2000" dirty="0" err="1">
                <a:latin typeface="Tahoma" pitchFamily="34" charset="0"/>
              </a:rPr>
              <a:t>strobilurine</a:t>
            </a:r>
            <a:r>
              <a:rPr lang="it-IT" sz="2000" dirty="0"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3" grpId="0"/>
      <p:bldP spid="327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1403350" y="981075"/>
          <a:ext cx="6286500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" r:id="rId2" imgW="4572000" imgH="3429000" progId="PowerPoint.Slide.8">
                  <p:embed/>
                </p:oleObj>
              </mc:Choice>
              <mc:Fallback>
                <p:oleObj name="Diapositiva" r:id="rId2" imgW="4572000" imgH="3429000" progId="PowerPoint.Slid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981075"/>
                        <a:ext cx="6286500" cy="471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DIFESA INTEGRATA DELLA VITE DPI Regione ABRUZZO 2015</a:t>
            </a:r>
          </a:p>
          <a:p>
            <a:r>
              <a:rPr lang="it-IT" sz="1600" b="1" dirty="0"/>
              <a:t>Oidio  </a:t>
            </a:r>
            <a:r>
              <a:rPr lang="it-IT" sz="1600" dirty="0"/>
              <a:t>(</a:t>
            </a:r>
            <a:r>
              <a:rPr lang="it-IT" sz="1600" i="1" dirty="0" err="1"/>
              <a:t>Uncinula</a:t>
            </a:r>
            <a:r>
              <a:rPr lang="it-IT" sz="1600" i="1" dirty="0"/>
              <a:t> </a:t>
            </a:r>
            <a:r>
              <a:rPr lang="it-IT" sz="1600" i="1" dirty="0" err="1"/>
              <a:t>necator-Oidium</a:t>
            </a:r>
            <a:r>
              <a:rPr lang="it-IT" sz="1600" i="1" dirty="0"/>
              <a:t> </a:t>
            </a:r>
            <a:r>
              <a:rPr lang="it-IT" sz="1600" i="1" dirty="0" err="1"/>
              <a:t>tuckeri</a:t>
            </a:r>
            <a:r>
              <a:rPr lang="it-IT" sz="1600" dirty="0"/>
              <a:t>) 	</a:t>
            </a:r>
          </a:p>
          <a:p>
            <a:endParaRPr lang="it-IT" sz="1600" b="1" dirty="0"/>
          </a:p>
          <a:p>
            <a:r>
              <a:rPr lang="it-IT" sz="1600" b="1" dirty="0"/>
              <a:t>CRITERI </a:t>
            </a:r>
            <a:r>
              <a:rPr lang="it-IT" sz="1600" b="1" dirty="0" err="1"/>
              <a:t>DI</a:t>
            </a:r>
            <a:r>
              <a:rPr lang="it-IT" sz="1600" b="1" dirty="0"/>
              <a:t> INTERVENTO</a:t>
            </a:r>
            <a:endParaRPr lang="it-IT" sz="1600" dirty="0"/>
          </a:p>
          <a:p>
            <a:r>
              <a:rPr lang="it-IT" sz="1600" dirty="0"/>
              <a:t>Zone ad alto rischio: dal </a:t>
            </a:r>
            <a:r>
              <a:rPr lang="it-IT" sz="1600" dirty="0" err="1"/>
              <a:t>germogliamento</a:t>
            </a:r>
            <a:r>
              <a:rPr lang="it-IT" sz="1600" dirty="0"/>
              <a:t> alla prefioritura, intervenire preventivamente con </a:t>
            </a:r>
            <a:r>
              <a:rPr lang="it-IT" sz="1600" dirty="0" err="1"/>
              <a:t>antioidici</a:t>
            </a:r>
            <a:r>
              <a:rPr lang="it-IT" sz="1600" dirty="0"/>
              <a:t> di copertura. In prefioritura immediata e nelle successive fasi, intervenire con </a:t>
            </a:r>
            <a:r>
              <a:rPr lang="it-IT" sz="1600" dirty="0" err="1"/>
              <a:t>antioidici</a:t>
            </a:r>
            <a:r>
              <a:rPr lang="it-IT" sz="1600" dirty="0"/>
              <a:t> sistemici, </a:t>
            </a:r>
            <a:r>
              <a:rPr lang="it-IT" sz="1600" dirty="0" err="1"/>
              <a:t>triazolici</a:t>
            </a:r>
            <a:r>
              <a:rPr lang="it-IT" sz="1600" dirty="0"/>
              <a:t> o pirimidinici. </a:t>
            </a:r>
          </a:p>
          <a:p>
            <a:r>
              <a:rPr lang="it-IT" sz="1600" dirty="0"/>
              <a:t>Zone a basso rischio: intervenire in fine </a:t>
            </a:r>
            <a:r>
              <a:rPr lang="it-IT" sz="1600" dirty="0" err="1"/>
              <a:t>fiotiura-allegagione</a:t>
            </a:r>
            <a:r>
              <a:rPr lang="it-IT" sz="1600" dirty="0"/>
              <a:t> ripetendo le applicazioni in funzione dell’andamento stagionale e della presenza della malattia nel vigneto 	</a:t>
            </a:r>
          </a:p>
          <a:p>
            <a:endParaRPr lang="it-IT" sz="1600" b="1" dirty="0"/>
          </a:p>
          <a:p>
            <a:r>
              <a:rPr lang="it-IT" sz="1600" b="1" dirty="0"/>
              <a:t>SOSTANZA ATTIVA</a:t>
            </a:r>
            <a:endParaRPr lang="it-IT" sz="1600" dirty="0"/>
          </a:p>
          <a:p>
            <a:r>
              <a:rPr lang="it-IT" sz="1600" dirty="0"/>
              <a:t>Zolfo </a:t>
            </a:r>
          </a:p>
          <a:p>
            <a:r>
              <a:rPr lang="it-IT" sz="1600" dirty="0" err="1"/>
              <a:t>Tetraconazolo</a:t>
            </a:r>
            <a:r>
              <a:rPr lang="it-IT" sz="1600" dirty="0"/>
              <a:t>(*)  </a:t>
            </a:r>
            <a:r>
              <a:rPr lang="it-IT" sz="1600" dirty="0" err="1"/>
              <a:t>Propiconazolo</a:t>
            </a:r>
            <a:r>
              <a:rPr lang="it-IT" sz="1600" dirty="0"/>
              <a:t> (*) </a:t>
            </a:r>
            <a:r>
              <a:rPr lang="it-IT" sz="1600" dirty="0" err="1"/>
              <a:t>Penconazolo</a:t>
            </a:r>
            <a:r>
              <a:rPr lang="it-IT" sz="1600" dirty="0"/>
              <a:t> (*) </a:t>
            </a:r>
            <a:r>
              <a:rPr lang="it-IT" sz="1600" dirty="0" err="1"/>
              <a:t>Triadimenol</a:t>
            </a:r>
            <a:r>
              <a:rPr lang="it-IT" sz="1600" dirty="0"/>
              <a:t> (*) </a:t>
            </a:r>
            <a:r>
              <a:rPr lang="it-IT" sz="1600" dirty="0" err="1"/>
              <a:t>Tebuconazolo</a:t>
            </a:r>
            <a:r>
              <a:rPr lang="it-IT" sz="1600" dirty="0"/>
              <a:t> (*) </a:t>
            </a:r>
            <a:r>
              <a:rPr lang="it-IT" sz="1600" dirty="0" err="1"/>
              <a:t>Fenbuconazolo</a:t>
            </a:r>
            <a:r>
              <a:rPr lang="it-IT" sz="1600" dirty="0"/>
              <a:t> (*) </a:t>
            </a:r>
          </a:p>
          <a:p>
            <a:r>
              <a:rPr lang="it-IT" sz="1600" dirty="0" err="1"/>
              <a:t>Difenoconazolo</a:t>
            </a:r>
            <a:r>
              <a:rPr lang="it-IT" sz="1600" dirty="0"/>
              <a:t> (*) </a:t>
            </a:r>
            <a:r>
              <a:rPr lang="it-IT" sz="1600" dirty="0" err="1"/>
              <a:t>Ciproconazolo</a:t>
            </a:r>
            <a:r>
              <a:rPr lang="it-IT" sz="1600" dirty="0"/>
              <a:t> (*) </a:t>
            </a:r>
            <a:r>
              <a:rPr lang="it-IT" sz="1600" dirty="0" err="1"/>
              <a:t>Miclobutanil</a:t>
            </a:r>
            <a:r>
              <a:rPr lang="it-IT" sz="1600" dirty="0"/>
              <a:t> (*) ** Spiroxamina*** </a:t>
            </a:r>
            <a:r>
              <a:rPr lang="it-IT" sz="1600" dirty="0" err="1"/>
              <a:t>Bupirimate</a:t>
            </a:r>
            <a:r>
              <a:rPr lang="it-IT" sz="1600" dirty="0"/>
              <a:t> **** </a:t>
            </a:r>
          </a:p>
          <a:p>
            <a:r>
              <a:rPr lang="it-IT" sz="1600" dirty="0" err="1"/>
              <a:t>Azoxystrobin</a:t>
            </a:r>
            <a:r>
              <a:rPr lang="it-IT" sz="1600" dirty="0"/>
              <a:t> (1)  </a:t>
            </a:r>
            <a:r>
              <a:rPr lang="it-IT" sz="1600" dirty="0" err="1"/>
              <a:t>Trifloxystrobin</a:t>
            </a:r>
            <a:r>
              <a:rPr lang="it-IT" sz="1600" dirty="0"/>
              <a:t> (1)  </a:t>
            </a:r>
            <a:r>
              <a:rPr lang="it-IT" sz="1600" dirty="0" err="1"/>
              <a:t>Quinoxifen</a:t>
            </a:r>
            <a:r>
              <a:rPr lang="it-IT" sz="1600" dirty="0"/>
              <a:t> (2) </a:t>
            </a:r>
            <a:r>
              <a:rPr lang="it-IT" sz="1600" dirty="0" err="1"/>
              <a:t>Boscalid</a:t>
            </a:r>
            <a:r>
              <a:rPr lang="it-IT" sz="1600" dirty="0"/>
              <a:t> (3)(8) </a:t>
            </a:r>
            <a:r>
              <a:rPr lang="it-IT" sz="1600" dirty="0" err="1"/>
              <a:t>Meptildinocap</a:t>
            </a:r>
            <a:r>
              <a:rPr lang="it-IT" sz="1600" dirty="0"/>
              <a:t> (4)  </a:t>
            </a:r>
            <a:r>
              <a:rPr lang="it-IT" sz="1600" dirty="0" err="1"/>
              <a:t>Metrafenone</a:t>
            </a:r>
            <a:r>
              <a:rPr lang="it-IT" sz="1600" dirty="0"/>
              <a:t> (5) </a:t>
            </a:r>
          </a:p>
          <a:p>
            <a:r>
              <a:rPr lang="it-IT" sz="1600" dirty="0" err="1"/>
              <a:t>Cyflufenamid</a:t>
            </a:r>
            <a:r>
              <a:rPr lang="it-IT" sz="1600" dirty="0"/>
              <a:t> (6) (</a:t>
            </a:r>
            <a:r>
              <a:rPr lang="it-IT" sz="1600" dirty="0" err="1"/>
              <a:t>Pyraclostrobin+Metiram</a:t>
            </a:r>
            <a:r>
              <a:rPr lang="it-IT" sz="1600" dirty="0"/>
              <a:t>) (1) (7) Bicarbonato di potassio </a:t>
            </a:r>
            <a:r>
              <a:rPr lang="it-IT" sz="1600" i="1" dirty="0" err="1"/>
              <a:t>Ampelomices</a:t>
            </a:r>
            <a:r>
              <a:rPr lang="it-IT" sz="1600" i="1" dirty="0"/>
              <a:t> </a:t>
            </a:r>
            <a:r>
              <a:rPr lang="it-IT" sz="1600" i="1" dirty="0" err="1"/>
              <a:t>quisqualis</a:t>
            </a:r>
            <a:r>
              <a:rPr lang="it-IT" sz="1600" i="1" dirty="0"/>
              <a:t> </a:t>
            </a:r>
            <a:r>
              <a:rPr lang="it-IT" sz="1600" dirty="0"/>
              <a:t>	</a:t>
            </a:r>
          </a:p>
          <a:p>
            <a:r>
              <a:rPr lang="it-IT" sz="1200" b="1" dirty="0"/>
              <a:t>LIMITAZIONI </a:t>
            </a:r>
            <a:r>
              <a:rPr lang="it-IT" sz="1200" b="1" dirty="0" err="1"/>
              <a:t>D’USO</a:t>
            </a:r>
            <a:endParaRPr lang="it-IT" sz="1200" b="1" dirty="0"/>
          </a:p>
          <a:p>
            <a:r>
              <a:rPr lang="it-IT" sz="1200" b="1" dirty="0"/>
              <a:t>(*)Non eseguire più di 3 interventi con </a:t>
            </a:r>
            <a:r>
              <a:rPr lang="it-IT" sz="1200" b="1" dirty="0" err="1"/>
              <a:t>antioidici</a:t>
            </a:r>
            <a:r>
              <a:rPr lang="it-IT" sz="1200" b="1" dirty="0"/>
              <a:t> sistemici (</a:t>
            </a:r>
            <a:r>
              <a:rPr lang="it-IT" sz="1200" b="1" dirty="0" err="1"/>
              <a:t>triazolici</a:t>
            </a:r>
            <a:r>
              <a:rPr lang="it-IT" sz="1200" b="1" dirty="0"/>
              <a:t> o pirimidinici). </a:t>
            </a:r>
          </a:p>
          <a:p>
            <a:r>
              <a:rPr lang="it-IT" sz="1200" b="1" dirty="0"/>
              <a:t>*** massimo 4 interventi l’anno </a:t>
            </a:r>
          </a:p>
          <a:p>
            <a:r>
              <a:rPr lang="it-IT" sz="1200" b="1" dirty="0"/>
              <a:t>** consentito solo in formulazione </a:t>
            </a:r>
            <a:r>
              <a:rPr lang="it-IT" sz="1200" b="1" dirty="0" err="1"/>
              <a:t>Xi</a:t>
            </a:r>
            <a:r>
              <a:rPr lang="it-IT" sz="1200" b="1" dirty="0"/>
              <a:t> </a:t>
            </a:r>
          </a:p>
          <a:p>
            <a:r>
              <a:rPr lang="it-IT" sz="1200" b="1" dirty="0"/>
              <a:t>**** al massimo 3 interventi anno </a:t>
            </a:r>
          </a:p>
          <a:p>
            <a:r>
              <a:rPr lang="it-IT" sz="1200" b="1" dirty="0"/>
              <a:t>(1) Tra </a:t>
            </a:r>
            <a:r>
              <a:rPr lang="it-IT" sz="1200" b="1" dirty="0" err="1"/>
              <a:t>Azoxystrobin</a:t>
            </a:r>
            <a:r>
              <a:rPr lang="it-IT" sz="1200" b="1" dirty="0"/>
              <a:t>, </a:t>
            </a:r>
            <a:r>
              <a:rPr lang="it-IT" sz="1200" b="1" dirty="0" err="1"/>
              <a:t>fenamidone</a:t>
            </a:r>
            <a:r>
              <a:rPr lang="it-IT" sz="1200" b="1" dirty="0"/>
              <a:t>, </a:t>
            </a:r>
            <a:endParaRPr lang="it-IT" sz="1200" dirty="0"/>
          </a:p>
          <a:p>
            <a:r>
              <a:rPr lang="it-IT" sz="1200" b="1" dirty="0" err="1"/>
              <a:t>famoxadone</a:t>
            </a:r>
            <a:r>
              <a:rPr lang="it-IT" sz="1200" b="1" dirty="0"/>
              <a:t>, </a:t>
            </a:r>
            <a:r>
              <a:rPr lang="it-IT" sz="1200" b="1" dirty="0" err="1"/>
              <a:t>pyraclostrobin</a:t>
            </a:r>
            <a:r>
              <a:rPr lang="it-IT" sz="1200" b="1" dirty="0"/>
              <a:t> e </a:t>
            </a:r>
            <a:r>
              <a:rPr lang="it-IT" sz="1200" b="1" dirty="0" err="1"/>
              <a:t>Trifloxystrobin</a:t>
            </a:r>
            <a:r>
              <a:rPr lang="it-IT" sz="1200" b="1" dirty="0"/>
              <a:t> non possono essere effettuati più di 3 interventi l’anno indipendentemente dall’avversità. </a:t>
            </a:r>
          </a:p>
          <a:p>
            <a:r>
              <a:rPr lang="it-IT" sz="1200" b="1" dirty="0"/>
              <a:t>(2) Massimo tre interventi l’anno </a:t>
            </a:r>
          </a:p>
          <a:p>
            <a:r>
              <a:rPr lang="it-IT" sz="1200" b="1" dirty="0"/>
              <a:t>(3) Massimo un intervento l’anno indipendentemente dall’avversità </a:t>
            </a:r>
          </a:p>
          <a:p>
            <a:r>
              <a:rPr lang="it-IT" sz="1200" b="1" dirty="0"/>
              <a:t>(4) Massimo due interventi anno </a:t>
            </a:r>
          </a:p>
          <a:p>
            <a:r>
              <a:rPr lang="it-IT" sz="1200" b="1" dirty="0"/>
              <a:t>(5) Massimo tre interventi anno. </a:t>
            </a:r>
          </a:p>
          <a:p>
            <a:r>
              <a:rPr lang="it-IT" sz="1200" b="1" dirty="0"/>
              <a:t>(6) Massimo 2 interventi anno </a:t>
            </a:r>
          </a:p>
          <a:p>
            <a:r>
              <a:rPr lang="it-IT" sz="1200" b="1" dirty="0"/>
              <a:t>(7) Utilizzabile fino al 30 giugno </a:t>
            </a:r>
          </a:p>
          <a:p>
            <a:r>
              <a:rPr lang="it-IT" sz="1200" b="1" dirty="0"/>
              <a:t>(8) Tra </a:t>
            </a:r>
            <a:r>
              <a:rPr lang="it-IT" sz="1200" b="1" dirty="0" err="1"/>
              <a:t>Boscalid</a:t>
            </a:r>
            <a:r>
              <a:rPr lang="it-IT" sz="1200" b="1" dirty="0"/>
              <a:t> e </a:t>
            </a:r>
            <a:r>
              <a:rPr lang="it-IT" sz="1200" b="1" dirty="0" err="1"/>
              <a:t>fluopyram</a:t>
            </a:r>
            <a:r>
              <a:rPr lang="it-IT" sz="1200" b="1" dirty="0"/>
              <a:t> massimo 1 trattamento l’anno indipendentemente dall’avversità. </a:t>
            </a:r>
          </a:p>
          <a:p>
            <a:r>
              <a:rPr lang="it-IT" sz="1200" dirty="0"/>
              <a:t>	</a:t>
            </a:r>
          </a:p>
          <a:p>
            <a:endParaRPr lang="it-IT" sz="1600" b="1" dirty="0"/>
          </a:p>
          <a:p>
            <a:r>
              <a:rPr lang="it-IT" sz="1600" dirty="0"/>
              <a:t>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051050" y="549275"/>
            <a:ext cx="5032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>
                <a:solidFill>
                  <a:schemeClr val="tx2"/>
                </a:solidFill>
                <a:latin typeface="Tahoma" pitchFamily="34" charset="0"/>
              </a:rPr>
              <a:t>Fasi fenologiche della vite recettive all’oidio</a:t>
            </a:r>
          </a:p>
        </p:txBody>
      </p:sp>
      <p:pic>
        <p:nvPicPr>
          <p:cNvPr id="33797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700213"/>
            <a:ext cx="74326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042988" y="3716338"/>
            <a:ext cx="1081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latin typeface="Tahoma" pitchFamily="34" charset="0"/>
              </a:rPr>
              <a:t>Grappoli visibili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124075" y="3716338"/>
            <a:ext cx="11509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latin typeface="Tahoma" pitchFamily="34" charset="0"/>
              </a:rPr>
              <a:t>Grappoli separati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3059113" y="3716338"/>
            <a:ext cx="1079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400" b="1">
                <a:latin typeface="Tahoma" pitchFamily="34" charset="0"/>
              </a:rPr>
              <a:t>Bottoni fiorali</a:t>
            </a:r>
            <a:endParaRPr lang="it-IT" sz="1400" b="1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4140200" y="3789363"/>
            <a:ext cx="955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b="1">
                <a:latin typeface="Tahoma" pitchFamily="34" charset="0"/>
              </a:rPr>
              <a:t>Fioritura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5148263" y="3789363"/>
            <a:ext cx="1033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>
                <a:latin typeface="Tahoma" pitchFamily="34" charset="0"/>
              </a:rPr>
              <a:t>Sfioritura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6227763" y="3716338"/>
            <a:ext cx="1152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400" b="1">
                <a:latin typeface="Tahoma" pitchFamily="34" charset="0"/>
              </a:rPr>
              <a:t>Chiusura grappolo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7308850" y="3789363"/>
            <a:ext cx="1127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>
                <a:latin typeface="Tahoma" pitchFamily="34" charset="0"/>
              </a:rPr>
              <a:t>Invaiatura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8" grpId="0"/>
      <p:bldP spid="33799" grpId="0"/>
      <p:bldP spid="33800" grpId="0"/>
      <p:bldP spid="33802" grpId="0"/>
      <p:bldP spid="33803" grpId="0"/>
      <p:bldP spid="3380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763713" y="549275"/>
            <a:ext cx="58293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algn="ctr"/>
            <a:r>
              <a:rPr lang="it-IT" sz="2000" b="1">
                <a:solidFill>
                  <a:schemeClr val="tx2"/>
                </a:solidFill>
                <a:latin typeface="Tahoma" pitchFamily="34" charset="0"/>
              </a:rPr>
              <a:t>Strategie di lotta</a:t>
            </a:r>
            <a:r>
              <a:rPr lang="it-IT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763713" y="2133600"/>
            <a:ext cx="5829300" cy="792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b="1">
                <a:latin typeface="Tahoma" pitchFamily="34" charset="0"/>
              </a:rPr>
              <a:t>Comprensori a basso rischio epidemico;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b="1">
                <a:latin typeface="Tahoma" pitchFamily="34" charset="0"/>
              </a:rPr>
              <a:t>Comprensori ad alto rischio epidemico.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124075" y="3141663"/>
            <a:ext cx="5113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>
                <a:latin typeface="Tahoma" pitchFamily="34" charset="0"/>
              </a:rPr>
              <a:t>forma di svernamento del patogeno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500563" y="292417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utoUpdateAnimBg="0"/>
      <p:bldP spid="34821" grpId="0" build="p" bldLvl="4" autoUpdateAnimBg="0"/>
      <p:bldP spid="34822" grpId="0"/>
      <p:bldP spid="348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763713" y="333375"/>
            <a:ext cx="5829300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algn="ctr"/>
            <a:r>
              <a:rPr lang="it-IT" sz="2000" b="1" i="1" dirty="0">
                <a:solidFill>
                  <a:schemeClr val="tx2"/>
                </a:solidFill>
                <a:latin typeface="Tahoma" pitchFamily="34" charset="0"/>
              </a:rPr>
              <a:t>Comprensori a basso rischio epidemico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676275" y="836612"/>
            <a:ext cx="8077200" cy="2232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000" b="1" dirty="0">
                <a:latin typeface="Tahoma" pitchFamily="34" charset="0"/>
              </a:rPr>
              <a:t>non occorre una rigida impostazione preventiva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000" b="1" dirty="0">
                <a:latin typeface="Tahoma" pitchFamily="34" charset="0"/>
              </a:rPr>
              <a:t>eventuale inizio della difesa nella fase di fioritura seguendo l’evoluzione della malattia e monitorando la comparsa dei sintomi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000" b="1" dirty="0">
                <a:latin typeface="Tahoma" pitchFamily="34" charset="0"/>
              </a:rPr>
              <a:t>Impiego di preparati di copertura, induttori di resistenza, agenti di </a:t>
            </a:r>
            <a:r>
              <a:rPr lang="it-IT" sz="2000" b="1" dirty="0" err="1">
                <a:latin typeface="Tahoma" pitchFamily="34" charset="0"/>
              </a:rPr>
              <a:t>biocontrollo</a:t>
            </a:r>
            <a:r>
              <a:rPr lang="it-IT" sz="2000" b="1" dirty="0">
                <a:latin typeface="Tahoma" pitchFamily="34" charset="0"/>
              </a:rPr>
              <a:t> nelle fasi iniziali;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000" b="1" dirty="0">
                <a:latin typeface="Tahoma" pitchFamily="34" charset="0"/>
              </a:rPr>
              <a:t>Impiego di preparati penetranti nelle fasi di più alto rischio miscelati con zolfo ed alla comparsa dell’infezione  (evitando di superare i 3 interventi con prodotti a rischio di resistenza), eventualmente alternati a trattamenti con zolfo, </a:t>
            </a:r>
            <a:r>
              <a:rPr lang="it-IT" sz="2000" b="1" dirty="0" err="1">
                <a:latin typeface="Tahoma" pitchFamily="34" charset="0"/>
              </a:rPr>
              <a:t>quinoxyfen</a:t>
            </a:r>
            <a:r>
              <a:rPr lang="it-IT" sz="2000" b="1" dirty="0">
                <a:latin typeface="Tahoma" pitchFamily="34" charset="0"/>
              </a:rPr>
              <a:t> o </a:t>
            </a:r>
            <a:r>
              <a:rPr lang="it-IT" sz="2000" b="1" dirty="0" err="1">
                <a:latin typeface="Tahoma" pitchFamily="34" charset="0"/>
              </a:rPr>
              <a:t>spiroxamina</a:t>
            </a:r>
            <a:endParaRPr lang="it-IT" sz="2000" b="1" dirty="0">
              <a:latin typeface="Tahoma" pitchFamily="34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763713" y="3789363"/>
            <a:ext cx="58293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algn="ctr"/>
            <a:endParaRPr lang="it-IT" sz="20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827088" y="4508500"/>
            <a:ext cx="7775575" cy="165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endParaRPr lang="it-IT" sz="2000" b="1">
              <a:latin typeface="Tahoma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0040BC-D10A-ADF6-1C18-0351569DBB0B}"/>
              </a:ext>
            </a:extLst>
          </p:cNvPr>
          <p:cNvSpPr txBox="1"/>
          <p:nvPr/>
        </p:nvSpPr>
        <p:spPr>
          <a:xfrm>
            <a:off x="971351" y="4387353"/>
            <a:ext cx="748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solidFill>
                  <a:schemeClr val="tx2"/>
                </a:solidFill>
                <a:latin typeface="Tahoma" pitchFamily="34" charset="0"/>
              </a:rPr>
              <a:t>Comprensori ad alto rischio epidemico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2EFDD6-8819-303B-41A9-4EC7D41605B1}"/>
              </a:ext>
            </a:extLst>
          </p:cNvPr>
          <p:cNvSpPr txBox="1"/>
          <p:nvPr/>
        </p:nvSpPr>
        <p:spPr>
          <a:xfrm>
            <a:off x="753542" y="4891660"/>
            <a:ext cx="78491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b="1" dirty="0">
                <a:latin typeface="Tahoma" pitchFamily="34" charset="0"/>
              </a:rPr>
              <a:t>Inizio precoce dei trattamenti (ripresa vegetativa) con preparati di copertura, induttori di resistenza, agenti di </a:t>
            </a:r>
            <a:r>
              <a:rPr lang="it-IT" sz="2000" b="1" dirty="0" err="1">
                <a:latin typeface="Tahoma" pitchFamily="34" charset="0"/>
              </a:rPr>
              <a:t>biocontrollo</a:t>
            </a:r>
            <a:r>
              <a:rPr lang="it-IT" sz="2000" b="1" dirty="0">
                <a:latin typeface="Tahoma" pitchFamily="34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b="1" dirty="0">
                <a:latin typeface="Tahoma" pitchFamily="34" charset="0"/>
              </a:rPr>
              <a:t>Impiego di preparati penetranti nelle fasi critiche (allegagione - invaiatura).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utoUpdateAnimBg="0"/>
      <p:bldP spid="35845" grpId="0" build="p" bldLvl="4" autoUpdateAnimBg="0"/>
      <p:bldP spid="35846" grpId="0"/>
      <p:bldP spid="358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9590" y="260648"/>
            <a:ext cx="86409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Sostanze autorizzate per la difesa dall’oidio in viticoltura biologica</a:t>
            </a:r>
          </a:p>
          <a:p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Prodotti fitosanitari: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Zolfo, Induttori di resistenza: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Laminarina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Cerevisane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COS-OGA,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Olii essenziali, Olio di arancio dolce, Bicarbonato di K</a:t>
            </a:r>
          </a:p>
          <a:p>
            <a:endParaRPr lang="it-IT" sz="1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Agenti di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Biocontrollo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(BCA)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Bacillus </a:t>
            </a:r>
            <a:r>
              <a:rPr lang="it-IT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amyloliquefaciens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 spp., Bacillus </a:t>
            </a:r>
            <a:r>
              <a:rPr lang="it-IT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pumilis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Ampelomyces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quisqualis</a:t>
            </a:r>
            <a:endParaRPr lang="it-IT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Sostanze di base: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Bicarbonato di Na, Latte, estratto di equiseto</a:t>
            </a:r>
          </a:p>
          <a:p>
            <a:endParaRPr lang="it-IT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Prodotti a base di silicio</a:t>
            </a:r>
            <a:endParaRPr lang="it-I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maggior parte di tali prodotti trovano impiego adeguato nelle f.f. precedenti la fioritura; 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it-IT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quisqualis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Olio minerale</a:t>
            </a:r>
            <a:r>
              <a:rPr 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vengono utilmente impiegati nei trattamenti estintivi pre e post-raccolta, e a gemma ferma. Le miscele zolfo-silicati sono utilizzabili in tutte le fasi da germogliamento a invaiatura, con possibile utilizzo anche nei trattamenti estintivi (in via di conferma).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69590" y="5092740"/>
            <a:ext cx="8515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 difesa integrata: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utilizzati i medesimi prodotti ammessi in biologico, in alternanza o in miscela con fitofarmaci di sintesi ammessi: triazoli,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strobilurine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spiroxamina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meptyl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dinocap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da impiegare nelle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f.f.di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maggior rischio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357933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asellaDiTesto 1">
            <a:extLst>
              <a:ext uri="{FF2B5EF4-FFF2-40B4-BE49-F238E27FC236}">
                <a16:creationId xmlns:a16="http://schemas.microsoft.com/office/drawing/2014/main" id="{1016529A-1F81-9B15-DD86-BA4CF2049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242888"/>
            <a:ext cx="82804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b="1" dirty="0" err="1"/>
              <a:t>Botanicals</a:t>
            </a:r>
            <a:r>
              <a:rPr lang="it-IT" altLang="it-IT" b="1" dirty="0"/>
              <a:t>: estratti di origine vegetale, derivati da prodotti o processi naturali</a:t>
            </a:r>
          </a:p>
          <a:p>
            <a:endParaRPr lang="it-IT" altLang="it-IT" dirty="0"/>
          </a:p>
          <a:p>
            <a:r>
              <a:rPr lang="it-IT" altLang="it-IT" dirty="0"/>
              <a:t>•	</a:t>
            </a:r>
            <a:r>
              <a:rPr lang="it-IT" altLang="it-IT" b="1" dirty="0" err="1"/>
              <a:t>Laminarina</a:t>
            </a:r>
            <a:r>
              <a:rPr lang="it-IT" altLang="it-IT" dirty="0"/>
              <a:t>. </a:t>
            </a:r>
            <a:r>
              <a:rPr lang="it-IT" altLang="it-IT" dirty="0" err="1"/>
              <a:t>Biofungicida</a:t>
            </a:r>
            <a:r>
              <a:rPr lang="it-IT" altLang="it-IT" dirty="0"/>
              <a:t> a base di un oligosaccaride naturale estratto dall'alga bruna (</a:t>
            </a:r>
            <a:r>
              <a:rPr lang="it-IT" altLang="it-IT" i="1" dirty="0"/>
              <a:t>Laminaria digitata</a:t>
            </a:r>
            <a:r>
              <a:rPr lang="it-IT" altLang="it-IT" dirty="0"/>
              <a:t>) – Induttore di resistenza – (oidio &amp; peronospora)</a:t>
            </a:r>
          </a:p>
          <a:p>
            <a:r>
              <a:rPr lang="it-IT" altLang="it-IT" dirty="0"/>
              <a:t>•	</a:t>
            </a:r>
            <a:r>
              <a:rPr lang="it-IT" altLang="it-IT" b="1" dirty="0" err="1"/>
              <a:t>Cerevisane</a:t>
            </a:r>
            <a:r>
              <a:rPr lang="it-IT" altLang="it-IT" dirty="0"/>
              <a:t>. </a:t>
            </a:r>
            <a:r>
              <a:rPr lang="it-IT" altLang="it-IT" dirty="0" err="1"/>
              <a:t>Biofungicida</a:t>
            </a:r>
            <a:r>
              <a:rPr lang="it-IT" altLang="it-IT" dirty="0"/>
              <a:t> a base di una frazione inerte di un ceppo non modificato geneticamente del lievito </a:t>
            </a:r>
            <a:r>
              <a:rPr lang="it-IT" altLang="it-IT" i="1" dirty="0" err="1"/>
              <a:t>Saccharomices</a:t>
            </a:r>
            <a:r>
              <a:rPr lang="it-IT" altLang="it-IT" i="1" dirty="0"/>
              <a:t> </a:t>
            </a:r>
            <a:r>
              <a:rPr lang="it-IT" altLang="it-IT" i="1" dirty="0" err="1"/>
              <a:t>cerevisiae</a:t>
            </a:r>
            <a:r>
              <a:rPr lang="it-IT" altLang="it-IT" dirty="0"/>
              <a:t>. – Induttore di resistenza – (oidio &amp; peronospora)</a:t>
            </a:r>
          </a:p>
          <a:p>
            <a:r>
              <a:rPr lang="it-IT" altLang="it-IT" dirty="0"/>
              <a:t>•	</a:t>
            </a:r>
            <a:r>
              <a:rPr lang="it-IT" altLang="it-IT" b="1" dirty="0"/>
              <a:t>COS-OGA</a:t>
            </a:r>
            <a:r>
              <a:rPr lang="it-IT" altLang="it-IT" dirty="0"/>
              <a:t>. </a:t>
            </a:r>
            <a:r>
              <a:rPr lang="it-IT" altLang="it-IT" dirty="0" err="1"/>
              <a:t>Biofungicida</a:t>
            </a:r>
            <a:r>
              <a:rPr lang="it-IT" altLang="it-IT" dirty="0"/>
              <a:t> a base di COS (chito-oligosaccaridi) e OGA (</a:t>
            </a:r>
            <a:r>
              <a:rPr lang="it-IT" altLang="it-IT" dirty="0" err="1"/>
              <a:t>oligo</a:t>
            </a:r>
            <a:r>
              <a:rPr lang="it-IT" altLang="it-IT" dirty="0"/>
              <a:t>- </a:t>
            </a:r>
            <a:r>
              <a:rPr lang="it-IT" altLang="it-IT" dirty="0" err="1"/>
              <a:t>galatturonidi</a:t>
            </a:r>
            <a:r>
              <a:rPr lang="it-IT" altLang="it-IT" dirty="0"/>
              <a:t>) di origine naturale – Induttore di resistenza (oidio &amp; botrite)</a:t>
            </a:r>
          </a:p>
          <a:p>
            <a:r>
              <a:rPr lang="it-IT" altLang="it-IT" dirty="0"/>
              <a:t>•	</a:t>
            </a:r>
            <a:r>
              <a:rPr lang="it-IT" altLang="it-IT" b="1" dirty="0"/>
              <a:t>Olio essenziale di arancio dolce </a:t>
            </a:r>
            <a:r>
              <a:rPr lang="it-IT" altLang="it-IT" dirty="0"/>
              <a:t>- </a:t>
            </a:r>
            <a:r>
              <a:rPr lang="it-IT" altLang="it-IT" dirty="0" err="1"/>
              <a:t>Biofungicida</a:t>
            </a:r>
            <a:r>
              <a:rPr lang="it-IT" altLang="it-IT" dirty="0"/>
              <a:t> di contatto – (oidio &amp; peronospora)</a:t>
            </a:r>
          </a:p>
          <a:p>
            <a:r>
              <a:rPr lang="it-IT" altLang="it-IT" dirty="0"/>
              <a:t>•	</a:t>
            </a:r>
            <a:r>
              <a:rPr lang="it-IT" altLang="it-IT" b="1" dirty="0"/>
              <a:t>Tannino di castagno</a:t>
            </a:r>
            <a:r>
              <a:rPr lang="it-IT" altLang="it-IT" dirty="0"/>
              <a:t>. </a:t>
            </a:r>
            <a:r>
              <a:rPr lang="it-IT" altLang="it-IT" dirty="0" err="1"/>
              <a:t>Biofungicida</a:t>
            </a:r>
            <a:r>
              <a:rPr lang="it-IT" altLang="it-IT" dirty="0"/>
              <a:t> di contatto – (oidio &amp; peronospora)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64D06F-7038-A484-C3C9-F4EC650AD531}"/>
              </a:ext>
            </a:extLst>
          </p:cNvPr>
          <p:cNvSpPr txBox="1"/>
          <p:nvPr/>
        </p:nvSpPr>
        <p:spPr>
          <a:xfrm>
            <a:off x="3781142" y="16146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Conclusioni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229C19-4CF1-9DA8-6148-F562221F47A2}"/>
              </a:ext>
            </a:extLst>
          </p:cNvPr>
          <p:cNvSpPr txBox="1"/>
          <p:nvPr/>
        </p:nvSpPr>
        <p:spPr>
          <a:xfrm>
            <a:off x="57436" y="733597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difesa dall’oidio della vite può essere ottimizzata in senso sostenibile sostituendo i fitofarmaci di sintesi, e i prodotti derivati dallo zolfo, con </a:t>
            </a:r>
            <a:r>
              <a:rPr lang="it-IT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prodotti eco-compatibili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 tramite introduzione di </a:t>
            </a:r>
            <a:r>
              <a:rPr lang="it-IT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modelli previsionali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mantenendo l’equilibrio vegeto-produttivo della vite tramite adeguate </a:t>
            </a:r>
            <a:r>
              <a:rPr lang="it-IT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operazioni colturali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245530-D82D-A85B-36F1-7179FE98EEB2}"/>
              </a:ext>
            </a:extLst>
          </p:cNvPr>
          <p:cNvSpPr txBox="1"/>
          <p:nvPr/>
        </p:nvSpPr>
        <p:spPr>
          <a:xfrm>
            <a:off x="57436" y="2044392"/>
            <a:ext cx="9069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Le esperienze maturate nel comprensorio viticolo della regione Abruzzo hanno indicato la possibilità di ridurre le usuali dosi di zolfo fino al 50%, quando impiegato in miscela estemporanea con prodotti a base di silicio. </a:t>
            </a:r>
            <a:r>
              <a:rPr lang="it-IT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L’efficacia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di tali miscele </a:t>
            </a:r>
            <a:r>
              <a:rPr lang="it-IT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 le infezioni primaverili-estive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superiore a quella del solo zolfo, e i </a:t>
            </a:r>
            <a:r>
              <a:rPr lang="it-IT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miglioramenti di quantità e qualità della produzione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osservati, ne fanno consigliare l’impiego nelle fasi fenologiche interessate da tali infezioni.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D0813B-FD39-D48E-3A35-B321416F80D5}"/>
              </a:ext>
            </a:extLst>
          </p:cNvPr>
          <p:cNvSpPr txBox="1"/>
          <p:nvPr/>
        </p:nvSpPr>
        <p:spPr>
          <a:xfrm>
            <a:off x="60052" y="3798718"/>
            <a:ext cx="9036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Tali studi hanno suggerito come nella regione Abruzzo siano i casmoteci la forma di svernamento prevalente del patogeno, come già segnalato in altre regioni italiane. La particolare </a:t>
            </a:r>
            <a:r>
              <a:rPr lang="it-IT" sz="1800" b="1" dirty="0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efficacia delle miscele con prodotti a base di silicio nel contrastare le infezioni sulle foglie</a:t>
            </a:r>
            <a:r>
              <a:rPr lang="it-IT" sz="1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potrebbe indicarne l’impiego anche nelle </a:t>
            </a:r>
            <a:r>
              <a:rPr lang="it-IT" sz="1800" b="1" dirty="0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applicazioni estintive</a:t>
            </a:r>
            <a:r>
              <a:rPr lang="it-IT" sz="1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al fine di ridurre il potenziale di inoculo per la stagione seguente. Sperimentazioni in merito sono attualmente in corso.</a:t>
            </a:r>
          </a:p>
        </p:txBody>
      </p:sp>
    </p:spTree>
    <p:extLst>
      <p:ext uri="{BB962C8B-B14F-4D97-AF65-F5344CB8AC3E}">
        <p14:creationId xmlns:p14="http://schemas.microsoft.com/office/powerpoint/2010/main" val="1087406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19F8BB-5208-9D67-D468-ABC9B0F28351}"/>
              </a:ext>
            </a:extLst>
          </p:cNvPr>
          <p:cNvSpPr txBox="1"/>
          <p:nvPr/>
        </p:nvSpPr>
        <p:spPr>
          <a:xfrm>
            <a:off x="2483768" y="33265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Meccanismi d’azione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D0471B-6987-739F-1ED0-CFF0BC055504}"/>
              </a:ext>
            </a:extLst>
          </p:cNvPr>
          <p:cNvSpPr txBox="1"/>
          <p:nvPr/>
        </p:nvSpPr>
        <p:spPr>
          <a:xfrm>
            <a:off x="395536" y="1052736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complessiva soddisfacente efficacia delle miscele di zolfo e prodotti a base di silicio nel controllo delle infezioni oidiche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messa in luce dalle prove di attività effettuate nel triennio 2022-2024, risulta probabilmente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 attribuire alla molteplicità dei meccanismi d’azione 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delle diverse componenti in miscela. Infatti,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 già differenti meccanismi d’azione dello zolfo 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che danneggia le cellule fungine sottraendo acqua, bloccando i processi respiratori, denaturando proteine, e formando composi tossici,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aggiungono gli altrettanto diversi meccanismi dei prodotti a base di silicio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consistenti nel possibile rinforzo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delle pareti cellulari e nell’induzione di meccanismi di resistenza della pianta.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AAEA2F-C447-BBDB-2B67-1ED18363A48F}"/>
              </a:ext>
            </a:extLst>
          </p:cNvPr>
          <p:cNvSpPr txBox="1"/>
          <p:nvPr/>
        </p:nvSpPr>
        <p:spPr>
          <a:xfrm>
            <a:off x="431540" y="3496941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Efficacia delle miscele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oggetto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legata all’additività delle azioni delle diverse componenti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all’aggressione multipla di diversi siti metabolici del patogeno, e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superiore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rispetto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quanto rilevato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negli studi effettuati su vite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 silicato di potassio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che in presenza di elevata pressione della malattia non aveva effetti soddisfacenti.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F24EA4-417D-840D-DCEE-3BCD5587FE57}"/>
              </a:ext>
            </a:extLst>
          </p:cNvPr>
          <p:cNvSpPr txBox="1"/>
          <p:nvPr/>
        </p:nvSpPr>
        <p:spPr>
          <a:xfrm>
            <a:off x="467544" y="4974269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miglioramenti produttivi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in linea con quanto presente in letteratura su diverse colture,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sono stati messi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relazione all’effetto del silicio sui processi di crescita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all’aumento della crescita dell’apparato radicale che permetterebbe un maggiore assorbimento dei nutrienti.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1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le fasi iniziali di colonizzazione (germinazione conidi, penetrazione stiletti, fuoriuscita austori) portano alla formazione delle ife (primaria, secondaria e terziaria)                              che ramificandosi ed espandendosi formano il micelio                                                                sul quale si differenzieranno conidiofori e conidi  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1403350" y="1557338"/>
            <a:ext cx="4176713" cy="86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0" y="2492375"/>
            <a:ext cx="252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ife multisettate, erette, lunghe da 10 a 400 </a:t>
            </a:r>
            <a:r>
              <a:rPr lang="en-US" sz="1800">
                <a:latin typeface="Tahoma" pitchFamily="34" charset="0"/>
                <a:cs typeface="Times New Roman" pitchFamily="18" charset="0"/>
              </a:rPr>
              <a:t>µ</a:t>
            </a:r>
          </a:p>
        </p:txBody>
      </p:sp>
      <p:pic>
        <p:nvPicPr>
          <p:cNvPr id="13320" name="Picture 8" descr="conidioidiocatene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700213"/>
            <a:ext cx="2592387" cy="1722437"/>
          </a:xfrm>
          <a:prstGeom prst="rect">
            <a:avLst/>
          </a:prstGeom>
          <a:noFill/>
        </p:spPr>
      </p:pic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6948488" y="1484313"/>
            <a:ext cx="576262" cy="792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95288" y="3716338"/>
            <a:ext cx="51133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>
                <a:latin typeface="Tahoma" pitchFamily="34" charset="0"/>
              </a:rPr>
              <a:t>in </a:t>
            </a:r>
            <a:r>
              <a:rPr lang="it-IT" sz="1600" b="1" i="1" dirty="0" err="1">
                <a:latin typeface="Tahoma" pitchFamily="34" charset="0"/>
              </a:rPr>
              <a:t>Erysiphe</a:t>
            </a:r>
            <a:r>
              <a:rPr lang="it-IT" sz="1600" b="1" i="1" dirty="0">
                <a:latin typeface="Tahoma" pitchFamily="34" charset="0"/>
              </a:rPr>
              <a:t> </a:t>
            </a:r>
            <a:r>
              <a:rPr lang="it-IT" sz="1600" b="1" i="1" dirty="0" err="1">
                <a:latin typeface="Tahoma" pitchFamily="34" charset="0"/>
              </a:rPr>
              <a:t>necator</a:t>
            </a:r>
            <a:r>
              <a:rPr lang="it-IT" sz="1600" b="1" dirty="0">
                <a:latin typeface="Tahoma" pitchFamily="34" charset="0"/>
              </a:rPr>
              <a:t> la riproduzione sessuale (fusione tra ascogonio e anteridio) avviene solo tra ceppi sessualmente compatibili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2916238" y="4581525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0" y="4868863"/>
            <a:ext cx="6300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latin typeface="Tahoma" pitchFamily="34" charset="0"/>
              </a:rPr>
              <a:t>ifa ascogena dicariotica </a:t>
            </a:r>
            <a:r>
              <a:rPr lang="it-IT" sz="1600" b="1">
                <a:latin typeface="Tahoma" pitchFamily="34" charset="0"/>
                <a:sym typeface="Wingdings" pitchFamily="2" charset="2"/>
              </a:rPr>
              <a:t> cellula madre dell’asco  zigote</a:t>
            </a:r>
            <a:endParaRPr lang="it-IT" sz="1600" b="1">
              <a:latin typeface="Tahoma" pitchFamily="34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3059113" y="5229225"/>
            <a:ext cx="2736850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-252413" y="5734050"/>
            <a:ext cx="612140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>
                <a:latin typeface="Tahoma" pitchFamily="34" charset="0"/>
              </a:rPr>
              <a:t>meiosi, due cicli di mitosi </a:t>
            </a:r>
            <a:r>
              <a:rPr lang="it-IT" sz="1600" b="1">
                <a:latin typeface="Tahoma" pitchFamily="34" charset="0"/>
                <a:sym typeface="Wingdings" pitchFamily="2" charset="2"/>
              </a:rPr>
              <a:t> ascospore aploidi</a:t>
            </a:r>
            <a:endParaRPr lang="it-IT" sz="1600" b="1">
              <a:latin typeface="Tahoma" pitchFamily="34" charset="0"/>
            </a:endParaRPr>
          </a:p>
        </p:txBody>
      </p:sp>
      <p:pic>
        <p:nvPicPr>
          <p:cNvPr id="13327" name="Picture 15" descr="ascooidioconascosp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581525"/>
            <a:ext cx="2679700" cy="1874838"/>
          </a:xfrm>
          <a:prstGeom prst="rect">
            <a:avLst/>
          </a:prstGeom>
          <a:noFill/>
        </p:spPr>
      </p:pic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5292725" y="5661025"/>
            <a:ext cx="17272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6300788" y="4005263"/>
            <a:ext cx="2663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 err="1">
                <a:latin typeface="Tahoma" pitchFamily="34" charset="0"/>
              </a:rPr>
              <a:t>casmotecio</a:t>
            </a:r>
            <a:r>
              <a:rPr lang="it-IT" sz="1600" b="1" dirty="0">
                <a:latin typeface="Tahoma" pitchFamily="34" charset="0"/>
              </a:rPr>
              <a:t> in apertura</a:t>
            </a: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8243888" y="4292600"/>
            <a:ext cx="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 animBg="1"/>
      <p:bldP spid="13318" grpId="0"/>
      <p:bldP spid="13321" grpId="0" animBg="1"/>
      <p:bldP spid="13322" grpId="0"/>
      <p:bldP spid="13323" grpId="0" animBg="1"/>
      <p:bldP spid="13324" grpId="0"/>
      <p:bldP spid="13325" grpId="0" animBg="1"/>
      <p:bldP spid="13326" grpId="0"/>
      <p:bldP spid="13328" grpId="0" animBg="1"/>
      <p:bldP spid="13329" grpId="0"/>
      <p:bldP spid="133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95288" y="1196975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 dirty="0">
                <a:latin typeface="Tahoma" pitchFamily="34" charset="0"/>
              </a:rPr>
              <a:t>nelle prime fasi di sviluppo i casmoteci sono ancorati al micelio attraverso le </a:t>
            </a:r>
            <a:r>
              <a:rPr lang="it-IT" sz="1800" i="1" dirty="0">
                <a:latin typeface="Tahoma" pitchFamily="34" charset="0"/>
              </a:rPr>
              <a:t>cellule madri dell’ascocarpo</a:t>
            </a:r>
            <a:r>
              <a:rPr lang="it-IT" sz="1800" dirty="0">
                <a:latin typeface="Tahoma" pitchFamily="34" charset="0"/>
              </a:rPr>
              <a:t>, poi si sviluppano le </a:t>
            </a:r>
            <a:r>
              <a:rPr lang="it-IT" sz="1800" i="1" dirty="0">
                <a:latin typeface="Tahoma" pitchFamily="34" charset="0"/>
              </a:rPr>
              <a:t>ife di ancoraggio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23495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>
                <a:latin typeface="Tahoma" pitchFamily="34" charset="0"/>
              </a:rPr>
              <a:t>fulcri: una decina di ife rigide, brune, settate diritte alla base e spiralate all’apice                     con lunghezza variabile da tre a sette volte il diametro dei cleistoteci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0" y="36449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 b="1">
                <a:latin typeface="Arial" charset="0"/>
              </a:rPr>
              <a:t>i</a:t>
            </a:r>
            <a:r>
              <a:rPr lang="it-IT" sz="1800">
                <a:latin typeface="Arial" charset="0"/>
              </a:rPr>
              <a:t> </a:t>
            </a:r>
            <a:r>
              <a:rPr lang="it-IT" sz="1800">
                <a:latin typeface="Tahoma" pitchFamily="34" charset="0"/>
              </a:rPr>
              <a:t>primordi degli aschi si formano quando l’ascocarpo ha raggiunto le dimensioni di 40 </a:t>
            </a:r>
            <a:r>
              <a:rPr lang="en-US" sz="1800">
                <a:latin typeface="Tahoma" pitchFamily="34" charset="0"/>
                <a:cs typeface="Times New Roman" pitchFamily="18" charset="0"/>
              </a:rPr>
              <a:t>µ                     e le ascospore si formano quando il diametro raggiunge 75</a:t>
            </a:r>
            <a:r>
              <a:rPr lang="it-IT" sz="1800">
                <a:latin typeface="Tahoma" pitchFamily="34" charset="0"/>
              </a:rPr>
              <a:t> </a:t>
            </a:r>
            <a:r>
              <a:rPr lang="en-US" sz="1800">
                <a:latin typeface="Tahoma" pitchFamily="34" charset="0"/>
              </a:rPr>
              <a:t>µ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98568" y="4940300"/>
            <a:ext cx="8496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latin typeface="Tahoma" pitchFamily="34" charset="0"/>
              </a:rPr>
              <a:t>lo sviluppo morfologico dei casmoteci è accompagnato da continui cambiamenti di colore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  <p:bldP spid="14342" grpId="0"/>
      <p:bldP spid="143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268413"/>
            <a:ext cx="6910387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68313" y="476250"/>
            <a:ext cx="7991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latin typeface="Tahoma" pitchFamily="34" charset="0"/>
              </a:rPr>
              <a:t>casmoteci di oidio della vite in vari stadi di maturazione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3D139E-B775-E4A3-928B-AEE7734A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7" y="107630"/>
            <a:ext cx="8856985" cy="66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6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635375" y="188913"/>
            <a:ext cx="163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i="1">
                <a:latin typeface="Tahoma" pitchFamily="34" charset="0"/>
              </a:rPr>
              <a:t>sintomi</a:t>
            </a:r>
          </a:p>
        </p:txBody>
      </p:sp>
      <p:pic>
        <p:nvPicPr>
          <p:cNvPr id="15365" name="Picture 5" descr="infprimarieascospoidioinizia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6804025" cy="4613275"/>
          </a:xfrm>
          <a:prstGeom prst="rect">
            <a:avLst/>
          </a:prstGeom>
          <a:noFill/>
        </p:spPr>
      </p:pic>
      <p:pic>
        <p:nvPicPr>
          <p:cNvPr id="15366" name="Picture 6" descr="infprimarieascospoidiovisibi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0" y="2127250"/>
            <a:ext cx="6985000" cy="4730750"/>
          </a:xfrm>
          <a:prstGeom prst="rect">
            <a:avLst/>
          </a:prstGeom>
          <a:noFill/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7019925" y="836613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>
                <a:latin typeface="Tahoma" pitchFamily="34" charset="0"/>
              </a:rPr>
              <a:t>infezioni ascosporiche iniziali e successive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4932363" y="1484313"/>
            <a:ext cx="2376487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H="1">
            <a:off x="5724525" y="1916113"/>
            <a:ext cx="2160588" cy="30972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9" grpId="0"/>
      <p:bldP spid="15371" grpId="0" animBg="1"/>
      <p:bldP spid="153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bandi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5975350" cy="4124325"/>
          </a:xfrm>
          <a:prstGeom prst="rect">
            <a:avLst/>
          </a:prstGeom>
          <a:noFill/>
        </p:spPr>
      </p:pic>
      <p:pic>
        <p:nvPicPr>
          <p:cNvPr id="16389" name="Picture 5" descr="bandieraparzcolonizz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68413"/>
            <a:ext cx="4159250" cy="5367337"/>
          </a:xfrm>
          <a:prstGeom prst="rect">
            <a:avLst/>
          </a:prstGeom>
          <a:noFill/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0" y="4797425"/>
            <a:ext cx="3529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>
                <a:latin typeface="Tahoma" pitchFamily="34" charset="0"/>
              </a:rPr>
              <a:t>germoglio bandiera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547813" y="5876925"/>
            <a:ext cx="3527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>
                <a:latin typeface="Tahoma" pitchFamily="34" charset="0"/>
              </a:rPr>
              <a:t>germoglio bandiera parzialmente colonizzato</a:t>
            </a: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2843213" y="4221163"/>
            <a:ext cx="73025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4500563" y="5300663"/>
            <a:ext cx="1871662" cy="865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/>
      <p:bldP spid="16392" grpId="0" animBg="1"/>
      <p:bldP spid="16393" grpId="0" animBg="1"/>
    </p:bldLst>
  </p:timing>
</p:sld>
</file>

<file path=ppt/theme/theme1.xml><?xml version="1.0" encoding="utf-8"?>
<a:theme xmlns:a="http://schemas.openxmlformats.org/drawingml/2006/main" name="Presentazione vuota.pot">
  <a:themeElements>
    <a:clrScheme name="Presentazione vuota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zione vuota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Office\Modelli\Presentazione vuota.pot</Template>
  <TotalTime>1123</TotalTime>
  <Words>1916</Words>
  <Application>Microsoft Office PowerPoint</Application>
  <PresentationFormat>Presentazione su schermo (4:3)</PresentationFormat>
  <Paragraphs>169</Paragraphs>
  <Slides>37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37</vt:i4>
      </vt:variant>
    </vt:vector>
  </HeadingPairs>
  <TitlesOfParts>
    <vt:vector size="46" baseType="lpstr">
      <vt:lpstr>Arial</vt:lpstr>
      <vt:lpstr>Calibri</vt:lpstr>
      <vt:lpstr>Monotype Sorts</vt:lpstr>
      <vt:lpstr>Segoe UI</vt:lpstr>
      <vt:lpstr>Tahoma</vt:lpstr>
      <vt:lpstr>Times New Roman</vt:lpstr>
      <vt:lpstr>Presentazione vuota.pot</vt:lpstr>
      <vt:lpstr>Diapositiva</vt:lpstr>
      <vt:lpstr>CorelPhotoPaint.Image.8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patrizia gabrieli</dc:creator>
  <cp:lastModifiedBy>FC</cp:lastModifiedBy>
  <cp:revision>25</cp:revision>
  <dcterms:created xsi:type="dcterms:W3CDTF">2003-04-02T22:32:27Z</dcterms:created>
  <dcterms:modified xsi:type="dcterms:W3CDTF">2026-05-14T14:08:37Z</dcterms:modified>
</cp:coreProperties>
</file>