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7"/>
  </p:notesMasterIdLst>
  <p:sldIdLst>
    <p:sldId id="256" r:id="rId2"/>
    <p:sldId id="363" r:id="rId3"/>
    <p:sldId id="366" r:id="rId4"/>
    <p:sldId id="365" r:id="rId5"/>
    <p:sldId id="257" r:id="rId6"/>
    <p:sldId id="383" r:id="rId7"/>
    <p:sldId id="385" r:id="rId8"/>
    <p:sldId id="386" r:id="rId9"/>
    <p:sldId id="387" r:id="rId10"/>
    <p:sldId id="388" r:id="rId11"/>
    <p:sldId id="369" r:id="rId12"/>
    <p:sldId id="370" r:id="rId13"/>
    <p:sldId id="371" r:id="rId14"/>
    <p:sldId id="372" r:id="rId15"/>
    <p:sldId id="373" r:id="rId16"/>
    <p:sldId id="374" r:id="rId17"/>
    <p:sldId id="375" r:id="rId18"/>
    <p:sldId id="377" r:id="rId19"/>
    <p:sldId id="376" r:id="rId20"/>
    <p:sldId id="378" r:id="rId21"/>
    <p:sldId id="379" r:id="rId22"/>
    <p:sldId id="384" r:id="rId23"/>
    <p:sldId id="381" r:id="rId24"/>
    <p:sldId id="380" r:id="rId25"/>
    <p:sldId id="382" r:id="rId26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6197"/>
  </p:normalViewPr>
  <p:slideViewPr>
    <p:cSldViewPr snapToGrid="0">
      <p:cViewPr varScale="1">
        <p:scale>
          <a:sx n="119" d="100"/>
          <a:sy n="119" d="100"/>
        </p:scale>
        <p:origin x="31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F976A8-9543-8246-B29E-62E24772FF49}" type="datetimeFigureOut">
              <a:rPr lang="en-IT" smtClean="0"/>
              <a:t>01/03/24</a:t>
            </a:fld>
            <a:endParaRPr lang="en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0FD82D-62C2-1C41-B0A3-E65AB2096B3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410110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0FD82D-62C2-1C41-B0A3-E65AB2096B35}" type="slidenum">
              <a:rPr lang="en-IT" smtClean="0"/>
              <a:t>1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6968027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0FD82D-62C2-1C41-B0A3-E65AB2096B35}" type="slidenum">
              <a:rPr lang="en-IT" smtClean="0"/>
              <a:t>3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7555055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0FD82D-62C2-1C41-B0A3-E65AB2096B35}" type="slidenum">
              <a:rPr lang="en-IT" smtClean="0"/>
              <a:t>4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7792256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0FD82D-62C2-1C41-B0A3-E65AB2096B35}" type="slidenum">
              <a:rPr lang="en-IT" smtClean="0"/>
              <a:t>7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42598076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0FD82D-62C2-1C41-B0A3-E65AB2096B35}" type="slidenum">
              <a:rPr lang="en-IT" smtClean="0"/>
              <a:t>8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2181388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0FD82D-62C2-1C41-B0A3-E65AB2096B35}" type="slidenum">
              <a:rPr lang="en-IT" smtClean="0"/>
              <a:t>9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0690860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0FD82D-62C2-1C41-B0A3-E65AB2096B35}" type="slidenum">
              <a:rPr lang="en-IT" smtClean="0"/>
              <a:t>10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7466316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n-IT" sz="18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0FD82D-62C2-1C41-B0A3-E65AB2096B35}" type="slidenum">
              <a:rPr lang="en-IT" smtClean="0"/>
              <a:t>11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8253505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0FD82D-62C2-1C41-B0A3-E65AB2096B35}" type="slidenum">
              <a:rPr lang="en-IT" smtClean="0"/>
              <a:t>17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483960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185BB-8B07-4DC9-86F3-2A225C777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1261872"/>
            <a:ext cx="7638222" cy="2852928"/>
          </a:xfrm>
        </p:spPr>
        <p:txBody>
          <a:bodyPr anchor="b">
            <a:normAutofit/>
          </a:bodyPr>
          <a:lstStyle>
            <a:lvl1pPr algn="l">
              <a:lnSpc>
                <a:spcPct val="130000"/>
              </a:lnSpc>
              <a:defRPr sz="3600" spc="1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D496A-6E7A-4923-8ED5-B4164125DE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0200" y="4681728"/>
            <a:ext cx="7638222" cy="9292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30000"/>
              </a:lnSpc>
              <a:buNone/>
              <a:defRPr sz="1600" b="1" cap="all" spc="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5E3D20-43DC-4C14-8CFF-18545AED1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3/1/24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4FC300-5AFC-418B-85FD-EFA94BD7A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9C7E81-ED3C-4DB0-8E74-AD2A87E6B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0C817C9-850F-4FB6-B93B-CF3076C4A5C1}"/>
              </a:ext>
            </a:extLst>
          </p:cNvPr>
          <p:cNvGrpSpPr/>
          <p:nvPr/>
        </p:nvGrpSpPr>
        <p:grpSpPr>
          <a:xfrm flipH="1">
            <a:off x="0" y="0"/>
            <a:ext cx="567782" cy="3306479"/>
            <a:chOff x="11619770" y="-2005"/>
            <a:chExt cx="567782" cy="3306479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59433A8-B67D-4675-AFDE-131069A709FC}"/>
                </a:ext>
              </a:extLst>
            </p:cNvPr>
            <p:cNvSpPr/>
            <p:nvPr/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1CD1C45-6A4D-4237-B39C-2D58F401A8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73990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958AD-1CAD-45B3-B83D-DC9D33CD6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153F2E-0397-4423-8A88-D0059DEAF0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08662" y="2019299"/>
            <a:ext cx="10357666" cy="411480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7ADDE1-7025-4FA9-822D-481685085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3/1/24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A73E0-F328-46DC-98BE-CA0981F75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652226-010C-494F-8BE8-BF91F3553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F89E9C4-9D18-4529-BC0C-68EAE507CDF8}"/>
              </a:ext>
            </a:extLst>
          </p:cNvPr>
          <p:cNvGrpSpPr/>
          <p:nvPr/>
        </p:nvGrpSpPr>
        <p:grpSpPr>
          <a:xfrm flipH="1" flipV="1">
            <a:off x="0" y="3551521"/>
            <a:ext cx="567782" cy="3306479"/>
            <a:chOff x="11619770" y="-2005"/>
            <a:chExt cx="567782" cy="3306479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7DF5937-0C03-4786-AB62-3CF7CECB92D6}"/>
                </a:ext>
              </a:extLst>
            </p:cNvPr>
            <p:cNvSpPr/>
            <p:nvPr/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9AD93DB-2DB0-4B2D-884B-6EC4534432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55346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C635D0-31D9-44E1-911D-F7D5D54009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53914" y="624313"/>
            <a:ext cx="2537986" cy="55097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7F9230-1FA4-439D-A800-B5F006F07C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00100" y="624313"/>
            <a:ext cx="7816542" cy="55097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5AB2A3-7055-43AF-8BAB-0A9B74448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3/1/24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9A1821-A311-49CD-BCB4-B4BC88661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37C6A8-813A-486A-AA90-AB28935F2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38C7A17-06CC-442C-A876-A51B2B556508}"/>
              </a:ext>
            </a:extLst>
          </p:cNvPr>
          <p:cNvGrpSpPr/>
          <p:nvPr/>
        </p:nvGrpSpPr>
        <p:grpSpPr>
          <a:xfrm flipH="1" flipV="1">
            <a:off x="0" y="3551521"/>
            <a:ext cx="567782" cy="3306479"/>
            <a:chOff x="11619770" y="-2005"/>
            <a:chExt cx="567782" cy="3306479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4C1798A-2980-4F34-8355-7BCB6B295322}"/>
                </a:ext>
              </a:extLst>
            </p:cNvPr>
            <p:cNvSpPr/>
            <p:nvPr/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9D7542C-E4AE-488F-BC75-2E7ED83910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20666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25F8D-0421-4AEC-9C40-A13163EC8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37680-115A-411F-AEF6-4AC2096B4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662" y="2019299"/>
            <a:ext cx="10357666" cy="4114801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CC193-1304-4D0F-8331-14D4EC08E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3/1/24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F455C1-CD32-4050-BAFF-51CC6B62D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0AF608-FF11-4CBE-B717-5D56AE67D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136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BD23A02E-6DCF-427A-8CFD-281B2185C7F0}"/>
              </a:ext>
            </a:extLst>
          </p:cNvPr>
          <p:cNvSpPr/>
          <p:nvPr/>
        </p:nvSpPr>
        <p:spPr>
          <a:xfrm>
            <a:off x="3242985" y="511814"/>
            <a:ext cx="5706031" cy="570603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165100" dir="2220000" algn="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6B4C32-F19C-44F3-8EF8-1F506D74D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9192" y="1709738"/>
            <a:ext cx="4893617" cy="2553893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889729-131C-4F78-9DAA-E9EE28EA91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62249" y="4540468"/>
            <a:ext cx="4067503" cy="11540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1" cap="all" spc="6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24E608-AC1F-41FB-974A-BD619C6C2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3/1/24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986158-8B03-45C3-891D-0357B198B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C3B054-E8A2-43FD-B0FB-B1CCFA4BC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141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64AA7-6D5A-402E-AD1A-880F2BDB7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0D32B6-F9D8-4A43-B52C-336CFAB00A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2976" y="2019299"/>
            <a:ext cx="4995019" cy="4157663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50CDD9-5742-4A34-BA72-7CCA72D914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3718" y="2019299"/>
            <a:ext cx="5027954" cy="4157663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2783AA-D2AB-4385-A91F-870CB6564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3/1/24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5AAD9C-5CA2-4DA1-84D3-B1838979F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1AB3C7-9574-47BC-932D-782BEE998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677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4C468-781B-4BC5-8DEA-B9EF2BF90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460" y="369168"/>
            <a:ext cx="10458729" cy="143981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67223F-48E4-491D-AB5D-5FC8A0C566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0101" y="1843067"/>
            <a:ext cx="5007894" cy="66200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D6B764-4B87-42FF-ABAA-69B07B88FF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0101" y="2505075"/>
            <a:ext cx="5007894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4357B9-406F-4BF9-B8FB-C53421EEF5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6061" y="1843067"/>
            <a:ext cx="4994128" cy="66200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20462B-1939-4DAA-A7DD-6BDC95054A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6061" y="2505075"/>
            <a:ext cx="4994128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6C938B-C4C2-4FA9-85CA-9CD742CD7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3/1/24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AD8886-0D28-4D49-8D43-151D37E94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2FDDE8-E9F8-4B6C-9A40-829617A7C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441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AE3D8-6C35-428B-B2F2-251FDE10B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983769"/>
            <a:ext cx="10094770" cy="1180574"/>
          </a:xfrm>
          <a:solidFill>
            <a:schemeClr val="accent1">
              <a:lumMod val="20000"/>
              <a:lumOff val="80000"/>
            </a:schemeClr>
          </a:solidFill>
          <a:effectLst>
            <a:outerShdw dist="165100" dir="18900000" algn="bl" rotWithShape="0">
              <a:prstClr val="black"/>
            </a:outerShdw>
          </a:effectLst>
        </p:spPr>
        <p:txBody>
          <a:bodyPr/>
          <a:lstStyle>
            <a:lvl1pPr marL="18288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0B8015-E11A-42CA-AE88-7BD73F87E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3/1/24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309078-34CA-45CD-B479-03906A265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D03258-F989-47B2-A643-A60CD8A77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184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DA2F31-48B6-40CE-A364-3CE73FD85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3/1/24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7EEA00-F166-41EB-9331-CA99BB70F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BB051F-F8FC-4FF6-9783-45F9FE7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137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08635-A5AF-48F4-8CD2-FB0E01113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1600200"/>
          </a:xfrm>
        </p:spPr>
        <p:txBody>
          <a:bodyPr anchor="t">
            <a:normAutofit/>
          </a:bodyPr>
          <a:lstStyle>
            <a:lvl1pPr>
              <a:defRPr sz="28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5E0E-DCC0-4781-A608-962B1241B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9826" y="987425"/>
            <a:ext cx="6045562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21F43E-3D50-4A1C-A289-B3D0DD0E71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743200"/>
            <a:ext cx="3932237" cy="3127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E70E3A-6639-4EA0-8305-C1899DAB4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3/1/24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6AFD57-4189-42FB-B29E-96366E51B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F5E2EC-8483-4FBC-9D29-C19025FA8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48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CE581-A090-4AE9-9965-B06BDB52B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1600200"/>
          </a:xfrm>
        </p:spPr>
        <p:txBody>
          <a:bodyPr anchor="t">
            <a:normAutofit/>
          </a:bodyPr>
          <a:lstStyle>
            <a:lvl1pPr>
              <a:defRPr sz="28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39DEF4-262F-4ACF-9B29-3D4B819E70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53969" y="987425"/>
            <a:ext cx="5694503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ED7CBB-7A6F-441E-9072-2494B952FA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743200"/>
            <a:ext cx="3932237" cy="3127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159692-77BE-4A7D-AA70-635007A6E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3/1/24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B9A4DA-63AF-4D6A-98DB-E1D0AC741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6B7958-B19B-4C23-A82F-DD4E4B912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880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86DAE1-1F65-43B8-A400-95E6DEEDC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61" y="365125"/>
            <a:ext cx="10357666" cy="14384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75C993-A44B-4C2D-818E-4C9000BB05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8662" y="2019299"/>
            <a:ext cx="10357666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A21B6E-ECC6-47D0-9C14-812B746F15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5014" y="634204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100" baseline="0">
                <a:solidFill>
                  <a:schemeClr val="tx1"/>
                </a:solidFill>
              </a:defRPr>
            </a:lvl1pPr>
          </a:lstStyle>
          <a:p>
            <a:fld id="{E6171E64-FE02-4DE5-B72F-53C3706641C3}" type="datetimeFigureOut">
              <a:rPr lang="en-US" smtClean="0"/>
              <a:t>3/1/24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9A716-DEA9-48A9-A5BC-0F392D2B49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96200" y="6342042"/>
            <a:ext cx="34701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5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9CB69E-A0E4-4558-9C62-4CD8CDD2A5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6329" y="6342042"/>
            <a:ext cx="5262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100" baseline="0">
                <a:solidFill>
                  <a:schemeClr val="tx1"/>
                </a:solidFill>
              </a:defRPr>
            </a:lvl1pPr>
          </a:lstStyle>
          <a:p>
            <a:fld id="{91F18EF7-BE1E-4ECB-84D4-67C2B4D8F095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B6ECC43-D65E-4A7B-A76B-D278A2184166}"/>
              </a:ext>
            </a:extLst>
          </p:cNvPr>
          <p:cNvGrpSpPr/>
          <p:nvPr/>
        </p:nvGrpSpPr>
        <p:grpSpPr>
          <a:xfrm flipV="1">
            <a:off x="11626076" y="3551521"/>
            <a:ext cx="567782" cy="3306479"/>
            <a:chOff x="11619770" y="-2005"/>
            <a:chExt cx="567782" cy="3306479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EE443C5-5AB9-407B-A8C3-011BB14FEF06}"/>
                </a:ext>
              </a:extLst>
            </p:cNvPr>
            <p:cNvSpPr/>
            <p:nvPr/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538C9FA-DA5E-4785-8F4A-CA481A3A65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1550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320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SzPct val="8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30000"/>
        </a:lnSpc>
        <a:spcBef>
          <a:spcPts val="500"/>
        </a:spcBef>
        <a:buSzPct val="100000"/>
        <a:buFont typeface="Avenir Next LT Pro Light" panose="020B03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defTabSz="914400" rtl="0" eaLnBrk="1" latinLnBrk="0" hangingPunct="1">
        <a:lnSpc>
          <a:spcPct val="130000"/>
        </a:lnSpc>
        <a:spcBef>
          <a:spcPts val="500"/>
        </a:spcBef>
        <a:buSzPct val="100000"/>
        <a:buFont typeface="Avenir Next LT Pro Light" panose="020B03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22860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hyperlink" Target="mailto:abitumi@unite.it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7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22.jpeg"/><Relationship Id="rId4" Type="http://schemas.openxmlformats.org/officeDocument/2006/relationships/image" Target="../media/image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3.jpeg"/><Relationship Id="rId4" Type="http://schemas.openxmlformats.org/officeDocument/2006/relationships/image" Target="../media/image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2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2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FFC321AD-2C92-446F-AF58-8CAA634BFD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EA855B9-EE27-4441-846C-35DF1C648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 descr="Vista aerea di una mappa">
            <a:extLst>
              <a:ext uri="{FF2B5EF4-FFF2-40B4-BE49-F238E27FC236}">
                <a16:creationId xmlns:a16="http://schemas.microsoft.com/office/drawing/2014/main" id="{9128978A-3B8F-27D2-E980-3A02EF2A28A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9F6F26-0823-370E-FC3C-6CA2B57397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26526" y="1261872"/>
            <a:ext cx="7279885" cy="2852928"/>
          </a:xfrm>
        </p:spPr>
        <p:txBody>
          <a:bodyPr>
            <a:normAutofit/>
          </a:bodyPr>
          <a:lstStyle/>
          <a:p>
            <a:pPr algn="r"/>
            <a:r>
              <a:rPr lang="en-IT" dirty="0">
                <a:solidFill>
                  <a:srgbClr val="FFFFFF"/>
                </a:solidFill>
              </a:rPr>
              <a:t>Politiche internazionali e dello sviluppo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6682B2-07F8-DE61-22BC-F68EF80741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18" y="4681728"/>
            <a:ext cx="6902550" cy="929296"/>
          </a:xfrm>
        </p:spPr>
        <p:txBody>
          <a:bodyPr>
            <a:normAutofit/>
          </a:bodyPr>
          <a:lstStyle/>
          <a:p>
            <a:pPr algn="r"/>
            <a:r>
              <a:rPr lang="en-IT" sz="1500" dirty="0">
                <a:solidFill>
                  <a:srgbClr val="FFFFFF"/>
                </a:solidFill>
              </a:rPr>
              <a:t>a.a. 2023/2024</a:t>
            </a:r>
          </a:p>
          <a:p>
            <a:pPr algn="r"/>
            <a:r>
              <a:rPr lang="en-IT" sz="1500" dirty="0">
                <a:solidFill>
                  <a:srgbClr val="FFFFFF"/>
                </a:solidFill>
              </a:rPr>
              <a:t>Alessandra Bitumi, </a:t>
            </a:r>
            <a:r>
              <a:rPr lang="en-IT" sz="15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abitumi@unite.it</a:t>
            </a:r>
            <a:r>
              <a:rPr lang="en-IT" sz="15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BF5D4DB-368A-4B23-81E4-E0454BAD8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3253" y="322803"/>
            <a:ext cx="642729" cy="2930667"/>
          </a:xfrm>
          <a:prstGeom prst="rect">
            <a:avLst/>
          </a:prstGeom>
          <a:blipFill dpi="0" rotWithShape="1">
            <a:blip r:embed="rId5" cstate="screen">
              <a:alphaModFix amt="99000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tile tx="0" ty="0" sx="6000" sy="6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372D7B9-36D5-4C1F-B7C9-36717C28F1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206609" cy="2021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136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F0C817C9-850F-4FB6-B93B-CF3076C4A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0" y="0"/>
            <a:ext cx="567782" cy="3306479"/>
            <a:chOff x="11619770" y="-2005"/>
            <a:chExt cx="567782" cy="3306479"/>
          </a:xfrm>
        </p:grpSpPr>
        <p:sp>
          <p:nvSpPr>
            <p:cNvPr id="26" name="Freeform: Shape 11">
              <a:extLst>
                <a:ext uri="{FF2B5EF4-FFF2-40B4-BE49-F238E27FC236}">
                  <a16:creationId xmlns:a16="http://schemas.microsoft.com/office/drawing/2014/main" id="{159433A8-B67D-4675-AFDE-131069A709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1CD1C45-6A4D-4237-B39C-2D58F401A8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9D3643A2-C7A3-4BF6-B486-443902504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9EF8FBA-A282-4B11-B85A-894F3CEFB5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 descr="Vista dall'alto di palude e terre sommerse al crepuscolo">
            <a:extLst>
              <a:ext uri="{FF2B5EF4-FFF2-40B4-BE49-F238E27FC236}">
                <a16:creationId xmlns:a16="http://schemas.microsoft.com/office/drawing/2014/main" id="{C74A72E0-EEC4-EC63-E284-F8384ACA908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0"/>
            <a:ext cx="12191999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CE69F64-EFDF-854C-99EE-2034B7F05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1" y="1417983"/>
            <a:ext cx="6223552" cy="290222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>
              <a:lnSpc>
                <a:spcPct val="130000"/>
              </a:lnSpc>
            </a:pPr>
            <a:r>
              <a:rPr lang="en-US" spc="1300">
                <a:solidFill>
                  <a:srgbClr val="FFFFFF"/>
                </a:solidFill>
              </a:rPr>
              <a:t>1945: uno spartiacque? Perché?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C79793-1386-4C1B-0A08-B4B372830B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0101" y="4681728"/>
            <a:ext cx="4679674" cy="1452372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endParaRPr lang="en-US">
              <a:solidFill>
                <a:srgbClr val="FFFFFF"/>
              </a:solidFill>
            </a:endParaRPr>
          </a:p>
        </p:txBody>
      </p:sp>
      <p:sp>
        <p:nvSpPr>
          <p:cNvPr id="31" name="Rectangle 6">
            <a:extLst>
              <a:ext uri="{FF2B5EF4-FFF2-40B4-BE49-F238E27FC236}">
                <a16:creationId xmlns:a16="http://schemas.microsoft.com/office/drawing/2014/main" id="{1E7A38B1-D1AF-46C0-A648-4F09838CBD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8446417" y="2940297"/>
            <a:ext cx="3745582" cy="3917703"/>
          </a:xfrm>
          <a:custGeom>
            <a:avLst/>
            <a:gdLst>
              <a:gd name="connsiteX0" fmla="*/ 0 w 1369143"/>
              <a:gd name="connsiteY0" fmla="*/ 0 h 1229160"/>
              <a:gd name="connsiteX1" fmla="*/ 1369143 w 1369143"/>
              <a:gd name="connsiteY1" fmla="*/ 0 h 1229160"/>
              <a:gd name="connsiteX2" fmla="*/ 1369143 w 1369143"/>
              <a:gd name="connsiteY2" fmla="*/ 1229160 h 1229160"/>
              <a:gd name="connsiteX3" fmla="*/ 0 w 1369143"/>
              <a:gd name="connsiteY3" fmla="*/ 1229160 h 1229160"/>
              <a:gd name="connsiteX4" fmla="*/ 0 w 1369143"/>
              <a:gd name="connsiteY4" fmla="*/ 0 h 1229160"/>
              <a:gd name="connsiteX0" fmla="*/ 0 w 1369143"/>
              <a:gd name="connsiteY0" fmla="*/ 0 h 1229160"/>
              <a:gd name="connsiteX1" fmla="*/ 1369143 w 1369143"/>
              <a:gd name="connsiteY1" fmla="*/ 0 h 1229160"/>
              <a:gd name="connsiteX2" fmla="*/ 0 w 1369143"/>
              <a:gd name="connsiteY2" fmla="*/ 1229160 h 1229160"/>
              <a:gd name="connsiteX3" fmla="*/ 0 w 1369143"/>
              <a:gd name="connsiteY3" fmla="*/ 0 h 122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69143" h="1229160">
                <a:moveTo>
                  <a:pt x="0" y="0"/>
                </a:moveTo>
                <a:lnTo>
                  <a:pt x="1369143" y="0"/>
                </a:lnTo>
                <a:lnTo>
                  <a:pt x="0" y="122916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20">
            <a:extLst>
              <a:ext uri="{FF2B5EF4-FFF2-40B4-BE49-F238E27FC236}">
                <a16:creationId xmlns:a16="http://schemas.microsoft.com/office/drawing/2014/main" id="{042AC6AC-B644-4C7C-BEC7-E2B9E90FA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46417" y="2940297"/>
            <a:ext cx="3745582" cy="3917703"/>
          </a:xfrm>
          <a:custGeom>
            <a:avLst/>
            <a:gdLst>
              <a:gd name="connsiteX0" fmla="*/ 3745582 w 3745582"/>
              <a:gd name="connsiteY0" fmla="*/ 0 h 3917703"/>
              <a:gd name="connsiteX1" fmla="*/ 3745582 w 3745582"/>
              <a:gd name="connsiteY1" fmla="*/ 3917703 h 3917703"/>
              <a:gd name="connsiteX2" fmla="*/ 0 w 3745582"/>
              <a:gd name="connsiteY2" fmla="*/ 3917703 h 3917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45582" h="3917703">
                <a:moveTo>
                  <a:pt x="3745582" y="0"/>
                </a:moveTo>
                <a:lnTo>
                  <a:pt x="3745582" y="3917703"/>
                </a:lnTo>
                <a:lnTo>
                  <a:pt x="0" y="3917703"/>
                </a:lnTo>
                <a:close/>
              </a:path>
            </a:pathLst>
          </a:custGeom>
          <a:blipFill dpi="0" rotWithShape="0">
            <a:blip r:embed="rId6" cstate="screen">
              <a:alphaModFix amt="99000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tile tx="0" ty="0" sx="40000" sy="40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278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F0C817C9-850F-4FB6-B93B-CF3076C4A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0" y="0"/>
            <a:ext cx="567782" cy="3306479"/>
            <a:chOff x="11619770" y="-2005"/>
            <a:chExt cx="567782" cy="3306479"/>
          </a:xfrm>
        </p:grpSpPr>
        <p:sp>
          <p:nvSpPr>
            <p:cNvPr id="36" name="Freeform: Shape 9">
              <a:extLst>
                <a:ext uri="{FF2B5EF4-FFF2-40B4-BE49-F238E27FC236}">
                  <a16:creationId xmlns:a16="http://schemas.microsoft.com/office/drawing/2014/main" id="{159433A8-B67D-4675-AFDE-131069A709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E1CD1C45-6A4D-4237-B39C-2D58F401A8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FFC321AD-2C92-446F-AF58-8CAA634BFD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EA855B9-EE27-4441-846C-35DF1C648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94AC37F-1B71-1373-EEA5-A1699BA5E023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5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22803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227B074-B527-8482-CDFB-9B2757C6B7C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00200" y="-66872"/>
            <a:ext cx="7142018" cy="2852928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130000"/>
              </a:lnSpc>
            </a:pPr>
            <a:r>
              <a:rPr lang="en-US" sz="2800" spc="1300" dirty="0">
                <a:solidFill>
                  <a:srgbClr val="FFFFFF"/>
                </a:solidFill>
              </a:rPr>
              <a:t>INTERNAZIONALISMI 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BF5D4DB-368A-4B23-81E4-E0454BAD8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3253" y="322803"/>
            <a:ext cx="642729" cy="2930667"/>
          </a:xfrm>
          <a:prstGeom prst="rect">
            <a:avLst/>
          </a:prstGeom>
          <a:blipFill dpi="0" rotWithShape="1">
            <a:blip r:embed="rId6" cstate="screen">
              <a:alphaModFix amt="99000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tile tx="0" ty="0" sx="6000" sy="6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372D7B9-36D5-4C1F-B7C9-36717C28F1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206609" cy="2021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289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DC024122-C80E-4076-B618-426FF2225C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7572AF-DA27-A23D-6E93-970D8D9E0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2" y="773723"/>
            <a:ext cx="9908626" cy="1397004"/>
          </a:xfrm>
        </p:spPr>
        <p:txBody>
          <a:bodyPr anchor="b">
            <a:noAutofit/>
          </a:bodyPr>
          <a:lstStyle/>
          <a:p>
            <a:pPr>
              <a:lnSpc>
                <a:spcPct val="110000"/>
              </a:lnSpc>
            </a:pPr>
            <a:r>
              <a:rPr lang="it-IT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La guerra fredda: due universalismi a confronto</a:t>
            </a:r>
            <a:br>
              <a:rPr lang="en-IT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IT" sz="2400" dirty="0">
              <a:latin typeface="+mn-lt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29DAB2C-3574-4B22-939F-BB6C5D263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581000" cy="3664635"/>
            <a:chOff x="5006254" y="-1431285"/>
            <a:chExt cx="581000" cy="3664635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6BD37F6-BAB4-4BBF-B3E2-4395EAB835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 flipV="1">
              <a:off x="5061025" y="-788944"/>
              <a:ext cx="526229" cy="3022294"/>
            </a:xfrm>
            <a:prstGeom prst="rect">
              <a:avLst/>
            </a:prstGeom>
            <a:blipFill dpi="0"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9809A8D-5A7C-4A05-9F64-844C66FABC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 flipV="1">
              <a:off x="5006254" y="-143128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1CBF6-8B40-7416-EFDF-46C723928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3076" y="5284730"/>
            <a:ext cx="8905861" cy="188147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1600" b="0" i="0" dirty="0">
              <a:effectLst/>
              <a:latin typeface="+mn-lt"/>
            </a:endParaRPr>
          </a:p>
          <a:p>
            <a:pPr marL="0" indent="0">
              <a:buNone/>
            </a:pPr>
            <a:endParaRPr lang="en-GB" sz="1600" dirty="0">
              <a:latin typeface="+mn-lt"/>
            </a:endParaRPr>
          </a:p>
          <a:p>
            <a:pPr marL="0" indent="0">
              <a:buNone/>
            </a:pPr>
            <a:r>
              <a:rPr lang="en-GB" sz="1600" b="0" i="0" dirty="0">
                <a:effectLst/>
                <a:latin typeface="+mn-lt"/>
              </a:rPr>
              <a:t>Gerald Laing, </a:t>
            </a:r>
            <a:r>
              <a:rPr lang="en-GB" sz="1600" b="0" i="1" dirty="0">
                <a:effectLst/>
                <a:latin typeface="+mn-lt"/>
              </a:rPr>
              <a:t>Souvenir (of the Cuban Missile Crisis Oct 16-28 1962)</a:t>
            </a:r>
            <a:r>
              <a:rPr lang="en-GB" sz="1600" b="0" i="0" dirty="0">
                <a:effectLst/>
                <a:latin typeface="+mn-lt"/>
              </a:rPr>
              <a:t> </a:t>
            </a:r>
            <a:endParaRPr lang="en-IT" sz="1600" dirty="0">
              <a:latin typeface="+mn-lt"/>
            </a:endParaRPr>
          </a:p>
        </p:txBody>
      </p:sp>
      <p:pic>
        <p:nvPicPr>
          <p:cNvPr id="4" name="Picture 3" descr="A group of posters with images of men and flags&#10;&#10;Description automatically generated">
            <a:extLst>
              <a:ext uri="{FF2B5EF4-FFF2-40B4-BE49-F238E27FC236}">
                <a16:creationId xmlns:a16="http://schemas.microsoft.com/office/drawing/2014/main" id="{F3BB3F29-E8A7-0A50-A25C-32DD2E8B83D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22185" y="1870841"/>
            <a:ext cx="6816684" cy="4440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5915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F0C817C9-850F-4FB6-B93B-CF3076C4A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0" y="0"/>
            <a:ext cx="567782" cy="3306479"/>
            <a:chOff x="11619770" y="-2005"/>
            <a:chExt cx="567782" cy="3306479"/>
          </a:xfrm>
        </p:grpSpPr>
        <p:sp>
          <p:nvSpPr>
            <p:cNvPr id="46" name="Freeform: Shape 33">
              <a:extLst>
                <a:ext uri="{FF2B5EF4-FFF2-40B4-BE49-F238E27FC236}">
                  <a16:creationId xmlns:a16="http://schemas.microsoft.com/office/drawing/2014/main" id="{159433A8-B67D-4675-AFDE-131069A709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E1CD1C45-6A4D-4237-B39C-2D58F401A8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FFC321AD-2C92-446F-AF58-8CAA634BFD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3EA855B9-EE27-4441-846C-35DF1C648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F64167-AF41-0416-6D52-56F7F81E79E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79" cy="68579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B09F76-3B51-3E78-7821-7CBAFF33E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6526" y="1261872"/>
            <a:ext cx="7279885" cy="285292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2800" spc="1300" dirty="0">
                <a:solidFill>
                  <a:srgbClr val="FFFFFF"/>
                </a:solidFill>
                <a:effectLst/>
              </a:rPr>
              <a:t>La </a:t>
            </a:r>
            <a:r>
              <a:rPr lang="en-US" sz="2800" spc="1300" dirty="0" err="1">
                <a:solidFill>
                  <a:srgbClr val="FFFFFF"/>
                </a:solidFill>
                <a:effectLst/>
              </a:rPr>
              <a:t>modernità</a:t>
            </a:r>
            <a:r>
              <a:rPr lang="en-US" sz="2800" spc="1300" dirty="0">
                <a:solidFill>
                  <a:srgbClr val="FFFFFF"/>
                </a:solidFill>
                <a:effectLst/>
              </a:rPr>
              <a:t> americana: </a:t>
            </a:r>
            <a:r>
              <a:rPr lang="en-US" sz="2800" spc="1300" dirty="0" err="1">
                <a:solidFill>
                  <a:srgbClr val="FFFFFF"/>
                </a:solidFill>
                <a:effectLst/>
              </a:rPr>
              <a:t>modelli</a:t>
            </a:r>
            <a:r>
              <a:rPr lang="en-US" sz="2800" spc="1300" dirty="0">
                <a:solidFill>
                  <a:srgbClr val="FFFFFF"/>
                </a:solidFill>
                <a:effectLst/>
              </a:rPr>
              <a:t>, </a:t>
            </a:r>
            <a:r>
              <a:rPr lang="en-US" sz="2800" spc="1300" dirty="0" err="1">
                <a:solidFill>
                  <a:srgbClr val="FFFFFF"/>
                </a:solidFill>
                <a:effectLst/>
              </a:rPr>
              <a:t>politiche</a:t>
            </a:r>
            <a:r>
              <a:rPr lang="en-US" sz="2800" spc="1300" dirty="0">
                <a:solidFill>
                  <a:srgbClr val="FFFFFF"/>
                </a:solidFill>
                <a:effectLst/>
              </a:rPr>
              <a:t> e </a:t>
            </a:r>
            <a:r>
              <a:rPr lang="en-US" sz="2800" spc="1300" dirty="0" err="1">
                <a:solidFill>
                  <a:srgbClr val="FFFFFF"/>
                </a:solidFill>
                <a:effectLst/>
              </a:rPr>
              <a:t>fallimenti</a:t>
            </a:r>
            <a:r>
              <a:rPr lang="en-US" sz="2800" spc="1300" dirty="0">
                <a:solidFill>
                  <a:srgbClr val="FFFFFF"/>
                </a:solidFill>
                <a:effectLst/>
              </a:rPr>
              <a:t> </a:t>
            </a:r>
            <a:br>
              <a:rPr lang="en-US" sz="2800" spc="1300" dirty="0">
                <a:solidFill>
                  <a:srgbClr val="FFFFFF"/>
                </a:solidFill>
                <a:effectLst/>
              </a:rPr>
            </a:br>
            <a:endParaRPr lang="en-US" sz="2800" spc="13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9A7CDB-9D74-0D26-03FE-FE2E90D08F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9818" y="4681728"/>
            <a:ext cx="6902550" cy="929296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r">
              <a:buNone/>
            </a:pPr>
            <a:r>
              <a:rPr lang="en-US" sz="1600" b="1" cap="all" spc="600" dirty="0">
                <a:solidFill>
                  <a:srgbClr val="FFFFFF"/>
                </a:solidFill>
                <a:latin typeface="+mn-lt"/>
              </a:rPr>
              <a:t>Hoover Dam (1931-1935, Colorado/Nevada)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BF5D4DB-368A-4B23-81E4-E0454BAD8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3253" y="322803"/>
            <a:ext cx="642729" cy="2930667"/>
          </a:xfrm>
          <a:prstGeom prst="rect">
            <a:avLst/>
          </a:prstGeom>
          <a:blipFill dpi="0" rotWithShape="1">
            <a:blip r:embed="rId5" cstate="screen">
              <a:alphaModFix amt="99000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tile tx="0" ty="0" sx="6000" sy="6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372D7B9-36D5-4C1F-B7C9-36717C28F1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206609" cy="2021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228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F0C817C9-850F-4FB6-B93B-CF3076C4A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0" y="0"/>
            <a:ext cx="567782" cy="3306479"/>
            <a:chOff x="11619770" y="-2005"/>
            <a:chExt cx="567782" cy="3306479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59433A8-B67D-4675-AFDE-131069A709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1CD1C45-6A4D-4237-B39C-2D58F401A8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FFC321AD-2C92-446F-AF58-8CAA634BFD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A round building with a round roof&#10;&#10;Description automatically generated">
            <a:extLst>
              <a:ext uri="{FF2B5EF4-FFF2-40B4-BE49-F238E27FC236}">
                <a16:creationId xmlns:a16="http://schemas.microsoft.com/office/drawing/2014/main" id="{E0CFA332-B4A7-B17D-E506-734FF00573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89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0220E3B-B61B-7FE6-8157-FEE84BBD0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722853" cy="6858000"/>
          </a:xfrm>
          <a:custGeom>
            <a:avLst/>
            <a:gdLst>
              <a:gd name="connsiteX0" fmla="*/ 2192785 w 2192785"/>
              <a:gd name="connsiteY0" fmla="*/ 3807381 h 3807381"/>
              <a:gd name="connsiteX1" fmla="*/ 0 w 2192785"/>
              <a:gd name="connsiteY1" fmla="*/ 3807381 h 3807381"/>
              <a:gd name="connsiteX2" fmla="*/ 0 w 2192785"/>
              <a:gd name="connsiteY2" fmla="*/ 0 h 3807381"/>
              <a:gd name="connsiteX3" fmla="*/ 2192785 w 2192785"/>
              <a:gd name="connsiteY3" fmla="*/ 0 h 3807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2785" h="3807381">
                <a:moveTo>
                  <a:pt x="2192785" y="3807381"/>
                </a:moveTo>
                <a:lnTo>
                  <a:pt x="0" y="3807381"/>
                </a:lnTo>
                <a:lnTo>
                  <a:pt x="0" y="0"/>
                </a:lnTo>
                <a:lnTo>
                  <a:pt x="2192785" y="0"/>
                </a:lnTo>
                <a:close/>
              </a:path>
            </a:pathLst>
          </a:custGeom>
          <a:gradFill>
            <a:gsLst>
              <a:gs pos="0">
                <a:srgbClr val="000000">
                  <a:alpha val="0"/>
                </a:srgbClr>
              </a:gs>
              <a:gs pos="95000">
                <a:srgbClr val="000000">
                  <a:alpha val="55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AB549E-ECB6-84A2-19AC-47834FCF7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027" y="1261872"/>
            <a:ext cx="5622528" cy="285292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500" spc="1300" dirty="0">
                <a:solidFill>
                  <a:srgbClr val="FFFFFF"/>
                </a:solidFill>
                <a:effectLst/>
              </a:rPr>
              <a:t>La </a:t>
            </a:r>
            <a:r>
              <a:rPr lang="en-US" sz="2500" spc="1300" dirty="0" err="1">
                <a:solidFill>
                  <a:srgbClr val="FFFFFF"/>
                </a:solidFill>
                <a:effectLst/>
              </a:rPr>
              <a:t>modernità</a:t>
            </a:r>
            <a:r>
              <a:rPr lang="en-US" sz="2500" spc="1300" dirty="0">
                <a:solidFill>
                  <a:srgbClr val="FFFFFF"/>
                </a:solidFill>
                <a:effectLst/>
              </a:rPr>
              <a:t> </a:t>
            </a:r>
            <a:r>
              <a:rPr lang="en-US" sz="2500" spc="1300" dirty="0" err="1">
                <a:solidFill>
                  <a:srgbClr val="FFFFFF"/>
                </a:solidFill>
                <a:effectLst/>
              </a:rPr>
              <a:t>socialista</a:t>
            </a:r>
            <a:r>
              <a:rPr lang="en-US" sz="2500" spc="1300" dirty="0">
                <a:solidFill>
                  <a:srgbClr val="FFFFFF"/>
                </a:solidFill>
                <a:effectLst/>
              </a:rPr>
              <a:t>: </a:t>
            </a:r>
            <a:r>
              <a:rPr lang="en-US" sz="2500" spc="1300" dirty="0" err="1">
                <a:solidFill>
                  <a:srgbClr val="FFFFFF"/>
                </a:solidFill>
                <a:effectLst/>
              </a:rPr>
              <a:t>ambizioni</a:t>
            </a:r>
            <a:r>
              <a:rPr lang="en-US" sz="2500" spc="1300" dirty="0">
                <a:solidFill>
                  <a:srgbClr val="FFFFFF"/>
                </a:solidFill>
                <a:effectLst/>
              </a:rPr>
              <a:t>, </a:t>
            </a:r>
            <a:r>
              <a:rPr lang="en-US" sz="2500" spc="1300" dirty="0" err="1">
                <a:solidFill>
                  <a:srgbClr val="FFFFFF"/>
                </a:solidFill>
                <a:effectLst/>
              </a:rPr>
              <a:t>proiezioni</a:t>
            </a:r>
            <a:r>
              <a:rPr lang="en-US" sz="2500" spc="1300" dirty="0">
                <a:solidFill>
                  <a:srgbClr val="FFFFFF"/>
                </a:solidFill>
                <a:effectLst/>
              </a:rPr>
              <a:t> e </a:t>
            </a:r>
            <a:r>
              <a:rPr lang="en-US" sz="2500" spc="1300" dirty="0" err="1">
                <a:solidFill>
                  <a:srgbClr val="FFFFFF"/>
                </a:solidFill>
                <a:effectLst/>
              </a:rPr>
              <a:t>risultati</a:t>
            </a:r>
            <a:r>
              <a:rPr lang="en-US" sz="2500" spc="1300" dirty="0">
                <a:solidFill>
                  <a:srgbClr val="FFFFFF"/>
                </a:solidFill>
                <a:effectLst/>
              </a:rPr>
              <a:t> </a:t>
            </a:r>
            <a:br>
              <a:rPr lang="en-US" sz="2500" spc="1300" dirty="0">
                <a:solidFill>
                  <a:srgbClr val="FFFFFF"/>
                </a:solidFill>
                <a:effectLst/>
              </a:rPr>
            </a:br>
            <a:endParaRPr lang="en-US" sz="2500" spc="1300" dirty="0">
              <a:solidFill>
                <a:srgbClr val="FFFFFF"/>
              </a:solidFill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FA801D1-B067-4DAE-708F-7C47567C2C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9995139" y="0"/>
            <a:ext cx="2196859" cy="6858000"/>
          </a:xfrm>
          <a:custGeom>
            <a:avLst/>
            <a:gdLst>
              <a:gd name="connsiteX0" fmla="*/ 2192785 w 2192785"/>
              <a:gd name="connsiteY0" fmla="*/ 3807381 h 3807381"/>
              <a:gd name="connsiteX1" fmla="*/ 0 w 2192785"/>
              <a:gd name="connsiteY1" fmla="*/ 3807381 h 3807381"/>
              <a:gd name="connsiteX2" fmla="*/ 0 w 2192785"/>
              <a:gd name="connsiteY2" fmla="*/ 0 h 3807381"/>
              <a:gd name="connsiteX3" fmla="*/ 2192785 w 2192785"/>
              <a:gd name="connsiteY3" fmla="*/ 0 h 3807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2785" h="3807381">
                <a:moveTo>
                  <a:pt x="2192785" y="3807381"/>
                </a:moveTo>
                <a:lnTo>
                  <a:pt x="0" y="3807381"/>
                </a:lnTo>
                <a:lnTo>
                  <a:pt x="0" y="0"/>
                </a:lnTo>
                <a:lnTo>
                  <a:pt x="2192785" y="0"/>
                </a:lnTo>
                <a:close/>
              </a:path>
            </a:pathLst>
          </a:cu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31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BF5D4DB-368A-4B23-81E4-E0454BAD8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1563125" y="3424422"/>
            <a:ext cx="642729" cy="2930667"/>
          </a:xfrm>
          <a:prstGeom prst="rect">
            <a:avLst/>
          </a:prstGeom>
          <a:blipFill dpi="0" rotWithShape="1">
            <a:blip r:embed="rId5" cstate="screen">
              <a:alphaModFix amt="99000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tile tx="0" ty="0" sx="6000" sy="6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372D7B9-36D5-4C1F-B7C9-36717C28F1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11985992" y="4836695"/>
            <a:ext cx="206609" cy="2021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ABFC20-9823-F468-1887-31A6C1A51026}"/>
              </a:ext>
            </a:extLst>
          </p:cNvPr>
          <p:cNvSpPr txBox="1"/>
          <p:nvPr/>
        </p:nvSpPr>
        <p:spPr>
          <a:xfrm>
            <a:off x="-35508" y="5502870"/>
            <a:ext cx="620791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i="0" dirty="0">
                <a:solidFill>
                  <a:schemeClr val="bg1"/>
                </a:solidFill>
                <a:effectLst/>
              </a:rPr>
              <a:t>Lounge building of the Writers’ Resort in Sevan, Sevan Peninsula, Armenia | Architect: </a:t>
            </a:r>
            <a:r>
              <a:rPr lang="en-GB" b="0" i="0" dirty="0" err="1">
                <a:solidFill>
                  <a:schemeClr val="bg1"/>
                </a:solidFill>
                <a:effectLst/>
              </a:rPr>
              <a:t>Gevorg</a:t>
            </a:r>
            <a:r>
              <a:rPr lang="en-GB" b="0" i="0" dirty="0">
                <a:solidFill>
                  <a:schemeClr val="bg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bg1"/>
                </a:solidFill>
                <a:effectLst/>
              </a:rPr>
              <a:t>Kochar</a:t>
            </a:r>
            <a:r>
              <a:rPr lang="en-GB" b="0" i="0" dirty="0">
                <a:solidFill>
                  <a:schemeClr val="bg1"/>
                </a:solidFill>
                <a:effectLst/>
              </a:rPr>
              <a:t> (</a:t>
            </a:r>
            <a:r>
              <a:rPr lang="en-GB" b="0" i="0" dirty="0" err="1">
                <a:solidFill>
                  <a:schemeClr val="bg1"/>
                </a:solidFill>
                <a:effectLst/>
              </a:rPr>
              <a:t>Yerevanproekt</a:t>
            </a:r>
            <a:r>
              <a:rPr lang="en-GB" b="0" i="0" dirty="0">
                <a:solidFill>
                  <a:schemeClr val="bg1"/>
                </a:solidFill>
                <a:effectLst/>
              </a:rPr>
              <a:t>), 1963-1968 | © National Archives of Armenia</a:t>
            </a:r>
            <a:endParaRPr lang="en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8082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F0C817C9-850F-4FB6-B93B-CF3076C4A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0" y="0"/>
            <a:ext cx="567782" cy="3306479"/>
            <a:chOff x="11619770" y="-2005"/>
            <a:chExt cx="567782" cy="3306479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59433A8-B67D-4675-AFDE-131069A709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1CD1C45-6A4D-4237-B39C-2D58F401A8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CEE15BCE-4322-42F8-BC00-CB6E428BEF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387274-6C77-4EE7-52F4-F4BD415590F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29344" y="-1167019"/>
            <a:ext cx="10733314" cy="2852928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2000" spc="1300" dirty="0">
                <a:effectLst/>
              </a:rPr>
              <a:t>La “</a:t>
            </a:r>
            <a:r>
              <a:rPr lang="en-US" sz="2000" spc="1300" dirty="0" err="1">
                <a:effectLst/>
              </a:rPr>
              <a:t>modernizzazione</a:t>
            </a:r>
            <a:r>
              <a:rPr lang="en-US" sz="2000" spc="1300" dirty="0">
                <a:effectLst/>
              </a:rPr>
              <a:t> </a:t>
            </a:r>
            <a:r>
              <a:rPr lang="en-US" sz="2000" spc="1300" dirty="0" err="1">
                <a:effectLst/>
              </a:rPr>
              <a:t>europea</a:t>
            </a:r>
            <a:r>
              <a:rPr lang="en-US" sz="2000" spc="1300" dirty="0">
                <a:effectLst/>
              </a:rPr>
              <a:t>”: </a:t>
            </a:r>
            <a:r>
              <a:rPr lang="en-US" sz="2000" spc="1300" dirty="0" err="1">
                <a:effectLst/>
              </a:rPr>
              <a:t>tra</a:t>
            </a:r>
            <a:r>
              <a:rPr lang="en-US" sz="2000" spc="1300" dirty="0">
                <a:effectLst/>
              </a:rPr>
              <a:t> </a:t>
            </a:r>
            <a:r>
              <a:rPr lang="en-US" sz="2000" spc="1300" dirty="0" err="1">
                <a:effectLst/>
              </a:rPr>
              <a:t>eredità</a:t>
            </a:r>
            <a:r>
              <a:rPr lang="en-US" sz="2000" spc="1300" dirty="0">
                <a:effectLst/>
              </a:rPr>
              <a:t> </a:t>
            </a:r>
            <a:r>
              <a:rPr lang="en-US" sz="2000" spc="1300" dirty="0" err="1">
                <a:effectLst/>
              </a:rPr>
              <a:t>imperiale</a:t>
            </a:r>
            <a:r>
              <a:rPr lang="en-US" sz="2000" spc="1300" dirty="0">
                <a:effectLst/>
              </a:rPr>
              <a:t>, </a:t>
            </a:r>
            <a:r>
              <a:rPr lang="en-US" sz="2000" spc="1300" dirty="0" err="1">
                <a:effectLst/>
              </a:rPr>
              <a:t>sviluppo</a:t>
            </a:r>
            <a:r>
              <a:rPr lang="en-US" sz="2000" spc="1300" dirty="0">
                <a:effectLst/>
              </a:rPr>
              <a:t> e (</a:t>
            </a:r>
            <a:r>
              <a:rPr lang="en-US" sz="2000" spc="1300" dirty="0" err="1">
                <a:effectLst/>
              </a:rPr>
              <a:t>im</a:t>
            </a:r>
            <a:r>
              <a:rPr lang="en-US" sz="2000" spc="1300" dirty="0">
                <a:effectLst/>
              </a:rPr>
              <a:t>)</a:t>
            </a:r>
            <a:r>
              <a:rPr lang="en-US" sz="2000" spc="1300" dirty="0" err="1">
                <a:effectLst/>
              </a:rPr>
              <a:t>potenza</a:t>
            </a:r>
            <a:r>
              <a:rPr lang="en-US" sz="2000" spc="1300" dirty="0">
                <a:effectLst/>
              </a:rPr>
              <a:t> </a:t>
            </a:r>
            <a:br>
              <a:rPr lang="en-US" sz="2000" spc="1300" dirty="0">
                <a:effectLst/>
              </a:rPr>
            </a:br>
            <a:endParaRPr lang="en-US" sz="2000" spc="13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D16D1-94FF-7082-BC63-023D2BE2B09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14326" y="6224787"/>
            <a:ext cx="6256292" cy="127493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1400" cap="all" spc="600" dirty="0"/>
              <a:t>Show me the </a:t>
            </a:r>
            <a:r>
              <a:rPr lang="en-US" sz="1400" cap="all" spc="600" dirty="0" err="1"/>
              <a:t>monet</a:t>
            </a:r>
            <a:r>
              <a:rPr lang="en-US" sz="1400" cap="all" spc="600" dirty="0"/>
              <a:t>, </a:t>
            </a:r>
            <a:r>
              <a:rPr lang="en-US" sz="1400" cap="all" spc="600" dirty="0" err="1"/>
              <a:t>Bansky</a:t>
            </a:r>
            <a:r>
              <a:rPr lang="en-US" sz="1400" cap="all" spc="600" dirty="0"/>
              <a:t> 2005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BEF1980-3C98-4A49-A870-4616B2DA60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581000" cy="3664635"/>
            <a:chOff x="5006254" y="-1431285"/>
            <a:chExt cx="581000" cy="3664635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97E33F5-6CB1-4734-8946-5E006E2473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 flipV="1">
              <a:off x="5061025" y="-788944"/>
              <a:ext cx="526229" cy="3022294"/>
            </a:xfrm>
            <a:prstGeom prst="rect">
              <a:avLst/>
            </a:prstGeom>
            <a:blipFill dpi="0"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7E4F751-6208-48C7-9840-00A6BDABD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 flipV="1">
              <a:off x="5006254" y="-143128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30B52E64-F5A5-5FF6-A1F2-BFAF057ACA5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00225" y="1457325"/>
            <a:ext cx="8543925" cy="4643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4729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F0C817C9-850F-4FB6-B93B-CF3076C4A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0" y="0"/>
            <a:ext cx="567782" cy="3306479"/>
            <a:chOff x="11619770" y="-2005"/>
            <a:chExt cx="567782" cy="3306479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59433A8-B67D-4675-AFDE-131069A709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1CD1C45-6A4D-4237-B39C-2D58F401A8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FFC321AD-2C92-446F-AF58-8CAA634BFD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EA855B9-EE27-4441-846C-35DF1C648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DDEDB68-F161-378F-0977-725CD988623E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4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857CB4A-C670-7C04-DB67-165171960E7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00200" y="1261872"/>
            <a:ext cx="7142018" cy="28529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500" spc="1300" dirty="0" err="1">
                <a:solidFill>
                  <a:srgbClr val="FFFFFF"/>
                </a:solidFill>
                <a:effectLst/>
              </a:rPr>
              <a:t>L’urto</a:t>
            </a:r>
            <a:r>
              <a:rPr lang="en-US" sz="2500" spc="1300" dirty="0">
                <a:solidFill>
                  <a:srgbClr val="FFFFFF"/>
                </a:solidFill>
                <a:effectLst/>
              </a:rPr>
              <a:t> del </a:t>
            </a:r>
            <a:r>
              <a:rPr lang="en-US" sz="2500" spc="1300" dirty="0" err="1">
                <a:solidFill>
                  <a:srgbClr val="FFFFFF"/>
                </a:solidFill>
                <a:effectLst/>
              </a:rPr>
              <a:t>globale</a:t>
            </a:r>
            <a:r>
              <a:rPr lang="en-US" sz="2500" spc="1300" dirty="0">
                <a:solidFill>
                  <a:srgbClr val="FFFFFF"/>
                </a:solidFill>
                <a:effectLst/>
              </a:rPr>
              <a:t>: </a:t>
            </a:r>
            <a:r>
              <a:rPr lang="en-US" sz="2500" spc="1300" dirty="0" err="1">
                <a:solidFill>
                  <a:srgbClr val="FFFFFF"/>
                </a:solidFill>
                <a:effectLst/>
              </a:rPr>
              <a:t>contestazione</a:t>
            </a:r>
            <a:r>
              <a:rPr lang="en-US" sz="2500" spc="1300" dirty="0">
                <a:solidFill>
                  <a:srgbClr val="FFFFFF"/>
                </a:solidFill>
                <a:effectLst/>
              </a:rPr>
              <a:t> e </a:t>
            </a:r>
            <a:r>
              <a:rPr lang="en-US" sz="2500" spc="1300" dirty="0" err="1">
                <a:solidFill>
                  <a:srgbClr val="FFFFFF"/>
                </a:solidFill>
                <a:effectLst/>
              </a:rPr>
              <a:t>crisi</a:t>
            </a:r>
            <a:r>
              <a:rPr lang="en-US" sz="2500" spc="1300" dirty="0">
                <a:solidFill>
                  <a:srgbClr val="FFFFFF"/>
                </a:solidFill>
                <a:effectLst/>
              </a:rPr>
              <a:t> </a:t>
            </a:r>
            <a:r>
              <a:rPr lang="en-US" sz="2500" spc="1300" dirty="0" err="1">
                <a:solidFill>
                  <a:srgbClr val="FFFFFF"/>
                </a:solidFill>
                <a:effectLst/>
              </a:rPr>
              <a:t>nei</a:t>
            </a:r>
            <a:r>
              <a:rPr lang="en-US" sz="2500" spc="1300" dirty="0">
                <a:solidFill>
                  <a:srgbClr val="FFFFFF"/>
                </a:solidFill>
                <a:effectLst/>
              </a:rPr>
              <a:t> </a:t>
            </a:r>
            <a:r>
              <a:rPr lang="en-US" sz="2500" spc="1300" dirty="0" err="1">
                <a:solidFill>
                  <a:srgbClr val="FFFFFF"/>
                </a:solidFill>
                <a:effectLst/>
              </a:rPr>
              <a:t>lunghi</a:t>
            </a:r>
            <a:r>
              <a:rPr lang="en-US" sz="2500" spc="1300" dirty="0">
                <a:solidFill>
                  <a:srgbClr val="FFFFFF"/>
                </a:solidFill>
                <a:effectLst/>
              </a:rPr>
              <a:t> anni </a:t>
            </a:r>
            <a:r>
              <a:rPr lang="en-US" sz="2500" spc="1300" dirty="0" err="1">
                <a:solidFill>
                  <a:srgbClr val="FFFFFF"/>
                </a:solidFill>
                <a:effectLst/>
              </a:rPr>
              <a:t>Settanta</a:t>
            </a:r>
            <a:r>
              <a:rPr lang="en-US" sz="2500" spc="1300" dirty="0">
                <a:solidFill>
                  <a:srgbClr val="FFFFFF"/>
                </a:solidFill>
                <a:effectLst/>
              </a:rPr>
              <a:t> </a:t>
            </a:r>
            <a:br>
              <a:rPr lang="en-US" sz="2500" spc="1300" dirty="0">
                <a:solidFill>
                  <a:srgbClr val="FFFFFF"/>
                </a:solidFill>
                <a:effectLst/>
              </a:rPr>
            </a:br>
            <a:endParaRPr lang="en-US" sz="2500" spc="1300" dirty="0">
              <a:solidFill>
                <a:srgbClr val="FFFFFF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BF5D4DB-368A-4B23-81E4-E0454BAD8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3253" y="322803"/>
            <a:ext cx="642729" cy="2930667"/>
          </a:xfrm>
          <a:prstGeom prst="rect">
            <a:avLst/>
          </a:prstGeom>
          <a:blipFill dpi="0" rotWithShape="1">
            <a:blip r:embed="rId5" cstate="screen">
              <a:alphaModFix amt="99000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tile tx="0" ty="0" sx="6000" sy="6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372D7B9-36D5-4C1F-B7C9-36717C28F1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206609" cy="2021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1322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4DE89493-AC86-4DB9-8963-3671DDEBE8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9D788D-ED4E-BCEA-5AF8-8BF189156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657" y="665389"/>
            <a:ext cx="5281343" cy="150719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pc="1300" dirty="0" err="1"/>
              <a:t>Ambiente</a:t>
            </a:r>
            <a:r>
              <a:rPr lang="en-US" spc="1300" dirty="0"/>
              <a:t> e </a:t>
            </a:r>
            <a:r>
              <a:rPr lang="en-US" spc="1300" dirty="0" err="1"/>
              <a:t>sviluppo</a:t>
            </a:r>
            <a:endParaRPr lang="en-US" spc="1300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DAC9C0A-BBCA-4B9F-8ADF-5B2CCB19F9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206609" cy="2021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2AE98D7E-3E53-8D75-7E94-A08F96FA66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4658" y="2588655"/>
            <a:ext cx="4910282" cy="35583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Dr. Gaetano di Tommaso</a:t>
            </a:r>
          </a:p>
          <a:p>
            <a:pPr marL="0" indent="0" algn="ctr">
              <a:buNone/>
            </a:pPr>
            <a:r>
              <a:rPr lang="en-US" dirty="0"/>
              <a:t>Roosevelt Institute for American Studies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0A1A7E5-9A4F-4F38-BCEB-046B4585D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60385" y="1679126"/>
            <a:ext cx="3471653" cy="347165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799032-ED6B-0067-8721-48785E52D18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"/>
          <a:stretch/>
        </p:blipFill>
        <p:spPr>
          <a:xfrm>
            <a:off x="6672051" y="1123910"/>
            <a:ext cx="2363169" cy="2925879"/>
          </a:xfrm>
          <a:prstGeom prst="rect">
            <a:avLst/>
          </a:prstGeom>
        </p:spPr>
      </p:pic>
      <p:sp>
        <p:nvSpPr>
          <p:cNvPr id="41" name="Freeform: Shape 31">
            <a:extLst>
              <a:ext uri="{FF2B5EF4-FFF2-40B4-BE49-F238E27FC236}">
                <a16:creationId xmlns:a16="http://schemas.microsoft.com/office/drawing/2014/main" id="{148D47FD-99F1-4F70-A0B7-DE3FFDD3B8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8477419" y="2432373"/>
            <a:ext cx="5142032" cy="2261424"/>
          </a:xfrm>
          <a:custGeom>
            <a:avLst/>
            <a:gdLst>
              <a:gd name="connsiteX0" fmla="*/ 757287 w 757287"/>
              <a:gd name="connsiteY0" fmla="*/ 3694096 h 3694096"/>
              <a:gd name="connsiteX1" fmla="*/ 757287 w 757287"/>
              <a:gd name="connsiteY1" fmla="*/ 0 h 3694096"/>
              <a:gd name="connsiteX2" fmla="*/ 0 w 757287"/>
              <a:gd name="connsiteY2" fmla="*/ 0 h 3694096"/>
              <a:gd name="connsiteX3" fmla="*/ 0 w 757287"/>
              <a:gd name="connsiteY3" fmla="*/ 3686094 h 369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7287" h="3694096">
                <a:moveTo>
                  <a:pt x="757287" y="3694096"/>
                </a:moveTo>
                <a:lnTo>
                  <a:pt x="757287" y="0"/>
                </a:lnTo>
                <a:lnTo>
                  <a:pt x="0" y="0"/>
                </a:lnTo>
                <a:lnTo>
                  <a:pt x="0" y="3686094"/>
                </a:lnTo>
                <a:close/>
              </a:path>
            </a:pathLst>
          </a:cu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tile tx="0" ty="0" sx="6000" sy="6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347E7EC-D787-9781-831A-906A20D5C3B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29388" y="2835521"/>
            <a:ext cx="2363169" cy="2925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887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06CCDAE-0A4A-4C57-86B8-1F328D743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5DAA7B-3961-FD4F-C700-D26DC21AC1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-1" y="1"/>
            <a:ext cx="8437419" cy="6857999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E128A23-424F-41CE-9C96-0C2384BC5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638010" y="67499"/>
            <a:ext cx="5161398" cy="8437420"/>
          </a:xfrm>
          <a:custGeom>
            <a:avLst/>
            <a:gdLst>
              <a:gd name="connsiteX0" fmla="*/ 2192785 w 2192785"/>
              <a:gd name="connsiteY0" fmla="*/ 3807381 h 3807381"/>
              <a:gd name="connsiteX1" fmla="*/ 0 w 2192785"/>
              <a:gd name="connsiteY1" fmla="*/ 3807381 h 3807381"/>
              <a:gd name="connsiteX2" fmla="*/ 0 w 2192785"/>
              <a:gd name="connsiteY2" fmla="*/ 0 h 3807381"/>
              <a:gd name="connsiteX3" fmla="*/ 2192785 w 2192785"/>
              <a:gd name="connsiteY3" fmla="*/ 0 h 3807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2785" h="3807381">
                <a:moveTo>
                  <a:pt x="2192785" y="3807381"/>
                </a:moveTo>
                <a:lnTo>
                  <a:pt x="0" y="3807381"/>
                </a:lnTo>
                <a:lnTo>
                  <a:pt x="0" y="0"/>
                </a:lnTo>
                <a:lnTo>
                  <a:pt x="2192785" y="0"/>
                </a:ln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rgbClr val="000000">
                  <a:alpha val="58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E19029-7CB4-0463-50FC-EFB31EC3A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014" y="3318165"/>
            <a:ext cx="5841313" cy="2653144"/>
          </a:xfrm>
        </p:spPr>
        <p:txBody>
          <a:bodyPr anchor="b">
            <a:normAutofit/>
          </a:bodyPr>
          <a:lstStyle/>
          <a:p>
            <a:r>
              <a:rPr lang="en-IT" sz="3300" dirty="0">
                <a:solidFill>
                  <a:srgbClr val="FFFFFF"/>
                </a:solidFill>
                <a:latin typeface="+mn-lt"/>
              </a:rPr>
              <a:t> </a:t>
            </a:r>
            <a:r>
              <a:rPr lang="it-IT" sz="3300" kern="0" dirty="0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 diritti umani nella politica internazionale (</a:t>
            </a:r>
            <a:r>
              <a:rPr lang="it-IT" sz="3300" kern="0" cap="none" dirty="0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con</a:t>
            </a:r>
            <a:r>
              <a:rPr lang="it-IT" sz="3300" kern="0" dirty="0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300" kern="0" cap="none" dirty="0">
                <a:solidFill>
                  <a:srgbClr val="FFFF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it-IT" sz="3300" kern="0" cap="none" dirty="0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mberto </a:t>
            </a:r>
            <a:r>
              <a:rPr lang="it-IT" sz="3300" kern="0" cap="none" dirty="0">
                <a:solidFill>
                  <a:srgbClr val="FFFFFF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it-IT" sz="3300" kern="0" cap="none" dirty="0">
                <a:solidFill>
                  <a:srgbClr val="FFFF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ulli)</a:t>
            </a:r>
            <a:endParaRPr lang="en-IT" sz="3300" cap="none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51F9122-EC78-4319-BEF3-3BAC59103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9048782" y="851150"/>
            <a:ext cx="3940765" cy="2309454"/>
          </a:xfrm>
          <a:custGeom>
            <a:avLst/>
            <a:gdLst>
              <a:gd name="connsiteX0" fmla="*/ 757287 w 757287"/>
              <a:gd name="connsiteY0" fmla="*/ 3694096 h 3694096"/>
              <a:gd name="connsiteX1" fmla="*/ 757287 w 757287"/>
              <a:gd name="connsiteY1" fmla="*/ 0 h 3694096"/>
              <a:gd name="connsiteX2" fmla="*/ 0 w 757287"/>
              <a:gd name="connsiteY2" fmla="*/ 0 h 3694096"/>
              <a:gd name="connsiteX3" fmla="*/ 0 w 757287"/>
              <a:gd name="connsiteY3" fmla="*/ 3686094 h 369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7287" h="3694096">
                <a:moveTo>
                  <a:pt x="757287" y="3694096"/>
                </a:moveTo>
                <a:lnTo>
                  <a:pt x="757287" y="0"/>
                </a:lnTo>
                <a:lnTo>
                  <a:pt x="0" y="0"/>
                </a:lnTo>
                <a:lnTo>
                  <a:pt x="0" y="3686094"/>
                </a:lnTo>
                <a:close/>
              </a:path>
            </a:pathLst>
          </a:cu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tile tx="0" ty="0" sx="6000" sy="6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C4F2EB3-B40A-458E-A48D-484FD9535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3855" y="742946"/>
            <a:ext cx="3920496" cy="5365173"/>
          </a:xfrm>
          <a:custGeom>
            <a:avLst/>
            <a:gdLst>
              <a:gd name="connsiteX0" fmla="*/ 0 w 1738307"/>
              <a:gd name="connsiteY0" fmla="*/ 0 h 3276601"/>
              <a:gd name="connsiteX1" fmla="*/ 1738307 w 1738307"/>
              <a:gd name="connsiteY1" fmla="*/ 0 h 3276601"/>
              <a:gd name="connsiteX2" fmla="*/ 1738307 w 1738307"/>
              <a:gd name="connsiteY2" fmla="*/ 3276601 h 3276601"/>
              <a:gd name="connsiteX3" fmla="*/ 0 w 1738307"/>
              <a:gd name="connsiteY3" fmla="*/ 3276601 h 3276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07" h="3276601">
                <a:moveTo>
                  <a:pt x="0" y="0"/>
                </a:moveTo>
                <a:lnTo>
                  <a:pt x="1738307" y="0"/>
                </a:lnTo>
                <a:lnTo>
                  <a:pt x="1738307" y="3276601"/>
                </a:lnTo>
                <a:lnTo>
                  <a:pt x="0" y="3276601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165100" dir="18900000" algn="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F9AE67-62A1-53EE-5508-7DF4F46FD7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6868" y="1226127"/>
            <a:ext cx="2960952" cy="447501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T" i="1" dirty="0">
                <a:solidFill>
                  <a:srgbClr val="000000"/>
                </a:solidFill>
              </a:rPr>
              <a:t>Università di Trento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55E000B-5504-30E4-B3EA-049517DABA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1022" y="1790703"/>
            <a:ext cx="2801069" cy="322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7974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F0C817C9-850F-4FB6-B93B-CF3076C4A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0" y="0"/>
            <a:ext cx="567782" cy="3306479"/>
            <a:chOff x="11619770" y="-2005"/>
            <a:chExt cx="567782" cy="3306479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59433A8-B67D-4675-AFDE-131069A709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1CD1C45-6A4D-4237-B39C-2D58F401A8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FFC321AD-2C92-446F-AF58-8CAA634BFD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EA855B9-EE27-4441-846C-35DF1C648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5A915A5-9795-C043-9B61-0B1435DE04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alphaModFix amt="50000"/>
          </a:blip>
          <a:srcRect/>
          <a:stretch/>
        </p:blipFill>
        <p:spPr>
          <a:xfrm>
            <a:off x="20" y="10"/>
            <a:ext cx="12191979" cy="68579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F290FE0-BACE-A742-1792-0D22CD528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113" y="3347855"/>
            <a:ext cx="10086975" cy="28529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500" spc="1300" dirty="0" err="1">
                <a:solidFill>
                  <a:srgbClr val="FFFFFF"/>
                </a:solidFill>
                <a:effectLst/>
              </a:rPr>
              <a:t>Gli</a:t>
            </a:r>
            <a:r>
              <a:rPr lang="en-US" sz="2500" spc="1300" dirty="0">
                <a:solidFill>
                  <a:srgbClr val="FFFFFF"/>
                </a:solidFill>
                <a:effectLst/>
              </a:rPr>
              <a:t> anni </a:t>
            </a:r>
            <a:r>
              <a:rPr lang="en-US" sz="2500" spc="1300" dirty="0" err="1">
                <a:solidFill>
                  <a:srgbClr val="FFFFFF"/>
                </a:solidFill>
                <a:effectLst/>
              </a:rPr>
              <a:t>Ottanta</a:t>
            </a:r>
            <a:r>
              <a:rPr lang="en-US" sz="2500" spc="1300" dirty="0">
                <a:solidFill>
                  <a:srgbClr val="FFFFFF"/>
                </a:solidFill>
                <a:effectLst/>
              </a:rPr>
              <a:t>: verso un nuovo </a:t>
            </a:r>
            <a:r>
              <a:rPr lang="en-US" sz="2500" spc="1300" dirty="0" err="1">
                <a:solidFill>
                  <a:srgbClr val="FFFFFF"/>
                </a:solidFill>
                <a:effectLst/>
              </a:rPr>
              <a:t>ordine</a:t>
            </a:r>
            <a:r>
              <a:rPr lang="en-US" sz="2500" spc="1300" dirty="0">
                <a:solidFill>
                  <a:srgbClr val="FFFFFF"/>
                </a:solidFill>
                <a:effectLst/>
              </a:rPr>
              <a:t> politico-</a:t>
            </a:r>
            <a:r>
              <a:rPr lang="en-US" sz="2500" spc="1300" dirty="0" err="1">
                <a:solidFill>
                  <a:srgbClr val="FFFFFF"/>
                </a:solidFill>
                <a:effectLst/>
              </a:rPr>
              <a:t>economico</a:t>
            </a:r>
            <a:r>
              <a:rPr lang="en-US" sz="2500" spc="1300" dirty="0">
                <a:solidFill>
                  <a:srgbClr val="FFFFFF"/>
                </a:solidFill>
                <a:effectLst/>
              </a:rPr>
              <a:t>? </a:t>
            </a:r>
            <a:br>
              <a:rPr lang="en-US" sz="2500" spc="1300" dirty="0">
                <a:solidFill>
                  <a:srgbClr val="FFFFFF"/>
                </a:solidFill>
                <a:effectLst/>
              </a:rPr>
            </a:br>
            <a:endParaRPr lang="en-US" sz="2500" spc="1300" dirty="0">
              <a:solidFill>
                <a:srgbClr val="FFFFFF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BF5D4DB-368A-4B23-81E4-E0454BAD8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3253" y="322803"/>
            <a:ext cx="642729" cy="2930667"/>
          </a:xfrm>
          <a:prstGeom prst="rect">
            <a:avLst/>
          </a:prstGeom>
          <a:blipFill dpi="0" rotWithShape="1">
            <a:blip r:embed="rId5" cstate="screen">
              <a:alphaModFix amt="99000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tile tx="0" ty="0" sx="6000" sy="6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372D7B9-36D5-4C1F-B7C9-36717C28F1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206609" cy="2021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548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ED54879-6497-C5BF-6010-F9734AA3D7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838200" y="233807"/>
            <a:ext cx="10468866" cy="5888737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84471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233"/>
    </mc:Choice>
    <mc:Fallback xmlns="">
      <p:transition spd="slow" advTm="72233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F0C817C9-850F-4FB6-B93B-CF3076C4A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0" y="0"/>
            <a:ext cx="567782" cy="3306479"/>
            <a:chOff x="11619770" y="-2005"/>
            <a:chExt cx="567782" cy="3306479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59433A8-B67D-4675-AFDE-131069A709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1CD1C45-6A4D-4237-B39C-2D58F401A8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FFC321AD-2C92-446F-AF58-8CAA634BFD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EA855B9-EE27-4441-846C-35DF1C648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CBD12E3-F471-8ED2-E112-FC9EDB9252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79" cy="68579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F863CA-D102-DF05-E193-74E3E9C39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58" y="3247844"/>
            <a:ext cx="11035401" cy="285292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2400" spc="1300" dirty="0">
                <a:solidFill>
                  <a:srgbClr val="FFFFFF"/>
                </a:solidFill>
                <a:effectLst/>
              </a:rPr>
              <a:t>Post-</a:t>
            </a:r>
            <a:r>
              <a:rPr lang="en-US" sz="2400" spc="1300" dirty="0" err="1">
                <a:solidFill>
                  <a:srgbClr val="FFFFFF"/>
                </a:solidFill>
                <a:effectLst/>
              </a:rPr>
              <a:t>guerra</a:t>
            </a:r>
            <a:r>
              <a:rPr lang="en-US" sz="2400" spc="1300" dirty="0">
                <a:solidFill>
                  <a:srgbClr val="FFFFFF"/>
                </a:solidFill>
                <a:effectLst/>
              </a:rPr>
              <a:t> </a:t>
            </a:r>
            <a:r>
              <a:rPr lang="en-US" sz="2400" spc="1300" dirty="0" err="1">
                <a:solidFill>
                  <a:srgbClr val="FFFFFF"/>
                </a:solidFill>
                <a:effectLst/>
              </a:rPr>
              <a:t>fredda</a:t>
            </a:r>
            <a:r>
              <a:rPr lang="en-US" sz="2400" spc="1300" dirty="0">
                <a:solidFill>
                  <a:srgbClr val="FFFFFF"/>
                </a:solidFill>
                <a:effectLst/>
              </a:rPr>
              <a:t>: il </a:t>
            </a:r>
            <a:r>
              <a:rPr lang="en-US" sz="2400" spc="1300" dirty="0" err="1">
                <a:solidFill>
                  <a:srgbClr val="FFFFFF"/>
                </a:solidFill>
                <a:effectLst/>
              </a:rPr>
              <a:t>tramonto</a:t>
            </a:r>
            <a:r>
              <a:rPr lang="en-US" sz="2400" spc="1300" dirty="0">
                <a:solidFill>
                  <a:srgbClr val="FFFFFF"/>
                </a:solidFill>
                <a:effectLst/>
              </a:rPr>
              <a:t> </a:t>
            </a:r>
            <a:r>
              <a:rPr lang="en-US" sz="2400" spc="1300" dirty="0" err="1">
                <a:solidFill>
                  <a:srgbClr val="FFFFFF"/>
                </a:solidFill>
                <a:effectLst/>
              </a:rPr>
              <a:t>delle</a:t>
            </a:r>
            <a:r>
              <a:rPr lang="en-US" sz="2400" spc="1300" dirty="0">
                <a:solidFill>
                  <a:srgbClr val="FFFFFF"/>
                </a:solidFill>
                <a:effectLst/>
              </a:rPr>
              <a:t> alternative </a:t>
            </a:r>
            <a:endParaRPr lang="en-US" sz="2400" spc="1300" dirty="0">
              <a:solidFill>
                <a:srgbClr val="FFFFFF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BF5D4DB-368A-4B23-81E4-E0454BAD8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3253" y="322803"/>
            <a:ext cx="642729" cy="2930667"/>
          </a:xfrm>
          <a:prstGeom prst="rect">
            <a:avLst/>
          </a:prstGeom>
          <a:blipFill dpi="0" rotWithShape="1">
            <a:blip r:embed="rId5" cstate="screen">
              <a:alphaModFix amt="99000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tile tx="0" ty="0" sx="6000" sy="6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372D7B9-36D5-4C1F-B7C9-36717C28F1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206609" cy="2021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6152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F0C817C9-850F-4FB6-B93B-CF3076C4A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0" y="0"/>
            <a:ext cx="567782" cy="3306479"/>
            <a:chOff x="11619770" y="-2005"/>
            <a:chExt cx="567782" cy="3306479"/>
          </a:xfrm>
        </p:grpSpPr>
        <p:sp>
          <p:nvSpPr>
            <p:cNvPr id="22" name="Freeform: Shape 9">
              <a:extLst>
                <a:ext uri="{FF2B5EF4-FFF2-40B4-BE49-F238E27FC236}">
                  <a16:creationId xmlns:a16="http://schemas.microsoft.com/office/drawing/2014/main" id="{159433A8-B67D-4675-AFDE-131069A709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1CD1C45-6A4D-4237-B39C-2D58F401A8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FFC321AD-2C92-446F-AF58-8CAA634BFD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EA855B9-EE27-4441-846C-35DF1C648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4F346CE-3D40-0531-70FB-EEFFABC7C0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79" cy="68579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C6EC43-079D-BD7A-8CE5-E6ED1BFE4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6526" y="1261872"/>
            <a:ext cx="7279885" cy="285292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3600" spc="1300" dirty="0">
                <a:solidFill>
                  <a:srgbClr val="FFFFFF"/>
                </a:solidFill>
              </a:rPr>
              <a:t> IL RITORNO DELLA GUERRA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BF5D4DB-368A-4B23-81E4-E0454BAD8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3253" y="322803"/>
            <a:ext cx="642729" cy="2930667"/>
          </a:xfrm>
          <a:prstGeom prst="rect">
            <a:avLst/>
          </a:prstGeom>
          <a:blipFill dpi="0" rotWithShape="1">
            <a:blip r:embed="rId5" cstate="screen">
              <a:alphaModFix amt="99000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tile tx="0" ty="0" sx="6000" sy="6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372D7B9-36D5-4C1F-B7C9-36717C28F1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206609" cy="2021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2437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F0C817C9-850F-4FB6-B93B-CF3076C4A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0" y="0"/>
            <a:ext cx="567782" cy="3306479"/>
            <a:chOff x="11619770" y="-2005"/>
            <a:chExt cx="567782" cy="330647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59433A8-B67D-4675-AFDE-131069A709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1CD1C45-6A4D-4237-B39C-2D58F401A8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48E0095A-5A66-4B95-9D5F-3962443D20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9E8B840-E25B-B4B4-C07B-7FC201E99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1261872"/>
            <a:ext cx="5295900" cy="269463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130000"/>
              </a:lnSpc>
            </a:pPr>
            <a:r>
              <a:rPr lang="en-US" sz="3600" spc="1300"/>
              <a:t>9/11 e la guerra al terrore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D76D33E-9D99-4900-82CF-C088E16191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4836695"/>
            <a:ext cx="206609" cy="2021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84BA4CF-B424-4634-934B-BD287FC1F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7113" y="1505149"/>
            <a:ext cx="4114787" cy="40285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4D576CB-6FC7-6DFA-8C62-A3DE394D2A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3855" y="894652"/>
            <a:ext cx="4028565" cy="4028565"/>
          </a:xfrm>
          <a:prstGeom prst="rect">
            <a:avLst/>
          </a:pr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6DB89CF3-FADE-4FB2-9D96-2F4EE6FA12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010265" y="3031813"/>
            <a:ext cx="739110" cy="3010261"/>
          </a:xfrm>
          <a:custGeom>
            <a:avLst/>
            <a:gdLst>
              <a:gd name="connsiteX0" fmla="*/ 757287 w 757287"/>
              <a:gd name="connsiteY0" fmla="*/ 3694096 h 3694096"/>
              <a:gd name="connsiteX1" fmla="*/ 757287 w 757287"/>
              <a:gd name="connsiteY1" fmla="*/ 0 h 3694096"/>
              <a:gd name="connsiteX2" fmla="*/ 0 w 757287"/>
              <a:gd name="connsiteY2" fmla="*/ 0 h 3694096"/>
              <a:gd name="connsiteX3" fmla="*/ 0 w 757287"/>
              <a:gd name="connsiteY3" fmla="*/ 3686094 h 369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7287" h="3694096">
                <a:moveTo>
                  <a:pt x="757287" y="3694096"/>
                </a:moveTo>
                <a:lnTo>
                  <a:pt x="757287" y="0"/>
                </a:lnTo>
                <a:lnTo>
                  <a:pt x="0" y="0"/>
                </a:lnTo>
                <a:lnTo>
                  <a:pt x="0" y="3686094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tile tx="0" ty="0" sx="6000" sy="6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4896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45">
            <a:extLst>
              <a:ext uri="{FF2B5EF4-FFF2-40B4-BE49-F238E27FC236}">
                <a16:creationId xmlns:a16="http://schemas.microsoft.com/office/drawing/2014/main" id="{F0C817C9-850F-4FB6-B93B-CF3076C4A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0" y="0"/>
            <a:ext cx="567782" cy="3306479"/>
            <a:chOff x="11619770" y="-2005"/>
            <a:chExt cx="567782" cy="3306479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59433A8-B67D-4675-AFDE-131069A709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E1CD1C45-6A4D-4237-B39C-2D58F401A8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 useBgFill="1">
        <p:nvSpPr>
          <p:cNvPr id="50" name="Rectangle 49">
            <a:extLst>
              <a:ext uri="{FF2B5EF4-FFF2-40B4-BE49-F238E27FC236}">
                <a16:creationId xmlns:a16="http://schemas.microsoft.com/office/drawing/2014/main" id="{FFC321AD-2C92-446F-AF58-8CAA634BFD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child sitting in a dark room&#10;&#10;Description automatically generated">
            <a:extLst>
              <a:ext uri="{FF2B5EF4-FFF2-40B4-BE49-F238E27FC236}">
                <a16:creationId xmlns:a16="http://schemas.microsoft.com/office/drawing/2014/main" id="{9B6C546B-BB0B-006C-E18D-E6C0965626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89"/>
          </a:xfrm>
          <a:prstGeom prst="rect">
            <a:avLst/>
          </a:prstGeom>
        </p:spPr>
      </p:pic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0220E3B-B61B-7FE6-8157-FEE84BBD0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722853" cy="6858000"/>
          </a:xfrm>
          <a:custGeom>
            <a:avLst/>
            <a:gdLst>
              <a:gd name="connsiteX0" fmla="*/ 2192785 w 2192785"/>
              <a:gd name="connsiteY0" fmla="*/ 3807381 h 3807381"/>
              <a:gd name="connsiteX1" fmla="*/ 0 w 2192785"/>
              <a:gd name="connsiteY1" fmla="*/ 3807381 h 3807381"/>
              <a:gd name="connsiteX2" fmla="*/ 0 w 2192785"/>
              <a:gd name="connsiteY2" fmla="*/ 0 h 3807381"/>
              <a:gd name="connsiteX3" fmla="*/ 2192785 w 2192785"/>
              <a:gd name="connsiteY3" fmla="*/ 0 h 3807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2785" h="3807381">
                <a:moveTo>
                  <a:pt x="2192785" y="3807381"/>
                </a:moveTo>
                <a:lnTo>
                  <a:pt x="0" y="3807381"/>
                </a:lnTo>
                <a:lnTo>
                  <a:pt x="0" y="0"/>
                </a:lnTo>
                <a:lnTo>
                  <a:pt x="2192785" y="0"/>
                </a:lnTo>
                <a:close/>
              </a:path>
            </a:pathLst>
          </a:custGeom>
          <a:gradFill>
            <a:gsLst>
              <a:gs pos="0">
                <a:srgbClr val="000000">
                  <a:alpha val="0"/>
                </a:srgbClr>
              </a:gs>
              <a:gs pos="95000">
                <a:srgbClr val="000000">
                  <a:alpha val="55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4B59BE-336C-CD55-6CB6-E04B82D081B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07027" y="1261872"/>
            <a:ext cx="5622528" cy="285292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spc="1300" dirty="0" err="1">
                <a:solidFill>
                  <a:srgbClr val="FFFFFF"/>
                </a:solidFill>
              </a:rPr>
              <a:t>fratture</a:t>
            </a:r>
            <a:r>
              <a:rPr lang="en-US" sz="2800" spc="1300" dirty="0">
                <a:solidFill>
                  <a:srgbClr val="FFFFFF"/>
                </a:solidFill>
              </a:rPr>
              <a:t> </a:t>
            </a:r>
            <a:r>
              <a:rPr lang="en-US" sz="2800" spc="1300" dirty="0" err="1">
                <a:solidFill>
                  <a:srgbClr val="FFFFFF"/>
                </a:solidFill>
              </a:rPr>
              <a:t>contemporanee</a:t>
            </a:r>
            <a:r>
              <a:rPr lang="en-US" sz="2800" spc="1300" dirty="0">
                <a:solidFill>
                  <a:srgbClr val="FFFFFF"/>
                </a:solidFill>
              </a:rPr>
              <a:t> I</a:t>
            </a:r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2FA801D1-B067-4DAE-708F-7C47567C2C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9995139" y="0"/>
            <a:ext cx="2196859" cy="6858000"/>
          </a:xfrm>
          <a:custGeom>
            <a:avLst/>
            <a:gdLst>
              <a:gd name="connsiteX0" fmla="*/ 2192785 w 2192785"/>
              <a:gd name="connsiteY0" fmla="*/ 3807381 h 3807381"/>
              <a:gd name="connsiteX1" fmla="*/ 0 w 2192785"/>
              <a:gd name="connsiteY1" fmla="*/ 3807381 h 3807381"/>
              <a:gd name="connsiteX2" fmla="*/ 0 w 2192785"/>
              <a:gd name="connsiteY2" fmla="*/ 0 h 3807381"/>
              <a:gd name="connsiteX3" fmla="*/ 2192785 w 2192785"/>
              <a:gd name="connsiteY3" fmla="*/ 0 h 3807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2785" h="3807381">
                <a:moveTo>
                  <a:pt x="2192785" y="3807381"/>
                </a:moveTo>
                <a:lnTo>
                  <a:pt x="0" y="3807381"/>
                </a:lnTo>
                <a:lnTo>
                  <a:pt x="0" y="0"/>
                </a:lnTo>
                <a:lnTo>
                  <a:pt x="2192785" y="0"/>
                </a:lnTo>
                <a:close/>
              </a:path>
            </a:pathLst>
          </a:cu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31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2BF5D4DB-368A-4B23-81E4-E0454BAD8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1563125" y="3424422"/>
            <a:ext cx="642729" cy="2930667"/>
          </a:xfrm>
          <a:prstGeom prst="rect">
            <a:avLst/>
          </a:prstGeom>
          <a:blipFill dpi="0" rotWithShape="1">
            <a:blip r:embed="rId5" cstate="screen">
              <a:alphaModFix amt="99000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tile tx="0" ty="0" sx="6000" sy="6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F372D7B9-36D5-4C1F-B7C9-36717C28F1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11985992" y="4836695"/>
            <a:ext cx="206609" cy="2021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9217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F0C817C9-850F-4FB6-B93B-CF3076C4A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0" y="0"/>
            <a:ext cx="567782" cy="3306479"/>
            <a:chOff x="11619770" y="-2005"/>
            <a:chExt cx="567782" cy="3306479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59433A8-B67D-4675-AFDE-131069A709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1CD1C45-6A4D-4237-B39C-2D58F401A8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FFC321AD-2C92-446F-AF58-8CAA634BFD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EA855B9-EE27-4441-846C-35DF1C648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355402-4F75-515A-5913-E3688105DF9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79" cy="68579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01EEC4-84FA-0CF6-1EC9-768B2D4F4C9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26526" y="1261872"/>
            <a:ext cx="7524174" cy="282752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3600" spc="1300" dirty="0">
                <a:solidFill>
                  <a:srgbClr val="FFFFFF"/>
                </a:solidFill>
              </a:rPr>
              <a:t>FRATTURE CONTEMPORANEE II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BF5D4DB-368A-4B23-81E4-E0454BAD8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3253" y="322803"/>
            <a:ext cx="642729" cy="2930667"/>
          </a:xfrm>
          <a:prstGeom prst="rect">
            <a:avLst/>
          </a:prstGeom>
          <a:blipFill dpi="0" rotWithShape="1">
            <a:blip r:embed="rId5" cstate="screen">
              <a:alphaModFix amt="99000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tile tx="0" ty="0" sx="6000" sy="6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372D7B9-36D5-4C1F-B7C9-36717C28F1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206609" cy="2021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4016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DE89493-AC86-4DB9-8963-3671DDEBE8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BCBC7C-EB56-16DE-D8CD-BB07B6132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656" y="-426811"/>
            <a:ext cx="5807818" cy="1507193"/>
          </a:xfrm>
        </p:spPr>
        <p:txBody>
          <a:bodyPr anchor="b">
            <a:normAutofit/>
          </a:bodyPr>
          <a:lstStyle/>
          <a:p>
            <a:r>
              <a:rPr lang="en-IT" dirty="0"/>
              <a:t>esame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DAC9C0A-BBCA-4B9F-8ADF-5B2CCB19F9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206609" cy="2021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02815-F4F1-1CA5-3D5B-3D7C93E4F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4656" y="1080382"/>
            <a:ext cx="6424344" cy="5053719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it-IT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Partecipazione in classe: 15% del voto.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it-IT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Prova orale finale: 85% del voto. </a:t>
            </a:r>
          </a:p>
          <a:p>
            <a:pPr marL="0" indent="0">
              <a:lnSpc>
                <a:spcPct val="120000"/>
              </a:lnSpc>
              <a:buNone/>
            </a:pPr>
            <a:endParaRPr lang="it-IT" sz="1800" b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it-IT" sz="1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Testi di riferimento</a:t>
            </a:r>
            <a:endParaRPr lang="en-IT" sz="18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it-IT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testo di riferimento obbligatorio per tutti è: </a:t>
            </a:r>
            <a:endParaRPr lang="en-IT" sz="18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it-IT" sz="1800" i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S. Lorenzini, Una strana guerra fredda. Lo sviluppo e le relazioni Nord-Sud, il Mulino, 2017.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it-IT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Agli studenti frequentanti verranno richieste brevi </a:t>
            </a:r>
            <a:r>
              <a:rPr lang="it-IT" sz="1800" u="sng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letture settimanali</a:t>
            </a:r>
            <a:r>
              <a:rPr lang="it-IT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 articoli e/o fonti primarie di vario genere.</a:t>
            </a:r>
            <a:endParaRPr lang="en-IT" sz="18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it-IT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Per </a:t>
            </a:r>
            <a:r>
              <a:rPr lang="it-IT" sz="1800" u="sng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 non frequentanti</a:t>
            </a:r>
            <a:r>
              <a:rPr lang="it-IT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in aggiunta al volume obbligatorio, una monografia a scelta (vedi </a:t>
            </a:r>
            <a:r>
              <a:rPr lang="it-IT" sz="18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syllabus</a:t>
            </a:r>
            <a:r>
              <a:rPr lang="it-IT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IT" sz="18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en-IT" sz="1800" dirty="0">
              <a:latin typeface="+mn-lt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48D47FD-99F1-4F70-A0B7-DE3FFDD3B8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630921" y="2766496"/>
            <a:ext cx="5385102" cy="1987416"/>
          </a:xfrm>
          <a:custGeom>
            <a:avLst/>
            <a:gdLst>
              <a:gd name="connsiteX0" fmla="*/ 757287 w 757287"/>
              <a:gd name="connsiteY0" fmla="*/ 3694096 h 3694096"/>
              <a:gd name="connsiteX1" fmla="*/ 757287 w 757287"/>
              <a:gd name="connsiteY1" fmla="*/ 0 h 3694096"/>
              <a:gd name="connsiteX2" fmla="*/ 0 w 757287"/>
              <a:gd name="connsiteY2" fmla="*/ 0 h 3694096"/>
              <a:gd name="connsiteX3" fmla="*/ 0 w 757287"/>
              <a:gd name="connsiteY3" fmla="*/ 3686094 h 369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7287" h="3694096">
                <a:moveTo>
                  <a:pt x="757287" y="3694096"/>
                </a:moveTo>
                <a:lnTo>
                  <a:pt x="757287" y="0"/>
                </a:lnTo>
                <a:lnTo>
                  <a:pt x="0" y="0"/>
                </a:lnTo>
                <a:lnTo>
                  <a:pt x="0" y="3686094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tile tx="0" ty="0" sx="6000" sy="6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Occhiali sopra un libro">
            <a:extLst>
              <a:ext uri="{FF2B5EF4-FFF2-40B4-BE49-F238E27FC236}">
                <a16:creationId xmlns:a16="http://schemas.microsoft.com/office/drawing/2014/main" id="{B1E4B5BE-470B-A3B8-BB03-7D40CB0D3F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96200" y="10"/>
            <a:ext cx="4495800" cy="6047499"/>
          </a:xfrm>
          <a:custGeom>
            <a:avLst/>
            <a:gdLst/>
            <a:ahLst/>
            <a:cxnLst/>
            <a:rect l="l" t="t" r="r" b="b"/>
            <a:pathLst>
              <a:path w="2093843" h="1948070">
                <a:moveTo>
                  <a:pt x="0" y="0"/>
                </a:moveTo>
                <a:lnTo>
                  <a:pt x="2093843" y="0"/>
                </a:lnTo>
                <a:lnTo>
                  <a:pt x="2093843" y="1948070"/>
                </a:lnTo>
                <a:lnTo>
                  <a:pt x="0" y="1948070"/>
                </a:lnTo>
                <a:close/>
              </a:path>
            </a:pathLst>
          </a:custGeom>
          <a:effectLst/>
        </p:spPr>
      </p:pic>
    </p:spTree>
    <p:extLst>
      <p:ext uri="{BB962C8B-B14F-4D97-AF65-F5344CB8AC3E}">
        <p14:creationId xmlns:p14="http://schemas.microsoft.com/office/powerpoint/2010/main" val="192234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DE89493-AC86-4DB9-8963-3671DDEBE8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9F28C6-9410-EADB-5E7F-5F87E20B3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656" y="665389"/>
            <a:ext cx="5807818" cy="1507193"/>
          </a:xfrm>
        </p:spPr>
        <p:txBody>
          <a:bodyPr anchor="b">
            <a:normAutofit/>
          </a:bodyPr>
          <a:lstStyle/>
          <a:p>
            <a:r>
              <a:rPr lang="en-IT" dirty="0"/>
              <a:t>C</a:t>
            </a:r>
            <a:r>
              <a:rPr lang="en-GB" dirty="0"/>
              <a:t>o</a:t>
            </a:r>
            <a:r>
              <a:rPr lang="en-IT" dirty="0"/>
              <a:t>sa?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DAC9C0A-BBCA-4B9F-8ADF-5B2CCB19F9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206609" cy="2021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2A8A7-761E-B30F-147E-CD81A1A06C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4656" y="2400301"/>
            <a:ext cx="5568215" cy="3733800"/>
          </a:xfrm>
        </p:spPr>
        <p:txBody>
          <a:bodyPr>
            <a:normAutofit/>
          </a:bodyPr>
          <a:lstStyle/>
          <a:p>
            <a:pPr algn="just"/>
            <a:endParaRPr lang="en-IT" sz="2400" dirty="0"/>
          </a:p>
          <a:p>
            <a:pPr algn="just"/>
            <a:r>
              <a:rPr lang="en-IT" sz="2400" dirty="0"/>
              <a:t>Evoluzione politica internazionale</a:t>
            </a:r>
          </a:p>
          <a:p>
            <a:pPr algn="just"/>
            <a:r>
              <a:rPr lang="en-US" sz="2400" dirty="0" err="1"/>
              <a:t>Complessità</a:t>
            </a:r>
            <a:r>
              <a:rPr lang="en-US" sz="2400" dirty="0"/>
              <a:t> </a:t>
            </a:r>
            <a:r>
              <a:rPr lang="en-US" sz="2400" dirty="0" err="1"/>
              <a:t>dei</a:t>
            </a:r>
            <a:r>
              <a:rPr lang="en-US" sz="2400" dirty="0"/>
              <a:t> </a:t>
            </a:r>
            <a:r>
              <a:rPr lang="en-US" sz="2400" dirty="0" err="1"/>
              <a:t>processi</a:t>
            </a:r>
            <a:r>
              <a:rPr lang="en-US" sz="2400" dirty="0"/>
              <a:t> </a:t>
            </a:r>
            <a:r>
              <a:rPr lang="en-US" sz="2400" dirty="0" err="1"/>
              <a:t>storici</a:t>
            </a:r>
            <a:r>
              <a:rPr lang="en-US" sz="2400" dirty="0"/>
              <a:t>, le </a:t>
            </a:r>
            <a:r>
              <a:rPr lang="en-US" sz="2400" dirty="0" err="1"/>
              <a:t>loro</a:t>
            </a:r>
            <a:r>
              <a:rPr lang="en-US" sz="2400" dirty="0"/>
              <a:t> </a:t>
            </a:r>
            <a:r>
              <a:rPr lang="en-US" sz="2400" dirty="0" err="1"/>
              <a:t>continuità</a:t>
            </a:r>
            <a:r>
              <a:rPr lang="en-US" sz="2400" dirty="0"/>
              <a:t> e </a:t>
            </a:r>
            <a:r>
              <a:rPr lang="en-US" sz="2400" dirty="0" err="1"/>
              <a:t>trasformazioni</a:t>
            </a:r>
            <a:r>
              <a:rPr lang="en-US" sz="2400" dirty="0"/>
              <a:t> </a:t>
            </a:r>
            <a:r>
              <a:rPr lang="en-US" sz="2400" dirty="0" err="1"/>
              <a:t>più</a:t>
            </a:r>
            <a:r>
              <a:rPr lang="en-US" sz="2400" dirty="0"/>
              <a:t> significative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48D47FD-99F1-4F70-A0B7-DE3FFDD3B8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630921" y="2766496"/>
            <a:ext cx="5385102" cy="1987416"/>
          </a:xfrm>
          <a:custGeom>
            <a:avLst/>
            <a:gdLst>
              <a:gd name="connsiteX0" fmla="*/ 757287 w 757287"/>
              <a:gd name="connsiteY0" fmla="*/ 3694096 h 3694096"/>
              <a:gd name="connsiteX1" fmla="*/ 757287 w 757287"/>
              <a:gd name="connsiteY1" fmla="*/ 0 h 3694096"/>
              <a:gd name="connsiteX2" fmla="*/ 0 w 757287"/>
              <a:gd name="connsiteY2" fmla="*/ 0 h 3694096"/>
              <a:gd name="connsiteX3" fmla="*/ 0 w 757287"/>
              <a:gd name="connsiteY3" fmla="*/ 3686094 h 369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7287" h="3694096">
                <a:moveTo>
                  <a:pt x="757287" y="3694096"/>
                </a:moveTo>
                <a:lnTo>
                  <a:pt x="757287" y="0"/>
                </a:lnTo>
                <a:lnTo>
                  <a:pt x="0" y="0"/>
                </a:lnTo>
                <a:lnTo>
                  <a:pt x="0" y="3686094"/>
                </a:lnTo>
                <a:close/>
              </a:path>
            </a:pathLst>
          </a:cu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tile tx="0" ty="0" sx="6000" sy="6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E69234-D2B7-E627-7EFA-D11DA46DDD1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96200" y="10"/>
            <a:ext cx="4495800" cy="6047499"/>
          </a:xfrm>
          <a:custGeom>
            <a:avLst/>
            <a:gdLst/>
            <a:ahLst/>
            <a:cxnLst/>
            <a:rect l="l" t="t" r="r" b="b"/>
            <a:pathLst>
              <a:path w="2093843" h="1948070">
                <a:moveTo>
                  <a:pt x="0" y="0"/>
                </a:moveTo>
                <a:lnTo>
                  <a:pt x="2093843" y="0"/>
                </a:lnTo>
                <a:lnTo>
                  <a:pt x="2093843" y="1948070"/>
                </a:lnTo>
                <a:lnTo>
                  <a:pt x="0" y="1948070"/>
                </a:lnTo>
                <a:close/>
              </a:path>
            </a:pathLst>
          </a:custGeom>
          <a:effectLst/>
        </p:spPr>
      </p:pic>
    </p:spTree>
    <p:extLst>
      <p:ext uri="{BB962C8B-B14F-4D97-AF65-F5344CB8AC3E}">
        <p14:creationId xmlns:p14="http://schemas.microsoft.com/office/powerpoint/2010/main" val="551126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6" name="Rectangle 55">
            <a:extLst>
              <a:ext uri="{FF2B5EF4-FFF2-40B4-BE49-F238E27FC236}">
                <a16:creationId xmlns:a16="http://schemas.microsoft.com/office/drawing/2014/main" id="{381F9334-06EE-4136-832C-41ADBAC684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DEE682-1689-DE2C-ED05-75611E439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341" y="-132212"/>
            <a:ext cx="5812278" cy="1531891"/>
          </a:xfrm>
        </p:spPr>
        <p:txBody>
          <a:bodyPr>
            <a:normAutofit/>
          </a:bodyPr>
          <a:lstStyle/>
          <a:p>
            <a:r>
              <a:rPr lang="en-IT" dirty="0"/>
              <a:t>COME?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A810D2D4-CC41-44F0-A10E-432497BEA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2005"/>
            <a:ext cx="206609" cy="2021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A329D4-D063-13A2-BA48-20685F2A86A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20809" y="118334"/>
            <a:ext cx="2770992" cy="217439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EDCEA7-1B38-F9CF-A2F9-B04638B31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038" y="2077938"/>
            <a:ext cx="5812277" cy="3813303"/>
          </a:xfrm>
        </p:spPr>
        <p:txBody>
          <a:bodyPr>
            <a:normAutofit/>
          </a:bodyPr>
          <a:lstStyle/>
          <a:p>
            <a:endParaRPr lang="en-US" sz="2400" dirty="0"/>
          </a:p>
          <a:p>
            <a:r>
              <a:rPr lang="en-US" sz="2400" dirty="0" err="1"/>
              <a:t>Intreccio</a:t>
            </a:r>
            <a:r>
              <a:rPr lang="en-US" sz="2400" dirty="0"/>
              <a:t> </a:t>
            </a:r>
            <a:r>
              <a:rPr lang="en-US" sz="2400" dirty="0" err="1"/>
              <a:t>contesti</a:t>
            </a:r>
            <a:r>
              <a:rPr lang="en-US" sz="2400" dirty="0"/>
              <a:t> </a:t>
            </a:r>
            <a:r>
              <a:rPr lang="en-US" sz="2400" dirty="0" err="1"/>
              <a:t>nazionali</a:t>
            </a:r>
            <a:r>
              <a:rPr lang="en-US" sz="2400" dirty="0"/>
              <a:t>, </a:t>
            </a:r>
            <a:r>
              <a:rPr lang="en-US" sz="2400" dirty="0" err="1"/>
              <a:t>regionali</a:t>
            </a:r>
            <a:r>
              <a:rPr lang="en-US" sz="2400" dirty="0"/>
              <a:t> e </a:t>
            </a:r>
            <a:r>
              <a:rPr lang="en-US" sz="2400" dirty="0" err="1"/>
              <a:t>globale</a:t>
            </a:r>
            <a:endParaRPr lang="en-US" sz="2400" dirty="0"/>
          </a:p>
          <a:p>
            <a:r>
              <a:rPr lang="en-US" sz="2400" dirty="0" err="1"/>
              <a:t>Pluralità</a:t>
            </a:r>
            <a:r>
              <a:rPr lang="en-US" sz="2400" dirty="0"/>
              <a:t> di </a:t>
            </a:r>
            <a:r>
              <a:rPr lang="en-US" sz="2400" dirty="0" err="1"/>
              <a:t>attori</a:t>
            </a:r>
            <a:r>
              <a:rPr lang="en-US" sz="2400" dirty="0"/>
              <a:t> e </a:t>
            </a:r>
            <a:r>
              <a:rPr lang="en-US" sz="2400" dirty="0" err="1"/>
              <a:t>forze</a:t>
            </a:r>
            <a:r>
              <a:rPr lang="en-US" sz="2400" dirty="0"/>
              <a:t> di varia natura</a:t>
            </a:r>
          </a:p>
          <a:p>
            <a:endParaRPr lang="en-IT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69C83D-0066-DCAF-3F71-9F665DADD3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0809" y="3173505"/>
            <a:ext cx="2730649" cy="314123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3133375-6A8F-2356-F9CD-32D2DAA14B0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7357" y="4702094"/>
            <a:ext cx="3138981" cy="1839271"/>
          </a:xfrm>
          <a:prstGeom prst="rect">
            <a:avLst/>
          </a:prstGeom>
        </p:spPr>
      </p:pic>
      <p:sp>
        <p:nvSpPr>
          <p:cNvPr id="60" name="Rectangle 59">
            <a:extLst>
              <a:ext uri="{FF2B5EF4-FFF2-40B4-BE49-F238E27FC236}">
                <a16:creationId xmlns:a16="http://schemas.microsoft.com/office/drawing/2014/main" id="{4160E12D-0A7D-428C-AA87-DBA7612378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9653" y="3429000"/>
            <a:ext cx="973808" cy="3429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AE7EFC71-59E5-47AA-A5F3-52B476716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63943" y="1623701"/>
            <a:ext cx="1098343" cy="4501853"/>
          </a:xfrm>
          <a:prstGeom prst="rect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tile tx="0" ty="0" sx="6000" sy="6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651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DE89493-AC86-4DB9-8963-3671DDEBE8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3EC3DB-9635-765D-DBF0-857236DD6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656" y="665389"/>
            <a:ext cx="5807818" cy="1507193"/>
          </a:xfrm>
        </p:spPr>
        <p:txBody>
          <a:bodyPr anchor="b">
            <a:normAutofit/>
          </a:bodyPr>
          <a:lstStyle/>
          <a:p>
            <a:r>
              <a:rPr lang="en-GB" dirty="0"/>
              <a:t>Q</a:t>
            </a:r>
            <a:r>
              <a:rPr lang="en-IT" dirty="0"/>
              <a:t>uando?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DAC9C0A-BBCA-4B9F-8ADF-5B2CCB19F9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206609" cy="2021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DCB8A0-8D91-B6CA-0DD1-1A003937C0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4656" y="2400301"/>
            <a:ext cx="5568215" cy="3733800"/>
          </a:xfrm>
        </p:spPr>
        <p:txBody>
          <a:bodyPr>
            <a:normAutofit/>
          </a:bodyPr>
          <a:lstStyle/>
          <a:p>
            <a:endParaRPr lang="en-IT" sz="2400" dirty="0"/>
          </a:p>
          <a:p>
            <a:r>
              <a:rPr lang="en-IT" sz="2400" dirty="0"/>
              <a:t>“Lungo XX secolo”?</a:t>
            </a:r>
          </a:p>
          <a:p>
            <a:r>
              <a:rPr lang="en-IT" sz="2400" dirty="0"/>
              <a:t>Significato della periodizzazione:  quali tornanti?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48D47FD-99F1-4F70-A0B7-DE3FFDD3B8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630921" y="2766496"/>
            <a:ext cx="5385102" cy="1987416"/>
          </a:xfrm>
          <a:custGeom>
            <a:avLst/>
            <a:gdLst>
              <a:gd name="connsiteX0" fmla="*/ 757287 w 757287"/>
              <a:gd name="connsiteY0" fmla="*/ 3694096 h 3694096"/>
              <a:gd name="connsiteX1" fmla="*/ 757287 w 757287"/>
              <a:gd name="connsiteY1" fmla="*/ 0 h 3694096"/>
              <a:gd name="connsiteX2" fmla="*/ 0 w 757287"/>
              <a:gd name="connsiteY2" fmla="*/ 0 h 3694096"/>
              <a:gd name="connsiteX3" fmla="*/ 0 w 757287"/>
              <a:gd name="connsiteY3" fmla="*/ 3686094 h 369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7287" h="3694096">
                <a:moveTo>
                  <a:pt x="757287" y="3694096"/>
                </a:moveTo>
                <a:lnTo>
                  <a:pt x="757287" y="0"/>
                </a:lnTo>
                <a:lnTo>
                  <a:pt x="0" y="0"/>
                </a:lnTo>
                <a:lnTo>
                  <a:pt x="0" y="3686094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tile tx="0" ty="0" sx="6000" sy="6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F3725F-9272-E08E-E91C-2BBEFEB5AC2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696200" y="10"/>
            <a:ext cx="4495800" cy="6047499"/>
          </a:xfrm>
          <a:custGeom>
            <a:avLst/>
            <a:gdLst/>
            <a:ahLst/>
            <a:cxnLst/>
            <a:rect l="l" t="t" r="r" b="b"/>
            <a:pathLst>
              <a:path w="2093843" h="1948070">
                <a:moveTo>
                  <a:pt x="0" y="0"/>
                </a:moveTo>
                <a:lnTo>
                  <a:pt x="2093843" y="0"/>
                </a:lnTo>
                <a:lnTo>
                  <a:pt x="2093843" y="1948070"/>
                </a:lnTo>
                <a:lnTo>
                  <a:pt x="0" y="1948070"/>
                </a:lnTo>
                <a:close/>
              </a:path>
            </a:pathLst>
          </a:custGeom>
          <a:effectLst/>
        </p:spPr>
      </p:pic>
    </p:spTree>
    <p:extLst>
      <p:ext uri="{BB962C8B-B14F-4D97-AF65-F5344CB8AC3E}">
        <p14:creationId xmlns:p14="http://schemas.microsoft.com/office/powerpoint/2010/main" val="2140112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2CD7D-37E9-9943-4AC4-C22058644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130000"/>
              </a:lnSpc>
            </a:pPr>
            <a:r>
              <a:rPr lang="en-US" sz="3600" spc="1300" dirty="0"/>
              <a:t>SVILUPPO</a:t>
            </a:r>
            <a:br>
              <a:rPr lang="en-US" sz="3600" spc="1300" dirty="0"/>
            </a:br>
            <a:br>
              <a:rPr lang="en-US" sz="3600" spc="1300" dirty="0"/>
            </a:br>
            <a:endParaRPr lang="en-US" sz="2200" cap="none" spc="13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FEE021-0A6C-901E-D273-C8C896D679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IT" sz="2400" dirty="0"/>
          </a:p>
          <a:p>
            <a:pPr marL="0" indent="0">
              <a:buNone/>
            </a:pPr>
            <a:r>
              <a:rPr lang="en-IT" sz="2400" dirty="0"/>
              <a:t>Genesi del concetto</a:t>
            </a:r>
          </a:p>
          <a:p>
            <a:pPr marL="0" indent="0">
              <a:buNone/>
            </a:pPr>
            <a:r>
              <a:rPr lang="en-IT" sz="2400" dirty="0"/>
              <a:t>Significati plurimi </a:t>
            </a:r>
          </a:p>
        </p:txBody>
      </p:sp>
      <p:pic>
        <p:nvPicPr>
          <p:cNvPr id="7" name="Picture 6" descr="A logo with a circle and a logo with a globe and a map&#10;&#10;Description automatically generated with medium confidence">
            <a:extLst>
              <a:ext uri="{FF2B5EF4-FFF2-40B4-BE49-F238E27FC236}">
                <a16:creationId xmlns:a16="http://schemas.microsoft.com/office/drawing/2014/main" id="{9C65539C-5BC0-5588-BA38-72EC17F700C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17" r="16612" b="4"/>
          <a:stretch/>
        </p:blipFill>
        <p:spPr>
          <a:xfrm>
            <a:off x="6766028" y="949635"/>
            <a:ext cx="2279753" cy="2265778"/>
          </a:xfrm>
          <a:custGeom>
            <a:avLst/>
            <a:gdLst/>
            <a:ahLst/>
            <a:cxnLst/>
            <a:rect l="l" t="t" r="r" b="b"/>
            <a:pathLst>
              <a:path w="2518883" h="2860724">
                <a:moveTo>
                  <a:pt x="0" y="0"/>
                </a:moveTo>
                <a:lnTo>
                  <a:pt x="2518883" y="0"/>
                </a:lnTo>
                <a:lnTo>
                  <a:pt x="2518883" y="2860724"/>
                </a:lnTo>
                <a:lnTo>
                  <a:pt x="0" y="2860724"/>
                </a:lnTo>
                <a:close/>
              </a:path>
            </a:pathLst>
          </a:custGeom>
          <a:effectLst/>
        </p:spPr>
      </p:pic>
      <p:pic>
        <p:nvPicPr>
          <p:cNvPr id="6" name="Picture 5" descr="A group of people working in a factory&#10;&#10;Description automatically generated">
            <a:extLst>
              <a:ext uri="{FF2B5EF4-FFF2-40B4-BE49-F238E27FC236}">
                <a16:creationId xmlns:a16="http://schemas.microsoft.com/office/drawing/2014/main" id="{49CD5FAD-DED0-2FDC-2033-D3D1EBA9E6B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9322413" y="949638"/>
            <a:ext cx="2279753" cy="2257708"/>
          </a:xfrm>
          <a:prstGeom prst="rect">
            <a:avLst/>
          </a:prstGeom>
          <a:effectLst/>
        </p:spPr>
      </p:pic>
      <p:pic>
        <p:nvPicPr>
          <p:cNvPr id="4" name="Picture 3" descr="A person in a hard hat working on a construction site&#10;&#10;Description automatically generated">
            <a:extLst>
              <a:ext uri="{FF2B5EF4-FFF2-40B4-BE49-F238E27FC236}">
                <a16:creationId xmlns:a16="http://schemas.microsoft.com/office/drawing/2014/main" id="{67FE02D7-5699-7998-21D6-7AFF8053487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66028" y="3495117"/>
            <a:ext cx="2279753" cy="2265778"/>
          </a:xfrm>
          <a:prstGeom prst="rect">
            <a:avLst/>
          </a:prstGeom>
          <a:effectLst/>
        </p:spPr>
      </p:pic>
      <p:pic>
        <p:nvPicPr>
          <p:cNvPr id="5" name="Picture 4" descr="A person wearing goggles and holding a straw bale&#10;&#10;Description automatically generated">
            <a:extLst>
              <a:ext uri="{FF2B5EF4-FFF2-40B4-BE49-F238E27FC236}">
                <a16:creationId xmlns:a16="http://schemas.microsoft.com/office/drawing/2014/main" id="{47C7B47B-D289-2664-DAEA-7C31A590B9C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/>
        </p:blipFill>
        <p:spPr>
          <a:xfrm>
            <a:off x="9322413" y="3495120"/>
            <a:ext cx="2279753" cy="225380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787647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8536C-F30D-69E9-AE45-0EB337C76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 dirty="0"/>
              <a:t>Evoluzione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FEAD1-402F-09C8-4298-0DFF17E0F1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T" sz="2400" dirty="0">
                <a:latin typeface="+mn-lt"/>
              </a:rPr>
              <a:t>Età industriale: progresso economie industriali</a:t>
            </a:r>
          </a:p>
          <a:p>
            <a:pPr marL="0" indent="0">
              <a:buNone/>
            </a:pPr>
            <a:r>
              <a:rPr lang="en-IT" sz="2400" dirty="0">
                <a:latin typeface="+mn-lt"/>
              </a:rPr>
              <a:t>Età imperiale: pedagogia </a:t>
            </a:r>
          </a:p>
          <a:p>
            <a:pPr marL="0" indent="0">
              <a:buNone/>
            </a:pPr>
            <a:r>
              <a:rPr lang="en-IT" sz="2400" dirty="0">
                <a:latin typeface="+mn-lt"/>
              </a:rPr>
              <a:t>Internazionalismo filantropico ‘900: missione di civiltà</a:t>
            </a:r>
          </a:p>
          <a:p>
            <a:pPr marL="0" indent="0">
              <a:buNone/>
            </a:pPr>
            <a:r>
              <a:rPr lang="en-IT" sz="2400" dirty="0">
                <a:latin typeface="+mn-lt"/>
              </a:rPr>
              <a:t>Anni ‘20 e ‘30:</a:t>
            </a:r>
          </a:p>
          <a:p>
            <a:pPr>
              <a:buFontTx/>
              <a:buChar char="-"/>
            </a:pPr>
            <a:r>
              <a:rPr lang="en-IT" sz="2400" dirty="0">
                <a:latin typeface="+mn-lt"/>
              </a:rPr>
              <a:t>Sistema dei mandati (modernizzare e razionalizzare dominio cloniale)</a:t>
            </a:r>
          </a:p>
          <a:p>
            <a:pPr>
              <a:buFontTx/>
              <a:buChar char="-"/>
            </a:pPr>
            <a:r>
              <a:rPr lang="en-IT" sz="2400" dirty="0">
                <a:latin typeface="+mn-lt"/>
              </a:rPr>
              <a:t>URSS: quintessenza </a:t>
            </a:r>
            <a:r>
              <a:rPr lang="it-IT" sz="2400" kern="1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pianificazione per evitare sprechi e inefficienze del sistema capitalistico</a:t>
            </a:r>
          </a:p>
          <a:p>
            <a:pPr>
              <a:buFontTx/>
              <a:buChar char="-"/>
            </a:pPr>
            <a:endParaRPr lang="en-IT" sz="2400" kern="1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en-IT" dirty="0"/>
          </a:p>
          <a:p>
            <a:pPr marL="0" indent="0">
              <a:buNone/>
            </a:pPr>
            <a:endParaRPr lang="en-IT" dirty="0"/>
          </a:p>
          <a:p>
            <a:pPr marL="0" indent="0">
              <a:buNone/>
            </a:pPr>
            <a:endParaRPr lang="en-IT" dirty="0"/>
          </a:p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27107026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79148959-F229-4F0F-B4C1-E747A04DD6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532" y="0"/>
            <a:ext cx="1219853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C5C60E-D3CE-BBD8-E841-39CD0623A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902" y="392339"/>
            <a:ext cx="5022997" cy="1768475"/>
          </a:xfrm>
        </p:spPr>
        <p:txBody>
          <a:bodyPr>
            <a:normAutofit/>
          </a:bodyPr>
          <a:lstStyle/>
          <a:p>
            <a:r>
              <a:rPr lang="en-GB" dirty="0"/>
              <a:t>A</a:t>
            </a:r>
            <a:r>
              <a:rPr lang="en-IT" dirty="0"/>
              <a:t>nni ‘30</a:t>
            </a:r>
          </a:p>
        </p:txBody>
      </p:sp>
      <p:sp>
        <p:nvSpPr>
          <p:cNvPr id="36" name="Rectangle 6">
            <a:extLst>
              <a:ext uri="{FF2B5EF4-FFF2-40B4-BE49-F238E27FC236}">
                <a16:creationId xmlns:a16="http://schemas.microsoft.com/office/drawing/2014/main" id="{38278EEC-7F87-4B09-9691-C2F29A2782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9529" y="3026358"/>
            <a:ext cx="3745582" cy="3917703"/>
          </a:xfrm>
          <a:custGeom>
            <a:avLst/>
            <a:gdLst>
              <a:gd name="connsiteX0" fmla="*/ 0 w 1369143"/>
              <a:gd name="connsiteY0" fmla="*/ 0 h 1229160"/>
              <a:gd name="connsiteX1" fmla="*/ 1369143 w 1369143"/>
              <a:gd name="connsiteY1" fmla="*/ 0 h 1229160"/>
              <a:gd name="connsiteX2" fmla="*/ 1369143 w 1369143"/>
              <a:gd name="connsiteY2" fmla="*/ 1229160 h 1229160"/>
              <a:gd name="connsiteX3" fmla="*/ 0 w 1369143"/>
              <a:gd name="connsiteY3" fmla="*/ 1229160 h 1229160"/>
              <a:gd name="connsiteX4" fmla="*/ 0 w 1369143"/>
              <a:gd name="connsiteY4" fmla="*/ 0 h 1229160"/>
              <a:gd name="connsiteX0" fmla="*/ 0 w 1369143"/>
              <a:gd name="connsiteY0" fmla="*/ 0 h 1229160"/>
              <a:gd name="connsiteX1" fmla="*/ 1369143 w 1369143"/>
              <a:gd name="connsiteY1" fmla="*/ 0 h 1229160"/>
              <a:gd name="connsiteX2" fmla="*/ 0 w 1369143"/>
              <a:gd name="connsiteY2" fmla="*/ 1229160 h 1229160"/>
              <a:gd name="connsiteX3" fmla="*/ 0 w 1369143"/>
              <a:gd name="connsiteY3" fmla="*/ 0 h 122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69143" h="1229160">
                <a:moveTo>
                  <a:pt x="0" y="0"/>
                </a:moveTo>
                <a:lnTo>
                  <a:pt x="1369143" y="0"/>
                </a:lnTo>
                <a:lnTo>
                  <a:pt x="0" y="122916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32">
            <a:extLst>
              <a:ext uri="{FF2B5EF4-FFF2-40B4-BE49-F238E27FC236}">
                <a16:creationId xmlns:a16="http://schemas.microsoft.com/office/drawing/2014/main" id="{9667544E-95B7-4AB2-ACE8-34C58B80E4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9529" y="3026358"/>
            <a:ext cx="3745582" cy="3917703"/>
          </a:xfrm>
          <a:custGeom>
            <a:avLst/>
            <a:gdLst>
              <a:gd name="connsiteX0" fmla="*/ 3745582 w 3745582"/>
              <a:gd name="connsiteY0" fmla="*/ 0 h 3917703"/>
              <a:gd name="connsiteX1" fmla="*/ 3745582 w 3745582"/>
              <a:gd name="connsiteY1" fmla="*/ 3917703 h 3917703"/>
              <a:gd name="connsiteX2" fmla="*/ 0 w 3745582"/>
              <a:gd name="connsiteY2" fmla="*/ 3917703 h 3917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45582" h="3917703">
                <a:moveTo>
                  <a:pt x="3745582" y="0"/>
                </a:moveTo>
                <a:lnTo>
                  <a:pt x="3745582" y="3917703"/>
                </a:lnTo>
                <a:lnTo>
                  <a:pt x="0" y="3917703"/>
                </a:lnTo>
                <a:close/>
              </a:path>
            </a:pathLst>
          </a:custGeom>
          <a:blipFill dpi="0" rotWithShape="0">
            <a:blip r:embed="rId3" cstate="screen">
              <a:alphaModFix amt="99000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tile tx="0" ty="0" sx="40000" sy="40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2" name="Picture 11" descr="A black and white photo of a gated area&#10;&#10;Description automatically generated">
            <a:extLst>
              <a:ext uri="{FF2B5EF4-FFF2-40B4-BE49-F238E27FC236}">
                <a16:creationId xmlns:a16="http://schemas.microsoft.com/office/drawing/2014/main" id="{89FB0A50-1620-5B2C-1BFD-45AF85AE336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5914" y="982980"/>
            <a:ext cx="1997979" cy="2263140"/>
          </a:xfrm>
          <a:prstGeom prst="rect">
            <a:avLst/>
          </a:prstGeom>
          <a:effectLst>
            <a:outerShdw dist="165100" dir="8100000" algn="ctr" rotWithShape="0">
              <a:schemeClr val="tx1"/>
            </a:outerShdw>
          </a:effectLst>
        </p:spPr>
      </p:pic>
      <p:pic>
        <p:nvPicPr>
          <p:cNvPr id="10" name="Picture 9" descr="A long shot of people working on a river&#10;&#10;Description automatically generated">
            <a:extLst>
              <a:ext uri="{FF2B5EF4-FFF2-40B4-BE49-F238E27FC236}">
                <a16:creationId xmlns:a16="http://schemas.microsoft.com/office/drawing/2014/main" id="{AD0053F0-133D-D5B1-184E-0C8E51ACDBE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66626" y="982980"/>
            <a:ext cx="1997979" cy="2263140"/>
          </a:xfrm>
          <a:prstGeom prst="rect">
            <a:avLst/>
          </a:prstGeom>
          <a:effectLst>
            <a:outerShdw dist="165100" dir="8100000" algn="ctr" rotWithShape="0">
              <a:schemeClr val="tx1"/>
            </a:outerShdw>
          </a:effectLst>
        </p:spPr>
      </p:pic>
      <p:pic>
        <p:nvPicPr>
          <p:cNvPr id="8" name="Picture 7" descr="A group of cars on a road&#10;&#10;Description automatically generated">
            <a:extLst>
              <a:ext uri="{FF2B5EF4-FFF2-40B4-BE49-F238E27FC236}">
                <a16:creationId xmlns:a16="http://schemas.microsoft.com/office/drawing/2014/main" id="{069EBE6E-30AB-E26C-7DEE-648D9398764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/>
        </p:blipFill>
        <p:spPr>
          <a:xfrm>
            <a:off x="905914" y="3637632"/>
            <a:ext cx="1997979" cy="2263140"/>
          </a:xfrm>
          <a:prstGeom prst="rect">
            <a:avLst/>
          </a:prstGeom>
          <a:effectLst>
            <a:outerShdw dist="165100" dir="8100000" algn="ctr" rotWithShape="0">
              <a:schemeClr val="tx1"/>
            </a:outerShdw>
          </a:effectLst>
        </p:spPr>
      </p:pic>
      <p:pic>
        <p:nvPicPr>
          <p:cNvPr id="14" name="Content Placeholder 4" descr="A dam with a dam in the background&#10;&#10;Description automatically generated with medium confidence">
            <a:extLst>
              <a:ext uri="{FF2B5EF4-FFF2-40B4-BE49-F238E27FC236}">
                <a16:creationId xmlns:a16="http://schemas.microsoft.com/office/drawing/2014/main" id="{6CE11AB9-7366-036B-5047-6B2D111034E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66626" y="3637632"/>
            <a:ext cx="1995460" cy="2263140"/>
          </a:xfrm>
          <a:prstGeom prst="rect">
            <a:avLst/>
          </a:prstGeom>
          <a:effectLst>
            <a:outerShdw dist="165100" dir="8100000" algn="tr" rotWithShape="0">
              <a:schemeClr val="tx1"/>
            </a:out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A9B25-5A4E-F323-DCA5-975061AD3F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8903" y="2630079"/>
            <a:ext cx="4917184" cy="3546884"/>
          </a:xfrm>
        </p:spPr>
        <p:txBody>
          <a:bodyPr>
            <a:normAutofit/>
          </a:bodyPr>
          <a:lstStyle/>
          <a:p>
            <a:r>
              <a:rPr lang="en-IT" sz="2400" dirty="0">
                <a:latin typeface="+mn-lt"/>
              </a:rPr>
              <a:t>Sviluppo come battaglia ideologica</a:t>
            </a:r>
          </a:p>
          <a:p>
            <a:r>
              <a:rPr lang="it-IT" sz="2400" kern="1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modernità: trasformazione tecnologica, economica e sociale</a:t>
            </a:r>
            <a:endParaRPr lang="en-IT" sz="2400" kern="1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T" sz="2400" dirty="0"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91AEBF-EAC6-2BF1-60D2-06FD7B0F7B0E}"/>
              </a:ext>
            </a:extLst>
          </p:cNvPr>
          <p:cNvSpPr txBox="1"/>
          <p:nvPr/>
        </p:nvSpPr>
        <p:spPr>
          <a:xfrm>
            <a:off x="3050381" y="3244334"/>
            <a:ext cx="61007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7933571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A9270-015F-4DAF-0AA1-7E5BE6EE7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II GUERRA MONDIALE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FC0D7C-0231-22D1-9215-A52AC2E6415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2400" kern="1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Momento di crescita di impegno e diffusione globale della pianificazione come metodo </a:t>
            </a:r>
            <a:endParaRPr lang="en-IT" sz="2400" kern="1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2400" kern="1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Impero come risorsa</a:t>
            </a:r>
            <a:endParaRPr lang="en-IT" sz="2400" kern="1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2400" kern="1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Impero da recuperare dopo il conflitto_ </a:t>
            </a:r>
            <a:r>
              <a:rPr lang="it-IT" sz="2400" kern="100" dirty="0" err="1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reimposizione</a:t>
            </a:r>
            <a:r>
              <a:rPr lang="it-IT" sz="2400" kern="1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del controllo</a:t>
            </a:r>
            <a:endParaRPr lang="en-IT" sz="2400" kern="1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T" sz="2400" dirty="0">
              <a:latin typeface="+mn-l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946952-201D-2C5A-C6B8-89D355D69EB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i="1" dirty="0">
                <a:effectLst/>
                <a:latin typeface="+mn-lt"/>
              </a:rPr>
              <a:t>“The year 1945 was not a moment of imperial defeat, but of</a:t>
            </a:r>
          </a:p>
          <a:p>
            <a:pPr marL="0" indent="0" algn="ctr">
              <a:buNone/>
            </a:pPr>
            <a:r>
              <a:rPr lang="en-GB" i="1" dirty="0">
                <a:effectLst/>
                <a:latin typeface="+mn-lt"/>
              </a:rPr>
              <a:t>imperial reassertion for Belgium, France, the Netherlands, and Britain, each of which saw</a:t>
            </a:r>
          </a:p>
          <a:p>
            <a:pPr marL="0" indent="0" algn="ctr">
              <a:buNone/>
            </a:pPr>
            <a:r>
              <a:rPr lang="en-GB" i="1" dirty="0">
                <a:effectLst/>
                <a:latin typeface="+mn-lt"/>
              </a:rPr>
              <a:t>their futures as global, colonial entities”.</a:t>
            </a:r>
          </a:p>
          <a:p>
            <a:pPr marL="0" indent="0" algn="ctr">
              <a:buNone/>
            </a:pPr>
            <a:r>
              <a:rPr lang="en-GB" dirty="0">
                <a:latin typeface="+mn-lt"/>
              </a:rPr>
              <a:t>M. Evans, “Colonial Fantasies Shattered”, 2012</a:t>
            </a:r>
            <a:endParaRPr lang="en-GB" dirty="0">
              <a:effectLst/>
              <a:latin typeface="+mn-lt"/>
            </a:endParaRPr>
          </a:p>
          <a:p>
            <a:pPr marL="0" indent="0" algn="ctr">
              <a:buNone/>
            </a:pPr>
            <a:endParaRPr lang="en-IT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8349891"/>
      </p:ext>
    </p:extLst>
  </p:cSld>
  <p:clrMapOvr>
    <a:masterClrMapping/>
  </p:clrMapOvr>
</p:sld>
</file>

<file path=ppt/theme/theme1.xml><?xml version="1.0" encoding="utf-8"?>
<a:theme xmlns:a="http://schemas.openxmlformats.org/drawingml/2006/main" name="VeniceBeachVTI">
  <a:themeElements>
    <a:clrScheme name="AnalogousFromRegularSeed_2SEEDS">
      <a:dk1>
        <a:srgbClr val="000000"/>
      </a:dk1>
      <a:lt1>
        <a:srgbClr val="FFFFFF"/>
      </a:lt1>
      <a:dk2>
        <a:srgbClr val="28311B"/>
      </a:dk2>
      <a:lt2>
        <a:srgbClr val="F1F0F3"/>
      </a:lt2>
      <a:accent1>
        <a:srgbClr val="7EAF30"/>
      </a:accent1>
      <a:accent2>
        <a:srgbClr val="A8A539"/>
      </a:accent2>
      <a:accent3>
        <a:srgbClr val="55B63D"/>
      </a:accent3>
      <a:accent4>
        <a:srgbClr val="33A5B9"/>
      </a:accent4>
      <a:accent5>
        <a:srgbClr val="457FCB"/>
      </a:accent5>
      <a:accent6>
        <a:srgbClr val="4C4EC2"/>
      </a:accent6>
      <a:hlink>
        <a:srgbClr val="713FBF"/>
      </a:hlink>
      <a:folHlink>
        <a:srgbClr val="7F7F7F"/>
      </a:folHlink>
    </a:clrScheme>
    <a:fontScheme name="Avenir 1">
      <a:majorFont>
        <a:latin typeface="Avenir Next LT Pro Ligh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eniceBeachVTI" id="{69839BBA-F383-4FFD-B56A-E36ACE43E09D}" vid="{060D2740-A69C-444A-B833-E03D333ADD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1482</TotalTime>
  <Words>505</Words>
  <Application>Microsoft Macintosh PowerPoint</Application>
  <PresentationFormat>Widescreen</PresentationFormat>
  <Paragraphs>82</Paragraphs>
  <Slides>25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Aptos</vt:lpstr>
      <vt:lpstr>Arial</vt:lpstr>
      <vt:lpstr>Avenir Next LT Pro</vt:lpstr>
      <vt:lpstr>Avenir Next LT Pro Light</vt:lpstr>
      <vt:lpstr>VeniceBeachVTI</vt:lpstr>
      <vt:lpstr>Politiche internazionali e dello sviluppo</vt:lpstr>
      <vt:lpstr>PowerPoint Presentation</vt:lpstr>
      <vt:lpstr>Cosa?</vt:lpstr>
      <vt:lpstr>COME?</vt:lpstr>
      <vt:lpstr>Quando?</vt:lpstr>
      <vt:lpstr>SVILUPPO  </vt:lpstr>
      <vt:lpstr>Evoluzione</vt:lpstr>
      <vt:lpstr>Anni ‘30</vt:lpstr>
      <vt:lpstr>II GUERRA MONDIALE</vt:lpstr>
      <vt:lpstr>1945: uno spartiacque? Perché?</vt:lpstr>
      <vt:lpstr>INTERNAZIONALISMI </vt:lpstr>
      <vt:lpstr> La guerra fredda: due universalismi a confronto </vt:lpstr>
      <vt:lpstr>La modernità americana: modelli, politiche e fallimenti  </vt:lpstr>
      <vt:lpstr>La modernità socialista: ambizioni, proiezioni e risultati  </vt:lpstr>
      <vt:lpstr>La “modernizzazione europea”: tra eredità imperiale, sviluppo e (im)potenza  </vt:lpstr>
      <vt:lpstr>L’urto del globale: contestazione e crisi nei lunghi anni Settanta  </vt:lpstr>
      <vt:lpstr>Ambiente e sviluppo</vt:lpstr>
      <vt:lpstr> I diritti umani nella politica internazionale (con Umberto Tulli)</vt:lpstr>
      <vt:lpstr>Gli anni Ottanta: verso un nuovo ordine politico-economico?  </vt:lpstr>
      <vt:lpstr>Post-guerra fredda: il tramonto delle alternative </vt:lpstr>
      <vt:lpstr> IL RITORNO DELLA GUERRA</vt:lpstr>
      <vt:lpstr>9/11 e la guerra al terrore</vt:lpstr>
      <vt:lpstr>fratture contemporanee I</vt:lpstr>
      <vt:lpstr>FRATTURE CONTEMPORANEE II</vt:lpstr>
      <vt:lpstr>esame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Politiche internazionali e dello sviluppo</dc:title>
  <dc:creator>Alessandra Bitumi</dc:creator>
  <cp:lastModifiedBy>Alessandra Bitumi</cp:lastModifiedBy>
  <cp:revision>24</cp:revision>
  <dcterms:created xsi:type="dcterms:W3CDTF">2024-02-13T10:29:21Z</dcterms:created>
  <dcterms:modified xsi:type="dcterms:W3CDTF">2024-03-01T10:42:59Z</dcterms:modified>
</cp:coreProperties>
</file>