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373" r:id="rId3"/>
    <p:sldId id="376" r:id="rId4"/>
    <p:sldId id="377" r:id="rId5"/>
    <p:sldId id="384" r:id="rId6"/>
    <p:sldId id="385" r:id="rId7"/>
    <p:sldId id="387" r:id="rId8"/>
    <p:sldId id="388" r:id="rId9"/>
    <p:sldId id="389" r:id="rId10"/>
    <p:sldId id="390" r:id="rId11"/>
    <p:sldId id="39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68000"/>
    <a:srgbClr val="8A0000"/>
    <a:srgbClr val="FF99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41" autoAdjust="0"/>
    <p:restoredTop sz="94660"/>
  </p:normalViewPr>
  <p:slideViewPr>
    <p:cSldViewPr snapToGrid="0">
      <p:cViewPr varScale="1">
        <p:scale>
          <a:sx n="63" d="100"/>
          <a:sy n="63" d="100"/>
        </p:scale>
        <p:origin x="69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4" Type="http://schemas.openxmlformats.org/officeDocument/2006/relationships/image" Target="../media/image8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0629BB-244B-478D-8B8C-49C84520CC6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250897A4-8196-4BC3-B3FB-440816319D0A}">
      <dgm:prSet/>
      <dgm:spPr/>
      <dgm:t>
        <a:bodyPr/>
        <a:lstStyle/>
        <a:p>
          <a:r>
            <a:rPr lang="it-IT"/>
            <a:t>﻿﻿Il social networking consente ai consumatori di conversare tra loro. </a:t>
          </a:r>
          <a:endParaRPr lang="en-US"/>
        </a:p>
      </dgm:t>
    </dgm:pt>
    <dgm:pt modelId="{BC05A982-144D-42C7-ABD8-5C1AE789AF7C}" type="parTrans" cxnId="{91190A91-88BB-4C5D-A1E3-E8FA749C32FD}">
      <dgm:prSet/>
      <dgm:spPr/>
      <dgm:t>
        <a:bodyPr/>
        <a:lstStyle/>
        <a:p>
          <a:endParaRPr lang="en-US"/>
        </a:p>
      </dgm:t>
    </dgm:pt>
    <dgm:pt modelId="{B48EEDF8-8931-4F4A-BA3A-F382EAE4FC2D}" type="sibTrans" cxnId="{91190A91-88BB-4C5D-A1E3-E8FA749C32FD}">
      <dgm:prSet/>
      <dgm:spPr/>
      <dgm:t>
        <a:bodyPr/>
        <a:lstStyle/>
        <a:p>
          <a:endParaRPr lang="en-US"/>
        </a:p>
      </dgm:t>
    </dgm:pt>
    <dgm:pt modelId="{80DD14BC-1A4C-4EFC-A91B-44C480CFC41E}">
      <dgm:prSet/>
      <dgm:spPr/>
      <dgm:t>
        <a:bodyPr/>
        <a:lstStyle/>
        <a:p>
          <a:r>
            <a:rPr lang="it-IT"/>
            <a:t>Si tratta di un'estensione della comunicazione tradizionale attraverso il passaparola.</a:t>
          </a:r>
          <a:endParaRPr lang="en-US"/>
        </a:p>
      </dgm:t>
    </dgm:pt>
    <dgm:pt modelId="{6D27D568-5736-41F8-8833-D8044332AE75}" type="parTrans" cxnId="{622B450F-215A-44C6-B438-7E587A3311AB}">
      <dgm:prSet/>
      <dgm:spPr/>
      <dgm:t>
        <a:bodyPr/>
        <a:lstStyle/>
        <a:p>
          <a:endParaRPr lang="en-US"/>
        </a:p>
      </dgm:t>
    </dgm:pt>
    <dgm:pt modelId="{9DBDCA29-55A9-4214-B8D1-0FA8B8336BF3}" type="sibTrans" cxnId="{622B450F-215A-44C6-B438-7E587A3311AB}">
      <dgm:prSet/>
      <dgm:spPr/>
      <dgm:t>
        <a:bodyPr/>
        <a:lstStyle/>
        <a:p>
          <a:endParaRPr lang="en-US"/>
        </a:p>
      </dgm:t>
    </dgm:pt>
    <dgm:pt modelId="{8FD80C20-9E23-4F8F-ACBF-8A442F24DF16}" type="pres">
      <dgm:prSet presAssocID="{610629BB-244B-478D-8B8C-49C84520CC60}" presName="root" presStyleCnt="0">
        <dgm:presLayoutVars>
          <dgm:dir/>
          <dgm:resizeHandles val="exact"/>
        </dgm:presLayoutVars>
      </dgm:prSet>
      <dgm:spPr/>
    </dgm:pt>
    <dgm:pt modelId="{BCB6B8EE-661E-46F8-87B0-DD5778D587A1}" type="pres">
      <dgm:prSet presAssocID="{250897A4-8196-4BC3-B3FB-440816319D0A}" presName="compNode" presStyleCnt="0"/>
      <dgm:spPr/>
    </dgm:pt>
    <dgm:pt modelId="{D3894F7C-5CB7-4A26-B120-6A57C8D30AC0}" type="pres">
      <dgm:prSet presAssocID="{250897A4-8196-4BC3-B3FB-440816319D0A}" presName="bgRect" presStyleLbl="bgShp" presStyleIdx="0" presStyleCnt="2"/>
      <dgm:spPr/>
    </dgm:pt>
    <dgm:pt modelId="{3E399139-B1F5-4524-82FE-D50E8A9F3780}" type="pres">
      <dgm:prSet presAssocID="{250897A4-8196-4BC3-B3FB-440816319D0A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 Network"/>
        </a:ext>
      </dgm:extLst>
    </dgm:pt>
    <dgm:pt modelId="{309FB884-7A02-4FC6-A641-933240346C3B}" type="pres">
      <dgm:prSet presAssocID="{250897A4-8196-4BC3-B3FB-440816319D0A}" presName="spaceRect" presStyleCnt="0"/>
      <dgm:spPr/>
    </dgm:pt>
    <dgm:pt modelId="{FD9F70FD-ACB3-40F3-8B26-0DF3AD4A8FE8}" type="pres">
      <dgm:prSet presAssocID="{250897A4-8196-4BC3-B3FB-440816319D0A}" presName="parTx" presStyleLbl="revTx" presStyleIdx="0" presStyleCnt="2">
        <dgm:presLayoutVars>
          <dgm:chMax val="0"/>
          <dgm:chPref val="0"/>
        </dgm:presLayoutVars>
      </dgm:prSet>
      <dgm:spPr/>
    </dgm:pt>
    <dgm:pt modelId="{1165DA6C-DDF0-4D1B-B157-CADB9A6AB7EF}" type="pres">
      <dgm:prSet presAssocID="{B48EEDF8-8931-4F4A-BA3A-F382EAE4FC2D}" presName="sibTrans" presStyleCnt="0"/>
      <dgm:spPr/>
    </dgm:pt>
    <dgm:pt modelId="{55809AC7-8F28-4732-811D-428EF43E6AED}" type="pres">
      <dgm:prSet presAssocID="{80DD14BC-1A4C-4EFC-A91B-44C480CFC41E}" presName="compNode" presStyleCnt="0"/>
      <dgm:spPr/>
    </dgm:pt>
    <dgm:pt modelId="{0BBB42AB-BF3A-4165-A5AF-C6B5BDE984AF}" type="pres">
      <dgm:prSet presAssocID="{80DD14BC-1A4C-4EFC-A91B-44C480CFC41E}" presName="bgRect" presStyleLbl="bgShp" presStyleIdx="1" presStyleCnt="2"/>
      <dgm:spPr/>
    </dgm:pt>
    <dgm:pt modelId="{B0A6EC02-50F2-4046-8593-2B7A672C999E}" type="pres">
      <dgm:prSet presAssocID="{80DD14BC-1A4C-4EFC-A91B-44C480CFC41E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ocial Network"/>
        </a:ext>
      </dgm:extLst>
    </dgm:pt>
    <dgm:pt modelId="{FDCD233D-BFE5-4A2A-BAF9-B9A85670D44B}" type="pres">
      <dgm:prSet presAssocID="{80DD14BC-1A4C-4EFC-A91B-44C480CFC41E}" presName="spaceRect" presStyleCnt="0"/>
      <dgm:spPr/>
    </dgm:pt>
    <dgm:pt modelId="{17EAA72A-E9E7-45A3-AD65-CC958DF4FC51}" type="pres">
      <dgm:prSet presAssocID="{80DD14BC-1A4C-4EFC-A91B-44C480CFC41E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622B450F-215A-44C6-B438-7E587A3311AB}" srcId="{610629BB-244B-478D-8B8C-49C84520CC60}" destId="{80DD14BC-1A4C-4EFC-A91B-44C480CFC41E}" srcOrd="1" destOrd="0" parTransId="{6D27D568-5736-41F8-8833-D8044332AE75}" sibTransId="{9DBDCA29-55A9-4214-B8D1-0FA8B8336BF3}"/>
    <dgm:cxn modelId="{F8BD3B10-BD1C-4634-B50D-354E830C573D}" type="presOf" srcId="{250897A4-8196-4BC3-B3FB-440816319D0A}" destId="{FD9F70FD-ACB3-40F3-8B26-0DF3AD4A8FE8}" srcOrd="0" destOrd="0" presId="urn:microsoft.com/office/officeart/2018/2/layout/IconVerticalSolidList"/>
    <dgm:cxn modelId="{A8897A8D-AC90-47AB-85B1-304317EA9324}" type="presOf" srcId="{80DD14BC-1A4C-4EFC-A91B-44C480CFC41E}" destId="{17EAA72A-E9E7-45A3-AD65-CC958DF4FC51}" srcOrd="0" destOrd="0" presId="urn:microsoft.com/office/officeart/2018/2/layout/IconVerticalSolidList"/>
    <dgm:cxn modelId="{91190A91-88BB-4C5D-A1E3-E8FA749C32FD}" srcId="{610629BB-244B-478D-8B8C-49C84520CC60}" destId="{250897A4-8196-4BC3-B3FB-440816319D0A}" srcOrd="0" destOrd="0" parTransId="{BC05A982-144D-42C7-ABD8-5C1AE789AF7C}" sibTransId="{B48EEDF8-8931-4F4A-BA3A-F382EAE4FC2D}"/>
    <dgm:cxn modelId="{06E4779F-999D-4D67-931B-9119705B6040}" type="presOf" srcId="{610629BB-244B-478D-8B8C-49C84520CC60}" destId="{8FD80C20-9E23-4F8F-ACBF-8A442F24DF16}" srcOrd="0" destOrd="0" presId="urn:microsoft.com/office/officeart/2018/2/layout/IconVerticalSolidList"/>
    <dgm:cxn modelId="{DAED5E3E-A1A1-44F6-B451-E401299E2E97}" type="presParOf" srcId="{8FD80C20-9E23-4F8F-ACBF-8A442F24DF16}" destId="{BCB6B8EE-661E-46F8-87B0-DD5778D587A1}" srcOrd="0" destOrd="0" presId="urn:microsoft.com/office/officeart/2018/2/layout/IconVerticalSolidList"/>
    <dgm:cxn modelId="{B467A5F7-211A-4B51-8BEF-526A7F780841}" type="presParOf" srcId="{BCB6B8EE-661E-46F8-87B0-DD5778D587A1}" destId="{D3894F7C-5CB7-4A26-B120-6A57C8D30AC0}" srcOrd="0" destOrd="0" presId="urn:microsoft.com/office/officeart/2018/2/layout/IconVerticalSolidList"/>
    <dgm:cxn modelId="{49681442-189C-4AE6-B178-869B43895FBD}" type="presParOf" srcId="{BCB6B8EE-661E-46F8-87B0-DD5778D587A1}" destId="{3E399139-B1F5-4524-82FE-D50E8A9F3780}" srcOrd="1" destOrd="0" presId="urn:microsoft.com/office/officeart/2018/2/layout/IconVerticalSolidList"/>
    <dgm:cxn modelId="{CC16EBB6-94A8-44CC-8132-82FB172BA053}" type="presParOf" srcId="{BCB6B8EE-661E-46F8-87B0-DD5778D587A1}" destId="{309FB884-7A02-4FC6-A641-933240346C3B}" srcOrd="2" destOrd="0" presId="urn:microsoft.com/office/officeart/2018/2/layout/IconVerticalSolidList"/>
    <dgm:cxn modelId="{C7D7F35A-1D95-4969-AA2D-554589A24728}" type="presParOf" srcId="{BCB6B8EE-661E-46F8-87B0-DD5778D587A1}" destId="{FD9F70FD-ACB3-40F3-8B26-0DF3AD4A8FE8}" srcOrd="3" destOrd="0" presId="urn:microsoft.com/office/officeart/2018/2/layout/IconVerticalSolidList"/>
    <dgm:cxn modelId="{7D3F6B9D-B62F-421E-86D6-298FF0E4DC93}" type="presParOf" srcId="{8FD80C20-9E23-4F8F-ACBF-8A442F24DF16}" destId="{1165DA6C-DDF0-4D1B-B157-CADB9A6AB7EF}" srcOrd="1" destOrd="0" presId="urn:microsoft.com/office/officeart/2018/2/layout/IconVerticalSolidList"/>
    <dgm:cxn modelId="{83A9B195-BE29-4CE0-8361-525F7A073C03}" type="presParOf" srcId="{8FD80C20-9E23-4F8F-ACBF-8A442F24DF16}" destId="{55809AC7-8F28-4732-811D-428EF43E6AED}" srcOrd="2" destOrd="0" presId="urn:microsoft.com/office/officeart/2018/2/layout/IconVerticalSolidList"/>
    <dgm:cxn modelId="{BC36D8EF-5807-425C-8F8C-199AC88C2379}" type="presParOf" srcId="{55809AC7-8F28-4732-811D-428EF43E6AED}" destId="{0BBB42AB-BF3A-4165-A5AF-C6B5BDE984AF}" srcOrd="0" destOrd="0" presId="urn:microsoft.com/office/officeart/2018/2/layout/IconVerticalSolidList"/>
    <dgm:cxn modelId="{90089DC2-0DA4-417B-AAB1-95EFFEF462A0}" type="presParOf" srcId="{55809AC7-8F28-4732-811D-428EF43E6AED}" destId="{B0A6EC02-50F2-4046-8593-2B7A672C999E}" srcOrd="1" destOrd="0" presId="urn:microsoft.com/office/officeart/2018/2/layout/IconVerticalSolidList"/>
    <dgm:cxn modelId="{8F5C70FE-0163-475E-B028-13C7770B293A}" type="presParOf" srcId="{55809AC7-8F28-4732-811D-428EF43E6AED}" destId="{FDCD233D-BFE5-4A2A-BAF9-B9A85670D44B}" srcOrd="2" destOrd="0" presId="urn:microsoft.com/office/officeart/2018/2/layout/IconVerticalSolidList"/>
    <dgm:cxn modelId="{E1FB8084-CBB6-4EC3-99C0-727C69157194}" type="presParOf" srcId="{55809AC7-8F28-4732-811D-428EF43E6AED}" destId="{17EAA72A-E9E7-45A3-AD65-CC958DF4FC5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894F7C-5CB7-4A26-B120-6A57C8D30AC0}">
      <dsp:nvSpPr>
        <dsp:cNvPr id="0" name=""/>
        <dsp:cNvSpPr/>
      </dsp:nvSpPr>
      <dsp:spPr>
        <a:xfrm>
          <a:off x="0" y="799703"/>
          <a:ext cx="5641974" cy="147637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399139-B1F5-4524-82FE-D50E8A9F3780}">
      <dsp:nvSpPr>
        <dsp:cNvPr id="0" name=""/>
        <dsp:cNvSpPr/>
      </dsp:nvSpPr>
      <dsp:spPr>
        <a:xfrm>
          <a:off x="446603" y="1131887"/>
          <a:ext cx="812006" cy="81200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9F70FD-ACB3-40F3-8B26-0DF3AD4A8FE8}">
      <dsp:nvSpPr>
        <dsp:cNvPr id="0" name=""/>
        <dsp:cNvSpPr/>
      </dsp:nvSpPr>
      <dsp:spPr>
        <a:xfrm>
          <a:off x="1705213" y="799703"/>
          <a:ext cx="3936761" cy="1476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50" tIns="156250" rIns="156250" bIns="15625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/>
            <a:t>﻿﻿Il social networking consente ai consumatori di conversare tra loro. </a:t>
          </a:r>
          <a:endParaRPr lang="en-US" sz="2300" kern="1200"/>
        </a:p>
      </dsp:txBody>
      <dsp:txXfrm>
        <a:off x="1705213" y="799703"/>
        <a:ext cx="3936761" cy="1476375"/>
      </dsp:txXfrm>
    </dsp:sp>
    <dsp:sp modelId="{0BBB42AB-BF3A-4165-A5AF-C6B5BDE984AF}">
      <dsp:nvSpPr>
        <dsp:cNvPr id="0" name=""/>
        <dsp:cNvSpPr/>
      </dsp:nvSpPr>
      <dsp:spPr>
        <a:xfrm>
          <a:off x="0" y="2645171"/>
          <a:ext cx="5641974" cy="147637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A6EC02-50F2-4046-8593-2B7A672C999E}">
      <dsp:nvSpPr>
        <dsp:cNvPr id="0" name=""/>
        <dsp:cNvSpPr/>
      </dsp:nvSpPr>
      <dsp:spPr>
        <a:xfrm>
          <a:off x="446603" y="2977356"/>
          <a:ext cx="812006" cy="81200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EAA72A-E9E7-45A3-AD65-CC958DF4FC51}">
      <dsp:nvSpPr>
        <dsp:cNvPr id="0" name=""/>
        <dsp:cNvSpPr/>
      </dsp:nvSpPr>
      <dsp:spPr>
        <a:xfrm>
          <a:off x="1705213" y="2645171"/>
          <a:ext cx="3936761" cy="1476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50" tIns="156250" rIns="156250" bIns="15625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/>
            <a:t>Si tratta di un'estensione della comunicazione tradizionale attraverso il passaparola.</a:t>
          </a:r>
          <a:endParaRPr lang="en-US" sz="2300" kern="1200"/>
        </a:p>
      </dsp:txBody>
      <dsp:txXfrm>
        <a:off x="1705213" y="2645171"/>
        <a:ext cx="3936761" cy="14763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2/29/2024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2/29/2024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2/29/2024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2/29/2024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2/29/2024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2/29/2024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2/29/2024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2/29/2024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2/29/2024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2/29/2024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dirty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2/29/2024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‹N›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2/29/2024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Titolo 1">
            <a:extLst>
              <a:ext uri="{FF2B5EF4-FFF2-40B4-BE49-F238E27FC236}">
                <a16:creationId xmlns:a16="http://schemas.microsoft.com/office/drawing/2014/main" id="{BA021E18-4BC2-9D9F-36E6-8BE91CE283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4787900"/>
            <a:ext cx="7772400" cy="1635277"/>
          </a:xfrm>
        </p:spPr>
        <p:txBody>
          <a:bodyPr>
            <a:noAutofit/>
          </a:bodyPr>
          <a:lstStyle/>
          <a:p>
            <a:br>
              <a:rPr lang="it-IT" sz="2800" b="1" dirty="0">
                <a:solidFill>
                  <a:schemeClr val="accent1"/>
                </a:solidFill>
              </a:rPr>
            </a:br>
            <a:br>
              <a:rPr lang="it-IT" sz="2800" b="1" dirty="0">
                <a:solidFill>
                  <a:schemeClr val="accent1"/>
                </a:solidFill>
              </a:rPr>
            </a:br>
            <a:r>
              <a:rPr lang="it-IT" sz="2800" b="1" dirty="0">
                <a:solidFill>
                  <a:srgbClr val="C00000"/>
                </a:solidFill>
              </a:rPr>
              <a:t>SOCIAL MEDIA MARKETING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93F351BD-1031-8248-7097-8991799E0B0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06" r="806"/>
          <a:stretch/>
        </p:blipFill>
        <p:spPr>
          <a:xfrm>
            <a:off x="8765797" y="4882829"/>
            <a:ext cx="2868990" cy="1540348"/>
          </a:xfrm>
          <a:prstGeom prst="rect">
            <a:avLst/>
          </a:prstGeom>
          <a:gradFill>
            <a:gsLst>
              <a:gs pos="0">
                <a:schemeClr val="accent1">
                  <a:lumMod val="67000"/>
                </a:schemeClr>
              </a:gs>
              <a:gs pos="15000">
                <a:srgbClr val="EA6B47"/>
              </a:gs>
              <a:gs pos="25000">
                <a:srgbClr val="E66743"/>
              </a:gs>
              <a:gs pos="9000">
                <a:srgbClr val="DE603C"/>
              </a:gs>
              <a:gs pos="0">
                <a:srgbClr val="CE512D"/>
              </a:gs>
              <a:gs pos="0">
                <a:schemeClr val="accent1">
                  <a:lumMod val="97000"/>
                  <a:lumOff val="3000"/>
                </a:schemeClr>
              </a:gs>
              <a:gs pos="0">
                <a:schemeClr val="accent1">
                  <a:lumMod val="60000"/>
                  <a:lumOff val="40000"/>
                </a:schemeClr>
              </a:gs>
            </a:gsLst>
            <a:lin ang="16200000" scaled="1"/>
          </a:gradFill>
        </p:spPr>
      </p:pic>
    </p:spTree>
    <p:extLst>
      <p:ext uri="{BB962C8B-B14F-4D97-AF65-F5344CB8AC3E}">
        <p14:creationId xmlns:p14="http://schemas.microsoft.com/office/powerpoint/2010/main" val="30145795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89C8D913-27F9-18E0-377D-CB96869926DD}"/>
              </a:ext>
            </a:extLst>
          </p:cNvPr>
          <p:cNvSpPr txBox="1"/>
          <p:nvPr/>
        </p:nvSpPr>
        <p:spPr>
          <a:xfrm>
            <a:off x="1089811" y="2136338"/>
            <a:ext cx="1001237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dirty="0">
                <a:effectLst/>
                <a:highlight>
                  <a:srgbClr val="F68000"/>
                </a:highlight>
                <a:latin typeface="Trebuchet MS" panose="020B0703020202090204" pitchFamily="34" charset="0"/>
              </a:rPr>
              <a:t>Community:</a:t>
            </a:r>
            <a:r>
              <a:rPr lang="it-IT" sz="3600" dirty="0">
                <a:effectLst/>
                <a:latin typeface="Trebuchet MS" panose="020B0703020202090204" pitchFamily="34" charset="0"/>
              </a:rPr>
              <a:t> </a:t>
            </a:r>
            <a:r>
              <a:rPr lang="it-IT" sz="36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L'azienda crea i contenuti e li spinge oltre il confine simbolico del controllo, che viene assunto da una community di consumatori interessati.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122481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EF0726A5-213A-BFA4-5C12-E4CE5D61B819}"/>
              </a:ext>
            </a:extLst>
          </p:cNvPr>
          <p:cNvSpPr txBox="1"/>
          <p:nvPr/>
        </p:nvSpPr>
        <p:spPr>
          <a:xfrm>
            <a:off x="1369141" y="1995295"/>
            <a:ext cx="945371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dirty="0">
                <a:effectLst/>
                <a:highlight>
                  <a:srgbClr val="F68000"/>
                </a:highlight>
                <a:latin typeface="Trebuchet MS" panose="020B0703020202090204" pitchFamily="34" charset="0"/>
              </a:rPr>
              <a:t>Consumatori e Conversazioni: </a:t>
            </a:r>
            <a:r>
              <a:rPr lang="it-IT" sz="3600" dirty="0">
                <a:solidFill>
                  <a:schemeClr val="accent4">
                    <a:lumMod val="75000"/>
                  </a:schemeClr>
                </a:solidFill>
                <a:highlight>
                  <a:srgbClr val="F68000"/>
                </a:highlight>
                <a:latin typeface="Trebuchet MS" panose="020B0703020202090204" pitchFamily="34" charset="0"/>
              </a:rPr>
              <a:t> </a:t>
            </a:r>
            <a:r>
              <a:rPr lang="it-IT" sz="36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la manifestazione di engagement più forte si ha quando intorno a un fatto o a un contenuto si sviluppa una grandissima quantità di conversazioni online.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88634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75" name="Straight Connector 7174">
            <a:extLst>
              <a:ext uri="{FF2B5EF4-FFF2-40B4-BE49-F238E27FC236}">
                <a16:creationId xmlns:a16="http://schemas.microsoft.com/office/drawing/2014/main" id="{358D3741-4ACF-4DA5-ABD5-0C432115C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7" name="Rectangle 7176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6" y="4572000"/>
            <a:ext cx="7058307" cy="1964266"/>
          </a:xfrm>
          <a:prstGeom prst="rect">
            <a:avLst/>
          </a:prstGeom>
          <a:solidFill>
            <a:srgbClr val="4669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170" name="Picture 2" descr="social media marketing - learn how to make content and earn money">
            <a:extLst>
              <a:ext uri="{FF2B5EF4-FFF2-40B4-BE49-F238E27FC236}">
                <a16:creationId xmlns:a16="http://schemas.microsoft.com/office/drawing/2014/main" id="{2AFC6D24-DD8E-0EC4-3151-173357189D6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0" r="1" b="4873"/>
          <a:stretch/>
        </p:blipFill>
        <p:spPr bwMode="auto">
          <a:xfrm>
            <a:off x="327547" y="321733"/>
            <a:ext cx="7058306" cy="410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9" name="Rectangle 7178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5" y="321732"/>
            <a:ext cx="4335613" cy="621453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26C717BC-394D-ECC0-05E0-14FB2C31DE1F}"/>
              </a:ext>
            </a:extLst>
          </p:cNvPr>
          <p:cNvSpPr txBox="1"/>
          <p:nvPr/>
        </p:nvSpPr>
        <p:spPr>
          <a:xfrm>
            <a:off x="8029319" y="917725"/>
            <a:ext cx="3424739" cy="4852362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b="1">
                <a:solidFill>
                  <a:srgbClr val="FFFFFF"/>
                </a:solidFill>
                <a:effectLst/>
              </a:rPr>
              <a:t>Una definizione di social media marketing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>
              <a:solidFill>
                <a:srgbClr val="FFFFFF"/>
              </a:solidFill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>
                <a:solidFill>
                  <a:srgbClr val="FFFFFF"/>
                </a:solidFill>
                <a:effectLst/>
              </a:rPr>
              <a:t>I social media sono tecnologie basate su Internet che facilitano le conversazioni online e comprendono una vasta gamma di spazi per il passaparola online. 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>
              <a:solidFill>
                <a:srgbClr val="FFFFFF"/>
              </a:solidFill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>
                <a:solidFill>
                  <a:srgbClr val="FFFFFF"/>
                </a:solidFill>
                <a:effectLst/>
              </a:rPr>
              <a:t>I social principali sono generalmente disponibili in più lingue e consentono agli utenti di connettersi con amici o persone che si trovano oltre i confini geografici, politici o economici.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>
              <a:solidFill>
                <a:srgbClr val="FFFFFF"/>
              </a:solidFill>
              <a:effectLst/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6699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hade val="85000"/>
            <a:satMod val="1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29C29B9-CB4D-43C1-81A2-0CABE34D1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ADC5515F-CA6E-47D2-A360-E672C1E901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4CFFEC7-E77E-419D-B1B5-335DA4C743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6" y="321731"/>
            <a:ext cx="7058307" cy="621453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575C10F-5FA1-48E0-9E3A-852A33AFD8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5" y="321732"/>
            <a:ext cx="4335613" cy="621453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D73FE0D0-0BC1-C36F-8953-656EFF3AE50E}"/>
              </a:ext>
            </a:extLst>
          </p:cNvPr>
          <p:cNvSpPr txBox="1"/>
          <p:nvPr/>
        </p:nvSpPr>
        <p:spPr>
          <a:xfrm>
            <a:off x="8029320" y="965200"/>
            <a:ext cx="3337180" cy="48155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900" cap="all" spc="1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Il social networking, come </a:t>
            </a:r>
            <a:r>
              <a:rPr lang="en-US" sz="3900" cap="all" spc="1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gli</a:t>
            </a:r>
            <a:r>
              <a:rPr lang="en-US" sz="3900" cap="all" spc="1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900" cap="all" spc="1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strumenti</a:t>
            </a:r>
            <a:r>
              <a:rPr lang="en-US" sz="3900" cap="all" spc="1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di </a:t>
            </a:r>
            <a:r>
              <a:rPr lang="en-US" sz="3900" cap="all" spc="1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comunicazione</a:t>
            </a:r>
            <a:r>
              <a:rPr lang="en-US" sz="3900" cap="all" spc="1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, </a:t>
            </a:r>
            <a:r>
              <a:rPr lang="en-US" sz="3900" cap="all" spc="1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svolge</a:t>
            </a:r>
            <a:r>
              <a:rPr lang="en-US" sz="3900" cap="all" spc="1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900" cap="all" spc="1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ruoli</a:t>
            </a:r>
            <a:r>
              <a:rPr lang="en-US" sz="3900" cap="all" spc="1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900" cap="all" spc="1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promozionali</a:t>
            </a:r>
            <a:r>
              <a:rPr lang="en-US" sz="3900" cap="all" spc="100" dirty="0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900" cap="all" spc="100" dirty="0" err="1"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rPr>
              <a:t>interrelati</a:t>
            </a:r>
            <a:endParaRPr lang="en-US" sz="3900" cap="all" spc="100" dirty="0">
              <a:solidFill>
                <a:srgbClr val="FFFFFF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E7045325-DA42-918D-3647-3FF4AC19F620}"/>
              </a:ext>
            </a:extLst>
          </p:cNvPr>
          <p:cNvSpPr txBox="1"/>
          <p:nvPr/>
        </p:nvSpPr>
        <p:spPr>
          <a:xfrm>
            <a:off x="971013" y="974875"/>
            <a:ext cx="5827233" cy="4852362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﻿﻿</a:t>
            </a:r>
            <a:r>
              <a:rPr lang="en-US" dirty="0">
                <a:effectLst/>
                <a:highlight>
                  <a:srgbClr val="F68000"/>
                </a:highlight>
              </a:rPr>
              <a:t>Il social networking </a:t>
            </a:r>
            <a:r>
              <a:rPr lang="en-US" dirty="0" err="1">
                <a:effectLst/>
                <a:highlight>
                  <a:srgbClr val="F68000"/>
                </a:highlight>
              </a:rPr>
              <a:t>dovrebbe</a:t>
            </a:r>
            <a:r>
              <a:rPr lang="en-US" dirty="0">
                <a:effectLst/>
                <a:highlight>
                  <a:srgbClr val="F68000"/>
                </a:highlight>
              </a:rPr>
              <a:t> </a:t>
            </a:r>
            <a:r>
              <a:rPr lang="en-US" dirty="0" err="1">
                <a:effectLst/>
                <a:highlight>
                  <a:srgbClr val="F68000"/>
                </a:highlight>
              </a:rPr>
              <a:t>agire</a:t>
            </a:r>
            <a:r>
              <a:rPr lang="en-US" dirty="0">
                <a:effectLst/>
                <a:highlight>
                  <a:srgbClr val="F68000"/>
                </a:highlight>
              </a:rPr>
              <a:t> in </a:t>
            </a:r>
            <a:r>
              <a:rPr lang="en-US" dirty="0" err="1">
                <a:effectLst/>
                <a:highlight>
                  <a:srgbClr val="F68000"/>
                </a:highlight>
              </a:rPr>
              <a:t>coerenza</a:t>
            </a:r>
            <a:r>
              <a:rPr lang="en-US" dirty="0">
                <a:effectLst/>
                <a:highlight>
                  <a:srgbClr val="F68000"/>
                </a:highlight>
              </a:rPr>
              <a:t> con </a:t>
            </a:r>
            <a:r>
              <a:rPr lang="en-US" dirty="0" err="1">
                <a:effectLst/>
                <a:highlight>
                  <a:srgbClr val="F68000"/>
                </a:highlight>
              </a:rPr>
              <a:t>gli</a:t>
            </a:r>
            <a:r>
              <a:rPr lang="en-US" dirty="0">
                <a:effectLst/>
                <a:highlight>
                  <a:srgbClr val="F68000"/>
                </a:highlight>
              </a:rPr>
              <a:t> </a:t>
            </a:r>
            <a:r>
              <a:rPr lang="en-US" dirty="0" err="1">
                <a:effectLst/>
                <a:highlight>
                  <a:srgbClr val="F68000"/>
                </a:highlight>
              </a:rPr>
              <a:t>strumenti</a:t>
            </a:r>
            <a:r>
              <a:rPr lang="en-US" dirty="0">
                <a:effectLst/>
                <a:highlight>
                  <a:srgbClr val="F68000"/>
                </a:highlight>
              </a:rPr>
              <a:t> </a:t>
            </a:r>
            <a:r>
              <a:rPr lang="en-US" dirty="0" err="1">
                <a:effectLst/>
                <a:highlight>
                  <a:srgbClr val="F68000"/>
                </a:highlight>
              </a:rPr>
              <a:t>tradizionali</a:t>
            </a:r>
            <a:r>
              <a:rPr lang="en-US" dirty="0">
                <a:effectLst/>
                <a:highlight>
                  <a:srgbClr val="F68000"/>
                </a:highlight>
              </a:rPr>
              <a:t>. </a:t>
            </a: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dirty="0">
              <a:highlight>
                <a:srgbClr val="F68000"/>
              </a:highlight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dirty="0">
              <a:highlight>
                <a:srgbClr val="F68000"/>
              </a:highlight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endParaRPr lang="en-US" dirty="0">
              <a:highlight>
                <a:srgbClr val="F68000"/>
              </a:highlight>
            </a:endParaRPr>
          </a:p>
          <a:p>
            <a:pPr defTabSz="9144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</a:pPr>
            <a:r>
              <a:rPr lang="en-US" dirty="0">
                <a:effectLst/>
              </a:rPr>
              <a:t>Le </a:t>
            </a:r>
            <a:r>
              <a:rPr lang="en-US" dirty="0" err="1">
                <a:effectLst/>
              </a:rPr>
              <a:t>aziende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dovrebbero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cioè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utilizzare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i</a:t>
            </a:r>
            <a:r>
              <a:rPr lang="en-US" dirty="0">
                <a:effectLst/>
              </a:rPr>
              <a:t> social media per </a:t>
            </a:r>
            <a:r>
              <a:rPr lang="en-US" dirty="0" err="1">
                <a:effectLst/>
              </a:rPr>
              <a:t>conversare</a:t>
            </a:r>
            <a:r>
              <a:rPr lang="en-US" dirty="0">
                <a:effectLst/>
              </a:rPr>
              <a:t> con </a:t>
            </a:r>
            <a:r>
              <a:rPr lang="en-US" dirty="0" err="1">
                <a:effectLst/>
              </a:rPr>
              <a:t>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consumatori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mediante</a:t>
            </a:r>
            <a:r>
              <a:rPr lang="en-US" dirty="0">
                <a:effectLst/>
              </a:rPr>
              <a:t> blog e </a:t>
            </a:r>
            <a:r>
              <a:rPr lang="en-US" dirty="0" err="1">
                <a:effectLst/>
              </a:rPr>
              <a:t>gruppi</a:t>
            </a:r>
            <a:r>
              <a:rPr lang="en-US" dirty="0">
                <a:effectLst/>
              </a:rPr>
              <a:t> Facebook e Twitter.</a:t>
            </a:r>
          </a:p>
        </p:txBody>
      </p:sp>
      <p:sp>
        <p:nvSpPr>
          <p:cNvPr id="4" name="Freccia in giù 3">
            <a:extLst>
              <a:ext uri="{FF2B5EF4-FFF2-40B4-BE49-F238E27FC236}">
                <a16:creationId xmlns:a16="http://schemas.microsoft.com/office/drawing/2014/main" id="{7131EE10-A16E-312E-C8A1-37DB5514F327}"/>
              </a:ext>
            </a:extLst>
          </p:cNvPr>
          <p:cNvSpPr/>
          <p:nvPr/>
        </p:nvSpPr>
        <p:spPr>
          <a:xfrm>
            <a:off x="4368800" y="2966720"/>
            <a:ext cx="406400" cy="4622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27802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F271758-7AC4-4265-8775-DCDB97A1E7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9C0365A3-9839-4FC6-BFF6-7115C711F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481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CasellaDiTesto 1">
            <a:extLst>
              <a:ext uri="{FF2B5EF4-FFF2-40B4-BE49-F238E27FC236}">
                <a16:creationId xmlns:a16="http://schemas.microsoft.com/office/drawing/2014/main" id="{51C54E36-4114-0D3C-D739-257F404DEFE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30570864"/>
              </p:ext>
            </p:extLst>
          </p:nvPr>
        </p:nvGraphicFramePr>
        <p:xfrm>
          <a:off x="5603875" y="954088"/>
          <a:ext cx="5641975" cy="492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69398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D58003D1-30D6-0B0B-62D4-1A85027652E8}"/>
              </a:ext>
            </a:extLst>
          </p:cNvPr>
          <p:cNvSpPr txBox="1"/>
          <p:nvPr/>
        </p:nvSpPr>
        <p:spPr>
          <a:xfrm>
            <a:off x="1485603" y="368709"/>
            <a:ext cx="98123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600" b="1" dirty="0">
                <a:solidFill>
                  <a:srgbClr val="8A0000"/>
                </a:solidFill>
                <a:effectLst/>
                <a:latin typeface="Trebuchet MS" panose="020B0703020202090204" pitchFamily="34" charset="0"/>
              </a:rPr>
              <a:t>I quattro diversi stili di comunicazione sono: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8F367439-3B61-A378-2B28-3AC4FC87E3A7}"/>
              </a:ext>
            </a:extLst>
          </p:cNvPr>
          <p:cNvSpPr txBox="1"/>
          <p:nvPr/>
        </p:nvSpPr>
        <p:spPr>
          <a:xfrm>
            <a:off x="484725" y="1305341"/>
            <a:ext cx="4809946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68000"/>
                </a:highlight>
                <a:latin typeface="Trebuchet MS" panose="020B0703020202090204" pitchFamily="34" charset="0"/>
              </a:rPr>
              <a:t>﻿﻿1. Pubblicità tradizionale a una via:</a:t>
            </a:r>
          </a:p>
          <a:p>
            <a:r>
              <a:rPr lang="it-IT" sz="3000" dirty="0">
                <a:solidFill>
                  <a:srgbClr val="C00000"/>
                </a:solidFill>
                <a:effectLst/>
                <a:latin typeface="Trebuchet MS" panose="020B0703020202090204" pitchFamily="34" charset="0"/>
              </a:rPr>
              <a:t>pubblicità sui mass media, come la pubblicità televisiva, su quotidiani, periodici ecc.</a:t>
            </a:r>
          </a:p>
          <a:p>
            <a:endParaRPr lang="it-IT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55A03BC4-11E8-871B-5524-929F61E5D196}"/>
              </a:ext>
            </a:extLst>
          </p:cNvPr>
          <p:cNvSpPr txBox="1"/>
          <p:nvPr/>
        </p:nvSpPr>
        <p:spPr>
          <a:xfrm>
            <a:off x="5294671" y="3750262"/>
            <a:ext cx="676656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3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68000"/>
                </a:highlight>
                <a:latin typeface="Trebuchet MS" panose="020B0703020202090204" pitchFamily="34" charset="0"/>
              </a:rPr>
              <a:t>2. ﻿Interazione guidata dal cliente: </a:t>
            </a:r>
          </a:p>
          <a:p>
            <a:pPr algn="r"/>
            <a:r>
              <a:rPr lang="it-IT" sz="30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costituisce un livello più elevato di interazione tra l'azienda e i suoi diversi clienti chiave.</a:t>
            </a:r>
          </a:p>
          <a:p>
            <a:endParaRPr lang="it-IT" dirty="0"/>
          </a:p>
        </p:txBody>
      </p:sp>
      <p:sp>
        <p:nvSpPr>
          <p:cNvPr id="8" name="Freccia sinistra 7">
            <a:extLst>
              <a:ext uri="{FF2B5EF4-FFF2-40B4-BE49-F238E27FC236}">
                <a16:creationId xmlns:a16="http://schemas.microsoft.com/office/drawing/2014/main" id="{3997A1BE-8E10-76B4-7E75-0DC1166EBD10}"/>
              </a:ext>
            </a:extLst>
          </p:cNvPr>
          <p:cNvSpPr/>
          <p:nvPr/>
        </p:nvSpPr>
        <p:spPr>
          <a:xfrm>
            <a:off x="7601321" y="1970728"/>
            <a:ext cx="2153264" cy="82384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Freccia sinistra 8">
            <a:extLst>
              <a:ext uri="{FF2B5EF4-FFF2-40B4-BE49-F238E27FC236}">
                <a16:creationId xmlns:a16="http://schemas.microsoft.com/office/drawing/2014/main" id="{38D93AFD-254D-616B-5BE0-1F65B648A8A0}"/>
              </a:ext>
            </a:extLst>
          </p:cNvPr>
          <p:cNvSpPr/>
          <p:nvPr/>
        </p:nvSpPr>
        <p:spPr>
          <a:xfrm rot="10800000">
            <a:off x="2412156" y="5809408"/>
            <a:ext cx="2153264" cy="82384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3816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B7564CA6-B935-4114-4729-200ABDD2282B}"/>
              </a:ext>
            </a:extLst>
          </p:cNvPr>
          <p:cNvSpPr txBox="1"/>
          <p:nvPr/>
        </p:nvSpPr>
        <p:spPr>
          <a:xfrm>
            <a:off x="427703" y="335845"/>
            <a:ext cx="801719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68000"/>
                </a:highlight>
                <a:latin typeface="Trebuchet MS" panose="020B0703020202090204" pitchFamily="34" charset="0"/>
              </a:rPr>
              <a:t>3. Marketing virale: </a:t>
            </a:r>
          </a:p>
          <a:p>
            <a:r>
              <a:rPr lang="it-IT" sz="30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versione 1.0 del social media marketing.</a:t>
            </a:r>
          </a:p>
          <a:p>
            <a:r>
              <a:rPr lang="it-IT" sz="30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L'azienda può usare un video innovativo su YouTube per attrarre l'attenzione sul brand e generare brand </a:t>
            </a:r>
            <a:r>
              <a:rPr lang="it-IT" sz="3000" dirty="0" err="1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awareness</a:t>
            </a:r>
            <a:r>
              <a:rPr lang="it-IT" sz="30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.</a:t>
            </a:r>
          </a:p>
          <a:p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C0BDB20-3194-C0B5-73BE-F863C1DFC8A9}"/>
              </a:ext>
            </a:extLst>
          </p:cNvPr>
          <p:cNvSpPr txBox="1"/>
          <p:nvPr/>
        </p:nvSpPr>
        <p:spPr>
          <a:xfrm>
            <a:off x="4207145" y="3718679"/>
            <a:ext cx="76791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3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68000"/>
                </a:highlight>
                <a:latin typeface="Trebuchet MS" panose="020B0703020202090204" pitchFamily="34" charset="0"/>
              </a:rPr>
              <a:t>4. Social media marketing: </a:t>
            </a:r>
          </a:p>
          <a:p>
            <a:pPr algn="r"/>
            <a:r>
              <a:rPr lang="it-IT" sz="30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versione 2.0 della comunicazione di marketing, in cui viene fornito anche un ampio feedback all'azienda</a:t>
            </a:r>
          </a:p>
          <a:p>
            <a:pPr algn="r"/>
            <a:endParaRPr lang="it-IT" dirty="0"/>
          </a:p>
        </p:txBody>
      </p:sp>
      <p:sp>
        <p:nvSpPr>
          <p:cNvPr id="4" name="Freccia sinistra 3">
            <a:extLst>
              <a:ext uri="{FF2B5EF4-FFF2-40B4-BE49-F238E27FC236}">
                <a16:creationId xmlns:a16="http://schemas.microsoft.com/office/drawing/2014/main" id="{82C1EE25-6A4E-F04F-F9D0-FB9A158EA903}"/>
              </a:ext>
            </a:extLst>
          </p:cNvPr>
          <p:cNvSpPr/>
          <p:nvPr/>
        </p:nvSpPr>
        <p:spPr>
          <a:xfrm>
            <a:off x="8795940" y="1526592"/>
            <a:ext cx="2153264" cy="82384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5" name="Freccia sinistra 4">
            <a:extLst>
              <a:ext uri="{FF2B5EF4-FFF2-40B4-BE49-F238E27FC236}">
                <a16:creationId xmlns:a16="http://schemas.microsoft.com/office/drawing/2014/main" id="{D1814627-73A2-3F9A-FD99-F51C9A3F6B40}"/>
              </a:ext>
            </a:extLst>
          </p:cNvPr>
          <p:cNvSpPr/>
          <p:nvPr/>
        </p:nvSpPr>
        <p:spPr>
          <a:xfrm rot="10800000">
            <a:off x="1456159" y="4619736"/>
            <a:ext cx="2153264" cy="82384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1151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DE105969-9ABC-F392-23E0-158EC17BE643}"/>
              </a:ext>
            </a:extLst>
          </p:cNvPr>
          <p:cNvSpPr txBox="1"/>
          <p:nvPr/>
        </p:nvSpPr>
        <p:spPr>
          <a:xfrm>
            <a:off x="1294518" y="247118"/>
            <a:ext cx="981390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600" b="1" dirty="0">
                <a:solidFill>
                  <a:srgbClr val="8A0000"/>
                </a:solidFill>
                <a:effectLst/>
                <a:latin typeface="Trebuchet MS" panose="020B0703020202090204" pitchFamily="34" charset="0"/>
              </a:rPr>
              <a:t>Il modello "a 6 C" del social media marketing</a:t>
            </a:r>
          </a:p>
          <a:p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A0431715-DB2E-6A30-672D-0BE8AAF08D7E}"/>
              </a:ext>
            </a:extLst>
          </p:cNvPr>
          <p:cNvSpPr txBox="1"/>
          <p:nvPr/>
        </p:nvSpPr>
        <p:spPr>
          <a:xfrm>
            <a:off x="1765944" y="1456521"/>
            <a:ext cx="8871054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300" dirty="0">
                <a:solidFill>
                  <a:schemeClr val="accent4">
                    <a:lumMod val="75000"/>
                  </a:schemeClr>
                </a:solidFill>
                <a:latin typeface="Trebuchet MS" panose="020B0703020202090204" pitchFamily="34" charset="0"/>
              </a:rPr>
              <a:t>S</a:t>
            </a:r>
            <a:r>
              <a:rPr lang="it-IT" sz="33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ei elementi distinti e interconnessi </a:t>
            </a:r>
          </a:p>
          <a:p>
            <a:pPr algn="ctr"/>
            <a:r>
              <a:rPr lang="it-IT" sz="33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(le 6</a:t>
            </a:r>
          </a:p>
          <a:p>
            <a:pPr algn="ctr"/>
            <a:r>
              <a:rPr lang="it-IT" sz="33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"C": Company, Contenuto, Controllo, Community, Consumatori, Conversazione) </a:t>
            </a:r>
          </a:p>
          <a:p>
            <a:pPr algn="ctr"/>
            <a:endParaRPr lang="it-IT" sz="3300" dirty="0">
              <a:solidFill>
                <a:schemeClr val="accent4">
                  <a:lumMod val="75000"/>
                </a:schemeClr>
              </a:solidFill>
              <a:latin typeface="Trebuchet MS" panose="020B0703020202090204" pitchFamily="34" charset="0"/>
            </a:endParaRPr>
          </a:p>
          <a:p>
            <a:pPr algn="ctr"/>
            <a:endParaRPr lang="it-IT" sz="3600" dirty="0">
              <a:solidFill>
                <a:schemeClr val="accent4">
                  <a:lumMod val="75000"/>
                </a:schemeClr>
              </a:solidFill>
              <a:effectLst/>
              <a:latin typeface="Trebuchet MS" panose="020B0703020202090204" pitchFamily="34" charset="0"/>
            </a:endParaRPr>
          </a:p>
          <a:p>
            <a:pPr algn="ctr"/>
            <a:r>
              <a:rPr lang="it-IT" sz="30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illustrano dal punto di vista dell'azienda la creazione e il mantenimento dell'engagement da parte del consumatore.</a:t>
            </a:r>
          </a:p>
          <a:p>
            <a:pPr algn="ctr"/>
            <a:endParaRPr lang="it-IT" sz="3600" dirty="0">
              <a:solidFill>
                <a:schemeClr val="accent4">
                  <a:lumMod val="75000"/>
                </a:schemeClr>
              </a:solidFill>
              <a:effectLst/>
              <a:latin typeface="Trebuchet MS" panose="020B0703020202090204" pitchFamily="34" charset="0"/>
            </a:endParaRPr>
          </a:p>
          <a:p>
            <a:endParaRPr lang="it-IT" dirty="0"/>
          </a:p>
        </p:txBody>
      </p:sp>
      <p:sp>
        <p:nvSpPr>
          <p:cNvPr id="4" name="Freccia in giù 3">
            <a:extLst>
              <a:ext uri="{FF2B5EF4-FFF2-40B4-BE49-F238E27FC236}">
                <a16:creationId xmlns:a16="http://schemas.microsoft.com/office/drawing/2014/main" id="{6C62DBA5-0FB8-B907-51B6-955D3F50A6AF}"/>
              </a:ext>
            </a:extLst>
          </p:cNvPr>
          <p:cNvSpPr/>
          <p:nvPr/>
        </p:nvSpPr>
        <p:spPr>
          <a:xfrm>
            <a:off x="6045200" y="3824887"/>
            <a:ext cx="772160" cy="5181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52506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AE90E278-D54F-20B9-50FE-4EBB55B4B096}"/>
              </a:ext>
            </a:extLst>
          </p:cNvPr>
          <p:cNvSpPr txBox="1"/>
          <p:nvPr/>
        </p:nvSpPr>
        <p:spPr>
          <a:xfrm>
            <a:off x="1482522" y="546619"/>
            <a:ext cx="888151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effectLst/>
                <a:latin typeface="Helvetica" pitchFamily="2" charset="0"/>
              </a:rPr>
              <a:t>﻿﻿</a:t>
            </a:r>
            <a:r>
              <a:rPr lang="it-IT" sz="3600" dirty="0">
                <a:effectLst/>
                <a:highlight>
                  <a:srgbClr val="F68000"/>
                </a:highlight>
                <a:latin typeface="Trebuchet MS" panose="020B0703020202090204" pitchFamily="34" charset="0"/>
              </a:rPr>
              <a:t>Company e Contenuto:</a:t>
            </a:r>
            <a:r>
              <a:rPr lang="it-IT" sz="3600" dirty="0">
                <a:effectLst/>
                <a:latin typeface="Trebuchet MS" panose="020B0703020202090204" pitchFamily="34" charset="0"/>
              </a:rPr>
              <a:t> </a:t>
            </a:r>
            <a:r>
              <a:rPr lang="it-IT" sz="36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Il modello "a 6 C" si sviluppa a partire dall'azienda e dai contenuti che questa crea. </a:t>
            </a:r>
          </a:p>
          <a:p>
            <a:pPr algn="ctr"/>
            <a:endParaRPr lang="it-IT" sz="3600" dirty="0">
              <a:solidFill>
                <a:schemeClr val="accent4">
                  <a:lumMod val="75000"/>
                </a:schemeClr>
              </a:solidFill>
              <a:latin typeface="Trebuchet MS" panose="020B0703020202090204" pitchFamily="34" charset="0"/>
            </a:endParaRPr>
          </a:p>
          <a:p>
            <a:pPr algn="ctr"/>
            <a:r>
              <a:rPr lang="it-IT" sz="36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703020202090204" pitchFamily="34" charset="0"/>
              </a:rPr>
              <a:t>Internet</a:t>
            </a:r>
            <a:r>
              <a:rPr lang="it-IT" sz="36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 resta fondamentalmente un mezzo "pull", nel senso che l'azienda cerca di attrarre i visitatori verso i contenuti che offre e, in ultima istanza, verso di sé.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893191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329743FC-4FC7-372F-F110-C800092B1794}"/>
              </a:ext>
            </a:extLst>
          </p:cNvPr>
          <p:cNvSpPr txBox="1"/>
          <p:nvPr/>
        </p:nvSpPr>
        <p:spPr>
          <a:xfrm>
            <a:off x="1833608" y="1859339"/>
            <a:ext cx="852478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>
                <a:effectLst/>
                <a:highlight>
                  <a:srgbClr val="F68000"/>
                </a:highlight>
                <a:latin typeface="Helvetica" pitchFamily="2" charset="0"/>
              </a:rPr>
              <a:t>﻿﻿</a:t>
            </a:r>
            <a:r>
              <a:rPr lang="it-IT" sz="3600" dirty="0">
                <a:effectLst/>
                <a:highlight>
                  <a:srgbClr val="F68000"/>
                </a:highlight>
                <a:latin typeface="Trebuchet MS" panose="020B0703020202090204" pitchFamily="34" charset="0"/>
              </a:rPr>
              <a:t>Controllo: </a:t>
            </a:r>
            <a:r>
              <a:rPr lang="it-IT" sz="3600" dirty="0">
                <a:solidFill>
                  <a:schemeClr val="accent4">
                    <a:lumMod val="75000"/>
                  </a:schemeClr>
                </a:solidFill>
                <a:effectLst/>
                <a:latin typeface="Trebuchet MS" panose="020B0703020202090204" pitchFamily="34" charset="0"/>
              </a:rPr>
              <a:t>Nel modello "a 6 C", la linea tratteggiata che caratterizza il controllo rappresenta il limite oltre il quale l'azienda lascia il controllo del brand alla community online e ai consumatori.</a:t>
            </a:r>
          </a:p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62197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Rosso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545</TotalTime>
  <Words>445</Words>
  <Application>Microsoft Office PowerPoint</Application>
  <PresentationFormat>Widescreen</PresentationFormat>
  <Paragraphs>37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8" baseType="lpstr">
      <vt:lpstr>Arial</vt:lpstr>
      <vt:lpstr>Helvetica</vt:lpstr>
      <vt:lpstr>Trebuchet MS</vt:lpstr>
      <vt:lpstr>Tw Cen MT</vt:lpstr>
      <vt:lpstr>Tw Cen MT Condensed</vt:lpstr>
      <vt:lpstr>Wingdings 3</vt:lpstr>
      <vt:lpstr>Integrale</vt:lpstr>
      <vt:lpstr>  SOCIAL MEDIA MARKETING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pietropaolo garofalo</dc:creator>
  <cp:lastModifiedBy>Rossana Piccolo</cp:lastModifiedBy>
  <cp:revision>20</cp:revision>
  <dcterms:created xsi:type="dcterms:W3CDTF">2023-04-01T16:31:51Z</dcterms:created>
  <dcterms:modified xsi:type="dcterms:W3CDTF">2024-02-29T10:56:07Z</dcterms:modified>
</cp:coreProperties>
</file>