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311" r:id="rId3"/>
    <p:sldId id="328" r:id="rId4"/>
    <p:sldId id="382" r:id="rId5"/>
    <p:sldId id="405" r:id="rId6"/>
    <p:sldId id="330" r:id="rId7"/>
    <p:sldId id="384" r:id="rId8"/>
    <p:sldId id="385" r:id="rId9"/>
    <p:sldId id="386" r:id="rId10"/>
    <p:sldId id="333" r:id="rId11"/>
    <p:sldId id="388" r:id="rId12"/>
    <p:sldId id="390" r:id="rId13"/>
    <p:sldId id="391" r:id="rId14"/>
    <p:sldId id="394" r:id="rId15"/>
    <p:sldId id="399" r:id="rId16"/>
    <p:sldId id="401" r:id="rId17"/>
    <p:sldId id="403" r:id="rId18"/>
    <p:sldId id="402" r:id="rId19"/>
    <p:sldId id="404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4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84648-72B3-40D5-B14F-1FEE6C5251F5}" type="datetimeFigureOut">
              <a:rPr lang="it-IT" smtClean="0"/>
              <a:t>27/03/2023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5EAE5-8899-46E6-88C0-DBF392EFE8D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4499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34486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92573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2323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09688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99682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69245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76699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85192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62937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33056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4949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13298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49394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26273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25365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6443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6AF120-6321-44C2-AEB3-F75BB8FF439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5093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8555D31-F77D-4493-BF5F-AA6C8007E04B}" type="datetimeFigureOut">
              <a:rPr lang="it-IT" smtClean="0"/>
              <a:t>27/03/2023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5043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27/03/2023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5163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27/03/2023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634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27/03/2023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7896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27/03/2023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1183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27/03/2023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183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27/03/2023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6945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27/03/2023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5300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27/03/2023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224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27/03/2023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0177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5D31-F77D-4493-BF5F-AA6C8007E04B}" type="datetimeFigureOut">
              <a:rPr lang="it-IT" smtClean="0"/>
              <a:t>27/03/2023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902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8555D31-F77D-4493-BF5F-AA6C8007E04B}" type="datetimeFigureOut">
              <a:rPr lang="it-IT" smtClean="0"/>
              <a:t>27/03/2023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0B53CF5-E70A-49A7-A1C2-DC204ACD2248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6372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A71B0B99-C6DB-4620-8304-2D03547E2259}"/>
              </a:ext>
            </a:extLst>
          </p:cNvPr>
          <p:cNvSpPr txBox="1"/>
          <p:nvPr/>
        </p:nvSpPr>
        <p:spPr>
          <a:xfrm>
            <a:off x="8661420" y="6108044"/>
            <a:ext cx="3363311" cy="1769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Prof.ssa Rossana Piccolo</a:t>
            </a:r>
          </a:p>
          <a:p>
            <a:pPr algn="r"/>
            <a: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rpiccolo@unite.it</a:t>
            </a:r>
            <a:b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2100" i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23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it-IT" sz="2300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8C7802F1-8715-577A-11EA-3B31FC9821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2234"/>
            <a:ext cx="4038600" cy="4884234"/>
          </a:xfrm>
          <a:prstGeom prst="rect">
            <a:avLst/>
          </a:prstGeom>
        </p:spPr>
      </p:pic>
      <p:sp>
        <p:nvSpPr>
          <p:cNvPr id="8" name="object 7">
            <a:extLst>
              <a:ext uri="{FF2B5EF4-FFF2-40B4-BE49-F238E27FC236}">
                <a16:creationId xmlns:a16="http://schemas.microsoft.com/office/drawing/2014/main" id="{51FAAAAE-561F-157E-E176-5A3CCD4DE664}"/>
              </a:ext>
            </a:extLst>
          </p:cNvPr>
          <p:cNvSpPr txBox="1"/>
          <p:nvPr/>
        </p:nvSpPr>
        <p:spPr>
          <a:xfrm>
            <a:off x="6525580" y="4572000"/>
            <a:ext cx="5666420" cy="16594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wrap="square" lIns="0" tIns="149860" rIns="0" bIns="0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lang="it-IT" sz="2200" b="1" spc="2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TECNICHE DI VENDITA</a:t>
            </a: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lang="it-IT" spc="20" dirty="0">
                <a:solidFill>
                  <a:schemeClr val="tx2"/>
                </a:solidFill>
                <a:latin typeface="Calibri"/>
                <a:cs typeface="Calibri"/>
              </a:rPr>
              <a:t>Corso di laurea triennale in SCIENZE DELLA COMUNICAZIONE</a:t>
            </a: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endParaRPr lang="it-IT" sz="2000" spc="20" dirty="0">
              <a:solidFill>
                <a:srgbClr val="C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64376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9AD39A0-6EFD-F036-644A-3F73014C3107}"/>
              </a:ext>
            </a:extLst>
          </p:cNvPr>
          <p:cNvSpPr txBox="1"/>
          <p:nvPr/>
        </p:nvSpPr>
        <p:spPr>
          <a:xfrm>
            <a:off x="653667" y="1321249"/>
            <a:ext cx="6000521" cy="53091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sz="2400" dirty="0">
              <a:solidFill>
                <a:schemeClr val="tx2"/>
              </a:solidFill>
              <a:highlight>
                <a:srgbClr val="FFFF00"/>
              </a:highlight>
            </a:endParaRPr>
          </a:p>
          <a:p>
            <a:r>
              <a:rPr lang="it-IT" sz="27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Criteri misurabili</a:t>
            </a:r>
          </a:p>
          <a:p>
            <a:endParaRPr lang="it-IT" sz="2400" dirty="0">
              <a:solidFill>
                <a:schemeClr val="tx2"/>
              </a:solidFill>
            </a:endParaRPr>
          </a:p>
          <a:p>
            <a:r>
              <a:rPr lang="it-IT" sz="2400" dirty="0">
                <a:solidFill>
                  <a:schemeClr val="tx2"/>
                </a:solidFill>
              </a:rPr>
              <a:t>▶ Tendenze della popolazione/demografia.</a:t>
            </a:r>
          </a:p>
          <a:p>
            <a:r>
              <a:rPr lang="it-IT" sz="2400" dirty="0">
                <a:solidFill>
                  <a:schemeClr val="tx2"/>
                </a:solidFill>
              </a:rPr>
              <a:t> ▶ Percentuale di classe media/fasce di reddito. ▶ Urbanizzazione in rapporto alla </a:t>
            </a:r>
            <a:r>
              <a:rPr lang="it-IT" sz="2400" dirty="0" err="1">
                <a:solidFill>
                  <a:schemeClr val="tx2"/>
                </a:solidFill>
              </a:rPr>
              <a:t>deurbanizzazione</a:t>
            </a:r>
            <a:r>
              <a:rPr lang="it-IT" sz="2400" dirty="0">
                <a:solidFill>
                  <a:schemeClr val="tx2"/>
                </a:solidFill>
              </a:rPr>
              <a:t>. ▶ Numerosità e struttura delle famiglie. ▶ Standard d’istruzione. ▶ Accesso a internet. ▶ Trasporti (numero di automobili, trasporti pubblici, collegamenti ferroviari e così via). ▶ Contributo del comparto del retail all’economia generale. ▶ Entità dei retailer internazionali che operano nella regione/Paese.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8C36871-E553-7864-8653-C45B6FE6A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559" y="176775"/>
            <a:ext cx="10783657" cy="114447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Criteri di selezione per la valutazione dei mercati internazionali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654B9FA-2560-BDC6-CE1E-C654D63441D4}"/>
              </a:ext>
            </a:extLst>
          </p:cNvPr>
          <p:cNvSpPr txBox="1"/>
          <p:nvPr/>
        </p:nvSpPr>
        <p:spPr>
          <a:xfrm>
            <a:off x="6654188" y="1321249"/>
            <a:ext cx="5684704" cy="420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sz="2400" dirty="0">
              <a:solidFill>
                <a:schemeClr val="tx2"/>
              </a:solidFill>
            </a:endParaRPr>
          </a:p>
          <a:p>
            <a:r>
              <a:rPr lang="it-IT" sz="27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Considerazioni di giudizio </a:t>
            </a:r>
          </a:p>
          <a:p>
            <a:r>
              <a:rPr lang="it-IT" sz="2400" dirty="0">
                <a:solidFill>
                  <a:schemeClr val="tx2"/>
                </a:solidFill>
              </a:rPr>
              <a:t>▶ Livello di stabilità politica. ▶ Atteggiamento del governo nei confronti di investimenti e proprietà stranieri. ▶ Legislazione: impatto sul comparto del retail, sulla proprietà degli immobili, sulle questioni di pianificazione urbanistica e localizzazione. ▶ Disponibilità e capacità di manodopera. ▶ Disponibilità e capacità di risorse manageriali a livello locale. </a:t>
            </a:r>
          </a:p>
        </p:txBody>
      </p:sp>
    </p:spTree>
    <p:extLst>
      <p:ext uri="{BB962C8B-B14F-4D97-AF65-F5344CB8AC3E}">
        <p14:creationId xmlns:p14="http://schemas.microsoft.com/office/powerpoint/2010/main" val="1423970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2C89F1A7-88E5-9541-9F90-27B34D2E570E}"/>
              </a:ext>
            </a:extLst>
          </p:cNvPr>
          <p:cNvSpPr txBox="1"/>
          <p:nvPr/>
        </p:nvSpPr>
        <p:spPr>
          <a:xfrm>
            <a:off x="837282" y="634501"/>
            <a:ext cx="10488058" cy="4216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Park e </a:t>
            </a:r>
            <a:r>
              <a:rPr lang="it-IT" sz="28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Sternquist</a:t>
            </a:r>
            <a:r>
              <a:rPr lang="it-IT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(2008) distinguono i retailer internazionali dai globali.</a:t>
            </a:r>
            <a:endParaRPr lang="it-IT" sz="2600" dirty="0">
              <a:solidFill>
                <a:schemeClr val="tx2"/>
              </a:solidFill>
            </a:endParaRPr>
          </a:p>
          <a:p>
            <a:endParaRPr lang="it-IT" sz="2600" dirty="0">
              <a:solidFill>
                <a:schemeClr val="tx2"/>
              </a:solidFill>
            </a:endParaRPr>
          </a:p>
          <a:p>
            <a:r>
              <a:rPr lang="it-IT" sz="2600" dirty="0">
                <a:solidFill>
                  <a:schemeClr val="tx2"/>
                </a:solidFill>
              </a:rPr>
              <a:t>Per esempio, Walmart tende ad adattare diversi elementi della sua proposta di valore in diversi mercati geografici e potrebbe essere classificato come </a:t>
            </a:r>
            <a:r>
              <a:rPr lang="it-IT" sz="29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retailer multinazionale. </a:t>
            </a:r>
          </a:p>
          <a:p>
            <a:endParaRPr lang="it-IT" sz="2600" dirty="0">
              <a:solidFill>
                <a:schemeClr val="tx2"/>
              </a:solidFill>
            </a:endParaRPr>
          </a:p>
          <a:p>
            <a:r>
              <a:rPr lang="it-IT" sz="2600" dirty="0">
                <a:solidFill>
                  <a:schemeClr val="tx2"/>
                </a:solidFill>
              </a:rPr>
              <a:t>Al contrario, i </a:t>
            </a:r>
            <a:r>
              <a:rPr lang="it-IT" sz="29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retailer globali </a:t>
            </a:r>
            <a:r>
              <a:rPr lang="it-IT" sz="2600" dirty="0">
                <a:solidFill>
                  <a:schemeClr val="tx2"/>
                </a:solidFill>
              </a:rPr>
              <a:t>sono più propensi a effettuare adattamenti marginali. Con una formula commerciale già consolidata nel loro ambiente domestico, tali retailer si espandono e replicano in larga misura il loro modello esistente altrove. </a:t>
            </a:r>
          </a:p>
        </p:txBody>
      </p:sp>
    </p:spTree>
    <p:extLst>
      <p:ext uri="{BB962C8B-B14F-4D97-AF65-F5344CB8AC3E}">
        <p14:creationId xmlns:p14="http://schemas.microsoft.com/office/powerpoint/2010/main" val="181353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04C0BC6-B04D-4459-B721-9C030C3927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2F024E-D853-479C-B5A9-08293A2D72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44E3C05-6C01-8252-6CC9-C8A52FF2FC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3467" y="1520614"/>
            <a:ext cx="10905066" cy="3816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BF4F019F-F5E8-A961-D9CE-C804AC15E545}"/>
              </a:ext>
            </a:extLst>
          </p:cNvPr>
          <p:cNvSpPr txBox="1"/>
          <p:nvPr/>
        </p:nvSpPr>
        <p:spPr>
          <a:xfrm>
            <a:off x="851971" y="566507"/>
            <a:ext cx="1048805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Evans e </a:t>
            </a:r>
            <a:r>
              <a:rPr lang="it-IT" sz="2800" dirty="0" err="1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Bridson</a:t>
            </a:r>
            <a:r>
              <a:rPr lang="it-IT" sz="2800" dirty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(2005) sostengono che dovremmo considerare entrambi gli approcci come i due estremi in un continuum </a:t>
            </a:r>
            <a:endParaRPr lang="it-IT" sz="2600" dirty="0"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03869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5A18E4A0-85BF-2985-5023-606414393936}"/>
              </a:ext>
            </a:extLst>
          </p:cNvPr>
          <p:cNvSpPr txBox="1"/>
          <p:nvPr/>
        </p:nvSpPr>
        <p:spPr>
          <a:xfrm>
            <a:off x="914401" y="1410158"/>
            <a:ext cx="3525398" cy="38010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2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Queste considerazioni ci introducono al concetto di </a:t>
            </a:r>
            <a:r>
              <a:rPr lang="it-IT" sz="34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distanza psichica.</a:t>
            </a:r>
          </a:p>
          <a:p>
            <a:endParaRPr lang="it-IT" sz="27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it-IT" sz="25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it-IT" sz="25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5ED7741-B6DA-0FF3-7DDE-D7E3C3100DCB}"/>
              </a:ext>
            </a:extLst>
          </p:cNvPr>
          <p:cNvSpPr txBox="1"/>
          <p:nvPr/>
        </p:nvSpPr>
        <p:spPr>
          <a:xfrm>
            <a:off x="6466901" y="1874728"/>
            <a:ext cx="5070513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dirty="0">
                <a:solidFill>
                  <a:schemeClr val="accent1">
                    <a:lumMod val="75000"/>
                  </a:schemeClr>
                </a:solidFill>
              </a:rPr>
              <a:t>Evans e </a:t>
            </a:r>
            <a:r>
              <a:rPr lang="it-IT" sz="2800" dirty="0" err="1">
                <a:solidFill>
                  <a:schemeClr val="accent1">
                    <a:lumMod val="75000"/>
                  </a:schemeClr>
                </a:solidFill>
              </a:rPr>
              <a:t>Bridson</a:t>
            </a:r>
            <a:r>
              <a:rPr lang="it-IT" sz="2800" dirty="0">
                <a:solidFill>
                  <a:schemeClr val="accent1">
                    <a:lumMod val="75000"/>
                  </a:schemeClr>
                </a:solidFill>
              </a:rPr>
              <a:t> (2005, p. 70) la definiscono come:</a:t>
            </a:r>
          </a:p>
          <a:p>
            <a:pPr algn="r"/>
            <a:endParaRPr lang="it-IT" sz="2800" dirty="0">
              <a:solidFill>
                <a:schemeClr val="accent1">
                  <a:lumMod val="75000"/>
                </a:schemeClr>
              </a:solidFill>
            </a:endParaRPr>
          </a:p>
          <a:p>
            <a:pPr algn="r"/>
            <a:r>
              <a:rPr lang="it-IT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t-IT" sz="2800" i="1" dirty="0">
                <a:solidFill>
                  <a:schemeClr val="accent1">
                    <a:lumMod val="75000"/>
                  </a:schemeClr>
                </a:solidFill>
              </a:rPr>
              <a:t>«la distanza tra il mercato interno e un mercato estero che deriva dalla percezione e dalla comprensione delle differenze culturali e commerciali».</a:t>
            </a:r>
          </a:p>
        </p:txBody>
      </p:sp>
      <p:sp>
        <p:nvSpPr>
          <p:cNvPr id="4" name="Freccia a destra 3">
            <a:extLst>
              <a:ext uri="{FF2B5EF4-FFF2-40B4-BE49-F238E27FC236}">
                <a16:creationId xmlns:a16="http://schemas.microsoft.com/office/drawing/2014/main" id="{E7C2491F-5FD3-3EE6-0423-DF084F15344C}"/>
              </a:ext>
            </a:extLst>
          </p:cNvPr>
          <p:cNvSpPr/>
          <p:nvPr/>
        </p:nvSpPr>
        <p:spPr>
          <a:xfrm>
            <a:off x="4245429" y="3875314"/>
            <a:ext cx="1436914" cy="5878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50692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37C727FA-C242-B26D-E5E8-EE229F5BD1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4333" y="1008062"/>
            <a:ext cx="10583331" cy="4841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59295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C5D06589-5E4B-1AFB-AF64-034C03DE049B}"/>
              </a:ext>
            </a:extLst>
          </p:cNvPr>
          <p:cNvSpPr txBox="1"/>
          <p:nvPr/>
        </p:nvSpPr>
        <p:spPr>
          <a:xfrm>
            <a:off x="1443209" y="451692"/>
            <a:ext cx="1017958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>
                <a:solidFill>
                  <a:schemeClr val="tx2"/>
                </a:solidFill>
              </a:rPr>
              <a:t>Alexander, Quinn e Cairns (2005) riconoscono che l’internazionalizzazione nel retail non avviene solo nel senso dello sviluppo delle vendite all’estero. In certi momenti del loro percorso d’internazionalizzazione, i retailer possono trovarsi a dover affrontare l’opzione, potenzialmente poco appetibile, di ritirarsi da un determinato Paese o regione.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B2F3F2B-9892-985C-33BA-3F98A9E10048}"/>
              </a:ext>
            </a:extLst>
          </p:cNvPr>
          <p:cNvSpPr txBox="1"/>
          <p:nvPr/>
        </p:nvSpPr>
        <p:spPr>
          <a:xfrm>
            <a:off x="3687896" y="4092232"/>
            <a:ext cx="8287439" cy="2015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500" dirty="0">
                <a:solidFill>
                  <a:srgbClr val="C00000"/>
                </a:solidFill>
              </a:rPr>
              <a:t>Tale disinvestimento, tuttavia, può non necessariamente significare un ritiro completo. La dismissione può infatti essere parziale e consistere in un significativo ridimensionamento o a una riduzione delle attività, mantenendo la presenza nel mercato o nel Paese in questione. </a:t>
            </a:r>
          </a:p>
        </p:txBody>
      </p:sp>
      <p:sp>
        <p:nvSpPr>
          <p:cNvPr id="7" name="Freccia in giù 6">
            <a:extLst>
              <a:ext uri="{FF2B5EF4-FFF2-40B4-BE49-F238E27FC236}">
                <a16:creationId xmlns:a16="http://schemas.microsoft.com/office/drawing/2014/main" id="{BC47A8F9-06B4-34E0-F1A1-5077C282BDBD}"/>
              </a:ext>
            </a:extLst>
          </p:cNvPr>
          <p:cNvSpPr/>
          <p:nvPr/>
        </p:nvSpPr>
        <p:spPr>
          <a:xfrm>
            <a:off x="3051672" y="3996370"/>
            <a:ext cx="517793" cy="7271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2EBCA45-64D7-C610-4351-87D187F1D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206" y="2678020"/>
            <a:ext cx="10783657" cy="93515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La dismissione di attività internazionali</a:t>
            </a:r>
          </a:p>
        </p:txBody>
      </p:sp>
    </p:spTree>
    <p:extLst>
      <p:ext uri="{BB962C8B-B14F-4D97-AF65-F5344CB8AC3E}">
        <p14:creationId xmlns:p14="http://schemas.microsoft.com/office/powerpoint/2010/main" val="28552028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6BA1F6F-1116-965B-28BC-A03498A8F224}"/>
              </a:ext>
            </a:extLst>
          </p:cNvPr>
          <p:cNvSpPr txBox="1"/>
          <p:nvPr/>
        </p:nvSpPr>
        <p:spPr>
          <a:xfrm>
            <a:off x="1065892" y="2644170"/>
            <a:ext cx="999504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 molti retailer che hanno sviluppato formati commerciali di successo nel loro mercato nazionale, lo sviluppo all’estero non si riveli invece efficace. </a:t>
            </a:r>
          </a:p>
          <a:p>
            <a:endParaRPr lang="it-IT" sz="24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it-IT" sz="24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</a:endParaRPr>
          </a:p>
          <a:p>
            <a:r>
              <a:rPr lang="it-IT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Questo può accadere per una serie di ragioni, come per esempio: </a:t>
            </a:r>
          </a:p>
          <a:p>
            <a:endParaRPr lang="it-IT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5ADB9299-F54D-2D36-5BE0-71948FE48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892" y="530089"/>
            <a:ext cx="10783657" cy="122159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Le sfide del trasferimento di un formato commerciale</a:t>
            </a:r>
          </a:p>
        </p:txBody>
      </p:sp>
      <p:cxnSp>
        <p:nvCxnSpPr>
          <p:cNvPr id="5" name="Connettore 2 4">
            <a:extLst>
              <a:ext uri="{FF2B5EF4-FFF2-40B4-BE49-F238E27FC236}">
                <a16:creationId xmlns:a16="http://schemas.microsoft.com/office/drawing/2014/main" id="{135B0F8F-88BD-2564-40EA-85FA2806D52D}"/>
              </a:ext>
            </a:extLst>
          </p:cNvPr>
          <p:cNvCxnSpPr/>
          <p:nvPr/>
        </p:nvCxnSpPr>
        <p:spPr>
          <a:xfrm>
            <a:off x="9459686" y="4474029"/>
            <a:ext cx="0" cy="14586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31635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6BA1F6F-1116-965B-28BC-A03498A8F224}"/>
              </a:ext>
            </a:extLst>
          </p:cNvPr>
          <p:cNvSpPr txBox="1"/>
          <p:nvPr/>
        </p:nvSpPr>
        <p:spPr>
          <a:xfrm>
            <a:off x="1009880" y="561860"/>
            <a:ext cx="8222255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▶ incapacità di comprendere correttamente i modelli d’acquisto, i gusti e le preferenze dei consumatori esteri; </a:t>
            </a:r>
          </a:p>
          <a:p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▶ difficoltà nell’individuare fornitori idonei che siano in grado di soddisfare aspettative di qualità e di consegna che siano accettabili; </a:t>
            </a:r>
          </a:p>
          <a:p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▶ problemi legali derivanti dalla predisposizione e dall’approvazione dei contratti; </a:t>
            </a:r>
          </a:p>
          <a:p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▶ punti deboli nei settori dell’informatica, delle telecomunicazioni, dei trasporti e delle infrastrutture stradali; </a:t>
            </a:r>
          </a:p>
          <a:p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▶ mancanza di disponibilità di manager con la necessaria esperienza e capacità </a:t>
            </a:r>
          </a:p>
          <a:p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▶ mancanza di disponibilità di operatori e personale di vendita qualificati; </a:t>
            </a:r>
          </a:p>
          <a:p>
            <a:r>
              <a:rPr lang="it-IT" sz="2400" dirty="0">
                <a:solidFill>
                  <a:schemeClr val="accent1">
                    <a:lumMod val="75000"/>
                  </a:schemeClr>
                </a:solidFill>
              </a:rPr>
              <a:t>▶ scarsità di un supporto adeguato ai partner locali. </a:t>
            </a:r>
          </a:p>
        </p:txBody>
      </p:sp>
    </p:spTree>
    <p:extLst>
      <p:ext uri="{BB962C8B-B14F-4D97-AF65-F5344CB8AC3E}">
        <p14:creationId xmlns:p14="http://schemas.microsoft.com/office/powerpoint/2010/main" val="26778556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6BA1F6F-1116-965B-28BC-A03498A8F224}"/>
              </a:ext>
            </a:extLst>
          </p:cNvPr>
          <p:cNvSpPr txBox="1"/>
          <p:nvPr/>
        </p:nvSpPr>
        <p:spPr>
          <a:xfrm>
            <a:off x="903384" y="1597446"/>
            <a:ext cx="10884664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7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Queste sfide suggeriscono che l’internazionalizzazione delle attività forse è più complicata per i retailer piuttosto che per i produttori. </a:t>
            </a:r>
          </a:p>
          <a:p>
            <a:endParaRPr lang="it-IT" sz="27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it-IT" sz="2700" dirty="0">
                <a:solidFill>
                  <a:schemeClr val="accent1">
                    <a:lumMod val="75000"/>
                  </a:schemeClr>
                </a:solidFill>
              </a:rPr>
              <a:t>La dimensione di servizio del </a:t>
            </a:r>
            <a:r>
              <a:rPr lang="it-IT" sz="2700" dirty="0" err="1">
                <a:solidFill>
                  <a:schemeClr val="accent1">
                    <a:lumMod val="75000"/>
                  </a:schemeClr>
                </a:solidFill>
              </a:rPr>
              <a:t>retailing</a:t>
            </a:r>
            <a:r>
              <a:rPr lang="it-IT" sz="2700" dirty="0">
                <a:solidFill>
                  <a:schemeClr val="accent1">
                    <a:lumMod val="75000"/>
                  </a:schemeClr>
                </a:solidFill>
              </a:rPr>
              <a:t>, in particolare, attribuisce grande importanza alla capacità dei distributori di esprimere la proposta di valore attraverso i propri servizi commerciali nel punto vendita e le relative attività gestionali. </a:t>
            </a:r>
          </a:p>
        </p:txBody>
      </p:sp>
    </p:spTree>
    <p:extLst>
      <p:ext uri="{BB962C8B-B14F-4D97-AF65-F5344CB8AC3E}">
        <p14:creationId xmlns:p14="http://schemas.microsoft.com/office/powerpoint/2010/main" val="21402918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6BA1F6F-1116-965B-28BC-A03498A8F224}"/>
              </a:ext>
            </a:extLst>
          </p:cNvPr>
          <p:cNvSpPr txBox="1"/>
          <p:nvPr/>
        </p:nvSpPr>
        <p:spPr>
          <a:xfrm>
            <a:off x="2901108" y="1322025"/>
            <a:ext cx="6389783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sz="27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endParaRPr lang="it-IT" sz="2700" dirty="0">
              <a:solidFill>
                <a:schemeClr val="accent1">
                  <a:lumMod val="75000"/>
                </a:schemeClr>
              </a:solidFill>
              <a:highlight>
                <a:srgbClr val="FFFF00"/>
              </a:highlight>
            </a:endParaRPr>
          </a:p>
          <a:p>
            <a:pPr algn="ctr"/>
            <a:r>
              <a:rPr lang="it-IT" sz="27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La diversità delle culture che si riflette nei comportamenti d’acquisto può tuttavia rappresentare un importante ostacolo da superare, sia in termini di interazione con gli acquirenti che di creazione di valore. </a:t>
            </a:r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FA748F4A-DE06-FCF9-D485-CBD19DB9363E}"/>
              </a:ext>
            </a:extLst>
          </p:cNvPr>
          <p:cNvSpPr/>
          <p:nvPr/>
        </p:nvSpPr>
        <p:spPr>
          <a:xfrm>
            <a:off x="2188029" y="903514"/>
            <a:ext cx="903514" cy="9579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17009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72AFA1-0F37-4E79-A404-9FAA0D97D4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502" y="4853706"/>
            <a:ext cx="7772400" cy="1862048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br>
              <a:rPr lang="it-IT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it-IT" sz="5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LEZIONE 12</a:t>
            </a:r>
            <a:b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it-IT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Strategie di internazionalizzazione del retail</a:t>
            </a:r>
            <a:br>
              <a:rPr lang="it-IT" sz="31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it-IT" sz="33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b="1" dirty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5B7C1E63-8215-1CDE-3A1C-3D5CE3D7B53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311269" y="5446097"/>
            <a:ext cx="2765640" cy="1269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624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13A86A25-CC31-467F-A2B6-D7D256916274}"/>
              </a:ext>
            </a:extLst>
          </p:cNvPr>
          <p:cNvSpPr txBox="1"/>
          <p:nvPr/>
        </p:nvSpPr>
        <p:spPr>
          <a:xfrm>
            <a:off x="892367" y="1750772"/>
            <a:ext cx="1108296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dirty="0">
                <a:solidFill>
                  <a:schemeClr val="tx2"/>
                </a:solidFill>
                <a:highlight>
                  <a:srgbClr val="FFFF00"/>
                </a:highlight>
              </a:rPr>
              <a:t>Anche se la prospettiva d’internazionalizzarsi esercita un grande fascino, alcuni retailer non desiderano sfruttare tale opportunità. </a:t>
            </a:r>
            <a:endParaRPr lang="it-IT" sz="2600" dirty="0">
              <a:solidFill>
                <a:schemeClr val="tx2"/>
              </a:solidFill>
              <a:highlight>
                <a:srgbClr val="FFFF00"/>
              </a:highlight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74EDB6C-287B-3AD7-A7FC-989D65F0834B}"/>
              </a:ext>
            </a:extLst>
          </p:cNvPr>
          <p:cNvSpPr txBox="1"/>
          <p:nvPr/>
        </p:nvSpPr>
        <p:spPr>
          <a:xfrm>
            <a:off x="3635567" y="3545963"/>
            <a:ext cx="84582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r">
              <a:buFont typeface="Wingdings" panose="05000000000000000000" pitchFamily="2" charset="2"/>
              <a:buChar char="ü"/>
            </a:pPr>
            <a:r>
              <a:rPr lang="it-IT" sz="2800" dirty="0">
                <a:solidFill>
                  <a:schemeClr val="tx2"/>
                </a:solidFill>
              </a:rPr>
              <a:t>Molti piccoli distributori commerciali operano in un ambiente domestico dove la loro esistenza e le loro attività sono radicate spesso a livello locale. </a:t>
            </a:r>
          </a:p>
          <a:p>
            <a:pPr marL="457200" indent="-457200" algn="r">
              <a:buFont typeface="Wingdings" panose="05000000000000000000" pitchFamily="2" charset="2"/>
              <a:buChar char="ü"/>
            </a:pPr>
            <a:r>
              <a:rPr lang="it-IT" sz="2800" dirty="0">
                <a:solidFill>
                  <a:schemeClr val="tx2"/>
                </a:solidFill>
              </a:rPr>
              <a:t>Essi, inoltre, non hanno né le risorse né la capacità o il desiderio di crescere oltre tale circoscritto ambiente geografico.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7357315-6513-42B5-6A4F-47FFF1E28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2367" y="265449"/>
            <a:ext cx="10783657" cy="101355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Le motivazioni sottostanti l’internazionalizzazione</a:t>
            </a:r>
          </a:p>
        </p:txBody>
      </p:sp>
    </p:spTree>
    <p:extLst>
      <p:ext uri="{BB962C8B-B14F-4D97-AF65-F5344CB8AC3E}">
        <p14:creationId xmlns:p14="http://schemas.microsoft.com/office/powerpoint/2010/main" val="1765499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A2240DC3-4C55-FDA0-F083-5E3C6CA99579}"/>
              </a:ext>
            </a:extLst>
          </p:cNvPr>
          <p:cNvSpPr txBox="1"/>
          <p:nvPr/>
        </p:nvSpPr>
        <p:spPr>
          <a:xfrm>
            <a:off x="1374354" y="638978"/>
            <a:ext cx="9620480" cy="58631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5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Evans et al. (2008) sostiene che molti retailer sono passati da un approccio reattivo all’internazionalizzazione a un focus maggiormente proattivo. </a:t>
            </a:r>
          </a:p>
          <a:p>
            <a:endParaRPr lang="it-IT" sz="25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500" dirty="0">
                <a:solidFill>
                  <a:srgbClr val="C00000"/>
                </a:solidFill>
              </a:rPr>
              <a:t>Alcune ragioni rappresentano delle opportunità, mentre altre rappresentano potenziali ostacoli all’internazionalizzazione proattiva, come per esempio: </a:t>
            </a:r>
          </a:p>
          <a:p>
            <a:endParaRPr lang="it-IT" sz="25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it-IT" sz="2500" dirty="0">
                <a:solidFill>
                  <a:schemeClr val="tx2"/>
                </a:solidFill>
              </a:rPr>
              <a:t>▶ l’espansione della UE fino a 27 Stati membri; ▶ l’adesione della Cina all’Organizzazione Mondiale del Commercio (</a:t>
            </a:r>
            <a:r>
              <a:rPr lang="it-IT" sz="2500" dirty="0" err="1">
                <a:solidFill>
                  <a:schemeClr val="tx2"/>
                </a:solidFill>
              </a:rPr>
              <a:t>omc</a:t>
            </a:r>
            <a:r>
              <a:rPr lang="it-IT" sz="2500" dirty="0">
                <a:solidFill>
                  <a:schemeClr val="tx2"/>
                </a:solidFill>
              </a:rPr>
              <a:t>) e la sua crescita economica, alimentata in gran parte da pratiche commerciali più “aperte”; ▶ un clima economico più turbolento a seguito della crisi finanziaria del Sud-est asiatico alla fine degli anni Novanta; ▶ la minaccia del terrorismo, dopo l’11 settembre; ▶ significativi progressi nella tecnologia delle comunicazioni. </a:t>
            </a:r>
          </a:p>
        </p:txBody>
      </p:sp>
    </p:spTree>
    <p:extLst>
      <p:ext uri="{BB962C8B-B14F-4D97-AF65-F5344CB8AC3E}">
        <p14:creationId xmlns:p14="http://schemas.microsoft.com/office/powerpoint/2010/main" val="3367282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61657BD-3333-446A-A16A-CBDC77C8E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2CAFF06-4D3A-42A5-8614-B1FA47EA0F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571066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AD635EDD-9EE8-A9C0-A575-966E2F27CC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8876" y="804333"/>
            <a:ext cx="8234245" cy="5249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2393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A8451021-DCB6-0CA6-4B8E-DACD63B48A7E}"/>
              </a:ext>
            </a:extLst>
          </p:cNvPr>
          <p:cNvSpPr txBox="1"/>
          <p:nvPr/>
        </p:nvSpPr>
        <p:spPr>
          <a:xfrm>
            <a:off x="1061292" y="1751682"/>
            <a:ext cx="3631894" cy="2708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5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Dunning</a:t>
            </a:r>
            <a:r>
              <a:rPr lang="it-IT" sz="25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(1981) </a:t>
            </a:r>
          </a:p>
          <a:p>
            <a:r>
              <a:rPr lang="it-IT" sz="2300" dirty="0">
                <a:solidFill>
                  <a:schemeClr val="tx2"/>
                </a:solidFill>
              </a:rPr>
              <a:t>nel contesto dell’internazionalizzazione delle imprese ha proposto quella che viene definita la </a:t>
            </a:r>
            <a:r>
              <a:rPr lang="it-IT" sz="30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</a:rPr>
              <a:t>teoria eclettica. </a:t>
            </a:r>
          </a:p>
          <a:p>
            <a:endParaRPr lang="it-IT" sz="23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B3B22F3-B301-C0F1-0DA6-D6FC84C09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9593" y="353820"/>
            <a:ext cx="10783657" cy="102328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it-IT" sz="3500" dirty="0">
                <a:solidFill>
                  <a:schemeClr val="tx2"/>
                </a:solidFill>
                <a:latin typeface="Algerian" panose="04020705040A02060702" pitchFamily="82" charset="0"/>
              </a:rPr>
              <a:t>Teorie di internazionalizzazione del retail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B93F9B0-53D1-B592-4977-F0E1E3F58CC2}"/>
              </a:ext>
            </a:extLst>
          </p:cNvPr>
          <p:cNvSpPr txBox="1"/>
          <p:nvPr/>
        </p:nvSpPr>
        <p:spPr>
          <a:xfrm>
            <a:off x="5250454" y="2874080"/>
            <a:ext cx="6115281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Questa si basa sull’idea che le imprese che riescono a internazionalizzarsi godono di specifici vantaggi alla base del loro sviluppo e della loro capacità di sfruttamento delle opportunità nei mercati internazionali.</a:t>
            </a:r>
          </a:p>
          <a:p>
            <a:r>
              <a:rPr lang="it-IT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Tali vantaggi specifici sono la </a:t>
            </a:r>
            <a:r>
              <a:rPr lang="it-IT" sz="28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proprietà, la localizzazione e l’internalizzazione.</a:t>
            </a:r>
          </a:p>
        </p:txBody>
      </p:sp>
    </p:spTree>
    <p:extLst>
      <p:ext uri="{BB962C8B-B14F-4D97-AF65-F5344CB8AC3E}">
        <p14:creationId xmlns:p14="http://schemas.microsoft.com/office/powerpoint/2010/main" val="1570785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8915BDFB-FA12-17BD-FAA3-BE9743F95DF9}"/>
              </a:ext>
            </a:extLst>
          </p:cNvPr>
          <p:cNvSpPr txBox="1"/>
          <p:nvPr/>
        </p:nvSpPr>
        <p:spPr>
          <a:xfrm>
            <a:off x="1112702" y="506776"/>
            <a:ext cx="10146535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6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Palmer e Quinn (2005) sostengono che, affinché un retailer possa fare una buona impressione nel contesto internazionale, deve affrontare le seguenti questioni. </a:t>
            </a:r>
          </a:p>
          <a:p>
            <a:endParaRPr lang="it-IT" sz="2400" dirty="0">
              <a:solidFill>
                <a:schemeClr val="tx2"/>
              </a:solidFill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670CEF5-B140-D522-0286-C7A5CA58E9C4}"/>
              </a:ext>
            </a:extLst>
          </p:cNvPr>
          <p:cNvSpPr txBox="1"/>
          <p:nvPr/>
        </p:nvSpPr>
        <p:spPr>
          <a:xfrm>
            <a:off x="3048917" y="2000593"/>
            <a:ext cx="8496759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dirty="0">
                <a:solidFill>
                  <a:schemeClr val="tx2"/>
                </a:solidFill>
              </a:rPr>
              <a:t>▶ Quali sono le principali dimensioni dell’esperienza d’internazionalizzazione delle attività del retailer? </a:t>
            </a:r>
          </a:p>
          <a:p>
            <a:r>
              <a:rPr lang="it-IT" sz="2800" dirty="0">
                <a:solidFill>
                  <a:schemeClr val="tx2"/>
                </a:solidFill>
              </a:rPr>
              <a:t>▶ In che misura la conoscenza maturata è stata assorbita dal retailer che si internazionalizza? </a:t>
            </a:r>
          </a:p>
          <a:p>
            <a:r>
              <a:rPr lang="it-IT" sz="2800" dirty="0">
                <a:solidFill>
                  <a:schemeClr val="tx2"/>
                </a:solidFill>
              </a:rPr>
              <a:t>▶ Qual è l’orientamento alla diffusione o al trasferimento dell’apprendimento dell’esperienza d’internazionalizzazione del retailer? </a:t>
            </a:r>
          </a:p>
          <a:p>
            <a:r>
              <a:rPr lang="it-IT" sz="2800" dirty="0">
                <a:solidFill>
                  <a:schemeClr val="tx2"/>
                </a:solidFill>
              </a:rPr>
              <a:t>▶ Quali sono i risultati delle lezioni apprese e come influenzano il futuro processo decisionale e l’attitudine all’apprendimento del retailer? </a:t>
            </a:r>
          </a:p>
        </p:txBody>
      </p:sp>
      <p:cxnSp>
        <p:nvCxnSpPr>
          <p:cNvPr id="6" name="Connettore 2 5">
            <a:extLst>
              <a:ext uri="{FF2B5EF4-FFF2-40B4-BE49-F238E27FC236}">
                <a16:creationId xmlns:a16="http://schemas.microsoft.com/office/drawing/2014/main" id="{EAA644EB-D2E6-A625-0403-958F0CE615D0}"/>
              </a:ext>
            </a:extLst>
          </p:cNvPr>
          <p:cNvCxnSpPr/>
          <p:nvPr/>
        </p:nvCxnSpPr>
        <p:spPr>
          <a:xfrm>
            <a:off x="2762478" y="1839686"/>
            <a:ext cx="0" cy="7184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7393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6BB1A71-1D39-43C5-A56A-38D33A405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457200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579581B2-26CC-CAEE-A6C7-0B64057C2EC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35" r="1" b="1"/>
          <a:stretch/>
        </p:blipFill>
        <p:spPr bwMode="auto">
          <a:xfrm>
            <a:off x="643467" y="643467"/>
            <a:ext cx="10905066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972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8915BDFB-FA12-17BD-FAA3-BE9743F95DF9}"/>
              </a:ext>
            </a:extLst>
          </p:cNvPr>
          <p:cNvSpPr txBox="1"/>
          <p:nvPr/>
        </p:nvSpPr>
        <p:spPr>
          <a:xfrm>
            <a:off x="1112702" y="506776"/>
            <a:ext cx="10146535" cy="2708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dirty="0">
                <a:solidFill>
                  <a:schemeClr val="tx2"/>
                </a:solidFill>
              </a:rPr>
              <a:t>La figura permette, </a:t>
            </a:r>
            <a:r>
              <a:rPr lang="it-IT" sz="2800" u="sng" dirty="0">
                <a:solidFill>
                  <a:schemeClr val="tx2"/>
                </a:solidFill>
              </a:rPr>
              <a:t>in primo luogo</a:t>
            </a:r>
            <a:r>
              <a:rPr lang="it-IT" sz="2800" dirty="0">
                <a:solidFill>
                  <a:schemeClr val="tx2"/>
                </a:solidFill>
              </a:rPr>
              <a:t>, di riconoscere la </a:t>
            </a:r>
            <a:r>
              <a:rPr lang="it-IT" sz="29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natura iterativa dell’internazionalizzazione</a:t>
            </a:r>
            <a:r>
              <a:rPr lang="it-IT" sz="2800" dirty="0">
                <a:solidFill>
                  <a:schemeClr val="tx2"/>
                </a:solidFill>
              </a:rPr>
              <a:t>: si impara dall’esperienza e la si alimenta di nuovo nel proprio dominio interno, si riflette e si analizza e si apportano le necessarie modifiche. </a:t>
            </a:r>
          </a:p>
          <a:p>
            <a:endParaRPr lang="it-IT" sz="2800" dirty="0">
              <a:solidFill>
                <a:schemeClr val="tx2"/>
              </a:solidFill>
            </a:endParaRPr>
          </a:p>
          <a:p>
            <a:endParaRPr lang="it-IT" sz="2800" dirty="0">
              <a:solidFill>
                <a:schemeClr val="tx2"/>
              </a:solidFill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47E1F9B-5468-B656-B9CA-9E48FFA774F5}"/>
              </a:ext>
            </a:extLst>
          </p:cNvPr>
          <p:cNvSpPr txBox="1"/>
          <p:nvPr/>
        </p:nvSpPr>
        <p:spPr>
          <a:xfrm>
            <a:off x="3822853" y="4484804"/>
            <a:ext cx="8104742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900" u="sng" dirty="0">
                <a:solidFill>
                  <a:schemeClr val="accent1">
                    <a:lumMod val="75000"/>
                  </a:schemeClr>
                </a:solidFill>
              </a:rPr>
              <a:t>In secondo luogo</a:t>
            </a:r>
            <a:r>
              <a:rPr lang="it-IT" sz="2900" dirty="0">
                <a:solidFill>
                  <a:schemeClr val="accent1">
                    <a:lumMod val="75000"/>
                  </a:schemeClr>
                </a:solidFill>
              </a:rPr>
              <a:t>, la prospettiva dell’apprendimento all’internazionalizzazione ci consente di superare le ipotesi piuttosto semplicistiche delle </a:t>
            </a:r>
            <a:r>
              <a:rPr lang="it-IT" sz="29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“fasi di crescita” </a:t>
            </a:r>
            <a:r>
              <a:rPr lang="it-IT" sz="2900" dirty="0">
                <a:solidFill>
                  <a:schemeClr val="accent1">
                    <a:lumMod val="75000"/>
                  </a:schemeClr>
                </a:solidFill>
              </a:rPr>
              <a:t>che sono state avanzate in altri modelli. </a:t>
            </a:r>
          </a:p>
        </p:txBody>
      </p:sp>
    </p:spTree>
    <p:extLst>
      <p:ext uri="{BB962C8B-B14F-4D97-AF65-F5344CB8AC3E}">
        <p14:creationId xmlns:p14="http://schemas.microsoft.com/office/powerpoint/2010/main" val="11097372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3422</TotalTime>
  <Words>1108</Words>
  <Application>Microsoft Office PowerPoint</Application>
  <PresentationFormat>Widescreen</PresentationFormat>
  <Paragraphs>85</Paragraphs>
  <Slides>19</Slides>
  <Notes>17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7" baseType="lpstr">
      <vt:lpstr>Algerian</vt:lpstr>
      <vt:lpstr>Calibri</vt:lpstr>
      <vt:lpstr>Times New Roman</vt:lpstr>
      <vt:lpstr>Tw Cen MT</vt:lpstr>
      <vt:lpstr>Tw Cen MT Condensed</vt:lpstr>
      <vt:lpstr>Wingdings</vt:lpstr>
      <vt:lpstr>Wingdings 3</vt:lpstr>
      <vt:lpstr>Integrale</vt:lpstr>
      <vt:lpstr>Presentazione standard di PowerPoint</vt:lpstr>
      <vt:lpstr>  LEZIONE 12 Strategie di internazionalizzazione del retail   </vt:lpstr>
      <vt:lpstr>Le motivazioni sottostanti l’internazionalizzazione</vt:lpstr>
      <vt:lpstr>Presentazione standard di PowerPoint</vt:lpstr>
      <vt:lpstr>Presentazione standard di PowerPoint</vt:lpstr>
      <vt:lpstr>Teorie di internazionalizzazione del retail</vt:lpstr>
      <vt:lpstr>Presentazione standard di PowerPoint</vt:lpstr>
      <vt:lpstr>Presentazione standard di PowerPoint</vt:lpstr>
      <vt:lpstr>Presentazione standard di PowerPoint</vt:lpstr>
      <vt:lpstr>Criteri di selezione per la valutazione dei mercati internazionali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La dismissione di attività internazionali</vt:lpstr>
      <vt:lpstr>Le sfide del trasferimento di un formato commerciale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Rossana</dc:creator>
  <cp:lastModifiedBy>Rossana Piccolo</cp:lastModifiedBy>
  <cp:revision>183</cp:revision>
  <dcterms:created xsi:type="dcterms:W3CDTF">2023-02-25T07:42:26Z</dcterms:created>
  <dcterms:modified xsi:type="dcterms:W3CDTF">2023-03-27T08:40:54Z</dcterms:modified>
</cp:coreProperties>
</file>