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335" r:id="rId2"/>
    <p:sldId id="445" r:id="rId3"/>
    <p:sldId id="458" r:id="rId4"/>
    <p:sldId id="459" r:id="rId5"/>
    <p:sldId id="449" r:id="rId6"/>
    <p:sldId id="436" r:id="rId7"/>
    <p:sldId id="438" r:id="rId8"/>
    <p:sldId id="437" r:id="rId9"/>
    <p:sldId id="439" r:id="rId10"/>
    <p:sldId id="440" r:id="rId11"/>
    <p:sldId id="441" r:id="rId12"/>
    <p:sldId id="450" r:id="rId13"/>
    <p:sldId id="442" r:id="rId14"/>
    <p:sldId id="467" r:id="rId15"/>
    <p:sldId id="470" r:id="rId16"/>
    <p:sldId id="469" r:id="rId17"/>
    <p:sldId id="468" r:id="rId18"/>
    <p:sldId id="471" r:id="rId19"/>
    <p:sldId id="472" r:id="rId20"/>
    <p:sldId id="473" r:id="rId21"/>
    <p:sldId id="474" r:id="rId22"/>
    <p:sldId id="475" r:id="rId23"/>
    <p:sldId id="443" r:id="rId24"/>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A7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5781"/>
  </p:normalViewPr>
  <p:slideViewPr>
    <p:cSldViewPr snapToGrid="0">
      <p:cViewPr varScale="1">
        <p:scale>
          <a:sx n="111" d="100"/>
          <a:sy n="111" d="100"/>
        </p:scale>
        <p:origin x="632"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CA80CC-20A3-C344-B06D-E9D596BF494B}" type="datetimeFigureOut">
              <a:rPr lang="it-IT" smtClean="0"/>
              <a:t>02/04/25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82D968-9B0B-C141-B041-8A419C610F87}" type="slidenum">
              <a:rPr lang="it-IT" smtClean="0"/>
              <a:t>‹N›</a:t>
            </a:fld>
            <a:endParaRPr lang="it-IT"/>
          </a:p>
        </p:txBody>
      </p:sp>
    </p:spTree>
    <p:extLst>
      <p:ext uri="{BB962C8B-B14F-4D97-AF65-F5344CB8AC3E}">
        <p14:creationId xmlns:p14="http://schemas.microsoft.com/office/powerpoint/2010/main" val="1448158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5A168A-61D4-FFA8-8073-8B113514F754}"/>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33F24C7C-F9AE-37D4-7916-639B83782FF2}"/>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78DA0A5D-BAC1-6231-25FF-C79C520B5517}"/>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D0D2ABB0-65E2-83C1-F146-325C1B00B94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3047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06199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69331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18143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75540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49309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65267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43650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08476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28721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8070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18262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83966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40257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44614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8262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418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4780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93810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57671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00802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2472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79046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22ECC72-280E-72C2-E2B3-2F41D58E58B1}"/>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3D44E9CE-69A3-29A1-5AF6-6DD7B66EE4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06F349DE-8CBE-779B-A2B8-725146DDC29D}"/>
              </a:ext>
            </a:extLst>
          </p:cNvPr>
          <p:cNvSpPr>
            <a:spLocks noGrp="1"/>
          </p:cNvSpPr>
          <p:nvPr>
            <p:ph type="dt" sz="half" idx="10"/>
          </p:nvPr>
        </p:nvSpPr>
        <p:spPr/>
        <p:txBody>
          <a:bodyPr/>
          <a:lstStyle/>
          <a:p>
            <a:fld id="{A7F286A0-824A-5942-B62D-2CDCFA938951}" type="datetimeFigureOut">
              <a:rPr lang="it-IT" smtClean="0"/>
              <a:t>02/04/25</a:t>
            </a:fld>
            <a:endParaRPr lang="it-IT"/>
          </a:p>
        </p:txBody>
      </p:sp>
      <p:sp>
        <p:nvSpPr>
          <p:cNvPr id="5" name="Segnaposto piè di pagina 4">
            <a:extLst>
              <a:ext uri="{FF2B5EF4-FFF2-40B4-BE49-F238E27FC236}">
                <a16:creationId xmlns:a16="http://schemas.microsoft.com/office/drawing/2014/main" id="{2165AB88-27BE-6551-CEA1-2E5FD43011C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A126DFB-E67D-104D-E92C-6B481273BF1B}"/>
              </a:ext>
            </a:extLst>
          </p:cNvPr>
          <p:cNvSpPr>
            <a:spLocks noGrp="1"/>
          </p:cNvSpPr>
          <p:nvPr>
            <p:ph type="sldNum" sz="quarter" idx="12"/>
          </p:nvPr>
        </p:nvSpPr>
        <p:spPr/>
        <p:txBody>
          <a:bodyPr/>
          <a:lstStyle/>
          <a:p>
            <a:fld id="{F4BEEC13-CC30-8646-866A-F5E48827E0E2}" type="slidenum">
              <a:rPr lang="it-IT" smtClean="0"/>
              <a:t>‹N›</a:t>
            </a:fld>
            <a:endParaRPr lang="it-IT"/>
          </a:p>
        </p:txBody>
      </p:sp>
    </p:spTree>
    <p:extLst>
      <p:ext uri="{BB962C8B-B14F-4D97-AF65-F5344CB8AC3E}">
        <p14:creationId xmlns:p14="http://schemas.microsoft.com/office/powerpoint/2010/main" val="3303161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EA4BCF8-B44D-75F6-05F6-C51F42D766DD}"/>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96950FA2-3CA6-EC55-018D-FC99DCE488B8}"/>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6FA36E9-0A85-B334-9BF5-E95E8FDD2914}"/>
              </a:ext>
            </a:extLst>
          </p:cNvPr>
          <p:cNvSpPr>
            <a:spLocks noGrp="1"/>
          </p:cNvSpPr>
          <p:nvPr>
            <p:ph type="dt" sz="half" idx="10"/>
          </p:nvPr>
        </p:nvSpPr>
        <p:spPr/>
        <p:txBody>
          <a:bodyPr/>
          <a:lstStyle/>
          <a:p>
            <a:fld id="{A7F286A0-824A-5942-B62D-2CDCFA938951}" type="datetimeFigureOut">
              <a:rPr lang="it-IT" smtClean="0"/>
              <a:t>02/04/25</a:t>
            </a:fld>
            <a:endParaRPr lang="it-IT"/>
          </a:p>
        </p:txBody>
      </p:sp>
      <p:sp>
        <p:nvSpPr>
          <p:cNvPr id="5" name="Segnaposto piè di pagina 4">
            <a:extLst>
              <a:ext uri="{FF2B5EF4-FFF2-40B4-BE49-F238E27FC236}">
                <a16:creationId xmlns:a16="http://schemas.microsoft.com/office/drawing/2014/main" id="{12F4449E-A309-30FC-E172-8B6E05F2BDF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3FD431D-B051-D7FD-CF35-A802BBE0D431}"/>
              </a:ext>
            </a:extLst>
          </p:cNvPr>
          <p:cNvSpPr>
            <a:spLocks noGrp="1"/>
          </p:cNvSpPr>
          <p:nvPr>
            <p:ph type="sldNum" sz="quarter" idx="12"/>
          </p:nvPr>
        </p:nvSpPr>
        <p:spPr/>
        <p:txBody>
          <a:bodyPr/>
          <a:lstStyle/>
          <a:p>
            <a:fld id="{F4BEEC13-CC30-8646-866A-F5E48827E0E2}" type="slidenum">
              <a:rPr lang="it-IT" smtClean="0"/>
              <a:t>‹N›</a:t>
            </a:fld>
            <a:endParaRPr lang="it-IT"/>
          </a:p>
        </p:txBody>
      </p:sp>
    </p:spTree>
    <p:extLst>
      <p:ext uri="{BB962C8B-B14F-4D97-AF65-F5344CB8AC3E}">
        <p14:creationId xmlns:p14="http://schemas.microsoft.com/office/powerpoint/2010/main" val="28286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043160DE-C0F2-241D-A089-6DBD3CDD0DBD}"/>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04C2FF80-ED34-BC9E-9C4A-6EF48C078F6F}"/>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D75C88F-9995-28B1-DB86-B48F4273FFE8}"/>
              </a:ext>
            </a:extLst>
          </p:cNvPr>
          <p:cNvSpPr>
            <a:spLocks noGrp="1"/>
          </p:cNvSpPr>
          <p:nvPr>
            <p:ph type="dt" sz="half" idx="10"/>
          </p:nvPr>
        </p:nvSpPr>
        <p:spPr/>
        <p:txBody>
          <a:bodyPr/>
          <a:lstStyle/>
          <a:p>
            <a:fld id="{A7F286A0-824A-5942-B62D-2CDCFA938951}" type="datetimeFigureOut">
              <a:rPr lang="it-IT" smtClean="0"/>
              <a:t>02/04/25</a:t>
            </a:fld>
            <a:endParaRPr lang="it-IT"/>
          </a:p>
        </p:txBody>
      </p:sp>
      <p:sp>
        <p:nvSpPr>
          <p:cNvPr id="5" name="Segnaposto piè di pagina 4">
            <a:extLst>
              <a:ext uri="{FF2B5EF4-FFF2-40B4-BE49-F238E27FC236}">
                <a16:creationId xmlns:a16="http://schemas.microsoft.com/office/drawing/2014/main" id="{6DCFADBB-B403-A9DF-C4E8-1D2E8FD6E11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23251D9-4DE2-1CB8-5940-ED4B6BB106B9}"/>
              </a:ext>
            </a:extLst>
          </p:cNvPr>
          <p:cNvSpPr>
            <a:spLocks noGrp="1"/>
          </p:cNvSpPr>
          <p:nvPr>
            <p:ph type="sldNum" sz="quarter" idx="12"/>
          </p:nvPr>
        </p:nvSpPr>
        <p:spPr/>
        <p:txBody>
          <a:bodyPr/>
          <a:lstStyle/>
          <a:p>
            <a:fld id="{F4BEEC13-CC30-8646-866A-F5E48827E0E2}" type="slidenum">
              <a:rPr lang="it-IT" smtClean="0"/>
              <a:t>‹N›</a:t>
            </a:fld>
            <a:endParaRPr lang="it-IT"/>
          </a:p>
        </p:txBody>
      </p:sp>
    </p:spTree>
    <p:extLst>
      <p:ext uri="{BB962C8B-B14F-4D97-AF65-F5344CB8AC3E}">
        <p14:creationId xmlns:p14="http://schemas.microsoft.com/office/powerpoint/2010/main" val="5102906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3BB0A04-BBE7-D343-BF4A-4CC426B845C4}"/>
              </a:ext>
            </a:extLst>
          </p:cNvPr>
          <p:cNvSpPr>
            <a:spLocks noGrp="1"/>
          </p:cNvSpPr>
          <p:nvPr>
            <p:ph type="ctrTitle"/>
          </p:nvPr>
        </p:nvSpPr>
        <p:spPr>
          <a:xfrm>
            <a:off x="506353" y="1672314"/>
            <a:ext cx="11189995" cy="547200"/>
          </a:xfrm>
        </p:spPr>
        <p:txBody>
          <a:bodyPr lIns="0" tIns="0" rIns="0" bIns="0" anchor="t" anchorCtr="0">
            <a:spAutoFit/>
          </a:bodyPr>
          <a:lstStyle>
            <a:lvl1pPr algn="l">
              <a:defRPr sz="3800" b="1" i="0">
                <a:solidFill>
                  <a:srgbClr val="003A70"/>
                </a:solidFill>
                <a:latin typeface="Luiss Sans" pitchFamily="2" charset="0"/>
              </a:defRPr>
            </a:lvl1pPr>
          </a:lstStyle>
          <a:p>
            <a:r>
              <a:rPr lang="it-IT" dirty="0"/>
              <a:t>Fare clic per modificare lo stile del titolo dello schema</a:t>
            </a:r>
          </a:p>
        </p:txBody>
      </p:sp>
      <p:sp>
        <p:nvSpPr>
          <p:cNvPr id="3" name="Sottotitolo 2">
            <a:extLst>
              <a:ext uri="{FF2B5EF4-FFF2-40B4-BE49-F238E27FC236}">
                <a16:creationId xmlns:a16="http://schemas.microsoft.com/office/drawing/2014/main" id="{E0679AF4-40BB-0349-820B-505BF6BB121D}"/>
              </a:ext>
            </a:extLst>
          </p:cNvPr>
          <p:cNvSpPr>
            <a:spLocks noGrp="1"/>
          </p:cNvSpPr>
          <p:nvPr>
            <p:ph type="subTitle" idx="1"/>
          </p:nvPr>
        </p:nvSpPr>
        <p:spPr>
          <a:xfrm>
            <a:off x="498261" y="2243181"/>
            <a:ext cx="11189994" cy="619850"/>
          </a:xfrm>
        </p:spPr>
        <p:txBody>
          <a:bodyPr lIns="0" tIns="0" rIns="0" bIns="0" anchor="t">
            <a:spAutoFit/>
          </a:bodyPr>
          <a:lstStyle>
            <a:lvl1pPr marL="0" indent="0" algn="l">
              <a:buNone/>
              <a:defRPr sz="3800">
                <a:solidFill>
                  <a:srgbClr val="003A70"/>
                </a:solidFill>
                <a:latin typeface="Luiss Sans"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Fare clic per modificare lo stile del sottotitolo dello schema</a:t>
            </a:r>
          </a:p>
        </p:txBody>
      </p:sp>
      <p:sp>
        <p:nvSpPr>
          <p:cNvPr id="4" name="Segnaposto data 3">
            <a:extLst>
              <a:ext uri="{FF2B5EF4-FFF2-40B4-BE49-F238E27FC236}">
                <a16:creationId xmlns:a16="http://schemas.microsoft.com/office/drawing/2014/main" id="{B71A5510-EE32-3446-8828-82083C2039E6}"/>
              </a:ext>
            </a:extLst>
          </p:cNvPr>
          <p:cNvSpPr>
            <a:spLocks noGrp="1"/>
          </p:cNvSpPr>
          <p:nvPr>
            <p:ph type="dt" sz="half" idx="10"/>
          </p:nvPr>
        </p:nvSpPr>
        <p:spPr>
          <a:xfrm>
            <a:off x="522271" y="3891534"/>
            <a:ext cx="5565913" cy="547200"/>
          </a:xfrm>
        </p:spPr>
        <p:txBody>
          <a:bodyPr lIns="0" tIns="0" rIns="0" bIns="0" anchor="b"/>
          <a:lstStyle>
            <a:lvl1pPr algn="l">
              <a:defRPr sz="2200" b="1" i="0">
                <a:solidFill>
                  <a:srgbClr val="003A70"/>
                </a:solidFill>
                <a:latin typeface="Luiss Sans" pitchFamily="2" charset="0"/>
              </a:defRPr>
            </a:lvl1pPr>
          </a:lstStyle>
          <a:p>
            <a:fld id="{90A97C65-1B54-DB47-A604-7DF0E350DE20}" type="datetime4">
              <a:rPr lang="it-IT" smtClean="0"/>
              <a:pPr/>
              <a:t>2 aprile 2025</a:t>
            </a:fld>
            <a:endParaRPr lang="it-IT" dirty="0"/>
          </a:p>
        </p:txBody>
      </p:sp>
      <p:grpSp>
        <p:nvGrpSpPr>
          <p:cNvPr id="82" name="Gruppo 81">
            <a:extLst>
              <a:ext uri="{FF2B5EF4-FFF2-40B4-BE49-F238E27FC236}">
                <a16:creationId xmlns:a16="http://schemas.microsoft.com/office/drawing/2014/main" id="{5540BA0A-A2F8-1E48-AF86-D2449D532D96}"/>
              </a:ext>
            </a:extLst>
          </p:cNvPr>
          <p:cNvGrpSpPr/>
          <p:nvPr userDrawn="1"/>
        </p:nvGrpSpPr>
        <p:grpSpPr>
          <a:xfrm>
            <a:off x="530087" y="6138000"/>
            <a:ext cx="11131826" cy="720000"/>
            <a:chOff x="530087" y="6138000"/>
            <a:chExt cx="11131826" cy="720000"/>
          </a:xfrm>
        </p:grpSpPr>
        <p:sp>
          <p:nvSpPr>
            <p:cNvPr id="54" name="Rettangolo 53">
              <a:extLst>
                <a:ext uri="{FF2B5EF4-FFF2-40B4-BE49-F238E27FC236}">
                  <a16:creationId xmlns:a16="http://schemas.microsoft.com/office/drawing/2014/main" id="{A5FC1A69-9F52-EF47-8F85-0B6FB45ADFC0}"/>
                </a:ext>
              </a:extLst>
            </p:cNvPr>
            <p:cNvSpPr/>
            <p:nvPr userDrawn="1"/>
          </p:nvSpPr>
          <p:spPr>
            <a:xfrm>
              <a:off x="530087"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5" name="Rettangolo 54">
              <a:extLst>
                <a:ext uri="{FF2B5EF4-FFF2-40B4-BE49-F238E27FC236}">
                  <a16:creationId xmlns:a16="http://schemas.microsoft.com/office/drawing/2014/main" id="{E7ECF867-CD1F-A544-93A7-59F02B7EB3F9}"/>
                </a:ext>
              </a:extLst>
            </p:cNvPr>
            <p:cNvSpPr/>
            <p:nvPr userDrawn="1"/>
          </p:nvSpPr>
          <p:spPr>
            <a:xfrm>
              <a:off x="1590261"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7" name="Rettangolo 56">
              <a:extLst>
                <a:ext uri="{FF2B5EF4-FFF2-40B4-BE49-F238E27FC236}">
                  <a16:creationId xmlns:a16="http://schemas.microsoft.com/office/drawing/2014/main" id="{E112286F-F6FC-FB40-A761-246E00D4D855}"/>
                </a:ext>
              </a:extLst>
            </p:cNvPr>
            <p:cNvSpPr/>
            <p:nvPr userDrawn="1"/>
          </p:nvSpPr>
          <p:spPr>
            <a:xfrm>
              <a:off x="2650435"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9" name="Rettangolo 58">
              <a:extLst>
                <a:ext uri="{FF2B5EF4-FFF2-40B4-BE49-F238E27FC236}">
                  <a16:creationId xmlns:a16="http://schemas.microsoft.com/office/drawing/2014/main" id="{61B4BD18-F688-0F4E-93F6-53DE176B107F}"/>
                </a:ext>
              </a:extLst>
            </p:cNvPr>
            <p:cNvSpPr/>
            <p:nvPr userDrawn="1"/>
          </p:nvSpPr>
          <p:spPr>
            <a:xfrm>
              <a:off x="3710609"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1" name="Rettangolo 60">
              <a:extLst>
                <a:ext uri="{FF2B5EF4-FFF2-40B4-BE49-F238E27FC236}">
                  <a16:creationId xmlns:a16="http://schemas.microsoft.com/office/drawing/2014/main" id="{35B704C4-AEA3-C647-9999-62D70618425C}"/>
                </a:ext>
              </a:extLst>
            </p:cNvPr>
            <p:cNvSpPr/>
            <p:nvPr userDrawn="1"/>
          </p:nvSpPr>
          <p:spPr>
            <a:xfrm>
              <a:off x="4770783"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3" name="Rettangolo 62">
              <a:extLst>
                <a:ext uri="{FF2B5EF4-FFF2-40B4-BE49-F238E27FC236}">
                  <a16:creationId xmlns:a16="http://schemas.microsoft.com/office/drawing/2014/main" id="{B5B290BF-9576-1543-872D-91DDB5937065}"/>
                </a:ext>
              </a:extLst>
            </p:cNvPr>
            <p:cNvSpPr/>
            <p:nvPr userDrawn="1"/>
          </p:nvSpPr>
          <p:spPr>
            <a:xfrm>
              <a:off x="5830957"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5" name="Rettangolo 64">
              <a:extLst>
                <a:ext uri="{FF2B5EF4-FFF2-40B4-BE49-F238E27FC236}">
                  <a16:creationId xmlns:a16="http://schemas.microsoft.com/office/drawing/2014/main" id="{0DCA18FE-2923-3B4E-A5C2-85D922F38FD0}"/>
                </a:ext>
              </a:extLst>
            </p:cNvPr>
            <p:cNvSpPr/>
            <p:nvPr userDrawn="1"/>
          </p:nvSpPr>
          <p:spPr>
            <a:xfrm>
              <a:off x="6891130"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7" name="Rettangolo 66">
              <a:extLst>
                <a:ext uri="{FF2B5EF4-FFF2-40B4-BE49-F238E27FC236}">
                  <a16:creationId xmlns:a16="http://schemas.microsoft.com/office/drawing/2014/main" id="{1E45AD85-CF93-2846-BC0C-2BA8D4DB418A}"/>
                </a:ext>
              </a:extLst>
            </p:cNvPr>
            <p:cNvSpPr/>
            <p:nvPr userDrawn="1"/>
          </p:nvSpPr>
          <p:spPr>
            <a:xfrm>
              <a:off x="7951304"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9" name="Rettangolo 68">
              <a:extLst>
                <a:ext uri="{FF2B5EF4-FFF2-40B4-BE49-F238E27FC236}">
                  <a16:creationId xmlns:a16="http://schemas.microsoft.com/office/drawing/2014/main" id="{0CF0D82F-31DB-C64B-8A03-2D08FA7E79D9}"/>
                </a:ext>
              </a:extLst>
            </p:cNvPr>
            <p:cNvSpPr/>
            <p:nvPr userDrawn="1"/>
          </p:nvSpPr>
          <p:spPr>
            <a:xfrm>
              <a:off x="9011478"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1" name="Rettangolo 70">
              <a:extLst>
                <a:ext uri="{FF2B5EF4-FFF2-40B4-BE49-F238E27FC236}">
                  <a16:creationId xmlns:a16="http://schemas.microsoft.com/office/drawing/2014/main" id="{324BE938-9044-8E47-9BA4-80AF2F19990B}"/>
                </a:ext>
              </a:extLst>
            </p:cNvPr>
            <p:cNvSpPr/>
            <p:nvPr userDrawn="1"/>
          </p:nvSpPr>
          <p:spPr>
            <a:xfrm>
              <a:off x="10071652"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3" name="Rettangolo 72">
              <a:extLst>
                <a:ext uri="{FF2B5EF4-FFF2-40B4-BE49-F238E27FC236}">
                  <a16:creationId xmlns:a16="http://schemas.microsoft.com/office/drawing/2014/main" id="{EDAFE086-4A55-2347-8DE3-D7DF548A3C4F}"/>
                </a:ext>
              </a:extLst>
            </p:cNvPr>
            <p:cNvSpPr/>
            <p:nvPr userDrawn="1"/>
          </p:nvSpPr>
          <p:spPr>
            <a:xfrm>
              <a:off x="11131826"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81" name="Gruppo 80">
            <a:extLst>
              <a:ext uri="{FF2B5EF4-FFF2-40B4-BE49-F238E27FC236}">
                <a16:creationId xmlns:a16="http://schemas.microsoft.com/office/drawing/2014/main" id="{A4C5C7EC-083B-CD48-A862-19F4ED944048}"/>
              </a:ext>
            </a:extLst>
          </p:cNvPr>
          <p:cNvGrpSpPr/>
          <p:nvPr userDrawn="1"/>
        </p:nvGrpSpPr>
        <p:grpSpPr>
          <a:xfrm>
            <a:off x="1060174" y="6138000"/>
            <a:ext cx="10071652" cy="720000"/>
            <a:chOff x="1060174" y="6138000"/>
            <a:chExt cx="10071652" cy="720000"/>
          </a:xfrm>
          <a:solidFill>
            <a:srgbClr val="006298"/>
          </a:solidFill>
        </p:grpSpPr>
        <p:sp>
          <p:nvSpPr>
            <p:cNvPr id="56" name="Rettangolo 55">
              <a:extLst>
                <a:ext uri="{FF2B5EF4-FFF2-40B4-BE49-F238E27FC236}">
                  <a16:creationId xmlns:a16="http://schemas.microsoft.com/office/drawing/2014/main" id="{0C028009-61B6-504A-86BF-75FC39DE243E}"/>
                </a:ext>
              </a:extLst>
            </p:cNvPr>
            <p:cNvSpPr/>
            <p:nvPr userDrawn="1"/>
          </p:nvSpPr>
          <p:spPr>
            <a:xfrm>
              <a:off x="1060174"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8" name="Rettangolo 57">
              <a:extLst>
                <a:ext uri="{FF2B5EF4-FFF2-40B4-BE49-F238E27FC236}">
                  <a16:creationId xmlns:a16="http://schemas.microsoft.com/office/drawing/2014/main" id="{359FF146-AD7A-8345-996B-F028DF33A537}"/>
                </a:ext>
              </a:extLst>
            </p:cNvPr>
            <p:cNvSpPr/>
            <p:nvPr userDrawn="1"/>
          </p:nvSpPr>
          <p:spPr>
            <a:xfrm>
              <a:off x="2120348"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0" name="Rettangolo 59">
              <a:extLst>
                <a:ext uri="{FF2B5EF4-FFF2-40B4-BE49-F238E27FC236}">
                  <a16:creationId xmlns:a16="http://schemas.microsoft.com/office/drawing/2014/main" id="{C3BE867D-189E-E140-90A2-9C373B76323D}"/>
                </a:ext>
              </a:extLst>
            </p:cNvPr>
            <p:cNvSpPr/>
            <p:nvPr userDrawn="1"/>
          </p:nvSpPr>
          <p:spPr>
            <a:xfrm>
              <a:off x="3180522"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2" name="Rettangolo 61">
              <a:extLst>
                <a:ext uri="{FF2B5EF4-FFF2-40B4-BE49-F238E27FC236}">
                  <a16:creationId xmlns:a16="http://schemas.microsoft.com/office/drawing/2014/main" id="{B3968CAB-E9C9-C448-BAED-1164B67B83D6}"/>
                </a:ext>
              </a:extLst>
            </p:cNvPr>
            <p:cNvSpPr/>
            <p:nvPr userDrawn="1"/>
          </p:nvSpPr>
          <p:spPr>
            <a:xfrm>
              <a:off x="4240696"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4" name="Rettangolo 63">
              <a:extLst>
                <a:ext uri="{FF2B5EF4-FFF2-40B4-BE49-F238E27FC236}">
                  <a16:creationId xmlns:a16="http://schemas.microsoft.com/office/drawing/2014/main" id="{DD7E810C-6698-4141-AE4D-FED7B888FB8E}"/>
                </a:ext>
              </a:extLst>
            </p:cNvPr>
            <p:cNvSpPr/>
            <p:nvPr userDrawn="1"/>
          </p:nvSpPr>
          <p:spPr>
            <a:xfrm>
              <a:off x="5300870"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6" name="Rettangolo 65">
              <a:extLst>
                <a:ext uri="{FF2B5EF4-FFF2-40B4-BE49-F238E27FC236}">
                  <a16:creationId xmlns:a16="http://schemas.microsoft.com/office/drawing/2014/main" id="{9B0258DC-87FE-6E48-B377-3E2FDBC08326}"/>
                </a:ext>
              </a:extLst>
            </p:cNvPr>
            <p:cNvSpPr/>
            <p:nvPr userDrawn="1"/>
          </p:nvSpPr>
          <p:spPr>
            <a:xfrm>
              <a:off x="6361043"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8" name="Rettangolo 67">
              <a:extLst>
                <a:ext uri="{FF2B5EF4-FFF2-40B4-BE49-F238E27FC236}">
                  <a16:creationId xmlns:a16="http://schemas.microsoft.com/office/drawing/2014/main" id="{922BA846-4255-384A-97F0-52FD5A3C3965}"/>
                </a:ext>
              </a:extLst>
            </p:cNvPr>
            <p:cNvSpPr/>
            <p:nvPr userDrawn="1"/>
          </p:nvSpPr>
          <p:spPr>
            <a:xfrm>
              <a:off x="7421217"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0" name="Rettangolo 69">
              <a:extLst>
                <a:ext uri="{FF2B5EF4-FFF2-40B4-BE49-F238E27FC236}">
                  <a16:creationId xmlns:a16="http://schemas.microsoft.com/office/drawing/2014/main" id="{D2E5825D-0B98-D043-890F-554D5B9AF97E}"/>
                </a:ext>
              </a:extLst>
            </p:cNvPr>
            <p:cNvSpPr/>
            <p:nvPr userDrawn="1"/>
          </p:nvSpPr>
          <p:spPr>
            <a:xfrm>
              <a:off x="8481391"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2" name="Rettangolo 71">
              <a:extLst>
                <a:ext uri="{FF2B5EF4-FFF2-40B4-BE49-F238E27FC236}">
                  <a16:creationId xmlns:a16="http://schemas.microsoft.com/office/drawing/2014/main" id="{888D3338-3950-944B-84B7-796D95024907}"/>
                </a:ext>
              </a:extLst>
            </p:cNvPr>
            <p:cNvSpPr/>
            <p:nvPr userDrawn="1"/>
          </p:nvSpPr>
          <p:spPr>
            <a:xfrm>
              <a:off x="9541565"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4" name="Rettangolo 73">
              <a:extLst>
                <a:ext uri="{FF2B5EF4-FFF2-40B4-BE49-F238E27FC236}">
                  <a16:creationId xmlns:a16="http://schemas.microsoft.com/office/drawing/2014/main" id="{CE370570-6F3F-4D47-9CB5-970BC89BA15D}"/>
                </a:ext>
              </a:extLst>
            </p:cNvPr>
            <p:cNvSpPr/>
            <p:nvPr userDrawn="1"/>
          </p:nvSpPr>
          <p:spPr>
            <a:xfrm>
              <a:off x="10601739"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pic>
        <p:nvPicPr>
          <p:cNvPr id="75" name="Immagine 74">
            <a:extLst>
              <a:ext uri="{FF2B5EF4-FFF2-40B4-BE49-F238E27FC236}">
                <a16:creationId xmlns:a16="http://schemas.microsoft.com/office/drawing/2014/main" id="{F496A682-0F52-234A-8803-BDFAFDE999A5}"/>
              </a:ext>
            </a:extLst>
          </p:cNvPr>
          <p:cNvPicPr>
            <a:picLocks noChangeAspect="1"/>
          </p:cNvPicPr>
          <p:nvPr userDrawn="1"/>
        </p:nvPicPr>
        <p:blipFill>
          <a:blip/>
          <a:stretch>
            <a:fillRect/>
          </a:stretch>
        </p:blipFill>
        <p:spPr>
          <a:xfrm>
            <a:off x="515508" y="5066132"/>
            <a:ext cx="3257143" cy="547200"/>
          </a:xfrm>
          <a:prstGeom prst="rect">
            <a:avLst/>
          </a:prstGeom>
        </p:spPr>
      </p:pic>
      <p:sp>
        <p:nvSpPr>
          <p:cNvPr id="32" name="Segnaposto testo 77">
            <a:extLst>
              <a:ext uri="{FF2B5EF4-FFF2-40B4-BE49-F238E27FC236}">
                <a16:creationId xmlns:a16="http://schemas.microsoft.com/office/drawing/2014/main" id="{11E9754D-4544-094C-90CE-D95DEC303D3D}"/>
              </a:ext>
            </a:extLst>
          </p:cNvPr>
          <p:cNvSpPr>
            <a:spLocks noGrp="1"/>
          </p:cNvSpPr>
          <p:nvPr>
            <p:ph type="body" sz="quarter" idx="11" hasCustomPrompt="1"/>
          </p:nvPr>
        </p:nvSpPr>
        <p:spPr>
          <a:xfrm>
            <a:off x="530225" y="795857"/>
            <a:ext cx="6889750" cy="724967"/>
          </a:xfrm>
        </p:spPr>
        <p:txBody>
          <a:bodyPr lIns="0" tIns="0" rIns="0" bIns="0" anchor="t">
            <a:noAutofit/>
          </a:bodyPr>
          <a:lstStyle>
            <a:lvl1pPr marL="0" indent="0">
              <a:lnSpc>
                <a:spcPct val="90000"/>
              </a:lnSpc>
              <a:spcBef>
                <a:spcPts val="0"/>
              </a:spcBef>
              <a:buNone/>
              <a:defRPr lang="it-IT" sz="2000" b="0" i="0" smtClean="0">
                <a:solidFill>
                  <a:srgbClr val="003A70"/>
                </a:solidFill>
                <a:effectLst/>
                <a:latin typeface="Luiss Sans" pitchFamily="2" charset="0"/>
              </a:defRPr>
            </a:lvl1pPr>
          </a:lstStyle>
          <a:p>
            <a:r>
              <a:rPr lang="it-IT" dirty="0"/>
              <a:t>Specifica, Dipartimento, School</a:t>
            </a:r>
            <a:endParaRPr lang="it-IT" dirty="0">
              <a:solidFill>
                <a:srgbClr val="004274"/>
              </a:solidFill>
              <a:effectLst/>
              <a:latin typeface="Luiss type" pitchFamily="2" charset="77"/>
            </a:endParaRPr>
          </a:p>
        </p:txBody>
      </p:sp>
      <p:sp>
        <p:nvSpPr>
          <p:cNvPr id="7" name="CasellaDiTesto 6">
            <a:extLst>
              <a:ext uri="{FF2B5EF4-FFF2-40B4-BE49-F238E27FC236}">
                <a16:creationId xmlns:a16="http://schemas.microsoft.com/office/drawing/2014/main" id="{4F48BF19-5644-BB43-8AD2-AEB567996144}"/>
              </a:ext>
            </a:extLst>
          </p:cNvPr>
          <p:cNvSpPr txBox="1"/>
          <p:nvPr userDrawn="1"/>
        </p:nvSpPr>
        <p:spPr>
          <a:xfrm>
            <a:off x="527023" y="500698"/>
            <a:ext cx="5553075" cy="264671"/>
          </a:xfrm>
          <a:prstGeom prst="rect">
            <a:avLst/>
          </a:prstGeom>
          <a:noFill/>
        </p:spPr>
        <p:txBody>
          <a:bodyPr wrap="square" lIns="0" tIns="0" rIns="0" bIns="0" rtlCol="0" anchor="t">
            <a:noAutofit/>
          </a:bodyPr>
          <a:lstStyle/>
          <a:p>
            <a:pPr algn="l"/>
            <a:r>
              <a:rPr lang="it-IT" sz="2000" b="1" i="0" dirty="0">
                <a:solidFill>
                  <a:srgbClr val="003A70"/>
                </a:solidFill>
                <a:latin typeface="Luiss Sans" pitchFamily="2" charset="0"/>
              </a:rPr>
              <a:t>Luiss</a:t>
            </a:r>
          </a:p>
        </p:txBody>
      </p:sp>
    </p:spTree>
    <p:extLst>
      <p:ext uri="{BB962C8B-B14F-4D97-AF65-F5344CB8AC3E}">
        <p14:creationId xmlns:p14="http://schemas.microsoft.com/office/powerpoint/2010/main" val="32809441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864">
          <p15:clr>
            <a:srgbClr val="FBAE40"/>
          </p15:clr>
        </p15:guide>
        <p15:guide id="5" orient="horz" pos="3517">
          <p15:clr>
            <a:srgbClr val="FBAE40"/>
          </p15:clr>
        </p15:guide>
        <p15:guide id="7" orient="horz" pos="2742">
          <p15:clr>
            <a:srgbClr val="FBAE40"/>
          </p15:clr>
        </p15:guide>
        <p15:guide id="8" orient="horz" pos="1091">
          <p15:clr>
            <a:srgbClr val="FBAE40"/>
          </p15:clr>
        </p15:guide>
        <p15:guide id="10" pos="5011">
          <p15:clr>
            <a:srgbClr val="FBAE40"/>
          </p15:clr>
        </p15:guide>
        <p15:guide id="11" pos="467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7DA9BEF-80A2-2331-DC94-EBB0C2858E8D}"/>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9D19C77-4BE8-2E96-C0B8-733DE692E463}"/>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F85FAC5-3CEB-E7E8-0C26-134619395CF7}"/>
              </a:ext>
            </a:extLst>
          </p:cNvPr>
          <p:cNvSpPr>
            <a:spLocks noGrp="1"/>
          </p:cNvSpPr>
          <p:nvPr>
            <p:ph type="dt" sz="half" idx="10"/>
          </p:nvPr>
        </p:nvSpPr>
        <p:spPr/>
        <p:txBody>
          <a:bodyPr/>
          <a:lstStyle/>
          <a:p>
            <a:fld id="{A7F286A0-824A-5942-B62D-2CDCFA938951}" type="datetimeFigureOut">
              <a:rPr lang="it-IT" smtClean="0"/>
              <a:t>02/04/25</a:t>
            </a:fld>
            <a:endParaRPr lang="it-IT"/>
          </a:p>
        </p:txBody>
      </p:sp>
      <p:sp>
        <p:nvSpPr>
          <p:cNvPr id="5" name="Segnaposto piè di pagina 4">
            <a:extLst>
              <a:ext uri="{FF2B5EF4-FFF2-40B4-BE49-F238E27FC236}">
                <a16:creationId xmlns:a16="http://schemas.microsoft.com/office/drawing/2014/main" id="{C2A447C6-BBB5-AE5F-213C-A75B55A3197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0170495-A64D-9581-65F3-209633DE8E1B}"/>
              </a:ext>
            </a:extLst>
          </p:cNvPr>
          <p:cNvSpPr>
            <a:spLocks noGrp="1"/>
          </p:cNvSpPr>
          <p:nvPr>
            <p:ph type="sldNum" sz="quarter" idx="12"/>
          </p:nvPr>
        </p:nvSpPr>
        <p:spPr/>
        <p:txBody>
          <a:bodyPr/>
          <a:lstStyle/>
          <a:p>
            <a:fld id="{F4BEEC13-CC30-8646-866A-F5E48827E0E2}" type="slidenum">
              <a:rPr lang="it-IT" smtClean="0"/>
              <a:t>‹N›</a:t>
            </a:fld>
            <a:endParaRPr lang="it-IT"/>
          </a:p>
        </p:txBody>
      </p:sp>
    </p:spTree>
    <p:extLst>
      <p:ext uri="{BB962C8B-B14F-4D97-AF65-F5344CB8AC3E}">
        <p14:creationId xmlns:p14="http://schemas.microsoft.com/office/powerpoint/2010/main" val="3753498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D0DBE94-C5A7-7146-5DF9-B7AE84427DE6}"/>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A5495F73-6741-4E8D-C2F4-35124625B30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F75B4F62-E436-DCD4-5D5B-80B9D88F57E9}"/>
              </a:ext>
            </a:extLst>
          </p:cNvPr>
          <p:cNvSpPr>
            <a:spLocks noGrp="1"/>
          </p:cNvSpPr>
          <p:nvPr>
            <p:ph type="dt" sz="half" idx="10"/>
          </p:nvPr>
        </p:nvSpPr>
        <p:spPr/>
        <p:txBody>
          <a:bodyPr/>
          <a:lstStyle/>
          <a:p>
            <a:fld id="{A7F286A0-824A-5942-B62D-2CDCFA938951}" type="datetimeFigureOut">
              <a:rPr lang="it-IT" smtClean="0"/>
              <a:t>02/04/25</a:t>
            </a:fld>
            <a:endParaRPr lang="it-IT"/>
          </a:p>
        </p:txBody>
      </p:sp>
      <p:sp>
        <p:nvSpPr>
          <p:cNvPr id="5" name="Segnaposto piè di pagina 4">
            <a:extLst>
              <a:ext uri="{FF2B5EF4-FFF2-40B4-BE49-F238E27FC236}">
                <a16:creationId xmlns:a16="http://schemas.microsoft.com/office/drawing/2014/main" id="{DE8E0835-B3FC-ED34-1FF8-BF1E940D89C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4662F94-BC73-17CD-5247-355D5A549B3C}"/>
              </a:ext>
            </a:extLst>
          </p:cNvPr>
          <p:cNvSpPr>
            <a:spLocks noGrp="1"/>
          </p:cNvSpPr>
          <p:nvPr>
            <p:ph type="sldNum" sz="quarter" idx="12"/>
          </p:nvPr>
        </p:nvSpPr>
        <p:spPr/>
        <p:txBody>
          <a:bodyPr/>
          <a:lstStyle/>
          <a:p>
            <a:fld id="{F4BEEC13-CC30-8646-866A-F5E48827E0E2}" type="slidenum">
              <a:rPr lang="it-IT" smtClean="0"/>
              <a:t>‹N›</a:t>
            </a:fld>
            <a:endParaRPr lang="it-IT"/>
          </a:p>
        </p:txBody>
      </p:sp>
    </p:spTree>
    <p:extLst>
      <p:ext uri="{BB962C8B-B14F-4D97-AF65-F5344CB8AC3E}">
        <p14:creationId xmlns:p14="http://schemas.microsoft.com/office/powerpoint/2010/main" val="3292982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F0D406D-7C0D-5EA4-D71A-8F50383141A0}"/>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A46FA6B-3F0C-218F-C39C-212A702CC0E6}"/>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8A09847B-C27A-8415-A22C-D7457435095D}"/>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0151B669-6778-1071-378A-FCF068101DA7}"/>
              </a:ext>
            </a:extLst>
          </p:cNvPr>
          <p:cNvSpPr>
            <a:spLocks noGrp="1"/>
          </p:cNvSpPr>
          <p:nvPr>
            <p:ph type="dt" sz="half" idx="10"/>
          </p:nvPr>
        </p:nvSpPr>
        <p:spPr/>
        <p:txBody>
          <a:bodyPr/>
          <a:lstStyle/>
          <a:p>
            <a:fld id="{A7F286A0-824A-5942-B62D-2CDCFA938951}" type="datetimeFigureOut">
              <a:rPr lang="it-IT" smtClean="0"/>
              <a:t>02/04/25</a:t>
            </a:fld>
            <a:endParaRPr lang="it-IT"/>
          </a:p>
        </p:txBody>
      </p:sp>
      <p:sp>
        <p:nvSpPr>
          <p:cNvPr id="6" name="Segnaposto piè di pagina 5">
            <a:extLst>
              <a:ext uri="{FF2B5EF4-FFF2-40B4-BE49-F238E27FC236}">
                <a16:creationId xmlns:a16="http://schemas.microsoft.com/office/drawing/2014/main" id="{49866B33-D405-6AA2-04DD-8D1A4A8C7070}"/>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BAC9CED0-7C38-A680-A3E8-79967908D1B3}"/>
              </a:ext>
            </a:extLst>
          </p:cNvPr>
          <p:cNvSpPr>
            <a:spLocks noGrp="1"/>
          </p:cNvSpPr>
          <p:nvPr>
            <p:ph type="sldNum" sz="quarter" idx="12"/>
          </p:nvPr>
        </p:nvSpPr>
        <p:spPr/>
        <p:txBody>
          <a:bodyPr/>
          <a:lstStyle/>
          <a:p>
            <a:fld id="{F4BEEC13-CC30-8646-866A-F5E48827E0E2}" type="slidenum">
              <a:rPr lang="it-IT" smtClean="0"/>
              <a:t>‹N›</a:t>
            </a:fld>
            <a:endParaRPr lang="it-IT"/>
          </a:p>
        </p:txBody>
      </p:sp>
    </p:spTree>
    <p:extLst>
      <p:ext uri="{BB962C8B-B14F-4D97-AF65-F5344CB8AC3E}">
        <p14:creationId xmlns:p14="http://schemas.microsoft.com/office/powerpoint/2010/main" val="1215159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2BFFFC2-9497-EE80-67E2-95617E1A936D}"/>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D63221A3-3F79-CE47-AF15-BE1883619C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D92B4A25-4702-E7AF-1318-918274CAF1C7}"/>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AE371380-C290-51C9-BF6A-DB6754F262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348FF730-5359-B6A8-B12D-A36D5C2F2F1F}"/>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8BFF7F4F-D638-4C9A-8225-D0E96B3A2378}"/>
              </a:ext>
            </a:extLst>
          </p:cNvPr>
          <p:cNvSpPr>
            <a:spLocks noGrp="1"/>
          </p:cNvSpPr>
          <p:nvPr>
            <p:ph type="dt" sz="half" idx="10"/>
          </p:nvPr>
        </p:nvSpPr>
        <p:spPr/>
        <p:txBody>
          <a:bodyPr/>
          <a:lstStyle/>
          <a:p>
            <a:fld id="{A7F286A0-824A-5942-B62D-2CDCFA938951}" type="datetimeFigureOut">
              <a:rPr lang="it-IT" smtClean="0"/>
              <a:t>02/04/25</a:t>
            </a:fld>
            <a:endParaRPr lang="it-IT"/>
          </a:p>
        </p:txBody>
      </p:sp>
      <p:sp>
        <p:nvSpPr>
          <p:cNvPr id="8" name="Segnaposto piè di pagina 7">
            <a:extLst>
              <a:ext uri="{FF2B5EF4-FFF2-40B4-BE49-F238E27FC236}">
                <a16:creationId xmlns:a16="http://schemas.microsoft.com/office/drawing/2014/main" id="{B7A56874-A21B-AD3C-00FA-F73655AEF7BE}"/>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6F0A97E2-611F-6021-6B95-F37F906B9E63}"/>
              </a:ext>
            </a:extLst>
          </p:cNvPr>
          <p:cNvSpPr>
            <a:spLocks noGrp="1"/>
          </p:cNvSpPr>
          <p:nvPr>
            <p:ph type="sldNum" sz="quarter" idx="12"/>
          </p:nvPr>
        </p:nvSpPr>
        <p:spPr/>
        <p:txBody>
          <a:bodyPr/>
          <a:lstStyle/>
          <a:p>
            <a:fld id="{F4BEEC13-CC30-8646-866A-F5E48827E0E2}" type="slidenum">
              <a:rPr lang="it-IT" smtClean="0"/>
              <a:t>‹N›</a:t>
            </a:fld>
            <a:endParaRPr lang="it-IT"/>
          </a:p>
        </p:txBody>
      </p:sp>
    </p:spTree>
    <p:extLst>
      <p:ext uri="{BB962C8B-B14F-4D97-AF65-F5344CB8AC3E}">
        <p14:creationId xmlns:p14="http://schemas.microsoft.com/office/powerpoint/2010/main" val="1347136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F654111-F026-CDC0-4656-B719E1D1ACA3}"/>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A752540F-E4FE-8F35-FFC5-574203D846BF}"/>
              </a:ext>
            </a:extLst>
          </p:cNvPr>
          <p:cNvSpPr>
            <a:spLocks noGrp="1"/>
          </p:cNvSpPr>
          <p:nvPr>
            <p:ph type="dt" sz="half" idx="10"/>
          </p:nvPr>
        </p:nvSpPr>
        <p:spPr/>
        <p:txBody>
          <a:bodyPr/>
          <a:lstStyle/>
          <a:p>
            <a:fld id="{A7F286A0-824A-5942-B62D-2CDCFA938951}" type="datetimeFigureOut">
              <a:rPr lang="it-IT" smtClean="0"/>
              <a:t>02/04/25</a:t>
            </a:fld>
            <a:endParaRPr lang="it-IT"/>
          </a:p>
        </p:txBody>
      </p:sp>
      <p:sp>
        <p:nvSpPr>
          <p:cNvPr id="4" name="Segnaposto piè di pagina 3">
            <a:extLst>
              <a:ext uri="{FF2B5EF4-FFF2-40B4-BE49-F238E27FC236}">
                <a16:creationId xmlns:a16="http://schemas.microsoft.com/office/drawing/2014/main" id="{B6D46E13-2E96-77A9-462A-3E8D64C38D7A}"/>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3BCDD7D3-6592-93E6-0D4D-2BDD17C36AC2}"/>
              </a:ext>
            </a:extLst>
          </p:cNvPr>
          <p:cNvSpPr>
            <a:spLocks noGrp="1"/>
          </p:cNvSpPr>
          <p:nvPr>
            <p:ph type="sldNum" sz="quarter" idx="12"/>
          </p:nvPr>
        </p:nvSpPr>
        <p:spPr/>
        <p:txBody>
          <a:bodyPr/>
          <a:lstStyle/>
          <a:p>
            <a:fld id="{F4BEEC13-CC30-8646-866A-F5E48827E0E2}" type="slidenum">
              <a:rPr lang="it-IT" smtClean="0"/>
              <a:t>‹N›</a:t>
            </a:fld>
            <a:endParaRPr lang="it-IT"/>
          </a:p>
        </p:txBody>
      </p:sp>
    </p:spTree>
    <p:extLst>
      <p:ext uri="{BB962C8B-B14F-4D97-AF65-F5344CB8AC3E}">
        <p14:creationId xmlns:p14="http://schemas.microsoft.com/office/powerpoint/2010/main" val="535439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494E561C-1D2F-5C79-09C0-3D8544DF8F93}"/>
              </a:ext>
            </a:extLst>
          </p:cNvPr>
          <p:cNvSpPr>
            <a:spLocks noGrp="1"/>
          </p:cNvSpPr>
          <p:nvPr>
            <p:ph type="dt" sz="half" idx="10"/>
          </p:nvPr>
        </p:nvSpPr>
        <p:spPr/>
        <p:txBody>
          <a:bodyPr/>
          <a:lstStyle/>
          <a:p>
            <a:fld id="{A7F286A0-824A-5942-B62D-2CDCFA938951}" type="datetimeFigureOut">
              <a:rPr lang="it-IT" smtClean="0"/>
              <a:t>02/04/25</a:t>
            </a:fld>
            <a:endParaRPr lang="it-IT"/>
          </a:p>
        </p:txBody>
      </p:sp>
      <p:sp>
        <p:nvSpPr>
          <p:cNvPr id="3" name="Segnaposto piè di pagina 2">
            <a:extLst>
              <a:ext uri="{FF2B5EF4-FFF2-40B4-BE49-F238E27FC236}">
                <a16:creationId xmlns:a16="http://schemas.microsoft.com/office/drawing/2014/main" id="{0F675F10-CBB4-3D3F-3CBF-6B255BB4E40D}"/>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AE2CDB5B-B609-4500-47F1-2A34113DD037}"/>
              </a:ext>
            </a:extLst>
          </p:cNvPr>
          <p:cNvSpPr>
            <a:spLocks noGrp="1"/>
          </p:cNvSpPr>
          <p:nvPr>
            <p:ph type="sldNum" sz="quarter" idx="12"/>
          </p:nvPr>
        </p:nvSpPr>
        <p:spPr/>
        <p:txBody>
          <a:bodyPr/>
          <a:lstStyle/>
          <a:p>
            <a:fld id="{F4BEEC13-CC30-8646-866A-F5E48827E0E2}" type="slidenum">
              <a:rPr lang="it-IT" smtClean="0"/>
              <a:t>‹N›</a:t>
            </a:fld>
            <a:endParaRPr lang="it-IT"/>
          </a:p>
        </p:txBody>
      </p:sp>
    </p:spTree>
    <p:extLst>
      <p:ext uri="{BB962C8B-B14F-4D97-AF65-F5344CB8AC3E}">
        <p14:creationId xmlns:p14="http://schemas.microsoft.com/office/powerpoint/2010/main" val="2554005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D6ECC02-1330-B1DC-C297-5E4569F69A45}"/>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7EBE631-1F5E-974F-F0D9-B1BB4012C8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F6E9B07D-A11A-F80A-0F10-BFB1AD2746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2DC8AF56-3003-6CD2-099B-C437A1B9292F}"/>
              </a:ext>
            </a:extLst>
          </p:cNvPr>
          <p:cNvSpPr>
            <a:spLocks noGrp="1"/>
          </p:cNvSpPr>
          <p:nvPr>
            <p:ph type="dt" sz="half" idx="10"/>
          </p:nvPr>
        </p:nvSpPr>
        <p:spPr/>
        <p:txBody>
          <a:bodyPr/>
          <a:lstStyle/>
          <a:p>
            <a:fld id="{A7F286A0-824A-5942-B62D-2CDCFA938951}" type="datetimeFigureOut">
              <a:rPr lang="it-IT" smtClean="0"/>
              <a:t>02/04/25</a:t>
            </a:fld>
            <a:endParaRPr lang="it-IT"/>
          </a:p>
        </p:txBody>
      </p:sp>
      <p:sp>
        <p:nvSpPr>
          <p:cNvPr id="6" name="Segnaposto piè di pagina 5">
            <a:extLst>
              <a:ext uri="{FF2B5EF4-FFF2-40B4-BE49-F238E27FC236}">
                <a16:creationId xmlns:a16="http://schemas.microsoft.com/office/drawing/2014/main" id="{6A64C94F-F4C9-4E16-C2CC-06D44F647CF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E858C6C2-503B-F1F4-C5B7-CE60FD4EDA12}"/>
              </a:ext>
            </a:extLst>
          </p:cNvPr>
          <p:cNvSpPr>
            <a:spLocks noGrp="1"/>
          </p:cNvSpPr>
          <p:nvPr>
            <p:ph type="sldNum" sz="quarter" idx="12"/>
          </p:nvPr>
        </p:nvSpPr>
        <p:spPr/>
        <p:txBody>
          <a:bodyPr/>
          <a:lstStyle/>
          <a:p>
            <a:fld id="{F4BEEC13-CC30-8646-866A-F5E48827E0E2}" type="slidenum">
              <a:rPr lang="it-IT" smtClean="0"/>
              <a:t>‹N›</a:t>
            </a:fld>
            <a:endParaRPr lang="it-IT"/>
          </a:p>
        </p:txBody>
      </p:sp>
    </p:spTree>
    <p:extLst>
      <p:ext uri="{BB962C8B-B14F-4D97-AF65-F5344CB8AC3E}">
        <p14:creationId xmlns:p14="http://schemas.microsoft.com/office/powerpoint/2010/main" val="1067424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CD4A6A7-397A-029E-4F1F-518C7DD2E8D3}"/>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87C1659A-5181-3716-91F0-E512EC0385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F104660F-3444-29CE-0022-A347C1BB8E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9CDFF5B3-9EA7-28FC-8CB4-8EE9CB903D32}"/>
              </a:ext>
            </a:extLst>
          </p:cNvPr>
          <p:cNvSpPr>
            <a:spLocks noGrp="1"/>
          </p:cNvSpPr>
          <p:nvPr>
            <p:ph type="dt" sz="half" idx="10"/>
          </p:nvPr>
        </p:nvSpPr>
        <p:spPr/>
        <p:txBody>
          <a:bodyPr/>
          <a:lstStyle/>
          <a:p>
            <a:fld id="{A7F286A0-824A-5942-B62D-2CDCFA938951}" type="datetimeFigureOut">
              <a:rPr lang="it-IT" smtClean="0"/>
              <a:t>02/04/25</a:t>
            </a:fld>
            <a:endParaRPr lang="it-IT"/>
          </a:p>
        </p:txBody>
      </p:sp>
      <p:sp>
        <p:nvSpPr>
          <p:cNvPr id="6" name="Segnaposto piè di pagina 5">
            <a:extLst>
              <a:ext uri="{FF2B5EF4-FFF2-40B4-BE49-F238E27FC236}">
                <a16:creationId xmlns:a16="http://schemas.microsoft.com/office/drawing/2014/main" id="{0A5424BD-8406-7085-3A44-2B6AC1F0491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FAC46EAB-6271-89BD-988F-1683B8088F5C}"/>
              </a:ext>
            </a:extLst>
          </p:cNvPr>
          <p:cNvSpPr>
            <a:spLocks noGrp="1"/>
          </p:cNvSpPr>
          <p:nvPr>
            <p:ph type="sldNum" sz="quarter" idx="12"/>
          </p:nvPr>
        </p:nvSpPr>
        <p:spPr/>
        <p:txBody>
          <a:bodyPr/>
          <a:lstStyle/>
          <a:p>
            <a:fld id="{F4BEEC13-CC30-8646-866A-F5E48827E0E2}" type="slidenum">
              <a:rPr lang="it-IT" smtClean="0"/>
              <a:t>‹N›</a:t>
            </a:fld>
            <a:endParaRPr lang="it-IT"/>
          </a:p>
        </p:txBody>
      </p:sp>
    </p:spTree>
    <p:extLst>
      <p:ext uri="{BB962C8B-B14F-4D97-AF65-F5344CB8AC3E}">
        <p14:creationId xmlns:p14="http://schemas.microsoft.com/office/powerpoint/2010/main" val="487732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85F06D29-4895-B3EE-1718-BD95BD40DB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75E5F458-6B28-8315-C74D-7DB77A5A33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92741B5-7DDD-D058-E233-735285CD5B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F286A0-824A-5942-B62D-2CDCFA938951}" type="datetimeFigureOut">
              <a:rPr lang="it-IT" smtClean="0"/>
              <a:t>02/04/25</a:t>
            </a:fld>
            <a:endParaRPr lang="it-IT"/>
          </a:p>
        </p:txBody>
      </p:sp>
      <p:sp>
        <p:nvSpPr>
          <p:cNvPr id="5" name="Segnaposto piè di pagina 4">
            <a:extLst>
              <a:ext uri="{FF2B5EF4-FFF2-40B4-BE49-F238E27FC236}">
                <a16:creationId xmlns:a16="http://schemas.microsoft.com/office/drawing/2014/main" id="{A61DB45D-58C4-C289-B768-AE08237F66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BCC36594-999E-2C84-4402-3F6FB517C7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BEEC13-CC30-8646-866A-F5E48827E0E2}" type="slidenum">
              <a:rPr lang="it-IT" smtClean="0"/>
              <a:t>‹N›</a:t>
            </a:fld>
            <a:endParaRPr lang="it-IT"/>
          </a:p>
        </p:txBody>
      </p:sp>
    </p:spTree>
    <p:extLst>
      <p:ext uri="{BB962C8B-B14F-4D97-AF65-F5344CB8AC3E}">
        <p14:creationId xmlns:p14="http://schemas.microsoft.com/office/powerpoint/2010/main" val="35233419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34E4BF2-12BC-D68B-DB54-3E906979179F}"/>
            </a:ext>
          </a:extLst>
        </p:cNvPr>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D06A8F5F-E5AD-743A-2736-31A5C5BE102C}"/>
              </a:ext>
            </a:extLst>
          </p:cNvPr>
          <p:cNvSpPr>
            <a:spLocks noGrp="1"/>
          </p:cNvSpPr>
          <p:nvPr>
            <p:ph sz="half" idx="1"/>
          </p:nvPr>
        </p:nvSpPr>
        <p:spPr>
          <a:xfrm>
            <a:off x="838200" y="1929384"/>
            <a:ext cx="10515600" cy="4251960"/>
          </a:xfrm>
        </p:spPr>
        <p:txBody>
          <a:bodyPr vert="horz" lIns="91440" tIns="45720" rIns="91440" bIns="45720" rtlCol="0">
            <a:normAutofit/>
          </a:bodyPr>
          <a:lstStyle/>
          <a:p>
            <a:pPr marL="0" indent="0">
              <a:buNone/>
            </a:pPr>
            <a:r>
              <a:rPr lang="it-IT" sz="6000" dirty="0"/>
              <a:t>Statualità</a:t>
            </a:r>
            <a:r>
              <a:rPr lang="it-IT" sz="5800" b="1" dirty="0"/>
              <a:t>
</a:t>
            </a:r>
            <a:endParaRPr lang="en-US" sz="5800" b="1" dirty="0"/>
          </a:p>
        </p:txBody>
      </p:sp>
      <p:sp>
        <p:nvSpPr>
          <p:cNvPr id="7" name="Segnaposto numero diapositiva 6">
            <a:extLst>
              <a:ext uri="{FF2B5EF4-FFF2-40B4-BE49-F238E27FC236}">
                <a16:creationId xmlns:a16="http://schemas.microsoft.com/office/drawing/2014/main" id="{E85D1090-A6BF-477D-00A1-C98788112C7F}"/>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1814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719973"/>
            <a:ext cx="10515600" cy="4636376"/>
          </a:xfrm>
        </p:spPr>
        <p:txBody>
          <a:bodyPr vert="horz" lIns="91440" tIns="45720" rIns="91440" bIns="45720" rtlCol="0">
            <a:normAutofit/>
          </a:bodyPr>
          <a:lstStyle/>
          <a:p>
            <a:pPr marL="0" indent="0" algn="just">
              <a:buNone/>
            </a:pPr>
            <a:endParaRPr lang="it-IT" sz="4400" dirty="0"/>
          </a:p>
          <a:p>
            <a:pPr marL="0" indent="0" algn="just">
              <a:buNone/>
            </a:pPr>
            <a:r>
              <a:rPr lang="it-IT" sz="4800" dirty="0"/>
              <a:t>L’adesione alla UEFA è aperta alle federazioni calcistiche nazionali situate nel continente europeo, con sede in un paese riconosciuto dalle Nazioni Unite come stato indipendente.</a:t>
            </a:r>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1154243" y="396534"/>
            <a:ext cx="9923488" cy="1323439"/>
          </a:xfrm>
          <a:prstGeom prst="rect">
            <a:avLst/>
          </a:prstGeom>
          <a:noFill/>
        </p:spPr>
        <p:txBody>
          <a:bodyPr wrap="square">
            <a:spAutoFit/>
          </a:bodyPr>
          <a:lstStyle/>
          <a:p>
            <a:pPr lvl="0" algn="ctr">
              <a:defRPr/>
            </a:pPr>
            <a:r>
              <a:rPr lang="it-IT" sz="4000" dirty="0"/>
              <a:t>Statuti della UEFA</a:t>
            </a:r>
          </a:p>
          <a:p>
            <a:pPr lvl="0" algn="ctr">
              <a:defRPr/>
            </a:pPr>
            <a:r>
              <a:rPr lang="it-IT" sz="4000" dirty="0"/>
              <a:t>Articolo 5, par. 1</a:t>
            </a:r>
            <a:endParaRPr kumimoji="0" lang="it-IT"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5784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719973"/>
            <a:ext cx="10515600" cy="4636376"/>
          </a:xfrm>
        </p:spPr>
        <p:txBody>
          <a:bodyPr vert="horz" lIns="91440" tIns="45720" rIns="91440" bIns="45720" rtlCol="0">
            <a:normAutofit fontScale="62500" lnSpcReduction="20000"/>
          </a:bodyPr>
          <a:lstStyle/>
          <a:p>
            <a:pPr marL="0" indent="0" algn="just">
              <a:buNone/>
            </a:pPr>
            <a:endParaRPr lang="it-IT" sz="4400" dirty="0"/>
          </a:p>
          <a:p>
            <a:pPr marL="0" indent="0" algn="just">
              <a:buNone/>
            </a:pPr>
            <a:r>
              <a:rPr lang="it-IT" sz="4800" dirty="0"/>
              <a:t>La disposizione – se applicata alla lettera – ha poco senso, perché è indiscusso che le Nazioni Unite non riconoscono gli Stati. Solo gli Stati possono riconoscere altri Stati. […]
Il riferimento alle Nazioni Unite nell'articolo 5, paragrafo 1, degli Statuti UEFA non è concepito o inteso a limitare la nozione di «Stato indipendente» oltre la soglia del diritto internazionale pubblico. Di conseguenza, [...] L'articolo 5, paragrafo 1, dello Statuto UEFA deve essere interpretato nel senso che il territorio in cui si trova la federazione deve essere riconosciuto dalla maggioranza degli Stati membri dell'ONU come «Stato indipendente». Il gruppo di esperti scientifici ritiene che questo prerequisito sia soddisfatto per quanto riguarda [il Kosovo].</a:t>
            </a:r>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1154243" y="396534"/>
            <a:ext cx="9923488" cy="1323439"/>
          </a:xfrm>
          <a:prstGeom prst="rect">
            <a:avLst/>
          </a:prstGeom>
          <a:noFill/>
        </p:spPr>
        <p:txBody>
          <a:bodyPr wrap="square">
            <a:spAutoFit/>
          </a:bodyPr>
          <a:lstStyle/>
          <a:p>
            <a:pPr lvl="0" algn="ctr">
              <a:defRPr/>
            </a:pPr>
            <a:r>
              <a:rPr lang="it-IT" sz="4000" i="1" dirty="0"/>
              <a:t>Federcalcio della Serbia c. UEFA</a:t>
            </a:r>
            <a:br>
              <a:rPr lang="it-IT" sz="4000" i="1" dirty="0"/>
            </a:br>
            <a:r>
              <a:rPr lang="it-IT" sz="4000" i="1" dirty="0"/>
              <a:t>Lodo CAS del 24 gennaio 2017</a:t>
            </a:r>
            <a:endParaRPr kumimoji="0" lang="it-IT"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1977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891252"/>
            <a:ext cx="10515600" cy="5285712"/>
          </a:xfrm>
        </p:spPr>
        <p:txBody>
          <a:bodyPr vert="horz" lIns="91440" tIns="45720" rIns="91440" bIns="45720" rtlCol="0">
            <a:normAutofit/>
          </a:bodyPr>
          <a:lstStyle/>
          <a:p>
            <a:pPr marL="0" indent="0" algn="just">
              <a:buNone/>
            </a:pPr>
            <a:r>
              <a:rPr lang="en-US" sz="3400" dirty="0"/>
              <a:t>
</a:t>
            </a:r>
            <a:endParaRPr lang="it-IT" sz="4400" i="1" dirty="0"/>
          </a:p>
          <a:p>
            <a:pPr marL="0" indent="0" algn="ctr">
              <a:buNone/>
            </a:pPr>
            <a:endParaRPr lang="it-IT" sz="4800" b="1" dirty="0"/>
          </a:p>
          <a:p>
            <a:pPr marL="0" indent="0" algn="ctr">
              <a:buNone/>
            </a:pPr>
            <a:r>
              <a:rPr lang="it-IT" sz="4800" b="1" dirty="0"/>
              <a:t>status della Palestina</a:t>
            </a:r>
            <a:endParaRPr lang="it-IT" sz="4400" i="1" dirty="0"/>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54746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DD589A36-170F-7348-BCDB-23CF9D860473}" type="slidenum">
              <a:rPr lang="en-US"/>
              <a:pPr>
                <a:spcAft>
                  <a:spcPts val="600"/>
                </a:spcAft>
                <a:defRPr/>
              </a:pPr>
              <a:t>13</a:t>
            </a:fld>
            <a:endParaRPr lang="en-US"/>
          </a:p>
        </p:txBody>
      </p:sp>
      <p:pic>
        <p:nvPicPr>
          <p:cNvPr id="4" name="Immagine 3" descr="Immagine che contiene testo, mappa, schermata&#10;&#10;Descrizione generata automaticamente">
            <a:extLst>
              <a:ext uri="{FF2B5EF4-FFF2-40B4-BE49-F238E27FC236}">
                <a16:creationId xmlns:a16="http://schemas.microsoft.com/office/drawing/2014/main" id="{7337CC18-E8CF-509D-0CC3-DD22B5754338}"/>
              </a:ext>
            </a:extLst>
          </p:cNvPr>
          <p:cNvPicPr>
            <a:picLocks noChangeAspect="1"/>
          </p:cNvPicPr>
          <p:nvPr/>
        </p:nvPicPr>
        <p:blipFill>
          <a:blip r:embed="rId3"/>
          <a:stretch>
            <a:fillRect/>
          </a:stretch>
        </p:blipFill>
        <p:spPr>
          <a:xfrm>
            <a:off x="2940248" y="0"/>
            <a:ext cx="6311503" cy="6858000"/>
          </a:xfrm>
          <a:prstGeom prst="rect">
            <a:avLst/>
          </a:prstGeom>
        </p:spPr>
      </p:pic>
    </p:spTree>
    <p:extLst>
      <p:ext uri="{BB962C8B-B14F-4D97-AF65-F5344CB8AC3E}">
        <p14:creationId xmlns:p14="http://schemas.microsoft.com/office/powerpoint/2010/main" val="8298700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DD589A36-170F-7348-BCDB-23CF9D860473}" type="slidenum">
              <a:rPr lang="en-US"/>
              <a:pPr>
                <a:spcAft>
                  <a:spcPts val="600"/>
                </a:spcAft>
                <a:defRPr/>
              </a:pPr>
              <a:t>14</a:t>
            </a:fld>
            <a:endParaRPr lang="en-US"/>
          </a:p>
        </p:txBody>
      </p:sp>
      <p:pic>
        <p:nvPicPr>
          <p:cNvPr id="4" name="Immagine 3">
            <a:extLst>
              <a:ext uri="{FF2B5EF4-FFF2-40B4-BE49-F238E27FC236}">
                <a16:creationId xmlns:a16="http://schemas.microsoft.com/office/drawing/2014/main" id="{31796E01-8E2D-F967-140D-96CC58F3B44D}"/>
              </a:ext>
            </a:extLst>
          </p:cNvPr>
          <p:cNvPicPr>
            <a:picLocks noChangeAspect="1"/>
          </p:cNvPicPr>
          <p:nvPr/>
        </p:nvPicPr>
        <p:blipFill>
          <a:blip r:embed="rId3"/>
          <a:stretch>
            <a:fillRect/>
          </a:stretch>
        </p:blipFill>
        <p:spPr>
          <a:xfrm>
            <a:off x="838200" y="-4667565"/>
            <a:ext cx="10515600" cy="16691896"/>
          </a:xfrm>
          <a:prstGeom prst="rect">
            <a:avLst/>
          </a:prstGeom>
        </p:spPr>
      </p:pic>
    </p:spTree>
    <p:extLst>
      <p:ext uri="{BB962C8B-B14F-4D97-AF65-F5344CB8AC3E}">
        <p14:creationId xmlns:p14="http://schemas.microsoft.com/office/powerpoint/2010/main" val="4911149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719973"/>
            <a:ext cx="10515600" cy="4636376"/>
          </a:xfrm>
        </p:spPr>
        <p:txBody>
          <a:bodyPr vert="horz" lIns="91440" tIns="45720" rIns="91440" bIns="45720" rtlCol="0">
            <a:normAutofit fontScale="92500" lnSpcReduction="20000"/>
          </a:bodyPr>
          <a:lstStyle/>
          <a:p>
            <a:pPr marL="0" indent="0" algn="just">
              <a:buNone/>
            </a:pPr>
            <a:r>
              <a:rPr lang="it-IT" sz="2400" dirty="0"/>
              <a:t>Pur prendendo atto dell’assicurazione data da Israele che la costruzione del muro non equivale ad annessione e che il muro è di natura temporanea (...), tuttavia non può rimanere indifferente a certi timori che le sono stati espressi che il tracciato del muro pregiudicherà la futura frontiera tra Israele e Palestina, e al timore che Israele possa integrare gli insediamenti e le loro vie di accesso. […]
[I]l tracciato previsto incorporerebbe nell'area compresa tra la Linea Verde e il muro oltre il 16% del territorio della Cisgiordania.  Circa l'80% dei coloni che vivono nei Territori Palestinesi Occupati, cioè 320.000 individui, risiederebbero in quell’area, così come 237.000 palestinesi.  Inoltre, a seguito della costruzione del muro, circa 160.000 altri palestinesi risiederebbero in comunità quasi completamente circondate (...).
In altri termini, il tracciato scelto per il muro esprime in loco le misure illegali adottate da Israele nei confronti di Gerusalemme e degli insediamenti, come deplorato dal Consiglio di Sicurezza (...).  C’è anche il rischio di ulteriori alterazioni della composizione demografica dei Territori Palestinesi Occupati derivanti dalla costruzione del muro, in quanto sta contribuendo (...) alla partenza delle popolazioni palestinesi da alcune aree. Questa interpretazione, insieme alle misure adottate in precedenza, </a:t>
            </a:r>
            <a:r>
              <a:rPr lang="it-IT" sz="2400" b="1" dirty="0"/>
              <a:t>ostacola quindi gravemente l'esercizio da parte del popolo palestinese del suo diritto all’autodeterminazione, e costituisce quindi una violazione dell’obbligo di Israele di rispettare tale diritto</a:t>
            </a:r>
            <a:r>
              <a:rPr lang="it-IT" sz="2400" dirty="0"/>
              <a:t>.</a:t>
            </a:r>
            <a:endParaRPr lang="it-IT" sz="1600" dirty="0"/>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1154243" y="396534"/>
            <a:ext cx="9923488" cy="1323439"/>
          </a:xfrm>
          <a:prstGeom prst="rect">
            <a:avLst/>
          </a:prstGeom>
          <a:noFill/>
        </p:spPr>
        <p:txBody>
          <a:bodyPr wrap="square">
            <a:spAutoFit/>
          </a:bodyPr>
          <a:lstStyle/>
          <a:p>
            <a:pPr lvl="0" algn="ctr">
              <a:defRPr/>
            </a:pPr>
            <a:r>
              <a:rPr lang="it-IT" sz="4000" i="1" dirty="0"/>
              <a:t>Costruzione di un Muro in Palestina</a:t>
            </a:r>
          </a:p>
          <a:p>
            <a:pPr lvl="0" algn="ctr">
              <a:defRPr/>
            </a:pPr>
            <a:r>
              <a:rPr lang="it-IT" sz="4000" dirty="0"/>
              <a:t>Parere della CIG, 2004</a:t>
            </a:r>
            <a:endParaRPr kumimoji="0" lang="it-IT"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75700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Immagine 2" descr="Immagine che contiene testo, schermata, linea, Diagramma&#10;&#10;Descrizione generata automaticamente">
            <a:extLst>
              <a:ext uri="{FF2B5EF4-FFF2-40B4-BE49-F238E27FC236}">
                <a16:creationId xmlns:a16="http://schemas.microsoft.com/office/drawing/2014/main" id="{99A42B05-102C-5EBE-8942-141301B9CF85}"/>
              </a:ext>
            </a:extLst>
          </p:cNvPr>
          <p:cNvPicPr>
            <a:picLocks noChangeAspect="1"/>
          </p:cNvPicPr>
          <p:nvPr/>
        </p:nvPicPr>
        <p:blipFill>
          <a:blip r:embed="rId3"/>
          <a:srcRect l="2204"/>
          <a:stretch/>
        </p:blipFill>
        <p:spPr>
          <a:xfrm>
            <a:off x="20" y="1282"/>
            <a:ext cx="12191980" cy="6856718"/>
          </a:xfrm>
          <a:prstGeom prst="rect">
            <a:avLst/>
          </a:prstGeom>
        </p:spPr>
      </p:pic>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DD589A36-170F-7348-BCDB-23CF9D860473}" type="slidenum">
              <a:rPr lang="en-US">
                <a:solidFill>
                  <a:srgbClr val="FFFFFF"/>
                </a:solidFill>
              </a:rPr>
              <a:pPr>
                <a:spcAft>
                  <a:spcPts val="600"/>
                </a:spcAft>
                <a:defRPr/>
              </a:pPr>
              <a:t>16</a:t>
            </a:fld>
            <a:endParaRPr lang="en-US">
              <a:solidFill>
                <a:srgbClr val="FFFFFF"/>
              </a:solidFill>
            </a:endParaRPr>
          </a:p>
        </p:txBody>
      </p:sp>
    </p:spTree>
    <p:extLst>
      <p:ext uri="{BB962C8B-B14F-4D97-AF65-F5344CB8AC3E}">
        <p14:creationId xmlns:p14="http://schemas.microsoft.com/office/powerpoint/2010/main" val="9247460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DD589A36-170F-7348-BCDB-23CF9D860473}" type="slidenum">
              <a:rPr lang="en-US"/>
              <a:pPr>
                <a:spcAft>
                  <a:spcPts val="600"/>
                </a:spcAft>
                <a:defRPr/>
              </a:pPr>
              <a:t>17</a:t>
            </a:fld>
            <a:endParaRPr lang="en-US"/>
          </a:p>
        </p:txBody>
      </p:sp>
      <p:pic>
        <p:nvPicPr>
          <p:cNvPr id="1026" name="Picture 2" descr="INTERACTIVE - Demographics of Palestine Israel population-1743158470">
            <a:extLst>
              <a:ext uri="{FF2B5EF4-FFF2-40B4-BE49-F238E27FC236}">
                <a16:creationId xmlns:a16="http://schemas.microsoft.com/office/drawing/2014/main" id="{5A201717-4227-7219-B6DA-3025D0BFE1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1213" y="0"/>
            <a:ext cx="54895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37556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781529"/>
            <a:ext cx="10515600" cy="4574819"/>
          </a:xfrm>
        </p:spPr>
        <p:txBody>
          <a:bodyPr vert="horz" lIns="91440" tIns="45720" rIns="91440" bIns="45720" rtlCol="0">
            <a:normAutofit fontScale="92500"/>
          </a:bodyPr>
          <a:lstStyle/>
          <a:p>
            <a:pPr marL="0" indent="0" algn="just">
              <a:buNone/>
            </a:pPr>
            <a:r>
              <a:rPr lang="it-IT" sz="2400" dirty="0"/>
              <a:t>L'Assemblea Generale, (...)
Decide, conformemente all'articolo 96 della Carta delle Nazioni Unite, di chiedere alla Corte internazionale di giustizia, ai sensi dell'articolo 65 dello Statuto della Corte, di emettere un parere consultivo sulle seguenti questioni, (...):</a:t>
            </a:r>
          </a:p>
          <a:p>
            <a:pPr marL="457200" indent="-457200" algn="just">
              <a:buFont typeface="+mj-lt"/>
              <a:buAutoNum type="alphaLcParenR"/>
            </a:pPr>
            <a:r>
              <a:rPr lang="it-IT" sz="2400" dirty="0"/>
              <a:t>Quali sono le conseguenze giuridiche derivanti dalla continua violazione da parte di Israele del diritto del popolo palestinese all'autodeterminazione, dalla sua prolungata occupazione, insediamento e annessione del territorio palestinese occupato dal 1967, comprese le misure volte a modificare la composizione demografica, il carattere e lo status della Città Santa di Gerusalemme, e dall’adozione di leggi e misure discriminatorie correlate?
In che modo le politiche e le pratiche di Israele di cui al paragrafo 18 (a) di cui sopra influenzano lo status giuridico dell'occupazione, e quali sono le conseguenze legali che derivano per tutti gli Stati e le Nazioni Unite da questo status?</a:t>
            </a:r>
            <a:endParaRPr lang="it-IT" sz="1600" dirty="0"/>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1154243" y="396534"/>
            <a:ext cx="9923488" cy="1384995"/>
          </a:xfrm>
          <a:prstGeom prst="rect">
            <a:avLst/>
          </a:prstGeom>
          <a:noFill/>
        </p:spPr>
        <p:txBody>
          <a:bodyPr wrap="square">
            <a:spAutoFit/>
          </a:bodyPr>
          <a:lstStyle/>
          <a:p>
            <a:pPr lvl="0" algn="ctr">
              <a:defRPr/>
            </a:pPr>
            <a:r>
              <a:rPr lang="it-IT" sz="2800" i="1" dirty="0"/>
              <a:t>Legal </a:t>
            </a:r>
            <a:r>
              <a:rPr lang="it-IT" sz="2800" i="1" dirty="0" err="1"/>
              <a:t>Consequences</a:t>
            </a:r>
            <a:r>
              <a:rPr lang="it-IT" sz="2800" i="1" dirty="0"/>
              <a:t> </a:t>
            </a:r>
            <a:r>
              <a:rPr lang="it-IT" sz="2800" i="1" dirty="0" err="1"/>
              <a:t>arising</a:t>
            </a:r>
            <a:r>
              <a:rPr lang="it-IT" sz="2800" i="1" dirty="0"/>
              <a:t> from the Policies and </a:t>
            </a:r>
            <a:r>
              <a:rPr lang="it-IT" sz="2800" i="1" dirty="0" err="1"/>
              <a:t>Practices</a:t>
            </a:r>
            <a:r>
              <a:rPr lang="it-IT" sz="2800" i="1" dirty="0"/>
              <a:t> of Israel in the </a:t>
            </a:r>
            <a:r>
              <a:rPr lang="it-IT" sz="2800" i="1" dirty="0" err="1"/>
              <a:t>Occupied</a:t>
            </a:r>
            <a:r>
              <a:rPr lang="it-IT" sz="2800" i="1" dirty="0"/>
              <a:t> </a:t>
            </a:r>
            <a:r>
              <a:rPr lang="it-IT" sz="2800" i="1" dirty="0" err="1"/>
              <a:t>Palestinian</a:t>
            </a:r>
            <a:r>
              <a:rPr lang="it-IT" sz="2800" i="1" dirty="0"/>
              <a:t> </a:t>
            </a:r>
            <a:r>
              <a:rPr lang="it-IT" sz="2800" i="1" dirty="0" err="1"/>
              <a:t>Territory</a:t>
            </a:r>
            <a:r>
              <a:rPr lang="it-IT" sz="2800" i="1" dirty="0"/>
              <a:t>, </a:t>
            </a:r>
            <a:r>
              <a:rPr lang="it-IT" sz="2800" i="1" dirty="0" err="1"/>
              <a:t>including</a:t>
            </a:r>
            <a:r>
              <a:rPr lang="it-IT" sz="2800" i="1" dirty="0"/>
              <a:t> East Jerusalem</a:t>
            </a:r>
          </a:p>
          <a:p>
            <a:pPr lvl="0" algn="ctr">
              <a:defRPr/>
            </a:pPr>
            <a:r>
              <a:rPr kumimoji="0" lang="it-IT" sz="2800" b="0" u="none" strike="noStrike" kern="1200" cap="none" spc="0" normalizeH="0" baseline="0" noProof="0" dirty="0">
                <a:ln>
                  <a:noFill/>
                </a:ln>
                <a:solidFill>
                  <a:prstClr val="black"/>
                </a:solidFill>
                <a:effectLst/>
                <a:uLnTx/>
                <a:uFillTx/>
                <a:latin typeface="Calibri" panose="020F0502020204030204"/>
                <a:ea typeface="+mn-ea"/>
                <a:cs typeface="+mn-cs"/>
              </a:rPr>
              <a:t>Parere CIG, 19 luglio 2024</a:t>
            </a:r>
          </a:p>
        </p:txBody>
      </p:sp>
    </p:spTree>
    <p:extLst>
      <p:ext uri="{BB962C8B-B14F-4D97-AF65-F5344CB8AC3E}">
        <p14:creationId xmlns:p14="http://schemas.microsoft.com/office/powerpoint/2010/main" val="32490477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938528"/>
            <a:ext cx="10515600" cy="4417820"/>
          </a:xfrm>
        </p:spPr>
        <p:txBody>
          <a:bodyPr vert="horz" lIns="91440" tIns="45720" rIns="91440" bIns="45720" rtlCol="0">
            <a:normAutofit fontScale="92500" lnSpcReduction="20000"/>
          </a:bodyPr>
          <a:lstStyle/>
          <a:p>
            <a:pPr marL="0" indent="0" algn="just">
              <a:buNone/>
            </a:pPr>
            <a:r>
              <a:rPr lang="it-IT" dirty="0"/>
              <a:t>La Corte osserva che la continua espansione degli insediamenti nell'Area C aumenta la presenza civile e militare di Israele nel territorio e spinge la popolazione palestinese verso altre aree della Cisgiordania. Questo, insieme al regime infrastrutturale associato agli insediamenti, fa avanzare l'integrazione di vaste aree della Cisgiordania nel territorio di Israele. Nel suo parere consultivo sul muro, la Corte ha preso atto del rischio che il muro, che era in costruzione all'epoca e che da allora si è ulteriormente ampliato, potesse pregiudicare la futura frontiera tra Israele e Palestina, e che potesse aiutare Israele nell'integrazione degli insediamenti nel proprio territorio (...). Secondo la Corte, lo stesso vale per la politica di Israele di integrare le infrastrutture in Cisgiordania, compresa la rete stradale, con quella di Israele, che si traduce nell'interconnessione degli insediamenti in Cisgiordania con Israele in un'area contigua, frammentando le restanti aree in Cisgiordania (...). Queste misure sono concepite per avere una durata indeterminata, come dimostra il fatto che non sono facilmente reversibili.</a:t>
            </a:r>
            <a:endParaRPr lang="it-IT" sz="1800" dirty="0"/>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1154243" y="396534"/>
            <a:ext cx="9923488" cy="1384995"/>
          </a:xfrm>
          <a:prstGeom prst="rect">
            <a:avLst/>
          </a:prstGeom>
          <a:noFill/>
        </p:spPr>
        <p:txBody>
          <a:bodyPr wrap="square">
            <a:spAutoFit/>
          </a:bodyPr>
          <a:lstStyle/>
          <a:p>
            <a:pPr lvl="0" algn="ctr">
              <a:defRPr/>
            </a:pPr>
            <a:r>
              <a:rPr lang="it-IT" sz="2800" i="1" dirty="0"/>
              <a:t>Legal </a:t>
            </a:r>
            <a:r>
              <a:rPr lang="it-IT" sz="2800" i="1" dirty="0" err="1"/>
              <a:t>Consequences</a:t>
            </a:r>
            <a:r>
              <a:rPr lang="it-IT" sz="2800" i="1" dirty="0"/>
              <a:t> </a:t>
            </a:r>
            <a:r>
              <a:rPr lang="it-IT" sz="2800" i="1" dirty="0" err="1"/>
              <a:t>arising</a:t>
            </a:r>
            <a:r>
              <a:rPr lang="it-IT" sz="2800" i="1" dirty="0"/>
              <a:t> from the Policies and </a:t>
            </a:r>
            <a:r>
              <a:rPr lang="it-IT" sz="2800" i="1" dirty="0" err="1"/>
              <a:t>Practices</a:t>
            </a:r>
            <a:r>
              <a:rPr lang="it-IT" sz="2800" i="1" dirty="0"/>
              <a:t> of Israel in the </a:t>
            </a:r>
            <a:r>
              <a:rPr lang="it-IT" sz="2800" i="1" dirty="0" err="1"/>
              <a:t>Occupied</a:t>
            </a:r>
            <a:r>
              <a:rPr lang="it-IT" sz="2800" i="1" dirty="0"/>
              <a:t> </a:t>
            </a:r>
            <a:r>
              <a:rPr lang="it-IT" sz="2800" i="1" dirty="0" err="1"/>
              <a:t>Palestinian</a:t>
            </a:r>
            <a:r>
              <a:rPr lang="it-IT" sz="2800" i="1" dirty="0"/>
              <a:t> </a:t>
            </a:r>
            <a:r>
              <a:rPr lang="it-IT" sz="2800" i="1" dirty="0" err="1"/>
              <a:t>Territory</a:t>
            </a:r>
            <a:r>
              <a:rPr lang="it-IT" sz="2800" i="1" dirty="0"/>
              <a:t>, </a:t>
            </a:r>
            <a:r>
              <a:rPr lang="it-IT" sz="2800" i="1" dirty="0" err="1"/>
              <a:t>including</a:t>
            </a:r>
            <a:r>
              <a:rPr lang="it-IT" sz="2800" i="1" dirty="0"/>
              <a:t> East Jerusalem</a:t>
            </a:r>
          </a:p>
          <a:p>
            <a:pPr lvl="0" algn="ctr">
              <a:defRPr/>
            </a:pPr>
            <a:r>
              <a:rPr kumimoji="0" lang="it-IT" sz="2800" b="0" u="none" strike="noStrike" kern="1200" cap="none" spc="0" normalizeH="0" baseline="0" noProof="0" dirty="0">
                <a:ln>
                  <a:noFill/>
                </a:ln>
                <a:solidFill>
                  <a:prstClr val="black"/>
                </a:solidFill>
                <a:effectLst/>
                <a:uLnTx/>
                <a:uFillTx/>
                <a:latin typeface="Calibri" panose="020F0502020204030204"/>
                <a:ea typeface="+mn-ea"/>
                <a:cs typeface="+mn-cs"/>
              </a:rPr>
              <a:t>Parere CIG, 19 luglio 2024</a:t>
            </a:r>
          </a:p>
        </p:txBody>
      </p:sp>
    </p:spTree>
    <p:extLst>
      <p:ext uri="{BB962C8B-B14F-4D97-AF65-F5344CB8AC3E}">
        <p14:creationId xmlns:p14="http://schemas.microsoft.com/office/powerpoint/2010/main" val="1396769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891252"/>
            <a:ext cx="10515600" cy="5285712"/>
          </a:xfrm>
        </p:spPr>
        <p:txBody>
          <a:bodyPr vert="horz" lIns="91440" tIns="45720" rIns="91440" bIns="45720" rtlCol="0">
            <a:normAutofit/>
          </a:bodyPr>
          <a:lstStyle/>
          <a:p>
            <a:pPr marL="0" indent="0" algn="just">
              <a:buNone/>
            </a:pPr>
            <a:r>
              <a:rPr lang="en-US" sz="3400" dirty="0"/>
              <a:t>
</a:t>
            </a:r>
            <a:endParaRPr lang="it-IT" sz="4400" i="1" dirty="0"/>
          </a:p>
          <a:p>
            <a:pPr marL="0" indent="0" algn="ctr">
              <a:buNone/>
            </a:pPr>
            <a:endParaRPr lang="it-IT" sz="4800" b="1" dirty="0"/>
          </a:p>
          <a:p>
            <a:pPr marL="0" indent="0" algn="ctr">
              <a:buNone/>
            </a:pPr>
            <a:r>
              <a:rPr lang="it-IT" sz="4800" b="1" dirty="0"/>
              <a:t>teoria del riconoscimento</a:t>
            </a:r>
            <a:endParaRPr lang="it-IT" sz="4400" i="1" dirty="0"/>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38499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938528"/>
            <a:ext cx="10515600" cy="4417820"/>
          </a:xfrm>
        </p:spPr>
        <p:txBody>
          <a:bodyPr vert="horz" lIns="91440" tIns="45720" rIns="91440" bIns="45720" rtlCol="0">
            <a:normAutofit fontScale="92500"/>
          </a:bodyPr>
          <a:lstStyle/>
          <a:p>
            <a:pPr marL="0" indent="0" algn="just">
              <a:buNone/>
            </a:pPr>
            <a:r>
              <a:rPr lang="it-IT" dirty="0"/>
              <a:t>Alla luce di quanto sopra, la Corte è del parere che le politiche e le pratiche di Israele, tra cui il mantenimento e l’espansione degli insediamenti, la costruzione delle infrastrutture associate, compreso il muro, lo sfruttamento delle risorse naturali, la proclamazione di Gerusalemme come capitale di Israele, l'applicazione integrale del diritto interno israeliano a Gerusalemme Est e la sua ampia applicazione in Cisgiordania,  consolidano il controllo israeliano dei Territori Palestinesi Occupati, in particolare di Gerusalemme Est e dell’Area C della Cisgiordania. Queste politiche e pratiche sono progettate per rimanere in vigore a tempo indeterminato e per creare effetti irreversibili sul terreno. Di conseguenza, </a:t>
            </a:r>
            <a:r>
              <a:rPr lang="it-IT" b="1" dirty="0"/>
              <a:t>la Corte ritiene che queste politiche e pratiche equivalgano all'annessione di ampie parti dei Territori Palestinesi Occupati</a:t>
            </a:r>
            <a:r>
              <a:rPr lang="it-IT" dirty="0"/>
              <a:t>.</a:t>
            </a:r>
            <a:endParaRPr lang="it-IT" sz="1800" dirty="0"/>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1154243" y="396534"/>
            <a:ext cx="9923488" cy="1384995"/>
          </a:xfrm>
          <a:prstGeom prst="rect">
            <a:avLst/>
          </a:prstGeom>
          <a:noFill/>
        </p:spPr>
        <p:txBody>
          <a:bodyPr wrap="square">
            <a:spAutoFit/>
          </a:bodyPr>
          <a:lstStyle/>
          <a:p>
            <a:pPr lvl="0" algn="ctr">
              <a:defRPr/>
            </a:pPr>
            <a:r>
              <a:rPr lang="it-IT" sz="2800" i="1" dirty="0"/>
              <a:t>Legal </a:t>
            </a:r>
            <a:r>
              <a:rPr lang="it-IT" sz="2800" i="1" dirty="0" err="1"/>
              <a:t>Consequences</a:t>
            </a:r>
            <a:r>
              <a:rPr lang="it-IT" sz="2800" i="1" dirty="0"/>
              <a:t> </a:t>
            </a:r>
            <a:r>
              <a:rPr lang="it-IT" sz="2800" i="1" dirty="0" err="1"/>
              <a:t>arising</a:t>
            </a:r>
            <a:r>
              <a:rPr lang="it-IT" sz="2800" i="1" dirty="0"/>
              <a:t> from the Policies and </a:t>
            </a:r>
            <a:r>
              <a:rPr lang="it-IT" sz="2800" i="1" dirty="0" err="1"/>
              <a:t>Practices</a:t>
            </a:r>
            <a:r>
              <a:rPr lang="it-IT" sz="2800" i="1" dirty="0"/>
              <a:t> of Israel in the </a:t>
            </a:r>
            <a:r>
              <a:rPr lang="it-IT" sz="2800" i="1" dirty="0" err="1"/>
              <a:t>Occupied</a:t>
            </a:r>
            <a:r>
              <a:rPr lang="it-IT" sz="2800" i="1" dirty="0"/>
              <a:t> </a:t>
            </a:r>
            <a:r>
              <a:rPr lang="it-IT" sz="2800" i="1" dirty="0" err="1"/>
              <a:t>Palestinian</a:t>
            </a:r>
            <a:r>
              <a:rPr lang="it-IT" sz="2800" i="1" dirty="0"/>
              <a:t> </a:t>
            </a:r>
            <a:r>
              <a:rPr lang="it-IT" sz="2800" i="1" dirty="0" err="1"/>
              <a:t>Territory</a:t>
            </a:r>
            <a:r>
              <a:rPr lang="it-IT" sz="2800" i="1" dirty="0"/>
              <a:t>, </a:t>
            </a:r>
            <a:r>
              <a:rPr lang="it-IT" sz="2800" i="1" dirty="0" err="1"/>
              <a:t>including</a:t>
            </a:r>
            <a:r>
              <a:rPr lang="it-IT" sz="2800" i="1" dirty="0"/>
              <a:t> East Jerusalem</a:t>
            </a:r>
          </a:p>
          <a:p>
            <a:pPr lvl="0" algn="ctr">
              <a:defRPr/>
            </a:pPr>
            <a:r>
              <a:rPr kumimoji="0" lang="it-IT" sz="2800" b="0" u="none" strike="noStrike" kern="1200" cap="none" spc="0" normalizeH="0" baseline="0" noProof="0" dirty="0">
                <a:ln>
                  <a:noFill/>
                </a:ln>
                <a:solidFill>
                  <a:prstClr val="black"/>
                </a:solidFill>
                <a:effectLst/>
                <a:uLnTx/>
                <a:uFillTx/>
                <a:latin typeface="Calibri" panose="020F0502020204030204"/>
                <a:ea typeface="+mn-ea"/>
                <a:cs typeface="+mn-cs"/>
              </a:rPr>
              <a:t>Parere CIG, 19 luglio 2024</a:t>
            </a:r>
          </a:p>
        </p:txBody>
      </p:sp>
    </p:spTree>
    <p:extLst>
      <p:ext uri="{BB962C8B-B14F-4D97-AF65-F5344CB8AC3E}">
        <p14:creationId xmlns:p14="http://schemas.microsoft.com/office/powerpoint/2010/main" val="9228590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938528"/>
            <a:ext cx="10515600" cy="4417820"/>
          </a:xfrm>
        </p:spPr>
        <p:txBody>
          <a:bodyPr vert="horz" lIns="91440" tIns="45720" rIns="91440" bIns="45720" rtlCol="0">
            <a:normAutofit fontScale="92500" lnSpcReduction="20000"/>
          </a:bodyPr>
          <a:lstStyle/>
          <a:p>
            <a:pPr marL="0" indent="0" algn="just">
              <a:buNone/>
            </a:pPr>
            <a:r>
              <a:rPr lang="it-IT" sz="2400" dirty="0"/>
              <a:t>[…] la Corte ricorda che il diritto all'integrità territoriale è riconosciuto dal diritto internazionale consuetudinario come "un corollario del diritto all'autodeterminazione" (</a:t>
            </a:r>
            <a:r>
              <a:rPr lang="it-IT" sz="2400" i="1" dirty="0"/>
              <a:t>Conseguenze giuridiche della separazione dell'arcipelago delle </a:t>
            </a:r>
            <a:r>
              <a:rPr lang="it-IT" sz="2400" i="1" dirty="0" err="1"/>
              <a:t>Chagos</a:t>
            </a:r>
            <a:r>
              <a:rPr lang="it-IT" sz="2400" i="1" dirty="0"/>
              <a:t> da Mauritius nel 1965</a:t>
            </a:r>
            <a:r>
              <a:rPr lang="it-IT" sz="2400" dirty="0"/>
              <a:t>, parere consultivo, I.C.J. Reports 2019 (I), p. 134, par. 160). Nel contesto della Palestina, l'Assemblea Generale e il Consiglio per i Diritti Umani hanno chiesto «il rispetto e la preservazione dell'unità territoriale, della contiguità e dell'integrità di tutti i Territori Palestinesi Occupati, compresa Gerusalemme Est» (…). La Corte ritiene che </a:t>
            </a:r>
            <a:r>
              <a:rPr lang="it-IT" sz="2400" b="1" dirty="0"/>
              <a:t>Israele, in quanto potenza occupante, abbia l’obbligo di non impedire al popolo palestinese di esercitare il suo diritto all’autodeterminazione, compreso il suo diritto a uno Stato indipendente e sovrano, su tutto il territorio palestinese occupato</a:t>
            </a:r>
            <a:r>
              <a:rPr lang="it-IT" sz="2400" dirty="0"/>
              <a:t>.
La Corte ha già constatato che la politica di insediamento di Israele ha frammentato la Cisgiordania e ne ha separato Gerusalemme Est (…). L'espansione incontrollata degli insediamenti in Cisgiordania, unita all'espansione di una rete stradale alla quale i palestinesi hanno un accesso limitato o nullo, ha avuto l’effetto di accerchiare le comunità palestinesi in enclave in Cisgiordania (…). Inoltre, </a:t>
            </a:r>
            <a:r>
              <a:rPr lang="it-IT" sz="2400" b="1" dirty="0"/>
              <a:t>l’annessione da parte di Israele di gran parte dei Territori Palestinesi Occupati viola l’integrità dei Territori Palestinesi Occupati, come elemento essenziale del diritto del popolo palestinese all'autodeterminazione</a:t>
            </a:r>
            <a:r>
              <a:rPr lang="it-IT" sz="2400" dirty="0"/>
              <a:t>.</a:t>
            </a:r>
            <a:endParaRPr lang="it-IT" sz="1000" dirty="0"/>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1154243" y="396534"/>
            <a:ext cx="9923488" cy="1384995"/>
          </a:xfrm>
          <a:prstGeom prst="rect">
            <a:avLst/>
          </a:prstGeom>
          <a:noFill/>
        </p:spPr>
        <p:txBody>
          <a:bodyPr wrap="square">
            <a:spAutoFit/>
          </a:bodyPr>
          <a:lstStyle/>
          <a:p>
            <a:pPr lvl="0" algn="ctr">
              <a:defRPr/>
            </a:pPr>
            <a:r>
              <a:rPr lang="it-IT" sz="2800" i="1" dirty="0"/>
              <a:t>Legal </a:t>
            </a:r>
            <a:r>
              <a:rPr lang="it-IT" sz="2800" i="1" dirty="0" err="1"/>
              <a:t>Consequences</a:t>
            </a:r>
            <a:r>
              <a:rPr lang="it-IT" sz="2800" i="1" dirty="0"/>
              <a:t> </a:t>
            </a:r>
            <a:r>
              <a:rPr lang="it-IT" sz="2800" i="1" dirty="0" err="1"/>
              <a:t>arising</a:t>
            </a:r>
            <a:r>
              <a:rPr lang="it-IT" sz="2800" i="1" dirty="0"/>
              <a:t> from the Policies and </a:t>
            </a:r>
            <a:r>
              <a:rPr lang="it-IT" sz="2800" i="1" dirty="0" err="1"/>
              <a:t>Practices</a:t>
            </a:r>
            <a:r>
              <a:rPr lang="it-IT" sz="2800" i="1" dirty="0"/>
              <a:t> of Israel in the </a:t>
            </a:r>
            <a:r>
              <a:rPr lang="it-IT" sz="2800" i="1" dirty="0" err="1"/>
              <a:t>Occupied</a:t>
            </a:r>
            <a:r>
              <a:rPr lang="it-IT" sz="2800" i="1" dirty="0"/>
              <a:t> </a:t>
            </a:r>
            <a:r>
              <a:rPr lang="it-IT" sz="2800" i="1" dirty="0" err="1"/>
              <a:t>Palestinian</a:t>
            </a:r>
            <a:r>
              <a:rPr lang="it-IT" sz="2800" i="1" dirty="0"/>
              <a:t> </a:t>
            </a:r>
            <a:r>
              <a:rPr lang="it-IT" sz="2800" i="1" dirty="0" err="1"/>
              <a:t>Territory</a:t>
            </a:r>
            <a:r>
              <a:rPr lang="it-IT" sz="2800" i="1" dirty="0"/>
              <a:t>, </a:t>
            </a:r>
            <a:r>
              <a:rPr lang="it-IT" sz="2800" i="1" dirty="0" err="1"/>
              <a:t>including</a:t>
            </a:r>
            <a:r>
              <a:rPr lang="it-IT" sz="2800" i="1" dirty="0"/>
              <a:t> East Jerusalem</a:t>
            </a:r>
          </a:p>
          <a:p>
            <a:pPr lvl="0" algn="ctr">
              <a:defRPr/>
            </a:pPr>
            <a:r>
              <a:rPr kumimoji="0" lang="it-IT" sz="2800" b="0" u="none" strike="noStrike" kern="1200" cap="none" spc="0" normalizeH="0" baseline="0" noProof="0" dirty="0">
                <a:ln>
                  <a:noFill/>
                </a:ln>
                <a:solidFill>
                  <a:prstClr val="black"/>
                </a:solidFill>
                <a:effectLst/>
                <a:uLnTx/>
                <a:uFillTx/>
                <a:latin typeface="Calibri" panose="020F0502020204030204"/>
                <a:ea typeface="+mn-ea"/>
                <a:cs typeface="+mn-cs"/>
              </a:rPr>
              <a:t>Parere CIG, 19 luglio 2024</a:t>
            </a:r>
          </a:p>
        </p:txBody>
      </p:sp>
    </p:spTree>
    <p:extLst>
      <p:ext uri="{BB962C8B-B14F-4D97-AF65-F5344CB8AC3E}">
        <p14:creationId xmlns:p14="http://schemas.microsoft.com/office/powerpoint/2010/main" val="15484995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938528"/>
            <a:ext cx="10515600" cy="4417820"/>
          </a:xfrm>
        </p:spPr>
        <p:txBody>
          <a:bodyPr vert="horz" lIns="91440" tIns="45720" rIns="91440" bIns="45720" rtlCol="0">
            <a:normAutofit fontScale="92500" lnSpcReduction="20000"/>
          </a:bodyPr>
          <a:lstStyle/>
          <a:p>
            <a:pPr marL="0" indent="0" algn="just">
              <a:buNone/>
            </a:pPr>
            <a:r>
              <a:rPr lang="it-IT" sz="2400" dirty="0"/>
              <a:t>Prendendo atto delle risoluzioni del Consiglio di Sicurezza e dell’Assemblea Generale, la Corte ritiene che </a:t>
            </a:r>
            <a:r>
              <a:rPr lang="it-IT" sz="2400" b="1" dirty="0"/>
              <a:t>gli Stati membri abbiano l’obbligo di non riconoscere alcun cambiamento nel carattere fisico o nella composizione demografica, nella struttura istituzionale o nello status del territorio occupato da Israele il 5 giugno 1967, compresa Gerusalemme Est</a:t>
            </a:r>
            <a:r>
              <a:rPr lang="it-IT" sz="2400" dirty="0"/>
              <a:t>, salvo quanto concordato dalle parti attraverso negoziati e di distinguere, nei loro rapporti con Israele, tra il territorio dello Stato di Israele e i territori palestinesi occupati dal 1967. La Corte ritiene che l'obbligo di distinguere i rapporti con Israele tra il suo territorio e il Territorio palestinese occupato comprenda tra l'altro l'obbligo di astenersi dalle relazioni derivanti dai trattati con Israele in tutti i casi in cui esso pretenda di agire per conto del Territorio palestinese occupato o di una parte di esso su questioni riguardanti il Territorio palestinese occupato o una parte del suo territorio; di astenersi dall'entrare in trattative economiche o commerciali con Israele riguardanti i Territori Palestinesi Occupati o parti di essi che possano consolidare la sua presenza illegale nel territorio; di astenersi, nell'istituzione e nel mantenimento di missioni diplomatiche in Israele, da qualsiasi riconoscimento della sua presenza illegale nei Territori Palestinesi Occupati; e adottare misure per prevenire relazioni commerciali o di investimento che contribuiscano al mantenimento della situazione illegale creata da Israele nei Territori Palestinesi Occupati.</a:t>
            </a:r>
            <a:endParaRPr lang="it-IT" sz="1000" dirty="0"/>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1154243" y="396534"/>
            <a:ext cx="9923488" cy="1384995"/>
          </a:xfrm>
          <a:prstGeom prst="rect">
            <a:avLst/>
          </a:prstGeom>
          <a:noFill/>
        </p:spPr>
        <p:txBody>
          <a:bodyPr wrap="square">
            <a:spAutoFit/>
          </a:bodyPr>
          <a:lstStyle/>
          <a:p>
            <a:pPr lvl="0" algn="ctr">
              <a:defRPr/>
            </a:pPr>
            <a:r>
              <a:rPr lang="it-IT" sz="2800" i="1" dirty="0"/>
              <a:t>Legal </a:t>
            </a:r>
            <a:r>
              <a:rPr lang="it-IT" sz="2800" i="1" dirty="0" err="1"/>
              <a:t>Consequences</a:t>
            </a:r>
            <a:r>
              <a:rPr lang="it-IT" sz="2800" i="1" dirty="0"/>
              <a:t> </a:t>
            </a:r>
            <a:r>
              <a:rPr lang="it-IT" sz="2800" i="1" dirty="0" err="1"/>
              <a:t>arising</a:t>
            </a:r>
            <a:r>
              <a:rPr lang="it-IT" sz="2800" i="1" dirty="0"/>
              <a:t> from the Policies and </a:t>
            </a:r>
            <a:r>
              <a:rPr lang="it-IT" sz="2800" i="1" dirty="0" err="1"/>
              <a:t>Practices</a:t>
            </a:r>
            <a:r>
              <a:rPr lang="it-IT" sz="2800" i="1" dirty="0"/>
              <a:t> of Israel in the </a:t>
            </a:r>
            <a:r>
              <a:rPr lang="it-IT" sz="2800" i="1" dirty="0" err="1"/>
              <a:t>Occupied</a:t>
            </a:r>
            <a:r>
              <a:rPr lang="it-IT" sz="2800" i="1" dirty="0"/>
              <a:t> </a:t>
            </a:r>
            <a:r>
              <a:rPr lang="it-IT" sz="2800" i="1" dirty="0" err="1"/>
              <a:t>Palestinian</a:t>
            </a:r>
            <a:r>
              <a:rPr lang="it-IT" sz="2800" i="1" dirty="0"/>
              <a:t> </a:t>
            </a:r>
            <a:r>
              <a:rPr lang="it-IT" sz="2800" i="1" dirty="0" err="1"/>
              <a:t>Territory</a:t>
            </a:r>
            <a:r>
              <a:rPr lang="it-IT" sz="2800" i="1" dirty="0"/>
              <a:t>, </a:t>
            </a:r>
            <a:r>
              <a:rPr lang="it-IT" sz="2800" i="1" dirty="0" err="1"/>
              <a:t>including</a:t>
            </a:r>
            <a:r>
              <a:rPr lang="it-IT" sz="2800" i="1" dirty="0"/>
              <a:t> East Jerusalem</a:t>
            </a:r>
          </a:p>
          <a:p>
            <a:pPr lvl="0" algn="ctr">
              <a:defRPr/>
            </a:pPr>
            <a:r>
              <a:rPr kumimoji="0" lang="it-IT" sz="2800" b="0" u="none" strike="noStrike" kern="1200" cap="none" spc="0" normalizeH="0" baseline="0" noProof="0" dirty="0">
                <a:ln>
                  <a:noFill/>
                </a:ln>
                <a:solidFill>
                  <a:prstClr val="black"/>
                </a:solidFill>
                <a:effectLst/>
                <a:uLnTx/>
                <a:uFillTx/>
                <a:latin typeface="Calibri" panose="020F0502020204030204"/>
                <a:ea typeface="+mn-ea"/>
                <a:cs typeface="+mn-cs"/>
              </a:rPr>
              <a:t>Parere CIG, 19 luglio 2024</a:t>
            </a:r>
          </a:p>
        </p:txBody>
      </p:sp>
    </p:spTree>
    <p:extLst>
      <p:ext uri="{BB962C8B-B14F-4D97-AF65-F5344CB8AC3E}">
        <p14:creationId xmlns:p14="http://schemas.microsoft.com/office/powerpoint/2010/main" val="39591494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p:nvSpPr>
          <p:cNvPr id="5127" name="Rectangle 512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122" name="Picture 2" descr="undefined">
            <a:extLst>
              <a:ext uri="{FF2B5EF4-FFF2-40B4-BE49-F238E27FC236}">
                <a16:creationId xmlns:a16="http://schemas.microsoft.com/office/drawing/2014/main" id="{399B1990-E39E-4E0F-E3F8-CF3FB31163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8818" r="943"/>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DD589A36-170F-7348-BCDB-23CF9D860473}" type="slidenum">
              <a:rPr lang="en-US">
                <a:solidFill>
                  <a:srgbClr val="FFFFFF"/>
                </a:solidFill>
              </a:rPr>
              <a:pPr>
                <a:spcAft>
                  <a:spcPts val="600"/>
                </a:spcAft>
                <a:defRPr/>
              </a:pPr>
              <a:t>23</a:t>
            </a:fld>
            <a:endParaRPr lang="en-US">
              <a:solidFill>
                <a:srgbClr val="FFFFFF"/>
              </a:solidFill>
            </a:endParaRPr>
          </a:p>
        </p:txBody>
      </p:sp>
    </p:spTree>
    <p:extLst>
      <p:ext uri="{BB962C8B-B14F-4D97-AF65-F5344CB8AC3E}">
        <p14:creationId xmlns:p14="http://schemas.microsoft.com/office/powerpoint/2010/main" val="1923333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948721"/>
            <a:ext cx="10515600" cy="4407628"/>
          </a:xfrm>
        </p:spPr>
        <p:txBody>
          <a:bodyPr vert="horz" lIns="91440" tIns="45720" rIns="91440" bIns="45720" rtlCol="0">
            <a:normAutofit fontScale="92500" lnSpcReduction="20000"/>
          </a:bodyPr>
          <a:lstStyle/>
          <a:p>
            <a:pPr marL="0" indent="0" algn="just">
              <a:buNone/>
            </a:pPr>
            <a:r>
              <a:rPr lang="it-IT" dirty="0"/>
              <a:t>non può condividersi l’opinione espressa […] dalle due citate decisioni di questa Suprema Corte […] secondo cui affinché uno Stato possa considerarsi sovrano ai fini della immunità penale nel nostro ordinamento per i suoi vertici istituzionali occorrerebbe che esso fosse riconosciuto come sovrano dallo Stato italiano e dagli altri Stati. Secondo le norme di diritto internazionale generale – che fanno parte dell’ordinamento italiano in forza dell’art. 10, primo comma, Cost., e sulla cui esistenza concorda la dottrina internazionalistica – infatti, l’organizzazione di governo che eserciti effettivamente ed indipendentemente il proprio potere su una comunità territoriale diviene soggetto di diritto internazionale in modo automatico. Uno Stato sovrano, quindi, sussiste come soggetto autonomo di diritto internazionale in presenza della triade territorio-popolo-governo ed in presenza dei requisiti della effettività ed indipendenza. </a:t>
            </a:r>
            <a:r>
              <a:rPr lang="it-IT" b="1" dirty="0"/>
              <a:t>Non è invece necessario che la detta organizzazione di governo sia riconosciuta dagli altri Stati</a:t>
            </a:r>
            <a:r>
              <a:rPr lang="it-IT" dirty="0"/>
              <a:t>.</a:t>
            </a:r>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838200" y="396534"/>
            <a:ext cx="10515600" cy="1323439"/>
          </a:xfrm>
          <a:prstGeom prst="rect">
            <a:avLst/>
          </a:prstGeom>
          <a:noFill/>
        </p:spPr>
        <p:txBody>
          <a:bodyPr wrap="square">
            <a:spAutoFit/>
          </a:bodyPr>
          <a:lstStyle/>
          <a:p>
            <a:pPr lvl="0" algn="ctr">
              <a:defRPr/>
            </a:pPr>
            <a:r>
              <a:rPr lang="it-IT" sz="4000" dirty="0"/>
              <a:t>Caso Milo </a:t>
            </a:r>
            <a:r>
              <a:rPr lang="it-IT" sz="4000" dirty="0" err="1"/>
              <a:t>Djukanović</a:t>
            </a:r>
            <a:endParaRPr lang="it-IT" sz="4000" dirty="0"/>
          </a:p>
          <a:p>
            <a:pPr lvl="0" algn="ctr">
              <a:defRPr/>
            </a:pPr>
            <a:r>
              <a:rPr lang="it-IT" sz="4000" dirty="0"/>
              <a:t>Corte di Cassazione, 49666/2006</a:t>
            </a:r>
            <a:endParaRPr kumimoji="0" lang="it-IT"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0494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948721"/>
            <a:ext cx="10515600" cy="4407628"/>
          </a:xfrm>
        </p:spPr>
        <p:txBody>
          <a:bodyPr vert="horz" lIns="91440" tIns="45720" rIns="91440" bIns="45720" rtlCol="0">
            <a:normAutofit fontScale="92500"/>
          </a:bodyPr>
          <a:lstStyle/>
          <a:p>
            <a:pPr marL="0" indent="0" algn="just">
              <a:buNone/>
            </a:pPr>
            <a:r>
              <a:rPr lang="it-IT" dirty="0"/>
              <a:t>Il riconoscimento di uno Stato da parte di un altro Stato, infatti, è un atto privo di conseguenze giuridiche (al pari del non-riconoscimento) ed appartiene alla sfera della politica, in quanto rivela null’altro che l’intenzione di stringere rapporti amichevoli, di scambiare rappresentanze diplomatiche e di avviare forme più o meno intense di collaborazione mediante la conclusione di accordi. Esso pertanto non ha valore costitutivo della personalità di diritto internazionale. Come osserva la dottrina internazionalistica, </a:t>
            </a:r>
            <a:r>
              <a:rPr lang="it-IT" b="1" dirty="0"/>
              <a:t>altrimenti opinando si verrebbe ad ammettere che</a:t>
            </a:r>
            <a:r>
              <a:rPr lang="it-IT" dirty="0"/>
              <a:t>, una volta affermatasi una nuova organizzazione di governo con i caratteri della effettività e della indipendenza, </a:t>
            </a:r>
            <a:r>
              <a:rPr lang="it-IT" b="1" dirty="0"/>
              <a:t>gli Stati preesistenti possano esercitare nei suoi confronti, mediante il riconoscimento, una sorta di potere di ammissione nella comunità internazionale</a:t>
            </a:r>
            <a:r>
              <a:rPr lang="it-IT" dirty="0"/>
              <a:t>.</a:t>
            </a:r>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838200" y="396534"/>
            <a:ext cx="10515600" cy="1323439"/>
          </a:xfrm>
          <a:prstGeom prst="rect">
            <a:avLst/>
          </a:prstGeom>
          <a:noFill/>
        </p:spPr>
        <p:txBody>
          <a:bodyPr wrap="square">
            <a:spAutoFit/>
          </a:bodyPr>
          <a:lstStyle/>
          <a:p>
            <a:pPr lvl="0" algn="ctr">
              <a:defRPr/>
            </a:pPr>
            <a:r>
              <a:rPr lang="it-IT" sz="4000" dirty="0"/>
              <a:t>Caso Milo </a:t>
            </a:r>
            <a:r>
              <a:rPr lang="it-IT" sz="4000" dirty="0" err="1"/>
              <a:t>Djukanović</a:t>
            </a:r>
            <a:endParaRPr lang="it-IT" sz="4000" dirty="0"/>
          </a:p>
          <a:p>
            <a:pPr lvl="0" algn="ctr">
              <a:defRPr/>
            </a:pPr>
            <a:r>
              <a:rPr lang="it-IT" sz="4000" dirty="0"/>
              <a:t>Corte di Cassazione, 49666/2006</a:t>
            </a:r>
            <a:endParaRPr kumimoji="0" lang="it-IT"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5573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719973"/>
            <a:ext cx="10515600" cy="4636376"/>
          </a:xfrm>
        </p:spPr>
        <p:txBody>
          <a:bodyPr vert="horz" lIns="91440" tIns="45720" rIns="91440" bIns="45720" rtlCol="0">
            <a:normAutofit fontScale="85000" lnSpcReduction="20000"/>
          </a:bodyPr>
          <a:lstStyle/>
          <a:p>
            <a:pPr marL="0" indent="0" algn="just">
              <a:buNone/>
            </a:pPr>
            <a:endParaRPr lang="it-IT" sz="4400" dirty="0"/>
          </a:p>
          <a:p>
            <a:pPr marL="742950" indent="-742950" algn="just">
              <a:buFont typeface="+mj-lt"/>
              <a:buAutoNum type="arabicPeriod"/>
            </a:pPr>
            <a:r>
              <a:rPr lang="it-IT" sz="4400" dirty="0"/>
              <a:t>L’adesione alle Nazioni Unite è aperta a tutti gli altri Stati amanti della pace che accettino gli obblighi contenuti nel presente Statuto e, a giudizio dell'Organizzazione, siano in grado e disposti ad adempiere a tali obblighi.
L’ammissione di tale Stato alla partecipazione alle Nazioni Unite sarà effettuata con una decisione dell’Assemblea Generale su raccomandazione del Consiglio di Sicurezza.</a:t>
            </a:r>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1154243" y="396534"/>
            <a:ext cx="9923488" cy="1323439"/>
          </a:xfrm>
          <a:prstGeom prst="rect">
            <a:avLst/>
          </a:prstGeom>
          <a:noFill/>
        </p:spPr>
        <p:txBody>
          <a:bodyPr wrap="square">
            <a:spAutoFit/>
          </a:bodyPr>
          <a:lstStyle/>
          <a:p>
            <a:pPr lvl="0" algn="ctr">
              <a:defRPr/>
            </a:pPr>
            <a:r>
              <a:rPr lang="it-IT" sz="4000" dirty="0"/>
              <a:t>Carta delle Nazioni Unite</a:t>
            </a:r>
          </a:p>
          <a:p>
            <a:pPr lvl="0" algn="ctr">
              <a:defRPr/>
            </a:pPr>
            <a:r>
              <a:rPr lang="it-IT" sz="4000" dirty="0"/>
              <a:t>Articolo 4</a:t>
            </a:r>
            <a:endParaRPr kumimoji="0" lang="it-IT"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147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Immagine 1" descr="Immagine che contiene mappa&#10;&#10;Descrizione generata automaticamente">
            <a:extLst>
              <a:ext uri="{FF2B5EF4-FFF2-40B4-BE49-F238E27FC236}">
                <a16:creationId xmlns:a16="http://schemas.microsoft.com/office/drawing/2014/main" id="{F5585D3A-BF83-B9F9-CFED-DE43EA783996}"/>
              </a:ext>
            </a:extLst>
          </p:cNvPr>
          <p:cNvPicPr>
            <a:picLocks noChangeAspect="1"/>
          </p:cNvPicPr>
          <p:nvPr/>
        </p:nvPicPr>
        <p:blipFill rotWithShape="1">
          <a:blip r:embed="rId3"/>
          <a:srcRect t="12857" b="23774"/>
          <a:stretch/>
        </p:blipFill>
        <p:spPr>
          <a:xfrm>
            <a:off x="20" y="1282"/>
            <a:ext cx="12191980" cy="6856718"/>
          </a:xfrm>
          <a:prstGeom prst="rect">
            <a:avLst/>
          </a:prstGeom>
        </p:spPr>
      </p:pic>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DD589A36-170F-7348-BCDB-23CF9D860473}" type="slidenum">
              <a:rPr lang="en-US">
                <a:solidFill>
                  <a:srgbClr val="FFFFFF"/>
                </a:solidFill>
              </a:rPr>
              <a:pPr>
                <a:spcAft>
                  <a:spcPts val="600"/>
                </a:spcAft>
                <a:defRPr/>
              </a:pPr>
              <a:t>6</a:t>
            </a:fld>
            <a:endParaRPr lang="en-US">
              <a:solidFill>
                <a:srgbClr val="FFFFFF"/>
              </a:solidFill>
            </a:endParaRPr>
          </a:p>
        </p:txBody>
      </p:sp>
    </p:spTree>
    <p:extLst>
      <p:ext uri="{BB962C8B-B14F-4D97-AF65-F5344CB8AC3E}">
        <p14:creationId xmlns:p14="http://schemas.microsoft.com/office/powerpoint/2010/main" val="38300083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p:nvSpPr>
          <p:cNvPr id="1031" name="Rectangle 103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undefined">
            <a:extLst>
              <a:ext uri="{FF2B5EF4-FFF2-40B4-BE49-F238E27FC236}">
                <a16:creationId xmlns:a16="http://schemas.microsoft.com/office/drawing/2014/main" id="{E83B0112-F6FC-6F10-F46F-5EBE3257E5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761"/>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DD589A36-170F-7348-BCDB-23CF9D860473}" type="slidenum">
              <a:rPr lang="en-US">
                <a:solidFill>
                  <a:srgbClr val="FFFFFF"/>
                </a:solidFill>
              </a:rPr>
              <a:pPr>
                <a:spcAft>
                  <a:spcPts val="600"/>
                </a:spcAft>
                <a:defRPr/>
              </a:pPr>
              <a:t>7</a:t>
            </a:fld>
            <a:endParaRPr lang="en-US">
              <a:solidFill>
                <a:srgbClr val="FFFFFF"/>
              </a:solidFill>
            </a:endParaRPr>
          </a:p>
        </p:txBody>
      </p:sp>
    </p:spTree>
    <p:extLst>
      <p:ext uri="{BB962C8B-B14F-4D97-AF65-F5344CB8AC3E}">
        <p14:creationId xmlns:p14="http://schemas.microsoft.com/office/powerpoint/2010/main" val="276016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Immagine 2" descr="Immagine che contiene mappa&#10;&#10;Descrizione generata automaticamente">
            <a:extLst>
              <a:ext uri="{FF2B5EF4-FFF2-40B4-BE49-F238E27FC236}">
                <a16:creationId xmlns:a16="http://schemas.microsoft.com/office/drawing/2014/main" id="{FEBEECBE-1FDE-8399-F150-870CDF0BD221}"/>
              </a:ext>
            </a:extLst>
          </p:cNvPr>
          <p:cNvPicPr>
            <a:picLocks noChangeAspect="1"/>
          </p:cNvPicPr>
          <p:nvPr/>
        </p:nvPicPr>
        <p:blipFill rotWithShape="1">
          <a:blip r:embed="rId3"/>
          <a:srcRect t="34223"/>
          <a:stretch/>
        </p:blipFill>
        <p:spPr>
          <a:xfrm>
            <a:off x="20" y="1282"/>
            <a:ext cx="12191980" cy="6856718"/>
          </a:xfrm>
          <a:prstGeom prst="rect">
            <a:avLst/>
          </a:prstGeom>
        </p:spPr>
      </p:pic>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DD589A36-170F-7348-BCDB-23CF9D860473}" type="slidenum">
              <a:rPr lang="en-US">
                <a:solidFill>
                  <a:srgbClr val="FFFFFF"/>
                </a:solidFill>
              </a:rPr>
              <a:pPr>
                <a:spcAft>
                  <a:spcPts val="600"/>
                </a:spcAft>
                <a:defRPr/>
              </a:pPr>
              <a:t>8</a:t>
            </a:fld>
            <a:endParaRPr lang="en-US">
              <a:solidFill>
                <a:srgbClr val="FFFFFF"/>
              </a:solidFill>
            </a:endParaRPr>
          </a:p>
        </p:txBody>
      </p:sp>
    </p:spTree>
    <p:extLst>
      <p:ext uri="{BB962C8B-B14F-4D97-AF65-F5344CB8AC3E}">
        <p14:creationId xmlns:p14="http://schemas.microsoft.com/office/powerpoint/2010/main" val="236459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p:nvSpPr>
          <p:cNvPr id="3079" name="Rectangle 307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074" name="Picture 2">
            <a:extLst>
              <a:ext uri="{FF2B5EF4-FFF2-40B4-BE49-F238E27FC236}">
                <a16:creationId xmlns:a16="http://schemas.microsoft.com/office/drawing/2014/main" id="{55A0DDF3-C000-F4D9-8331-111692E1FA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4570" r="8082" b="-1"/>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DD589A36-170F-7348-BCDB-23CF9D860473}" type="slidenum">
              <a:rPr lang="en-US">
                <a:solidFill>
                  <a:srgbClr val="FFFFFF"/>
                </a:solidFill>
              </a:rPr>
              <a:pPr>
                <a:spcAft>
                  <a:spcPts val="600"/>
                </a:spcAft>
                <a:defRPr/>
              </a:pPr>
              <a:t>9</a:t>
            </a:fld>
            <a:endParaRPr lang="en-US">
              <a:solidFill>
                <a:srgbClr val="FFFFFF"/>
              </a:solidFill>
            </a:endParaRPr>
          </a:p>
        </p:txBody>
      </p:sp>
    </p:spTree>
    <p:extLst>
      <p:ext uri="{BB962C8B-B14F-4D97-AF65-F5344CB8AC3E}">
        <p14:creationId xmlns:p14="http://schemas.microsoft.com/office/powerpoint/2010/main" val="2550266001"/>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8718</TotalTime>
  <Words>1923</Words>
  <Application>Microsoft Macintosh PowerPoint</Application>
  <PresentationFormat>Widescreen</PresentationFormat>
  <Paragraphs>89</Paragraphs>
  <Slides>23</Slides>
  <Notes>23</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23</vt:i4>
      </vt:variant>
    </vt:vector>
  </HeadingPairs>
  <TitlesOfParts>
    <vt:vector size="29" baseType="lpstr">
      <vt:lpstr>Arial</vt:lpstr>
      <vt:lpstr>Calibri</vt:lpstr>
      <vt:lpstr>Calibri Light</vt:lpstr>
      <vt:lpstr>Luiss Sans</vt:lpstr>
      <vt:lpstr>Luiss type</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State in International Law</dc:title>
  <dc:creator>Pierfrancesco Rossi</dc:creator>
  <cp:lastModifiedBy>Pierfrancesco Rossi</cp:lastModifiedBy>
  <cp:revision>283</cp:revision>
  <dcterms:created xsi:type="dcterms:W3CDTF">2023-02-07T10:10:48Z</dcterms:created>
  <dcterms:modified xsi:type="dcterms:W3CDTF">2025-04-02T08:49:52Z</dcterms:modified>
</cp:coreProperties>
</file>