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1pPr>
    <a:lvl2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2pPr>
    <a:lvl3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3pPr>
    <a:lvl4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4pPr>
    <a:lvl5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5pPr>
    <a:lvl6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6pPr>
    <a:lvl7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7pPr>
    <a:lvl8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8pPr>
    <a:lvl9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b="def" i="def"/>
      <a:tcStyle>
        <a:tcBdr/>
        <a:fill>
          <a:solidFill>
            <a:srgbClr val="E6F0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b="def" i="def"/>
      <a:tcStyle>
        <a:tcBdr/>
        <a:fill>
          <a:solidFill>
            <a:srgbClr val="EAF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b="def" i="def"/>
      <a:tcStyle>
        <a:tcBdr/>
        <a:fill>
          <a:solidFill>
            <a:srgbClr val="FFE8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b="def" i="def"/>
      <a:tcStyle>
        <a:tcBdr/>
        <a:fill>
          <a:solidFill>
            <a:srgbClr val="E9E9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b="def" i="def"/>
      <a:tcStyle>
        <a:tcBdr/>
        <a:fill>
          <a:solidFill>
            <a:srgbClr val="FFFFFF"/>
          </a:solidFill>
        </a:fill>
      </a:tcStyle>
    </a:band2H>
    <a:firstCol>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508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p:spTree>
      <p:nvGrpSpPr>
        <p:cNvPr id="1" name=""/>
        <p:cNvGrpSpPr/>
        <p:nvPr/>
      </p:nvGrpSpPr>
      <p:grpSpPr>
        <a:xfrm>
          <a:off x="0" y="0"/>
          <a:ext cx="0" cy="0"/>
          <a:chOff x="0" y="0"/>
          <a:chExt cx="0" cy="0"/>
        </a:xfrm>
      </p:grpSpPr>
      <p:sp>
        <p:nvSpPr>
          <p:cNvPr id="11" name="Corpo livello uno…"/>
          <p:cNvSpPr txBox="1"/>
          <p:nvPr>
            <p:ph type="body" sz="quarter" idx="1" hasCustomPrompt="1"/>
          </p:nvPr>
        </p:nvSpPr>
        <p:spPr>
          <a:xfrm>
            <a:off x="1201340" y="11859862"/>
            <a:ext cx="21971004"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Autore e data</a:t>
            </a:r>
          </a:p>
          <a:p>
            <a:pPr lvl="1"/>
            <a:r>
              <a:t/>
            </a:r>
          </a:p>
          <a:p>
            <a:pPr lvl="2"/>
            <a:r>
              <a:t/>
            </a:r>
          </a:p>
          <a:p>
            <a:pPr lvl="3"/>
            <a:r>
              <a:t/>
            </a:r>
          </a:p>
          <a:p>
            <a:pPr lvl="4"/>
            <a:r>
              <a:t/>
            </a:r>
          </a:p>
        </p:txBody>
      </p:sp>
      <p:sp>
        <p:nvSpPr>
          <p:cNvPr id="12" name="Titolo presentazione"/>
          <p:cNvSpPr txBox="1"/>
          <p:nvPr>
            <p:ph type="title" hasCustomPrompt="1"/>
          </p:nvPr>
        </p:nvSpPr>
        <p:spPr>
          <a:xfrm>
            <a:off x="1206496" y="2574991"/>
            <a:ext cx="21971005" cy="4648202"/>
          </a:xfrm>
          <a:prstGeom prst="rect">
            <a:avLst/>
          </a:prstGeom>
        </p:spPr>
        <p:txBody>
          <a:bodyPr anchor="b"/>
          <a:lstStyle>
            <a:lvl1pPr>
              <a:defRPr spc="-232" sz="11600"/>
            </a:lvl1pPr>
          </a:lstStyle>
          <a:p>
            <a:pPr/>
            <a:r>
              <a:t>Titolo presentazione</a:t>
            </a:r>
          </a:p>
        </p:txBody>
      </p:sp>
      <p:sp>
        <p:nvSpPr>
          <p:cNvPr id="13" name="Corpo livello uno…"/>
          <p:cNvSpPr txBox="1"/>
          <p:nvPr>
            <p:ph type="body" sz="quarter" idx="21" hasCustomPrompt="1"/>
          </p:nvPr>
        </p:nvSpPr>
        <p:spPr>
          <a:xfrm>
            <a:off x="1201342" y="7223190"/>
            <a:ext cx="21971002" cy="1905002"/>
          </a:xfrm>
          <a:prstGeom prst="rect">
            <a:avLst/>
          </a:prstGeom>
        </p:spPr>
        <p:txBody>
          <a:bodyPr numCol="1" spcCol="38100"/>
          <a:lstStyle>
            <a:lvl1pPr marL="0" indent="0" defTabSz="825500">
              <a:lnSpc>
                <a:spcPct val="100000"/>
              </a:lnSpc>
              <a:spcBef>
                <a:spcPts val="0"/>
              </a:spcBef>
              <a:buSzTx/>
              <a:buNone/>
              <a:defRPr b="1" sz="5500"/>
            </a:lvl1pPr>
          </a:lstStyle>
          <a:p>
            <a:pPr/>
            <a:r>
              <a:t>Sottotitolo presentazione</a:t>
            </a:r>
          </a:p>
        </p:txBody>
      </p:sp>
      <p:sp>
        <p:nvSpPr>
          <p:cNvPr id="14"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ichiarazione">
    <p:spTree>
      <p:nvGrpSpPr>
        <p:cNvPr id="1" name=""/>
        <p:cNvGrpSpPr/>
        <p:nvPr/>
      </p:nvGrpSpPr>
      <p:grpSpPr>
        <a:xfrm>
          <a:off x="0" y="0"/>
          <a:ext cx="0" cy="0"/>
          <a:chOff x="0" y="0"/>
          <a:chExt cx="0" cy="0"/>
        </a:xfrm>
      </p:grpSpPr>
      <p:sp>
        <p:nvSpPr>
          <p:cNvPr id="98" name="Corpo livello uno…"/>
          <p:cNvSpPr txBox="1"/>
          <p:nvPr>
            <p:ph type="body" sz="half" idx="1" hasCustomPrompt="1"/>
          </p:nvPr>
        </p:nvSpPr>
        <p:spPr>
          <a:xfrm>
            <a:off x="1206500" y="4920843"/>
            <a:ext cx="21971000" cy="3874314"/>
          </a:xfrm>
          <a:prstGeom prst="rect">
            <a:avLst/>
          </a:prstGeom>
        </p:spPr>
        <p:txBody>
          <a:bodyPr numCol="1" spcCol="38100"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Dichiarazione</a:t>
            </a:r>
          </a:p>
          <a:p>
            <a:pPr lvl="1"/>
            <a:r>
              <a:t/>
            </a:r>
          </a:p>
          <a:p>
            <a:pPr lvl="2"/>
            <a:r>
              <a:t/>
            </a:r>
          </a:p>
          <a:p>
            <a:pPr lvl="3"/>
            <a:r>
              <a:t/>
            </a:r>
          </a:p>
          <a:p>
            <a:pPr lvl="4"/>
            <a:r>
              <a:t/>
            </a:r>
          </a:p>
        </p:txBody>
      </p:sp>
      <p:sp>
        <p:nvSpPr>
          <p:cNvPr id="99"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Informazione importante">
    <p:spTree>
      <p:nvGrpSpPr>
        <p:cNvPr id="1" name=""/>
        <p:cNvGrpSpPr/>
        <p:nvPr/>
      </p:nvGrpSpPr>
      <p:grpSpPr>
        <a:xfrm>
          <a:off x="0" y="0"/>
          <a:ext cx="0" cy="0"/>
          <a:chOff x="0" y="0"/>
          <a:chExt cx="0" cy="0"/>
        </a:xfrm>
      </p:grpSpPr>
      <p:sp>
        <p:nvSpPr>
          <p:cNvPr id="106" name="Corpo livello uno…"/>
          <p:cNvSpPr txBox="1"/>
          <p:nvPr>
            <p:ph type="body" idx="1" hasCustomPrompt="1"/>
          </p:nvPr>
        </p:nvSpPr>
        <p:spPr>
          <a:xfrm>
            <a:off x="1206500" y="1075926"/>
            <a:ext cx="21971000" cy="7241586"/>
          </a:xfrm>
          <a:prstGeom prst="rect">
            <a:avLst/>
          </a:prstGeom>
        </p:spPr>
        <p:txBody>
          <a:bodyPr numCol="1" spcCol="38100" anchor="b"/>
          <a:lstStyle>
            <a:lvl1pPr marL="0" indent="0" algn="ctr">
              <a:lnSpc>
                <a:spcPct val="80000"/>
              </a:lnSpc>
              <a:spcBef>
                <a:spcPts val="0"/>
              </a:spcBef>
              <a:buSzTx/>
              <a:buNone/>
              <a:defRPr b="1" spc="-250" sz="25000"/>
            </a:lvl1pPr>
            <a:lvl2pPr marL="0" indent="0" algn="ctr">
              <a:lnSpc>
                <a:spcPct val="80000"/>
              </a:lnSpc>
              <a:spcBef>
                <a:spcPts val="0"/>
              </a:spcBef>
              <a:buSzTx/>
              <a:buNone/>
              <a:defRPr b="1" spc="-250" sz="25000"/>
            </a:lvl2pPr>
            <a:lvl3pPr marL="0" indent="0" algn="ctr">
              <a:lnSpc>
                <a:spcPct val="80000"/>
              </a:lnSpc>
              <a:spcBef>
                <a:spcPts val="0"/>
              </a:spcBef>
              <a:buSzTx/>
              <a:buNone/>
              <a:defRPr b="1" spc="-250" sz="25000"/>
            </a:lvl3pPr>
            <a:lvl4pPr marL="0" indent="0" algn="ctr">
              <a:lnSpc>
                <a:spcPct val="80000"/>
              </a:lnSpc>
              <a:spcBef>
                <a:spcPts val="0"/>
              </a:spcBef>
              <a:buSzTx/>
              <a:buNone/>
              <a:defRPr b="1" spc="-250" sz="25000"/>
            </a:lvl4pPr>
            <a:lvl5pPr marL="0" indent="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7" name="Dettagli informazione"/>
          <p:cNvSpPr txBox="1"/>
          <p:nvPr>
            <p:ph type="body" sz="quarter" idx="21" hasCustomPrompt="1"/>
          </p:nvPr>
        </p:nvSpPr>
        <p:spPr>
          <a:xfrm>
            <a:off x="1206500" y="8262180"/>
            <a:ext cx="21971000" cy="934780"/>
          </a:xfrm>
          <a:prstGeom prst="rect">
            <a:avLst/>
          </a:prstGeom>
        </p:spPr>
        <p:txBody>
          <a:bodyPr lIns="45718" tIns="45718" rIns="45718" bIns="45718" numCol="1" spcCol="38100"/>
          <a:lstStyle>
            <a:lvl1pPr marL="0" indent="0" algn="ctr" defTabSz="825500">
              <a:lnSpc>
                <a:spcPct val="100000"/>
              </a:lnSpc>
              <a:spcBef>
                <a:spcPts val="0"/>
              </a:spcBef>
              <a:buSzTx/>
              <a:buNone/>
              <a:defRPr b="1" sz="5500"/>
            </a:lvl1pPr>
          </a:lstStyle>
          <a:p>
            <a:pPr/>
            <a:r>
              <a:t>Dettagli informazione</a:t>
            </a:r>
          </a:p>
        </p:txBody>
      </p:sp>
      <p:sp>
        <p:nvSpPr>
          <p:cNvPr id="108"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zione">
    <p:spTree>
      <p:nvGrpSpPr>
        <p:cNvPr id="1" name=""/>
        <p:cNvGrpSpPr/>
        <p:nvPr/>
      </p:nvGrpSpPr>
      <p:grpSpPr>
        <a:xfrm>
          <a:off x="0" y="0"/>
          <a:ext cx="0" cy="0"/>
          <a:chOff x="0" y="0"/>
          <a:chExt cx="0" cy="0"/>
        </a:xfrm>
      </p:grpSpPr>
      <p:sp>
        <p:nvSpPr>
          <p:cNvPr id="115" name="Corpo livello uno…"/>
          <p:cNvSpPr txBox="1"/>
          <p:nvPr>
            <p:ph type="body" sz="quarter" idx="1" hasCustomPrompt="1"/>
          </p:nvPr>
        </p:nvSpPr>
        <p:spPr>
          <a:xfrm>
            <a:off x="2430024" y="10675453"/>
            <a:ext cx="20200054"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Attribuzione</a:t>
            </a:r>
          </a:p>
          <a:p>
            <a:pPr lvl="1"/>
            <a:r>
              <a:t/>
            </a:r>
          </a:p>
          <a:p>
            <a:pPr lvl="2"/>
            <a:r>
              <a:t/>
            </a:r>
          </a:p>
          <a:p>
            <a:pPr lvl="3"/>
            <a:r>
              <a:t/>
            </a:r>
          </a:p>
          <a:p>
            <a:pPr lvl="4"/>
            <a:r>
              <a:t/>
            </a:r>
          </a:p>
        </p:txBody>
      </p:sp>
      <p:sp>
        <p:nvSpPr>
          <p:cNvPr id="116" name="Corpo livello uno…"/>
          <p:cNvSpPr txBox="1"/>
          <p:nvPr>
            <p:ph type="body" sz="half" idx="21" hasCustomPrompt="1"/>
          </p:nvPr>
        </p:nvSpPr>
        <p:spPr>
          <a:xfrm>
            <a:off x="1753923" y="4939860"/>
            <a:ext cx="20876154" cy="3836281"/>
          </a:xfrm>
          <a:prstGeom prst="rect">
            <a:avLst/>
          </a:prstGeom>
        </p:spPr>
        <p:txBody>
          <a:bodyPr numCol="1" spcCol="38100"/>
          <a:lstStyle>
            <a:lvl1pPr marL="469900" indent="-300876">
              <a:spcBef>
                <a:spcPts val="0"/>
              </a:spcBef>
              <a:buSzTx/>
              <a:buNone/>
              <a:defRPr spc="-200" sz="8500">
                <a:latin typeface="Helvetica Neue Medium"/>
                <a:ea typeface="Helvetica Neue Medium"/>
                <a:cs typeface="Helvetica Neue Medium"/>
                <a:sym typeface="Helvetica Neue Medium"/>
              </a:defRPr>
            </a:lvl1pPr>
          </a:lstStyle>
          <a:p>
            <a:pPr/>
            <a:r>
              <a:t>“Citazione degna di nota”</a:t>
            </a:r>
          </a:p>
        </p:txBody>
      </p:sp>
      <p:sp>
        <p:nvSpPr>
          <p:cNvPr id="117"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3 per pagina">
    <p:spTree>
      <p:nvGrpSpPr>
        <p:cNvPr id="1" name=""/>
        <p:cNvGrpSpPr/>
        <p:nvPr/>
      </p:nvGrpSpPr>
      <p:grpSpPr>
        <a:xfrm>
          <a:off x="0" y="0"/>
          <a:ext cx="0" cy="0"/>
          <a:chOff x="0" y="0"/>
          <a:chExt cx="0" cy="0"/>
        </a:xfrm>
      </p:grpSpPr>
      <p:sp>
        <p:nvSpPr>
          <p:cNvPr id="124" name="Immagine"/>
          <p:cNvSpPr/>
          <p:nvPr>
            <p:ph type="pic" sz="quarter" idx="21"/>
          </p:nvPr>
        </p:nvSpPr>
        <p:spPr>
          <a:xfrm>
            <a:off x="15760700" y="1016000"/>
            <a:ext cx="7439099" cy="5949678"/>
          </a:xfrm>
          <a:prstGeom prst="rect">
            <a:avLst/>
          </a:prstGeom>
        </p:spPr>
        <p:txBody>
          <a:bodyPr lIns="91439" tIns="45719" rIns="91439" bIns="45719" numCol="1" spcCol="38100">
            <a:noAutofit/>
          </a:bodyPr>
          <a:lstStyle/>
          <a:p>
            <a:pPr/>
          </a:p>
        </p:txBody>
      </p:sp>
      <p:sp>
        <p:nvSpPr>
          <p:cNvPr id="125" name="Immagine"/>
          <p:cNvSpPr/>
          <p:nvPr>
            <p:ph type="pic" sz="half" idx="22"/>
          </p:nvPr>
        </p:nvSpPr>
        <p:spPr>
          <a:xfrm>
            <a:off x="13500100" y="3978275"/>
            <a:ext cx="10439400" cy="12150181"/>
          </a:xfrm>
          <a:prstGeom prst="rect">
            <a:avLst/>
          </a:prstGeom>
        </p:spPr>
        <p:txBody>
          <a:bodyPr lIns="91439" tIns="45719" rIns="91439" bIns="45719" numCol="1" spcCol="38100">
            <a:noAutofit/>
          </a:bodyPr>
          <a:lstStyle/>
          <a:p>
            <a:pPr/>
          </a:p>
        </p:txBody>
      </p:sp>
      <p:sp>
        <p:nvSpPr>
          <p:cNvPr id="126" name="Immagine"/>
          <p:cNvSpPr/>
          <p:nvPr>
            <p:ph type="pic" idx="23"/>
          </p:nvPr>
        </p:nvSpPr>
        <p:spPr>
          <a:xfrm>
            <a:off x="-139700" y="495300"/>
            <a:ext cx="16611600" cy="12458700"/>
          </a:xfrm>
          <a:prstGeom prst="rect">
            <a:avLst/>
          </a:prstGeom>
        </p:spPr>
        <p:txBody>
          <a:bodyPr lIns="91439" tIns="45719" rIns="91439" bIns="45719" numCol="1" spcCol="38100">
            <a:noAutofit/>
          </a:bodyPr>
          <a:lstStyle/>
          <a:p>
            <a:pPr/>
          </a:p>
        </p:txBody>
      </p:sp>
      <p:sp>
        <p:nvSpPr>
          <p:cNvPr id="127"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p:spTree>
      <p:nvGrpSpPr>
        <p:cNvPr id="1" name=""/>
        <p:cNvGrpSpPr/>
        <p:nvPr/>
      </p:nvGrpSpPr>
      <p:grpSpPr>
        <a:xfrm>
          <a:off x="0" y="0"/>
          <a:ext cx="0" cy="0"/>
          <a:chOff x="0" y="0"/>
          <a:chExt cx="0" cy="0"/>
        </a:xfrm>
      </p:grpSpPr>
      <p:sp>
        <p:nvSpPr>
          <p:cNvPr id="134" name="Immagine"/>
          <p:cNvSpPr/>
          <p:nvPr>
            <p:ph type="pic" idx="21"/>
          </p:nvPr>
        </p:nvSpPr>
        <p:spPr>
          <a:xfrm>
            <a:off x="-1333500" y="-5524500"/>
            <a:ext cx="27051000" cy="21640800"/>
          </a:xfrm>
          <a:prstGeom prst="rect">
            <a:avLst/>
          </a:prstGeom>
        </p:spPr>
        <p:txBody>
          <a:bodyPr lIns="91439" tIns="45719" rIns="91439" bIns="45719" numCol="1" spcCol="38100">
            <a:noAutofit/>
          </a:bodyPr>
          <a:lstStyle/>
          <a:p>
            <a:pPr/>
          </a:p>
        </p:txBody>
      </p:sp>
      <p:sp>
        <p:nvSpPr>
          <p:cNvPr id="135" name="Numero diapositiva"/>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uota">
    <p:spTree>
      <p:nvGrpSpPr>
        <p:cNvPr id="1" name=""/>
        <p:cNvGrpSpPr/>
        <p:nvPr/>
      </p:nvGrpSpPr>
      <p:grpSpPr>
        <a:xfrm>
          <a:off x="0" y="0"/>
          <a:ext cx="0" cy="0"/>
          <a:chOff x="0" y="0"/>
          <a:chExt cx="0" cy="0"/>
        </a:xfrm>
      </p:grpSpPr>
      <p:sp>
        <p:nvSpPr>
          <p:cNvPr id="142"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e foto">
    <p:spTree>
      <p:nvGrpSpPr>
        <p:cNvPr id="1" name=""/>
        <p:cNvGrpSpPr/>
        <p:nvPr/>
      </p:nvGrpSpPr>
      <p:grpSpPr>
        <a:xfrm>
          <a:off x="0" y="0"/>
          <a:ext cx="0" cy="0"/>
          <a:chOff x="0" y="0"/>
          <a:chExt cx="0" cy="0"/>
        </a:xfrm>
      </p:grpSpPr>
      <p:sp>
        <p:nvSpPr>
          <p:cNvPr id="21" name="666699290_02_crop_3159x1892.jpg"/>
          <p:cNvSpPr/>
          <p:nvPr>
            <p:ph type="pic" idx="21"/>
          </p:nvPr>
        </p:nvSpPr>
        <p:spPr>
          <a:xfrm>
            <a:off x="-1155700" y="-1295400"/>
            <a:ext cx="26746200" cy="16018933"/>
          </a:xfrm>
          <a:prstGeom prst="rect">
            <a:avLst/>
          </a:prstGeom>
        </p:spPr>
        <p:txBody>
          <a:bodyPr lIns="91439" tIns="45719" rIns="91439" bIns="45719" numCol="1" spcCol="38100">
            <a:noAutofit/>
          </a:bodyPr>
          <a:lstStyle/>
          <a:p>
            <a:pPr/>
          </a:p>
        </p:txBody>
      </p:sp>
      <p:sp>
        <p:nvSpPr>
          <p:cNvPr id="22" name="Titolo presentazione"/>
          <p:cNvSpPr txBox="1"/>
          <p:nvPr>
            <p:ph type="title" hasCustomPrompt="1"/>
          </p:nvPr>
        </p:nvSpPr>
        <p:spPr>
          <a:xfrm>
            <a:off x="1206500" y="7124700"/>
            <a:ext cx="21971000" cy="4648200"/>
          </a:xfrm>
          <a:prstGeom prst="rect">
            <a:avLst/>
          </a:prstGeom>
        </p:spPr>
        <p:txBody>
          <a:bodyPr anchor="b"/>
          <a:lstStyle>
            <a:lvl1pPr>
              <a:defRPr spc="-232" sz="11600"/>
            </a:lvl1pPr>
          </a:lstStyle>
          <a:p>
            <a:pPr/>
            <a:r>
              <a:t>Titolo presentazione</a:t>
            </a:r>
          </a:p>
        </p:txBody>
      </p:sp>
      <p:sp>
        <p:nvSpPr>
          <p:cNvPr id="23" name="Corpo livello uno…"/>
          <p:cNvSpPr txBox="1"/>
          <p:nvPr>
            <p:ph type="body" sz="quarter" idx="1" hasCustomPrompt="1"/>
          </p:nvPr>
        </p:nvSpPr>
        <p:spPr>
          <a:xfrm>
            <a:off x="1207690" y="1106137"/>
            <a:ext cx="21968621"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Autore e data</a:t>
            </a:r>
          </a:p>
          <a:p>
            <a:pPr lvl="1"/>
            <a:r>
              <a:t/>
            </a:r>
          </a:p>
          <a:p>
            <a:pPr lvl="2"/>
            <a:r>
              <a:t/>
            </a:r>
          </a:p>
          <a:p>
            <a:pPr lvl="3"/>
            <a:r>
              <a:t/>
            </a:r>
          </a:p>
          <a:p>
            <a:pPr lvl="4"/>
            <a:r>
              <a:t/>
            </a:r>
          </a:p>
        </p:txBody>
      </p:sp>
      <p:sp>
        <p:nvSpPr>
          <p:cNvPr id="24" name="Corpo livello uno…"/>
          <p:cNvSpPr txBox="1"/>
          <p:nvPr>
            <p:ph type="body" sz="quarter" idx="22" hasCustomPrompt="1"/>
          </p:nvPr>
        </p:nvSpPr>
        <p:spPr>
          <a:xfrm>
            <a:off x="1206500" y="11609909"/>
            <a:ext cx="21971000" cy="1116953"/>
          </a:xfrm>
          <a:prstGeom prst="rect">
            <a:avLst/>
          </a:prstGeom>
        </p:spPr>
        <p:txBody>
          <a:bodyPr numCol="1" spcCol="38100"/>
          <a:lstStyle>
            <a:lvl1pPr marL="0" indent="0" defTabSz="825500">
              <a:lnSpc>
                <a:spcPct val="100000"/>
              </a:lnSpc>
              <a:spcBef>
                <a:spcPts val="0"/>
              </a:spcBef>
              <a:buSzTx/>
              <a:buNone/>
              <a:defRPr b="1" sz="5500"/>
            </a:lvl1pPr>
          </a:lstStyle>
          <a:p>
            <a:pPr/>
            <a:r>
              <a:t>Sottotitolo presentazione</a:t>
            </a:r>
          </a:p>
        </p:txBody>
      </p:sp>
      <p:sp>
        <p:nvSpPr>
          <p:cNvPr id="25"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e foto 2">
    <p:spTree>
      <p:nvGrpSpPr>
        <p:cNvPr id="1" name=""/>
        <p:cNvGrpSpPr/>
        <p:nvPr/>
      </p:nvGrpSpPr>
      <p:grpSpPr>
        <a:xfrm>
          <a:off x="0" y="0"/>
          <a:ext cx="0" cy="0"/>
          <a:chOff x="0" y="0"/>
          <a:chExt cx="0" cy="0"/>
        </a:xfrm>
      </p:grpSpPr>
      <p:sp>
        <p:nvSpPr>
          <p:cNvPr id="32" name="910457886_1434x1669.jpg"/>
          <p:cNvSpPr/>
          <p:nvPr>
            <p:ph type="pic" idx="21"/>
          </p:nvPr>
        </p:nvSpPr>
        <p:spPr>
          <a:xfrm>
            <a:off x="10972800" y="-203200"/>
            <a:ext cx="12144837" cy="14135100"/>
          </a:xfrm>
          <a:prstGeom prst="rect">
            <a:avLst/>
          </a:prstGeom>
        </p:spPr>
        <p:txBody>
          <a:bodyPr lIns="91439" tIns="45719" rIns="91439" bIns="45719" numCol="1" spcCol="38100">
            <a:noAutofit/>
          </a:bodyPr>
          <a:lstStyle/>
          <a:p>
            <a:pPr/>
          </a:p>
        </p:txBody>
      </p:sp>
      <p:sp>
        <p:nvSpPr>
          <p:cNvPr id="33" name="Titolo"/>
          <p:cNvSpPr txBox="1"/>
          <p:nvPr>
            <p:ph type="title" hasCustomPrompt="1"/>
          </p:nvPr>
        </p:nvSpPr>
        <p:spPr>
          <a:xfrm>
            <a:off x="1206500" y="1270000"/>
            <a:ext cx="9779000" cy="5882274"/>
          </a:xfrm>
          <a:prstGeom prst="rect">
            <a:avLst/>
          </a:prstGeom>
        </p:spPr>
        <p:txBody>
          <a:bodyPr anchor="b"/>
          <a:lstStyle/>
          <a:p>
            <a:pPr/>
            <a:r>
              <a:t>Titolo</a:t>
            </a:r>
          </a:p>
        </p:txBody>
      </p:sp>
      <p:sp>
        <p:nvSpPr>
          <p:cNvPr id="34" name="Corpo livello uno…"/>
          <p:cNvSpPr txBox="1"/>
          <p:nvPr>
            <p:ph type="body" sz="quarter" idx="1" hasCustomPrompt="1"/>
          </p:nvPr>
        </p:nvSpPr>
        <p:spPr>
          <a:xfrm>
            <a:off x="1206500" y="7060576"/>
            <a:ext cx="9779000" cy="5385424"/>
          </a:xfrm>
          <a:prstGeom prst="rect">
            <a:avLst/>
          </a:prstGeom>
        </p:spPr>
        <p:txBody>
          <a:bodyPr numCol="1" spcCol="38100"/>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Sottotitolo diapositiva</a:t>
            </a:r>
          </a:p>
          <a:p>
            <a:pPr lvl="1"/>
            <a:r>
              <a:t/>
            </a:r>
          </a:p>
          <a:p>
            <a:pPr lvl="2"/>
            <a:r>
              <a:t/>
            </a:r>
          </a:p>
          <a:p>
            <a:pPr lvl="3"/>
            <a:r>
              <a:t/>
            </a:r>
          </a:p>
          <a:p>
            <a:pPr lvl="4"/>
            <a:r>
              <a:t/>
            </a:r>
          </a:p>
        </p:txBody>
      </p:sp>
      <p:sp>
        <p:nvSpPr>
          <p:cNvPr id="35" name="Numero diapositiva"/>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e punti elenco">
    <p:spTree>
      <p:nvGrpSpPr>
        <p:cNvPr id="1" name=""/>
        <p:cNvGrpSpPr/>
        <p:nvPr/>
      </p:nvGrpSpPr>
      <p:grpSpPr>
        <a:xfrm>
          <a:off x="0" y="0"/>
          <a:ext cx="0" cy="0"/>
          <a:chOff x="0" y="0"/>
          <a:chExt cx="0" cy="0"/>
        </a:xfrm>
      </p:grpSpPr>
      <p:sp>
        <p:nvSpPr>
          <p:cNvPr id="42" name="Titolo"/>
          <p:cNvSpPr txBox="1"/>
          <p:nvPr>
            <p:ph type="title" hasCustomPrompt="1"/>
          </p:nvPr>
        </p:nvSpPr>
        <p:spPr>
          <a:xfrm>
            <a:off x="1206500" y="1079500"/>
            <a:ext cx="21971000" cy="1433164"/>
          </a:xfrm>
          <a:prstGeom prst="rect">
            <a:avLst/>
          </a:prstGeom>
        </p:spPr>
        <p:txBody>
          <a:bodyPr/>
          <a:lstStyle/>
          <a:p>
            <a:pPr/>
            <a:r>
              <a:t>Titolo</a:t>
            </a:r>
          </a:p>
        </p:txBody>
      </p:sp>
      <p:sp>
        <p:nvSpPr>
          <p:cNvPr id="43" name="Corpo livello uno…"/>
          <p:cNvSpPr txBox="1"/>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Sottotitolo diapositiva</a:t>
            </a:r>
          </a:p>
          <a:p>
            <a:pPr lvl="1"/>
            <a:r>
              <a:t/>
            </a:r>
          </a:p>
          <a:p>
            <a:pPr lvl="2"/>
            <a:r>
              <a:t/>
            </a:r>
          </a:p>
          <a:p>
            <a:pPr lvl="3"/>
            <a:r>
              <a:t/>
            </a:r>
          </a:p>
          <a:p>
            <a:pPr lvl="4"/>
            <a:r>
              <a:t/>
            </a:r>
          </a:p>
        </p:txBody>
      </p:sp>
      <p:sp>
        <p:nvSpPr>
          <p:cNvPr id="44" name="Corpo livello uno…"/>
          <p:cNvSpPr txBox="1"/>
          <p:nvPr>
            <p:ph type="body" idx="21" hasCustomPrompt="1"/>
          </p:nvPr>
        </p:nvSpPr>
        <p:spPr>
          <a:prstGeom prst="rect">
            <a:avLst/>
          </a:prstGeom>
        </p:spPr>
        <p:txBody>
          <a:bodyPr numCol="1" spcCol="38100"/>
          <a:lstStyle/>
          <a:p>
            <a:pPr/>
            <a:r>
              <a:t>Testo elenco puntato diapositiva</a:t>
            </a:r>
          </a:p>
        </p:txBody>
      </p:sp>
      <p:sp>
        <p:nvSpPr>
          <p:cNvPr id="45"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nti elenco">
    <p:spTree>
      <p:nvGrpSpPr>
        <p:cNvPr id="1" name=""/>
        <p:cNvGrpSpPr/>
        <p:nvPr/>
      </p:nvGrpSpPr>
      <p:grpSpPr>
        <a:xfrm>
          <a:off x="0" y="0"/>
          <a:ext cx="0" cy="0"/>
          <a:chOff x="0" y="0"/>
          <a:chExt cx="0" cy="0"/>
        </a:xfrm>
      </p:grpSpPr>
      <p:sp>
        <p:nvSpPr>
          <p:cNvPr id="52" name="Corpo livello uno…"/>
          <p:cNvSpPr txBox="1"/>
          <p:nvPr>
            <p:ph type="body" idx="1" hasCustomPrompt="1"/>
          </p:nvPr>
        </p:nvSpPr>
        <p:spPr>
          <a:prstGeom prst="rect">
            <a:avLst/>
          </a:prstGeom>
        </p:spPr>
        <p:txBody>
          <a:bodyPr/>
          <a:lstStyle/>
          <a:p>
            <a:pPr/>
            <a:r>
              <a:t>Testo elenco puntato diapositiva</a:t>
            </a:r>
          </a:p>
          <a:p>
            <a:pPr lvl="1"/>
            <a:r>
              <a:t/>
            </a:r>
          </a:p>
          <a:p>
            <a:pPr lvl="2"/>
            <a:r>
              <a:t/>
            </a:r>
          </a:p>
          <a:p>
            <a:pPr lvl="3"/>
            <a:r>
              <a:t/>
            </a:r>
          </a:p>
          <a:p>
            <a:pPr lvl="4"/>
            <a:r>
              <a:t/>
            </a:r>
          </a:p>
        </p:txBody>
      </p:sp>
      <p:sp>
        <p:nvSpPr>
          <p:cNvPr id="53"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punti elenco e foto">
    <p:spTree>
      <p:nvGrpSpPr>
        <p:cNvPr id="1" name=""/>
        <p:cNvGrpSpPr/>
        <p:nvPr/>
      </p:nvGrpSpPr>
      <p:grpSpPr>
        <a:xfrm>
          <a:off x="0" y="0"/>
          <a:ext cx="0" cy="0"/>
          <a:chOff x="0" y="0"/>
          <a:chExt cx="0" cy="0"/>
        </a:xfrm>
      </p:grpSpPr>
      <p:sp>
        <p:nvSpPr>
          <p:cNvPr id="60" name="Corpo livello uno…"/>
          <p:cNvSpPr txBox="1"/>
          <p:nvPr>
            <p:ph type="body" sz="quarter" idx="1" hasCustomPrompt="1"/>
          </p:nvPr>
        </p:nvSpPr>
        <p:spPr>
          <a:xfrm>
            <a:off x="1206500" y="2372961"/>
            <a:ext cx="9779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Sottotitolo diapositiva</a:t>
            </a:r>
          </a:p>
          <a:p>
            <a:pPr lvl="1"/>
            <a:r>
              <a:t/>
            </a:r>
          </a:p>
          <a:p>
            <a:pPr lvl="2"/>
            <a:r>
              <a:t/>
            </a:r>
          </a:p>
          <a:p>
            <a:pPr lvl="3"/>
            <a:r>
              <a:t/>
            </a:r>
          </a:p>
          <a:p>
            <a:pPr lvl="4"/>
            <a:r>
              <a:t/>
            </a:r>
          </a:p>
        </p:txBody>
      </p:sp>
      <p:sp>
        <p:nvSpPr>
          <p:cNvPr id="61" name="Corpo livello uno…"/>
          <p:cNvSpPr txBox="1"/>
          <p:nvPr>
            <p:ph type="body" sz="half" idx="21" hasCustomPrompt="1"/>
          </p:nvPr>
        </p:nvSpPr>
        <p:spPr>
          <a:xfrm>
            <a:off x="1206500" y="4248503"/>
            <a:ext cx="9779000" cy="8256631"/>
          </a:xfrm>
          <a:prstGeom prst="rect">
            <a:avLst/>
          </a:prstGeom>
        </p:spPr>
        <p:txBody>
          <a:bodyPr numCol="1" spcCol="38100"/>
          <a:lstStyle/>
          <a:p>
            <a:pPr/>
            <a:r>
              <a:t>Testo elenco puntato diapositiva</a:t>
            </a:r>
          </a:p>
        </p:txBody>
      </p:sp>
      <p:sp>
        <p:nvSpPr>
          <p:cNvPr id="62" name="660384004_1290x1720.jpg"/>
          <p:cNvSpPr/>
          <p:nvPr>
            <p:ph type="pic" idx="22"/>
          </p:nvPr>
        </p:nvSpPr>
        <p:spPr>
          <a:xfrm>
            <a:off x="12192000" y="-407266"/>
            <a:ext cx="10916874" cy="14555833"/>
          </a:xfrm>
          <a:prstGeom prst="rect">
            <a:avLst/>
          </a:prstGeom>
        </p:spPr>
        <p:txBody>
          <a:bodyPr lIns="91439" tIns="45719" rIns="91439" bIns="45719" numCol="1" spcCol="38100">
            <a:noAutofit/>
          </a:bodyPr>
          <a:lstStyle/>
          <a:p>
            <a:pPr/>
          </a:p>
        </p:txBody>
      </p:sp>
      <p:sp>
        <p:nvSpPr>
          <p:cNvPr id="63" name="Titolo"/>
          <p:cNvSpPr txBox="1"/>
          <p:nvPr>
            <p:ph type="title" hasCustomPrompt="1"/>
          </p:nvPr>
        </p:nvSpPr>
        <p:spPr>
          <a:xfrm>
            <a:off x="1206500" y="1079500"/>
            <a:ext cx="9779000" cy="1435100"/>
          </a:xfrm>
          <a:prstGeom prst="rect">
            <a:avLst/>
          </a:prstGeom>
        </p:spPr>
        <p:txBody>
          <a:bodyPr/>
          <a:lstStyle/>
          <a:p>
            <a:pPr/>
            <a:r>
              <a:t>Titolo</a:t>
            </a:r>
          </a:p>
        </p:txBody>
      </p:sp>
      <p:sp>
        <p:nvSpPr>
          <p:cNvPr id="64"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zione">
    <p:spTree>
      <p:nvGrpSpPr>
        <p:cNvPr id="1" name=""/>
        <p:cNvGrpSpPr/>
        <p:nvPr/>
      </p:nvGrpSpPr>
      <p:grpSpPr>
        <a:xfrm>
          <a:off x="0" y="0"/>
          <a:ext cx="0" cy="0"/>
          <a:chOff x="0" y="0"/>
          <a:chExt cx="0" cy="0"/>
        </a:xfrm>
      </p:grpSpPr>
      <p:sp>
        <p:nvSpPr>
          <p:cNvPr id="71" name="Titolo sezione"/>
          <p:cNvSpPr txBox="1"/>
          <p:nvPr>
            <p:ph type="title" hasCustomPrompt="1"/>
          </p:nvPr>
        </p:nvSpPr>
        <p:spPr>
          <a:xfrm>
            <a:off x="1206496" y="4533900"/>
            <a:ext cx="21971005"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Titolo sezione</a:t>
            </a:r>
          </a:p>
        </p:txBody>
      </p:sp>
      <p:sp>
        <p:nvSpPr>
          <p:cNvPr id="72" name="Numero diapositiva"/>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olo titolo">
    <p:spTree>
      <p:nvGrpSpPr>
        <p:cNvPr id="1" name=""/>
        <p:cNvGrpSpPr/>
        <p:nvPr/>
      </p:nvGrpSpPr>
      <p:grpSpPr>
        <a:xfrm>
          <a:off x="0" y="0"/>
          <a:ext cx="0" cy="0"/>
          <a:chOff x="0" y="0"/>
          <a:chExt cx="0" cy="0"/>
        </a:xfrm>
      </p:grpSpPr>
      <p:sp>
        <p:nvSpPr>
          <p:cNvPr id="79" name="Titolo"/>
          <p:cNvSpPr txBox="1"/>
          <p:nvPr>
            <p:ph type="title" hasCustomPrompt="1"/>
          </p:nvPr>
        </p:nvSpPr>
        <p:spPr>
          <a:xfrm>
            <a:off x="1206500" y="1079500"/>
            <a:ext cx="21971000" cy="1434950"/>
          </a:xfrm>
          <a:prstGeom prst="rect">
            <a:avLst/>
          </a:prstGeom>
        </p:spPr>
        <p:txBody>
          <a:bodyPr/>
          <a:lstStyle/>
          <a:p>
            <a:pPr/>
            <a:r>
              <a:t>Titolo</a:t>
            </a:r>
          </a:p>
        </p:txBody>
      </p:sp>
      <p:sp>
        <p:nvSpPr>
          <p:cNvPr id="80" name="Corpo livello uno…"/>
          <p:cNvSpPr txBox="1"/>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Sottotitolo diapositiva</a:t>
            </a:r>
          </a:p>
          <a:p>
            <a:pPr lvl="1"/>
            <a:r>
              <a:t/>
            </a:r>
          </a:p>
          <a:p>
            <a:pPr lvl="2"/>
            <a:r>
              <a:t/>
            </a:r>
          </a:p>
          <a:p>
            <a:pPr lvl="3"/>
            <a:r>
              <a:t/>
            </a:r>
          </a:p>
          <a:p>
            <a:pPr lvl="4"/>
            <a:r>
              <a:t/>
            </a:r>
          </a:p>
        </p:txBody>
      </p:sp>
      <p:sp>
        <p:nvSpPr>
          <p:cNvPr id="81"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rogramma">
    <p:spTree>
      <p:nvGrpSpPr>
        <p:cNvPr id="1" name=""/>
        <p:cNvGrpSpPr/>
        <p:nvPr/>
      </p:nvGrpSpPr>
      <p:grpSpPr>
        <a:xfrm>
          <a:off x="0" y="0"/>
          <a:ext cx="0" cy="0"/>
          <a:chOff x="0" y="0"/>
          <a:chExt cx="0" cy="0"/>
        </a:xfrm>
      </p:grpSpPr>
      <p:sp>
        <p:nvSpPr>
          <p:cNvPr id="88" name="Titolo programma"/>
          <p:cNvSpPr txBox="1"/>
          <p:nvPr>
            <p:ph type="title" hasCustomPrompt="1"/>
          </p:nvPr>
        </p:nvSpPr>
        <p:spPr>
          <a:xfrm>
            <a:off x="1206500" y="1079500"/>
            <a:ext cx="21971000" cy="1435100"/>
          </a:xfrm>
          <a:prstGeom prst="rect">
            <a:avLst/>
          </a:prstGeom>
        </p:spPr>
        <p:txBody>
          <a:bodyPr/>
          <a:lstStyle/>
          <a:p>
            <a:pPr/>
            <a:r>
              <a:t>Titolo programma</a:t>
            </a:r>
          </a:p>
        </p:txBody>
      </p:sp>
      <p:sp>
        <p:nvSpPr>
          <p:cNvPr id="89" name="Corpo livello uno…"/>
          <p:cNvSpPr txBox="1"/>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Sottotitolo programma</a:t>
            </a:r>
          </a:p>
          <a:p>
            <a:pPr lvl="1"/>
            <a:r>
              <a:t/>
            </a:r>
          </a:p>
          <a:p>
            <a:pPr lvl="2"/>
            <a:r>
              <a:t/>
            </a:r>
          </a:p>
          <a:p>
            <a:pPr lvl="3"/>
            <a:r>
              <a:t/>
            </a:r>
          </a:p>
          <a:p>
            <a:pPr lvl="4"/>
            <a:r>
              <a:t/>
            </a:r>
          </a:p>
        </p:txBody>
      </p:sp>
      <p:sp>
        <p:nvSpPr>
          <p:cNvPr id="90" name="Corpo livello uno…"/>
          <p:cNvSpPr txBox="1"/>
          <p:nvPr>
            <p:ph type="body" idx="21" hasCustomPrompt="1"/>
          </p:nvPr>
        </p:nvSpPr>
        <p:spPr>
          <a:prstGeom prst="rect">
            <a:avLst/>
          </a:prstGeom>
        </p:spPr>
        <p:txBody>
          <a:bodyPr numCol="1" spcCol="38100"/>
          <a:lstStyle>
            <a:lvl1pPr marL="0" indent="0" defTabSz="825500">
              <a:lnSpc>
                <a:spcPct val="100000"/>
              </a:lnSpc>
              <a:spcBef>
                <a:spcPts val="1800"/>
              </a:spcBef>
              <a:buSzTx/>
              <a:buNone/>
              <a:defRPr spc="-99" sz="5500"/>
            </a:lvl1pPr>
          </a:lstStyle>
          <a:p>
            <a:pPr/>
            <a:r>
              <a:t>Argomenti del programma</a:t>
            </a:r>
          </a:p>
        </p:txBody>
      </p:sp>
      <p:sp>
        <p:nvSpPr>
          <p:cNvPr id="91"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Corpo livello uno…"/>
          <p:cNvSpPr txBox="1"/>
          <p:nvPr>
            <p:ph type="body" idx="1" hasCustomPrompt="1"/>
          </p:nvPr>
        </p:nvSpPr>
        <p:spPr>
          <a:xfrm>
            <a:off x="1206500" y="4248503"/>
            <a:ext cx="21971000" cy="825601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numCol="2" spcCol="1098550">
            <a:normAutofit fontScale="100000" lnSpcReduction="0"/>
          </a:bodyPr>
          <a:lstStyle/>
          <a:p>
            <a:pPr/>
            <a:r>
              <a:t>Testo elenco puntato diapositiva</a:t>
            </a:r>
          </a:p>
          <a:p>
            <a:pPr lvl="1"/>
            <a:r>
              <a:t/>
            </a:r>
          </a:p>
          <a:p>
            <a:pPr lvl="2"/>
            <a:r>
              <a:t/>
            </a:r>
          </a:p>
          <a:p>
            <a:pPr lvl="3"/>
            <a:r>
              <a:t/>
            </a:r>
          </a:p>
          <a:p>
            <a:pPr lvl="4"/>
            <a:r>
              <a:t/>
            </a:r>
          </a:p>
        </p:txBody>
      </p:sp>
      <p:sp>
        <p:nvSpPr>
          <p:cNvPr id="3" name="Titolo Testo"/>
          <p:cNvSpPr txBox="1"/>
          <p:nvPr>
            <p:ph type="title"/>
          </p:nvPr>
        </p:nvSpPr>
        <p:spPr>
          <a:xfrm>
            <a:off x="3653366" y="2743200"/>
            <a:ext cx="19507201" cy="150530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Titolo Testo</a:t>
            </a:r>
          </a:p>
        </p:txBody>
      </p:sp>
      <p:sp>
        <p:nvSpPr>
          <p:cNvPr id="4" name="Numero diapositiva"/>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1pPr>
      <a:lvl2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2pPr>
      <a:lvl3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3pPr>
      <a:lvl4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4pPr>
      <a:lvl5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5pPr>
      <a:lvl6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6pPr>
      <a:lvl7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7pPr>
      <a:lvl8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8pPr>
      <a:lvl9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9pPr>
    </p:titleStyle>
    <p:bodyStyle>
      <a:lvl1pPr marL="609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1pPr>
      <a:lvl2pPr marL="1219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2pPr>
      <a:lvl3pPr marL="1828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3pPr>
      <a:lvl4pPr marL="2438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4pPr>
      <a:lvl5pPr marL="30480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5pPr>
      <a:lvl6pPr marL="3657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6pPr>
      <a:lvl7pPr marL="4267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7pPr>
      <a:lvl8pPr marL="4876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8pPr>
      <a:lvl9pPr marL="5486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Che cosa vuol dire comunicare?"/>
          <p:cNvSpPr txBox="1"/>
          <p:nvPr>
            <p:ph type="body" sz="half" idx="1"/>
          </p:nvPr>
        </p:nvSpPr>
        <p:spPr>
          <a:prstGeom prst="rect">
            <a:avLst/>
          </a:prstGeom>
        </p:spPr>
        <p:txBody>
          <a:bodyPr/>
          <a:lstStyle/>
          <a:p>
            <a:pPr/>
            <a:r>
              <a:t>Che cosa vuol dire comunicare?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In generale"/>
          <p:cNvSpPr txBox="1"/>
          <p:nvPr>
            <p:ph type="title"/>
          </p:nvPr>
        </p:nvSpPr>
        <p:spPr>
          <a:prstGeom prst="rect">
            <a:avLst/>
          </a:prstGeom>
        </p:spPr>
        <p:txBody>
          <a:bodyPr/>
          <a:lstStyle>
            <a:lvl1pPr>
              <a:defRPr spc="-200"/>
            </a:lvl1pPr>
          </a:lstStyle>
          <a:p>
            <a:pPr/>
            <a:r>
              <a:t>In generale</a:t>
            </a:r>
          </a:p>
        </p:txBody>
      </p:sp>
      <p:sp>
        <p:nvSpPr>
          <p:cNvPr id="177" name="Le inferenze dell’uditorio saranno le seguenti. - Perché il parlante ha detto P? - Il parlante ha intenzione di comunicare con me, quindi ha intenzione di produrre in me un effetto in ragione del fatto io riconosca la sua intenzione - La miglior spiegazi"/>
          <p:cNvSpPr txBox="1"/>
          <p:nvPr>
            <p:ph type="body" idx="1"/>
          </p:nvPr>
        </p:nvSpPr>
        <p:spPr>
          <a:xfrm>
            <a:off x="1206500" y="2656004"/>
            <a:ext cx="21971000" cy="9848513"/>
          </a:xfrm>
          <a:prstGeom prst="rect">
            <a:avLst/>
          </a:prstGeom>
        </p:spPr>
        <p:txBody>
          <a:bodyPr lIns="50800" tIns="50800" rIns="50800" bIns="50800"/>
          <a:lstStyle/>
          <a:p>
            <a:pPr marL="566926" indent="-566926" defTabSz="2267654">
              <a:lnSpc>
                <a:spcPct val="90000"/>
              </a:lnSpc>
              <a:spcBef>
                <a:spcPts val="4100"/>
              </a:spcBef>
              <a:buSzPct val="123000"/>
              <a:buChar char="•"/>
              <a:defRPr b="0" sz="4400"/>
            </a:pPr>
            <a:r>
              <a:t>Le inferenze dell’uditorio saranno le seguenti.</a:t>
            </a:r>
            <a:br/>
            <a:r>
              <a:t>- Perché il parlante ha detto P?</a:t>
            </a:r>
            <a:br/>
            <a:r>
              <a:t>- Il parlante ha intenzione di comunicare con me, quindi ha intenzione di produrre in me un effetto in ragione del fatto io riconosca la sua intenzione</a:t>
            </a:r>
            <a:br/>
            <a:r>
              <a:t>- La miglior spiegazione del suo comportamento è che crede che Q, altrimenti </a:t>
            </a:r>
            <a:r>
              <a:rPr b="1"/>
              <a:t>affermare che P sarebbe irrazionale.</a:t>
            </a:r>
          </a:p>
          <a:p>
            <a:pPr marL="566926" indent="-566926" defTabSz="2267654">
              <a:lnSpc>
                <a:spcPct val="90000"/>
              </a:lnSpc>
              <a:spcBef>
                <a:spcPts val="4100"/>
              </a:spcBef>
              <a:buSzPct val="123000"/>
              <a:buChar char="•"/>
              <a:defRPr b="0" sz="4400"/>
            </a:pPr>
            <a:r>
              <a:t>Ma come l’uditorio può supporre legittimamente di non sbagliarsi?</a:t>
            </a:r>
          </a:p>
          <a:p>
            <a:pPr marL="566926" indent="-566926" defTabSz="2267654">
              <a:lnSpc>
                <a:spcPct val="90000"/>
              </a:lnSpc>
              <a:spcBef>
                <a:spcPts val="4100"/>
              </a:spcBef>
              <a:buSzPct val="123000"/>
              <a:buChar char="•"/>
              <a:defRPr b="0" sz="4400"/>
            </a:pPr>
            <a:r>
              <a:t>Il parlante, a sua volta, è consapevole delle inferenze dell’uditorio, ovvero che l’uditorio gli attribuirà credenzi conformi all’assunzione della sua razionalità. Se il parlante non fa nulla per evitare che l’uditorio attribuisca lui queste credenze, è perché intende comunicare </a:t>
            </a:r>
            <a:r>
              <a:rPr b="1"/>
              <a:t>esattamente </a:t>
            </a:r>
            <a:r>
              <a:t> quelle credenze.</a:t>
            </a:r>
          </a:p>
          <a:p>
            <a:pPr marL="566926" indent="-566926" defTabSz="2267654">
              <a:lnSpc>
                <a:spcPct val="90000"/>
              </a:lnSpc>
              <a:spcBef>
                <a:spcPts val="4100"/>
              </a:spcBef>
              <a:buSzPct val="123000"/>
              <a:buChar char="•"/>
              <a:defRPr b="0" sz="4400"/>
            </a:pPr>
            <a:r>
              <a:t>[</a:t>
            </a:r>
            <a:r>
              <a:rPr b="1"/>
              <a:t>Esempio</a:t>
            </a:r>
            <a:r>
              <a:t>] “Che ne pensi della filosofia della comunicazione?”, “Non sapevo fosse così difficile smacchiare i leopardi”</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La risposta all’obiezione di Searle"/>
          <p:cNvSpPr txBox="1"/>
          <p:nvPr>
            <p:ph type="title"/>
          </p:nvPr>
        </p:nvSpPr>
        <p:spPr>
          <a:prstGeom prst="rect">
            <a:avLst/>
          </a:prstGeom>
        </p:spPr>
        <p:txBody>
          <a:bodyPr/>
          <a:lstStyle>
            <a:lvl1pPr>
              <a:defRPr spc="-200"/>
            </a:lvl1pPr>
          </a:lstStyle>
          <a:p>
            <a:pPr/>
            <a:r>
              <a:t>La risposta all’obiezione di Searle</a:t>
            </a:r>
          </a:p>
        </p:txBody>
      </p:sp>
      <p:sp>
        <p:nvSpPr>
          <p:cNvPr id="180" name="Nell’approccio di Grice un parlante può intendere dire soltanto ciò che ritiene l’uditorio possa interpretare come il significato inteso dal parlante.…"/>
          <p:cNvSpPr txBox="1"/>
          <p:nvPr>
            <p:ph type="body" idx="1"/>
          </p:nvPr>
        </p:nvSpPr>
        <p:spPr>
          <a:xfrm>
            <a:off x="1206500" y="272999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Nell’approccio di Grice un parlante può intendere dire soltanto ciò che ritiene l’uditorio possa interpretare come il significato inteso dal parlante.</a:t>
            </a:r>
          </a:p>
          <a:p>
            <a:pPr marL="609600" indent="-609600" defTabSz="2438337">
              <a:lnSpc>
                <a:spcPct val="90000"/>
              </a:lnSpc>
              <a:spcBef>
                <a:spcPts val="4500"/>
              </a:spcBef>
              <a:buSzPct val="123000"/>
              <a:buChar char="•"/>
              <a:defRPr b="0" sz="4800"/>
            </a:pPr>
            <a:r>
              <a:t>Questa è una risposta all’obiezione di Searle. Non possiamo dire tutto indistintamente!</a:t>
            </a:r>
          </a:p>
          <a:p>
            <a:pPr marL="609600" indent="-609600" defTabSz="2438337">
              <a:lnSpc>
                <a:spcPct val="90000"/>
              </a:lnSpc>
              <a:spcBef>
                <a:spcPts val="4500"/>
              </a:spcBef>
              <a:buSzPct val="123000"/>
              <a:buChar char="•"/>
              <a:defRPr sz="4800"/>
            </a:pPr>
            <a:r>
              <a:t>La comunicazione è sempre un’attività cooperativa. Chi entra in interazione comunicativa ha un obiettivo: di farsi capire o di capire.</a:t>
            </a:r>
          </a:p>
          <a:p>
            <a:pPr marL="609600" indent="-609600" defTabSz="2438337">
              <a:lnSpc>
                <a:spcPct val="90000"/>
              </a:lnSpc>
              <a:spcBef>
                <a:spcPts val="4500"/>
              </a:spcBef>
              <a:buSzPct val="123000"/>
              <a:buChar char="•"/>
              <a:defRPr b="0" sz="4800"/>
            </a:pPr>
            <a:r>
              <a:t>la cooperazione genera aspettative. Ma quali sono?</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Il Principio di Cooperazione e le massime conversazionali"/>
          <p:cNvSpPr txBox="1"/>
          <p:nvPr>
            <p:ph type="title"/>
          </p:nvPr>
        </p:nvSpPr>
        <p:spPr>
          <a:prstGeom prst="rect">
            <a:avLst/>
          </a:prstGeom>
        </p:spPr>
        <p:txBody>
          <a:bodyPr/>
          <a:lstStyle>
            <a:lvl1pPr defTabSz="1877520">
              <a:defRPr spc="-200" sz="6500"/>
            </a:lvl1pPr>
          </a:lstStyle>
          <a:p>
            <a:pPr/>
            <a:r>
              <a:t>Il Principio di Cooperazione e le massime conversazionali</a:t>
            </a:r>
          </a:p>
        </p:txBody>
      </p:sp>
      <p:sp>
        <p:nvSpPr>
          <p:cNvPr id="183" name="[Principio di Cooperazione] ll parlante rende il proprio contributo conversazionale come richiesto dalla situazione e dalla direzione intrapresa dallo scambio linguistico.…"/>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a:t>
            </a:r>
            <a:r>
              <a:rPr b="1"/>
              <a:t>Principio di Cooperazione</a:t>
            </a:r>
            <a:r>
              <a:t>] ll parlante rende il proprio contributo conversazionale come richiesto dalla situazione e dalla direzione intrapresa dallo scambio linguistico.</a:t>
            </a:r>
          </a:p>
          <a:p>
            <a:pPr marL="609600" indent="-609600" defTabSz="2438337">
              <a:lnSpc>
                <a:spcPct val="90000"/>
              </a:lnSpc>
              <a:spcBef>
                <a:spcPts val="4500"/>
              </a:spcBef>
              <a:buSzPct val="123000"/>
              <a:buChar char="•"/>
              <a:defRPr b="0" sz="4800"/>
            </a:pPr>
            <a:r>
              <a:t>Assumendo che il parlante osservi il Principio di Cooperazione, l’ascoltatore è guidato nell’inferire ciò che il parlante intende comunicare.</a:t>
            </a:r>
          </a:p>
          <a:p>
            <a:pPr marL="609600" indent="-609600" defTabSz="2438337">
              <a:lnSpc>
                <a:spcPct val="90000"/>
              </a:lnSpc>
              <a:spcBef>
                <a:spcPts val="4500"/>
              </a:spcBef>
              <a:buSzPct val="123000"/>
              <a:buChar char="•"/>
              <a:defRPr b="0" sz="4800"/>
            </a:pPr>
            <a:r>
              <a:t>Grice specifica ulteriormente il PC attraverso una serie di massime che l’ascoltatore assume il parlante intenda rispettare: le </a:t>
            </a:r>
            <a:r>
              <a:rPr b="1"/>
              <a:t>massime conversazionali</a:t>
            </a:r>
            <a:r>
              <a:t>.</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Le massime conversazionali"/>
          <p:cNvSpPr txBox="1"/>
          <p:nvPr>
            <p:ph type="title"/>
          </p:nvPr>
        </p:nvSpPr>
        <p:spPr>
          <a:prstGeom prst="rect">
            <a:avLst/>
          </a:prstGeom>
        </p:spPr>
        <p:txBody>
          <a:bodyPr/>
          <a:lstStyle>
            <a:lvl1pPr>
              <a:defRPr spc="-200"/>
            </a:lvl1pPr>
          </a:lstStyle>
          <a:p>
            <a:pPr/>
            <a:r>
              <a:t>Le massime conversazionali</a:t>
            </a:r>
          </a:p>
        </p:txBody>
      </p:sp>
      <p:sp>
        <p:nvSpPr>
          <p:cNvPr id="186" name="Quantità - Rendi il tuo contributo informativo come richiesto dallo scambio comunicativo. - Non rendere il tuo contributo più informativo di quanto richiesto.…"/>
          <p:cNvSpPr txBox="1"/>
          <p:nvPr>
            <p:ph type="body" idx="1"/>
          </p:nvPr>
        </p:nvSpPr>
        <p:spPr>
          <a:xfrm>
            <a:off x="1206500" y="2526135"/>
            <a:ext cx="21971000" cy="9978382"/>
          </a:xfrm>
          <a:prstGeom prst="rect">
            <a:avLst/>
          </a:prstGeom>
        </p:spPr>
        <p:txBody>
          <a:bodyPr lIns="50800" tIns="50800" rIns="50800" bIns="50800"/>
          <a:lstStyle/>
          <a:p>
            <a:pPr marL="579119" indent="-579119" defTabSz="2316421">
              <a:lnSpc>
                <a:spcPct val="90000"/>
              </a:lnSpc>
              <a:spcBef>
                <a:spcPts val="4200"/>
              </a:spcBef>
              <a:buSzPct val="123000"/>
              <a:buChar char="•"/>
              <a:defRPr b="0" i="1" sz="4500"/>
            </a:pPr>
            <a:r>
              <a:t>Quantità</a:t>
            </a:r>
            <a:br/>
            <a:r>
              <a:t>- </a:t>
            </a:r>
            <a:r>
              <a:rPr i="0"/>
              <a:t>Rendi il tuo contributo informativo come richiesto dallo scambio comunicativo.</a:t>
            </a:r>
            <a:br>
              <a:rPr i="0"/>
            </a:br>
            <a:r>
              <a:rPr i="0"/>
              <a:t>- Non rendere il tuo contributo più informativo di quanto richiesto.</a:t>
            </a:r>
          </a:p>
          <a:p>
            <a:pPr marL="579119" indent="-579119" defTabSz="2316421">
              <a:lnSpc>
                <a:spcPct val="90000"/>
              </a:lnSpc>
              <a:spcBef>
                <a:spcPts val="4200"/>
              </a:spcBef>
              <a:buSzPct val="123000"/>
              <a:buChar char="•"/>
              <a:defRPr b="0" i="1" sz="4500"/>
            </a:pPr>
            <a:r>
              <a:t>Qualità</a:t>
            </a:r>
            <a:br/>
            <a:r>
              <a:rPr i="0"/>
              <a:t>- Non dire ciò che ritieni essere falso.</a:t>
            </a:r>
            <a:br>
              <a:rPr i="0"/>
            </a:br>
            <a:r>
              <a:rPr i="0"/>
              <a:t>- Non dire ciò per cui non hai abbastanza evidenze a supporto.</a:t>
            </a:r>
          </a:p>
          <a:p>
            <a:pPr marL="579119" indent="-579119" defTabSz="2316421">
              <a:lnSpc>
                <a:spcPct val="90000"/>
              </a:lnSpc>
              <a:spcBef>
                <a:spcPts val="4200"/>
              </a:spcBef>
              <a:buSzPct val="123000"/>
              <a:buChar char="•"/>
              <a:defRPr b="0" i="1" sz="4500"/>
            </a:pPr>
            <a:r>
              <a:t>Rilevanza</a:t>
            </a:r>
            <a:br/>
            <a:r>
              <a:t>- </a:t>
            </a:r>
            <a:r>
              <a:rPr i="0"/>
              <a:t>Sii rilevante.</a:t>
            </a:r>
          </a:p>
          <a:p>
            <a:pPr marL="579119" indent="-579119" defTabSz="2316421">
              <a:lnSpc>
                <a:spcPct val="90000"/>
              </a:lnSpc>
              <a:spcBef>
                <a:spcPts val="4200"/>
              </a:spcBef>
              <a:buSzPct val="123000"/>
              <a:buChar char="•"/>
              <a:defRPr b="0" i="1" sz="4500"/>
            </a:pPr>
            <a:r>
              <a:t>Modo</a:t>
            </a:r>
            <a:br/>
            <a:r>
              <a:rPr i="0"/>
              <a:t>- Evita le espressioni oscure</a:t>
            </a:r>
            <a:br>
              <a:rPr i="0"/>
            </a:br>
            <a:r>
              <a:rPr i="0"/>
              <a:t>- Evita ambiguità</a:t>
            </a:r>
            <a:br>
              <a:rPr i="0"/>
            </a:br>
            <a:r>
              <a:rPr i="0"/>
              <a:t>- Sii breve</a:t>
            </a:r>
            <a:br>
              <a:rPr i="0"/>
            </a:br>
            <a:r>
              <a:rPr i="0"/>
              <a:t>- Sii ordinato</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Precisazioni"/>
          <p:cNvSpPr txBox="1"/>
          <p:nvPr>
            <p:ph type="title"/>
          </p:nvPr>
        </p:nvSpPr>
        <p:spPr>
          <a:prstGeom prst="rect">
            <a:avLst/>
          </a:prstGeom>
        </p:spPr>
        <p:txBody>
          <a:bodyPr/>
          <a:lstStyle>
            <a:lvl1pPr>
              <a:defRPr spc="-200"/>
            </a:lvl1pPr>
          </a:lstStyle>
          <a:p>
            <a:pPr/>
            <a:r>
              <a:t>Precisazioni</a:t>
            </a:r>
          </a:p>
        </p:txBody>
      </p:sp>
      <p:sp>
        <p:nvSpPr>
          <p:cNvPr id="189" name="Le massime conversazionali non sono imperativi. Sono gli “imperativi” che secondo l’uditorio il parlante dovrebbe e vorrebbe rispettare.…"/>
          <p:cNvSpPr txBox="1"/>
          <p:nvPr>
            <p:ph type="body" idx="1"/>
          </p:nvPr>
        </p:nvSpPr>
        <p:spPr>
          <a:xfrm>
            <a:off x="1206500" y="4248503"/>
            <a:ext cx="21971000" cy="8256014"/>
          </a:xfrm>
          <a:prstGeom prst="rect">
            <a:avLst/>
          </a:prstGeom>
        </p:spPr>
        <p:txBody>
          <a:bodyPr lIns="50800" tIns="50800" rIns="50800" bIns="50800"/>
          <a:lstStyle/>
          <a:p>
            <a:pPr marL="603504" indent="-603504" defTabSz="2413954">
              <a:lnSpc>
                <a:spcPct val="90000"/>
              </a:lnSpc>
              <a:spcBef>
                <a:spcPts val="4400"/>
              </a:spcBef>
              <a:buSzPct val="123000"/>
              <a:buChar char="•"/>
              <a:defRPr b="0" sz="4700"/>
            </a:pPr>
            <a:r>
              <a:t>Le massime conversazionali </a:t>
            </a:r>
            <a:r>
              <a:rPr b="1"/>
              <a:t>non </a:t>
            </a:r>
            <a:r>
              <a:t>sono imperativi. Sono gli “imperativi” che secondo l’uditorio il parlante dovrebbe e vorrebbe rispettare.</a:t>
            </a:r>
          </a:p>
          <a:p>
            <a:pPr marL="603504" indent="-603504" defTabSz="2413954">
              <a:lnSpc>
                <a:spcPct val="90000"/>
              </a:lnSpc>
              <a:spcBef>
                <a:spcPts val="4400"/>
              </a:spcBef>
              <a:buSzPct val="123000"/>
              <a:buChar char="•"/>
              <a:defRPr b="0" sz="4700"/>
            </a:pPr>
            <a:r>
              <a:t>Le massime conversazionali non esprimono ciò che il parlante effettivamente vuole o può fare. Specificano le supposizioni dell’uditorio.</a:t>
            </a:r>
          </a:p>
          <a:p>
            <a:pPr marL="603504" indent="-603504" defTabSz="2413954">
              <a:lnSpc>
                <a:spcPct val="90000"/>
              </a:lnSpc>
              <a:spcBef>
                <a:spcPts val="4400"/>
              </a:spcBef>
              <a:buSzPct val="123000"/>
              <a:buChar char="•"/>
              <a:defRPr b="0" sz="4700"/>
            </a:pPr>
            <a:r>
              <a:t>La violazione delle massime può portare l’uditorio a concludere che il parlante non abbia davvero intenzione di stabilire un’intenzione comunicativa.</a:t>
            </a:r>
          </a:p>
          <a:p>
            <a:pPr marL="603504" indent="-603504" defTabSz="2413954">
              <a:lnSpc>
                <a:spcPct val="90000"/>
              </a:lnSpc>
              <a:spcBef>
                <a:spcPts val="4400"/>
              </a:spcBef>
              <a:buSzPct val="123000"/>
              <a:buChar char="•"/>
              <a:defRPr b="0" sz="4700"/>
            </a:pPr>
            <a:r>
              <a:t>Ma non è detto che la violazione delle massime non possa essere un atto volontario finalizzato a comunicare.</a:t>
            </a:r>
          </a:p>
          <a:p>
            <a:pPr marL="603504" indent="-603504" defTabSz="2413954">
              <a:lnSpc>
                <a:spcPct val="90000"/>
              </a:lnSpc>
              <a:spcBef>
                <a:spcPts val="4400"/>
              </a:spcBef>
              <a:buSzPct val="123000"/>
              <a:buChar char="•"/>
              <a:defRPr b="0" sz="4700"/>
            </a:pPr>
            <a:r>
              <a:t>[</a:t>
            </a:r>
            <a:r>
              <a:rPr b="1"/>
              <a:t>Esempio</a:t>
            </a:r>
            <a:r>
              <a:t>] “Andiamo al mare?”, “alle 10 ho yoga”.</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Cosa accade quando le massime vengono violate?"/>
          <p:cNvSpPr txBox="1"/>
          <p:nvPr>
            <p:ph type="title"/>
          </p:nvPr>
        </p:nvSpPr>
        <p:spPr>
          <a:prstGeom prst="rect">
            <a:avLst/>
          </a:prstGeom>
        </p:spPr>
        <p:txBody>
          <a:bodyPr/>
          <a:lstStyle>
            <a:lvl1pPr defTabSz="2121354">
              <a:defRPr spc="-200" sz="7300"/>
            </a:lvl1pPr>
          </a:lstStyle>
          <a:p>
            <a:pPr/>
            <a:r>
              <a:t>Cosa accade quando le massime vengono violate?</a:t>
            </a:r>
          </a:p>
        </p:txBody>
      </p:sp>
      <p:sp>
        <p:nvSpPr>
          <p:cNvPr id="192" name="Le massime possono essere violate in 4 modi distinti.…"/>
          <p:cNvSpPr txBox="1"/>
          <p:nvPr>
            <p:ph type="body" idx="1"/>
          </p:nvPr>
        </p:nvSpPr>
        <p:spPr>
          <a:xfrm>
            <a:off x="1206500" y="2729994"/>
            <a:ext cx="21971000" cy="10131391"/>
          </a:xfrm>
          <a:prstGeom prst="rect">
            <a:avLst/>
          </a:prstGeom>
        </p:spPr>
        <p:txBody>
          <a:bodyPr lIns="50800" tIns="50800" rIns="50800" bIns="50800"/>
          <a:lstStyle/>
          <a:p>
            <a:pPr marL="536447" indent="-536447" defTabSz="2145738">
              <a:lnSpc>
                <a:spcPct val="90000"/>
              </a:lnSpc>
              <a:spcBef>
                <a:spcPts val="3900"/>
              </a:spcBef>
              <a:buSzPct val="123000"/>
              <a:buChar char="•"/>
              <a:defRPr b="0" sz="4200"/>
            </a:pPr>
            <a:r>
              <a:t>Le massime possono essere violate in 4 modi distinti.</a:t>
            </a:r>
          </a:p>
          <a:p>
            <a:pPr marL="536447" indent="-536447" defTabSz="2145738">
              <a:lnSpc>
                <a:spcPct val="90000"/>
              </a:lnSpc>
              <a:spcBef>
                <a:spcPts val="3900"/>
              </a:spcBef>
              <a:buSzPct val="123000"/>
              <a:buChar char="•"/>
              <a:defRPr sz="4200"/>
            </a:pPr>
            <a:r>
              <a:t>In modo non manifesto</a:t>
            </a:r>
            <a:r>
              <a:rPr b="0"/>
              <a:t>, si pensi alla menzogna.</a:t>
            </a:r>
            <a:endParaRPr b="0"/>
          </a:p>
          <a:p>
            <a:pPr marL="536447" indent="-536447" defTabSz="2145738">
              <a:lnSpc>
                <a:spcPct val="90000"/>
              </a:lnSpc>
              <a:spcBef>
                <a:spcPts val="3900"/>
              </a:spcBef>
              <a:buSzPct val="123000"/>
              <a:buChar char="•"/>
              <a:defRPr sz="4200"/>
            </a:pPr>
            <a:r>
              <a:t>In modo manifesto: </a:t>
            </a:r>
            <a:r>
              <a:rPr b="0"/>
              <a:t>“Non posso dirti più nulla…”</a:t>
            </a:r>
            <a:endParaRPr b="0"/>
          </a:p>
          <a:p>
            <a:pPr marL="536447" indent="-536447" defTabSz="2145738">
              <a:lnSpc>
                <a:spcPct val="90000"/>
              </a:lnSpc>
              <a:spcBef>
                <a:spcPts val="3900"/>
              </a:spcBef>
              <a:buSzPct val="123000"/>
              <a:buChar char="•"/>
              <a:defRPr sz="4200"/>
            </a:pPr>
            <a:r>
              <a:t>Per evitare di infrangere un’altra massima</a:t>
            </a:r>
          </a:p>
          <a:p>
            <a:pPr marL="536447" indent="-536447" defTabSz="2145738">
              <a:lnSpc>
                <a:spcPct val="90000"/>
              </a:lnSpc>
              <a:spcBef>
                <a:spcPts val="3900"/>
              </a:spcBef>
              <a:buSzPct val="123000"/>
              <a:buChar char="•"/>
              <a:defRPr sz="4200"/>
            </a:pPr>
            <a:r>
              <a:t>VOLONTARIAMENTE: </a:t>
            </a:r>
            <a:r>
              <a:rPr b="0"/>
              <a:t>Il parlante viola volontariamente una massima per far capire a chi ascolta che ciò che intende è più di ciò che dice.</a:t>
            </a:r>
            <a:endParaRPr b="0"/>
          </a:p>
          <a:p>
            <a:pPr marL="536447" indent="-536447" defTabSz="2145738">
              <a:lnSpc>
                <a:spcPct val="90000"/>
              </a:lnSpc>
              <a:spcBef>
                <a:spcPts val="3900"/>
              </a:spcBef>
              <a:buSzPct val="123000"/>
              <a:buChar char="•"/>
              <a:defRPr b="0" sz="4200"/>
            </a:pPr>
            <a:r>
              <a:t>La violazione delle massime può spingere l’uditorio a terminare l’interazione comunicativa o a cercare di spiegare perché il parlante sta infrangendo una o più massime.</a:t>
            </a:r>
          </a:p>
          <a:p>
            <a:pPr marL="536447" indent="-536447" defTabSz="2145738">
              <a:lnSpc>
                <a:spcPct val="90000"/>
              </a:lnSpc>
              <a:spcBef>
                <a:spcPts val="3900"/>
              </a:spcBef>
              <a:buSzPct val="123000"/>
              <a:buChar char="•"/>
              <a:defRPr b="0" sz="4200"/>
            </a:pPr>
            <a:r>
              <a:t>I contenuti che l’uditorio deduce alla luce della violazione delle massime (continuando ad assumere il parlante soddisfi il principio di Cooperazione), o dall’attesa vengano rispettate, sono detti </a:t>
            </a:r>
            <a:r>
              <a:rPr b="1"/>
              <a:t>implicature conversazionali</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Esempi"/>
          <p:cNvSpPr txBox="1"/>
          <p:nvPr>
            <p:ph type="title"/>
          </p:nvPr>
        </p:nvSpPr>
        <p:spPr>
          <a:prstGeom prst="rect">
            <a:avLst/>
          </a:prstGeom>
        </p:spPr>
        <p:txBody>
          <a:bodyPr/>
          <a:lstStyle>
            <a:lvl1pPr>
              <a:defRPr spc="-200"/>
            </a:lvl1pPr>
          </a:lstStyle>
          <a:p>
            <a:pPr/>
            <a:r>
              <a:t>Esempi</a:t>
            </a:r>
          </a:p>
        </p:txBody>
      </p:sp>
      <p:sp>
        <p:nvSpPr>
          <p:cNvPr id="195" name="La guerra è guerra…"/>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La guerra è guerra</a:t>
            </a:r>
          </a:p>
          <a:p>
            <a:pPr marL="609600" indent="-609600" defTabSz="2438337">
              <a:lnSpc>
                <a:spcPct val="90000"/>
              </a:lnSpc>
              <a:spcBef>
                <a:spcPts val="4500"/>
              </a:spcBef>
              <a:buSzPct val="123000"/>
              <a:buChar char="•"/>
              <a:defRPr b="0" sz="4800"/>
            </a:pPr>
            <a:r>
              <a:t>Non ho niente da mettermi!</a:t>
            </a:r>
          </a:p>
          <a:p>
            <a:pPr marL="609600" indent="-609600" defTabSz="2438337">
              <a:lnSpc>
                <a:spcPct val="90000"/>
              </a:lnSpc>
              <a:spcBef>
                <a:spcPts val="4500"/>
              </a:spcBef>
              <a:buSzPct val="123000"/>
              <a:buChar char="•"/>
              <a:defRPr b="0" sz="4800"/>
            </a:pPr>
            <a:r>
              <a:t>Luca è andato al mare ed ha preso un’insolazione. (Perché siamo portati a pensare Luca abbia preso un’insolazione proprio perché è andato al mare?)</a:t>
            </a:r>
          </a:p>
          <a:p>
            <a:pPr marL="609600" indent="-609600" defTabSz="2438337">
              <a:lnSpc>
                <a:spcPct val="90000"/>
              </a:lnSpc>
              <a:spcBef>
                <a:spcPts val="4500"/>
              </a:spcBef>
              <a:buSzPct val="123000"/>
              <a:buChar char="•"/>
              <a:defRPr b="0" sz="4800"/>
            </a:pPr>
            <a:r>
              <a:t>“Posso entrare nella stanza di Matteo?”, “Fai un respiro profondo, tappati il naso, ed entra”</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Le implicature conversazionali"/>
          <p:cNvSpPr txBox="1"/>
          <p:nvPr>
            <p:ph type="title"/>
          </p:nvPr>
        </p:nvSpPr>
        <p:spPr>
          <a:prstGeom prst="rect">
            <a:avLst/>
          </a:prstGeom>
        </p:spPr>
        <p:txBody>
          <a:bodyPr/>
          <a:lstStyle>
            <a:lvl1pPr>
              <a:defRPr spc="-200"/>
            </a:lvl1pPr>
          </a:lstStyle>
          <a:p>
            <a:pPr/>
            <a:r>
              <a:t>Le implicature conversazionali</a:t>
            </a:r>
          </a:p>
        </p:txBody>
      </p:sp>
      <p:sp>
        <p:nvSpPr>
          <p:cNvPr id="198" name="Le implicature conversazionali devono essere distinte dalle conseguenze logiche.…"/>
          <p:cNvSpPr txBox="1"/>
          <p:nvPr>
            <p:ph type="body" idx="1"/>
          </p:nvPr>
        </p:nvSpPr>
        <p:spPr>
          <a:xfrm>
            <a:off x="1206500" y="2496051"/>
            <a:ext cx="21971000" cy="10008466"/>
          </a:xfrm>
          <a:prstGeom prst="rect">
            <a:avLst/>
          </a:prstGeom>
        </p:spPr>
        <p:txBody>
          <a:bodyPr lIns="50800" tIns="50800" rIns="50800" bIns="50800"/>
          <a:lstStyle/>
          <a:p>
            <a:pPr marL="499871" indent="-499871" defTabSz="1999437">
              <a:lnSpc>
                <a:spcPct val="90000"/>
              </a:lnSpc>
              <a:spcBef>
                <a:spcPts val="3600"/>
              </a:spcBef>
              <a:buSzPct val="123000"/>
              <a:buChar char="•"/>
              <a:defRPr b="0" sz="3900"/>
            </a:pPr>
            <a:r>
              <a:t>Le implicature conversazionali devono essere distinte dalle conseguenze logiche.</a:t>
            </a:r>
          </a:p>
          <a:p>
            <a:pPr marL="499871" indent="-499871" defTabSz="1999437">
              <a:lnSpc>
                <a:spcPct val="90000"/>
              </a:lnSpc>
              <a:spcBef>
                <a:spcPts val="3600"/>
              </a:spcBef>
              <a:buSzPct val="123000"/>
              <a:buChar char="•"/>
              <a:defRPr b="0" sz="3900"/>
            </a:pPr>
            <a:r>
              <a:t>Le prime riguardano un contenuto proposizionale implicitamente inteso dal parlante.</a:t>
            </a:r>
          </a:p>
          <a:p>
            <a:pPr marL="499871" indent="-499871" defTabSz="1999437">
              <a:lnSpc>
                <a:spcPct val="90000"/>
              </a:lnSpc>
              <a:spcBef>
                <a:spcPts val="3600"/>
              </a:spcBef>
              <a:buSzPct val="123000"/>
              <a:buChar char="•"/>
              <a:defRPr b="0" sz="3900"/>
            </a:pPr>
            <a:r>
              <a:t>Una conseguenza logica è ciò che è deducibile da un corpus di informazioni utilizzando regole di inferenza.</a:t>
            </a:r>
          </a:p>
          <a:p>
            <a:pPr marL="499871" indent="-499871" defTabSz="1999437">
              <a:lnSpc>
                <a:spcPct val="90000"/>
              </a:lnSpc>
              <a:spcBef>
                <a:spcPts val="3600"/>
              </a:spcBef>
              <a:buSzPct val="123000"/>
              <a:buChar char="•"/>
              <a:defRPr b="0" sz="3900"/>
            </a:pPr>
            <a:r>
              <a:t>[</a:t>
            </a:r>
            <a:r>
              <a:rPr b="1"/>
              <a:t>Esempio</a:t>
            </a:r>
            <a:r>
              <a:t>] Se Luisa va al mare, Marco non ci va.</a:t>
            </a:r>
            <a:br/>
            <a:r>
              <a:t>[</a:t>
            </a:r>
            <a:r>
              <a:rPr i="1"/>
              <a:t>Conseguenza logica</a:t>
            </a:r>
            <a:r>
              <a:t>] Se Marco va al mare, Luisa non ci va.</a:t>
            </a:r>
          </a:p>
          <a:p>
            <a:pPr marL="499871" indent="-499871" defTabSz="1999437">
              <a:lnSpc>
                <a:spcPct val="90000"/>
              </a:lnSpc>
              <a:spcBef>
                <a:spcPts val="3600"/>
              </a:spcBef>
              <a:buSzPct val="123000"/>
              <a:buChar char="•"/>
              <a:defRPr b="0" sz="3900"/>
            </a:pPr>
            <a:r>
              <a:t>[</a:t>
            </a:r>
            <a:r>
              <a:rPr b="1"/>
              <a:t>Esempio</a:t>
            </a:r>
            <a:r>
              <a:t>] La guerra è guerra</a:t>
            </a:r>
            <a:br/>
            <a:r>
              <a:t>[</a:t>
            </a:r>
            <a:r>
              <a:rPr i="1"/>
              <a:t>Implicatura</a:t>
            </a:r>
            <a:r>
              <a:t>] La guerra è terribile/la guerra è necessariamente violenta</a:t>
            </a:r>
          </a:p>
          <a:p>
            <a:pPr marL="499871" indent="-499871" defTabSz="1999437">
              <a:lnSpc>
                <a:spcPct val="90000"/>
              </a:lnSpc>
              <a:spcBef>
                <a:spcPts val="3600"/>
              </a:spcBef>
              <a:buSzPct val="123000"/>
              <a:buChar char="•"/>
              <a:defRPr b="0" sz="3900"/>
            </a:pPr>
            <a:r>
              <a:t>Le conseguenze logiche sono un fenomeno semantico (seguono dal fatto che se le premesse sono vere, allora la conclusione è vera)</a:t>
            </a:r>
          </a:p>
          <a:p>
            <a:pPr marL="499871" indent="-499871" defTabSz="1999437">
              <a:lnSpc>
                <a:spcPct val="90000"/>
              </a:lnSpc>
              <a:spcBef>
                <a:spcPts val="3600"/>
              </a:spcBef>
              <a:buSzPct val="123000"/>
              <a:buChar char="•"/>
              <a:defRPr b="0" sz="3900"/>
            </a:pPr>
            <a:r>
              <a:t>Le implicature conversazionali sono un fenomeno pragmatico. Scaturiscono dalle asserzioni in un dato contesto e, a differenza delle inferenze deduttive, possono essere cancellate (sono inferenze non monotone)</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Implicature convenzionali vs. implicature conversazionali"/>
          <p:cNvSpPr txBox="1"/>
          <p:nvPr>
            <p:ph type="title"/>
          </p:nvPr>
        </p:nvSpPr>
        <p:spPr>
          <a:prstGeom prst="rect">
            <a:avLst/>
          </a:prstGeom>
        </p:spPr>
        <p:txBody>
          <a:bodyPr/>
          <a:lstStyle>
            <a:lvl1pPr defTabSz="1877520">
              <a:defRPr spc="-200" sz="6500"/>
            </a:lvl1pPr>
          </a:lstStyle>
          <a:p>
            <a:pPr/>
            <a:r>
              <a:t>Implicature convenzionali vs. implicature conversazionali</a:t>
            </a:r>
          </a:p>
        </p:txBody>
      </p:sp>
      <p:sp>
        <p:nvSpPr>
          <p:cNvPr id="201" name="Le implicature conversazionali sono generate in situazioni specifiche.…"/>
          <p:cNvSpPr txBox="1"/>
          <p:nvPr>
            <p:ph type="body" idx="1"/>
          </p:nvPr>
        </p:nvSpPr>
        <p:spPr>
          <a:xfrm>
            <a:off x="1206500" y="2423851"/>
            <a:ext cx="21971000" cy="10180358"/>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Le implicature conversazionali sono generate in situazioni specifiche. </a:t>
            </a:r>
          </a:p>
          <a:p>
            <a:pPr marL="609600" indent="-609600" defTabSz="2438337">
              <a:lnSpc>
                <a:spcPct val="90000"/>
              </a:lnSpc>
              <a:spcBef>
                <a:spcPts val="4500"/>
              </a:spcBef>
              <a:buSzPct val="123000"/>
              <a:buChar char="•"/>
              <a:defRPr b="0" sz="4800"/>
            </a:pPr>
            <a:r>
              <a:t>Le </a:t>
            </a:r>
            <a:r>
              <a:rPr b="1"/>
              <a:t>implicature convenzionali</a:t>
            </a:r>
            <a:r>
              <a:t> sono codificate nella lingua dall’uso di certe espressioni.</a:t>
            </a:r>
          </a:p>
          <a:p>
            <a:pPr marL="609600" indent="-609600" defTabSz="2438337">
              <a:lnSpc>
                <a:spcPct val="90000"/>
              </a:lnSpc>
              <a:spcBef>
                <a:spcPts val="4500"/>
              </a:spcBef>
              <a:buSzPct val="123000"/>
              <a:buChar char="•"/>
              <a:defRPr b="0" sz="4800"/>
            </a:pPr>
            <a:r>
              <a:t>[</a:t>
            </a:r>
            <a:r>
              <a:rPr b="1"/>
              <a:t>Esempio</a:t>
            </a:r>
            <a:r>
              <a:t>] “Alice è di Teramo, </a:t>
            </a:r>
            <a:r>
              <a:rPr b="1"/>
              <a:t>quindi </a:t>
            </a:r>
            <a:r>
              <a:t>ama gli arrosticini”</a:t>
            </a:r>
          </a:p>
          <a:p>
            <a:pPr marL="609600" indent="-609600" defTabSz="2438337">
              <a:lnSpc>
                <a:spcPct val="90000"/>
              </a:lnSpc>
              <a:spcBef>
                <a:spcPts val="4500"/>
              </a:spcBef>
              <a:buSzPct val="123000"/>
              <a:buChar char="•"/>
              <a:defRPr b="0" sz="4800"/>
            </a:pPr>
            <a:r>
              <a:t>[</a:t>
            </a:r>
            <a:r>
              <a:rPr b="1"/>
              <a:t>Esempio</a:t>
            </a:r>
            <a:r>
              <a:t>] “Matteo è intelligente </a:t>
            </a:r>
            <a:r>
              <a:rPr b="1"/>
              <a:t>ma </a:t>
            </a:r>
            <a:r>
              <a:t>carino.</a:t>
            </a:r>
          </a:p>
          <a:p>
            <a:pPr marL="609600" indent="-609600" defTabSz="2438337">
              <a:lnSpc>
                <a:spcPct val="90000"/>
              </a:lnSpc>
              <a:spcBef>
                <a:spcPts val="4500"/>
              </a:spcBef>
              <a:buSzPct val="123000"/>
              <a:buChar char="•"/>
              <a:defRPr b="0" sz="4800"/>
            </a:pPr>
            <a:r>
              <a:t>Gli esempi mostrano implicature convenzionali dovute al fatto alcune espressioni rimandino in modo codificato a certi significati impliciti (ma -&gt; avversativo, quindi -&gt; relazione)</a:t>
            </a:r>
          </a:p>
          <a:p>
            <a:pPr marL="609600" indent="-609600" defTabSz="2438337">
              <a:lnSpc>
                <a:spcPct val="90000"/>
              </a:lnSpc>
              <a:spcBef>
                <a:spcPts val="4500"/>
              </a:spcBef>
              <a:buSzPct val="123000"/>
              <a:buChar char="•"/>
              <a:defRPr b="0" sz="4800"/>
            </a:pPr>
            <a:r>
              <a:t>Le implicature convenzionali sono indipendenti dal contesto dal momento che vengono generate a prescindere dalla situazione concreta.</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Implicature conversazionali"/>
          <p:cNvSpPr txBox="1"/>
          <p:nvPr>
            <p:ph type="title"/>
          </p:nvPr>
        </p:nvSpPr>
        <p:spPr>
          <a:prstGeom prst="rect">
            <a:avLst/>
          </a:prstGeom>
        </p:spPr>
        <p:txBody>
          <a:bodyPr/>
          <a:lstStyle>
            <a:lvl1pPr>
              <a:defRPr spc="-200"/>
            </a:lvl1pPr>
          </a:lstStyle>
          <a:p>
            <a:pPr/>
            <a:r>
              <a:t>Implicature conversazionali</a:t>
            </a:r>
          </a:p>
        </p:txBody>
      </p:sp>
      <p:sp>
        <p:nvSpPr>
          <p:cNvPr id="204" name="Le implicature conversazionali si dividono in: - implicature particolarizzate: si generano solo in contesti specifici - Implicature generalizzate: si generano in tutti i contesti a meno che non avvenga qualcosa nel contesto in grado di inibirle.…"/>
          <p:cNvSpPr txBox="1"/>
          <p:nvPr>
            <p:ph type="body" idx="1"/>
          </p:nvPr>
        </p:nvSpPr>
        <p:spPr>
          <a:xfrm>
            <a:off x="1206500" y="4248503"/>
            <a:ext cx="21971000" cy="8256014"/>
          </a:xfrm>
          <a:prstGeom prst="rect">
            <a:avLst/>
          </a:prstGeom>
        </p:spPr>
        <p:txBody>
          <a:bodyPr lIns="50800" tIns="50800" rIns="50800" bIns="50800"/>
          <a:lstStyle/>
          <a:p>
            <a:pPr marL="487679" indent="-487679" defTabSz="1950671">
              <a:lnSpc>
                <a:spcPct val="90000"/>
              </a:lnSpc>
              <a:spcBef>
                <a:spcPts val="3600"/>
              </a:spcBef>
              <a:buSzPct val="123000"/>
              <a:buChar char="•"/>
              <a:defRPr b="0" sz="3800"/>
            </a:pPr>
            <a:r>
              <a:t>Le implicature conversazionali si dividono in:</a:t>
            </a:r>
            <a:br/>
            <a:r>
              <a:t>- </a:t>
            </a:r>
            <a:r>
              <a:rPr b="1"/>
              <a:t>implicature particolarizzate: </a:t>
            </a:r>
            <a:r>
              <a:t>si generano solo in contesti specifici</a:t>
            </a:r>
            <a:br/>
            <a:r>
              <a:t>- </a:t>
            </a:r>
            <a:r>
              <a:rPr b="1"/>
              <a:t>Implicature generalizzate: </a:t>
            </a:r>
            <a:r>
              <a:t>si generano in tutti i contesti a meno che non avvenga qualcosa nel contesto in grado di inibirle.</a:t>
            </a:r>
          </a:p>
          <a:p>
            <a:pPr marL="487679" indent="-487679" defTabSz="1950671">
              <a:lnSpc>
                <a:spcPct val="90000"/>
              </a:lnSpc>
              <a:spcBef>
                <a:spcPts val="3600"/>
              </a:spcBef>
              <a:buSzPct val="123000"/>
              <a:buChar char="•"/>
              <a:defRPr b="0" sz="3800"/>
            </a:pPr>
            <a:r>
              <a:t>[</a:t>
            </a:r>
            <a:r>
              <a:rPr b="1"/>
              <a:t>Esempio</a:t>
            </a:r>
            <a:r>
              <a:t>] Martina ha 1000 €.</a:t>
            </a:r>
            <a:br/>
            <a:r>
              <a:t>[</a:t>
            </a:r>
            <a:r>
              <a:rPr i="1"/>
              <a:t>Implicatura generalizzata</a:t>
            </a:r>
            <a:r>
              <a:t>] Martina ha </a:t>
            </a:r>
            <a:r>
              <a:rPr b="1"/>
              <a:t>soltanto </a:t>
            </a:r>
            <a:r>
              <a:t>1000 €</a:t>
            </a:r>
          </a:p>
          <a:p>
            <a:pPr marL="487679" indent="-487679" defTabSz="1950671">
              <a:lnSpc>
                <a:spcPct val="90000"/>
              </a:lnSpc>
              <a:spcBef>
                <a:spcPts val="3600"/>
              </a:spcBef>
              <a:buSzPct val="123000"/>
              <a:buChar char="•"/>
              <a:defRPr b="0" sz="3800"/>
            </a:pPr>
            <a:r>
              <a:t>[</a:t>
            </a:r>
            <a:r>
              <a:rPr b="1"/>
              <a:t>Esempio</a:t>
            </a:r>
            <a:r>
              <a:t>] Martina è entrata in un appartamento ed ha visto un cadavere</a:t>
            </a:r>
            <a:br/>
            <a:r>
              <a:t>[</a:t>
            </a:r>
            <a:r>
              <a:rPr i="1"/>
              <a:t>Implicatura generalizzata</a:t>
            </a:r>
            <a:r>
              <a:t>] L’appartamento non è di Martina.</a:t>
            </a:r>
          </a:p>
          <a:p>
            <a:pPr marL="487679" indent="-487679" defTabSz="1950671">
              <a:lnSpc>
                <a:spcPct val="90000"/>
              </a:lnSpc>
              <a:spcBef>
                <a:spcPts val="3600"/>
              </a:spcBef>
              <a:buSzPct val="123000"/>
              <a:buChar char="•"/>
              <a:defRPr b="0" sz="3800"/>
            </a:pPr>
            <a:r>
              <a:t>[</a:t>
            </a:r>
            <a:r>
              <a:rPr b="1"/>
              <a:t>Esempio</a:t>
            </a:r>
            <a:r>
              <a:t>] A: “Chi ha rubato la mia bicicletta?” B: “Il vicino mi sembra davvero in forma!”</a:t>
            </a:r>
          </a:p>
          <a:p>
            <a:pPr marL="487679" indent="-487679" defTabSz="1950671">
              <a:lnSpc>
                <a:spcPct val="90000"/>
              </a:lnSpc>
              <a:spcBef>
                <a:spcPts val="3600"/>
              </a:spcBef>
              <a:buSzPct val="123000"/>
              <a:buChar char="•"/>
              <a:defRPr b="0" sz="3800"/>
            </a:pPr>
            <a:r>
              <a:t>Le implicature particolarizzate e le implicature generalizzate, in alcuni casi, tendono a sovrapporsi.</a:t>
            </a:r>
          </a:p>
          <a:p>
            <a:pPr marL="487679" indent="-487679" defTabSz="1950671">
              <a:lnSpc>
                <a:spcPct val="90000"/>
              </a:lnSpc>
              <a:spcBef>
                <a:spcPts val="3600"/>
              </a:spcBef>
              <a:buSzPct val="123000"/>
              <a:buChar char="•"/>
              <a:defRPr b="0" sz="3800"/>
            </a:pPr>
            <a:r>
              <a:t>[</a:t>
            </a:r>
            <a:r>
              <a:rPr b="1"/>
              <a:t>Esempio</a:t>
            </a:r>
            <a:r>
              <a:t>] La sedia ha </a:t>
            </a:r>
            <a:r>
              <a:rPr b="1"/>
              <a:t>quattro gambe</a:t>
            </a:r>
            <a:r>
              <a: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Il modello inferenziale di P. Grice"/>
          <p:cNvSpPr txBox="1"/>
          <p:nvPr>
            <p:ph type="body" sz="half" idx="1"/>
          </p:nvPr>
        </p:nvSpPr>
        <p:spPr>
          <a:prstGeom prst="rect">
            <a:avLst/>
          </a:prstGeom>
        </p:spPr>
        <p:txBody>
          <a:bodyPr/>
          <a:lstStyle>
            <a:lvl1pPr>
              <a:defRPr spc="-300"/>
            </a:lvl1pPr>
          </a:lstStyle>
          <a:p>
            <a:pPr/>
            <a:r>
              <a:t>Il modello inferenziale di P. Grice</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Implicature scalari"/>
          <p:cNvSpPr txBox="1"/>
          <p:nvPr>
            <p:ph type="title"/>
          </p:nvPr>
        </p:nvSpPr>
        <p:spPr>
          <a:prstGeom prst="rect">
            <a:avLst/>
          </a:prstGeom>
        </p:spPr>
        <p:txBody>
          <a:bodyPr/>
          <a:lstStyle>
            <a:lvl1pPr>
              <a:defRPr spc="-200"/>
            </a:lvl1pPr>
          </a:lstStyle>
          <a:p>
            <a:pPr/>
            <a:r>
              <a:t>Implicature scalari</a:t>
            </a:r>
          </a:p>
        </p:txBody>
      </p:sp>
      <p:sp>
        <p:nvSpPr>
          <p:cNvPr id="207" name="Le implicature scalari sono implicature generalizzate derivanti dalla violazione della massima di quantità (non essere né troppo, né troppo poco informativo)…"/>
          <p:cNvSpPr txBox="1"/>
          <p:nvPr>
            <p:ph type="body" idx="1"/>
          </p:nvPr>
        </p:nvSpPr>
        <p:spPr>
          <a:xfrm>
            <a:off x="1206500" y="4248503"/>
            <a:ext cx="21971000" cy="8256014"/>
          </a:xfrm>
          <a:prstGeom prst="rect">
            <a:avLst/>
          </a:prstGeom>
        </p:spPr>
        <p:txBody>
          <a:bodyPr lIns="50800" tIns="50800" rIns="50800" bIns="50800"/>
          <a:lstStyle/>
          <a:p>
            <a:pPr marL="432815" indent="-432815" defTabSz="1731219">
              <a:lnSpc>
                <a:spcPct val="90000"/>
              </a:lnSpc>
              <a:spcBef>
                <a:spcPts val="3100"/>
              </a:spcBef>
              <a:buSzPct val="123000"/>
              <a:buChar char="•"/>
              <a:defRPr b="0" sz="3400"/>
            </a:pPr>
            <a:r>
              <a:t>Le implicature scalari sono implicature generalizzate derivanti dalla violazione della massima di quantità (</a:t>
            </a:r>
            <a:r>
              <a:rPr b="1"/>
              <a:t>non essere né troppo, né troppo poco informativo</a:t>
            </a:r>
            <a:r>
              <a:t>)</a:t>
            </a:r>
          </a:p>
          <a:p>
            <a:pPr marL="432815" indent="-432815" defTabSz="1731219">
              <a:lnSpc>
                <a:spcPct val="90000"/>
              </a:lnSpc>
              <a:spcBef>
                <a:spcPts val="3100"/>
              </a:spcBef>
              <a:buSzPct val="123000"/>
              <a:buChar char="•"/>
              <a:defRPr b="0" sz="3400"/>
            </a:pPr>
            <a:r>
              <a:t>Possiamo identificare nel linguaggio insiemi di espressioni che possono essere messe in una scala sulla base della loro informatività:</a:t>
            </a:r>
          </a:p>
          <a:p>
            <a:pPr marL="432815" indent="-432815" defTabSz="1731219">
              <a:lnSpc>
                <a:spcPct val="90000"/>
              </a:lnSpc>
              <a:spcBef>
                <a:spcPts val="3100"/>
              </a:spcBef>
              <a:buSzPct val="123000"/>
              <a:buChar char="•"/>
              <a:defRPr b="0" sz="3400"/>
            </a:pPr>
            <a:r>
              <a:t>[</a:t>
            </a:r>
            <a:r>
              <a:rPr b="1"/>
              <a:t>Esempio</a:t>
            </a:r>
            <a:r>
              <a:t>] </a:t>
            </a:r>
            <a:br/>
            <a:r>
              <a:t>[Tutti, La maggior parte, molti, qualche, un po’, ——]</a:t>
            </a:r>
            <a:br/>
            <a:r>
              <a:t>[e, o]</a:t>
            </a:r>
            <a:br/>
            <a:r>
              <a:t>[eccellente, buono, discreto…]</a:t>
            </a:r>
            <a:br/>
            <a:r>
              <a:t>[bollente, caldo, teporoso]</a:t>
            </a:r>
          </a:p>
          <a:p>
            <a:pPr marL="432815" indent="-432815" defTabSz="1731219">
              <a:lnSpc>
                <a:spcPct val="90000"/>
              </a:lnSpc>
              <a:spcBef>
                <a:spcPts val="3100"/>
              </a:spcBef>
              <a:buSzPct val="123000"/>
              <a:buChar char="•"/>
              <a:defRPr b="0" sz="3400"/>
            </a:pPr>
            <a:r>
              <a:t> Una implicatura scalare si genera perché inferiamo un enunciato contenente un’espressione più debole ottenuto sostituendo questa allo stesso enunciato riportante l’espressione più forte nella scala. Se violiamo la massima di quantità, chi ascolta inferisce che non potevamo fare altrimenti.</a:t>
            </a:r>
          </a:p>
          <a:p>
            <a:pPr marL="432815" indent="-432815" defTabSz="1731219">
              <a:lnSpc>
                <a:spcPct val="90000"/>
              </a:lnSpc>
              <a:spcBef>
                <a:spcPts val="3100"/>
              </a:spcBef>
              <a:buSzPct val="123000"/>
              <a:buChar char="•"/>
              <a:defRPr b="0" sz="3400"/>
            </a:pPr>
            <a:r>
              <a:t>[</a:t>
            </a:r>
            <a:r>
              <a:rPr b="1"/>
              <a:t>Esempio</a:t>
            </a:r>
            <a:r>
              <a:t>] Da “Tutti gli studenti sono simpatici” deduco “Qualche studente è simpatico”.</a:t>
            </a:r>
            <a:b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Implicature scalari"/>
          <p:cNvSpPr txBox="1"/>
          <p:nvPr>
            <p:ph type="title"/>
          </p:nvPr>
        </p:nvSpPr>
        <p:spPr>
          <a:prstGeom prst="rect">
            <a:avLst/>
          </a:prstGeom>
        </p:spPr>
        <p:txBody>
          <a:bodyPr/>
          <a:lstStyle>
            <a:lvl1pPr>
              <a:defRPr spc="-200"/>
            </a:lvl1pPr>
          </a:lstStyle>
          <a:p>
            <a:pPr/>
            <a:r>
              <a:t>Implicature scalari</a:t>
            </a:r>
          </a:p>
        </p:txBody>
      </p:sp>
      <p:sp>
        <p:nvSpPr>
          <p:cNvPr id="210" name="Dal momento che mi aspetto che il parlante sia cooperativo, se A mi dice “Ho tre figli”, non intendo ne abbia 4.…"/>
          <p:cNvSpPr txBox="1"/>
          <p:nvPr>
            <p:ph type="body" idx="1"/>
          </p:nvPr>
        </p:nvSpPr>
        <p:spPr>
          <a:xfrm>
            <a:off x="1206500" y="5502519"/>
            <a:ext cx="21971000" cy="6319448"/>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Dal momento che mi aspetto che il parlante sia cooperativo, se A mi dice “Ho tre figli”, non intendo ne abbia 4. </a:t>
            </a:r>
          </a:p>
          <a:p>
            <a:pPr marL="609600" indent="-609600" defTabSz="2438337">
              <a:lnSpc>
                <a:spcPct val="90000"/>
              </a:lnSpc>
              <a:spcBef>
                <a:spcPts val="4500"/>
              </a:spcBef>
              <a:buSzPct val="123000"/>
              <a:buChar char="•"/>
              <a:defRPr b="0" sz="4800"/>
            </a:pPr>
            <a:r>
              <a:t>L’uditorio si aspetta che venga rispettata la massima di quantità. Per cui, non usare un termine semanticamente “più forte” implica negarlo.</a:t>
            </a:r>
          </a:p>
          <a:p>
            <a:pPr marL="609600" indent="-609600" defTabSz="2438337">
              <a:lnSpc>
                <a:spcPct val="90000"/>
              </a:lnSpc>
              <a:spcBef>
                <a:spcPts val="4500"/>
              </a:spcBef>
              <a:buSzPct val="123000"/>
              <a:buChar char="•"/>
              <a:defRPr b="0" sz="4800"/>
            </a:pPr>
            <a:r>
              <a:t>[</a:t>
            </a:r>
            <a:r>
              <a:rPr b="1"/>
              <a:t>Esempio</a:t>
            </a:r>
            <a:r>
              <a:t>] “Marco è geniale”, “Diciamo che è intelligente”.</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Proprietà delle implicature conversazionali"/>
          <p:cNvSpPr txBox="1"/>
          <p:nvPr>
            <p:ph type="title"/>
          </p:nvPr>
        </p:nvSpPr>
        <p:spPr>
          <a:prstGeom prst="rect">
            <a:avLst/>
          </a:prstGeom>
        </p:spPr>
        <p:txBody>
          <a:bodyPr/>
          <a:lstStyle>
            <a:lvl1pPr>
              <a:defRPr spc="-200"/>
            </a:lvl1pPr>
          </a:lstStyle>
          <a:p>
            <a:pPr/>
            <a:r>
              <a:t>Proprietà delle implicature conversazionali</a:t>
            </a:r>
          </a:p>
        </p:txBody>
      </p:sp>
      <p:sp>
        <p:nvSpPr>
          <p:cNvPr id="213" name="Calcolabilità Le implicature conversazionali sono calcolabili in modo effettivo da chi ascolta.…"/>
          <p:cNvSpPr txBox="1"/>
          <p:nvPr>
            <p:ph type="body" idx="1"/>
          </p:nvPr>
        </p:nvSpPr>
        <p:spPr>
          <a:xfrm>
            <a:off x="1206500" y="4248503"/>
            <a:ext cx="21971000" cy="8256014"/>
          </a:xfrm>
          <a:prstGeom prst="rect">
            <a:avLst/>
          </a:prstGeom>
        </p:spPr>
        <p:txBody>
          <a:bodyPr lIns="50800" tIns="50800" rIns="50800" bIns="50800"/>
          <a:lstStyle/>
          <a:p>
            <a:pPr marL="505968" indent="-505968" defTabSz="2023821">
              <a:lnSpc>
                <a:spcPct val="90000"/>
              </a:lnSpc>
              <a:spcBef>
                <a:spcPts val="3700"/>
              </a:spcBef>
              <a:buSzPct val="123000"/>
              <a:buChar char="•"/>
              <a:defRPr sz="3900"/>
            </a:pPr>
            <a:r>
              <a:t>Calcolabilità</a:t>
            </a:r>
            <a:br/>
            <a:r>
              <a:rPr b="0"/>
              <a:t>Le implicature conversazionali sono calcolabili in modo effettivo da chi ascolta.</a:t>
            </a:r>
            <a:endParaRPr b="0"/>
          </a:p>
          <a:p>
            <a:pPr marL="505968" indent="-505968" defTabSz="2023821">
              <a:lnSpc>
                <a:spcPct val="90000"/>
              </a:lnSpc>
              <a:spcBef>
                <a:spcPts val="3700"/>
              </a:spcBef>
              <a:buSzPct val="123000"/>
              <a:buChar char="•"/>
              <a:defRPr b="0" sz="3900"/>
            </a:pPr>
            <a:r>
              <a:t>1) Il parlante ha detto P);</a:t>
            </a:r>
            <a:br/>
            <a:r>
              <a:t>2) Non è possibile assumere che stia rispettando il principio di cooperazione e le meassime conversazionali senza intendere che Q</a:t>
            </a:r>
            <a:br/>
            <a:r>
              <a:t>3) Il parlante sa (che io so che lui sa che io so) che, al fine di giustificare il suo comportamento, deco concludere stia pensando a Q</a:t>
            </a:r>
            <a:br/>
            <a:r>
              <a:t>4) Il parlante non fa niente per impedirmi di assumere lui stia pensando a A</a:t>
            </a:r>
            <a:br/>
            <a:r>
              <a:t>5) Il parlante intende farmi pensare a Q, e dicendo P intende che Q.</a:t>
            </a:r>
          </a:p>
          <a:p>
            <a:pPr marL="505968" indent="-505968" defTabSz="2023821">
              <a:lnSpc>
                <a:spcPct val="90000"/>
              </a:lnSpc>
              <a:spcBef>
                <a:spcPts val="3700"/>
              </a:spcBef>
              <a:buSzPct val="123000"/>
              <a:buChar char="•"/>
              <a:defRPr b="0" sz="3900"/>
            </a:pPr>
            <a:r>
              <a:t>Le implicature generalizzate e quelle particolarizzate sono entrambi calcolabili. La differenza principale è nel perché chi ascolta attribuisce al parlante proprio Q. Nel primo caso questo dipenda da caratteristiche linguistiche specifiche (lessicali, morfologiche). Nel secondo ciò dipende dal contesto specifico.</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Proprietà delle implicature conversazionali"/>
          <p:cNvSpPr txBox="1"/>
          <p:nvPr>
            <p:ph type="title"/>
          </p:nvPr>
        </p:nvSpPr>
        <p:spPr>
          <a:prstGeom prst="rect">
            <a:avLst/>
          </a:prstGeom>
        </p:spPr>
        <p:txBody>
          <a:bodyPr/>
          <a:lstStyle>
            <a:lvl1pPr>
              <a:defRPr spc="-200"/>
            </a:lvl1pPr>
          </a:lstStyle>
          <a:p>
            <a:pPr/>
            <a:r>
              <a:t>Proprietà delle implicature conversazionali</a:t>
            </a:r>
          </a:p>
        </p:txBody>
      </p:sp>
      <p:sp>
        <p:nvSpPr>
          <p:cNvPr id="216" name="Le implicature convenzionali non sono calcolabili. Queste scaturiscono da associazioni codificate nella lingua.…"/>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Le implicature convenzionali non sono calcolabili. Queste scaturiscono da associazioni codificate nella lingua.</a:t>
            </a:r>
          </a:p>
          <a:p>
            <a:pPr marL="609600" indent="-609600" defTabSz="2438337">
              <a:lnSpc>
                <a:spcPct val="90000"/>
              </a:lnSpc>
              <a:spcBef>
                <a:spcPts val="4500"/>
              </a:spcBef>
              <a:buSzPct val="123000"/>
              <a:buChar char="•"/>
              <a:defRPr b="0" sz="4800"/>
            </a:pPr>
            <a:r>
              <a:t>[</a:t>
            </a:r>
            <a:r>
              <a:rPr b="1"/>
              <a:t>Osservazione</a:t>
            </a:r>
            <a:r>
              <a:t>] Quelle che Grice propone sono ricostruzioni delle dinamiche cognitive alla base della comprensione. </a:t>
            </a:r>
            <a:r>
              <a:rPr b="1"/>
              <a:t>Tuttavia</a:t>
            </a:r>
            <a:r>
              <a:t>, il modello di Grice non si propone di spiegare quali siano le dinamiche cognitive </a:t>
            </a:r>
            <a:r>
              <a:rPr b="1"/>
              <a:t>effettive</a:t>
            </a:r>
            <a:r>
              <a:t> coinvolte nei processi comunicativi.</a:t>
            </a:r>
          </a:p>
          <a:p>
            <a:pPr marL="609600" indent="-609600" defTabSz="2438337">
              <a:lnSpc>
                <a:spcPct val="90000"/>
              </a:lnSpc>
              <a:spcBef>
                <a:spcPts val="4500"/>
              </a:spcBef>
              <a:buSzPct val="123000"/>
              <a:buChar char="•"/>
              <a:defRPr b="0" sz="4800"/>
            </a:pPr>
            <a:r>
              <a:t>[</a:t>
            </a:r>
            <a:r>
              <a:rPr b="1"/>
              <a:t>Osservazione</a:t>
            </a:r>
            <a:r>
              <a:t>] La teoria di Grice continua a far riferimento alla common knowledge. </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Proprietà delle implicature conversazionali"/>
          <p:cNvSpPr txBox="1"/>
          <p:nvPr>
            <p:ph type="title"/>
          </p:nvPr>
        </p:nvSpPr>
        <p:spPr>
          <a:prstGeom prst="rect">
            <a:avLst/>
          </a:prstGeom>
        </p:spPr>
        <p:txBody>
          <a:bodyPr/>
          <a:lstStyle>
            <a:lvl1pPr>
              <a:defRPr spc="-200"/>
            </a:lvl1pPr>
          </a:lstStyle>
          <a:p>
            <a:pPr/>
            <a:r>
              <a:t>Proprietà delle implicature conversazionali</a:t>
            </a:r>
          </a:p>
        </p:txBody>
      </p:sp>
      <p:sp>
        <p:nvSpPr>
          <p:cNvPr id="219" name="Le implicature conversazionali non hanno nulla a che fare con ciò che il parlante effettivamente asserisce. Un’asserzione può essere vera ma le sue implicature false.…"/>
          <p:cNvSpPr txBox="1"/>
          <p:nvPr>
            <p:ph type="body" idx="1"/>
          </p:nvPr>
        </p:nvSpPr>
        <p:spPr>
          <a:xfrm>
            <a:off x="1206500" y="4248503"/>
            <a:ext cx="21971000" cy="8256014"/>
          </a:xfrm>
          <a:prstGeom prst="rect">
            <a:avLst/>
          </a:prstGeom>
        </p:spPr>
        <p:txBody>
          <a:bodyPr lIns="50800" tIns="50800" rIns="50800" bIns="50800"/>
          <a:lstStyle/>
          <a:p>
            <a:pPr marL="573023" indent="-573023" defTabSz="2292038">
              <a:lnSpc>
                <a:spcPct val="90000"/>
              </a:lnSpc>
              <a:spcBef>
                <a:spcPts val="4200"/>
              </a:spcBef>
              <a:buSzPct val="123000"/>
              <a:buChar char="•"/>
              <a:defRPr b="0" sz="4500"/>
            </a:pPr>
            <a:r>
              <a:t>Le implicature conversazionali non hanno nulla a che fare con ciò che il parlante effettivamente asserisce. Un’asserzione può essere vera ma le sue implicature false.</a:t>
            </a:r>
          </a:p>
          <a:p>
            <a:pPr marL="573023" indent="-573023" defTabSz="2292038">
              <a:lnSpc>
                <a:spcPct val="90000"/>
              </a:lnSpc>
              <a:spcBef>
                <a:spcPts val="4200"/>
              </a:spcBef>
              <a:buSzPct val="123000"/>
              <a:buChar char="•"/>
              <a:defRPr b="0" sz="4500"/>
            </a:pPr>
            <a:r>
              <a:t>[</a:t>
            </a:r>
            <a:r>
              <a:rPr b="1"/>
              <a:t>Esempio</a:t>
            </a:r>
            <a:r>
              <a:t>] Le donne sono donne</a:t>
            </a:r>
            <a:br/>
            <a:r>
              <a:t>L’enunciato è banalmente vero, ma l’implicatura (e.g. che le donne hanno dei tratti stereotipici) è falsa. </a:t>
            </a:r>
          </a:p>
          <a:p>
            <a:pPr marL="573023" indent="-573023" defTabSz="2292038">
              <a:lnSpc>
                <a:spcPct val="90000"/>
              </a:lnSpc>
              <a:spcBef>
                <a:spcPts val="4200"/>
              </a:spcBef>
              <a:buSzPct val="123000"/>
              <a:buChar char="•"/>
              <a:defRPr b="0" sz="4500"/>
            </a:pPr>
            <a:r>
              <a:t>[</a:t>
            </a:r>
            <a:r>
              <a:rPr b="1"/>
              <a:t>Esempio</a:t>
            </a:r>
            <a:r>
              <a:t>] Il dirigente è uno squalo</a:t>
            </a:r>
          </a:p>
          <a:p>
            <a:pPr marL="573023" indent="-573023" defTabSz="2292038">
              <a:lnSpc>
                <a:spcPct val="90000"/>
              </a:lnSpc>
              <a:spcBef>
                <a:spcPts val="4200"/>
              </a:spcBef>
              <a:buSzPct val="123000"/>
              <a:buChar char="•"/>
              <a:defRPr b="0" sz="4500"/>
            </a:pPr>
            <a:r>
              <a:t>In generale, le implicature </a:t>
            </a:r>
            <a:r>
              <a:rPr b="1"/>
              <a:t>non </a:t>
            </a:r>
            <a:r>
              <a:t>contribuiscono al contenuto semantico dell’enunciato. </a:t>
            </a:r>
            <a:r>
              <a:rPr b="1"/>
              <a:t>La relazione è prettamente pragmatica. Tuttavia, se il parlante usa un enunciato è perché in una qualche misura, anche ampia, la crede vera.</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Cancellabilità"/>
          <p:cNvSpPr txBox="1"/>
          <p:nvPr>
            <p:ph type="title"/>
          </p:nvPr>
        </p:nvSpPr>
        <p:spPr>
          <a:prstGeom prst="rect">
            <a:avLst/>
          </a:prstGeom>
        </p:spPr>
        <p:txBody>
          <a:bodyPr/>
          <a:lstStyle>
            <a:lvl1pPr>
              <a:defRPr spc="-200"/>
            </a:lvl1pPr>
          </a:lstStyle>
          <a:p>
            <a:pPr/>
            <a:r>
              <a:t>Cancellabilità</a:t>
            </a:r>
          </a:p>
        </p:txBody>
      </p:sp>
      <p:sp>
        <p:nvSpPr>
          <p:cNvPr id="222" name="Le implicature conversazionali possono essere cancellate, ovvero possono non essere più implicate ampliando l’insieme di informazioni a disposizione dell’ascoltatore.…"/>
          <p:cNvSpPr txBox="1"/>
          <p:nvPr>
            <p:ph type="body" idx="1"/>
          </p:nvPr>
        </p:nvSpPr>
        <p:spPr>
          <a:xfrm>
            <a:off x="1206500" y="2430330"/>
            <a:ext cx="21971000" cy="10074187"/>
          </a:xfrm>
          <a:prstGeom prst="rect">
            <a:avLst/>
          </a:prstGeom>
        </p:spPr>
        <p:txBody>
          <a:bodyPr lIns="50800" tIns="50800" rIns="50800" bIns="50800"/>
          <a:lstStyle/>
          <a:p>
            <a:pPr marL="548638" indent="-548638" defTabSz="2194505">
              <a:lnSpc>
                <a:spcPct val="90000"/>
              </a:lnSpc>
              <a:spcBef>
                <a:spcPts val="4000"/>
              </a:spcBef>
              <a:buSzPct val="123000"/>
              <a:buChar char="•"/>
              <a:defRPr b="0" sz="4300"/>
            </a:pPr>
            <a:r>
              <a:t>Le implicature conversazionali possono essere </a:t>
            </a:r>
            <a:r>
              <a:rPr b="1"/>
              <a:t>cancellate</a:t>
            </a:r>
            <a:r>
              <a:t>, ovvero possono non essere più implicate ampliando l’insieme di informazioni a disposizione dell’ascoltatore. </a:t>
            </a:r>
          </a:p>
          <a:p>
            <a:pPr marL="548638" indent="-548638" defTabSz="2194505">
              <a:lnSpc>
                <a:spcPct val="90000"/>
              </a:lnSpc>
              <a:spcBef>
                <a:spcPts val="4000"/>
              </a:spcBef>
              <a:buSzPct val="123000"/>
              <a:buChar char="•"/>
              <a:defRPr b="0" sz="4300"/>
            </a:pPr>
            <a:r>
              <a:t>[</a:t>
            </a:r>
            <a:r>
              <a:rPr b="1"/>
              <a:t>Esempio</a:t>
            </a:r>
            <a:r>
              <a:t>] “Le donne sono donne… nel senso che non possiamo omettere le differenze di genere”</a:t>
            </a:r>
          </a:p>
          <a:p>
            <a:pPr marL="548638" indent="-548638" defTabSz="2194505">
              <a:lnSpc>
                <a:spcPct val="90000"/>
              </a:lnSpc>
              <a:spcBef>
                <a:spcPts val="4000"/>
              </a:spcBef>
              <a:buSzPct val="123000"/>
              <a:buChar char="•"/>
              <a:defRPr b="0" sz="4300"/>
            </a:pPr>
            <a:r>
              <a:t>[</a:t>
            </a:r>
            <a:r>
              <a:rPr b="1"/>
              <a:t>Esempio</a:t>
            </a:r>
            <a:r>
              <a:t>] “Il mio amico è una serpe” detto da un personaggio in un cartone animato.</a:t>
            </a:r>
          </a:p>
          <a:p>
            <a:pPr marL="548638" indent="-548638" defTabSz="2194505">
              <a:lnSpc>
                <a:spcPct val="90000"/>
              </a:lnSpc>
              <a:spcBef>
                <a:spcPts val="4000"/>
              </a:spcBef>
              <a:buSzPct val="123000"/>
              <a:buChar char="•"/>
              <a:defRPr b="0" sz="4300"/>
            </a:pPr>
            <a:r>
              <a:t>In generale, le implicature non sono conseguenze di deduzioni ma sono ottenute da ragionamenti </a:t>
            </a:r>
            <a:r>
              <a:rPr b="1"/>
              <a:t>defeasible</a:t>
            </a:r>
            <a:r>
              <a:t>. La “logica” sottostante le implicature </a:t>
            </a:r>
            <a:r>
              <a:rPr b="1"/>
              <a:t>non è monotona</a:t>
            </a:r>
          </a:p>
          <a:p>
            <a:pPr marL="548638" indent="-548638" defTabSz="2194505">
              <a:lnSpc>
                <a:spcPct val="90000"/>
              </a:lnSpc>
              <a:spcBef>
                <a:spcPts val="4000"/>
              </a:spcBef>
              <a:buSzPct val="123000"/>
              <a:buChar char="•"/>
              <a:defRPr b="0" sz="4300"/>
            </a:pPr>
            <a:r>
              <a:t>Le implicature convenzionali </a:t>
            </a:r>
            <a:r>
              <a:rPr b="1"/>
              <a:t>non </a:t>
            </a:r>
            <a:r>
              <a:t>sono cancellabili dal momento che vengono generate in ogni contesto -&gt; sono generate dall’uso di una specifica espressione linguistica. Negarle porta a contraddizione. </a:t>
            </a:r>
          </a:p>
          <a:p>
            <a:pPr marL="548638" indent="-548638" defTabSz="2194505">
              <a:lnSpc>
                <a:spcPct val="90000"/>
              </a:lnSpc>
              <a:spcBef>
                <a:spcPts val="4000"/>
              </a:spcBef>
              <a:buSzPct val="123000"/>
              <a:buChar char="•"/>
              <a:defRPr b="0" sz="4300"/>
            </a:pPr>
            <a:r>
              <a:t>[</a:t>
            </a:r>
            <a:r>
              <a:rPr b="1"/>
              <a:t>Esempio</a:t>
            </a:r>
            <a:r>
              <a:t>] “Marco è italiano, quindi è passionale. Tuttavia, le due cose non sono correlate…”</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Associazione"/>
          <p:cNvSpPr txBox="1"/>
          <p:nvPr>
            <p:ph type="title"/>
          </p:nvPr>
        </p:nvSpPr>
        <p:spPr>
          <a:prstGeom prst="rect">
            <a:avLst/>
          </a:prstGeom>
        </p:spPr>
        <p:txBody>
          <a:bodyPr/>
          <a:lstStyle>
            <a:lvl1pPr>
              <a:defRPr spc="-200"/>
            </a:lvl1pPr>
          </a:lstStyle>
          <a:p>
            <a:pPr/>
            <a:r>
              <a:t>Associazione</a:t>
            </a:r>
          </a:p>
        </p:txBody>
      </p:sp>
      <p:sp>
        <p:nvSpPr>
          <p:cNvPr id="225" name="Le implicature conversazionali sono associate (allegate) al contenuto di una espressione. Sebbene non coincidano con il contenuto, sono dipendenti dal contenuto. Enunciati con lo stesso contenuto determinano la stessa implicatura.…"/>
          <p:cNvSpPr txBox="1"/>
          <p:nvPr>
            <p:ph type="body" idx="1"/>
          </p:nvPr>
        </p:nvSpPr>
        <p:spPr>
          <a:xfrm>
            <a:off x="1206500" y="272999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Le implicature conversazionali sono associate (allegate) al contenuto di una espressione. Sebbene non coincidano con il contenuto, sono </a:t>
            </a:r>
            <a:r>
              <a:rPr b="1"/>
              <a:t>dipendenti dal contenuto</a:t>
            </a:r>
            <a:r>
              <a:t>. Enunciati con lo stesso contenuto determinano la stessa implicatura.</a:t>
            </a:r>
          </a:p>
          <a:p>
            <a:pPr marL="609600" indent="-609600" defTabSz="2438337">
              <a:lnSpc>
                <a:spcPct val="90000"/>
              </a:lnSpc>
              <a:spcBef>
                <a:spcPts val="4500"/>
              </a:spcBef>
              <a:buSzPct val="123000"/>
              <a:buChar char="•"/>
              <a:defRPr b="0" sz="4800"/>
            </a:pPr>
            <a:r>
              <a:t>[</a:t>
            </a:r>
            <a:r>
              <a:rPr b="1"/>
              <a:t>Esempio</a:t>
            </a:r>
            <a:r>
              <a:t>] “Il mio avvocato è uno squalo”, “Il mio avvocato è un pescecane”.</a:t>
            </a:r>
          </a:p>
          <a:p>
            <a:pPr marL="609600" indent="-609600" defTabSz="2438337">
              <a:lnSpc>
                <a:spcPct val="90000"/>
              </a:lnSpc>
              <a:spcBef>
                <a:spcPts val="4500"/>
              </a:spcBef>
              <a:buSzPct val="123000"/>
              <a:buChar char="•"/>
              <a:defRPr b="0" sz="4800"/>
            </a:pPr>
            <a:r>
              <a:t>Le implicature convenzionali sono separabili dal contenuto semantico. Enunciati con lo stesso contenuto semantico possono avere differenti implicature convenzionali.</a:t>
            </a:r>
          </a:p>
          <a:p>
            <a:pPr marL="609600" indent="-609600" defTabSz="2438337">
              <a:lnSpc>
                <a:spcPct val="90000"/>
              </a:lnSpc>
              <a:spcBef>
                <a:spcPts val="4500"/>
              </a:spcBef>
              <a:buSzPct val="123000"/>
              <a:buChar char="•"/>
              <a:defRPr b="0" sz="4800"/>
            </a:pPr>
            <a:r>
              <a:t>[</a:t>
            </a:r>
            <a:r>
              <a:rPr b="1"/>
              <a:t>Esempio</a:t>
            </a:r>
            <a:r>
              <a:t>] “Mario è biondo </a:t>
            </a:r>
            <a:r>
              <a:rPr b="1"/>
              <a:t>ma</a:t>
            </a:r>
            <a:r>
              <a:t> intelligente”, “Mario biondo </a:t>
            </a:r>
            <a:r>
              <a:rPr b="1"/>
              <a:t>e </a:t>
            </a:r>
            <a:r>
              <a:t>intelligente”</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Livelli di significato"/>
          <p:cNvSpPr txBox="1"/>
          <p:nvPr>
            <p:ph type="title"/>
          </p:nvPr>
        </p:nvSpPr>
        <p:spPr>
          <a:prstGeom prst="rect">
            <a:avLst/>
          </a:prstGeom>
        </p:spPr>
        <p:txBody>
          <a:bodyPr/>
          <a:lstStyle>
            <a:lvl1pPr>
              <a:defRPr spc="-200"/>
            </a:lvl1pPr>
          </a:lstStyle>
          <a:p>
            <a:pPr/>
            <a:r>
              <a:t>Livelli di significato</a:t>
            </a:r>
          </a:p>
        </p:txBody>
      </p:sp>
      <p:sp>
        <p:nvSpPr>
          <p:cNvPr id="228" name="La teoria di Grice porta con sé in modo abbastanza naturale una teoria che vede la stratificazione dei significati a più livelli.…"/>
          <p:cNvSpPr txBox="1"/>
          <p:nvPr>
            <p:ph type="body" idx="1"/>
          </p:nvPr>
        </p:nvSpPr>
        <p:spPr>
          <a:xfrm>
            <a:off x="1206500" y="2729994"/>
            <a:ext cx="21971000" cy="9695962"/>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La teoria di Grice porta con sé in modo abbastanza naturale una teoria che vede la stratificazione dei significati a più livelli. </a:t>
            </a:r>
          </a:p>
          <a:p>
            <a:pPr marL="609600" indent="-609600" defTabSz="2438337">
              <a:lnSpc>
                <a:spcPct val="90000"/>
              </a:lnSpc>
              <a:spcBef>
                <a:spcPts val="4500"/>
              </a:spcBef>
              <a:buSzPct val="123000"/>
              <a:buChar char="•"/>
              <a:defRPr b="0" sz="4800"/>
            </a:pPr>
            <a:r>
              <a:t>Vi è il significato </a:t>
            </a:r>
            <a:r>
              <a:rPr b="1"/>
              <a:t>convenzionale</a:t>
            </a:r>
            <a:r>
              <a:t> di un enunciato (ciò che viene proferito)</a:t>
            </a:r>
          </a:p>
          <a:p>
            <a:pPr marL="609600" indent="-609600" defTabSz="2438337">
              <a:lnSpc>
                <a:spcPct val="90000"/>
              </a:lnSpc>
              <a:spcBef>
                <a:spcPts val="4500"/>
              </a:spcBef>
              <a:buSzPct val="123000"/>
              <a:buChar char="•"/>
              <a:defRPr b="0" sz="4800"/>
            </a:pPr>
            <a:r>
              <a:t>Vi è un significato </a:t>
            </a:r>
            <a:r>
              <a:rPr b="1"/>
              <a:t>effettivo </a:t>
            </a:r>
            <a:r>
              <a:t>di un enunciato (ciò che viene effettivamente detto, ovvero ciò che si ottiene saturando gli indicali e eliminando le ambiguità dall’enunciato.</a:t>
            </a:r>
          </a:p>
          <a:p>
            <a:pPr marL="609600" indent="-609600" defTabSz="2438337">
              <a:lnSpc>
                <a:spcPct val="90000"/>
              </a:lnSpc>
              <a:spcBef>
                <a:spcPts val="4500"/>
              </a:spcBef>
              <a:buSzPct val="123000"/>
              <a:buChar char="•"/>
              <a:defRPr sz="4800"/>
            </a:pPr>
            <a:r>
              <a:t>Significato convenzionale ed effettivo fanno parte di ciò che viene detto.</a:t>
            </a:r>
          </a:p>
          <a:p>
            <a:pPr marL="609600" indent="-609600" defTabSz="2438337">
              <a:lnSpc>
                <a:spcPct val="90000"/>
              </a:lnSpc>
              <a:spcBef>
                <a:spcPts val="4500"/>
              </a:spcBef>
              <a:buSzPct val="123000"/>
              <a:buChar char="•"/>
              <a:defRPr b="0" sz="4800"/>
            </a:pPr>
            <a:r>
              <a:t>Vi è il significato </a:t>
            </a:r>
            <a:r>
              <a:rPr b="1"/>
              <a:t>implicato</a:t>
            </a:r>
            <a:r>
              <a:t>.</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La prospettiva neo-Griceana"/>
          <p:cNvSpPr txBox="1"/>
          <p:nvPr>
            <p:ph type="title"/>
          </p:nvPr>
        </p:nvSpPr>
        <p:spPr>
          <a:prstGeom prst="rect">
            <a:avLst/>
          </a:prstGeom>
        </p:spPr>
        <p:txBody>
          <a:bodyPr/>
          <a:lstStyle>
            <a:lvl1pPr>
              <a:defRPr spc="-200"/>
            </a:lvl1pPr>
          </a:lstStyle>
          <a:p>
            <a:pPr/>
            <a:r>
              <a:t>La prospettiva neo-Griceana</a:t>
            </a:r>
          </a:p>
        </p:txBody>
      </p:sp>
      <p:sp>
        <p:nvSpPr>
          <p:cNvPr id="231" name="Secondo alcuni autori che hanno ripreso il lavoro di Grice, anche la comprensione di ciò che viene effettivamente detto (e non implicato) avviene in virtù di fenomeni pragmatici.…"/>
          <p:cNvSpPr txBox="1"/>
          <p:nvPr>
            <p:ph type="body" idx="1"/>
          </p:nvPr>
        </p:nvSpPr>
        <p:spPr>
          <a:xfrm>
            <a:off x="1206500" y="2678498"/>
            <a:ext cx="21971000" cy="9826019"/>
          </a:xfrm>
          <a:prstGeom prst="rect">
            <a:avLst/>
          </a:prstGeom>
        </p:spPr>
        <p:txBody>
          <a:bodyPr lIns="50800" tIns="50800" rIns="50800" bIns="50800"/>
          <a:lstStyle/>
          <a:p>
            <a:pPr marL="579119" indent="-579119" defTabSz="2316421">
              <a:lnSpc>
                <a:spcPct val="90000"/>
              </a:lnSpc>
              <a:spcBef>
                <a:spcPts val="4200"/>
              </a:spcBef>
              <a:buSzPct val="123000"/>
              <a:buChar char="•"/>
              <a:defRPr b="0" sz="4500"/>
            </a:pPr>
            <a:r>
              <a:t>Secondo alcuni autori che hanno ripreso il lavoro di Grice, anche la comprensione di ciò che viene effettivamente detto (e non implicato) avviene in virtù di fenomeni pragmatici. </a:t>
            </a:r>
          </a:p>
          <a:p>
            <a:pPr marL="579119" indent="-579119" defTabSz="2316421">
              <a:lnSpc>
                <a:spcPct val="90000"/>
              </a:lnSpc>
              <a:spcBef>
                <a:spcPts val="4200"/>
              </a:spcBef>
              <a:buSzPct val="123000"/>
              <a:buChar char="•"/>
              <a:defRPr b="0" sz="4500"/>
            </a:pPr>
            <a:r>
              <a:t>[</a:t>
            </a:r>
            <a:r>
              <a:rPr b="1"/>
              <a:t>Esempio</a:t>
            </a:r>
            <a:r>
              <a:t>] Torno a casa affamato e il mio coinquilino mi dice “C’è pasta in forno”. Il significato che attribuisco all’espressione è “C’è </a:t>
            </a:r>
            <a:r>
              <a:rPr b="1"/>
              <a:t>abbastanza </a:t>
            </a:r>
            <a:r>
              <a:t>pasta in forno”. Questo dipende da implicature generalizzate. Se nel forno trovassimo un milligrammo di pasta considereremmo l’enunciato falso.</a:t>
            </a:r>
          </a:p>
          <a:p>
            <a:pPr marL="579119" indent="-579119" defTabSz="2316421">
              <a:lnSpc>
                <a:spcPct val="90000"/>
              </a:lnSpc>
              <a:spcBef>
                <a:spcPts val="4200"/>
              </a:spcBef>
              <a:buSzPct val="123000"/>
              <a:buChar char="•"/>
              <a:defRPr b="0" sz="4500"/>
            </a:pPr>
            <a:r>
              <a:t>La presenza di implicature generalizzate motiva i fenomeni di arricchimento libero.</a:t>
            </a:r>
          </a:p>
          <a:p>
            <a:pPr marL="579119" indent="-579119" defTabSz="2316421">
              <a:lnSpc>
                <a:spcPct val="90000"/>
              </a:lnSpc>
              <a:spcBef>
                <a:spcPts val="4200"/>
              </a:spcBef>
              <a:buSzPct val="123000"/>
              <a:buChar char="•"/>
              <a:defRPr b="0" sz="4500"/>
            </a:pPr>
            <a:r>
              <a:t>Abbiamo dunque 4 livelli di significato:</a:t>
            </a:r>
            <a:br/>
            <a:r>
              <a:rPr b="1"/>
              <a:t>Ciò che è proferito</a:t>
            </a:r>
            <a:r>
              <a:t> -&gt;</a:t>
            </a:r>
            <a:r>
              <a:rPr i="1"/>
              <a:t>(saturazione,disambiguazione)</a:t>
            </a:r>
            <a:r>
              <a:t>-&gt;</a:t>
            </a:r>
            <a:r>
              <a:rPr b="1"/>
              <a:t>ciò che è detto (semanticamente)</a:t>
            </a:r>
            <a:r>
              <a:t> -&gt;</a:t>
            </a:r>
            <a:r>
              <a:rPr i="1"/>
              <a:t>(implicature generalizzate)</a:t>
            </a:r>
            <a:r>
              <a:t>-&gt;</a:t>
            </a:r>
            <a:r>
              <a:rPr b="1"/>
              <a:t>ciò che è detto (pragmaticamente)</a:t>
            </a:r>
            <a:r>
              <a:t>-&gt;</a:t>
            </a:r>
            <a:r>
              <a:rPr i="1"/>
              <a:t>(implicature conversazionali)</a:t>
            </a:r>
            <a:r>
              <a:t>-&gt;</a:t>
            </a:r>
            <a:r>
              <a:rPr b="1"/>
              <a:t>ciò che è implicato.</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Teoria della Rilevanza"/>
          <p:cNvSpPr txBox="1"/>
          <p:nvPr>
            <p:ph type="body" sz="half" idx="1"/>
          </p:nvPr>
        </p:nvSpPr>
        <p:spPr>
          <a:prstGeom prst="rect">
            <a:avLst/>
          </a:prstGeom>
        </p:spPr>
        <p:txBody>
          <a:bodyPr/>
          <a:lstStyle>
            <a:lvl1pPr>
              <a:defRPr spc="-300"/>
            </a:lvl1pPr>
          </a:lstStyle>
          <a:p>
            <a:pPr/>
            <a:r>
              <a:t>Teoria della Rilevanza</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Premessa"/>
          <p:cNvSpPr txBox="1"/>
          <p:nvPr>
            <p:ph type="title"/>
          </p:nvPr>
        </p:nvSpPr>
        <p:spPr>
          <a:prstGeom prst="rect">
            <a:avLst/>
          </a:prstGeom>
        </p:spPr>
        <p:txBody>
          <a:bodyPr/>
          <a:lstStyle>
            <a:lvl1pPr>
              <a:defRPr spc="-200"/>
            </a:lvl1pPr>
          </a:lstStyle>
          <a:p>
            <a:pPr/>
            <a:r>
              <a:t>Premessa</a:t>
            </a:r>
          </a:p>
        </p:txBody>
      </p:sp>
      <p:sp>
        <p:nvSpPr>
          <p:cNvPr id="156" name="Il modello del codice assume una particolare prosmettiva riguardo il significato. Il significato di un enunciato è codificato nella mente di chi parla, viene veicolato da un messaggio e trasmesso a un ricevente.…"/>
          <p:cNvSpPr txBox="1"/>
          <p:nvPr>
            <p:ph type="body" idx="1"/>
          </p:nvPr>
        </p:nvSpPr>
        <p:spPr>
          <a:xfrm>
            <a:off x="1206500" y="4248503"/>
            <a:ext cx="21971000" cy="8256014"/>
          </a:xfrm>
          <a:prstGeom prst="rect">
            <a:avLst/>
          </a:prstGeom>
        </p:spPr>
        <p:txBody>
          <a:bodyPr lIns="50800" tIns="50800" rIns="50800" bIns="50800"/>
          <a:lstStyle/>
          <a:p>
            <a:pPr marL="560830" indent="-560830" defTabSz="2243271">
              <a:lnSpc>
                <a:spcPct val="90000"/>
              </a:lnSpc>
              <a:spcBef>
                <a:spcPts val="4100"/>
              </a:spcBef>
              <a:buSzPct val="123000"/>
              <a:buChar char="•"/>
              <a:defRPr b="0" sz="4400"/>
            </a:pPr>
            <a:r>
              <a:t>Il modello del codice (Shannon, Weaver 1948) assume una particolare prospettiva riguardo il significato. Il significato di un enunciato è codificato nella mente di chi parla, viene veicolato da un messaggio e trasmesso a un ricevente. </a:t>
            </a:r>
          </a:p>
          <a:p>
            <a:pPr marL="560830" indent="-560830" defTabSz="2243271">
              <a:lnSpc>
                <a:spcPct val="90000"/>
              </a:lnSpc>
              <a:spcBef>
                <a:spcPts val="4100"/>
              </a:spcBef>
              <a:buSzPct val="123000"/>
              <a:buChar char="•"/>
              <a:defRPr b="0" sz="4400"/>
            </a:pPr>
            <a:r>
              <a:t>Per cambiare il modello della comunicazione è opportuno modificare il modo in cui intendiamo il significato.</a:t>
            </a:r>
          </a:p>
          <a:p>
            <a:pPr marL="560830" indent="-560830" defTabSz="2243271">
              <a:lnSpc>
                <a:spcPct val="90000"/>
              </a:lnSpc>
              <a:spcBef>
                <a:spcPts val="4100"/>
              </a:spcBef>
              <a:buSzPct val="123000"/>
              <a:buChar char="•"/>
              <a:defRPr sz="4400"/>
            </a:pPr>
            <a:r>
              <a:t>Significato naturale</a:t>
            </a:r>
          </a:p>
          <a:p>
            <a:pPr marL="560830" indent="-560830" defTabSz="2243271">
              <a:lnSpc>
                <a:spcPct val="90000"/>
              </a:lnSpc>
              <a:spcBef>
                <a:spcPts val="4100"/>
              </a:spcBef>
              <a:buSzPct val="123000"/>
              <a:buChar char="•"/>
              <a:defRPr sz="4400"/>
            </a:pPr>
            <a:r>
              <a:t>Significato non naturale</a:t>
            </a:r>
          </a:p>
          <a:p>
            <a:pPr marL="560830" indent="-560830" defTabSz="2243271">
              <a:lnSpc>
                <a:spcPct val="90000"/>
              </a:lnSpc>
              <a:spcBef>
                <a:spcPts val="4100"/>
              </a:spcBef>
              <a:buSzPct val="123000"/>
              <a:buChar char="•"/>
              <a:defRPr sz="4400"/>
            </a:pPr>
            <a:r>
              <a:t>Significato di un enunciato</a:t>
            </a:r>
          </a:p>
          <a:p>
            <a:pPr marL="560830" indent="-560830" defTabSz="2243271">
              <a:lnSpc>
                <a:spcPct val="90000"/>
              </a:lnSpc>
              <a:spcBef>
                <a:spcPts val="4100"/>
              </a:spcBef>
              <a:buSzPct val="123000"/>
              <a:buChar char="•"/>
              <a:defRPr sz="4400"/>
            </a:pPr>
            <a:r>
              <a:t>Significato del parlante</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I problemi del modello inferenziale"/>
          <p:cNvSpPr txBox="1"/>
          <p:nvPr>
            <p:ph type="title"/>
          </p:nvPr>
        </p:nvSpPr>
        <p:spPr>
          <a:prstGeom prst="rect">
            <a:avLst/>
          </a:prstGeom>
        </p:spPr>
        <p:txBody>
          <a:bodyPr/>
          <a:lstStyle>
            <a:lvl1pPr>
              <a:defRPr spc="-200"/>
            </a:lvl1pPr>
          </a:lstStyle>
          <a:p>
            <a:pPr/>
            <a:r>
              <a:t>I problemi del modello inferenziale</a:t>
            </a:r>
          </a:p>
        </p:txBody>
      </p:sp>
      <p:sp>
        <p:nvSpPr>
          <p:cNvPr id="236" name="Dan Sperber e Dreisde Wilson individuano i seguenti problemi nell’approccio di Grice. - In Grice manca un approccio unificato a come vengono counicato i vari livelli di significato.  - Nell’approccio di Grice alcuni concetti restano indefiniti e lasciati"/>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Dan Sperber e Dreisde Wilson individuano i seguenti problemi nell’approccio di Grice.</a:t>
            </a:r>
            <a:br/>
            <a:r>
              <a:t>- In Grice manca un approccio unificato a come vengono counicato i vari livelli di significato. </a:t>
            </a:r>
            <a:br/>
            <a:r>
              <a:t>- Nell’approccio di Grice alcuni concetti restano indefiniti e lasciati all’intuizione, un caso paradigmatico è offerto da quello di Rilevanza.</a:t>
            </a:r>
            <a:br/>
            <a:r>
              <a:t>- Grice </a:t>
            </a:r>
            <a:r>
              <a:rPr b="1"/>
              <a:t>ricostruisce </a:t>
            </a:r>
            <a:r>
              <a:t>il ragionamento di chi ascolta per inferire in contenuto trasmesso dal parlante ma non spiega </a:t>
            </a:r>
            <a:r>
              <a:rPr b="1"/>
              <a:t>come </a:t>
            </a:r>
            <a:r>
              <a:t>questo possa avvenire.</a:t>
            </a:r>
            <a:br/>
            <a:r>
              <a:t>-&gt; L’approccio di Grice è pre-teoretico, non sistematico e non permette predizioni.</a:t>
            </a:r>
            <a:br/>
            <a:r>
              <a:t>- Il modello di Grice continua a basarsi sulla common knowledge.</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8" name="La teoria della Rilevanza"/>
          <p:cNvSpPr txBox="1"/>
          <p:nvPr>
            <p:ph type="title"/>
          </p:nvPr>
        </p:nvSpPr>
        <p:spPr>
          <a:prstGeom prst="rect">
            <a:avLst/>
          </a:prstGeom>
        </p:spPr>
        <p:txBody>
          <a:bodyPr/>
          <a:lstStyle>
            <a:lvl1pPr>
              <a:defRPr spc="-200"/>
            </a:lvl1pPr>
          </a:lstStyle>
          <a:p>
            <a:pPr/>
            <a:r>
              <a:t>La teoria della Rilevanza</a:t>
            </a:r>
          </a:p>
        </p:txBody>
      </p:sp>
      <p:sp>
        <p:nvSpPr>
          <p:cNvPr id="239" name="Ambienti cognitivi"/>
          <p:cNvSpPr txBox="1"/>
          <p:nvPr>
            <p:ph type="body" sz="quarter" idx="1"/>
          </p:nvPr>
        </p:nvSpPr>
        <p:spPr>
          <a:xfrm>
            <a:off x="1206500" y="2372961"/>
            <a:ext cx="21971000" cy="934780"/>
          </a:xfrm>
          <a:prstGeom prst="rect">
            <a:avLst/>
          </a:prstGeom>
        </p:spPr>
        <p:txBody>
          <a:bodyPr/>
          <a:lstStyle/>
          <a:p>
            <a:pPr/>
            <a:r>
              <a:t>Ambienti cognitivi</a:t>
            </a:r>
          </a:p>
        </p:txBody>
      </p:sp>
      <p:sp>
        <p:nvSpPr>
          <p:cNvPr id="240" name="[Fatto] In uno scambio comunicativo non si fa appello alla conoscenza condivisa. I parlanti usano informazioni non necessariamente perché sanno siano vere ma anche quando credono lo siano e a prescindere dal fatto i loro interlocutori abbiano le stesse c"/>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475487" indent="-475487" defTabSz="1901904">
              <a:spcBef>
                <a:spcPts val="3500"/>
              </a:spcBef>
              <a:defRPr sz="3700"/>
            </a:pPr>
            <a:r>
              <a:t>[</a:t>
            </a:r>
            <a:r>
              <a:rPr b="1"/>
              <a:t>Fatto</a:t>
            </a:r>
            <a:r>
              <a:t>] In uno scambio comunicativo non si fa appello alla conoscenza condivisa. I parlanti usano informazioni non necessariamente perché </a:t>
            </a:r>
            <a:r>
              <a:rPr b="1"/>
              <a:t>sanno </a:t>
            </a:r>
            <a:r>
              <a:t>siano vere ma anche quando </a:t>
            </a:r>
            <a:r>
              <a:rPr b="1"/>
              <a:t>credono </a:t>
            </a:r>
            <a:r>
              <a:t>lo siano e a prescindere dal fatto i loro interlocutori abbiano le stesse credenze prima dell’inizio dello scambio comunicativo.</a:t>
            </a:r>
          </a:p>
          <a:p>
            <a:pPr marL="475487" indent="-475487" defTabSz="1901904">
              <a:spcBef>
                <a:spcPts val="3500"/>
              </a:spcBef>
              <a:defRPr sz="3700"/>
            </a:pPr>
            <a:r>
              <a:t>[</a:t>
            </a:r>
            <a:r>
              <a:rPr b="1"/>
              <a:t>Definizione</a:t>
            </a:r>
            <a:r>
              <a:t>] </a:t>
            </a:r>
            <a:r>
              <a:rPr i="1"/>
              <a:t>Manifestness: </a:t>
            </a:r>
            <a:r>
              <a:t>Un fatto F è manifesto ad un agente A al tempo t se: (a) A </a:t>
            </a:r>
            <a:r>
              <a:rPr b="1"/>
              <a:t>ha la possibilità di</a:t>
            </a:r>
            <a:r>
              <a:t> rappresentarsi F al tempo t; e (b) A </a:t>
            </a:r>
            <a:r>
              <a:rPr b="1"/>
              <a:t>ha la possibilità di </a:t>
            </a:r>
            <a:r>
              <a:t>ritenere F vero o probabilmente vero</a:t>
            </a:r>
          </a:p>
          <a:p>
            <a:pPr marL="475487" indent="-475487" defTabSz="1901904">
              <a:spcBef>
                <a:spcPts val="3500"/>
              </a:spcBef>
              <a:defRPr sz="3700"/>
            </a:pPr>
            <a:r>
              <a:t>La conoscenza è </a:t>
            </a:r>
            <a:r>
              <a:rPr b="1"/>
              <a:t>attuale</a:t>
            </a:r>
            <a:r>
              <a:t>. La manifestness è </a:t>
            </a:r>
            <a:r>
              <a:rPr b="1"/>
              <a:t>potenziale </a:t>
            </a:r>
            <a:r>
              <a:t>(-&gt; non fa riferimento ad un contenuto attuale della mente, né veridico)</a:t>
            </a:r>
          </a:p>
          <a:p>
            <a:pPr marL="475487" indent="-475487" defTabSz="1901904">
              <a:spcBef>
                <a:spcPts val="3500"/>
              </a:spcBef>
              <a:defRPr sz="3700"/>
            </a:pPr>
            <a:r>
              <a:t>[</a:t>
            </a:r>
            <a:r>
              <a:rPr b="1"/>
              <a:t>Esempio</a:t>
            </a:r>
            <a:r>
              <a:t>] Supponiamo io creda di aver chiuso la porta della mia stanza anche se non lo è. In questo caso, a prescindere dal fatto ci stia pensando o meno, per me l’enunciato “la porta della mia stanza è chiusa” è manifesto perché posso potenzialmente richiamarlo alla mente e ritenerlo vero.</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La teoria della Rilevanza"/>
          <p:cNvSpPr txBox="1"/>
          <p:nvPr>
            <p:ph type="title"/>
          </p:nvPr>
        </p:nvSpPr>
        <p:spPr>
          <a:prstGeom prst="rect">
            <a:avLst/>
          </a:prstGeom>
        </p:spPr>
        <p:txBody>
          <a:bodyPr/>
          <a:lstStyle>
            <a:lvl1pPr>
              <a:defRPr spc="-200"/>
            </a:lvl1pPr>
          </a:lstStyle>
          <a:p>
            <a:pPr/>
            <a:r>
              <a:t>La teoria della Rilevanza</a:t>
            </a:r>
          </a:p>
        </p:txBody>
      </p:sp>
      <p:sp>
        <p:nvSpPr>
          <p:cNvPr id="243" name="Ambienti cognitivi"/>
          <p:cNvSpPr txBox="1"/>
          <p:nvPr>
            <p:ph type="body" sz="quarter" idx="1"/>
          </p:nvPr>
        </p:nvSpPr>
        <p:spPr>
          <a:xfrm>
            <a:off x="1206500" y="2372961"/>
            <a:ext cx="21971000" cy="934780"/>
          </a:xfrm>
          <a:prstGeom prst="rect">
            <a:avLst/>
          </a:prstGeom>
        </p:spPr>
        <p:txBody>
          <a:bodyPr/>
          <a:lstStyle/>
          <a:p>
            <a:pPr/>
            <a:r>
              <a:t>Ambienti cognitivi</a:t>
            </a:r>
          </a:p>
        </p:txBody>
      </p:sp>
      <p:sp>
        <p:nvSpPr>
          <p:cNvPr id="244" name="La manifestedness è graduale. La sua gradualità dipende da (a) e (b) nella definizione. - Un fatto può essere più o meno manifesto dipendentemente dalla facilità con cui riusciamo a rappresentarcelo (richiamarlo alla mente). In altri temrini, un fatto pu"/>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548638" indent="-548638" defTabSz="2194505">
              <a:spcBef>
                <a:spcPts val="4000"/>
              </a:spcBef>
              <a:defRPr sz="4300"/>
            </a:pPr>
            <a:r>
              <a:t>La manifestedness è </a:t>
            </a:r>
            <a:r>
              <a:rPr b="1"/>
              <a:t>graduale</a:t>
            </a:r>
            <a:r>
              <a:t>. La sua gradualità dipende da (a) e (b) nella definizione.</a:t>
            </a:r>
            <a:br/>
            <a:r>
              <a:t>- Un fatto può essere più o meno manifesto dipendentemente dalla facilità con cui riusciamo a rappresentarcelo (richiamarlo alla mente). In altri temrini, un fatto può essere più o meno </a:t>
            </a:r>
            <a:r>
              <a:rPr b="1"/>
              <a:t>accessibile</a:t>
            </a:r>
            <a:r>
              <a:t>;</a:t>
            </a:r>
            <a:br/>
            <a:r>
              <a:t>- Un fatto può essere più o meno manifesto perché considerato più o meno probabile.</a:t>
            </a:r>
          </a:p>
          <a:p>
            <a:pPr marL="548638" indent="-548638" defTabSz="2194505">
              <a:spcBef>
                <a:spcPts val="4000"/>
              </a:spcBef>
              <a:defRPr sz="4300"/>
            </a:pPr>
            <a:r>
              <a:t>Le azioni richiedono informazioni per essere messe in atto, e queste informazioni sono appunto i fatti manifesti a chi intende comppiere l’azione.</a:t>
            </a:r>
          </a:p>
          <a:p>
            <a:pPr marL="548638" indent="-548638" defTabSz="2194505">
              <a:spcBef>
                <a:spcPts val="4000"/>
              </a:spcBef>
              <a:defRPr sz="4300"/>
            </a:pPr>
            <a:r>
              <a:t>Ogni azione è performata in un </a:t>
            </a:r>
            <a:r>
              <a:rPr b="1"/>
              <a:t>ambiente cognitivo</a:t>
            </a:r>
            <a:r>
              <a:t>.</a:t>
            </a:r>
          </a:p>
          <a:p>
            <a:pPr marL="548638" indent="-548638" defTabSz="2194505">
              <a:spcBef>
                <a:spcPts val="4000"/>
              </a:spcBef>
              <a:defRPr sz="4300"/>
            </a:pPr>
            <a:r>
              <a:t>[</a:t>
            </a:r>
            <a:r>
              <a:rPr b="1"/>
              <a:t>Definizione</a:t>
            </a:r>
            <a:r>
              <a:t>] L’ambiente cognitivo di un agente A è l’insieme dei fatti che gli sono manifesti.</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Ambienti Cognitivi"/>
          <p:cNvSpPr txBox="1"/>
          <p:nvPr>
            <p:ph type="title"/>
          </p:nvPr>
        </p:nvSpPr>
        <p:spPr>
          <a:prstGeom prst="rect">
            <a:avLst/>
          </a:prstGeom>
        </p:spPr>
        <p:txBody>
          <a:bodyPr/>
          <a:lstStyle>
            <a:lvl1pPr>
              <a:defRPr spc="-200"/>
            </a:lvl1pPr>
          </a:lstStyle>
          <a:p>
            <a:pPr/>
            <a:r>
              <a:t>Ambienti Cognitivi</a:t>
            </a:r>
          </a:p>
        </p:txBody>
      </p:sp>
      <p:sp>
        <p:nvSpPr>
          <p:cNvPr id="247" name="Ambienti cognitivi condivisi"/>
          <p:cNvSpPr txBox="1"/>
          <p:nvPr>
            <p:ph type="body" sz="quarter" idx="1"/>
          </p:nvPr>
        </p:nvSpPr>
        <p:spPr>
          <a:xfrm>
            <a:off x="1206500" y="2372961"/>
            <a:ext cx="21971000" cy="934780"/>
          </a:xfrm>
          <a:prstGeom prst="rect">
            <a:avLst/>
          </a:prstGeom>
        </p:spPr>
        <p:txBody>
          <a:bodyPr/>
          <a:lstStyle/>
          <a:p>
            <a:pPr/>
            <a:r>
              <a:t>Ambienti cognitivi condivisi</a:t>
            </a:r>
          </a:p>
        </p:txBody>
      </p:sp>
      <p:sp>
        <p:nvSpPr>
          <p:cNvPr id="248" name="Due individui, in generale, “vivono” in ambienti cognitivi distinti. Tuttavia, se in una situazione comune, possono avere lo stesso ambiente cognitivo legato a quella specifica situazione.…"/>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Due individui, in generale, “vivono” in ambienti cognitivi distinti. Tuttavia, se in una situazione comune, possono avere lo stesso ambiente cognitivo legato a quella specifica situazione. </a:t>
            </a:r>
          </a:p>
          <a:p>
            <a:pPr/>
            <a:r>
              <a:t>[</a:t>
            </a:r>
            <a:r>
              <a:rPr b="1"/>
              <a:t>Esempio</a:t>
            </a:r>
            <a:r>
              <a:t>] Alice e Bon passeggiano per la strada e vedono un autobus passare. Sebbene possano notare dettagli distinti a partire da campi visuali distinti, possono richiamare alla mente le stesse cose.</a:t>
            </a:r>
          </a:p>
          <a:p>
            <a:pPr/>
            <a:r>
              <a:t>[</a:t>
            </a:r>
            <a:r>
              <a:rPr b="1"/>
              <a:t>Definizione</a:t>
            </a:r>
            <a:r>
              <a:t>] L’</a:t>
            </a:r>
            <a:r>
              <a:rPr b="1"/>
              <a:t>ambiente cognitivo condiviso</a:t>
            </a:r>
            <a:r>
              <a:t> tra un gruppo di agente A,B,… è l’insieme dei fatti manifesti a tutti.</a:t>
            </a:r>
          </a:p>
          <a:p>
            <a:pPr/>
            <a:r>
              <a:t>È sufficiente avere un ambiente cognitivo condiviso per comunicare? </a:t>
            </a:r>
            <a:r>
              <a:rPr b="1"/>
              <a:t>NO</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Mutual manifestness"/>
          <p:cNvSpPr txBox="1"/>
          <p:nvPr>
            <p:ph type="title"/>
          </p:nvPr>
        </p:nvSpPr>
        <p:spPr>
          <a:prstGeom prst="rect">
            <a:avLst/>
          </a:prstGeom>
        </p:spPr>
        <p:txBody>
          <a:bodyPr/>
          <a:lstStyle>
            <a:lvl1pPr>
              <a:defRPr spc="-200"/>
            </a:lvl1pPr>
          </a:lstStyle>
          <a:p>
            <a:pPr/>
            <a:r>
              <a:t>Mutual manifestness</a:t>
            </a:r>
          </a:p>
        </p:txBody>
      </p:sp>
      <p:sp>
        <p:nvSpPr>
          <p:cNvPr id="251" name="[Definizione] Un fatto F è mutuamente manifesto ad A e a B se è manifesto ad entrambi, se ad A e B è manifesto che F è manifesto ad entrambi, se ad A e B è manifesto che ad A e B è manifesto che ad A e B è manifesto,….…"/>
          <p:cNvSpPr txBox="1"/>
          <p:nvPr>
            <p:ph type="body" idx="1"/>
          </p:nvPr>
        </p:nvSpPr>
        <p:spPr>
          <a:xfrm>
            <a:off x="1206500" y="2675814"/>
            <a:ext cx="21971000" cy="9828702"/>
          </a:xfrm>
          <a:prstGeom prst="rect">
            <a:avLst/>
          </a:prstGeom>
        </p:spPr>
        <p:txBody>
          <a:bodyPr lIns="50800" tIns="50800" rIns="50800" bIns="50800"/>
          <a:lstStyle/>
          <a:p>
            <a:pPr marL="536447" indent="-536447" defTabSz="2145738">
              <a:lnSpc>
                <a:spcPct val="90000"/>
              </a:lnSpc>
              <a:spcBef>
                <a:spcPts val="3900"/>
              </a:spcBef>
              <a:buSzPct val="123000"/>
              <a:buChar char="•"/>
              <a:defRPr b="0" sz="4200"/>
            </a:pPr>
            <a:r>
              <a:t>[</a:t>
            </a:r>
            <a:r>
              <a:rPr b="1"/>
              <a:t>Definizione</a:t>
            </a:r>
            <a:r>
              <a:t>] Un fatto F è mutuamente manifesto ad A e a B se è manifesto ad entrambi, se ad A e B è manifesto che F è manifesto ad entrambi, se ad A e B è manifesto che ad A e B è manifesto che ad A e B è manifesto,….</a:t>
            </a:r>
          </a:p>
          <a:p>
            <a:pPr marL="536447" indent="-536447" defTabSz="2145738">
              <a:lnSpc>
                <a:spcPct val="90000"/>
              </a:lnSpc>
              <a:spcBef>
                <a:spcPts val="3900"/>
              </a:spcBef>
              <a:buSzPct val="123000"/>
              <a:buChar char="•"/>
              <a:defRPr sz="4200"/>
            </a:pPr>
            <a:r>
              <a:t>Ricorda: </a:t>
            </a:r>
            <a:r>
              <a:rPr b="0"/>
              <a:t>quello di manifestness è un concetto potenziale, non attuale. -&gt; La mutual manifestness non richiede costi cognitivi elevati.</a:t>
            </a:r>
            <a:endParaRPr b="0"/>
          </a:p>
          <a:p>
            <a:pPr marL="536447" indent="-536447" defTabSz="2145738">
              <a:lnSpc>
                <a:spcPct val="90000"/>
              </a:lnSpc>
              <a:spcBef>
                <a:spcPts val="3900"/>
              </a:spcBef>
              <a:buSzPct val="123000"/>
              <a:buChar char="•"/>
              <a:defRPr b="0" sz="4200"/>
            </a:pPr>
            <a:r>
              <a:t>[</a:t>
            </a:r>
            <a:r>
              <a:rPr b="1"/>
              <a:t>Definizione</a:t>
            </a:r>
            <a:r>
              <a:t>] L’</a:t>
            </a:r>
            <a:r>
              <a:rPr b="1"/>
              <a:t>ambiente cognitivo mutuo (mutual cognitive environment) </a:t>
            </a:r>
            <a:r>
              <a:t>degli agenti A,B,… è l’insieme dei fatti mutualmente manifesti ad A,B,…</a:t>
            </a:r>
          </a:p>
          <a:p>
            <a:pPr marL="536447" indent="-536447" defTabSz="2145738">
              <a:lnSpc>
                <a:spcPct val="90000"/>
              </a:lnSpc>
              <a:spcBef>
                <a:spcPts val="3900"/>
              </a:spcBef>
              <a:buSzPct val="123000"/>
              <a:buChar char="•"/>
              <a:defRPr sz="4200"/>
            </a:pPr>
            <a:r>
              <a:t>N.B. </a:t>
            </a:r>
            <a:r>
              <a:rPr b="0"/>
              <a:t>L’ambiente cognitivo mutuo non assicura che in una comunicazione tutti abbiano le stesse informazioni. Essendo quest’ultimo un requisito fondamentale del modello del codice, non si può pensare di salvare il modello del codice rimpiazzando semplicemente la </a:t>
            </a:r>
            <a:r>
              <a:t>common knowledge </a:t>
            </a:r>
            <a:r>
              <a:rPr b="0"/>
              <a:t>con la mutual manifestness.</a:t>
            </a:r>
            <a:r>
              <a:t> </a:t>
            </a:r>
            <a:endParaRPr b="0"/>
          </a:p>
          <a:p>
            <a:pPr marL="536447" indent="-536447" defTabSz="2145738">
              <a:lnSpc>
                <a:spcPct val="90000"/>
              </a:lnSpc>
              <a:spcBef>
                <a:spcPts val="3900"/>
              </a:spcBef>
              <a:buSzPct val="123000"/>
              <a:buChar char="•"/>
              <a:defRPr b="0" sz="4200"/>
            </a:pPr>
            <a:r>
              <a:t>L’ambiente cognitivo mutuo è la base a partire dalla quale costruire una nuova teoria della comunicazione. </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3" name="Rilevanza"/>
          <p:cNvSpPr txBox="1"/>
          <p:nvPr>
            <p:ph type="title"/>
          </p:nvPr>
        </p:nvSpPr>
        <p:spPr>
          <a:prstGeom prst="rect">
            <a:avLst/>
          </a:prstGeom>
        </p:spPr>
        <p:txBody>
          <a:bodyPr/>
          <a:lstStyle>
            <a:lvl1pPr>
              <a:defRPr spc="-200"/>
            </a:lvl1pPr>
          </a:lstStyle>
          <a:p>
            <a:pPr/>
            <a:r>
              <a:t>Rilevanza</a:t>
            </a:r>
          </a:p>
        </p:txBody>
      </p:sp>
      <p:sp>
        <p:nvSpPr>
          <p:cNvPr id="254" name="La comunicazione, come tutte le attività umane, si muove sempre su un terreno di incertezza, dove parte della precisione deve essere sacrificata in nome dell’efficienza.…"/>
          <p:cNvSpPr txBox="1"/>
          <p:nvPr>
            <p:ph type="body" idx="1"/>
          </p:nvPr>
        </p:nvSpPr>
        <p:spPr>
          <a:xfrm>
            <a:off x="1206500" y="2761993"/>
            <a:ext cx="21971000" cy="9742524"/>
          </a:xfrm>
          <a:prstGeom prst="rect">
            <a:avLst/>
          </a:prstGeom>
        </p:spPr>
        <p:txBody>
          <a:bodyPr lIns="50800" tIns="50800" rIns="50800" bIns="50800"/>
          <a:lstStyle/>
          <a:p>
            <a:pPr marL="566926" indent="-566926" defTabSz="2267654">
              <a:lnSpc>
                <a:spcPct val="90000"/>
              </a:lnSpc>
              <a:spcBef>
                <a:spcPts val="4100"/>
              </a:spcBef>
              <a:buSzPct val="123000"/>
              <a:buChar char="•"/>
              <a:defRPr b="0" sz="4400"/>
            </a:pPr>
            <a:r>
              <a:t>La comunicazione, come tutte le attività umane, si muove sempre su un terreno di incertezza, dove parte della precisione deve essere sacrificata in nome dell’efficienza.</a:t>
            </a:r>
          </a:p>
          <a:p>
            <a:pPr marL="566926" indent="-566926" defTabSz="2267654">
              <a:lnSpc>
                <a:spcPct val="90000"/>
              </a:lnSpc>
              <a:spcBef>
                <a:spcPts val="4100"/>
              </a:spcBef>
              <a:buSzPct val="123000"/>
              <a:buChar char="•"/>
              <a:defRPr b="0" sz="4400"/>
            </a:pPr>
            <a:r>
              <a:t>La nozione di rilevanza emerge da un’analisi di come gli umani processano informazioni in modo efficiente.</a:t>
            </a:r>
          </a:p>
          <a:p>
            <a:pPr marL="566926" indent="-566926" defTabSz="2267654">
              <a:lnSpc>
                <a:spcPct val="90000"/>
              </a:lnSpc>
              <a:spcBef>
                <a:spcPts val="4100"/>
              </a:spcBef>
              <a:buSzPct val="123000"/>
              <a:buChar char="•"/>
              <a:defRPr b="0" sz="4400"/>
            </a:pPr>
            <a:r>
              <a:t>Quando performo un’azione ho bisogno di un insieme di informazioni. Tuttavia, l’insieme di informazioni che seleziono per compiere un’azione è solo una piccola parte delle informazioni disponibili (</a:t>
            </a:r>
            <a:r>
              <a:rPr i="1"/>
              <a:t>attention bottleneck, </a:t>
            </a:r>
            <a:r>
              <a:t>Broadbent, 1958). </a:t>
            </a:r>
          </a:p>
          <a:p>
            <a:pPr marL="566926" indent="-566926" defTabSz="2267654">
              <a:lnSpc>
                <a:spcPct val="90000"/>
              </a:lnSpc>
              <a:spcBef>
                <a:spcPts val="4100"/>
              </a:spcBef>
              <a:buSzPct val="123000"/>
              <a:buChar char="•"/>
              <a:defRPr b="0" sz="4400"/>
            </a:pPr>
            <a:r>
              <a:t>Le nostre risorse cognitive sono limitate. Filtriamo informazioni per processarle meglio. Le informazioni che recepiamo devono essere le più rilevanti possibili.</a:t>
            </a:r>
          </a:p>
          <a:p>
            <a:pPr marL="566926" indent="-566926" defTabSz="2267654">
              <a:lnSpc>
                <a:spcPct val="90000"/>
              </a:lnSpc>
              <a:spcBef>
                <a:spcPts val="4100"/>
              </a:spcBef>
              <a:buSzPct val="123000"/>
              <a:buChar char="•"/>
              <a:defRPr sz="4400"/>
            </a:pPr>
            <a:r>
              <a:t>Ogni obiettivo cognitivo è sempre un obiettivo di massimizzazione della rilevanza delle informazioni processate.</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6" name="Rilevanza"/>
          <p:cNvSpPr txBox="1"/>
          <p:nvPr>
            <p:ph type="title"/>
          </p:nvPr>
        </p:nvSpPr>
        <p:spPr>
          <a:prstGeom prst="rect">
            <a:avLst/>
          </a:prstGeom>
        </p:spPr>
        <p:txBody>
          <a:bodyPr/>
          <a:lstStyle>
            <a:lvl1pPr>
              <a:defRPr spc="-200"/>
            </a:lvl1pPr>
          </a:lstStyle>
          <a:p>
            <a:pPr/>
            <a:r>
              <a:t>Rilevanza</a:t>
            </a:r>
          </a:p>
        </p:txBody>
      </p:sp>
      <p:sp>
        <p:nvSpPr>
          <p:cNvPr id="257" name="Più le informazioni sono rilevanti, più è efficiente la processazione di tali informazioni. Più è efficiente la processazione delle informazioni, più è semplice svolgere compiti cognitivi.…"/>
          <p:cNvSpPr txBox="1"/>
          <p:nvPr>
            <p:ph type="body" idx="1"/>
          </p:nvPr>
        </p:nvSpPr>
        <p:spPr>
          <a:xfrm>
            <a:off x="1206500" y="2729994"/>
            <a:ext cx="21971000" cy="10480548"/>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Più le informazioni sono rilevanti, più è efficiente la processazione di tali informazioni. Più è efficiente la processazione delle informazioni, più è semplice svolgere compiti cognitivi.</a:t>
            </a:r>
          </a:p>
          <a:p>
            <a:pPr marL="609600" indent="-609600" defTabSz="2438337">
              <a:lnSpc>
                <a:spcPct val="90000"/>
              </a:lnSpc>
              <a:spcBef>
                <a:spcPts val="4500"/>
              </a:spcBef>
              <a:buSzPct val="123000"/>
              <a:buChar char="•"/>
              <a:defRPr b="0" sz="4800"/>
            </a:pPr>
            <a:r>
              <a:t>Le informazioni si processano attraverso altre informazioni. Processiamo informazioni </a:t>
            </a:r>
            <a:r>
              <a:rPr b="1"/>
              <a:t>alla luce di </a:t>
            </a:r>
            <a:r>
              <a:t>informazioni di contesto</a:t>
            </a:r>
          </a:p>
          <a:p>
            <a:pPr marL="609600" indent="-609600" defTabSz="2438337">
              <a:lnSpc>
                <a:spcPct val="90000"/>
              </a:lnSpc>
              <a:spcBef>
                <a:spcPts val="4500"/>
              </a:spcBef>
              <a:buSzPct val="123000"/>
              <a:buChar char="•"/>
              <a:defRPr b="0" sz="4800"/>
            </a:pPr>
            <a:r>
              <a:t>Come costruiamo il contesto? Prendiamo informazioni da almeno tre fonti principali.</a:t>
            </a:r>
            <a:br/>
            <a:r>
              <a:t>- Percezione</a:t>
            </a:r>
            <a:br/>
            <a:r>
              <a:t>-Memoria: (a) a breve termine, cioè informazioni presenti alla mente per un breve periodo e che vengono successivamente cancellate (“memoria di lavoro”); (b) a lungo termine, ovvero informazioni ``immagazzinate’’ per un periodo di tempo indefinito e riutilizzabili;</a:t>
            </a:r>
            <a:br/>
            <a:r>
              <a:t>- Inferenze: permettono di estrarre informazioni dalla memoria a lungo e breve termine al fine di ridurre la quantità di informazioni da immagazzinare.</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Rilevanza"/>
          <p:cNvSpPr txBox="1"/>
          <p:nvPr>
            <p:ph type="title"/>
          </p:nvPr>
        </p:nvSpPr>
        <p:spPr>
          <a:prstGeom prst="rect">
            <a:avLst/>
          </a:prstGeom>
        </p:spPr>
        <p:txBody>
          <a:bodyPr/>
          <a:lstStyle>
            <a:lvl1pPr>
              <a:defRPr spc="-200"/>
            </a:lvl1pPr>
          </a:lstStyle>
          <a:p>
            <a:pPr/>
            <a:r>
              <a:t>Rilevanza</a:t>
            </a:r>
          </a:p>
        </p:txBody>
      </p:sp>
      <p:sp>
        <p:nvSpPr>
          <p:cNvPr id="260" name="In generale, abbiamo a disposizione molte fonti di informazione alcune delle quali permettono una estrazione di informazioni più semplice, altre una più difficile.…"/>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In generale, abbiamo a disposizione molte fonti di informazione alcune delle quali permettono una estrazione di informazioni più semplice, altre una più difficile.</a:t>
            </a:r>
          </a:p>
          <a:p>
            <a:pPr marL="609600" indent="-609600" defTabSz="2438337">
              <a:lnSpc>
                <a:spcPct val="90000"/>
              </a:lnSpc>
              <a:spcBef>
                <a:spcPts val="4500"/>
              </a:spcBef>
              <a:buSzPct val="123000"/>
              <a:buChar char="•"/>
              <a:defRPr b="0" sz="4800"/>
            </a:pPr>
            <a:r>
              <a:t>Alcuni contesti sono più accessibili di altri dal momento che le risorse cognitive necessarie per ricostruirli sono minori o più accessibili.</a:t>
            </a:r>
          </a:p>
          <a:p>
            <a:pPr marL="609600" indent="-609600" defTabSz="2438337">
              <a:lnSpc>
                <a:spcPct val="90000"/>
              </a:lnSpc>
              <a:spcBef>
                <a:spcPts val="4500"/>
              </a:spcBef>
              <a:buSzPct val="123000"/>
              <a:buChar char="•"/>
              <a:defRPr b="0" sz="4800"/>
            </a:pPr>
            <a:r>
              <a:t>La processazione delle informazioni è più efficiente quanto minore è lo sforzo cognitivo necessario.</a:t>
            </a:r>
          </a:p>
          <a:p>
            <a:pPr marL="609600" indent="-609600" defTabSz="2438337">
              <a:lnSpc>
                <a:spcPct val="90000"/>
              </a:lnSpc>
              <a:spcBef>
                <a:spcPts val="4500"/>
              </a:spcBef>
              <a:buSzPct val="123000"/>
              <a:buChar char="•"/>
              <a:defRPr b="0" sz="4800"/>
            </a:pPr>
            <a:r>
              <a:t>Quando possibile, un individuo dovrebbe focalizzare la propria attenzione sulle informazioni che richiedono meno sforzo cognitivo</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2" name="Efficienza della processazione di informazioni"/>
          <p:cNvSpPr txBox="1"/>
          <p:nvPr>
            <p:ph type="title"/>
          </p:nvPr>
        </p:nvSpPr>
        <p:spPr>
          <a:prstGeom prst="rect">
            <a:avLst/>
          </a:prstGeom>
        </p:spPr>
        <p:txBody>
          <a:bodyPr/>
          <a:lstStyle>
            <a:lvl1pPr defTabSz="2365187">
              <a:defRPr spc="-199" sz="8200"/>
            </a:lvl1pPr>
          </a:lstStyle>
          <a:p>
            <a:pPr/>
            <a:r>
              <a:t>Efficienza della processazione di informazioni</a:t>
            </a:r>
          </a:p>
        </p:txBody>
      </p:sp>
      <p:sp>
        <p:nvSpPr>
          <p:cNvPr id="263" name="I parametri per misurare l’efficienza della processazione di informazioni sono:…"/>
          <p:cNvSpPr txBox="1"/>
          <p:nvPr>
            <p:ph type="body" idx="1"/>
          </p:nvPr>
        </p:nvSpPr>
        <p:spPr>
          <a:xfrm>
            <a:off x="1206500" y="2729994"/>
            <a:ext cx="21971000" cy="1007159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I parametri per misurare l’efficienza della processazione di informazioni sono:</a:t>
            </a:r>
          </a:p>
          <a:p>
            <a:pPr marL="609600" indent="-609600" defTabSz="2438337">
              <a:lnSpc>
                <a:spcPct val="90000"/>
              </a:lnSpc>
              <a:spcBef>
                <a:spcPts val="4500"/>
              </a:spcBef>
              <a:buSzPct val="123000"/>
              <a:buChar char="•"/>
              <a:defRPr sz="4800"/>
            </a:pPr>
            <a:r>
              <a:t>Sforzo cognitivo: </a:t>
            </a:r>
            <a:r>
              <a:rPr b="0"/>
              <a:t>la quantità di sforzo necessaria per elaborare e recuperare le informazioni.</a:t>
            </a:r>
            <a:endParaRPr b="0"/>
          </a:p>
          <a:p>
            <a:pPr marL="609600" indent="-609600" defTabSz="2438337">
              <a:lnSpc>
                <a:spcPct val="90000"/>
              </a:lnSpc>
              <a:spcBef>
                <a:spcPts val="4500"/>
              </a:spcBef>
              <a:buSzPct val="123000"/>
              <a:buChar char="•"/>
              <a:defRPr b="0" sz="4800"/>
            </a:pPr>
            <a:r>
              <a:t>Quando ho bisogno di informazioni per agire, creo un contesto per processarle. Ma quali informazioni devono entrare nel contesto.</a:t>
            </a:r>
          </a:p>
          <a:p>
            <a:pPr marL="609600" indent="-609600" defTabSz="2438337">
              <a:lnSpc>
                <a:spcPct val="90000"/>
              </a:lnSpc>
              <a:spcBef>
                <a:spcPts val="4500"/>
              </a:spcBef>
              <a:buSzPct val="123000"/>
              <a:buChar char="•"/>
              <a:defRPr b="0" sz="4800"/>
            </a:pPr>
            <a:r>
              <a:t>[</a:t>
            </a:r>
            <a:r>
              <a:rPr b="1"/>
              <a:t>Esempio</a:t>
            </a:r>
            <a:r>
              <a:t>] Alice è in ritardo per la lezione ed ha paura di perderla, deve prendere l’autobus che, probabilmente, è già passato. Alice si sofferma a leggere il manifesto di un concerto. (C’è qualcosa di strano?)</a:t>
            </a:r>
          </a:p>
          <a:p>
            <a:pPr marL="609600" indent="-609600" defTabSz="2438337">
              <a:lnSpc>
                <a:spcPct val="90000"/>
              </a:lnSpc>
              <a:spcBef>
                <a:spcPts val="4500"/>
              </a:spcBef>
              <a:buSzPct val="123000"/>
              <a:buChar char="•"/>
              <a:defRPr b="0" sz="4800"/>
            </a:pPr>
            <a:r>
              <a:t>Il contesto da creare deve essere funzionale al raggiungimento dell’obbiettivo cognitivo.</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5" name="Contesti"/>
          <p:cNvSpPr txBox="1"/>
          <p:nvPr>
            <p:ph type="title"/>
          </p:nvPr>
        </p:nvSpPr>
        <p:spPr>
          <a:prstGeom prst="rect">
            <a:avLst/>
          </a:prstGeom>
        </p:spPr>
        <p:txBody>
          <a:bodyPr/>
          <a:lstStyle>
            <a:lvl1pPr>
              <a:defRPr spc="-200"/>
            </a:lvl1pPr>
          </a:lstStyle>
          <a:p>
            <a:pPr/>
            <a:r>
              <a:t>Contesti</a:t>
            </a:r>
          </a:p>
        </p:txBody>
      </p:sp>
      <p:sp>
        <p:nvSpPr>
          <p:cNvPr id="266" name="Quali informazioni devo includere in un contesto per un dato task cognitivo?…"/>
          <p:cNvSpPr txBox="1"/>
          <p:nvPr>
            <p:ph type="body" idx="1"/>
          </p:nvPr>
        </p:nvSpPr>
        <p:spPr>
          <a:xfrm>
            <a:off x="1206500" y="2529792"/>
            <a:ext cx="21971000" cy="10820356"/>
          </a:xfrm>
          <a:prstGeom prst="rect">
            <a:avLst/>
          </a:prstGeom>
        </p:spPr>
        <p:txBody>
          <a:bodyPr lIns="50800" tIns="50800" rIns="50800" bIns="50800"/>
          <a:lstStyle/>
          <a:p>
            <a:pPr marL="469391" indent="-469391" defTabSz="1877520">
              <a:lnSpc>
                <a:spcPct val="90000"/>
              </a:lnSpc>
              <a:spcBef>
                <a:spcPts val="3400"/>
              </a:spcBef>
              <a:buSzPct val="123000"/>
              <a:buChar char="•"/>
              <a:defRPr b="0" sz="3600"/>
            </a:pPr>
            <a:r>
              <a:t>Quali informazioni devo includere in un contesto per un dato task cognitivo?</a:t>
            </a:r>
          </a:p>
          <a:p>
            <a:pPr marL="469391" indent="-469391" defTabSz="1877520">
              <a:lnSpc>
                <a:spcPct val="90000"/>
              </a:lnSpc>
              <a:spcBef>
                <a:spcPts val="3400"/>
              </a:spcBef>
              <a:buSzPct val="123000"/>
              <a:buChar char="•"/>
              <a:defRPr b="0" sz="3600"/>
            </a:pPr>
            <a:r>
              <a:t>Informazioni che permettono di inferire nuove informazioni che facilitano il raggiungimento dell’obiettivo cognitivo</a:t>
            </a:r>
          </a:p>
          <a:p>
            <a:pPr marL="469391" indent="-469391" defTabSz="1877520">
              <a:lnSpc>
                <a:spcPct val="90000"/>
              </a:lnSpc>
              <a:spcBef>
                <a:spcPts val="3400"/>
              </a:spcBef>
              <a:buSzPct val="123000"/>
              <a:buChar char="•"/>
              <a:defRPr b="0" sz="3600"/>
            </a:pPr>
            <a:r>
              <a:t>[</a:t>
            </a:r>
            <a:r>
              <a:rPr b="1"/>
              <a:t>Esempio</a:t>
            </a:r>
            <a:r>
              <a:t>] Alice legge gli orari degli autobus</a:t>
            </a:r>
          </a:p>
          <a:p>
            <a:pPr marL="469391" indent="-469391" defTabSz="1877520">
              <a:lnSpc>
                <a:spcPct val="90000"/>
              </a:lnSpc>
              <a:spcBef>
                <a:spcPts val="3400"/>
              </a:spcBef>
              <a:buSzPct val="123000"/>
              <a:buChar char="•"/>
              <a:defRPr b="0" sz="3600"/>
            </a:pPr>
            <a:r>
              <a:t>Informazioni che permettono di cancellare informazioni non più attendibili.</a:t>
            </a:r>
          </a:p>
          <a:p>
            <a:pPr marL="469391" indent="-469391" defTabSz="1877520">
              <a:lnSpc>
                <a:spcPct val="90000"/>
              </a:lnSpc>
              <a:spcBef>
                <a:spcPts val="3400"/>
              </a:spcBef>
              <a:buSzPct val="123000"/>
              <a:buChar char="•"/>
              <a:defRPr b="0" sz="3600"/>
            </a:pPr>
            <a:r>
              <a:t>[</a:t>
            </a:r>
            <a:r>
              <a:rPr b="1"/>
              <a:t>Esempio</a:t>
            </a:r>
            <a:r>
              <a:t>] Alice chiede ad un passante se il bus sia già passato. Scopre che è in ritardo e cancella l’informazione sull’orario.</a:t>
            </a:r>
          </a:p>
          <a:p>
            <a:pPr marL="469391" indent="-469391" defTabSz="1877520">
              <a:lnSpc>
                <a:spcPct val="90000"/>
              </a:lnSpc>
              <a:spcBef>
                <a:spcPts val="3400"/>
              </a:spcBef>
              <a:buSzPct val="123000"/>
              <a:buChar char="•"/>
              <a:defRPr sz="3600"/>
            </a:pPr>
            <a:r>
              <a:t>N.B. </a:t>
            </a:r>
            <a:r>
              <a:rPr b="0"/>
              <a:t>Non sempre le nuove informazioni, quando contraddicono le vecchie, le rimpiazzano. (</a:t>
            </a:r>
            <a:r>
              <a:t>Esempio: </a:t>
            </a:r>
            <a:r>
              <a:rPr b="0"/>
              <a:t>Alice ha saputo 30 minuti prima da Bob che il bus è in orario)</a:t>
            </a:r>
            <a:endParaRPr b="0"/>
          </a:p>
          <a:p>
            <a:pPr marL="469391" indent="-469391" defTabSz="1877520">
              <a:lnSpc>
                <a:spcPct val="90000"/>
              </a:lnSpc>
              <a:spcBef>
                <a:spcPts val="3400"/>
              </a:spcBef>
              <a:buSzPct val="123000"/>
              <a:buChar char="•"/>
              <a:defRPr b="0" sz="3600"/>
            </a:pPr>
            <a:r>
              <a:t>Un’informazione può </a:t>
            </a:r>
            <a:r>
              <a:rPr b="1"/>
              <a:t>rafforzare </a:t>
            </a:r>
            <a:r>
              <a:t>informazioni già contenute nel contesto, questo rappresenta un miglioramento.</a:t>
            </a:r>
          </a:p>
          <a:p>
            <a:pPr marL="469391" indent="-469391" defTabSz="1877520">
              <a:lnSpc>
                <a:spcPct val="90000"/>
              </a:lnSpc>
              <a:spcBef>
                <a:spcPts val="3400"/>
              </a:spcBef>
              <a:buSzPct val="123000"/>
              <a:buChar char="•"/>
              <a:defRPr b="0" sz="3600"/>
            </a:pPr>
            <a:r>
              <a:t>Sperber e Wilson chiamano questi modi di miglioramento del contesto </a:t>
            </a:r>
            <a:r>
              <a:rPr b="1"/>
              <a:t>effetti contestuali </a:t>
            </a:r>
            <a:r>
              <a:t>(secondo parametro).</a:t>
            </a:r>
          </a:p>
          <a:p>
            <a:pPr marL="469391" indent="-469391" defTabSz="1877520">
              <a:lnSpc>
                <a:spcPct val="90000"/>
              </a:lnSpc>
              <a:spcBef>
                <a:spcPts val="3400"/>
              </a:spcBef>
              <a:buSzPct val="123000"/>
              <a:buChar char="•"/>
              <a:defRPr b="0" sz="3600"/>
            </a:pPr>
            <a:r>
              <a:t>Più un’informazione ha effetti contestuali, più è facile da processare.</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Significato Naturale e significato NON naturale"/>
          <p:cNvSpPr txBox="1"/>
          <p:nvPr>
            <p:ph type="title"/>
          </p:nvPr>
        </p:nvSpPr>
        <p:spPr>
          <a:prstGeom prst="rect">
            <a:avLst/>
          </a:prstGeom>
        </p:spPr>
        <p:txBody>
          <a:bodyPr/>
          <a:lstStyle>
            <a:lvl1pPr defTabSz="2316421">
              <a:defRPr spc="-200" sz="8000"/>
            </a:lvl1pPr>
          </a:lstStyle>
          <a:p>
            <a:pPr/>
            <a:r>
              <a:t>Significato Naturale e significato NON naturale</a:t>
            </a:r>
          </a:p>
        </p:txBody>
      </p:sp>
      <p:sp>
        <p:nvSpPr>
          <p:cNvPr id="159" name="[Esempio] Quel fumo significa che qualcosa arde [Esempio] Quella pozzanghera significa presenza di acqua…"/>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a:t>
            </a:r>
            <a:r>
              <a:rPr b="1"/>
              <a:t>Esempio</a:t>
            </a:r>
            <a:r>
              <a:t>] Quel fumo significa che qualcosa arde</a:t>
            </a:r>
            <a:br/>
            <a:r>
              <a:t>[</a:t>
            </a:r>
            <a:r>
              <a:rPr b="1"/>
              <a:t>Esempio</a:t>
            </a:r>
            <a:r>
              <a:t>] Quella pozzanghera significa presenza di acqua</a:t>
            </a:r>
          </a:p>
          <a:p>
            <a:pPr marL="609600" indent="-609600" defTabSz="2438337">
              <a:lnSpc>
                <a:spcPct val="90000"/>
              </a:lnSpc>
              <a:spcBef>
                <a:spcPts val="4500"/>
              </a:spcBef>
              <a:buSzPct val="123000"/>
              <a:buChar char="•"/>
              <a:defRPr b="0" sz="4800"/>
            </a:pPr>
            <a:r>
              <a:t>Negli esempi precedenti è coinvolto un significato legato al segno che lo veicola in modo naturale (causale, </a:t>
            </a:r>
            <a:r>
              <a:rPr b="1"/>
              <a:t>non stipulativo</a:t>
            </a:r>
            <a:r>
              <a:t>).</a:t>
            </a:r>
          </a:p>
          <a:p>
            <a:pPr marL="609600" indent="-609600" defTabSz="2438337">
              <a:lnSpc>
                <a:spcPct val="90000"/>
              </a:lnSpc>
              <a:spcBef>
                <a:spcPts val="4500"/>
              </a:spcBef>
              <a:buSzPct val="123000"/>
              <a:buChar char="•"/>
              <a:defRPr b="0" sz="4800"/>
            </a:pPr>
            <a:r>
              <a:t>[</a:t>
            </a:r>
            <a:r>
              <a:rPr b="1"/>
              <a:t>Esempio</a:t>
            </a:r>
            <a:r>
              <a:t>] Il suono della campana significa la presenza di un incendio</a:t>
            </a:r>
          </a:p>
          <a:p>
            <a:pPr marL="609600" indent="-609600" defTabSz="2438337">
              <a:lnSpc>
                <a:spcPct val="90000"/>
              </a:lnSpc>
              <a:spcBef>
                <a:spcPts val="4500"/>
              </a:spcBef>
              <a:buSzPct val="123000"/>
              <a:buChar char="•"/>
              <a:defRPr b="0" sz="4800"/>
            </a:pPr>
            <a:r>
              <a:t>Nel caso precedente il significato del segno è legato al suo segno in modo non-naturale. Non vi è una relazione di conseguenza.</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Informazioni rilevanti"/>
          <p:cNvSpPr txBox="1"/>
          <p:nvPr>
            <p:ph type="title"/>
          </p:nvPr>
        </p:nvSpPr>
        <p:spPr>
          <a:prstGeom prst="rect">
            <a:avLst/>
          </a:prstGeom>
        </p:spPr>
        <p:txBody>
          <a:bodyPr/>
          <a:lstStyle>
            <a:lvl1pPr>
              <a:defRPr spc="-200"/>
            </a:lvl1pPr>
          </a:lstStyle>
          <a:p>
            <a:pPr/>
            <a:r>
              <a:t>Informazioni rilevanti</a:t>
            </a:r>
          </a:p>
        </p:txBody>
      </p:sp>
      <p:sp>
        <p:nvSpPr>
          <p:cNvPr id="269" name="N.B. Sforzo cognitivo ed effetti contestuali non si manifestano come rappresentazioni. Sono ciò che rende possibili le rappresentazioni.…"/>
          <p:cNvSpPr txBox="1"/>
          <p:nvPr>
            <p:ph type="body" idx="1"/>
          </p:nvPr>
        </p:nvSpPr>
        <p:spPr>
          <a:xfrm>
            <a:off x="1206500" y="272999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sz="4800"/>
            </a:pPr>
            <a:r>
              <a:t>N.B. </a:t>
            </a:r>
            <a:r>
              <a:rPr b="0"/>
              <a:t>Sforzo cognitivo ed effetti contestuali non si manifestano come rappresentazioni. Sono ciò che rende possibili le rappresentazioni.</a:t>
            </a:r>
            <a:endParaRPr b="0"/>
          </a:p>
          <a:p>
            <a:pPr marL="609600" indent="-609600" defTabSz="2438337">
              <a:lnSpc>
                <a:spcPct val="90000"/>
              </a:lnSpc>
              <a:spcBef>
                <a:spcPts val="4500"/>
              </a:spcBef>
              <a:buSzPct val="123000"/>
              <a:buChar char="•"/>
              <a:defRPr b="0" sz="4800"/>
            </a:pPr>
            <a:r>
              <a:t>[</a:t>
            </a:r>
            <a:r>
              <a:rPr b="1"/>
              <a:t>Definizione</a:t>
            </a:r>
            <a:r>
              <a:t>] Una informazione si dice </a:t>
            </a:r>
            <a:r>
              <a:rPr b="1"/>
              <a:t>rilevante</a:t>
            </a:r>
            <a:r>
              <a:t> per un agente A se ha almeno un effetto contestuale in uno dei contesti accessibili ad A.</a:t>
            </a:r>
          </a:p>
          <a:p>
            <a:pPr marL="609600" indent="-609600" defTabSz="2438337">
              <a:lnSpc>
                <a:spcPct val="90000"/>
              </a:lnSpc>
              <a:spcBef>
                <a:spcPts val="4500"/>
              </a:spcBef>
              <a:buSzPct val="123000"/>
              <a:buChar char="•"/>
              <a:defRPr b="0" sz="4800"/>
            </a:pPr>
            <a:r>
              <a:t>Un’informazione è rilevante quando arricchisce il nostro contesto avendo un effetto contestuale (un’informazione è rilevante quando produce un effetto utile e non banale -&gt; vi ricordate il modello di Shannon e Weaver?)</a:t>
            </a:r>
          </a:p>
          <a:p>
            <a:pPr marL="609600" indent="-609600" defTabSz="2438337">
              <a:lnSpc>
                <a:spcPct val="90000"/>
              </a:lnSpc>
              <a:spcBef>
                <a:spcPts val="4500"/>
              </a:spcBef>
              <a:buSzPct val="123000"/>
              <a:buChar char="•"/>
              <a:defRPr b="0" sz="4800"/>
            </a:pPr>
            <a:r>
              <a:t>Anche la rilevanza ammette gradi (esistono informazioni più rilevanti di altre)</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1" name="La natura della rilevanza"/>
          <p:cNvSpPr txBox="1"/>
          <p:nvPr>
            <p:ph type="title"/>
          </p:nvPr>
        </p:nvSpPr>
        <p:spPr>
          <a:prstGeom prst="rect">
            <a:avLst/>
          </a:prstGeom>
        </p:spPr>
        <p:txBody>
          <a:bodyPr/>
          <a:lstStyle>
            <a:lvl1pPr>
              <a:defRPr spc="-200"/>
            </a:lvl1pPr>
          </a:lstStyle>
          <a:p>
            <a:pPr/>
            <a:r>
              <a:t>La natura della rilevanza</a:t>
            </a:r>
          </a:p>
        </p:txBody>
      </p:sp>
      <p:sp>
        <p:nvSpPr>
          <p:cNvPr id="272" name="R. Carnap (1962) individua tre tipi di concetti: - Classificatori: permettono di classificare entità; - Quantitativi: permettono di attribuire valori numerici; - Comparativi: permettono di comparare entità.…"/>
          <p:cNvSpPr txBox="1"/>
          <p:nvPr>
            <p:ph type="body" idx="1"/>
          </p:nvPr>
        </p:nvSpPr>
        <p:spPr>
          <a:xfrm>
            <a:off x="1206500" y="3134754"/>
            <a:ext cx="21971000" cy="10248395"/>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R. Carnap (1962) individua tre tipi di concetti:</a:t>
            </a:r>
            <a:br/>
            <a:r>
              <a:t>- Classificatori: permettono di classificare entità;</a:t>
            </a:r>
            <a:br/>
            <a:r>
              <a:t>- Quantitativi: permettono di attribuire valori numerici;</a:t>
            </a:r>
            <a:br/>
            <a:r>
              <a:t>- Comparativi: permettono di comparare entità.</a:t>
            </a:r>
          </a:p>
          <a:p>
            <a:pPr marL="609600" indent="-609600" defTabSz="2438337">
              <a:lnSpc>
                <a:spcPct val="90000"/>
              </a:lnSpc>
              <a:spcBef>
                <a:spcPts val="4500"/>
              </a:spcBef>
              <a:buSzPct val="123000"/>
              <a:buChar char="•"/>
              <a:defRPr b="0" sz="4800" u="sng"/>
            </a:pPr>
            <a:r>
              <a:t>Quello di rilevanza è un concetto comparativo</a:t>
            </a:r>
            <a:r>
              <a:rPr u="none"/>
              <a:t>, emerge solo in relazione ad una comparazione tra informazioni.</a:t>
            </a:r>
          </a:p>
          <a:p>
            <a:pPr marL="609600" indent="-609600" defTabSz="2438337">
              <a:lnSpc>
                <a:spcPct val="90000"/>
              </a:lnSpc>
              <a:spcBef>
                <a:spcPts val="4500"/>
              </a:spcBef>
              <a:buSzPct val="123000"/>
              <a:buChar char="•"/>
              <a:defRPr b="0" sz="4800"/>
            </a:pPr>
            <a:r>
              <a:t>Sforzo cognitivo ed effetti contestuali spiegano come le comparazioni vengono effettuate.</a:t>
            </a:r>
          </a:p>
          <a:p>
            <a:pPr marL="609600" indent="-609600" defTabSz="2438337">
              <a:lnSpc>
                <a:spcPct val="90000"/>
              </a:lnSpc>
              <a:spcBef>
                <a:spcPts val="4500"/>
              </a:spcBef>
              <a:buSzPct val="123000"/>
              <a:buChar char="•"/>
              <a:defRPr b="0" sz="4800"/>
            </a:pPr>
            <a:r>
              <a:t>Più una informazione è meno costosa in termini di sforzi cognitivi ed ha effetti cognitivi, più è rilevante.</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4" name="Come si processano le informazioni?"/>
          <p:cNvSpPr txBox="1"/>
          <p:nvPr>
            <p:ph type="title"/>
          </p:nvPr>
        </p:nvSpPr>
        <p:spPr>
          <a:prstGeom prst="rect">
            <a:avLst/>
          </a:prstGeom>
        </p:spPr>
        <p:txBody>
          <a:bodyPr/>
          <a:lstStyle>
            <a:lvl1pPr>
              <a:defRPr spc="-200"/>
            </a:lvl1pPr>
          </a:lstStyle>
          <a:p>
            <a:pPr/>
            <a:r>
              <a:t>Come si processano le informazioni?</a:t>
            </a:r>
          </a:p>
        </p:txBody>
      </p:sp>
      <p:sp>
        <p:nvSpPr>
          <p:cNvPr id="275" name="Per processare una informazione I, l’agente costruisce un contesto C1 attraverso la percezione, la memoria e le inferenze -&gt; sforzi cognitivi…"/>
          <p:cNvSpPr txBox="1"/>
          <p:nvPr>
            <p:ph type="body" idx="1"/>
          </p:nvPr>
        </p:nvSpPr>
        <p:spPr>
          <a:xfrm>
            <a:off x="1040622" y="2566031"/>
            <a:ext cx="21971002"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Per processare una informazione I, l’agente costruisce un contesto C1 attraverso la percezione, la memoria e le inferenze -&gt; sforzi cognitivi</a:t>
            </a:r>
          </a:p>
          <a:p>
            <a:pPr marL="609600" indent="-609600" defTabSz="2438337">
              <a:lnSpc>
                <a:spcPct val="90000"/>
              </a:lnSpc>
              <a:spcBef>
                <a:spcPts val="4500"/>
              </a:spcBef>
              <a:buSzPct val="123000"/>
              <a:buChar char="•"/>
              <a:defRPr b="0" sz="4800"/>
            </a:pPr>
            <a:r>
              <a:t>Questi sforzi sono compensati dai benefici in termini di effetti contestuali offerti da I? Se no, l’agente può fare ulteriori sforzi cognitivi per estendere C1 ad un contesto C2 in cui I possa avere più effetti contestuali. Se I continua a non avere effetti contestuali apprezzabili posso arrivare a costruire C3 e così via.</a:t>
            </a:r>
          </a:p>
          <a:p>
            <a:pPr marL="609600" indent="-609600" defTabSz="2438337">
              <a:lnSpc>
                <a:spcPct val="90000"/>
              </a:lnSpc>
              <a:spcBef>
                <a:spcPts val="4500"/>
              </a:spcBef>
              <a:buSzPct val="123000"/>
              <a:buChar char="•"/>
              <a:defRPr sz="4800"/>
            </a:pPr>
            <a:r>
              <a:t>Una informazione si dice processata in modo ottimale quando si arriva al miglior bilanciamento possibile tra sforzi cognitivi e effetti contestuali.</a:t>
            </a:r>
          </a:p>
        </p:txBody>
      </p:sp>
      <p:sp>
        <p:nvSpPr>
          <p:cNvPr id="276" name="Linea"/>
          <p:cNvSpPr/>
          <p:nvPr/>
        </p:nvSpPr>
        <p:spPr>
          <a:xfrm flipV="1">
            <a:off x="9969314" y="10127351"/>
            <a:ext cx="1" cy="3171365"/>
          </a:xfrm>
          <a:prstGeom prst="line">
            <a:avLst/>
          </a:prstGeom>
          <a:ln w="25400">
            <a:solidFill>
              <a:srgbClr val="000000"/>
            </a:solidFill>
            <a:miter lim="400000"/>
          </a:ln>
        </p:spPr>
        <p:txBody>
          <a:bodyPr lIns="45718" tIns="45718" rIns="45718" bIns="45718"/>
          <a:lstStyle/>
          <a:p>
            <a:pPr/>
          </a:p>
        </p:txBody>
      </p:sp>
      <p:sp>
        <p:nvSpPr>
          <p:cNvPr id="277" name="Linea"/>
          <p:cNvSpPr/>
          <p:nvPr/>
        </p:nvSpPr>
        <p:spPr>
          <a:xfrm flipV="1">
            <a:off x="15641364" y="10127351"/>
            <a:ext cx="2" cy="3171365"/>
          </a:xfrm>
          <a:prstGeom prst="line">
            <a:avLst/>
          </a:prstGeom>
          <a:ln w="25400">
            <a:solidFill>
              <a:srgbClr val="000000"/>
            </a:solidFill>
            <a:miter lim="400000"/>
          </a:ln>
        </p:spPr>
        <p:txBody>
          <a:bodyPr lIns="45718" tIns="45718" rIns="45718" bIns="45718"/>
          <a:lstStyle/>
          <a:p>
            <a:pPr/>
          </a:p>
        </p:txBody>
      </p:sp>
      <p:sp>
        <p:nvSpPr>
          <p:cNvPr id="278" name="Linea"/>
          <p:cNvSpPr/>
          <p:nvPr/>
        </p:nvSpPr>
        <p:spPr>
          <a:xfrm>
            <a:off x="9969313" y="12703485"/>
            <a:ext cx="5672053" cy="1"/>
          </a:xfrm>
          <a:prstGeom prst="line">
            <a:avLst/>
          </a:prstGeom>
          <a:ln w="25400">
            <a:solidFill>
              <a:srgbClr val="000000"/>
            </a:solidFill>
            <a:miter lim="400000"/>
          </a:ln>
        </p:spPr>
        <p:txBody>
          <a:bodyPr lIns="45718" tIns="45718" rIns="45718" bIns="45718"/>
          <a:lstStyle/>
          <a:p>
            <a:pPr/>
          </a:p>
        </p:txBody>
      </p:sp>
      <p:sp>
        <p:nvSpPr>
          <p:cNvPr id="279" name="Linea"/>
          <p:cNvSpPr/>
          <p:nvPr/>
        </p:nvSpPr>
        <p:spPr>
          <a:xfrm flipV="1">
            <a:off x="9969314" y="11424968"/>
            <a:ext cx="5672052" cy="576131"/>
          </a:xfrm>
          <a:prstGeom prst="line">
            <a:avLst/>
          </a:prstGeom>
          <a:ln w="25400">
            <a:solidFill>
              <a:srgbClr val="000000"/>
            </a:solidFill>
            <a:miter lim="400000"/>
          </a:ln>
        </p:spPr>
        <p:txBody>
          <a:bodyPr lIns="45718" tIns="45718" rIns="45718" bIns="45718"/>
          <a:lstStyle/>
          <a:p>
            <a:pPr/>
          </a:p>
        </p:txBody>
      </p:sp>
      <p:sp>
        <p:nvSpPr>
          <p:cNvPr id="280" name="Linea"/>
          <p:cNvSpPr/>
          <p:nvPr/>
        </p:nvSpPr>
        <p:spPr>
          <a:xfrm>
            <a:off x="9972530" y="10264354"/>
            <a:ext cx="5668835" cy="724325"/>
          </a:xfrm>
          <a:prstGeom prst="line">
            <a:avLst/>
          </a:prstGeom>
          <a:ln w="25400">
            <a:solidFill>
              <a:srgbClr val="000000"/>
            </a:solidFill>
            <a:miter lim="400000"/>
          </a:ln>
        </p:spPr>
        <p:txBody>
          <a:bodyPr lIns="45718" tIns="45718" rIns="45718" bIns="45718"/>
          <a:lstStyle/>
          <a:p>
            <a:pPr/>
          </a:p>
        </p:txBody>
      </p:sp>
      <p:sp>
        <p:nvSpPr>
          <p:cNvPr id="281" name="C3"/>
          <p:cNvSpPr txBox="1"/>
          <p:nvPr/>
        </p:nvSpPr>
        <p:spPr>
          <a:xfrm>
            <a:off x="9262344" y="9992260"/>
            <a:ext cx="503835"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C3</a:t>
            </a:r>
          </a:p>
        </p:txBody>
      </p:sp>
      <p:sp>
        <p:nvSpPr>
          <p:cNvPr id="282" name="C2"/>
          <p:cNvSpPr txBox="1"/>
          <p:nvPr/>
        </p:nvSpPr>
        <p:spPr>
          <a:xfrm>
            <a:off x="9262344" y="11778036"/>
            <a:ext cx="503835" cy="4613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C2</a:t>
            </a:r>
          </a:p>
        </p:txBody>
      </p:sp>
      <p:sp>
        <p:nvSpPr>
          <p:cNvPr id="283" name="C1"/>
          <p:cNvSpPr txBox="1"/>
          <p:nvPr/>
        </p:nvSpPr>
        <p:spPr>
          <a:xfrm>
            <a:off x="9262344" y="12472802"/>
            <a:ext cx="503835"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C1</a:t>
            </a:r>
          </a:p>
        </p:txBody>
      </p:sp>
      <p:sp>
        <p:nvSpPr>
          <p:cNvPr id="284" name="C3"/>
          <p:cNvSpPr txBox="1"/>
          <p:nvPr/>
        </p:nvSpPr>
        <p:spPr>
          <a:xfrm>
            <a:off x="15844499" y="10759075"/>
            <a:ext cx="503836"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C3</a:t>
            </a:r>
          </a:p>
        </p:txBody>
      </p:sp>
      <p:sp>
        <p:nvSpPr>
          <p:cNvPr id="285" name="C2"/>
          <p:cNvSpPr txBox="1"/>
          <p:nvPr/>
        </p:nvSpPr>
        <p:spPr>
          <a:xfrm>
            <a:off x="15844499" y="11265223"/>
            <a:ext cx="503836"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C2</a:t>
            </a:r>
          </a:p>
        </p:txBody>
      </p:sp>
      <p:sp>
        <p:nvSpPr>
          <p:cNvPr id="286" name="C1"/>
          <p:cNvSpPr txBox="1"/>
          <p:nvPr/>
        </p:nvSpPr>
        <p:spPr>
          <a:xfrm>
            <a:off x="15844499" y="12472802"/>
            <a:ext cx="503836"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C1</a:t>
            </a:r>
          </a:p>
        </p:txBody>
      </p:sp>
      <p:sp>
        <p:nvSpPr>
          <p:cNvPr id="287" name="EFFETTI CONTESTUALI"/>
          <p:cNvSpPr txBox="1"/>
          <p:nvPr/>
        </p:nvSpPr>
        <p:spPr>
          <a:xfrm>
            <a:off x="16421046" y="11778190"/>
            <a:ext cx="3579877" cy="4610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EFFETTI CONTESTUALI</a:t>
            </a:r>
          </a:p>
        </p:txBody>
      </p:sp>
      <p:sp>
        <p:nvSpPr>
          <p:cNvPr id="288" name="SFORZO COGNITIVO"/>
          <p:cNvSpPr txBox="1"/>
          <p:nvPr/>
        </p:nvSpPr>
        <p:spPr>
          <a:xfrm>
            <a:off x="5252613" y="11778190"/>
            <a:ext cx="3184857" cy="4610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a:r>
              <a:t>SFORZO COGNITIVO</a:t>
            </a:r>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0" name="Rilevanza (definizione fine)"/>
          <p:cNvSpPr txBox="1"/>
          <p:nvPr>
            <p:ph type="title"/>
          </p:nvPr>
        </p:nvSpPr>
        <p:spPr>
          <a:prstGeom prst="rect">
            <a:avLst/>
          </a:prstGeom>
        </p:spPr>
        <p:txBody>
          <a:bodyPr/>
          <a:lstStyle>
            <a:lvl1pPr>
              <a:defRPr spc="-200"/>
            </a:lvl1pPr>
          </a:lstStyle>
          <a:p>
            <a:pPr/>
            <a:r>
              <a:t>Rilevanza (definizione fine)</a:t>
            </a:r>
          </a:p>
        </p:txBody>
      </p:sp>
      <p:sp>
        <p:nvSpPr>
          <p:cNvPr id="291" name="Una informazione si dice rilevante quando gli effetti contestuali ottenuti quando è processata in modo ottimale sono ampi.…"/>
          <p:cNvSpPr txBox="1"/>
          <p:nvPr>
            <p:ph type="body" idx="1"/>
          </p:nvPr>
        </p:nvSpPr>
        <p:spPr>
          <a:xfrm>
            <a:off x="1206500" y="4248503"/>
            <a:ext cx="21971000" cy="8256014"/>
          </a:xfrm>
          <a:prstGeom prst="rect">
            <a:avLst/>
          </a:prstGeom>
        </p:spPr>
        <p:txBody>
          <a:bodyPr lIns="50800" tIns="50800" rIns="50800" bIns="50800"/>
          <a:lstStyle/>
          <a:p>
            <a:pPr marL="542544" indent="-542544" defTabSz="2170121">
              <a:lnSpc>
                <a:spcPct val="90000"/>
              </a:lnSpc>
              <a:spcBef>
                <a:spcPts val="4000"/>
              </a:spcBef>
              <a:buSzPct val="123000"/>
              <a:buChar char="•"/>
              <a:defRPr sz="4200"/>
            </a:pPr>
            <a:r>
              <a:t>Una informazione si dice rilevante quando gli effetti contestuali ottenuti quando è processata in modo ottimale sono ampi.</a:t>
            </a:r>
          </a:p>
          <a:p>
            <a:pPr marL="542544" indent="-542544" defTabSz="2170121">
              <a:lnSpc>
                <a:spcPct val="90000"/>
              </a:lnSpc>
              <a:spcBef>
                <a:spcPts val="4000"/>
              </a:spcBef>
              <a:buSzPct val="123000"/>
              <a:buChar char="•"/>
              <a:defRPr sz="4200"/>
            </a:pPr>
            <a:r>
              <a:t>Una informazione è rilevante per un individuo quando lo sforzo cognitivo per processarla in modo ottimale è ridotto.</a:t>
            </a:r>
          </a:p>
          <a:p>
            <a:pPr marL="542544" indent="-542544" defTabSz="2170121">
              <a:lnSpc>
                <a:spcPct val="90000"/>
              </a:lnSpc>
              <a:spcBef>
                <a:spcPts val="4000"/>
              </a:spcBef>
              <a:buSzPct val="123000"/>
              <a:buChar char="•"/>
              <a:defRPr b="0" sz="4200"/>
            </a:pPr>
            <a:r>
              <a:t>L’efficienza cognitiva è l’investimento di sforzo nella processazione di un buon input.</a:t>
            </a:r>
          </a:p>
          <a:p>
            <a:pPr marL="542544" indent="-542544" defTabSz="2170121">
              <a:lnSpc>
                <a:spcPct val="90000"/>
              </a:lnSpc>
              <a:spcBef>
                <a:spcPts val="4000"/>
              </a:spcBef>
              <a:buSzPct val="123000"/>
              <a:buChar char="•"/>
              <a:defRPr b="0" sz="4200"/>
            </a:pPr>
            <a:r>
              <a:t>La rilevanza mette in discussione uno dei capisaldi del modello del codice: il fatto che non serva spiegare ome si processano le informazioni.</a:t>
            </a:r>
          </a:p>
          <a:p>
            <a:pPr marL="542544" indent="-542544" defTabSz="2170121">
              <a:lnSpc>
                <a:spcPct val="90000"/>
              </a:lnSpc>
              <a:spcBef>
                <a:spcPts val="4000"/>
              </a:spcBef>
              <a:buSzPct val="123000"/>
              <a:buChar char="•"/>
              <a:defRPr b="0" sz="4200"/>
            </a:pPr>
            <a:r>
              <a:t>Se la rilevanza è una buona risposta, he posto potrebbe trovare nel modello del codice? In un certo senso, il modello del codice è una “</a:t>
            </a:r>
            <a:r>
              <a:rPr b="1"/>
              <a:t>teoria dell’ago ipodermico</a:t>
            </a:r>
            <a:r>
              <a:t>” ogni informazione trasmessa dal parlante viene processata dal ricevente in modo “acritico”. </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3" name="Stimoli ostensivi"/>
          <p:cNvSpPr txBox="1"/>
          <p:nvPr>
            <p:ph type="title"/>
          </p:nvPr>
        </p:nvSpPr>
        <p:spPr>
          <a:prstGeom prst="rect">
            <a:avLst/>
          </a:prstGeom>
        </p:spPr>
        <p:txBody>
          <a:bodyPr/>
          <a:lstStyle>
            <a:lvl1pPr>
              <a:defRPr spc="-200"/>
            </a:lvl1pPr>
          </a:lstStyle>
          <a:p>
            <a:pPr/>
            <a:r>
              <a:t>Stimoli ostensivi</a:t>
            </a:r>
          </a:p>
        </p:txBody>
      </p:sp>
      <p:sp>
        <p:nvSpPr>
          <p:cNvPr id="294" name="La processazione di stimoli percettivi avviene sulla base della loro rilevanza. L’agente investe in sforzi cognitivi nei limiti in cui questi vengono compensati dagli effetti contestuali.…"/>
          <p:cNvSpPr txBox="1"/>
          <p:nvPr>
            <p:ph type="body" idx="1"/>
          </p:nvPr>
        </p:nvSpPr>
        <p:spPr>
          <a:xfrm>
            <a:off x="1206500" y="2729993"/>
            <a:ext cx="21971000" cy="10475459"/>
          </a:xfrm>
          <a:prstGeom prst="rect">
            <a:avLst/>
          </a:prstGeom>
        </p:spPr>
        <p:txBody>
          <a:bodyPr lIns="50800" tIns="50800" rIns="50800" bIns="50800"/>
          <a:lstStyle/>
          <a:p>
            <a:pPr marL="518159" indent="-518159" defTabSz="2072588">
              <a:lnSpc>
                <a:spcPct val="90000"/>
              </a:lnSpc>
              <a:spcBef>
                <a:spcPts val="3800"/>
              </a:spcBef>
              <a:buSzPct val="123000"/>
              <a:buChar char="•"/>
              <a:defRPr b="0" sz="4000"/>
            </a:pPr>
            <a:r>
              <a:t>La processazione di stimoli percettivi avviene sulla base della loro rilevanza. L’agente investe in sforzi cognitivi nei limiti in cui questi vengono compensati dagli effetti contestuali.</a:t>
            </a:r>
          </a:p>
          <a:p>
            <a:pPr marL="518159" indent="-518159" defTabSz="2072588">
              <a:lnSpc>
                <a:spcPct val="90000"/>
              </a:lnSpc>
              <a:spcBef>
                <a:spcPts val="3800"/>
              </a:spcBef>
              <a:buSzPct val="123000"/>
              <a:buChar char="•"/>
              <a:defRPr b="0" sz="4000"/>
            </a:pPr>
            <a:r>
              <a:t>La comprensione di ciò che ci viene comunicato non fa differenza.</a:t>
            </a:r>
          </a:p>
          <a:p>
            <a:pPr marL="518159" indent="-518159" defTabSz="2072588">
              <a:lnSpc>
                <a:spcPct val="90000"/>
              </a:lnSpc>
              <a:spcBef>
                <a:spcPts val="3800"/>
              </a:spcBef>
              <a:buSzPct val="123000"/>
              <a:buChar char="•"/>
              <a:defRPr b="0" sz="4000"/>
            </a:pPr>
            <a:r>
              <a:t>Prendiamo la comunicazione </a:t>
            </a:r>
            <a:r>
              <a:rPr b="1"/>
              <a:t>non </a:t>
            </a:r>
            <a:r>
              <a:t>verbale. </a:t>
            </a:r>
          </a:p>
          <a:p>
            <a:pPr marL="518159" indent="-518159" defTabSz="2072588">
              <a:lnSpc>
                <a:spcPct val="90000"/>
              </a:lnSpc>
              <a:spcBef>
                <a:spcPts val="3800"/>
              </a:spcBef>
              <a:buSzPct val="123000"/>
              <a:buChar char="•"/>
              <a:defRPr b="0" sz="4000"/>
            </a:pPr>
            <a:r>
              <a:t>[</a:t>
            </a:r>
            <a:r>
              <a:rPr b="1"/>
              <a:t>Esempio</a:t>
            </a:r>
            <a:r>
              <a:t>] Alice e Bob sono in attesa dello scoccare delle 17:30 per tornare a casa. L’orologio è accanto ad Alice. Allo scoccare delle 17:30, Alice si sposta per mostrare l’orologio a Bob.</a:t>
            </a:r>
          </a:p>
          <a:p>
            <a:pPr marL="518159" indent="-518159" defTabSz="2072588">
              <a:lnSpc>
                <a:spcPct val="90000"/>
              </a:lnSpc>
              <a:spcBef>
                <a:spcPts val="3800"/>
              </a:spcBef>
              <a:buSzPct val="123000"/>
              <a:buChar char="•"/>
              <a:defRPr b="0" sz="4000"/>
            </a:pPr>
            <a:r>
              <a:t>[</a:t>
            </a:r>
            <a:r>
              <a:rPr b="1"/>
              <a:t>Esempio</a:t>
            </a:r>
            <a:r>
              <a:t>] Alice e Bob sono in attesa dello scoccare delle 17:30 per tornare a casa. Il faro di un’auto illumina l’orologio e Alice nota che le lancette si sono spostate sulle 17:30. Considera l’informazione rilevante perché massimizza l’effetto contestuale a fronte dello sforzo.</a:t>
            </a:r>
          </a:p>
          <a:p>
            <a:pPr marL="518159" indent="-518159" defTabSz="2072588">
              <a:lnSpc>
                <a:spcPct val="90000"/>
              </a:lnSpc>
              <a:spcBef>
                <a:spcPts val="3800"/>
              </a:spcBef>
              <a:buSzPct val="123000"/>
              <a:buChar char="•"/>
              <a:defRPr b="0" sz="4000"/>
            </a:pPr>
            <a:r>
              <a:t>Nel primo esempio Alice intende comunicare a Bob qualcosa (cosa direbbe Grice?)</a:t>
            </a:r>
          </a:p>
          <a:p>
            <a:pPr marL="518159" indent="-518159" defTabSz="2072588">
              <a:lnSpc>
                <a:spcPct val="90000"/>
              </a:lnSpc>
              <a:spcBef>
                <a:spcPts val="3800"/>
              </a:spcBef>
              <a:buSzPct val="123000"/>
              <a:buChar char="•"/>
              <a:defRPr b="0" sz="4000"/>
            </a:pPr>
            <a:r>
              <a:t>Nel secondo lo stimolo non è intenzionale</a:t>
            </a: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Stimoli ostensivi"/>
          <p:cNvSpPr txBox="1"/>
          <p:nvPr>
            <p:ph type="title"/>
          </p:nvPr>
        </p:nvSpPr>
        <p:spPr>
          <a:prstGeom prst="rect">
            <a:avLst/>
          </a:prstGeom>
        </p:spPr>
        <p:txBody>
          <a:bodyPr/>
          <a:lstStyle>
            <a:lvl1pPr>
              <a:defRPr spc="-200"/>
            </a:lvl1pPr>
          </a:lstStyle>
          <a:p>
            <a:pPr/>
            <a:r>
              <a:t>Stimoli ostensivi</a:t>
            </a:r>
          </a:p>
        </p:txBody>
      </p:sp>
      <p:sp>
        <p:nvSpPr>
          <p:cNvPr id="297" name="La produzione intenzionale di uno stimolo percettivo finalizzato a comunicare qualcosa si dice comportamento ostensivo (Sperber &amp; Wilson).…"/>
          <p:cNvSpPr txBox="1"/>
          <p:nvPr>
            <p:ph type="body" idx="1"/>
          </p:nvPr>
        </p:nvSpPr>
        <p:spPr>
          <a:xfrm>
            <a:off x="1206500" y="4248503"/>
            <a:ext cx="21971000" cy="825601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La produzione intenzionale di uno stimolo percettivo finalizzato a comunicare qualcosa si dice </a:t>
            </a:r>
            <a:r>
              <a:rPr b="1"/>
              <a:t>comportamento ostensivo</a:t>
            </a:r>
            <a:r>
              <a:t> (Sperber &amp; Wilson).</a:t>
            </a:r>
          </a:p>
          <a:p>
            <a:pPr marL="609600" indent="-609600" defTabSz="2438337">
              <a:lnSpc>
                <a:spcPct val="90000"/>
              </a:lnSpc>
              <a:spcBef>
                <a:spcPts val="4500"/>
              </a:spcBef>
              <a:buSzPct val="123000"/>
              <a:buChar char="•"/>
              <a:defRPr sz="4800"/>
            </a:pPr>
            <a:r>
              <a:t>Un’ostensione  il comportamento di rendere mutuamente manifesto di voler rendere mutuamente manifesta qualcosa.</a:t>
            </a:r>
          </a:p>
          <a:p>
            <a:pPr marL="609600" indent="-609600" defTabSz="2438337">
              <a:lnSpc>
                <a:spcPct val="90000"/>
              </a:lnSpc>
              <a:spcBef>
                <a:spcPts val="4500"/>
              </a:spcBef>
              <a:buSzPct val="123000"/>
              <a:buChar char="•"/>
              <a:defRPr b="0" sz="4800"/>
            </a:pPr>
            <a:r>
              <a:t>Secondo Sperber e Wilson l’atto comunicativo si basa su:</a:t>
            </a:r>
            <a:br/>
            <a:r>
              <a:t>(A) L’intenzione </a:t>
            </a:r>
            <a:r>
              <a:rPr i="1"/>
              <a:t>informativa</a:t>
            </a:r>
            <a:r>
              <a:t> di rendere manifesto o più manifesto un insieme I  di assunzioni;</a:t>
            </a:r>
            <a:br/>
            <a:r>
              <a:t>(B) Un’intenzione comunicativa di rendere mutuamente manifesto a chi parla e a chi ascolta che chi parla ha l’intenzione comunicativa (A).</a:t>
            </a:r>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9" name="Il principio di rilevanza"/>
          <p:cNvSpPr txBox="1"/>
          <p:nvPr>
            <p:ph type="title"/>
          </p:nvPr>
        </p:nvSpPr>
        <p:spPr>
          <a:prstGeom prst="rect">
            <a:avLst/>
          </a:prstGeom>
        </p:spPr>
        <p:txBody>
          <a:bodyPr/>
          <a:lstStyle>
            <a:lvl1pPr>
              <a:defRPr spc="-200"/>
            </a:lvl1pPr>
          </a:lstStyle>
          <a:p>
            <a:pPr/>
            <a:r>
              <a:t>Il principio di rilevanza</a:t>
            </a:r>
          </a:p>
        </p:txBody>
      </p:sp>
      <p:sp>
        <p:nvSpPr>
          <p:cNvPr id="300" name="Sperber e Wilson accettano l’idea di Grice per cui comunicare è rendere palese un’intenzione e generare aspettative, ma il principio di cooperazione non gioca più alcun ruolo.…"/>
          <p:cNvSpPr txBox="1"/>
          <p:nvPr>
            <p:ph type="body" idx="1"/>
          </p:nvPr>
        </p:nvSpPr>
        <p:spPr>
          <a:xfrm>
            <a:off x="1206500" y="2729994"/>
            <a:ext cx="21971000" cy="10544234"/>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Sperber e Wilson accettano l’idea di Grice per cui comunicare è rendere palese un’intenzione e generare aspettative, ma il principio di cooperazione non gioca più alcun ruolo.</a:t>
            </a:r>
          </a:p>
          <a:p>
            <a:pPr marL="609600" indent="-609600" defTabSz="2438337">
              <a:lnSpc>
                <a:spcPct val="90000"/>
              </a:lnSpc>
              <a:spcBef>
                <a:spcPts val="4500"/>
              </a:spcBef>
              <a:buSzPct val="123000"/>
              <a:buChar char="•"/>
              <a:defRPr b="0" sz="4800"/>
            </a:pPr>
            <a:r>
              <a:t>Consideriamo il caso di uno stimolo ostensivo.  </a:t>
            </a:r>
            <a:br/>
            <a:r>
              <a:t>- Sia A il comunicatore e B l’ascoltatore. </a:t>
            </a:r>
            <a:br/>
            <a:r>
              <a:t>- A assume un comportamento rendendo evidente un’intenzione informativa. </a:t>
            </a:r>
            <a:br/>
            <a:r>
              <a:t>- B riconosce l’intenzione informativa e gli è manifesto che, se il comportamento di A è motivato (A intende davvero comunicare un’informazione)  e l’intenzione informativa di A deve essere soddisfatta, lo stimolo deve essere rilevante per B. - B è autorizzato a pensare che lo sforzo cognitivo da fare per recepire l’informazione di A sia ben bilanciato dagli effetti contestuali</a:t>
            </a:r>
          </a:p>
          <a:p>
            <a:pPr marL="609600" indent="-609600" defTabSz="2438337">
              <a:lnSpc>
                <a:spcPct val="90000"/>
              </a:lnSpc>
              <a:spcBef>
                <a:spcPts val="4500"/>
              </a:spcBef>
              <a:buSzPct val="123000"/>
              <a:buChar char="•"/>
              <a:defRPr b="0" sz="4800"/>
            </a:pPr>
            <a:r>
              <a:t>Il gesto di A genera un’aspettativa di rilevanza in B.</a:t>
            </a:r>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2" name="Il principio di rilevanza"/>
          <p:cNvSpPr txBox="1"/>
          <p:nvPr>
            <p:ph type="title"/>
          </p:nvPr>
        </p:nvSpPr>
        <p:spPr>
          <a:prstGeom prst="rect">
            <a:avLst/>
          </a:prstGeom>
        </p:spPr>
        <p:txBody>
          <a:bodyPr/>
          <a:lstStyle>
            <a:lvl1pPr>
              <a:defRPr spc="-200"/>
            </a:lvl1pPr>
          </a:lstStyle>
          <a:p>
            <a:pPr/>
            <a:r>
              <a:t>Il principio di rilevanza</a:t>
            </a:r>
          </a:p>
        </p:txBody>
      </p:sp>
      <p:sp>
        <p:nvSpPr>
          <p:cNvPr id="303" name="Da una prospettiva cognitiva è più efficiente processare informazioni dovute ad un atto comunicativo che dovute ad altri fenomeni. Gli stimoli comunicativi sono progettati per essere rilevanti.…"/>
          <p:cNvSpPr txBox="1"/>
          <p:nvPr>
            <p:ph type="body" idx="1"/>
          </p:nvPr>
        </p:nvSpPr>
        <p:spPr>
          <a:xfrm>
            <a:off x="1206500" y="2591024"/>
            <a:ext cx="21971000" cy="9913493"/>
          </a:xfrm>
          <a:prstGeom prst="rect">
            <a:avLst/>
          </a:prstGeom>
        </p:spPr>
        <p:txBody>
          <a:bodyPr lIns="50800" tIns="50800" rIns="50800" bIns="50800"/>
          <a:lstStyle/>
          <a:p>
            <a:pPr marL="579119" indent="-579119" defTabSz="2316421">
              <a:lnSpc>
                <a:spcPct val="90000"/>
              </a:lnSpc>
              <a:spcBef>
                <a:spcPts val="4200"/>
              </a:spcBef>
              <a:buSzPct val="123000"/>
              <a:buChar char="•"/>
              <a:defRPr b="0" sz="4500"/>
            </a:pPr>
            <a:r>
              <a:t>Da una prospettiva cognitiva è più efficiente processare informazioni dovute ad un atto comunicativo che dovute ad altri fenomeni. Gli stimoli comunicativi sono progettati per essere rilevanti.</a:t>
            </a:r>
          </a:p>
          <a:p>
            <a:pPr marL="579119" indent="-579119" defTabSz="2316421">
              <a:lnSpc>
                <a:spcPct val="90000"/>
              </a:lnSpc>
              <a:spcBef>
                <a:spcPts val="4200"/>
              </a:spcBef>
              <a:buSzPct val="123000"/>
              <a:buChar char="•"/>
              <a:defRPr b="0" sz="4500"/>
            </a:pPr>
            <a:r>
              <a:t>Un comunicatore che intenda comunicare una informazione I ad un uditorio deve produrre uno stimolo che sia sufficientemente rilevante per l’uditorio e renda manifesta l’informazione I.</a:t>
            </a:r>
          </a:p>
          <a:p>
            <a:pPr marL="579119" indent="-579119" defTabSz="2316421">
              <a:lnSpc>
                <a:spcPct val="90000"/>
              </a:lnSpc>
              <a:spcBef>
                <a:spcPts val="4200"/>
              </a:spcBef>
              <a:buSzPct val="123000"/>
              <a:buChar char="•"/>
              <a:defRPr b="0" sz="4500"/>
            </a:pPr>
            <a:r>
              <a:t>Chi coglie un’intenzione informativa è autorizzato a pensare che lo stimolo sarà abbastanza rilevante per lui.</a:t>
            </a:r>
          </a:p>
          <a:p>
            <a:pPr marL="579119" indent="-579119" defTabSz="2316421">
              <a:lnSpc>
                <a:spcPct val="90000"/>
              </a:lnSpc>
              <a:spcBef>
                <a:spcPts val="4200"/>
              </a:spcBef>
              <a:buSzPct val="123000"/>
              <a:buChar char="•"/>
              <a:defRPr b="0" sz="4500"/>
            </a:pPr>
            <a:r>
              <a:t>L’uditorio è autorizzato a supporre che (</a:t>
            </a:r>
            <a:r>
              <a:rPr b="1"/>
              <a:t>presupposizione di rilevanza ottimale</a:t>
            </a:r>
            <a:r>
              <a:t>):</a:t>
            </a:r>
            <a:br/>
            <a:r>
              <a:t>- L’informazione I che il comunicatore intende sottoporre all’uditorio è rilevante abbastanza da essere valevole di processazione da parte dell’uditorio</a:t>
            </a:r>
            <a:br/>
            <a:r>
              <a:t>- Lo stimolo ostensivo prodotto dal comunicatore è il più rilevante tra quelli avrebbe potuto scegliere per veicolare I</a:t>
            </a:r>
          </a:p>
        </p:txBody>
      </p:sp>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Principio di Rilevanza vs. Principio di Cooperazione"/>
          <p:cNvSpPr txBox="1"/>
          <p:nvPr>
            <p:ph type="title"/>
          </p:nvPr>
        </p:nvSpPr>
        <p:spPr>
          <a:prstGeom prst="rect">
            <a:avLst/>
          </a:prstGeom>
        </p:spPr>
        <p:txBody>
          <a:bodyPr/>
          <a:lstStyle>
            <a:lvl1pPr defTabSz="2096971">
              <a:defRPr spc="-200" sz="7300"/>
            </a:lvl1pPr>
          </a:lstStyle>
          <a:p>
            <a:pPr/>
            <a:r>
              <a:t>Principio di Rilevanza vs. Principio di Cooperazione</a:t>
            </a:r>
          </a:p>
        </p:txBody>
      </p:sp>
      <p:sp>
        <p:nvSpPr>
          <p:cNvPr id="306" name="[Principio di Rilevanza] Ogni atto di comunicazione ostensiva comunica una presupposizione di rilevanza ottimale.…"/>
          <p:cNvSpPr txBox="1"/>
          <p:nvPr>
            <p:ph type="body" idx="1"/>
          </p:nvPr>
        </p:nvSpPr>
        <p:spPr>
          <a:xfrm>
            <a:off x="1206500" y="2416260"/>
            <a:ext cx="21971000" cy="10839520"/>
          </a:xfrm>
          <a:prstGeom prst="rect">
            <a:avLst/>
          </a:prstGeom>
        </p:spPr>
        <p:txBody>
          <a:bodyPr lIns="50800" tIns="50800" rIns="50800" bIns="50800"/>
          <a:lstStyle/>
          <a:p>
            <a:pPr marL="432815" indent="-432815" defTabSz="1731219">
              <a:lnSpc>
                <a:spcPct val="90000"/>
              </a:lnSpc>
              <a:spcBef>
                <a:spcPts val="3100"/>
              </a:spcBef>
              <a:buSzPct val="123000"/>
              <a:buChar char="•"/>
              <a:defRPr b="0" sz="3400"/>
            </a:pPr>
            <a:r>
              <a:t>[</a:t>
            </a:r>
            <a:r>
              <a:rPr b="1"/>
              <a:t>Principio di Rilevanza</a:t>
            </a:r>
            <a:r>
              <a:t>] Ogni atto di comunicazione ostensiva comunica una presupposizione di rilevanza ottimale.</a:t>
            </a:r>
          </a:p>
          <a:p>
            <a:pPr marL="432815" indent="-432815" defTabSz="1731219">
              <a:lnSpc>
                <a:spcPct val="90000"/>
              </a:lnSpc>
              <a:spcBef>
                <a:spcPts val="3100"/>
              </a:spcBef>
              <a:buSzPct val="123000"/>
              <a:buChar char="•"/>
              <a:defRPr b="0" sz="3400"/>
            </a:pPr>
            <a:r>
              <a:t>Qual è la differenza con il principio di Cooperazione?</a:t>
            </a:r>
          </a:p>
          <a:p>
            <a:pPr marL="432815" indent="-432815" defTabSz="1731219">
              <a:lnSpc>
                <a:spcPct val="90000"/>
              </a:lnSpc>
              <a:spcBef>
                <a:spcPts val="3100"/>
              </a:spcBef>
              <a:buSzPct val="123000"/>
              <a:buChar char="•"/>
              <a:defRPr b="0" sz="3400"/>
            </a:pPr>
            <a:r>
              <a:t>Sia nella teoria di Grice che in quella di S&amp;W, il riconoscimento di una intenzione informativa genera una aspettativa. Nel primo caso, si ha cooperazione comunicativa, nel secondo di produzione di uno stimolo di rilevanza ottimale.</a:t>
            </a:r>
          </a:p>
          <a:p>
            <a:pPr marL="432815" indent="-432815" defTabSz="1731219">
              <a:lnSpc>
                <a:spcPct val="90000"/>
              </a:lnSpc>
              <a:spcBef>
                <a:spcPts val="3100"/>
              </a:spcBef>
              <a:buSzPct val="123000"/>
              <a:buChar char="•"/>
              <a:defRPr b="0" sz="3400"/>
            </a:pPr>
            <a:r>
              <a:t>In entrambe le teorie, l’uditorio si rappresenta la mente del parlante come razionale e finalizzato a soddisfare le proprie intenzioni comunicative.</a:t>
            </a:r>
          </a:p>
          <a:p>
            <a:pPr marL="432815" indent="-432815" defTabSz="1731219">
              <a:lnSpc>
                <a:spcPct val="90000"/>
              </a:lnSpc>
              <a:spcBef>
                <a:spcPts val="3100"/>
              </a:spcBef>
              <a:buSzPct val="123000"/>
              <a:buChar char="•"/>
              <a:defRPr b="0" sz="3400"/>
            </a:pPr>
            <a:r>
              <a:t>Tuttavia, </a:t>
            </a:r>
            <a:r>
              <a:rPr b="1"/>
              <a:t>la teoria della Rilevanza non vede la comunicazione come una interazione cooperativa</a:t>
            </a:r>
            <a:r>
              <a:t>. </a:t>
            </a:r>
          </a:p>
          <a:p>
            <a:pPr marL="432815" indent="-432815" defTabSz="1731219">
              <a:lnSpc>
                <a:spcPct val="90000"/>
              </a:lnSpc>
              <a:spcBef>
                <a:spcPts val="3100"/>
              </a:spcBef>
              <a:buSzPct val="123000"/>
              <a:buChar char="•"/>
              <a:defRPr b="0" sz="3400"/>
            </a:pPr>
            <a:r>
              <a:t> Nella teoria di Grice, le implicature conversazionali emergono quando chi ascolta interpreta il comportamento comunicativo del parlante per capire perché ha eventualmente violato le massime.</a:t>
            </a:r>
          </a:p>
          <a:p>
            <a:pPr marL="432815" indent="-432815" defTabSz="1731219">
              <a:lnSpc>
                <a:spcPct val="90000"/>
              </a:lnSpc>
              <a:spcBef>
                <a:spcPts val="3100"/>
              </a:spcBef>
              <a:buSzPct val="123000"/>
              <a:buChar char="•"/>
              <a:defRPr b="0" sz="3400"/>
            </a:pPr>
            <a:r>
              <a:t>Nella teoria della rilevanza, le implicature sono il frutto degli effetti contestuali. L’informazione contestuale che più verosimilmente produce effetti contestuali è quella mutuamente manifesta allo speaker e all’audience </a:t>
            </a:r>
            <a:r>
              <a:rPr b="1"/>
              <a:t>ma non necessariamente</a:t>
            </a:r>
            <a:r>
              <a:t>.</a:t>
            </a:r>
          </a:p>
          <a:p>
            <a:pPr marL="432815" indent="-432815" defTabSz="1731219">
              <a:lnSpc>
                <a:spcPct val="90000"/>
              </a:lnSpc>
              <a:spcBef>
                <a:spcPts val="3100"/>
              </a:spcBef>
              <a:buSzPct val="123000"/>
              <a:buChar char="•"/>
              <a:defRPr b="0" sz="3400"/>
            </a:pPr>
            <a:r>
              <a:t>Nella teoria di Grice la responsabilità di soddisfare l’intenzione comunicativa del parlante è dell’uditorio. Nella teoria della rilevanza è del parlante (il parlante deve produrre lo stimolo giusto affinché ciò che l’uditorio considererà rilevante è esattamente ciò che il parlante intende).</a:t>
            </a:r>
          </a:p>
        </p:txBody>
      </p:sp>
    </p:spTree>
  </p:cSld>
  <p:clrMapOvr>
    <a:masterClrMapping/>
  </p:clrMapOvr>
  <p:transition xmlns:p14="http://schemas.microsoft.com/office/powerpoint/2010/main" spd="med" advClick="1"/>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8" name="Il principio di Cooperazione può essere violato, il principio di rilevanza NO. Il principio di cooperazione regola la comunicazione tra parlante e uditorio. Il principio di rilevanza regola la processazione delle informazioni."/>
          <p:cNvSpPr txBox="1"/>
          <p:nvPr>
            <p:ph type="body" sz="half" idx="1"/>
          </p:nvPr>
        </p:nvSpPr>
        <p:spPr>
          <a:prstGeom prst="rect">
            <a:avLst/>
          </a:prstGeom>
        </p:spPr>
        <p:txBody>
          <a:bodyPr/>
          <a:lstStyle/>
          <a:p>
            <a:pPr defTabSz="2072588">
              <a:lnSpc>
                <a:spcPct val="90000"/>
              </a:lnSpc>
              <a:spcBef>
                <a:spcPts val="3800"/>
              </a:spcBef>
              <a:defRPr spc="0" sz="6600">
                <a:latin typeface="+mn-lt"/>
                <a:ea typeface="+mn-ea"/>
                <a:cs typeface="+mn-cs"/>
                <a:sym typeface="Helvetica Neue"/>
              </a:defRPr>
            </a:pPr>
            <a:r>
              <a:t>Il principio di Cooperazione può essere violato, il principio di rilevanza </a:t>
            </a:r>
            <a:r>
              <a:rPr b="1"/>
              <a:t>NO</a:t>
            </a:r>
            <a:r>
              <a:t>. Il principio di cooperazione regola la comunicazione tra parlante e uditorio. </a:t>
            </a:r>
            <a:r>
              <a:rPr b="1"/>
              <a:t>Il principio di rilevanza regola la processazione delle informazioni.</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Il significato di un enunciato e il significato del parlante"/>
          <p:cNvSpPr txBox="1"/>
          <p:nvPr>
            <p:ph type="title"/>
          </p:nvPr>
        </p:nvSpPr>
        <p:spPr>
          <a:prstGeom prst="rect">
            <a:avLst/>
          </a:prstGeom>
        </p:spPr>
        <p:txBody>
          <a:bodyPr/>
          <a:lstStyle>
            <a:lvl1pPr defTabSz="1950671">
              <a:defRPr spc="-200" sz="6800"/>
            </a:lvl1pPr>
          </a:lstStyle>
          <a:p>
            <a:pPr/>
            <a:r>
              <a:t>Il significato di un enunciato e il significato del parlante</a:t>
            </a:r>
          </a:p>
        </p:txBody>
      </p:sp>
      <p:sp>
        <p:nvSpPr>
          <p:cNvPr id="162" name="Nella comunicazione concreta gli enunciati hanno due significati: - Significato di un enunciato; - Significato inteso dal parlante (ciò che intende il parlante).…"/>
          <p:cNvSpPr txBox="1"/>
          <p:nvPr>
            <p:ph type="body" idx="1"/>
          </p:nvPr>
        </p:nvSpPr>
        <p:spPr>
          <a:xfrm>
            <a:off x="1206500" y="2556590"/>
            <a:ext cx="21971000" cy="9947927"/>
          </a:xfrm>
          <a:prstGeom prst="rect">
            <a:avLst/>
          </a:prstGeom>
        </p:spPr>
        <p:txBody>
          <a:bodyPr lIns="50800" tIns="50800" rIns="50800" bIns="50800"/>
          <a:lstStyle/>
          <a:p>
            <a:pPr marL="609600" indent="-609600" defTabSz="2438337">
              <a:lnSpc>
                <a:spcPct val="90000"/>
              </a:lnSpc>
              <a:spcBef>
                <a:spcPts val="4500"/>
              </a:spcBef>
              <a:buSzPct val="123000"/>
              <a:buChar char="•"/>
              <a:defRPr b="0" sz="4800"/>
            </a:pPr>
            <a:r>
              <a:t>Nella comunicazione concreta gli enunciati hanno due significati:</a:t>
            </a:r>
            <a:br/>
            <a:r>
              <a:t>- Significato di un enunciato;</a:t>
            </a:r>
            <a:br/>
            <a:r>
              <a:t>- Significato inteso dal parlante (ciò che intende il parlante).</a:t>
            </a:r>
          </a:p>
          <a:p>
            <a:pPr marL="609600" indent="-609600" defTabSz="2438337">
              <a:lnSpc>
                <a:spcPct val="90000"/>
              </a:lnSpc>
              <a:spcBef>
                <a:spcPts val="4500"/>
              </a:spcBef>
              <a:buSzPct val="123000"/>
              <a:buChar char="•"/>
              <a:defRPr b="0" sz="4800"/>
            </a:pPr>
            <a:r>
              <a:t>Il significato di un enunciato è convenzionale (indipendente dal contesto a meno degli ormai noti fattori contestuali, e.g. indicali, etc..);</a:t>
            </a:r>
          </a:p>
          <a:p>
            <a:pPr marL="609600" indent="-609600" defTabSz="2438337">
              <a:lnSpc>
                <a:spcPct val="90000"/>
              </a:lnSpc>
              <a:spcBef>
                <a:spcPts val="4500"/>
              </a:spcBef>
              <a:buSzPct val="123000"/>
              <a:buChar char="•"/>
              <a:defRPr b="0" sz="4800"/>
            </a:pPr>
            <a:r>
              <a:t>il significato inteso è strettamente legato all’atto linguistico dipende hic et nunc dalle intenzioni del parlante.</a:t>
            </a:r>
          </a:p>
          <a:p>
            <a:pPr marL="609600" indent="-609600" defTabSz="2438337">
              <a:lnSpc>
                <a:spcPct val="90000"/>
              </a:lnSpc>
              <a:spcBef>
                <a:spcPts val="4500"/>
              </a:spcBef>
              <a:buSzPct val="123000"/>
              <a:buChar char="•"/>
              <a:defRPr b="0" sz="4800"/>
            </a:pPr>
            <a:r>
              <a:t>Perché a certe espressioni linguistiche viene associato un certo significato?</a:t>
            </a:r>
          </a:p>
          <a:p>
            <a:pPr marL="609600" indent="-609600" defTabSz="2438337">
              <a:lnSpc>
                <a:spcPct val="90000"/>
              </a:lnSpc>
              <a:spcBef>
                <a:spcPts val="4500"/>
              </a:spcBef>
              <a:buSzPct val="123000"/>
              <a:buChar char="•"/>
              <a:defRPr b="0" sz="4800"/>
            </a:pPr>
            <a:r>
              <a:t>Risposta di Grice: un enunciato o espressione linguistica riceve un significato per ``sedimentazione’’, a seguito della regolarità con cui i parlanti attribuiscono quel significato a quell’enunciato -&gt; </a:t>
            </a:r>
            <a:r>
              <a:rPr b="1"/>
              <a:t>primato dell’uso</a:t>
            </a:r>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0" name="Essenzialmente, le implicature conversazionali sono il frutto di ciò che cattura l’attenzione del parlante in quanto produce il maggior effetto contestuale con un congruo sforzo cognitivo."/>
          <p:cNvSpPr txBox="1"/>
          <p:nvPr>
            <p:ph type="body" sz="half" idx="1"/>
          </p:nvPr>
        </p:nvSpPr>
        <p:spPr>
          <a:prstGeom prst="rect">
            <a:avLst/>
          </a:prstGeom>
        </p:spPr>
        <p:txBody>
          <a:bodyPr/>
          <a:lstStyle>
            <a:lvl1pPr defTabSz="2340804">
              <a:lnSpc>
                <a:spcPct val="90000"/>
              </a:lnSpc>
              <a:spcBef>
                <a:spcPts val="4300"/>
              </a:spcBef>
              <a:defRPr spc="0" sz="6700">
                <a:latin typeface="+mn-lt"/>
                <a:ea typeface="+mn-ea"/>
                <a:cs typeface="+mn-cs"/>
                <a:sym typeface="Helvetica Neue"/>
              </a:defRPr>
            </a:lvl1pPr>
          </a:lstStyle>
          <a:p>
            <a:pPr/>
            <a:r>
              <a:t>Essenzialmente, le implicature conversazionali sono il frutto di ciò che cattura l’attenzione del parlante in quanto produce il maggior effetto contestuale con un congruo sforzo cognitivo.</a:t>
            </a:r>
          </a:p>
        </p:txBody>
      </p:sp>
    </p:spTree>
  </p:cSld>
  <p:clrMapOvr>
    <a:masterClrMapping/>
  </p:clrMapOvr>
  <p:transition xmlns:p14="http://schemas.microsoft.com/office/powerpoint/2010/main" spd="med" advClick="1"/>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2" name="Rilevanza e informazioni contestuali"/>
          <p:cNvSpPr txBox="1"/>
          <p:nvPr>
            <p:ph type="title"/>
          </p:nvPr>
        </p:nvSpPr>
        <p:spPr>
          <a:prstGeom prst="rect">
            <a:avLst/>
          </a:prstGeom>
        </p:spPr>
        <p:txBody>
          <a:bodyPr/>
          <a:lstStyle>
            <a:lvl1pPr>
              <a:defRPr spc="-200"/>
            </a:lvl1pPr>
          </a:lstStyle>
          <a:p>
            <a:pPr/>
            <a:r>
              <a:t>Rilevanza e informazioni contestuali</a:t>
            </a:r>
          </a:p>
        </p:txBody>
      </p:sp>
      <p:sp>
        <p:nvSpPr>
          <p:cNvPr id="313" name="[Esempio] Supponiamo Alice intenda seguire la lezione di filosofia della comunicazione. Alice chiede a Bob l’orario di inizio. Bob risponde:  (a) Mezz’ora dopo le 17:00 (b) Alle 17:30 (c) 30 minuti prima delle 18:00…"/>
          <p:cNvSpPr txBox="1"/>
          <p:nvPr>
            <p:ph type="body" idx="1"/>
          </p:nvPr>
        </p:nvSpPr>
        <p:spPr>
          <a:xfrm>
            <a:off x="1206500" y="2729994"/>
            <a:ext cx="21971000" cy="10503597"/>
          </a:xfrm>
          <a:prstGeom prst="rect">
            <a:avLst/>
          </a:prstGeom>
        </p:spPr>
        <p:txBody>
          <a:bodyPr lIns="50800" tIns="50800" rIns="50800" bIns="50800"/>
          <a:lstStyle/>
          <a:p>
            <a:pPr marL="518159" indent="-518159" defTabSz="2072588">
              <a:lnSpc>
                <a:spcPct val="90000"/>
              </a:lnSpc>
              <a:spcBef>
                <a:spcPts val="3800"/>
              </a:spcBef>
              <a:buSzPct val="123000"/>
              <a:buChar char="•"/>
              <a:defRPr b="0" sz="4000"/>
            </a:pPr>
            <a:r>
              <a:t>[</a:t>
            </a:r>
            <a:r>
              <a:rPr b="1"/>
              <a:t>Esempio</a:t>
            </a:r>
            <a:r>
              <a:t>] Supponiamo Alice intenda seguire la lezione di filosofia della comunicazione. Alice chiede a Bob l’orario di inizio. Bob risponde:</a:t>
            </a:r>
            <a:br/>
            <a:br/>
            <a:r>
              <a:t>(a) Mezz’ora dopo le 17:00</a:t>
            </a:r>
            <a:br/>
            <a:r>
              <a:t>(b) Alle 17:30</a:t>
            </a:r>
            <a:br/>
            <a:r>
              <a:t>(c) 30 minuti prima delle 18:00</a:t>
            </a:r>
          </a:p>
          <a:p>
            <a:pPr marL="518159" indent="-518159" defTabSz="2072588">
              <a:lnSpc>
                <a:spcPct val="90000"/>
              </a:lnSpc>
              <a:spcBef>
                <a:spcPts val="3800"/>
              </a:spcBef>
              <a:buSzPct val="123000"/>
              <a:buChar char="•"/>
              <a:defRPr b="0" sz="4000"/>
            </a:pPr>
            <a:r>
              <a:t>Quale risposta Alice considererà più rilevante? </a:t>
            </a:r>
            <a:r>
              <a:rPr b="1"/>
              <a:t>Dipende dal contesto informativo e dagli obiettivi cognitivi di Alice.</a:t>
            </a:r>
          </a:p>
          <a:p>
            <a:pPr marL="518159" indent="-518159" defTabSz="2072588">
              <a:lnSpc>
                <a:spcPct val="90000"/>
              </a:lnSpc>
              <a:spcBef>
                <a:spcPts val="3800"/>
              </a:spcBef>
              <a:buSzPct val="123000"/>
              <a:buChar char="•"/>
              <a:defRPr b="0" sz="4000"/>
            </a:pPr>
            <a:r>
              <a:t>Se Alice intende semplicemente partecipare alla lezione, considererà rilevante (b);</a:t>
            </a:r>
          </a:p>
          <a:p>
            <a:pPr marL="518159" indent="-518159" defTabSz="2072588">
              <a:lnSpc>
                <a:spcPct val="90000"/>
              </a:lnSpc>
              <a:spcBef>
                <a:spcPts val="3800"/>
              </a:spcBef>
              <a:buSzPct val="123000"/>
              <a:buChar char="•"/>
              <a:defRPr b="0" sz="4000"/>
            </a:pPr>
            <a:r>
              <a:t>Se Alice ha un impegno che durerà verosimilmente fino alle 17:00 considererà più rilevante (a)</a:t>
            </a:r>
          </a:p>
          <a:p>
            <a:pPr marL="518159" indent="-518159" defTabSz="2072588">
              <a:lnSpc>
                <a:spcPct val="90000"/>
              </a:lnSpc>
              <a:spcBef>
                <a:spcPts val="3800"/>
              </a:spcBef>
              <a:buSzPct val="123000"/>
              <a:buChar char="•"/>
              <a:defRPr b="0" sz="4000"/>
            </a:pPr>
            <a:r>
              <a:t>Se Alice crede vi sia dell’esplosivo in aula 9 e intende sapere quanto tempo ha a disposizione  per far evacuare l’aula.</a:t>
            </a:r>
          </a:p>
          <a:p>
            <a:pPr marL="518159" indent="-518159" defTabSz="2072588">
              <a:lnSpc>
                <a:spcPct val="90000"/>
              </a:lnSpc>
              <a:spcBef>
                <a:spcPts val="3800"/>
              </a:spcBef>
              <a:buSzPct val="123000"/>
              <a:buChar char="•"/>
              <a:defRPr b="0" sz="4000"/>
            </a:pPr>
            <a:r>
              <a:t> </a:t>
            </a:r>
            <a:r>
              <a:rPr b="1"/>
              <a:t>La rilevanza risente di informazioni contestuali.</a:t>
            </a:r>
          </a:p>
        </p:txBody>
      </p:sp>
    </p:spTree>
  </p:cSld>
  <p:clrMapOvr>
    <a:masterClrMapping/>
  </p:clrMapOvr>
  <p:transition xmlns:p14="http://schemas.microsoft.com/office/powerpoint/2010/main" spd="med" advClick="1"/>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5" name="Un esempio"/>
          <p:cNvSpPr txBox="1"/>
          <p:nvPr>
            <p:ph type="title"/>
          </p:nvPr>
        </p:nvSpPr>
        <p:spPr>
          <a:prstGeom prst="rect">
            <a:avLst/>
          </a:prstGeom>
        </p:spPr>
        <p:txBody>
          <a:bodyPr/>
          <a:lstStyle>
            <a:lvl1pPr>
              <a:defRPr spc="-200"/>
            </a:lvl1pPr>
          </a:lstStyle>
          <a:p>
            <a:pPr/>
            <a:r>
              <a:t>Un esempio</a:t>
            </a:r>
          </a:p>
        </p:txBody>
      </p:sp>
      <p:sp>
        <p:nvSpPr>
          <p:cNvPr id="316" name="Alice entra in cucina, vede Bob ed esclama: “Oggi ho davvero sonno”. Bob risponde: “La caffettiera è nel lavandino”.…"/>
          <p:cNvSpPr txBox="1"/>
          <p:nvPr>
            <p:ph type="body" idx="1"/>
          </p:nvPr>
        </p:nvSpPr>
        <p:spPr>
          <a:xfrm>
            <a:off x="1206500" y="2729994"/>
            <a:ext cx="21971000" cy="10536829"/>
          </a:xfrm>
          <a:prstGeom prst="rect">
            <a:avLst/>
          </a:prstGeom>
        </p:spPr>
        <p:txBody>
          <a:bodyPr lIns="50800" tIns="50800" rIns="50800" bIns="50800"/>
          <a:lstStyle/>
          <a:p>
            <a:pPr marL="408430" indent="-408430" defTabSz="1633686">
              <a:lnSpc>
                <a:spcPct val="90000"/>
              </a:lnSpc>
              <a:spcBef>
                <a:spcPts val="3000"/>
              </a:spcBef>
              <a:buSzPct val="123000"/>
              <a:buChar char="•"/>
              <a:defRPr b="0" sz="3200"/>
            </a:pPr>
            <a:r>
              <a:t>Alice entra in cucina, vede Bob ed esclama: “Oggi ho davvero sonno”. Bob risponde: “La caffettiera è nel lavandino”.</a:t>
            </a:r>
          </a:p>
          <a:p>
            <a:pPr marL="408430" indent="-408430" defTabSz="1633686">
              <a:lnSpc>
                <a:spcPct val="90000"/>
              </a:lnSpc>
              <a:spcBef>
                <a:spcPts val="3000"/>
              </a:spcBef>
              <a:buSzPct val="123000"/>
              <a:buChar char="•"/>
              <a:defRPr b="0" sz="3200"/>
            </a:pPr>
            <a:r>
              <a:t>Come può Alice comprendere ciò che le ha detto Bob?</a:t>
            </a:r>
          </a:p>
          <a:p>
            <a:pPr marL="408430" indent="-408430" defTabSz="1633686">
              <a:lnSpc>
                <a:spcPct val="90000"/>
              </a:lnSpc>
              <a:spcBef>
                <a:spcPts val="3000"/>
              </a:spcBef>
              <a:buSzPct val="123000"/>
              <a:buChar char="•"/>
              <a:defRPr b="0" sz="3200"/>
            </a:pPr>
            <a:r>
              <a:t>Inizialmente il contesto informativo di Alice contiene soltanto l’informazione “Oggi ho sonno”. Tuttavia, facendo uno sforzo cognitivo realizza di aver reso mutuamente manifesto a sé e a Bob le informazioni “Ho sonno” e “Mi sento stanca”. </a:t>
            </a:r>
          </a:p>
          <a:p>
            <a:pPr marL="408430" indent="-408430" defTabSz="1633686">
              <a:lnSpc>
                <a:spcPct val="90000"/>
              </a:lnSpc>
              <a:spcBef>
                <a:spcPts val="3000"/>
              </a:spcBef>
              <a:buSzPct val="123000"/>
              <a:buChar char="•"/>
              <a:defRPr b="0" sz="3200"/>
            </a:pPr>
            <a:r>
              <a:t>Alice recepisce l’intenzione informativa di Bob ed ha l’aspettativa lo stimolo prodotto da Bob abbia rilevanza ottimale. Tuttavia, il contesto informativo di Alice ancora non “valorizza” pienamente lo stimolo prodotto da Bob (lo stimolo non ha ancora effetti contestuali bilanciati con lo sforzo cognitivo.</a:t>
            </a:r>
          </a:p>
          <a:p>
            <a:pPr marL="408430" indent="-408430" defTabSz="1633686">
              <a:lnSpc>
                <a:spcPct val="90000"/>
              </a:lnSpc>
              <a:spcBef>
                <a:spcPts val="3000"/>
              </a:spcBef>
              <a:buSzPct val="123000"/>
              <a:buChar char="•"/>
              <a:defRPr b="0" sz="3200"/>
            </a:pPr>
            <a:r>
              <a:t>Alice richiama dalla propria memoria a breve termine ciò che ha detto precedentemente ed aggiunge al proprio contesto informativo di aver reso mutuamente manifesto “Alice chiede di essere svegliata”.</a:t>
            </a:r>
          </a:p>
          <a:p>
            <a:pPr marL="408430" indent="-408430" defTabSz="1633686">
              <a:lnSpc>
                <a:spcPct val="90000"/>
              </a:lnSpc>
              <a:spcBef>
                <a:spcPts val="3000"/>
              </a:spcBef>
              <a:buSzPct val="123000"/>
              <a:buChar char="•"/>
              <a:defRPr b="0" sz="3200"/>
            </a:pPr>
            <a:r>
              <a:t>Ciò non è ancora sufficiente per dare alle parole di Bob un impatto contestuale soddisfacente. Alice aggiunge al contesto informativo “Il caffé permette di svegliarsi”.</a:t>
            </a:r>
          </a:p>
          <a:p>
            <a:pPr marL="408430" indent="-408430" defTabSz="1633686">
              <a:lnSpc>
                <a:spcPct val="90000"/>
              </a:lnSpc>
              <a:spcBef>
                <a:spcPts val="3000"/>
              </a:spcBef>
              <a:buSzPct val="123000"/>
              <a:buChar char="•"/>
              <a:defRPr b="0" sz="3200"/>
            </a:pPr>
            <a:r>
              <a:t>Ciò non è ancora abbastanza. Alice estende il contesto informativo recuperando dalla memoria a lungo termine “La caffettiera permette di preparare il caffè”. </a:t>
            </a:r>
          </a:p>
          <a:p>
            <a:pPr marL="408430" indent="-408430" defTabSz="1633686">
              <a:lnSpc>
                <a:spcPct val="90000"/>
              </a:lnSpc>
              <a:spcBef>
                <a:spcPts val="3000"/>
              </a:spcBef>
              <a:buSzPct val="123000"/>
              <a:buChar char="•"/>
              <a:defRPr b="0" sz="3200"/>
            </a:pPr>
            <a:r>
              <a:t>A questo punto, Alice inferisce “La caffettiera permette di svegliarsi”. Aggiungendo questa informazione al contesto informativo. lo stimolo prodotto da Bob diviene di rilevanza ottimale. Quindi Alice può attribuire a Bob il messaggio “Alice può prendere la caffettiera per preparare un caffè e svegliarsi.”</a:t>
            </a:r>
          </a:p>
        </p:txBody>
      </p:sp>
    </p:spTree>
  </p:cSld>
  <p:clrMapOvr>
    <a:masterClrMapping/>
  </p:clrMapOvr>
  <p:transition xmlns:p14="http://schemas.microsoft.com/office/powerpoint/2010/main" spd="med" advClick="1"/>
</p:sld>
</file>

<file path=ppt/slides/slide5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8" name="Effetti delle informazioni contestuali"/>
          <p:cNvSpPr txBox="1"/>
          <p:nvPr>
            <p:ph type="title"/>
          </p:nvPr>
        </p:nvSpPr>
        <p:spPr>
          <a:prstGeom prst="rect">
            <a:avLst/>
          </a:prstGeom>
        </p:spPr>
        <p:txBody>
          <a:bodyPr/>
          <a:lstStyle>
            <a:lvl1pPr>
              <a:defRPr spc="-200"/>
            </a:lvl1pPr>
          </a:lstStyle>
          <a:p>
            <a:pPr/>
            <a:r>
              <a:t>Effetti delle informazioni contestuali</a:t>
            </a:r>
          </a:p>
        </p:txBody>
      </p:sp>
      <p:sp>
        <p:nvSpPr>
          <p:cNvPr id="319" name="È importante ribadire l’importanza delle informazioni contestuali e i ciò che chi ascolta ritiene mutuamente manifesto. Se, nell’Esempio precedente, Alice ritiene mutuamente manifesta (ma non è detto questo lo sia davvero per Bob) l’informazione “Se la m"/>
          <p:cNvSpPr txBox="1"/>
          <p:nvPr>
            <p:ph type="body" idx="1"/>
          </p:nvPr>
        </p:nvSpPr>
        <p:spPr>
          <a:xfrm>
            <a:off x="1206500" y="2729994"/>
            <a:ext cx="21971000" cy="9988933"/>
          </a:xfrm>
          <a:prstGeom prst="rect">
            <a:avLst/>
          </a:prstGeom>
        </p:spPr>
        <p:txBody>
          <a:bodyPr lIns="50800" tIns="50800" rIns="50800" bIns="50800"/>
          <a:lstStyle/>
          <a:p>
            <a:pPr marL="512062" indent="-512062" defTabSz="2048204">
              <a:lnSpc>
                <a:spcPct val="90000"/>
              </a:lnSpc>
              <a:spcBef>
                <a:spcPts val="3700"/>
              </a:spcBef>
              <a:buSzPct val="123000"/>
              <a:buChar char="•"/>
              <a:defRPr b="0" sz="4000"/>
            </a:pPr>
            <a:r>
              <a:t>È importante ribadire l’</a:t>
            </a:r>
            <a:r>
              <a:rPr b="1"/>
              <a:t>importanza delle informazioni contestuali e i ciò che chi ascolta ritiene mutuamente manifesto</a:t>
            </a:r>
            <a:r>
              <a:t>. Se, nell’Esempio precedente, Alice ritiene mutuamente manifesta (ma non è detto questo lo sia davvero per Bob) l’informazione “Se la moka viene lavata, il caffé avrà un gusto pessimo”, Alice penserà che Bob le stia dicendo “Per svegliarti potresti preparare un caffè con la moka, tuttavia la moka è inservibile”. </a:t>
            </a:r>
          </a:p>
          <a:p>
            <a:pPr marL="512062" indent="-512062" defTabSz="2048204">
              <a:lnSpc>
                <a:spcPct val="90000"/>
              </a:lnSpc>
              <a:spcBef>
                <a:spcPts val="3700"/>
              </a:spcBef>
              <a:buSzPct val="123000"/>
              <a:buChar char="•"/>
              <a:defRPr b="0" sz="4000"/>
            </a:pPr>
            <a:r>
              <a:t>Alice può fraintendere il portato dello stimolo prodotto da Bob. </a:t>
            </a:r>
          </a:p>
          <a:p>
            <a:pPr marL="512062" indent="-512062" defTabSz="2048204">
              <a:lnSpc>
                <a:spcPct val="90000"/>
              </a:lnSpc>
              <a:spcBef>
                <a:spcPts val="3700"/>
              </a:spcBef>
              <a:buSzPct val="123000"/>
              <a:buChar char="•"/>
              <a:defRPr b="0" sz="4000"/>
            </a:pPr>
            <a:r>
              <a:t>Nella teoria di S&amp;W, si può comunicare qualcosa di non specifico (non necessariamente un messaggio). </a:t>
            </a:r>
          </a:p>
          <a:p>
            <a:pPr marL="512062" indent="-512062" defTabSz="2048204">
              <a:lnSpc>
                <a:spcPct val="90000"/>
              </a:lnSpc>
              <a:spcBef>
                <a:spcPts val="3700"/>
              </a:spcBef>
              <a:buSzPct val="123000"/>
              <a:buChar char="•"/>
              <a:defRPr b="0" sz="4000"/>
            </a:pPr>
            <a:r>
              <a:t>[</a:t>
            </a:r>
            <a:r>
              <a:rPr b="1"/>
              <a:t>Esempio</a:t>
            </a:r>
            <a:r>
              <a:t>] Alice e Bob arrivano in cima alla vetta di una montagna dopo una lunga passeggiata. Alice inala profondamente. </a:t>
            </a:r>
          </a:p>
          <a:p>
            <a:pPr marL="512062" indent="-512062" defTabSz="2048204">
              <a:lnSpc>
                <a:spcPct val="90000"/>
              </a:lnSpc>
              <a:spcBef>
                <a:spcPts val="3700"/>
              </a:spcBef>
              <a:buSzPct val="123000"/>
              <a:buChar char="•"/>
              <a:defRPr b="0" sz="4000"/>
            </a:pPr>
            <a:r>
              <a:t>In questo caso Bob coglie una intenzione informativa. Tuttavia, ciò che riterrà essere il  messaggio dipenderà dal suo contesto informativo. In realtà Alice non comunica </a:t>
            </a:r>
            <a:r>
              <a:rPr b="1"/>
              <a:t>un </a:t>
            </a:r>
            <a:r>
              <a:t>messaggio, ma un insieme di messaggi (che bella visuale, finalmente siamo arrivati, è bello essere insieme qui, l’aria è purissima, etc…)</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Il significato del parlante"/>
          <p:cNvSpPr txBox="1"/>
          <p:nvPr>
            <p:ph type="title"/>
          </p:nvPr>
        </p:nvSpPr>
        <p:spPr>
          <a:prstGeom prst="rect">
            <a:avLst/>
          </a:prstGeom>
        </p:spPr>
        <p:txBody>
          <a:bodyPr/>
          <a:lstStyle>
            <a:lvl1pPr>
              <a:defRPr spc="-200"/>
            </a:lvl1pPr>
          </a:lstStyle>
          <a:p>
            <a:pPr/>
            <a:r>
              <a:t>Il significato del parlante</a:t>
            </a:r>
          </a:p>
        </p:txBody>
      </p:sp>
      <p:sp>
        <p:nvSpPr>
          <p:cNvPr id="165" name="Il cuore del significato di un enunciato nella comunicazione concreta è tuttavia nelle intenzioni del parlante.…"/>
          <p:cNvSpPr txBox="1"/>
          <p:nvPr>
            <p:ph type="body" idx="1"/>
          </p:nvPr>
        </p:nvSpPr>
        <p:spPr>
          <a:xfrm>
            <a:off x="1206500" y="2662854"/>
            <a:ext cx="21971000" cy="9841663"/>
          </a:xfrm>
          <a:prstGeom prst="rect">
            <a:avLst/>
          </a:prstGeom>
        </p:spPr>
        <p:txBody>
          <a:bodyPr lIns="50800" tIns="50800" rIns="50800" bIns="50800"/>
          <a:lstStyle/>
          <a:p>
            <a:pPr marL="487679" indent="-487679" defTabSz="1950671">
              <a:lnSpc>
                <a:spcPct val="90000"/>
              </a:lnSpc>
              <a:spcBef>
                <a:spcPts val="3600"/>
              </a:spcBef>
              <a:buSzPct val="123000"/>
              <a:buChar char="•"/>
              <a:defRPr b="0" sz="3800"/>
            </a:pPr>
            <a:r>
              <a:t>Il cuore del significato di un enunciato nella comunicazione concreta è tuttavia nelle intenzioni del parlante. </a:t>
            </a:r>
          </a:p>
          <a:p>
            <a:pPr marL="487679" indent="-487679" defTabSz="1950671">
              <a:lnSpc>
                <a:spcPct val="90000"/>
              </a:lnSpc>
              <a:spcBef>
                <a:spcPts val="3600"/>
              </a:spcBef>
              <a:buSzPct val="123000"/>
              <a:buChar char="•"/>
              <a:defRPr b="0" sz="3800"/>
            </a:pPr>
            <a:r>
              <a:t>“S intende Q dicendo che P” è equivalente a “S asserisce p con l’intenzione di indurre una credenza mediante il riconoscimento di questa intenzione”.</a:t>
            </a:r>
          </a:p>
          <a:p>
            <a:pPr marL="487679" indent="-487679" defTabSz="1950671">
              <a:lnSpc>
                <a:spcPct val="90000"/>
              </a:lnSpc>
              <a:spcBef>
                <a:spcPts val="3600"/>
              </a:spcBef>
              <a:buSzPct val="123000"/>
              <a:buChar char="•"/>
              <a:defRPr b="0" sz="3800"/>
            </a:pPr>
            <a:r>
              <a:t>Ciò che permette di decodificare il significato di un’asserzione non è la conoscenza di un codice ma il riconoscimento delle intenzioni del parlante.</a:t>
            </a:r>
          </a:p>
          <a:p>
            <a:pPr marL="487679" indent="-487679" defTabSz="1950671">
              <a:lnSpc>
                <a:spcPct val="90000"/>
              </a:lnSpc>
              <a:spcBef>
                <a:spcPts val="3600"/>
              </a:spcBef>
              <a:buSzPct val="123000"/>
              <a:buChar char="•"/>
              <a:defRPr b="0" sz="3800"/>
            </a:pPr>
            <a:r>
              <a:t>Schematicamente “S ha inteso qualcosa dicendo che p” è vero se e solo se, per qualche ascoltatore H, l’intenzione di S è:</a:t>
            </a:r>
            <a:br/>
            <a:r>
              <a:t>A) Suscitare in H una reazione r;</a:t>
            </a:r>
            <a:br/>
            <a:r>
              <a:t>B) Fare in modo che H riconosca che S ha inteso che A);</a:t>
            </a:r>
            <a:br/>
            <a:r>
              <a:t>C) H ha una reazione </a:t>
            </a:r>
            <a:r>
              <a:rPr b="1"/>
              <a:t>perché </a:t>
            </a:r>
            <a:r>
              <a:t>riconosce che S ha inteso provocarla.</a:t>
            </a:r>
          </a:p>
          <a:p>
            <a:pPr marL="487679" indent="-487679" defTabSz="1950671">
              <a:lnSpc>
                <a:spcPct val="90000"/>
              </a:lnSpc>
              <a:spcBef>
                <a:spcPts val="3600"/>
              </a:spcBef>
              <a:buSzPct val="123000"/>
              <a:buChar char="•"/>
              <a:defRPr b="0" sz="3800"/>
            </a:pPr>
            <a:r>
              <a:t>La condizione C) è fondamentale dal momento che esclude reazioni involontarie.</a:t>
            </a:r>
          </a:p>
          <a:p>
            <a:pPr marL="487679" indent="-487679" defTabSz="1950671">
              <a:lnSpc>
                <a:spcPct val="90000"/>
              </a:lnSpc>
              <a:spcBef>
                <a:spcPts val="3600"/>
              </a:spcBef>
              <a:buSzPct val="123000"/>
              <a:buChar char="•"/>
              <a:defRPr sz="3800"/>
            </a:pPr>
            <a:r>
              <a:t>FONDAMENTALE: </a:t>
            </a:r>
            <a:r>
              <a:rPr b="0"/>
              <a:t>La comunicazione </a:t>
            </a:r>
            <a:r>
              <a:t>NON </a:t>
            </a:r>
            <a:r>
              <a:rPr b="0"/>
              <a:t>richiede l’effettivo trasferimento di informazione. La cosa più importante è che valga B)</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Proprietà delle intenzioni comunicative"/>
          <p:cNvSpPr txBox="1"/>
          <p:nvPr>
            <p:ph type="title"/>
          </p:nvPr>
        </p:nvSpPr>
        <p:spPr>
          <a:prstGeom prst="rect">
            <a:avLst/>
          </a:prstGeom>
        </p:spPr>
        <p:txBody>
          <a:bodyPr/>
          <a:lstStyle>
            <a:lvl1pPr>
              <a:defRPr spc="-200"/>
            </a:lvl1pPr>
          </a:lstStyle>
          <a:p>
            <a:pPr/>
            <a:r>
              <a:t>Proprietà delle intenzioni comunicative</a:t>
            </a:r>
          </a:p>
        </p:txBody>
      </p:sp>
      <p:sp>
        <p:nvSpPr>
          <p:cNvPr id="168" name="Le intenzioni comunicative sono sempre dirette verso un audience;…"/>
          <p:cNvSpPr txBox="1"/>
          <p:nvPr>
            <p:ph type="body" idx="1"/>
          </p:nvPr>
        </p:nvSpPr>
        <p:spPr>
          <a:xfrm>
            <a:off x="1206500" y="2741814"/>
            <a:ext cx="21971000" cy="9762703"/>
          </a:xfrm>
          <a:prstGeom prst="rect">
            <a:avLst/>
          </a:prstGeom>
        </p:spPr>
        <p:txBody>
          <a:bodyPr lIns="50800" tIns="50800" rIns="50800" bIns="50800"/>
          <a:lstStyle/>
          <a:p>
            <a:pPr marL="566926" indent="-566926" defTabSz="2267654">
              <a:lnSpc>
                <a:spcPct val="90000"/>
              </a:lnSpc>
              <a:spcBef>
                <a:spcPts val="4100"/>
              </a:spcBef>
              <a:buSzPct val="123000"/>
              <a:buChar char="•"/>
              <a:defRPr b="0" sz="4400"/>
            </a:pPr>
            <a:r>
              <a:t>Le intenzioni comunicative sono sempre </a:t>
            </a:r>
            <a:r>
              <a:rPr b="1"/>
              <a:t>dirette</a:t>
            </a:r>
            <a:r>
              <a:t> verso un audience;</a:t>
            </a:r>
          </a:p>
          <a:p>
            <a:pPr marL="566926" indent="-566926" defTabSz="2267654">
              <a:lnSpc>
                <a:spcPct val="90000"/>
              </a:lnSpc>
              <a:spcBef>
                <a:spcPts val="4100"/>
              </a:spcBef>
              <a:buSzPct val="123000"/>
              <a:buChar char="•"/>
              <a:defRPr b="0" sz="4400"/>
            </a:pPr>
            <a:r>
              <a:t>Le intenzioni devono essere </a:t>
            </a:r>
            <a:r>
              <a:rPr b="1"/>
              <a:t>palesi</a:t>
            </a:r>
          </a:p>
          <a:p>
            <a:pPr marL="566926" indent="-566926" defTabSz="2267654">
              <a:lnSpc>
                <a:spcPct val="90000"/>
              </a:lnSpc>
              <a:spcBef>
                <a:spcPts val="4100"/>
              </a:spcBef>
              <a:buSzPct val="123000"/>
              <a:buChar char="•"/>
              <a:defRPr b="0" sz="4400"/>
            </a:pPr>
            <a:r>
              <a:t>Le intenzioni sono </a:t>
            </a:r>
            <a:r>
              <a:rPr b="1"/>
              <a:t>riflessive</a:t>
            </a:r>
            <a:r>
              <a:t>. Sono soddisfatte se e solo se riconosciute.</a:t>
            </a:r>
          </a:p>
          <a:p>
            <a:pPr marL="566926" indent="-566926" defTabSz="2267654">
              <a:lnSpc>
                <a:spcPct val="90000"/>
              </a:lnSpc>
              <a:spcBef>
                <a:spcPts val="4100"/>
              </a:spcBef>
              <a:buSzPct val="123000"/>
              <a:buChar char="•"/>
              <a:defRPr sz="4400"/>
            </a:pPr>
            <a:r>
              <a:t>FONDAMENTALE: </a:t>
            </a:r>
            <a:r>
              <a:rPr b="0"/>
              <a:t>Sia l’audience che il parlante devono avere </a:t>
            </a:r>
            <a:r>
              <a:t>capacità meta-rappresentazionali.</a:t>
            </a:r>
            <a:br/>
            <a:br/>
            <a:r>
              <a:rPr b="0"/>
              <a:t>- Il parlante assume che l’audience abbia capacità di rappresentazione dei contenuti e che possa farsi influenzare.</a:t>
            </a:r>
            <a:br>
              <a:rPr b="0"/>
            </a:br>
            <a:br>
              <a:rPr b="0"/>
            </a:br>
            <a:r>
              <a:rPr b="0"/>
              <a:t>- L’audience attribuisce al parlante certi stati mentali e attitudini.</a:t>
            </a:r>
            <a:endParaRPr b="0"/>
          </a:p>
          <a:p>
            <a:pPr marL="566926" indent="-566926" defTabSz="2267654">
              <a:lnSpc>
                <a:spcPct val="90000"/>
              </a:lnSpc>
              <a:spcBef>
                <a:spcPts val="4100"/>
              </a:spcBef>
              <a:buSzPct val="123000"/>
              <a:buChar char="•"/>
              <a:defRPr b="0" sz="4400"/>
            </a:pPr>
            <a:r>
              <a:t>Gli attori della comunicazione si prefigurano entrambi la “mente” dell’altro. Si fanno rappresentazioni mentali di rappresentazioni.</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L’obiezione di Searle"/>
          <p:cNvSpPr txBox="1"/>
          <p:nvPr>
            <p:ph type="title"/>
          </p:nvPr>
        </p:nvSpPr>
        <p:spPr>
          <a:prstGeom prst="rect">
            <a:avLst/>
          </a:prstGeom>
        </p:spPr>
        <p:txBody>
          <a:bodyPr/>
          <a:lstStyle>
            <a:lvl1pPr>
              <a:defRPr spc="-200"/>
            </a:lvl1pPr>
          </a:lstStyle>
          <a:p>
            <a:pPr/>
            <a:r>
              <a:t>L’obiezione di Searle</a:t>
            </a:r>
          </a:p>
        </p:txBody>
      </p:sp>
      <p:sp>
        <p:nvSpPr>
          <p:cNvPr id="171" name="Se ciò che conta è l’intenzione comunicativa, allora potremmo potenzialmente  dire qualsiasi cosa ed essere compresi.…"/>
          <p:cNvSpPr txBox="1"/>
          <p:nvPr>
            <p:ph type="body" idx="1"/>
          </p:nvPr>
        </p:nvSpPr>
        <p:spPr>
          <a:xfrm>
            <a:off x="1206500" y="4248503"/>
            <a:ext cx="21971000" cy="8256014"/>
          </a:xfrm>
          <a:prstGeom prst="rect">
            <a:avLst/>
          </a:prstGeom>
        </p:spPr>
        <p:txBody>
          <a:bodyPr lIns="50800" tIns="50800" rIns="50800" bIns="50800"/>
          <a:lstStyle/>
          <a:p>
            <a:pPr marL="530351" indent="-530351" defTabSz="2121354">
              <a:lnSpc>
                <a:spcPct val="90000"/>
              </a:lnSpc>
              <a:spcBef>
                <a:spcPts val="3900"/>
              </a:spcBef>
              <a:buSzPct val="123000"/>
              <a:buChar char="•"/>
              <a:defRPr b="0" sz="4100"/>
            </a:pPr>
            <a:r>
              <a:t>Se ciò che conta è l’intenzione comunicativa, allora potremmo potenzialmente  dire qualsiasi cosa ed essere compresi.</a:t>
            </a:r>
          </a:p>
          <a:p>
            <a:pPr marL="530351" indent="-530351" defTabSz="2121354">
              <a:lnSpc>
                <a:spcPct val="90000"/>
              </a:lnSpc>
              <a:spcBef>
                <a:spcPts val="3900"/>
              </a:spcBef>
              <a:buSzPct val="123000"/>
              <a:buChar char="•"/>
              <a:defRPr b="0" sz="4100"/>
            </a:pPr>
            <a:r>
              <a:t>[</a:t>
            </a:r>
            <a:r>
              <a:rPr b="1"/>
              <a:t>Esempio</a:t>
            </a:r>
            <a:r>
              <a:t>] A un colloquio di lavoro mi viene richiesto se sappia o meno l’inglese. Pronuncio l’unica frase che conosco “I have a pen, I have an apple, apple pen”. L’intervistatore non sa l’inglese e mi assume.</a:t>
            </a:r>
          </a:p>
          <a:p>
            <a:pPr marL="530351" indent="-530351" defTabSz="2121354">
              <a:lnSpc>
                <a:spcPct val="90000"/>
              </a:lnSpc>
              <a:spcBef>
                <a:spcPts val="3900"/>
              </a:spcBef>
              <a:buSzPct val="123000"/>
              <a:buChar char="•"/>
              <a:defRPr b="0" sz="4100"/>
            </a:pPr>
            <a:r>
              <a:t>In questo caso ho utilizzato una fase arbitraria, le condizioni della comunicazione di Grice sono soddisfatte ma non vi è alcun legame tra ciò  che ho detto e ciò che ho comunicato.</a:t>
            </a:r>
          </a:p>
          <a:p>
            <a:pPr marL="530351" indent="-530351" defTabSz="2121354">
              <a:lnSpc>
                <a:spcPct val="90000"/>
              </a:lnSpc>
              <a:spcBef>
                <a:spcPts val="3900"/>
              </a:spcBef>
              <a:buSzPct val="123000"/>
              <a:buChar char="•"/>
              <a:defRPr b="0" sz="4100"/>
            </a:pPr>
            <a:r>
              <a:t>Come posso render conto del rapporto tra il significato di ciò che affermo e ciò che affermo concretamente?</a:t>
            </a:r>
          </a:p>
          <a:p>
            <a:pPr marL="530351" indent="-530351" defTabSz="2121354">
              <a:lnSpc>
                <a:spcPct val="90000"/>
              </a:lnSpc>
              <a:spcBef>
                <a:spcPts val="3900"/>
              </a:spcBef>
              <a:buSzPct val="123000"/>
              <a:buChar char="•"/>
              <a:defRPr b="0" sz="4100"/>
            </a:pPr>
            <a:r>
              <a:t>Come è possibile controllare le interpretazioni possibili?</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Ancora sul significato degli enunciati"/>
          <p:cNvSpPr txBox="1"/>
          <p:nvPr>
            <p:ph type="title"/>
          </p:nvPr>
        </p:nvSpPr>
        <p:spPr>
          <a:prstGeom prst="rect">
            <a:avLst/>
          </a:prstGeom>
        </p:spPr>
        <p:txBody>
          <a:bodyPr/>
          <a:lstStyle>
            <a:lvl1pPr>
              <a:defRPr spc="-200"/>
            </a:lvl1pPr>
          </a:lstStyle>
          <a:p>
            <a:pPr/>
            <a:r>
              <a:t>Ancora sul significato degli enunciati</a:t>
            </a:r>
          </a:p>
        </p:txBody>
      </p:sp>
      <p:sp>
        <p:nvSpPr>
          <p:cNvPr id="174" name="Il significato di un enunciato e ciò che è inteso dal parlante sono due componenti irriducibili del messaggio.…"/>
          <p:cNvSpPr txBox="1"/>
          <p:nvPr>
            <p:ph type="body" idx="1"/>
          </p:nvPr>
        </p:nvSpPr>
        <p:spPr>
          <a:xfrm>
            <a:off x="1206500" y="2638325"/>
            <a:ext cx="21971000" cy="9866192"/>
          </a:xfrm>
          <a:prstGeom prst="rect">
            <a:avLst/>
          </a:prstGeom>
        </p:spPr>
        <p:txBody>
          <a:bodyPr lIns="50800" tIns="50800" rIns="50800" bIns="50800"/>
          <a:lstStyle/>
          <a:p>
            <a:pPr marL="530351" indent="-530351" defTabSz="2121354">
              <a:lnSpc>
                <a:spcPct val="90000"/>
              </a:lnSpc>
              <a:spcBef>
                <a:spcPts val="3900"/>
              </a:spcBef>
              <a:buSzPct val="123000"/>
              <a:buChar char="•"/>
              <a:defRPr b="0" sz="4100"/>
            </a:pPr>
            <a:r>
              <a:t>Il significato di un enunciato e ciò che è inteso dal parlante sono due componenti irriducibili del messaggio.</a:t>
            </a:r>
          </a:p>
          <a:p>
            <a:pPr marL="530351" indent="-530351" defTabSz="2121354">
              <a:lnSpc>
                <a:spcPct val="90000"/>
              </a:lnSpc>
              <a:spcBef>
                <a:spcPts val="3900"/>
              </a:spcBef>
              <a:buSzPct val="123000"/>
              <a:buChar char="•"/>
              <a:defRPr b="0" sz="4100"/>
            </a:pPr>
            <a:r>
              <a:t>Cosa guida l’ascoltatore nell’</a:t>
            </a:r>
            <a:r>
              <a:rPr b="1"/>
              <a:t>inferire</a:t>
            </a:r>
            <a:r>
              <a:t> ciò che il parlante intende effettivamente dire?</a:t>
            </a:r>
          </a:p>
          <a:p>
            <a:pPr marL="530351" indent="-530351" defTabSz="2121354">
              <a:lnSpc>
                <a:spcPct val="90000"/>
              </a:lnSpc>
              <a:spcBef>
                <a:spcPts val="3900"/>
              </a:spcBef>
              <a:buSzPct val="123000"/>
              <a:buChar char="•"/>
              <a:defRPr b="0" sz="4100"/>
            </a:pPr>
            <a:r>
              <a:t>L’ascoltatore nutre delle </a:t>
            </a:r>
            <a:r>
              <a:rPr b="1"/>
              <a:t>aspettative </a:t>
            </a:r>
            <a:r>
              <a:t>nei confronti del parlante. In altri termini, l’ascoltatore si propone di spiegare il comportamento comunicativo manifesto del parlante.</a:t>
            </a:r>
          </a:p>
          <a:p>
            <a:pPr marL="530351" indent="-530351" defTabSz="2121354">
              <a:lnSpc>
                <a:spcPct val="90000"/>
              </a:lnSpc>
              <a:spcBef>
                <a:spcPts val="3900"/>
              </a:spcBef>
              <a:buSzPct val="123000"/>
              <a:buChar char="•"/>
              <a:defRPr b="0" sz="4100"/>
            </a:pPr>
            <a:r>
              <a:t>La spiegazione del comportamento comunicativo del parlante implica l’attribuzione ad esso di pensieri e desideri, in particolare del desiderio di provocare una reazione in ragione del riconoscimento della sua intenzione di provocarla.</a:t>
            </a:r>
          </a:p>
          <a:p>
            <a:pPr marL="530351" indent="-530351" defTabSz="2121354">
              <a:lnSpc>
                <a:spcPct val="90000"/>
              </a:lnSpc>
              <a:spcBef>
                <a:spcPts val="3900"/>
              </a:spcBef>
              <a:buSzPct val="123000"/>
              <a:buChar char="•"/>
              <a:defRPr b="0" sz="4100"/>
            </a:pPr>
            <a:r>
              <a:t>L’ascoltatore si aspetta che il parlante, quale agente razionale, faccia esattamente questo. </a:t>
            </a:r>
          </a:p>
          <a:p>
            <a:pPr marL="530351" indent="-530351" defTabSz="2121354">
              <a:lnSpc>
                <a:spcPct val="90000"/>
              </a:lnSpc>
              <a:spcBef>
                <a:spcPts val="3900"/>
              </a:spcBef>
              <a:buSzPct val="123000"/>
              <a:buChar char="•"/>
              <a:defRPr b="0" sz="4100"/>
            </a:pPr>
            <a:r>
              <a:t>L’uditorio attribuisce al parlante le credenze che permettono di spiegare il suo comportamento comunicativo. Ciò permette all’uditorio di decifrare ciò che il parlante </a:t>
            </a:r>
            <a:r>
              <a:rPr b="1"/>
              <a:t>implica </a:t>
            </a:r>
            <a:r>
              <a:t>dicendo ciò che dice.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a:ea typeface="Helvetica"/>
        <a:cs typeface="Helvetica"/>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a:ea typeface="Helvetica"/>
        <a:cs typeface="Helvetica"/>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