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325" r:id="rId3"/>
    <p:sldId id="327" r:id="rId4"/>
    <p:sldId id="257" r:id="rId5"/>
    <p:sldId id="258" r:id="rId6"/>
    <p:sldId id="328" r:id="rId7"/>
    <p:sldId id="259" r:id="rId8"/>
    <p:sldId id="260" r:id="rId9"/>
    <p:sldId id="261" r:id="rId10"/>
    <p:sldId id="262" r:id="rId11"/>
    <p:sldId id="263" r:id="rId12"/>
    <p:sldId id="264" r:id="rId13"/>
    <p:sldId id="329" r:id="rId14"/>
    <p:sldId id="330" r:id="rId15"/>
    <p:sldId id="267" r:id="rId16"/>
    <p:sldId id="268" r:id="rId17"/>
    <p:sldId id="269" r:id="rId18"/>
    <p:sldId id="270" r:id="rId19"/>
    <p:sldId id="331" r:id="rId20"/>
    <p:sldId id="33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10"/>
  </p:normalViewPr>
  <p:slideViewPr>
    <p:cSldViewPr snapToGrid="0">
      <p:cViewPr varScale="1">
        <p:scale>
          <a:sx n="98" d="100"/>
          <a:sy n="98" d="100"/>
        </p:scale>
        <p:origin x="1016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12/11/25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79400"/>
            <a:ext cx="9144000" cy="1662135"/>
          </a:xfrm>
        </p:spPr>
        <p:txBody>
          <a:bodyPr>
            <a:noAutofit/>
          </a:bodyPr>
          <a:lstStyle/>
          <a:p>
            <a:pPr algn="l"/>
            <a:r>
              <a:rPr lang="it-IT" sz="3600" b="1" i="0" u="none" strike="noStrike" dirty="0">
                <a:solidFill>
                  <a:srgbClr val="00B050"/>
                </a:solidFill>
                <a:effectLst/>
                <a:highlight>
                  <a:srgbClr val="FFFFFF"/>
                </a:highlight>
                <a:latin typeface="+mn-lt"/>
              </a:rPr>
              <a:t>Diritto dell’Unione europea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>
            <a:normAutofit/>
          </a:bodyPr>
          <a:lstStyle/>
          <a:p>
            <a:endParaRPr lang="it-IT" sz="3600" b="1" dirty="0">
              <a:solidFill>
                <a:srgbClr val="00B050"/>
              </a:solidFill>
            </a:endParaRPr>
          </a:p>
          <a:p>
            <a:r>
              <a:rPr lang="it-IT" sz="3600" b="1" dirty="0">
                <a:solidFill>
                  <a:srgbClr val="00B050"/>
                </a:solidFill>
              </a:rPr>
              <a:t>Lezione </a:t>
            </a:r>
            <a:r>
              <a:rPr lang="it-IT" sz="3600" b="1">
                <a:solidFill>
                  <a:srgbClr val="00B050"/>
                </a:solidFill>
              </a:rPr>
              <a:t>3 A</a:t>
            </a:r>
            <a:endParaRPr lang="it-IT" sz="3600" b="1" dirty="0">
              <a:solidFill>
                <a:srgbClr val="00B050"/>
              </a:solidFill>
            </a:endParaRPr>
          </a:p>
          <a:p>
            <a:r>
              <a:rPr lang="it-IT" sz="3200" b="1" i="1" dirty="0">
                <a:solidFill>
                  <a:srgbClr val="92D050"/>
                </a:solidFill>
              </a:rPr>
              <a:t>Tipologia di Sanzioni e guerra in Ucraina </a:t>
            </a:r>
            <a:endParaRPr lang="it-IT" sz="3200" b="1" dirty="0">
              <a:solidFill>
                <a:srgbClr val="92D050"/>
              </a:solidFill>
            </a:endParaRP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28E83C0-5B68-8240-2A2D-3BEC5CDAD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7725" y="0"/>
            <a:ext cx="3304275" cy="1339306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CDBFDDD-99C0-0B17-ECF6-CB10F08DD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97150" y="4775774"/>
            <a:ext cx="6997700" cy="18028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Sanzioni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economiche</a:t>
            </a:r>
            <a:r>
              <a:rPr dirty="0">
                <a:solidFill>
                  <a:srgbClr val="92D050"/>
                </a:solidFill>
              </a:rPr>
              <a:t>: </a:t>
            </a:r>
            <a:r>
              <a:rPr dirty="0" err="1">
                <a:solidFill>
                  <a:srgbClr val="92D050"/>
                </a:solidFill>
              </a:rPr>
              <a:t>trasporti</a:t>
            </a:r>
            <a:r>
              <a:rPr dirty="0">
                <a:solidFill>
                  <a:srgbClr val="92D050"/>
                </a:solidFill>
              </a:rPr>
              <a:t>, </a:t>
            </a:r>
            <a:r>
              <a:rPr dirty="0" err="1">
                <a:solidFill>
                  <a:srgbClr val="92D050"/>
                </a:solidFill>
              </a:rPr>
              <a:t>difesa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tecnologia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Trasporti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Chiusura</a:t>
            </a:r>
            <a:r>
              <a:rPr dirty="0"/>
              <a:t> </a:t>
            </a:r>
            <a:r>
              <a:rPr dirty="0" err="1"/>
              <a:t>spazio</a:t>
            </a:r>
            <a:r>
              <a:rPr dirty="0"/>
              <a:t> </a:t>
            </a:r>
            <a:r>
              <a:rPr dirty="0" err="1"/>
              <a:t>aereo</a:t>
            </a:r>
            <a:r>
              <a:rPr dirty="0"/>
              <a:t> e </a:t>
            </a:r>
            <a:r>
              <a:rPr dirty="0" err="1"/>
              <a:t>porti</a:t>
            </a:r>
            <a:r>
              <a:rPr dirty="0"/>
              <a:t> UE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esportazioni</a:t>
            </a:r>
            <a:r>
              <a:rPr dirty="0"/>
              <a:t> </a:t>
            </a:r>
            <a:r>
              <a:rPr dirty="0" err="1"/>
              <a:t>aeronautico</a:t>
            </a:r>
            <a:r>
              <a:rPr dirty="0"/>
              <a:t>, </a:t>
            </a:r>
            <a:r>
              <a:rPr dirty="0" err="1"/>
              <a:t>marittimo</a:t>
            </a:r>
            <a:r>
              <a:rPr dirty="0"/>
              <a:t>, </a:t>
            </a:r>
            <a:r>
              <a:rPr dirty="0" err="1"/>
              <a:t>spaziale</a:t>
            </a:r>
            <a:endParaRPr lang="it-IT" dirty="0"/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Difesa</a:t>
            </a:r>
            <a:r>
              <a:rPr dirty="0">
                <a:solidFill>
                  <a:srgbClr val="00B0F0"/>
                </a:solidFill>
              </a:rPr>
              <a:t> e </a:t>
            </a:r>
            <a:r>
              <a:rPr dirty="0" err="1">
                <a:solidFill>
                  <a:srgbClr val="00B0F0"/>
                </a:solidFill>
              </a:rPr>
              <a:t>tecnologia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esportazioni</a:t>
            </a:r>
            <a:r>
              <a:rPr dirty="0"/>
              <a:t> </a:t>
            </a:r>
            <a:r>
              <a:rPr dirty="0" err="1"/>
              <a:t>beni</a:t>
            </a:r>
            <a:r>
              <a:rPr dirty="0"/>
              <a:t> a </a:t>
            </a:r>
            <a:r>
              <a:rPr dirty="0" err="1"/>
              <a:t>duplice</a:t>
            </a:r>
            <a:r>
              <a:rPr dirty="0"/>
              <a:t> </a:t>
            </a:r>
            <a:r>
              <a:rPr dirty="0" err="1"/>
              <a:t>uso</a:t>
            </a:r>
            <a:r>
              <a:rPr dirty="0"/>
              <a:t>, </a:t>
            </a:r>
            <a:r>
              <a:rPr dirty="0" err="1"/>
              <a:t>armi</a:t>
            </a:r>
            <a:r>
              <a:rPr dirty="0"/>
              <a:t>, </a:t>
            </a:r>
            <a:r>
              <a:rPr dirty="0" err="1"/>
              <a:t>droni</a:t>
            </a:r>
            <a:r>
              <a:rPr dirty="0"/>
              <a:t>, </a:t>
            </a:r>
            <a:r>
              <a:rPr dirty="0" err="1"/>
              <a:t>componenti</a:t>
            </a:r>
            <a:r>
              <a:rPr dirty="0"/>
              <a:t> </a:t>
            </a:r>
            <a:r>
              <a:rPr dirty="0" err="1"/>
              <a:t>tecnologici</a:t>
            </a:r>
            <a:r>
              <a:rPr dirty="0"/>
              <a:t> e </a:t>
            </a:r>
            <a:r>
              <a:rPr dirty="0" err="1"/>
              <a:t>chimici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Sanzioni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economiche</a:t>
            </a:r>
            <a:r>
              <a:rPr dirty="0">
                <a:solidFill>
                  <a:srgbClr val="92D050"/>
                </a:solidFill>
              </a:rPr>
              <a:t>: </a:t>
            </a:r>
            <a:r>
              <a:rPr dirty="0" err="1">
                <a:solidFill>
                  <a:srgbClr val="92D050"/>
                </a:solidFill>
              </a:rPr>
              <a:t>commercio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servizi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Commercio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importazione</a:t>
            </a:r>
            <a:r>
              <a:rPr dirty="0"/>
              <a:t> </a:t>
            </a:r>
            <a:r>
              <a:rPr dirty="0" err="1"/>
              <a:t>metalli</a:t>
            </a:r>
            <a:r>
              <a:rPr dirty="0"/>
              <a:t>, legno, </a:t>
            </a:r>
            <a:r>
              <a:rPr dirty="0" err="1"/>
              <a:t>plastica</a:t>
            </a:r>
            <a:r>
              <a:rPr dirty="0"/>
              <a:t>, </a:t>
            </a:r>
            <a:r>
              <a:rPr dirty="0" err="1"/>
              <a:t>prodotti</a:t>
            </a:r>
            <a:r>
              <a:rPr dirty="0"/>
              <a:t> di </a:t>
            </a:r>
            <a:r>
              <a:rPr dirty="0" err="1"/>
              <a:t>lusso</a:t>
            </a:r>
            <a:endParaRPr lang="it-IT" dirty="0"/>
          </a:p>
          <a:p>
            <a:pPr algn="l"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Servizi: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prestare</a:t>
            </a:r>
            <a:r>
              <a:rPr dirty="0"/>
              <a:t> </a:t>
            </a:r>
            <a:r>
              <a:rPr dirty="0" err="1"/>
              <a:t>servizi</a:t>
            </a:r>
            <a:r>
              <a:rPr dirty="0"/>
              <a:t> </a:t>
            </a:r>
            <a:r>
              <a:rPr dirty="0" err="1"/>
              <a:t>contabili</a:t>
            </a:r>
            <a:r>
              <a:rPr dirty="0"/>
              <a:t>, </a:t>
            </a:r>
            <a:r>
              <a:rPr dirty="0" err="1"/>
              <a:t>legali</a:t>
            </a:r>
            <a:r>
              <a:rPr dirty="0"/>
              <a:t>, </a:t>
            </a:r>
            <a:r>
              <a:rPr dirty="0" err="1"/>
              <a:t>informatici</a:t>
            </a:r>
            <a:r>
              <a:rPr dirty="0"/>
              <a:t>, </a:t>
            </a:r>
            <a:r>
              <a:rPr dirty="0" err="1"/>
              <a:t>ingegneristici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fornire</a:t>
            </a:r>
            <a:r>
              <a:rPr dirty="0"/>
              <a:t> </a:t>
            </a:r>
            <a:r>
              <a:rPr dirty="0" err="1"/>
              <a:t>assistenza</a:t>
            </a:r>
            <a:r>
              <a:rPr dirty="0"/>
              <a:t> </a:t>
            </a:r>
            <a:r>
              <a:rPr dirty="0" err="1"/>
              <a:t>tecnica</a:t>
            </a:r>
            <a:r>
              <a:rPr dirty="0"/>
              <a:t> o </a:t>
            </a:r>
            <a:r>
              <a:rPr dirty="0" err="1"/>
              <a:t>finanziaria</a:t>
            </a:r>
            <a:r>
              <a:rPr dirty="0"/>
              <a:t> per </a:t>
            </a:r>
            <a:r>
              <a:rPr dirty="0" err="1"/>
              <a:t>beni</a:t>
            </a:r>
            <a:r>
              <a:rPr dirty="0"/>
              <a:t> </a:t>
            </a:r>
            <a:r>
              <a:rPr dirty="0" err="1"/>
              <a:t>sanzionati</a:t>
            </a: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Restrizioni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territoriali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cooperazione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economica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Zone </a:t>
            </a:r>
            <a:r>
              <a:rPr dirty="0" err="1">
                <a:solidFill>
                  <a:srgbClr val="00B0F0"/>
                </a:solidFill>
              </a:rPr>
              <a:t>interessate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Crimea e </a:t>
            </a:r>
            <a:r>
              <a:rPr dirty="0" err="1"/>
              <a:t>Sebastopoli</a:t>
            </a:r>
            <a:r>
              <a:rPr dirty="0"/>
              <a:t> (2014, prorogate 23/06/2026)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Donetsk, Luhansk, Zaporizhzhia, Kherson (2022, prorogate 24/02/2026)</a:t>
            </a:r>
            <a:endParaRPr lang="it-IT" dirty="0"/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Restrizioni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Importazioni</a:t>
            </a:r>
            <a:r>
              <a:rPr dirty="0"/>
              <a:t>, </a:t>
            </a:r>
            <a:r>
              <a:rPr dirty="0" err="1"/>
              <a:t>esportazioni</a:t>
            </a:r>
            <a:r>
              <a:rPr dirty="0"/>
              <a:t> e </a:t>
            </a:r>
            <a:r>
              <a:rPr dirty="0" err="1"/>
              <a:t>servizi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Sospensione</a:t>
            </a:r>
            <a:r>
              <a:rPr dirty="0"/>
              <a:t> </a:t>
            </a:r>
            <a:r>
              <a:rPr dirty="0" err="1"/>
              <a:t>investimenti</a:t>
            </a:r>
            <a:r>
              <a:rPr dirty="0"/>
              <a:t> BEI e BERS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Fine </a:t>
            </a:r>
            <a:r>
              <a:rPr dirty="0" err="1"/>
              <a:t>trattamento</a:t>
            </a:r>
            <a:r>
              <a:rPr dirty="0"/>
              <a:t> </a:t>
            </a:r>
            <a:r>
              <a:rPr dirty="0" err="1"/>
              <a:t>nazione</a:t>
            </a:r>
            <a:r>
              <a:rPr dirty="0"/>
              <a:t> </a:t>
            </a:r>
            <a:r>
              <a:rPr dirty="0" err="1"/>
              <a:t>più</a:t>
            </a:r>
            <a:r>
              <a:rPr dirty="0"/>
              <a:t> </a:t>
            </a:r>
            <a:r>
              <a:rPr dirty="0" err="1"/>
              <a:t>favorita</a:t>
            </a:r>
            <a:endParaRPr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Informazione</a:t>
            </a:r>
            <a:r>
              <a:rPr dirty="0">
                <a:solidFill>
                  <a:srgbClr val="92D050"/>
                </a:solidFill>
              </a:rPr>
              <a:t>, media e </a:t>
            </a:r>
            <a:r>
              <a:rPr dirty="0" err="1">
                <a:solidFill>
                  <a:srgbClr val="92D050"/>
                </a:solidFill>
              </a:rPr>
              <a:t>finanziamenti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Media: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- 27 </a:t>
            </a:r>
            <a:r>
              <a:rPr dirty="0" err="1"/>
              <a:t>organi</a:t>
            </a:r>
            <a:r>
              <a:rPr dirty="0"/>
              <a:t> </a:t>
            </a:r>
            <a:r>
              <a:rPr dirty="0" err="1"/>
              <a:t>russi</a:t>
            </a:r>
            <a:r>
              <a:rPr dirty="0"/>
              <a:t> </a:t>
            </a:r>
            <a:r>
              <a:rPr dirty="0" err="1"/>
              <a:t>bloccati</a:t>
            </a:r>
            <a:r>
              <a:rPr dirty="0"/>
              <a:t> (RT, Sputnik, Izvestia...)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Misure</a:t>
            </a:r>
            <a:r>
              <a:rPr dirty="0"/>
              <a:t> </a:t>
            </a:r>
            <a:r>
              <a:rPr dirty="0" err="1"/>
              <a:t>contro</a:t>
            </a:r>
            <a:r>
              <a:rPr dirty="0"/>
              <a:t> propaganda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Finanziamenti</a:t>
            </a:r>
            <a:r>
              <a:rPr dirty="0">
                <a:solidFill>
                  <a:srgbClr val="00B0F0"/>
                </a:solidFill>
              </a:rPr>
              <a:t>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Vietato</a:t>
            </a:r>
            <a:r>
              <a:rPr dirty="0"/>
              <a:t> ai </a:t>
            </a:r>
            <a:r>
              <a:rPr dirty="0" err="1"/>
              <a:t>partiti</a:t>
            </a:r>
            <a:r>
              <a:rPr dirty="0"/>
              <a:t>, ONG e media UE </a:t>
            </a:r>
            <a:r>
              <a:rPr dirty="0" err="1"/>
              <a:t>ricevere</a:t>
            </a:r>
            <a:r>
              <a:rPr dirty="0"/>
              <a:t> </a:t>
            </a:r>
            <a:r>
              <a:rPr dirty="0" err="1"/>
              <a:t>fondi</a:t>
            </a:r>
            <a:r>
              <a:rPr dirty="0"/>
              <a:t> </a:t>
            </a:r>
            <a:r>
              <a:rPr dirty="0" err="1"/>
              <a:t>dallo</a:t>
            </a:r>
            <a:r>
              <a:rPr dirty="0"/>
              <a:t> Stato </a:t>
            </a:r>
            <a:r>
              <a:rPr dirty="0" err="1"/>
              <a:t>russo</a:t>
            </a:r>
            <a:endParaRPr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Misure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diplomatiche</a:t>
            </a:r>
            <a:r>
              <a:rPr dirty="0">
                <a:solidFill>
                  <a:srgbClr val="92D050"/>
                </a:solidFill>
              </a:rPr>
              <a:t> e sui </a:t>
            </a:r>
            <a:r>
              <a:rPr dirty="0" err="1">
                <a:solidFill>
                  <a:srgbClr val="92D050"/>
                </a:solidFill>
              </a:rPr>
              <a:t>visti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Diplomazia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Annullato</a:t>
            </a:r>
            <a:r>
              <a:rPr dirty="0"/>
              <a:t> </a:t>
            </a:r>
            <a:r>
              <a:rPr dirty="0" err="1"/>
              <a:t>vertice</a:t>
            </a:r>
            <a:r>
              <a:rPr dirty="0"/>
              <a:t> UE-Russia 2014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Sospesi</a:t>
            </a:r>
            <a:r>
              <a:rPr dirty="0"/>
              <a:t> </a:t>
            </a:r>
            <a:r>
              <a:rPr dirty="0" err="1"/>
              <a:t>colloqui</a:t>
            </a:r>
            <a:r>
              <a:rPr dirty="0"/>
              <a:t> </a:t>
            </a:r>
            <a:r>
              <a:rPr dirty="0" err="1"/>
              <a:t>bilaterali</a:t>
            </a:r>
            <a:r>
              <a:rPr dirty="0"/>
              <a:t> e </a:t>
            </a:r>
            <a:r>
              <a:rPr dirty="0" err="1"/>
              <a:t>negoziati</a:t>
            </a:r>
            <a:r>
              <a:rPr dirty="0"/>
              <a:t> OCSE e AIE</a:t>
            </a:r>
            <a:endParaRPr lang="it-IT" dirty="0"/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Visti: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Sospensione</a:t>
            </a:r>
            <a:r>
              <a:rPr dirty="0"/>
              <a:t> </a:t>
            </a:r>
            <a:r>
              <a:rPr dirty="0" err="1"/>
              <a:t>accordo</a:t>
            </a:r>
            <a:r>
              <a:rPr dirty="0"/>
              <a:t> </a:t>
            </a:r>
            <a:r>
              <a:rPr dirty="0" err="1"/>
              <a:t>facilitazione</a:t>
            </a:r>
            <a:r>
              <a:rPr dirty="0"/>
              <a:t> </a:t>
            </a:r>
            <a:r>
              <a:rPr dirty="0" err="1"/>
              <a:t>visti</a:t>
            </a:r>
            <a:r>
              <a:rPr dirty="0"/>
              <a:t> 2022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Passaporti</a:t>
            </a:r>
            <a:r>
              <a:rPr dirty="0"/>
              <a:t> </a:t>
            </a:r>
            <a:r>
              <a:rPr dirty="0" err="1"/>
              <a:t>russi</a:t>
            </a:r>
            <a:r>
              <a:rPr dirty="0"/>
              <a:t> </a:t>
            </a:r>
            <a:r>
              <a:rPr dirty="0" err="1"/>
              <a:t>rilasciati</a:t>
            </a:r>
            <a:r>
              <a:rPr dirty="0"/>
              <a:t> in </a:t>
            </a:r>
            <a:r>
              <a:rPr dirty="0" err="1"/>
              <a:t>Ucraina</a:t>
            </a:r>
            <a:r>
              <a:rPr dirty="0"/>
              <a:t> e Georgia non </a:t>
            </a:r>
            <a:r>
              <a:rPr dirty="0" err="1"/>
              <a:t>validi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Notifica</a:t>
            </a:r>
            <a:r>
              <a:rPr dirty="0"/>
              <a:t> </a:t>
            </a:r>
            <a:r>
              <a:rPr dirty="0" err="1"/>
              <a:t>anticipata</a:t>
            </a:r>
            <a:r>
              <a:rPr dirty="0"/>
              <a:t> </a:t>
            </a:r>
            <a:r>
              <a:rPr dirty="0" err="1"/>
              <a:t>viaggi</a:t>
            </a:r>
            <a:r>
              <a:rPr dirty="0"/>
              <a:t> </a:t>
            </a:r>
            <a:r>
              <a:rPr dirty="0" err="1"/>
              <a:t>diplomatici</a:t>
            </a:r>
            <a:r>
              <a:rPr dirty="0"/>
              <a:t> dal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>
                <a:solidFill>
                  <a:srgbClr val="92D050"/>
                </a:solidFill>
              </a:rPr>
              <a:t>Dazi, </a:t>
            </a:r>
            <a:r>
              <a:rPr dirty="0" err="1">
                <a:solidFill>
                  <a:srgbClr val="92D050"/>
                </a:solidFill>
              </a:rPr>
              <a:t>elusione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sicurezza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economica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Dazi 2025 </a:t>
            </a:r>
            <a:r>
              <a:rPr dirty="0" err="1">
                <a:solidFill>
                  <a:srgbClr val="00B0F0"/>
                </a:solidFill>
              </a:rPr>
              <a:t>su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prodotti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agricoli</a:t>
            </a:r>
            <a:r>
              <a:rPr dirty="0">
                <a:solidFill>
                  <a:srgbClr val="00B0F0"/>
                </a:solidFill>
              </a:rPr>
              <a:t> e </a:t>
            </a:r>
            <a:r>
              <a:rPr dirty="0" err="1">
                <a:solidFill>
                  <a:srgbClr val="00B0F0"/>
                </a:solidFill>
              </a:rPr>
              <a:t>concimi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russi</a:t>
            </a:r>
            <a:r>
              <a:rPr dirty="0">
                <a:solidFill>
                  <a:srgbClr val="00B0F0"/>
                </a:solidFill>
              </a:rPr>
              <a:t> e </a:t>
            </a:r>
            <a:r>
              <a:rPr dirty="0" err="1">
                <a:solidFill>
                  <a:srgbClr val="00B0F0"/>
                </a:solidFill>
              </a:rPr>
              <a:t>bielorussi</a:t>
            </a:r>
            <a:endParaRPr lang="it-IT" dirty="0">
              <a:solidFill>
                <a:srgbClr val="00B0F0"/>
              </a:solidFill>
            </a:endParaRPr>
          </a:p>
          <a:p>
            <a:pPr marL="0" indent="0" algn="l">
              <a:buNone/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- 3,6 </a:t>
            </a:r>
            <a:r>
              <a:rPr dirty="0" err="1"/>
              <a:t>milioni</a:t>
            </a:r>
            <a:r>
              <a:rPr dirty="0"/>
              <a:t> di </a:t>
            </a:r>
            <a:r>
              <a:rPr dirty="0" err="1"/>
              <a:t>tonnellate</a:t>
            </a:r>
            <a:endParaRPr lang="it-IT" dirty="0"/>
          </a:p>
          <a:p>
            <a:pPr algn="l"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Misure</a:t>
            </a:r>
            <a:r>
              <a:rPr dirty="0">
                <a:solidFill>
                  <a:srgbClr val="00B0F0"/>
                </a:solidFill>
              </a:rPr>
              <a:t> anti-</a:t>
            </a:r>
            <a:r>
              <a:rPr dirty="0" err="1">
                <a:solidFill>
                  <a:srgbClr val="00B0F0"/>
                </a:solidFill>
              </a:rPr>
              <a:t>elusione</a:t>
            </a:r>
            <a:r>
              <a:rPr dirty="0">
                <a:solidFill>
                  <a:srgbClr val="00B0F0"/>
                </a:solidFill>
              </a:rPr>
              <a:t>:</a:t>
            </a:r>
            <a:endParaRPr lang="it-IT"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endParaRPr dirty="0">
              <a:solidFill>
                <a:srgbClr val="00B0F0"/>
              </a:solidFill>
            </a:endParaRP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riesportazioni</a:t>
            </a:r>
            <a:r>
              <a:rPr dirty="0"/>
              <a:t>, </a:t>
            </a:r>
            <a:r>
              <a:rPr dirty="0" err="1"/>
              <a:t>blocco</a:t>
            </a:r>
            <a:r>
              <a:rPr dirty="0"/>
              <a:t> 557 </a:t>
            </a:r>
            <a:r>
              <a:rPr dirty="0" err="1"/>
              <a:t>navi</a:t>
            </a:r>
            <a:r>
              <a:rPr dirty="0"/>
              <a:t> </a:t>
            </a:r>
            <a:r>
              <a:rPr dirty="0" err="1"/>
              <a:t>flotta</a:t>
            </a:r>
            <a:r>
              <a:rPr dirty="0"/>
              <a:t> </a:t>
            </a:r>
            <a:r>
              <a:rPr dirty="0" err="1"/>
              <a:t>ombra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Controlli</a:t>
            </a:r>
            <a:r>
              <a:rPr dirty="0"/>
              <a:t> </a:t>
            </a:r>
            <a:r>
              <a:rPr dirty="0" err="1"/>
              <a:t>filiali</a:t>
            </a:r>
            <a:r>
              <a:rPr dirty="0"/>
              <a:t> UE in </a:t>
            </a:r>
            <a:r>
              <a:rPr dirty="0" err="1"/>
              <a:t>paesi</a:t>
            </a:r>
            <a:r>
              <a:rPr dirty="0"/>
              <a:t> </a:t>
            </a:r>
            <a:r>
              <a:rPr dirty="0" err="1"/>
              <a:t>terzi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Sanzioni</a:t>
            </a:r>
            <a:r>
              <a:rPr dirty="0"/>
              <a:t> </a:t>
            </a:r>
            <a:r>
              <a:rPr dirty="0" err="1"/>
              <a:t>fornitori</a:t>
            </a:r>
            <a:r>
              <a:rPr dirty="0"/>
              <a:t> </a:t>
            </a:r>
            <a:r>
              <a:rPr dirty="0" err="1"/>
              <a:t>cripto-attività</a:t>
            </a:r>
            <a:endParaRPr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Diritti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umani</a:t>
            </a:r>
            <a:r>
              <a:rPr dirty="0">
                <a:solidFill>
                  <a:srgbClr val="92D050"/>
                </a:solidFill>
              </a:rPr>
              <a:t> in Russia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Sanzioni</a:t>
            </a:r>
            <a:r>
              <a:rPr dirty="0"/>
              <a:t> per </a:t>
            </a:r>
            <a:r>
              <a:rPr dirty="0" err="1"/>
              <a:t>violazioni</a:t>
            </a:r>
            <a:r>
              <a:rPr dirty="0"/>
              <a:t> </a:t>
            </a:r>
            <a:r>
              <a:rPr dirty="0" err="1"/>
              <a:t>diritti</a:t>
            </a:r>
            <a:r>
              <a:rPr dirty="0"/>
              <a:t> </a:t>
            </a:r>
            <a:r>
              <a:rPr dirty="0" err="1"/>
              <a:t>umani</a:t>
            </a:r>
            <a:r>
              <a:rPr dirty="0"/>
              <a:t> e </a:t>
            </a:r>
            <a:r>
              <a:rPr dirty="0" err="1"/>
              <a:t>repressione</a:t>
            </a:r>
            <a:r>
              <a:rPr dirty="0"/>
              <a:t> opp. </a:t>
            </a:r>
            <a:r>
              <a:rPr dirty="0" err="1"/>
              <a:t>politica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Caso Navalny: </a:t>
            </a:r>
            <a:r>
              <a:rPr dirty="0" err="1"/>
              <a:t>colpiti</a:t>
            </a:r>
            <a:r>
              <a:rPr dirty="0"/>
              <a:t> </a:t>
            </a:r>
            <a:r>
              <a:rPr dirty="0" err="1"/>
              <a:t>funzionari</a:t>
            </a:r>
            <a:r>
              <a:rPr dirty="0"/>
              <a:t>, </a:t>
            </a:r>
            <a:r>
              <a:rPr dirty="0" err="1"/>
              <a:t>giudici</a:t>
            </a:r>
            <a:r>
              <a:rPr dirty="0"/>
              <a:t>, </a:t>
            </a:r>
            <a:r>
              <a:rPr dirty="0" err="1"/>
              <a:t>carceri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- 52 </a:t>
            </a:r>
            <a:r>
              <a:rPr dirty="0" err="1"/>
              <a:t>persone</a:t>
            </a:r>
            <a:r>
              <a:rPr dirty="0"/>
              <a:t> e 1 </a:t>
            </a:r>
            <a:r>
              <a:rPr dirty="0" err="1"/>
              <a:t>entità</a:t>
            </a:r>
            <a:r>
              <a:rPr dirty="0"/>
              <a:t> </a:t>
            </a:r>
            <a:r>
              <a:rPr dirty="0" err="1"/>
              <a:t>sanzionate</a:t>
            </a:r>
            <a:r>
              <a:rPr dirty="0"/>
              <a:t> (</a:t>
            </a:r>
            <a:r>
              <a:rPr dirty="0" err="1"/>
              <a:t>proroga</a:t>
            </a:r>
            <a:r>
              <a:rPr dirty="0"/>
              <a:t> 28/05/2026)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Minacce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ibride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dalla</a:t>
            </a:r>
            <a:r>
              <a:rPr dirty="0">
                <a:solidFill>
                  <a:srgbClr val="92D050"/>
                </a:solidFill>
              </a:rPr>
              <a:t> Russia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Attacchi</a:t>
            </a:r>
            <a:r>
              <a:rPr dirty="0"/>
              <a:t> </a:t>
            </a:r>
            <a:r>
              <a:rPr dirty="0" err="1"/>
              <a:t>informatici</a:t>
            </a:r>
            <a:r>
              <a:rPr dirty="0"/>
              <a:t>, </a:t>
            </a:r>
            <a:r>
              <a:rPr dirty="0" err="1"/>
              <a:t>sabotaggi</a:t>
            </a:r>
            <a:r>
              <a:rPr dirty="0"/>
              <a:t>, </a:t>
            </a:r>
            <a:r>
              <a:rPr dirty="0" err="1"/>
              <a:t>disinformazione</a:t>
            </a:r>
            <a:r>
              <a:rPr dirty="0"/>
              <a:t>, </a:t>
            </a:r>
            <a:r>
              <a:rPr dirty="0" err="1"/>
              <a:t>strumentalizzazione</a:t>
            </a:r>
            <a:r>
              <a:rPr dirty="0"/>
              <a:t> </a:t>
            </a:r>
            <a:r>
              <a:rPr dirty="0" err="1"/>
              <a:t>migranti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- 47 </a:t>
            </a:r>
            <a:r>
              <a:rPr dirty="0" err="1"/>
              <a:t>persone</a:t>
            </a:r>
            <a:r>
              <a:rPr dirty="0"/>
              <a:t> e 15 </a:t>
            </a:r>
            <a:r>
              <a:rPr dirty="0" err="1"/>
              <a:t>entità</a:t>
            </a:r>
            <a:r>
              <a:rPr dirty="0"/>
              <a:t> </a:t>
            </a:r>
            <a:r>
              <a:rPr dirty="0" err="1"/>
              <a:t>sanzionate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Proroga</a:t>
            </a:r>
            <a:r>
              <a:rPr dirty="0"/>
              <a:t> </a:t>
            </a:r>
            <a:r>
              <a:rPr dirty="0" err="1"/>
              <a:t>fino</a:t>
            </a:r>
            <a:r>
              <a:rPr dirty="0"/>
              <a:t> al 9/10/2026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</a:t>
            </a:r>
            <a:r>
              <a:rPr dirty="0" err="1"/>
              <a:t>viaggio</a:t>
            </a:r>
            <a:r>
              <a:rPr dirty="0"/>
              <a:t>, </a:t>
            </a:r>
            <a:r>
              <a:rPr dirty="0" err="1"/>
              <a:t>congelamento</a:t>
            </a:r>
            <a:r>
              <a:rPr dirty="0"/>
              <a:t> </a:t>
            </a:r>
            <a:r>
              <a:rPr dirty="0" err="1"/>
              <a:t>beni</a:t>
            </a:r>
            <a:r>
              <a:rPr dirty="0"/>
              <a:t>, </a:t>
            </a:r>
            <a:r>
              <a:rPr dirty="0" err="1"/>
              <a:t>indisponibilità</a:t>
            </a:r>
            <a:r>
              <a:rPr dirty="0"/>
              <a:t> </a:t>
            </a:r>
            <a:r>
              <a:rPr dirty="0" err="1"/>
              <a:t>fondi</a:t>
            </a:r>
            <a:endParaRPr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Cronologia</a:t>
            </a:r>
            <a:r>
              <a:rPr dirty="0">
                <a:solidFill>
                  <a:srgbClr val="92D050"/>
                </a:solidFill>
              </a:rPr>
              <a:t> e aggiornamenti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- 23/10/2025: 19º </a:t>
            </a:r>
            <a:r>
              <a:rPr dirty="0" err="1"/>
              <a:t>pacchetto</a:t>
            </a:r>
            <a:r>
              <a:rPr dirty="0"/>
              <a:t> di </a:t>
            </a:r>
            <a:r>
              <a:rPr dirty="0" err="1"/>
              <a:t>sanzioni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- 3/10/2025: </a:t>
            </a:r>
            <a:r>
              <a:rPr dirty="0" err="1"/>
              <a:t>proroga</a:t>
            </a:r>
            <a:r>
              <a:rPr dirty="0"/>
              <a:t> </a:t>
            </a:r>
            <a:r>
              <a:rPr dirty="0" err="1"/>
              <a:t>sanzioni</a:t>
            </a:r>
            <a:r>
              <a:rPr dirty="0"/>
              <a:t> </a:t>
            </a:r>
            <a:r>
              <a:rPr dirty="0" err="1"/>
              <a:t>minacce</a:t>
            </a:r>
            <a:r>
              <a:rPr dirty="0"/>
              <a:t> </a:t>
            </a:r>
            <a:r>
              <a:rPr dirty="0" err="1"/>
              <a:t>ibride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- 12/09/2025: </a:t>
            </a:r>
            <a:r>
              <a:rPr dirty="0" err="1"/>
              <a:t>proroga</a:t>
            </a:r>
            <a:r>
              <a:rPr dirty="0"/>
              <a:t> </a:t>
            </a:r>
            <a:r>
              <a:rPr dirty="0" err="1"/>
              <a:t>sanzioni</a:t>
            </a:r>
            <a:r>
              <a:rPr dirty="0"/>
              <a:t> </a:t>
            </a:r>
            <a:r>
              <a:rPr dirty="0" err="1"/>
              <a:t>individuali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Tutte le </a:t>
            </a:r>
            <a:r>
              <a:rPr dirty="0" err="1"/>
              <a:t>misure</a:t>
            </a:r>
            <a:r>
              <a:rPr dirty="0"/>
              <a:t> </a:t>
            </a:r>
            <a:r>
              <a:rPr dirty="0" err="1"/>
              <a:t>costantemente</a:t>
            </a:r>
            <a:r>
              <a:rPr dirty="0"/>
              <a:t> </a:t>
            </a:r>
            <a:r>
              <a:rPr dirty="0" err="1"/>
              <a:t>aggiornate</a:t>
            </a:r>
            <a:r>
              <a:rPr dirty="0"/>
              <a:t> e prorogate secondo </a:t>
            </a:r>
            <a:r>
              <a:rPr dirty="0" err="1"/>
              <a:t>evoluzione</a:t>
            </a:r>
            <a:r>
              <a:rPr dirty="0"/>
              <a:t> </a:t>
            </a:r>
            <a:r>
              <a:rPr dirty="0" err="1"/>
              <a:t>situazione</a:t>
            </a:r>
            <a:r>
              <a:rPr dirty="0"/>
              <a:t> Russia-</a:t>
            </a:r>
            <a:r>
              <a:rPr dirty="0" err="1"/>
              <a:t>Ucraina</a:t>
            </a:r>
            <a:endParaRPr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12AD1C-8638-ABA6-81D6-711B21B1A3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92D050"/>
                </a:solidFill>
              </a:rPr>
              <a:t>Coordinamento internazionale delle sanzioni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595C6D-4688-00E3-D1BA-8D876CDD52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10789"/>
            <a:ext cx="10515600" cy="4766174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Le sanzioni sono più efficaci se coinvolgono un’ampia gamma di partner internazionali.</a:t>
            </a:r>
          </a:p>
          <a:p>
            <a:r>
              <a:rPr lang="it-IT" dirty="0"/>
              <a:t>L’UE collabora con partner come Stati Uniti, Gruppo della Banca mondiale, BERS, OCSE e altri.</a:t>
            </a:r>
          </a:p>
          <a:p>
            <a:r>
              <a:rPr lang="it-IT" dirty="0"/>
              <a:t>La task force </a:t>
            </a:r>
            <a:r>
              <a:rPr lang="it-IT" i="1" dirty="0"/>
              <a:t>Russian </a:t>
            </a:r>
            <a:r>
              <a:rPr lang="it-IT" i="1" dirty="0" err="1"/>
              <a:t>Elites</a:t>
            </a:r>
            <a:r>
              <a:rPr lang="it-IT" i="1" dirty="0"/>
              <a:t>, </a:t>
            </a:r>
            <a:r>
              <a:rPr lang="it-IT" i="1" dirty="0" err="1"/>
              <a:t>Proxies</a:t>
            </a:r>
            <a:r>
              <a:rPr lang="it-IT" i="1" dirty="0"/>
              <a:t> and </a:t>
            </a:r>
            <a:r>
              <a:rPr lang="it-IT" i="1" dirty="0" err="1"/>
              <a:t>Oligarchs</a:t>
            </a:r>
            <a:r>
              <a:rPr lang="it-IT" dirty="0"/>
              <a:t> permette la cooperazione con i paesi del G7 (Canada, Francia, Germania, Italia, Giappone, Regno Unito, Stati Uniti) e l’Australia per garantire l’applicazione delle sanzioni.</a:t>
            </a:r>
          </a:p>
          <a:p>
            <a:r>
              <a:rPr lang="it-IT" dirty="0"/>
              <a:t>Ogni paese terzo decide unilateralmente quali sanzioni adottare.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5748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lang="it-IT" noProof="0" dirty="0">
                <a:solidFill>
                  <a:srgbClr val="92D050"/>
                </a:solidFill>
              </a:rPr>
              <a:t>Perché l’UE impone sanzioni alla Russia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Dal marzo 2014, l’UE ha introdotto misure restrittive in risposta a: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- Annessione illegale della Crimea (2014)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- Invasione su vasta scala dell’Ucraina (2022)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- Annessione illegale di Donetsk, Luhansk, </a:t>
            </a:r>
            <a:r>
              <a:rPr lang="it-IT" noProof="0" dirty="0" err="1"/>
              <a:t>Zaporizhzhia</a:t>
            </a:r>
            <a:r>
              <a:rPr lang="it-IT" noProof="0" dirty="0"/>
              <a:t> e Kherson (2022)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endParaRPr lang="it-IT" noProof="0"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Finora sono stati adottati 19 pacchetti di sanzioni per porre fine alla guerra di aggressione e ridurre la capacità della Russia di proseguirla.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60EB5F7-289E-F3A6-EE6A-6FE325D27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solidFill>
                  <a:srgbClr val="92D050"/>
                </a:solidFill>
              </a:rPr>
              <a:t>Conformità delle sanzioni al diritto internazionale</a:t>
            </a:r>
            <a:br>
              <a:rPr lang="it-IT" dirty="0"/>
            </a:b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D7F0CA-FACC-8225-7C5D-16341D879E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45474"/>
            <a:ext cx="10515600" cy="483148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t-IT" dirty="0"/>
          </a:p>
          <a:p>
            <a:r>
              <a:rPr lang="it-IT" dirty="0"/>
              <a:t>Tutte le sanzioni dell’UE sono conformi al diritto internazionale e rispettano i diritti umani e le libertà fondamentali.</a:t>
            </a:r>
          </a:p>
          <a:p>
            <a:r>
              <a:rPr lang="it-IT" dirty="0"/>
              <a:t>Dopo un accordo politico tra Stati membri, il Servizio europeo per l’azione esterna e/o la Commissione preparano gli atti giuridici da presentare al Consiglio per adozione.</a:t>
            </a:r>
          </a:p>
          <a:p>
            <a:r>
              <a:rPr lang="it-IT" dirty="0"/>
              <a:t>Regolamenti e decisioni del Consiglio vincolano tutte le persone ed entità sotto la giurisdizione dell’UE, inclusi cittadini UE ovunque si trovino e società costituite secondo la legge di uno Stato membro.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70090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Obiettivi</a:t>
            </a:r>
            <a:r>
              <a:rPr dirty="0">
                <a:solidFill>
                  <a:srgbClr val="92D050"/>
                </a:solidFill>
              </a:rPr>
              <a:t> delle </a:t>
            </a:r>
            <a:r>
              <a:rPr dirty="0" err="1">
                <a:solidFill>
                  <a:srgbClr val="92D050"/>
                </a:solidFill>
              </a:rPr>
              <a:t>sanzioni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00B0F0"/>
                </a:solidFill>
              </a:rPr>
              <a:t>Le </a:t>
            </a:r>
            <a:r>
              <a:rPr dirty="0" err="1">
                <a:solidFill>
                  <a:srgbClr val="00B0F0"/>
                </a:solidFill>
              </a:rPr>
              <a:t>misure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sono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concepite</a:t>
            </a:r>
            <a:r>
              <a:rPr dirty="0">
                <a:solidFill>
                  <a:srgbClr val="00B0F0"/>
                </a:solidFill>
              </a:rPr>
              <a:t> per: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Porre fine alla </a:t>
            </a:r>
            <a:r>
              <a:rPr dirty="0" err="1"/>
              <a:t>guerra</a:t>
            </a:r>
            <a:r>
              <a:rPr dirty="0"/>
              <a:t> di </a:t>
            </a:r>
            <a:r>
              <a:rPr dirty="0" err="1"/>
              <a:t>aggressione</a:t>
            </a:r>
            <a:r>
              <a:rPr dirty="0"/>
              <a:t> della Russia </a:t>
            </a:r>
            <a:r>
              <a:rPr dirty="0" err="1"/>
              <a:t>contro</a:t>
            </a:r>
            <a:r>
              <a:rPr dirty="0"/>
              <a:t> </a:t>
            </a:r>
            <a:r>
              <a:rPr dirty="0" err="1"/>
              <a:t>l'Ucraina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Massimizzare</a:t>
            </a:r>
            <a:r>
              <a:rPr dirty="0"/>
              <a:t> la </a:t>
            </a:r>
            <a:r>
              <a:rPr dirty="0" err="1"/>
              <a:t>pressione</a:t>
            </a:r>
            <a:r>
              <a:rPr dirty="0"/>
              <a:t> </a:t>
            </a:r>
            <a:r>
              <a:rPr dirty="0" err="1"/>
              <a:t>sulla</a:t>
            </a:r>
            <a:r>
              <a:rPr dirty="0"/>
              <a:t> Russia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Ridurre</a:t>
            </a:r>
            <a:r>
              <a:rPr dirty="0"/>
              <a:t> la </a:t>
            </a:r>
            <a:r>
              <a:rPr dirty="0" err="1"/>
              <a:t>capacità</a:t>
            </a:r>
            <a:r>
              <a:rPr dirty="0"/>
              <a:t> della Russia di </a:t>
            </a:r>
            <a:r>
              <a:rPr dirty="0" err="1"/>
              <a:t>portare</a:t>
            </a:r>
            <a:r>
              <a:rPr dirty="0"/>
              <a:t> avanti la </a:t>
            </a:r>
            <a:r>
              <a:rPr dirty="0" err="1"/>
              <a:t>guerra</a:t>
            </a:r>
            <a:r>
              <a:rPr dirty="0"/>
              <a:t> di </a:t>
            </a:r>
            <a:r>
              <a:rPr dirty="0" err="1"/>
              <a:t>aggressione</a:t>
            </a:r>
            <a:r>
              <a:rPr dirty="0"/>
              <a:t> </a:t>
            </a:r>
            <a:r>
              <a:rPr dirty="0" err="1"/>
              <a:t>illegale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Sono </a:t>
            </a:r>
            <a:r>
              <a:rPr dirty="0" err="1"/>
              <a:t>attentamente</a:t>
            </a:r>
            <a:r>
              <a:rPr dirty="0"/>
              <a:t> </a:t>
            </a:r>
            <a:r>
              <a:rPr dirty="0" err="1"/>
              <a:t>mirate</a:t>
            </a:r>
            <a:r>
              <a:rPr dirty="0"/>
              <a:t>, </a:t>
            </a:r>
            <a:r>
              <a:rPr dirty="0" err="1"/>
              <a:t>proporzionate</a:t>
            </a:r>
            <a:r>
              <a:rPr dirty="0"/>
              <a:t> e </a:t>
            </a:r>
            <a:r>
              <a:rPr dirty="0" err="1"/>
              <a:t>temporanee</a:t>
            </a:r>
            <a:r>
              <a:rPr dirty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Obiettivi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principi</a:t>
            </a:r>
            <a:r>
              <a:rPr dirty="0">
                <a:solidFill>
                  <a:srgbClr val="92D050"/>
                </a:solidFill>
              </a:rPr>
              <a:t> delle </a:t>
            </a:r>
            <a:r>
              <a:rPr dirty="0" err="1">
                <a:solidFill>
                  <a:srgbClr val="92D050"/>
                </a:solidFill>
              </a:rPr>
              <a:t>sanzioni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>
                <a:solidFill>
                  <a:srgbClr val="00B0F0"/>
                </a:solidFill>
              </a:rPr>
              <a:t>Obiettivi strategici dell’UE: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Massimizzare la pressione economica e politica sulla Russia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Limitare le risorse finanziarie e tecnologiche per la guerra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Sostenere l’Ucraina e difendere il diritto internazionale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endParaRPr lang="it-IT" noProof="0"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>
                <a:solidFill>
                  <a:srgbClr val="00B0F0"/>
                </a:solidFill>
              </a:rPr>
              <a:t>Caratteristiche delle sanzioni: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Mirate, proporzionate e temporanee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Riesaminate periodicamente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Possono essere calibrate, allentate o revocate se vengono raggiunti gli obiettivi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Altri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Paesi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coinvolti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>
                <a:solidFill>
                  <a:srgbClr val="00B0F0"/>
                </a:solidFill>
              </a:rPr>
              <a:t>L’UE ha imposto sanzioni anche nei confronti di: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Bielorussia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Iran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Corea del Nord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endParaRPr lang="it-IT" noProof="0"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Per il sostegno fornito alla Russia nella sua aggressione militare contro l’Ucraina.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lang="it-IT" noProof="0" dirty="0"/>
              <a:t>Le misure rientrano nella strategia complessiva dell’UE per difendere la pace, la sicurezza e il diritto internazionale.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Sanzioni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su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persone</a:t>
            </a:r>
            <a:r>
              <a:rPr dirty="0">
                <a:solidFill>
                  <a:srgbClr val="92D050"/>
                </a:solidFill>
              </a:rPr>
              <a:t> ed </a:t>
            </a:r>
            <a:r>
              <a:rPr dirty="0" err="1">
                <a:solidFill>
                  <a:srgbClr val="92D050"/>
                </a:solidFill>
              </a:rPr>
              <a:t>entità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67543"/>
            <a:ext cx="10515600" cy="4609420"/>
          </a:xfrm>
        </p:spPr>
        <p:txBody>
          <a:bodyPr>
            <a:normAutofit/>
          </a:bodyPr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Oltre</a:t>
            </a:r>
            <a:r>
              <a:rPr dirty="0">
                <a:solidFill>
                  <a:srgbClr val="00B0F0"/>
                </a:solidFill>
              </a:rPr>
              <a:t> 2 700 </a:t>
            </a:r>
            <a:r>
              <a:rPr dirty="0" err="1">
                <a:solidFill>
                  <a:srgbClr val="00B0F0"/>
                </a:solidFill>
              </a:rPr>
              <a:t>persone</a:t>
            </a:r>
            <a:r>
              <a:rPr dirty="0">
                <a:solidFill>
                  <a:srgbClr val="00B0F0"/>
                </a:solidFill>
              </a:rPr>
              <a:t> ed </a:t>
            </a:r>
            <a:r>
              <a:rPr dirty="0" err="1">
                <a:solidFill>
                  <a:srgbClr val="00B0F0"/>
                </a:solidFill>
              </a:rPr>
              <a:t>entità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sono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oggetto</a:t>
            </a:r>
            <a:r>
              <a:rPr dirty="0">
                <a:solidFill>
                  <a:srgbClr val="00B0F0"/>
                </a:solidFill>
              </a:rPr>
              <a:t> di </a:t>
            </a:r>
            <a:r>
              <a:rPr dirty="0" err="1">
                <a:solidFill>
                  <a:srgbClr val="00B0F0"/>
                </a:solidFill>
              </a:rPr>
              <a:t>sanzioni</a:t>
            </a:r>
            <a:r>
              <a:rPr dirty="0">
                <a:solidFill>
                  <a:srgbClr val="00B0F0"/>
                </a:solidFill>
              </a:rPr>
              <a:t>.</a:t>
            </a:r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/>
              <a:t>Tra le </a:t>
            </a:r>
            <a:r>
              <a:rPr dirty="0" err="1"/>
              <a:t>persone</a:t>
            </a:r>
            <a:r>
              <a:rPr dirty="0"/>
              <a:t> </a:t>
            </a:r>
            <a:r>
              <a:rPr dirty="0" err="1"/>
              <a:t>sanzionate</a:t>
            </a:r>
            <a:r>
              <a:rPr dirty="0"/>
              <a:t>:</a:t>
            </a:r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/>
              <a:t> Vladimir Putin, </a:t>
            </a:r>
            <a:r>
              <a:rPr dirty="0" err="1"/>
              <a:t>ministri</a:t>
            </a:r>
            <a:r>
              <a:rPr dirty="0"/>
              <a:t>, </a:t>
            </a:r>
            <a:r>
              <a:rPr dirty="0" err="1"/>
              <a:t>governatori</a:t>
            </a:r>
            <a:endParaRPr dirty="0"/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/>
              <a:t>Roman Abramovich, Sergey Lavrov</a:t>
            </a:r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 err="1"/>
              <a:t>Membri</a:t>
            </a:r>
            <a:r>
              <a:rPr dirty="0"/>
              <a:t> della Duma di Stato </a:t>
            </a:r>
            <a:r>
              <a:rPr dirty="0" err="1"/>
              <a:t>russa</a:t>
            </a:r>
            <a:endParaRPr dirty="0"/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lang="it-IT" dirty="0"/>
              <a:t>I</a:t>
            </a:r>
            <a:r>
              <a:rPr dirty="0" err="1"/>
              <a:t>mprenditori</a:t>
            </a:r>
            <a:r>
              <a:rPr dirty="0"/>
              <a:t>, </a:t>
            </a:r>
            <a:r>
              <a:rPr dirty="0" err="1"/>
              <a:t>oligarchi</a:t>
            </a:r>
            <a:r>
              <a:rPr dirty="0"/>
              <a:t>, </a:t>
            </a:r>
            <a:r>
              <a:rPr dirty="0" err="1"/>
              <a:t>propagandisti</a:t>
            </a:r>
            <a:endParaRPr dirty="0"/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/>
              <a:t>Viktor e Oleksandr Yanukovych</a:t>
            </a:r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 err="1"/>
              <a:t>Funzionari</a:t>
            </a:r>
            <a:r>
              <a:rPr dirty="0"/>
              <a:t> </a:t>
            </a:r>
            <a:r>
              <a:rPr dirty="0" err="1"/>
              <a:t>militari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 err="1">
                <a:solidFill>
                  <a:srgbClr val="00B0F0"/>
                </a:solidFill>
              </a:rPr>
              <a:t>Entità</a:t>
            </a:r>
            <a:r>
              <a:rPr dirty="0">
                <a:solidFill>
                  <a:srgbClr val="00B0F0"/>
                </a:solidFill>
              </a:rPr>
              <a:t> </a:t>
            </a:r>
            <a:r>
              <a:rPr dirty="0" err="1">
                <a:solidFill>
                  <a:srgbClr val="00B0F0"/>
                </a:solidFill>
              </a:rPr>
              <a:t>sanzionate</a:t>
            </a:r>
            <a:r>
              <a:rPr dirty="0">
                <a:solidFill>
                  <a:srgbClr val="00B0F0"/>
                </a:solidFill>
              </a:rPr>
              <a:t>:</a:t>
            </a:r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 err="1"/>
              <a:t>Forze</a:t>
            </a:r>
            <a:r>
              <a:rPr dirty="0"/>
              <a:t> </a:t>
            </a:r>
            <a:r>
              <a:rPr dirty="0" err="1"/>
              <a:t>armate</a:t>
            </a:r>
            <a:r>
              <a:rPr dirty="0"/>
              <a:t>, </a:t>
            </a:r>
            <a:r>
              <a:rPr dirty="0" err="1"/>
              <a:t>gruppi</a:t>
            </a:r>
            <a:r>
              <a:rPr dirty="0"/>
              <a:t> </a:t>
            </a:r>
            <a:r>
              <a:rPr dirty="0" err="1"/>
              <a:t>paramilitari</a:t>
            </a:r>
            <a:endParaRPr dirty="0"/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/>
              <a:t>Banche e </a:t>
            </a:r>
            <a:r>
              <a:rPr dirty="0" err="1"/>
              <a:t>istituti</a:t>
            </a:r>
            <a:r>
              <a:rPr dirty="0"/>
              <a:t> </a:t>
            </a:r>
            <a:r>
              <a:rPr dirty="0" err="1"/>
              <a:t>finanziari</a:t>
            </a:r>
            <a:endParaRPr lang="it-IT" dirty="0"/>
          </a:p>
          <a:p>
            <a:pPr lvl="1">
              <a:defRPr sz="2200">
                <a:solidFill>
                  <a:srgbClr val="000000"/>
                </a:solidFill>
              </a:defRPr>
            </a:pPr>
            <a:r>
              <a:rPr dirty="0" err="1"/>
              <a:t>Organizzazioni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media, </a:t>
            </a:r>
            <a:r>
              <a:rPr dirty="0" err="1"/>
              <a:t>società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settori</a:t>
            </a:r>
            <a:r>
              <a:rPr dirty="0"/>
              <a:t> </a:t>
            </a:r>
            <a:r>
              <a:rPr dirty="0" err="1"/>
              <a:t>militari</a:t>
            </a:r>
            <a:r>
              <a:rPr dirty="0"/>
              <a:t>, </a:t>
            </a:r>
            <a:r>
              <a:rPr dirty="0" err="1"/>
              <a:t>energia</a:t>
            </a:r>
            <a:r>
              <a:rPr dirty="0"/>
              <a:t>, </a:t>
            </a:r>
            <a:r>
              <a:rPr dirty="0" err="1"/>
              <a:t>trasporti</a:t>
            </a:r>
            <a:r>
              <a:rPr dirty="0"/>
              <a:t>, </a:t>
            </a:r>
            <a:r>
              <a:rPr dirty="0" err="1"/>
              <a:t>tecnologia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Tipologie</a:t>
            </a:r>
            <a:r>
              <a:rPr dirty="0">
                <a:solidFill>
                  <a:srgbClr val="92D050"/>
                </a:solidFill>
              </a:rPr>
              <a:t> di </a:t>
            </a:r>
            <a:r>
              <a:rPr dirty="0" err="1">
                <a:solidFill>
                  <a:srgbClr val="92D050"/>
                </a:solidFill>
              </a:rPr>
              <a:t>misure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restrittive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di </a:t>
            </a:r>
            <a:r>
              <a:rPr dirty="0" err="1"/>
              <a:t>viaggio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Congelamento</a:t>
            </a:r>
            <a:r>
              <a:rPr dirty="0"/>
              <a:t> </a:t>
            </a:r>
            <a:r>
              <a:rPr dirty="0" err="1"/>
              <a:t>dei</a:t>
            </a:r>
            <a:r>
              <a:rPr dirty="0"/>
              <a:t> </a:t>
            </a:r>
            <a:r>
              <a:rPr dirty="0" err="1"/>
              <a:t>beni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Indisponibilità</a:t>
            </a:r>
            <a:r>
              <a:rPr dirty="0"/>
              <a:t> di </a:t>
            </a:r>
            <a:r>
              <a:rPr dirty="0" err="1"/>
              <a:t>fondi</a:t>
            </a:r>
            <a:r>
              <a:rPr dirty="0"/>
              <a:t> per </a:t>
            </a:r>
            <a:r>
              <a:rPr dirty="0" err="1"/>
              <a:t>persone</a:t>
            </a:r>
            <a:r>
              <a:rPr dirty="0"/>
              <a:t> ed </a:t>
            </a:r>
            <a:r>
              <a:rPr dirty="0" err="1"/>
              <a:t>entità</a:t>
            </a:r>
            <a:r>
              <a:rPr dirty="0"/>
              <a:t> </a:t>
            </a:r>
            <a:r>
              <a:rPr dirty="0" err="1"/>
              <a:t>sanzionate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>
                <a:solidFill>
                  <a:srgbClr val="92D050"/>
                </a:solidFill>
              </a:rPr>
              <a:t>Beni </a:t>
            </a:r>
            <a:r>
              <a:rPr dirty="0" err="1">
                <a:solidFill>
                  <a:srgbClr val="92D050"/>
                </a:solidFill>
              </a:rPr>
              <a:t>russi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bloccati</a:t>
            </a:r>
            <a:r>
              <a:rPr dirty="0">
                <a:solidFill>
                  <a:srgbClr val="92D050"/>
                </a:solidFill>
              </a:rPr>
              <a:t> e </a:t>
            </a:r>
            <a:r>
              <a:rPr dirty="0" err="1">
                <a:solidFill>
                  <a:srgbClr val="92D050"/>
                </a:solidFill>
              </a:rPr>
              <a:t>utilizzo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dei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fondi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- 210 </a:t>
            </a:r>
            <a:r>
              <a:rPr dirty="0" err="1"/>
              <a:t>miliardi</a:t>
            </a:r>
            <a:r>
              <a:rPr dirty="0"/>
              <a:t> € </a:t>
            </a:r>
            <a:r>
              <a:rPr dirty="0" err="1"/>
              <a:t>bloccati</a:t>
            </a:r>
            <a:r>
              <a:rPr dirty="0"/>
              <a:t> </a:t>
            </a:r>
            <a:r>
              <a:rPr dirty="0" err="1"/>
              <a:t>dalla</a:t>
            </a:r>
            <a:r>
              <a:rPr dirty="0"/>
              <a:t> Banca centrale </a:t>
            </a:r>
            <a:r>
              <a:rPr dirty="0" err="1"/>
              <a:t>russa</a:t>
            </a:r>
            <a:endParaRPr dirty="0"/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Entrate</a:t>
            </a:r>
            <a:r>
              <a:rPr dirty="0"/>
              <a:t> destinate al </a:t>
            </a:r>
            <a:r>
              <a:rPr dirty="0" err="1"/>
              <a:t>sostegno</a:t>
            </a:r>
            <a:r>
              <a:rPr dirty="0"/>
              <a:t> </a:t>
            </a:r>
            <a:r>
              <a:rPr dirty="0" err="1"/>
              <a:t>dell'Ucraina</a:t>
            </a:r>
            <a:r>
              <a:rPr dirty="0"/>
              <a:t> e </a:t>
            </a:r>
            <a:r>
              <a:rPr dirty="0" err="1"/>
              <a:t>allo</a:t>
            </a:r>
            <a:r>
              <a:rPr dirty="0"/>
              <a:t> </a:t>
            </a:r>
            <a:r>
              <a:rPr dirty="0" err="1"/>
              <a:t>Strumento</a:t>
            </a:r>
            <a:r>
              <a:rPr dirty="0"/>
              <a:t> </a:t>
            </a:r>
            <a:r>
              <a:rPr dirty="0" err="1"/>
              <a:t>europeo</a:t>
            </a:r>
            <a:r>
              <a:rPr dirty="0"/>
              <a:t> per la pace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- 95% delle </a:t>
            </a:r>
            <a:r>
              <a:rPr dirty="0" err="1"/>
              <a:t>entrate</a:t>
            </a:r>
            <a:r>
              <a:rPr dirty="0"/>
              <a:t> al </a:t>
            </a:r>
            <a:r>
              <a:rPr dirty="0" err="1"/>
              <a:t>bilancio</a:t>
            </a:r>
            <a:r>
              <a:rPr dirty="0"/>
              <a:t> UE, 5% per la pace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Misure</a:t>
            </a:r>
            <a:r>
              <a:rPr dirty="0"/>
              <a:t> per </a:t>
            </a:r>
            <a:r>
              <a:rPr dirty="0" err="1"/>
              <a:t>appropriazione</a:t>
            </a:r>
            <a:r>
              <a:rPr dirty="0"/>
              <a:t> </a:t>
            </a:r>
            <a:r>
              <a:rPr dirty="0" err="1"/>
              <a:t>indebita</a:t>
            </a:r>
            <a:r>
              <a:rPr dirty="0"/>
              <a:t> di </a:t>
            </a:r>
            <a:r>
              <a:rPr dirty="0" err="1"/>
              <a:t>fondi</a:t>
            </a:r>
            <a:r>
              <a:rPr dirty="0"/>
              <a:t> </a:t>
            </a:r>
            <a:r>
              <a:rPr dirty="0" err="1"/>
              <a:t>ucraini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600" b="1">
                <a:solidFill>
                  <a:srgbClr val="003399"/>
                </a:solidFill>
              </a:defRPr>
            </a:pPr>
            <a:r>
              <a:rPr dirty="0" err="1">
                <a:solidFill>
                  <a:srgbClr val="92D050"/>
                </a:solidFill>
              </a:rPr>
              <a:t>Sanzioni</a:t>
            </a:r>
            <a:r>
              <a:rPr dirty="0">
                <a:solidFill>
                  <a:srgbClr val="92D050"/>
                </a:solidFill>
              </a:rPr>
              <a:t> </a:t>
            </a:r>
            <a:r>
              <a:rPr dirty="0" err="1">
                <a:solidFill>
                  <a:srgbClr val="92D050"/>
                </a:solidFill>
              </a:rPr>
              <a:t>economiche</a:t>
            </a:r>
            <a:r>
              <a:rPr dirty="0">
                <a:solidFill>
                  <a:srgbClr val="92D050"/>
                </a:solidFill>
              </a:rPr>
              <a:t>: </a:t>
            </a:r>
            <a:r>
              <a:rPr dirty="0" err="1">
                <a:solidFill>
                  <a:srgbClr val="92D050"/>
                </a:solidFill>
              </a:rPr>
              <a:t>finanza</a:t>
            </a:r>
            <a:r>
              <a:rPr dirty="0">
                <a:solidFill>
                  <a:srgbClr val="92D050"/>
                </a:solidFill>
              </a:rPr>
              <a:t> ed </a:t>
            </a:r>
            <a:r>
              <a:rPr dirty="0" err="1">
                <a:solidFill>
                  <a:srgbClr val="92D050"/>
                </a:solidFill>
              </a:rPr>
              <a:t>energia</a:t>
            </a:r>
            <a:endParaRPr dirty="0">
              <a:solidFill>
                <a:srgbClr val="92D05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92D050"/>
                </a:solidFill>
              </a:rPr>
              <a:t>Finanza: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Restrizioni</a:t>
            </a:r>
            <a:r>
              <a:rPr dirty="0"/>
              <a:t> </a:t>
            </a:r>
            <a:r>
              <a:rPr dirty="0" err="1"/>
              <a:t>su</a:t>
            </a:r>
            <a:r>
              <a:rPr dirty="0"/>
              <a:t> </a:t>
            </a:r>
            <a:r>
              <a:rPr dirty="0" err="1"/>
              <a:t>banche</a:t>
            </a:r>
            <a:r>
              <a:rPr dirty="0"/>
              <a:t> russe, SPFS, Mir, SBP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</a:t>
            </a:r>
            <a:r>
              <a:rPr dirty="0" err="1"/>
              <a:t>Divieto</a:t>
            </a:r>
            <a:r>
              <a:rPr dirty="0"/>
              <a:t> di </a:t>
            </a:r>
            <a:r>
              <a:rPr dirty="0" err="1"/>
              <a:t>cripto-attività</a:t>
            </a:r>
            <a:r>
              <a:rPr dirty="0"/>
              <a:t>, </a:t>
            </a:r>
            <a:r>
              <a:rPr dirty="0" err="1"/>
              <a:t>banconote</a:t>
            </a:r>
            <a:r>
              <a:rPr dirty="0"/>
              <a:t> in euro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>
                <a:solidFill>
                  <a:srgbClr val="92D050"/>
                </a:solidFill>
              </a:rPr>
              <a:t>Energia: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Tetto ai </a:t>
            </a:r>
            <a:r>
              <a:rPr dirty="0" err="1"/>
              <a:t>prezzi</a:t>
            </a:r>
            <a:r>
              <a:rPr dirty="0"/>
              <a:t>, stop </a:t>
            </a:r>
            <a:r>
              <a:rPr dirty="0" err="1"/>
              <a:t>importazioni</a:t>
            </a:r>
            <a:r>
              <a:rPr dirty="0"/>
              <a:t> </a:t>
            </a:r>
            <a:r>
              <a:rPr dirty="0" err="1"/>
              <a:t>petrolio</a:t>
            </a:r>
            <a:r>
              <a:rPr dirty="0"/>
              <a:t>, GNL, GPL</a:t>
            </a:r>
          </a:p>
          <a:p>
            <a:pPr algn="l">
              <a:defRPr sz="2200">
                <a:solidFill>
                  <a:srgbClr val="000000"/>
                </a:solidFill>
              </a:defRPr>
            </a:pPr>
            <a:r>
              <a:rPr dirty="0"/>
              <a:t>- Stop Nord Stream, </a:t>
            </a:r>
            <a:r>
              <a:rPr dirty="0" err="1"/>
              <a:t>nuovi</a:t>
            </a:r>
            <a:r>
              <a:rPr dirty="0"/>
              <a:t> </a:t>
            </a:r>
            <a:r>
              <a:rPr dirty="0" err="1"/>
              <a:t>investimenti</a:t>
            </a:r>
            <a:r>
              <a:rPr dirty="0"/>
              <a:t> </a:t>
            </a:r>
            <a:r>
              <a:rPr dirty="0" err="1"/>
              <a:t>energetici</a:t>
            </a:r>
            <a:r>
              <a:rPr dirty="0"/>
              <a:t> </a:t>
            </a:r>
            <a:r>
              <a:rPr dirty="0" err="1"/>
              <a:t>vietati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645</TotalTime>
  <Words>998</Words>
  <Application>Microsoft Macintosh PowerPoint</Application>
  <PresentationFormat>Widescreen</PresentationFormat>
  <Paragraphs>145</Paragraphs>
  <Slides>20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4" baseType="lpstr">
      <vt:lpstr>Arial</vt:lpstr>
      <vt:lpstr>Calibri</vt:lpstr>
      <vt:lpstr>Calibri Light</vt:lpstr>
      <vt:lpstr>Tema di Office</vt:lpstr>
      <vt:lpstr>Diritto dell’Unione europea Prof. Dr. Alessandro Nato</vt:lpstr>
      <vt:lpstr>Perché l’UE impone sanzioni alla Russia</vt:lpstr>
      <vt:lpstr>Obiettivi delle sanzioni</vt:lpstr>
      <vt:lpstr>Obiettivi e principi delle sanzioni</vt:lpstr>
      <vt:lpstr>Altri Paesi coinvolti</vt:lpstr>
      <vt:lpstr>Sanzioni su persone ed entità</vt:lpstr>
      <vt:lpstr>Tipologie di misure restrittive</vt:lpstr>
      <vt:lpstr>Beni russi bloccati e utilizzo dei fondi</vt:lpstr>
      <vt:lpstr>Sanzioni economiche: finanza ed energia</vt:lpstr>
      <vt:lpstr>Sanzioni economiche: trasporti, difesa e tecnologia</vt:lpstr>
      <vt:lpstr>Sanzioni economiche: commercio e servizi</vt:lpstr>
      <vt:lpstr>Restrizioni territoriali e cooperazione economica</vt:lpstr>
      <vt:lpstr>Informazione, media e finanziamenti</vt:lpstr>
      <vt:lpstr>Misure diplomatiche e sui visti</vt:lpstr>
      <vt:lpstr>Dazi, elusione e sicurezza economica</vt:lpstr>
      <vt:lpstr>Diritti umani in Russia</vt:lpstr>
      <vt:lpstr>Minacce ibride dalla Russia</vt:lpstr>
      <vt:lpstr>Cronologia e aggiornamenti</vt:lpstr>
      <vt:lpstr>Coordinamento internazionale delle sanzioni </vt:lpstr>
      <vt:lpstr>Conformità delle sanzioni al diritto internazionale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57</cp:revision>
  <dcterms:created xsi:type="dcterms:W3CDTF">2022-09-09T08:27:37Z</dcterms:created>
  <dcterms:modified xsi:type="dcterms:W3CDTF">2025-11-12T14:04:34Z</dcterms:modified>
</cp:coreProperties>
</file>