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329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327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9" r:id="rId30"/>
    <p:sldId id="303" r:id="rId31"/>
    <p:sldId id="304" r:id="rId32"/>
    <p:sldId id="305" r:id="rId33"/>
    <p:sldId id="306" r:id="rId34"/>
    <p:sldId id="307" r:id="rId35"/>
    <p:sldId id="315" r:id="rId36"/>
    <p:sldId id="316" r:id="rId37"/>
    <p:sldId id="322" r:id="rId38"/>
    <p:sldId id="323" r:id="rId39"/>
  </p:sldIdLst>
  <p:sldSz cx="10693400" cy="7562850"/>
  <p:notesSz cx="10693400" cy="75628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40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27648"/>
            <a:ext cx="10692384" cy="4587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9180" y="4582667"/>
            <a:ext cx="8661400" cy="0"/>
          </a:xfrm>
          <a:custGeom>
            <a:avLst/>
            <a:gdLst/>
            <a:ahLst/>
            <a:cxnLst/>
            <a:rect l="l" t="t" r="r" b="b"/>
            <a:pathLst>
              <a:path w="8661400">
                <a:moveTo>
                  <a:pt x="0" y="0"/>
                </a:moveTo>
                <a:lnTo>
                  <a:pt x="8660891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1264" y="1624137"/>
            <a:ext cx="8630871" cy="826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387084"/>
            <a:ext cx="10689590" cy="399415"/>
          </a:xfrm>
          <a:custGeom>
            <a:avLst/>
            <a:gdLst/>
            <a:ahLst/>
            <a:cxnLst/>
            <a:rect l="l" t="t" r="r" b="b"/>
            <a:pathLst>
              <a:path w="10689590" h="399415">
                <a:moveTo>
                  <a:pt x="10689336" y="399287"/>
                </a:moveTo>
                <a:lnTo>
                  <a:pt x="0" y="399287"/>
                </a:lnTo>
                <a:lnTo>
                  <a:pt x="0" y="0"/>
                </a:lnTo>
                <a:lnTo>
                  <a:pt x="10689336" y="0"/>
                </a:lnTo>
                <a:lnTo>
                  <a:pt x="10689336" y="399287"/>
                </a:lnTo>
                <a:close/>
              </a:path>
            </a:pathLst>
          </a:custGeom>
          <a:solidFill>
            <a:srgbClr val="5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27648"/>
            <a:ext cx="10689590" cy="56515"/>
          </a:xfrm>
          <a:custGeom>
            <a:avLst/>
            <a:gdLst/>
            <a:ahLst/>
            <a:cxnLst/>
            <a:rect l="l" t="t" r="r" b="b"/>
            <a:pathLst>
              <a:path w="10689590" h="56514">
                <a:moveTo>
                  <a:pt x="10689335" y="56387"/>
                </a:moveTo>
                <a:lnTo>
                  <a:pt x="0" y="56387"/>
                </a:lnTo>
                <a:lnTo>
                  <a:pt x="0" y="0"/>
                </a:lnTo>
                <a:lnTo>
                  <a:pt x="10689335" y="0"/>
                </a:lnTo>
                <a:lnTo>
                  <a:pt x="10689335" y="56387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6987" y="2296667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72668"/>
            <a:ext cx="3552825" cy="6014085"/>
          </a:xfrm>
          <a:custGeom>
            <a:avLst/>
            <a:gdLst/>
            <a:ahLst/>
            <a:cxnLst/>
            <a:rect l="l" t="t" r="r" b="b"/>
            <a:pathLst>
              <a:path w="3552825" h="6014084">
                <a:moveTo>
                  <a:pt x="3552443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3552443" y="0"/>
                </a:lnTo>
                <a:lnTo>
                  <a:pt x="3552443" y="6013703"/>
                </a:lnTo>
                <a:close/>
              </a:path>
            </a:pathLst>
          </a:custGeom>
          <a:solidFill>
            <a:srgbClr val="5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43300" y="772668"/>
            <a:ext cx="56515" cy="6014085"/>
          </a:xfrm>
          <a:custGeom>
            <a:avLst/>
            <a:gdLst/>
            <a:ahLst/>
            <a:cxnLst/>
            <a:rect l="l" t="t" r="r" b="b"/>
            <a:pathLst>
              <a:path w="56514" h="6014084">
                <a:moveTo>
                  <a:pt x="56388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56388" y="0"/>
                </a:lnTo>
                <a:lnTo>
                  <a:pt x="56388" y="6013703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58996" y="1336548"/>
            <a:ext cx="5962015" cy="0"/>
          </a:xfrm>
          <a:custGeom>
            <a:avLst/>
            <a:gdLst/>
            <a:ahLst/>
            <a:cxnLst/>
            <a:rect l="l" t="t" r="r" b="b"/>
            <a:pathLst>
              <a:path w="5962015">
                <a:moveTo>
                  <a:pt x="0" y="0"/>
                </a:moveTo>
                <a:lnTo>
                  <a:pt x="5961888" y="0"/>
                </a:lnTo>
              </a:path>
            </a:pathLst>
          </a:custGeom>
          <a:ln w="13716">
            <a:solidFill>
              <a:srgbClr val="57B6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158996" y="1467612"/>
            <a:ext cx="5962015" cy="0"/>
          </a:xfrm>
          <a:custGeom>
            <a:avLst/>
            <a:gdLst/>
            <a:ahLst/>
            <a:cxnLst/>
            <a:rect l="l" t="t" r="r" b="b"/>
            <a:pathLst>
              <a:path w="5962015">
                <a:moveTo>
                  <a:pt x="0" y="0"/>
                </a:moveTo>
                <a:lnTo>
                  <a:pt x="5961888" y="0"/>
                </a:lnTo>
              </a:path>
            </a:pathLst>
          </a:custGeom>
          <a:ln w="13716">
            <a:solidFill>
              <a:srgbClr val="62BF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387084"/>
            <a:ext cx="10689590" cy="399415"/>
          </a:xfrm>
          <a:custGeom>
            <a:avLst/>
            <a:gdLst/>
            <a:ahLst/>
            <a:cxnLst/>
            <a:rect l="l" t="t" r="r" b="b"/>
            <a:pathLst>
              <a:path w="10689590" h="399415">
                <a:moveTo>
                  <a:pt x="10689336" y="399287"/>
                </a:moveTo>
                <a:lnTo>
                  <a:pt x="0" y="399287"/>
                </a:lnTo>
                <a:lnTo>
                  <a:pt x="0" y="0"/>
                </a:lnTo>
                <a:lnTo>
                  <a:pt x="10689336" y="0"/>
                </a:lnTo>
                <a:lnTo>
                  <a:pt x="10689336" y="399287"/>
                </a:lnTo>
                <a:close/>
              </a:path>
            </a:pathLst>
          </a:custGeom>
          <a:solidFill>
            <a:srgbClr val="5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27648"/>
            <a:ext cx="10689590" cy="56515"/>
          </a:xfrm>
          <a:custGeom>
            <a:avLst/>
            <a:gdLst/>
            <a:ahLst/>
            <a:cxnLst/>
            <a:rect l="l" t="t" r="r" b="b"/>
            <a:pathLst>
              <a:path w="10689590" h="56514">
                <a:moveTo>
                  <a:pt x="10689335" y="56387"/>
                </a:moveTo>
                <a:lnTo>
                  <a:pt x="0" y="56387"/>
                </a:lnTo>
                <a:lnTo>
                  <a:pt x="0" y="0"/>
                </a:lnTo>
                <a:lnTo>
                  <a:pt x="10689335" y="0"/>
                </a:lnTo>
                <a:lnTo>
                  <a:pt x="10689335" y="56387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6987" y="2296667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047" y="6387084"/>
            <a:ext cx="10689590" cy="399415"/>
          </a:xfrm>
          <a:custGeom>
            <a:avLst/>
            <a:gdLst/>
            <a:ahLst/>
            <a:cxnLst/>
            <a:rect l="l" t="t" r="r" b="b"/>
            <a:pathLst>
              <a:path w="10689590" h="399415">
                <a:moveTo>
                  <a:pt x="10689336" y="399287"/>
                </a:moveTo>
                <a:lnTo>
                  <a:pt x="0" y="399287"/>
                </a:lnTo>
                <a:lnTo>
                  <a:pt x="0" y="0"/>
                </a:lnTo>
                <a:lnTo>
                  <a:pt x="10689336" y="0"/>
                </a:lnTo>
                <a:lnTo>
                  <a:pt x="10689336" y="399287"/>
                </a:lnTo>
                <a:close/>
              </a:path>
            </a:pathLst>
          </a:custGeom>
          <a:solidFill>
            <a:srgbClr val="57B6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327648"/>
            <a:ext cx="10689590" cy="56515"/>
          </a:xfrm>
          <a:custGeom>
            <a:avLst/>
            <a:gdLst/>
            <a:ahLst/>
            <a:cxnLst/>
            <a:rect l="l" t="t" r="r" b="b"/>
            <a:pathLst>
              <a:path w="10689590" h="56514">
                <a:moveTo>
                  <a:pt x="10689335" y="56387"/>
                </a:moveTo>
                <a:lnTo>
                  <a:pt x="0" y="56387"/>
                </a:lnTo>
                <a:lnTo>
                  <a:pt x="0" y="0"/>
                </a:lnTo>
                <a:lnTo>
                  <a:pt x="10689335" y="0"/>
                </a:lnTo>
                <a:lnTo>
                  <a:pt x="10689335" y="56387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29973" y="1736938"/>
            <a:ext cx="6233452" cy="506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>
                <a:solidFill>
                  <a:srgbClr val="3F3F3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4447" y="1863371"/>
            <a:ext cx="9304505" cy="3765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1264" y="1624137"/>
            <a:ext cx="264668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250" b="1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5250" b="1" spc="-229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5250" b="1" spc="-19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5250" b="1" spc="-13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5250" b="1" spc="-2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250" b="1" spc="-15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5250" b="1" spc="-19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5250" b="1" spc="-8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5250" b="1" spc="-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52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264" y="2988168"/>
            <a:ext cx="7261859" cy="150812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 marR="5080">
              <a:lnSpc>
                <a:spcPts val="5360"/>
              </a:lnSpc>
              <a:spcBef>
                <a:spcPts val="1065"/>
              </a:spcBef>
            </a:pPr>
            <a:r>
              <a:rPr sz="5250" b="1" spc="-12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525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25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1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250" b="1" spc="-19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5250" b="1" spc="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5250" b="1" spc="-18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250" b="1" spc="-18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250" b="1" spc="-5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5250" b="1" spc="-195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525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25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19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5250" b="1" spc="-13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525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229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5250" b="1" spc="-18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5250" b="1" spc="-13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5250" b="1" spc="-47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5250" b="1" spc="-18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250" b="1" spc="-14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5250" b="1" spc="-19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5250" b="1" spc="-19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5250" b="1" spc="-3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5250" b="1" spc="-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5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5250" b="1" spc="-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19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5250" b="1" spc="-80" dirty="0">
                <a:solidFill>
                  <a:srgbClr val="FF0000"/>
                </a:solidFill>
                <a:latin typeface="Calibri"/>
                <a:cs typeface="Calibri"/>
              </a:rPr>
              <a:t>a  </a:t>
            </a:r>
            <a:r>
              <a:rPr sz="5250" b="1" spc="-150" dirty="0">
                <a:solidFill>
                  <a:srgbClr val="FF0000"/>
                </a:solidFill>
                <a:latin typeface="Calibri"/>
                <a:cs typeface="Calibri"/>
              </a:rPr>
              <a:t>conoscenza</a:t>
            </a:r>
            <a:r>
              <a:rPr sz="5250" b="1" spc="-1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150" dirty="0">
                <a:solidFill>
                  <a:srgbClr val="FF0000"/>
                </a:solidFill>
                <a:latin typeface="Calibri"/>
                <a:cs typeface="Calibri"/>
              </a:rPr>
              <a:t>dei</a:t>
            </a:r>
            <a:r>
              <a:rPr sz="525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250" b="1" spc="-155" dirty="0">
                <a:solidFill>
                  <a:srgbClr val="FF0000"/>
                </a:solidFill>
                <a:latin typeface="Calibri"/>
                <a:cs typeface="Calibri"/>
              </a:rPr>
              <a:t>clienti</a:t>
            </a:r>
            <a:endParaRPr sz="52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2140" y="772668"/>
            <a:ext cx="1190244" cy="15681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2745" y="1567783"/>
            <a:ext cx="480758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95" dirty="0"/>
              <a:t>I</a:t>
            </a:r>
            <a:r>
              <a:rPr sz="4200" spc="-125" dirty="0"/>
              <a:t> </a:t>
            </a:r>
            <a:r>
              <a:rPr sz="4200" spc="-155" dirty="0"/>
              <a:t>d</a:t>
            </a:r>
            <a:r>
              <a:rPr sz="4200" spc="-225" dirty="0"/>
              <a:t>a</a:t>
            </a:r>
            <a:r>
              <a:rPr sz="4200" spc="-200" dirty="0"/>
              <a:t>t</a:t>
            </a:r>
            <a:r>
              <a:rPr sz="4200" spc="-145" dirty="0"/>
              <a:t>a</a:t>
            </a:r>
            <a:r>
              <a:rPr sz="4200" spc="-155" dirty="0"/>
              <a:t>b</a:t>
            </a:r>
            <a:r>
              <a:rPr sz="4200" spc="-185" dirty="0"/>
              <a:t>a</a:t>
            </a:r>
            <a:r>
              <a:rPr sz="4200" spc="-125" dirty="0"/>
              <a:t>s</a:t>
            </a:r>
            <a:r>
              <a:rPr sz="4200" spc="-35" dirty="0"/>
              <a:t>e</a:t>
            </a:r>
            <a:r>
              <a:rPr sz="4200" spc="-210" dirty="0"/>
              <a:t> </a:t>
            </a:r>
            <a:r>
              <a:rPr sz="4200" spc="-155" dirty="0"/>
              <a:t>d</a:t>
            </a:r>
            <a:r>
              <a:rPr sz="4200" spc="-105" dirty="0"/>
              <a:t>i</a:t>
            </a:r>
            <a:r>
              <a:rPr sz="4200" spc="-114" dirty="0"/>
              <a:t> </a:t>
            </a:r>
            <a:r>
              <a:rPr sz="4200" spc="-220" dirty="0"/>
              <a:t>m</a:t>
            </a:r>
            <a:r>
              <a:rPr sz="4200" spc="-145" dirty="0"/>
              <a:t>a</a:t>
            </a:r>
            <a:r>
              <a:rPr sz="4200" spc="-110" dirty="0"/>
              <a:t>r</a:t>
            </a:r>
            <a:r>
              <a:rPr sz="4200" spc="-375" dirty="0"/>
              <a:t>k</a:t>
            </a:r>
            <a:r>
              <a:rPr sz="4200" spc="-180" dirty="0"/>
              <a:t>e</a:t>
            </a:r>
            <a:r>
              <a:rPr sz="4200" spc="-114" dirty="0"/>
              <a:t>t</a:t>
            </a:r>
            <a:r>
              <a:rPr sz="4200" spc="-195" dirty="0"/>
              <a:t>i</a:t>
            </a:r>
            <a:r>
              <a:rPr sz="4200" spc="-155" dirty="0"/>
              <a:t>n</a:t>
            </a:r>
            <a:r>
              <a:rPr sz="4200" spc="-20" dirty="0"/>
              <a:t>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049516" y="2378455"/>
            <a:ext cx="4863465" cy="325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raccolgono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sui clienti.</a:t>
            </a:r>
            <a:endParaRPr sz="1750">
              <a:latin typeface="Calibri"/>
              <a:cs typeface="Calibri"/>
            </a:endParaRPr>
          </a:p>
          <a:p>
            <a:pPr marL="91440" marR="84455" algn="ctr">
              <a:lnSpc>
                <a:spcPct val="90100"/>
              </a:lnSpc>
              <a:spcBef>
                <a:spcPts val="105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Essi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memorizzati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su database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marketing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comprendono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nome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l'indirizzo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numero di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telefono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transazioni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passate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stile di 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vita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del </a:t>
            </a:r>
            <a:r>
              <a:rPr sz="1750" i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cliente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12065" marR="5080" indent="-1905" algn="ctr">
              <a:lnSpc>
                <a:spcPct val="90000"/>
              </a:lnSpc>
              <a:spcBef>
                <a:spcPts val="1245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z="17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anche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raccogliere</a:t>
            </a:r>
            <a:r>
              <a:rPr sz="175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informazioni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sul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tipo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sulla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F3F3F"/>
                </a:solidFill>
                <a:latin typeface="Calibri"/>
                <a:cs typeface="Calibri"/>
              </a:rPr>
              <a:t>frequenza</a:t>
            </a:r>
            <a:r>
              <a:rPr sz="1750" b="1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F3F3F"/>
                </a:solidFill>
                <a:latin typeface="Calibri"/>
                <a:cs typeface="Calibri"/>
              </a:rPr>
              <a:t>d'acquisto</a:t>
            </a:r>
            <a:r>
              <a:rPr sz="1750" b="1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sulla </a:t>
            </a:r>
            <a:r>
              <a:rPr sz="1750" b="1" spc="-5" dirty="0">
                <a:solidFill>
                  <a:srgbClr val="3F3F3F"/>
                </a:solidFill>
                <a:latin typeface="Calibri"/>
                <a:cs typeface="Calibri"/>
              </a:rPr>
              <a:t>ricettività </a:t>
            </a:r>
            <a:r>
              <a:rPr sz="1750" b="1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3F3F3F"/>
                </a:solidFill>
                <a:latin typeface="Calibri"/>
                <a:cs typeface="Calibri"/>
              </a:rPr>
              <a:t>alle</a:t>
            </a:r>
            <a:r>
              <a:rPr sz="1750" b="1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15" dirty="0">
                <a:solidFill>
                  <a:srgbClr val="3F3F3F"/>
                </a:solidFill>
                <a:latin typeface="Calibri"/>
                <a:cs typeface="Calibri"/>
              </a:rPr>
              <a:t>offerte</a:t>
            </a:r>
            <a:r>
              <a:rPr sz="1750" b="1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F3F3F"/>
                </a:solidFill>
                <a:latin typeface="Calibri"/>
                <a:cs typeface="Calibri"/>
              </a:rPr>
              <a:t>promozionali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13970" marR="7620" indent="1905" algn="ctr">
              <a:lnSpc>
                <a:spcPts val="1900"/>
              </a:lnSpc>
              <a:spcBef>
                <a:spcPts val="125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rivenditori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raccolgono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questi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attraverso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le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carte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fedeltà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.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clienti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raccolgono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punti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possono essere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trasformati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in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denaro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regali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frattempo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rivenditore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raccoglie informazioni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preziose sul cliente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84620" y="2481072"/>
            <a:ext cx="3736848" cy="29596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8603" y="1430494"/>
            <a:ext cx="4723765" cy="11144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457200" marR="5080" indent="-445134">
              <a:lnSpc>
                <a:spcPts val="3940"/>
              </a:lnSpc>
              <a:spcBef>
                <a:spcPts val="810"/>
              </a:spcBef>
            </a:pPr>
            <a:r>
              <a:rPr sz="3850" spc="-85" dirty="0"/>
              <a:t>I</a:t>
            </a:r>
            <a:r>
              <a:rPr sz="3850" spc="-114" dirty="0"/>
              <a:t> </a:t>
            </a:r>
            <a:r>
              <a:rPr sz="3850" spc="-110" dirty="0"/>
              <a:t>s</a:t>
            </a:r>
            <a:r>
              <a:rPr sz="3850" spc="-140" dirty="0"/>
              <a:t>i</a:t>
            </a:r>
            <a:r>
              <a:rPr sz="3850" spc="-190" dirty="0"/>
              <a:t>s</a:t>
            </a:r>
            <a:r>
              <a:rPr sz="3850" spc="-140" dirty="0"/>
              <a:t>t</a:t>
            </a:r>
            <a:r>
              <a:rPr sz="3850" spc="-125" dirty="0"/>
              <a:t>e</a:t>
            </a:r>
            <a:r>
              <a:rPr sz="3850" spc="-200" dirty="0"/>
              <a:t>m</a:t>
            </a:r>
            <a:r>
              <a:rPr sz="3850" spc="-95" dirty="0"/>
              <a:t>i</a:t>
            </a:r>
            <a:r>
              <a:rPr sz="3850" spc="-140" dirty="0"/>
              <a:t> d</a:t>
            </a:r>
            <a:r>
              <a:rPr sz="3850" spc="-95" dirty="0"/>
              <a:t>i</a:t>
            </a:r>
            <a:r>
              <a:rPr sz="3850" spc="-140" dirty="0"/>
              <a:t> </a:t>
            </a:r>
            <a:r>
              <a:rPr sz="3850" spc="-130" dirty="0"/>
              <a:t>g</a:t>
            </a:r>
            <a:r>
              <a:rPr sz="3850" spc="-85" dirty="0"/>
              <a:t>e</a:t>
            </a:r>
            <a:r>
              <a:rPr sz="3850" spc="-150" dirty="0"/>
              <a:t>s</a:t>
            </a:r>
            <a:r>
              <a:rPr sz="3850" spc="-140" dirty="0"/>
              <a:t>t</a:t>
            </a:r>
            <a:r>
              <a:rPr sz="3850" spc="-175" dirty="0"/>
              <a:t>i</a:t>
            </a:r>
            <a:r>
              <a:rPr sz="3850" spc="-140" dirty="0"/>
              <a:t>on</a:t>
            </a:r>
            <a:r>
              <a:rPr sz="3850" spc="-30" dirty="0"/>
              <a:t>e</a:t>
            </a:r>
            <a:r>
              <a:rPr sz="3850" spc="-155" dirty="0"/>
              <a:t> </a:t>
            </a:r>
            <a:r>
              <a:rPr sz="3850" spc="-140" dirty="0"/>
              <a:t>d</a:t>
            </a:r>
            <a:r>
              <a:rPr sz="3850" spc="-125" dirty="0"/>
              <a:t>e</a:t>
            </a:r>
            <a:r>
              <a:rPr sz="3850" spc="-140" dirty="0"/>
              <a:t>l</a:t>
            </a:r>
            <a:r>
              <a:rPr sz="3850" spc="-175" dirty="0"/>
              <a:t>l</a:t>
            </a:r>
            <a:r>
              <a:rPr sz="3850" spc="-20" dirty="0"/>
              <a:t>e  </a:t>
            </a:r>
            <a:r>
              <a:rPr sz="3850" spc="-175" dirty="0"/>
              <a:t>r</a:t>
            </a:r>
            <a:r>
              <a:rPr sz="3850" spc="-85" dirty="0"/>
              <a:t>e</a:t>
            </a:r>
            <a:r>
              <a:rPr sz="3850" spc="-140" dirty="0"/>
              <a:t>l</a:t>
            </a:r>
            <a:r>
              <a:rPr sz="3850" spc="-165" dirty="0"/>
              <a:t>a</a:t>
            </a:r>
            <a:r>
              <a:rPr sz="3850" spc="-105" dirty="0"/>
              <a:t>z</a:t>
            </a:r>
            <a:r>
              <a:rPr sz="3850" spc="-140" dirty="0"/>
              <a:t>io</a:t>
            </a:r>
            <a:r>
              <a:rPr sz="3850" spc="-175" dirty="0"/>
              <a:t>n</a:t>
            </a:r>
            <a:r>
              <a:rPr sz="3850" spc="-95" dirty="0"/>
              <a:t>i</a:t>
            </a:r>
            <a:r>
              <a:rPr sz="3850" spc="-140" dirty="0"/>
              <a:t> </a:t>
            </a:r>
            <a:r>
              <a:rPr sz="3850" spc="-70" dirty="0"/>
              <a:t>c</a:t>
            </a:r>
            <a:r>
              <a:rPr sz="3850" spc="-140" dirty="0"/>
              <a:t>o</a:t>
            </a:r>
            <a:r>
              <a:rPr sz="3850" spc="-60" dirty="0"/>
              <a:t>n</a:t>
            </a:r>
            <a:r>
              <a:rPr sz="3850" spc="-175" dirty="0"/>
              <a:t> </a:t>
            </a:r>
            <a:r>
              <a:rPr sz="3850" spc="-95" dirty="0"/>
              <a:t>i</a:t>
            </a:r>
            <a:r>
              <a:rPr sz="3850" spc="-140" dirty="0"/>
              <a:t> </a:t>
            </a:r>
            <a:r>
              <a:rPr sz="3850" spc="-30" dirty="0"/>
              <a:t>c</a:t>
            </a:r>
            <a:r>
              <a:rPr sz="3850" spc="-140" dirty="0"/>
              <a:t>li</a:t>
            </a:r>
            <a:r>
              <a:rPr sz="3850" spc="-125" dirty="0"/>
              <a:t>e</a:t>
            </a:r>
            <a:r>
              <a:rPr sz="3850" spc="-175" dirty="0"/>
              <a:t>n</a:t>
            </a:r>
            <a:r>
              <a:rPr sz="3850" spc="-140" dirty="0"/>
              <a:t>t</a:t>
            </a:r>
            <a:r>
              <a:rPr sz="3850" spc="-95" dirty="0"/>
              <a:t>i</a:t>
            </a:r>
            <a:endParaRPr sz="38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260" y="1335024"/>
            <a:ext cx="3509772" cy="46603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1271" y="2593848"/>
            <a:ext cx="5348132" cy="167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64754" y="2687874"/>
            <a:ext cx="5643880" cy="261366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635" algn="ctr">
              <a:lnSpc>
                <a:spcPts val="1900"/>
              </a:lnSpc>
              <a:spcBef>
                <a:spcPts val="330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potenziale problema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legato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alla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crescita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database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spesso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ne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esistono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vari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diversi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dipartimenti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un'azienda,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restano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separati.</a:t>
            </a:r>
            <a:endParaRPr sz="1750">
              <a:latin typeface="Calibri"/>
              <a:cs typeface="Calibri"/>
            </a:endParaRPr>
          </a:p>
          <a:p>
            <a:pPr marL="32384" marR="26034" indent="1905" algn="ctr">
              <a:lnSpc>
                <a:spcPct val="90200"/>
              </a:lnSpc>
              <a:spcBef>
                <a:spcPts val="1190"/>
              </a:spcBef>
            </a:pP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Questo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approccio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frammentato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può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generare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problemi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quando,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esempio,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transazione con un cliente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viene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registrata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solo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su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database.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Problemi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questo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hanno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portato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allo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sviluppo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sistemi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gestione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delle relazioni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con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 </a:t>
            </a:r>
            <a:r>
              <a:rPr sz="1750" i="1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clienti</a:t>
            </a:r>
            <a:r>
              <a:rPr sz="1750" i="1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(Customer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Relationship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Management,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CRM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)che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creano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un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unico </a:t>
            </a:r>
            <a:r>
              <a:rPr sz="1750" u="heavy" spc="-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database </a:t>
            </a:r>
            <a:r>
              <a:rPr sz="1750" u="heavy" spc="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che </a:t>
            </a:r>
            <a:r>
              <a:rPr sz="1750" u="heavy" spc="-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raccoglie </a:t>
            </a:r>
            <a:r>
              <a:rPr sz="1750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le </a:t>
            </a:r>
            <a:r>
              <a:rPr sz="1750" u="heavy" spc="-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informazioni </a:t>
            </a:r>
            <a:r>
              <a:rPr sz="1750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sui clienti per </a:t>
            </a:r>
            <a:r>
              <a:rPr sz="1750" spc="-38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u="heavy" spc="-1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informare</a:t>
            </a:r>
            <a:r>
              <a:rPr sz="1750" u="heavy" spc="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1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tutto </a:t>
            </a:r>
            <a:r>
              <a:rPr sz="1750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il</a:t>
            </a:r>
            <a:r>
              <a:rPr sz="1750" u="heavy" spc="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personale.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327648"/>
            <a:ext cx="10692384" cy="4587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654" y="1951745"/>
            <a:ext cx="3728720" cy="31845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6034" marR="18415" algn="ctr">
              <a:lnSpc>
                <a:spcPts val="1600"/>
              </a:lnSpc>
              <a:spcBef>
                <a:spcPts val="484"/>
              </a:spcBef>
            </a:pP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Un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buon sistema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CRM può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individuare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 modelli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inaspettati nel comportamento dei </a:t>
            </a:r>
            <a:r>
              <a:rPr sz="1650" spc="-3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consumatori.</a:t>
            </a:r>
            <a:endParaRPr sz="1650">
              <a:latin typeface="Calibri"/>
              <a:cs typeface="Calibri"/>
            </a:endParaRPr>
          </a:p>
          <a:p>
            <a:pPr marL="12700" marR="5080" indent="2540" algn="ctr">
              <a:lnSpc>
                <a:spcPct val="80800"/>
              </a:lnSpc>
              <a:spcBef>
                <a:spcPts val="1235"/>
              </a:spcBef>
            </a:pP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Un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uso efficace del </a:t>
            </a:r>
            <a:r>
              <a:rPr sz="1650" spc="-5" dirty="0">
                <a:solidFill>
                  <a:srgbClr val="3F3F3F"/>
                </a:solidFill>
                <a:latin typeface="Calibri"/>
                <a:cs typeface="Calibri"/>
              </a:rPr>
              <a:t>CRS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consente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alle </a:t>
            </a:r>
            <a:r>
              <a:rPr sz="1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aziende di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condurre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un'analisi </a:t>
            </a:r>
            <a:r>
              <a:rPr sz="1650" spc="-5" dirty="0">
                <a:solidFill>
                  <a:srgbClr val="3F3F3F"/>
                </a:solidFill>
                <a:latin typeface="Calibri"/>
                <a:cs typeface="Calibri"/>
              </a:rPr>
              <a:t>rigorosa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dei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spc="-5" dirty="0">
                <a:solidFill>
                  <a:srgbClr val="3F3F3F"/>
                </a:solidFill>
                <a:latin typeface="Calibri"/>
                <a:cs typeface="Calibri"/>
              </a:rPr>
              <a:t>propri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denti.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Le aziende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spesso scoprono di </a:t>
            </a:r>
            <a:r>
              <a:rPr sz="1650" spc="-3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spc="-5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spc="-5" dirty="0">
                <a:solidFill>
                  <a:srgbClr val="3F3F3F"/>
                </a:solidFill>
                <a:latin typeface="Calibri"/>
                <a:cs typeface="Calibri"/>
              </a:rPr>
              <a:t>soggette </a:t>
            </a:r>
            <a:r>
              <a:rPr sz="1650" spc="10" dirty="0">
                <a:solidFill>
                  <a:srgbClr val="3F3F3F"/>
                </a:solidFill>
                <a:latin typeface="Calibri"/>
                <a:cs typeface="Calibri"/>
              </a:rPr>
              <a:t>al</a:t>
            </a:r>
            <a:r>
              <a:rPr sz="16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b="1" spc="5" dirty="0">
                <a:solidFill>
                  <a:srgbClr val="3493BA"/>
                </a:solidFill>
                <a:latin typeface="Calibri"/>
                <a:cs typeface="Calibri"/>
              </a:rPr>
              <a:t>Principio</a:t>
            </a:r>
            <a:r>
              <a:rPr sz="1650" b="1" spc="-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650" b="1" spc="5" dirty="0">
                <a:solidFill>
                  <a:srgbClr val="3493BA"/>
                </a:solidFill>
                <a:latin typeface="Calibri"/>
                <a:cs typeface="Calibri"/>
              </a:rPr>
              <a:t>di</a:t>
            </a:r>
            <a:r>
              <a:rPr sz="1650" b="1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650" b="1" spc="-10" dirty="0">
                <a:solidFill>
                  <a:srgbClr val="3493BA"/>
                </a:solidFill>
                <a:latin typeface="Calibri"/>
                <a:cs typeface="Calibri"/>
              </a:rPr>
              <a:t>Pareto:</a:t>
            </a:r>
            <a:endParaRPr sz="1650">
              <a:latin typeface="Calibri"/>
              <a:cs typeface="Calibri"/>
            </a:endParaRPr>
          </a:p>
          <a:p>
            <a:pPr marL="204470" marR="193040" algn="ctr">
              <a:lnSpc>
                <a:spcPts val="1610"/>
              </a:lnSpc>
              <a:spcBef>
                <a:spcPts val="1200"/>
              </a:spcBef>
            </a:pPr>
            <a:r>
              <a:rPr sz="1650" u="heavy" spc="-6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l'80% dei</a:t>
            </a:r>
            <a:r>
              <a:rPr sz="1650" i="1" u="heavy" spc="1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profitti</a:t>
            </a:r>
            <a:r>
              <a:rPr sz="1650" i="1" u="heavy" spc="-2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proviene</a:t>
            </a:r>
            <a:r>
              <a:rPr sz="1650" i="1" u="heavy" spc="3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dal</a:t>
            </a:r>
            <a:r>
              <a:rPr sz="1650" i="1" u="heavy" spc="1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20</a:t>
            </a:r>
            <a:r>
              <a:rPr sz="1650" i="1" u="heavy" spc="-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</a:t>
            </a:r>
            <a:r>
              <a:rPr sz="1650" i="1" u="heavy" spc="10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%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 dei </a:t>
            </a:r>
            <a:r>
              <a:rPr sz="1650" i="1" spc="-36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650" i="1" u="heavy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client</a:t>
            </a:r>
            <a:r>
              <a:rPr sz="1650" dirty="0">
                <a:solidFill>
                  <a:srgbClr val="3493BA"/>
                </a:solidFill>
                <a:latin typeface="Calibri"/>
                <a:cs typeface="Calibri"/>
              </a:rPr>
              <a:t>i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  <a:p>
            <a:pPr marL="152400" marR="144145" indent="1905" algn="ctr">
              <a:lnSpc>
                <a:spcPct val="80800"/>
              </a:lnSpc>
              <a:spcBef>
                <a:spcPts val="1230"/>
              </a:spcBef>
            </a:pP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Ciò significa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che alcuni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clienti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sono più </a:t>
            </a:r>
            <a:r>
              <a:rPr sz="16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importanti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di altri e che l'azienda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deve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spc="-5" dirty="0">
                <a:solidFill>
                  <a:srgbClr val="3F3F3F"/>
                </a:solidFill>
                <a:latin typeface="Calibri"/>
                <a:cs typeface="Calibri"/>
              </a:rPr>
              <a:t>investire </a:t>
            </a:r>
            <a:r>
              <a:rPr sz="1650" spc="5" dirty="0">
                <a:solidFill>
                  <a:srgbClr val="3F3F3F"/>
                </a:solidFill>
                <a:latin typeface="Calibri"/>
                <a:cs typeface="Calibri"/>
              </a:rPr>
              <a:t>di più 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sui </a:t>
            </a:r>
            <a:r>
              <a:rPr sz="1650" i="1" dirty="0">
                <a:solidFill>
                  <a:srgbClr val="3F3F3F"/>
                </a:solidFill>
                <a:latin typeface="Calibri"/>
                <a:cs typeface="Calibri"/>
              </a:rPr>
              <a:t>clienti maggiormente </a:t>
            </a:r>
            <a:r>
              <a:rPr sz="1650" i="1" spc="-3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50" i="1" dirty="0">
                <a:solidFill>
                  <a:srgbClr val="3F3F3F"/>
                </a:solidFill>
                <a:latin typeface="Calibri"/>
                <a:cs typeface="Calibri"/>
              </a:rPr>
              <a:t>profittevoli</a:t>
            </a:r>
            <a:r>
              <a:rPr sz="165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86884" y="1847088"/>
            <a:ext cx="5350763" cy="32750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27648"/>
            <a:ext cx="10692384" cy="45872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0729" y="1567783"/>
            <a:ext cx="454533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95" dirty="0"/>
              <a:t>L</a:t>
            </a:r>
            <a:r>
              <a:rPr sz="4200" spc="-35" dirty="0"/>
              <a:t>e</a:t>
            </a:r>
            <a:r>
              <a:rPr sz="4200" spc="-125" dirty="0"/>
              <a:t> </a:t>
            </a:r>
            <a:r>
              <a:rPr sz="4200" spc="-185" dirty="0"/>
              <a:t>a</a:t>
            </a:r>
            <a:r>
              <a:rPr sz="4200" spc="-155" dirty="0"/>
              <a:t>n</a:t>
            </a:r>
            <a:r>
              <a:rPr sz="4200" spc="-185" dirty="0"/>
              <a:t>a</a:t>
            </a:r>
            <a:r>
              <a:rPr sz="4200" spc="-155" dirty="0"/>
              <a:t>l</a:t>
            </a:r>
            <a:r>
              <a:rPr sz="4200" spc="-195" dirty="0"/>
              <a:t>i</a:t>
            </a:r>
            <a:r>
              <a:rPr sz="4200" spc="-125" dirty="0"/>
              <a:t>s</a:t>
            </a:r>
            <a:r>
              <a:rPr sz="4200" spc="-105" dirty="0"/>
              <a:t>i</a:t>
            </a:r>
            <a:r>
              <a:rPr sz="4200" spc="-155" dirty="0"/>
              <a:t> d</a:t>
            </a:r>
            <a:r>
              <a:rPr sz="4200" spc="-95" dirty="0"/>
              <a:t>e</a:t>
            </a:r>
            <a:r>
              <a:rPr sz="4200" spc="-105" dirty="0"/>
              <a:t>l</a:t>
            </a:r>
            <a:r>
              <a:rPr sz="4200" spc="-155" dirty="0"/>
              <a:t> </a:t>
            </a:r>
            <a:r>
              <a:rPr lang="it-IT" sz="4200" spc="-155" dirty="0"/>
              <a:t>s</a:t>
            </a:r>
            <a:r>
              <a:rPr sz="4200" spc="-155" dirty="0" err="1"/>
              <a:t>it</a:t>
            </a:r>
            <a:r>
              <a:rPr sz="4200" spc="-65" dirty="0" err="1"/>
              <a:t>o</a:t>
            </a:r>
            <a:r>
              <a:rPr sz="4200" spc="-200" dirty="0"/>
              <a:t> </a:t>
            </a:r>
            <a:r>
              <a:rPr sz="4200" spc="-315" dirty="0"/>
              <a:t>w</a:t>
            </a:r>
            <a:r>
              <a:rPr sz="4200" spc="-140" dirty="0"/>
              <a:t>e</a:t>
            </a:r>
            <a:r>
              <a:rPr sz="4200" spc="-70" dirty="0"/>
              <a:t>b</a:t>
            </a:r>
            <a:endParaRPr sz="4200" dirty="0"/>
          </a:p>
        </p:txBody>
      </p:sp>
      <p:sp>
        <p:nvSpPr>
          <p:cNvPr id="3" name="object 3"/>
          <p:cNvSpPr txBox="1"/>
          <p:nvPr/>
        </p:nvSpPr>
        <p:spPr>
          <a:xfrm>
            <a:off x="964164" y="2352583"/>
            <a:ext cx="8813165" cy="3437254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78860" marR="36830" indent="-3453765">
              <a:lnSpc>
                <a:spcPct val="70000"/>
              </a:lnSpc>
              <a:spcBef>
                <a:spcPts val="605"/>
              </a:spcBef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possono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raccogliere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sui clienti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anche</a:t>
            </a:r>
            <a:r>
              <a:rPr sz="14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u="sng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analizzando</a:t>
            </a:r>
            <a:r>
              <a:rPr sz="1400" u="sng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il</a:t>
            </a:r>
            <a:r>
              <a:rPr sz="1400" u="sng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loro</a:t>
            </a:r>
            <a:r>
              <a:rPr sz="1400" u="sng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400" u="sng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comportamento</a:t>
            </a:r>
            <a:r>
              <a:rPr sz="14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sul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3493BA"/>
                </a:solidFill>
                <a:latin typeface="Calibri"/>
                <a:cs typeface="Calibri"/>
              </a:rPr>
              <a:t>sito</a:t>
            </a:r>
            <a:r>
              <a:rPr sz="1400" b="1" spc="-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493BA"/>
                </a:solidFill>
                <a:latin typeface="Calibri"/>
                <a:cs typeface="Calibri"/>
              </a:rPr>
              <a:t>web</a:t>
            </a:r>
            <a:r>
              <a:rPr sz="1400" b="1"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dell'azienda.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può </a:t>
            </a:r>
            <a:r>
              <a:rPr sz="1400" spc="-3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osservare,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esempio:</a:t>
            </a:r>
            <a:endParaRPr sz="1400">
              <a:latin typeface="Calibri"/>
              <a:cs typeface="Calibri"/>
            </a:endParaRPr>
          </a:p>
          <a:p>
            <a:pPr marL="3134360" indent="-160020">
              <a:lnSpc>
                <a:spcPct val="100000"/>
              </a:lnSpc>
              <a:spcBef>
                <a:spcPts val="720"/>
              </a:spcBef>
              <a:buClr>
                <a:srgbClr val="3493BA"/>
              </a:buClr>
              <a:buSzPct val="92857"/>
              <a:buFont typeface="Wingdings"/>
              <a:buChar char=""/>
              <a:tabLst>
                <a:tab pos="3134995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quali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siano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aree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del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sito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più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visitate</a:t>
            </a:r>
            <a:endParaRPr sz="1400">
              <a:latin typeface="Calibri"/>
              <a:cs typeface="Calibri"/>
            </a:endParaRPr>
          </a:p>
          <a:p>
            <a:pPr marL="2860040" indent="-160020">
              <a:lnSpc>
                <a:spcPct val="100000"/>
              </a:lnSpc>
              <a:spcBef>
                <a:spcPts val="735"/>
              </a:spcBef>
              <a:buClr>
                <a:srgbClr val="3493BA"/>
              </a:buClr>
              <a:buSzPct val="92857"/>
              <a:buFont typeface="Wingdings"/>
              <a:buChar char=""/>
              <a:tabLst>
                <a:tab pos="2860675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quali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prodotti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siano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maggiormente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acquistati</a:t>
            </a:r>
            <a:endParaRPr sz="1400">
              <a:latin typeface="Calibri"/>
              <a:cs typeface="Calibri"/>
            </a:endParaRPr>
          </a:p>
          <a:p>
            <a:pPr marL="3273425" lvl="1" indent="-198120">
              <a:lnSpc>
                <a:spcPct val="100000"/>
              </a:lnSpc>
              <a:spcBef>
                <a:spcPts val="720"/>
              </a:spcBef>
              <a:buClr>
                <a:srgbClr val="3493BA"/>
              </a:buClr>
              <a:buFont typeface="Wingdings"/>
              <a:buChar char=""/>
              <a:tabLst>
                <a:tab pos="3274060" algn="l"/>
              </a:tabLst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metodo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pagamento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utilizzato.</a:t>
            </a:r>
            <a:endParaRPr sz="1400">
              <a:latin typeface="Calibri"/>
              <a:cs typeface="Calibri"/>
            </a:endParaRPr>
          </a:p>
          <a:p>
            <a:pPr marL="3543300" marR="334010" indent="-3203575">
              <a:lnSpc>
                <a:spcPct val="70000"/>
              </a:lnSpc>
              <a:spcBef>
                <a:spcPts val="1235"/>
              </a:spcBef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sono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diversi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aspetti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comportamento</a:t>
            </a:r>
            <a:r>
              <a:rPr sz="14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consumatori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durante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visita</a:t>
            </a:r>
            <a:r>
              <a:rPr sz="14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sito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imprese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dovrebbero </a:t>
            </a:r>
            <a:r>
              <a:rPr sz="1400" spc="-3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registrare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e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monitorare.</a:t>
            </a:r>
            <a:endParaRPr sz="1400">
              <a:latin typeface="Calibri"/>
              <a:cs typeface="Calibri"/>
            </a:endParaRPr>
          </a:p>
          <a:p>
            <a:pPr marL="2999740" marR="5080" indent="-2987675">
              <a:lnSpc>
                <a:spcPct val="70700"/>
              </a:lnSpc>
              <a:spcBef>
                <a:spcPts val="1210"/>
              </a:spcBef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Da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F3F3F"/>
                </a:solidFill>
                <a:latin typeface="Calibri"/>
                <a:cs typeface="Calibri"/>
              </a:rPr>
              <a:t>dove</a:t>
            </a:r>
            <a:r>
              <a:rPr sz="1400" i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i="1" spc="-5" dirty="0">
                <a:solidFill>
                  <a:srgbClr val="3F3F3F"/>
                </a:solidFill>
                <a:latin typeface="Calibri"/>
                <a:cs typeface="Calibri"/>
              </a:rPr>
              <a:t>provengono</a:t>
            </a:r>
            <a:r>
              <a:rPr sz="1400" i="1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visitatori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-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esempio,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arrivati sul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sito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tramite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493BA"/>
                </a:solidFill>
                <a:latin typeface="Calibri"/>
                <a:cs typeface="Calibri"/>
              </a:rPr>
              <a:t>motore</a:t>
            </a:r>
            <a:r>
              <a:rPr sz="1400" spc="3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493BA"/>
                </a:solidFill>
                <a:latin typeface="Calibri"/>
                <a:cs typeface="Calibri"/>
              </a:rPr>
              <a:t>di </a:t>
            </a:r>
            <a:r>
              <a:rPr sz="1400" spc="-10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1400" spc="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(organic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search)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tramite </a:t>
            </a:r>
            <a:r>
              <a:rPr sz="1400" spc="-3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493BA"/>
                </a:solidFill>
                <a:latin typeface="Calibri"/>
                <a:cs typeface="Calibri"/>
              </a:rPr>
              <a:t>link</a:t>
            </a:r>
            <a:r>
              <a:rPr sz="1400" spc="-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trovato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altro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sito?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Inoltre:</a:t>
            </a:r>
            <a:endParaRPr sz="1400">
              <a:latin typeface="Calibri"/>
              <a:cs typeface="Calibri"/>
            </a:endParaRPr>
          </a:p>
          <a:p>
            <a:pPr marL="3667125" lvl="2" indent="-121285">
              <a:lnSpc>
                <a:spcPct val="100000"/>
              </a:lnSpc>
              <a:spcBef>
                <a:spcPts val="720"/>
              </a:spcBef>
              <a:buClr>
                <a:srgbClr val="3493BA"/>
              </a:buClr>
              <a:buFont typeface="Arial MT"/>
              <a:buChar char="•"/>
              <a:tabLst>
                <a:tab pos="3667760" algn="l"/>
              </a:tabLst>
            </a:pP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navigano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sito?</a:t>
            </a:r>
            <a:endParaRPr sz="1400">
              <a:latin typeface="Calibri"/>
              <a:cs typeface="Calibri"/>
            </a:endParaRPr>
          </a:p>
          <a:p>
            <a:pPr marL="3484245" indent="-81280">
              <a:lnSpc>
                <a:spcPct val="100000"/>
              </a:lnSpc>
              <a:spcBef>
                <a:spcPts val="720"/>
              </a:spcBef>
              <a:buClr>
                <a:srgbClr val="3493BA"/>
              </a:buClr>
              <a:buFont typeface="Arial MT"/>
              <a:buChar char="•"/>
              <a:tabLst>
                <a:tab pos="3484879" algn="l"/>
              </a:tabLst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Quali</a:t>
            </a:r>
            <a:r>
              <a:rPr sz="140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opzioni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selezionano?</a:t>
            </a:r>
            <a:endParaRPr sz="1400">
              <a:latin typeface="Calibri"/>
              <a:cs typeface="Calibri"/>
            </a:endParaRPr>
          </a:p>
          <a:p>
            <a:pPr marL="1628139" indent="-81915">
              <a:lnSpc>
                <a:spcPct val="100000"/>
              </a:lnSpc>
              <a:spcBef>
                <a:spcPts val="735"/>
              </a:spcBef>
              <a:buClr>
                <a:srgbClr val="3493BA"/>
              </a:buClr>
              <a:buFont typeface="Arial MT"/>
              <a:buChar char="•"/>
              <a:tabLst>
                <a:tab pos="1628775" algn="l"/>
              </a:tabLst>
            </a:pP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Quanto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tempo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trascorrono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sul sito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(per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es.,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durata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sessione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media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pagina)</a:t>
            </a:r>
            <a:endParaRPr sz="1400">
              <a:latin typeface="Calibri"/>
              <a:cs typeface="Calibri"/>
            </a:endParaRPr>
          </a:p>
          <a:p>
            <a:pPr marL="646430" indent="-81280">
              <a:lnSpc>
                <a:spcPct val="100000"/>
              </a:lnSpc>
              <a:spcBef>
                <a:spcPts val="720"/>
              </a:spcBef>
              <a:buClr>
                <a:srgbClr val="3493BA"/>
              </a:buClr>
              <a:buFont typeface="Arial MT"/>
              <a:buChar char="•"/>
              <a:tabLst>
                <a:tab pos="647065" algn="l"/>
              </a:tabLst>
            </a:pP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Qual</a:t>
            </a:r>
            <a:r>
              <a:rPr sz="14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percentuale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nuovi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visitatori</a:t>
            </a:r>
            <a:r>
              <a:rPr sz="14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(new</a:t>
            </a:r>
            <a:r>
              <a:rPr sz="14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visitor)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4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visitatori</a:t>
            </a:r>
            <a:r>
              <a:rPr sz="14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4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tornano</a:t>
            </a:r>
            <a:r>
              <a:rPr sz="14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sul sito</a:t>
            </a:r>
            <a:r>
              <a:rPr sz="14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3F3F3F"/>
                </a:solidFill>
                <a:latin typeface="Calibri"/>
                <a:cs typeface="Calibri"/>
              </a:rPr>
              <a:t>(returning</a:t>
            </a:r>
            <a:r>
              <a:rPr sz="1400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3F3F3F"/>
                </a:solidFill>
                <a:latin typeface="Calibri"/>
                <a:cs typeface="Calibri"/>
              </a:rPr>
              <a:t>visitor)?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649" y="1681935"/>
            <a:ext cx="69100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85" dirty="0"/>
              <a:t>La</a:t>
            </a:r>
            <a:r>
              <a:rPr sz="3500" spc="-130" dirty="0"/>
              <a:t> </a:t>
            </a:r>
            <a:r>
              <a:rPr sz="3500" spc="-155" dirty="0"/>
              <a:t>market </a:t>
            </a:r>
            <a:r>
              <a:rPr sz="3500" spc="-125" dirty="0"/>
              <a:t>intelligence</a:t>
            </a:r>
            <a:r>
              <a:rPr sz="3500" spc="-170" dirty="0"/>
              <a:t> </a:t>
            </a:r>
            <a:r>
              <a:rPr sz="3500" dirty="0"/>
              <a:t>–</a:t>
            </a:r>
            <a:r>
              <a:rPr sz="3500" spc="-120" dirty="0"/>
              <a:t> </a:t>
            </a:r>
            <a:r>
              <a:rPr sz="3500" spc="-175" dirty="0"/>
              <a:t>l’era</a:t>
            </a:r>
            <a:r>
              <a:rPr sz="3500" spc="-160" dirty="0"/>
              <a:t> </a:t>
            </a:r>
            <a:r>
              <a:rPr sz="3500" spc="-100" dirty="0"/>
              <a:t>dei</a:t>
            </a:r>
            <a:r>
              <a:rPr sz="3500" spc="-160" dirty="0"/>
              <a:t> </a:t>
            </a:r>
            <a:r>
              <a:rPr sz="3500" spc="-95" dirty="0"/>
              <a:t>big</a:t>
            </a:r>
            <a:r>
              <a:rPr sz="3500" spc="-160" dirty="0"/>
              <a:t> </a:t>
            </a:r>
            <a:r>
              <a:rPr sz="3500" spc="-145" dirty="0"/>
              <a:t>data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49539" y="2959148"/>
            <a:ext cx="8641715" cy="209994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73685" marR="51435" indent="-273685">
              <a:lnSpc>
                <a:spcPts val="2270"/>
              </a:lnSpc>
              <a:spcBef>
                <a:spcPts val="380"/>
              </a:spcBef>
              <a:buClr>
                <a:srgbClr val="3493BA"/>
              </a:buClr>
              <a:buSzPct val="95238"/>
              <a:buFont typeface="Wingdings"/>
              <a:buChar char=""/>
              <a:tabLst>
                <a:tab pos="273685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3493BA"/>
                </a:solidFill>
                <a:latin typeface="Calibri"/>
                <a:cs typeface="Calibri"/>
              </a:rPr>
              <a:t>market</a:t>
            </a:r>
            <a:r>
              <a:rPr sz="2100" b="1" spc="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3493BA"/>
                </a:solidFill>
                <a:latin typeface="Calibri"/>
                <a:cs typeface="Calibri"/>
              </a:rPr>
              <a:t>intelligence</a:t>
            </a:r>
            <a:r>
              <a:rPr sz="2100" b="1" spc="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21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termine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generico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usato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21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descrivere</a:t>
            </a:r>
            <a:r>
              <a:rPr sz="2100" u="heavy" spc="3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la</a:t>
            </a:r>
            <a:r>
              <a:rPr sz="2100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raccolta </a:t>
            </a:r>
            <a:r>
              <a:rPr sz="2100" spc="-459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sistematica</a:t>
            </a:r>
            <a:r>
              <a:rPr sz="210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sz="210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dati</a:t>
            </a:r>
            <a:r>
              <a:rPr sz="2100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su</a:t>
            </a:r>
            <a:r>
              <a:rPr sz="2100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quel</a:t>
            </a:r>
            <a:r>
              <a:rPr sz="2100" u="heavy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che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accade</a:t>
            </a:r>
            <a:r>
              <a:rPr sz="210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</a:t>
            </a:r>
            <a:r>
              <a:rPr sz="21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un</a:t>
            </a:r>
            <a:r>
              <a:rPr sz="210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mercato.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3493BA"/>
              </a:buClr>
              <a:buFont typeface="Wingdings"/>
              <a:buChar char=""/>
            </a:pP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3493BA"/>
              </a:buClr>
              <a:buFont typeface="Wingdings"/>
              <a:buChar char=""/>
            </a:pPr>
            <a:endParaRPr sz="1750">
              <a:latin typeface="Calibri"/>
              <a:cs typeface="Calibri"/>
            </a:endParaRPr>
          </a:p>
          <a:p>
            <a:pPr marL="226060" marR="5080" indent="-226060">
              <a:lnSpc>
                <a:spcPts val="2270"/>
              </a:lnSpc>
              <a:spcBef>
                <a:spcPts val="5"/>
              </a:spcBef>
              <a:buClr>
                <a:srgbClr val="3493BA"/>
              </a:buClr>
              <a:buSzPct val="95238"/>
              <a:buFont typeface="Wingdings"/>
              <a:buChar char=""/>
              <a:tabLst>
                <a:tab pos="226060" algn="l"/>
              </a:tabLst>
            </a:pP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Sempre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più</a:t>
            </a:r>
            <a:r>
              <a:rPr sz="21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spesso,</a:t>
            </a:r>
            <a:r>
              <a:rPr sz="21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usa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termine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"</a:t>
            </a:r>
            <a:r>
              <a:rPr sz="2100" b="1" spc="-10" dirty="0">
                <a:solidFill>
                  <a:srgbClr val="3493BA"/>
                </a:solidFill>
                <a:latin typeface="Calibri"/>
                <a:cs typeface="Calibri"/>
              </a:rPr>
              <a:t>big</a:t>
            </a:r>
            <a:r>
              <a:rPr sz="2100" b="1" spc="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3493BA"/>
                </a:solidFill>
                <a:latin typeface="Calibri"/>
                <a:cs typeface="Calibri"/>
              </a:rPr>
              <a:t>data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"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descrivere</a:t>
            </a:r>
            <a:r>
              <a:rPr sz="210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i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vasta</a:t>
            </a:r>
            <a:r>
              <a:rPr sz="2100" i="1" u="heavy" spc="2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gamma </a:t>
            </a:r>
            <a:r>
              <a:rPr sz="2100" i="1" spc="-459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d’informazioni</a:t>
            </a:r>
            <a:r>
              <a:rPr sz="2100" i="1" u="heavy" spc="5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esterne</a:t>
            </a:r>
            <a:r>
              <a:rPr sz="2100" i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che</a:t>
            </a:r>
            <a:r>
              <a:rPr sz="2100" i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possono</a:t>
            </a:r>
            <a:r>
              <a:rPr sz="2100" i="1" u="heavy" spc="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essere</a:t>
            </a:r>
            <a:r>
              <a:rPr sz="2100" i="1" u="heavy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utilizzate</a:t>
            </a:r>
            <a:r>
              <a:rPr sz="2100" i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per</a:t>
            </a:r>
            <a:r>
              <a:rPr sz="210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aiutare</a:t>
            </a:r>
            <a:r>
              <a:rPr sz="2100" i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il</a:t>
            </a:r>
            <a:r>
              <a:rPr sz="210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processo</a:t>
            </a:r>
            <a:endParaRPr sz="2100">
              <a:latin typeface="Calibri"/>
              <a:cs typeface="Calibri"/>
            </a:endParaRPr>
          </a:p>
          <a:p>
            <a:pPr marL="3013075">
              <a:lnSpc>
                <a:spcPts val="2230"/>
              </a:lnSpc>
            </a:pP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decisionale</a:t>
            </a:r>
            <a:r>
              <a:rPr sz="2100" i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z="210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marketing.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2441" y="1486857"/>
            <a:ext cx="5649595" cy="145923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2400"/>
              </a:lnSpc>
              <a:spcBef>
                <a:spcPts val="295"/>
              </a:spcBef>
            </a:pP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Il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primo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è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il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3493BA"/>
                </a:solidFill>
              </a:rPr>
              <a:t>volume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Secondo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il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rapporto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dell'Autorità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per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le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Garanzie nelle Comunicazioni 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si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stima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che nel 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2025 la massa di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dati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ammonterà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163 </a:t>
            </a:r>
            <a:r>
              <a:rPr sz="2000" b="0" spc="-15" dirty="0">
                <a:solidFill>
                  <a:srgbClr val="000000"/>
                </a:solidFill>
                <a:latin typeface="Calibri"/>
                <a:cs typeface="Calibri"/>
              </a:rPr>
              <a:t>Zettabyte,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con </a:t>
            </a:r>
            <a:r>
              <a:rPr sz="2000" b="0" spc="-4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una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crescita</a:t>
            </a:r>
            <a:r>
              <a:rPr sz="20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del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volume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di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circa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dieci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volte</a:t>
            </a:r>
            <a:r>
              <a:rPr sz="20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rispetto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000" b="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spc="5" dirty="0">
                <a:solidFill>
                  <a:srgbClr val="000000"/>
                </a:solidFill>
                <a:latin typeface="Calibri"/>
                <a:cs typeface="Calibri"/>
              </a:rPr>
              <a:t>quello</a:t>
            </a:r>
            <a:r>
              <a:rPr sz="2000" b="0" spc="-10" dirty="0">
                <a:solidFill>
                  <a:srgbClr val="000000"/>
                </a:solidFill>
                <a:latin typeface="Calibri"/>
                <a:cs typeface="Calibri"/>
              </a:rPr>
              <a:t> registrato</a:t>
            </a:r>
            <a:r>
              <a:rPr sz="20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000" b="0" dirty="0">
                <a:solidFill>
                  <a:srgbClr val="000000"/>
                </a:solidFill>
                <a:latin typeface="Calibri"/>
                <a:cs typeface="Calibri"/>
              </a:rPr>
              <a:t>nel2016".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58996" y="3073908"/>
            <a:ext cx="5962015" cy="0"/>
          </a:xfrm>
          <a:custGeom>
            <a:avLst/>
            <a:gdLst/>
            <a:ahLst/>
            <a:cxnLst/>
            <a:rect l="l" t="t" r="r" b="b"/>
            <a:pathLst>
              <a:path w="5962015">
                <a:moveTo>
                  <a:pt x="0" y="0"/>
                </a:moveTo>
                <a:lnTo>
                  <a:pt x="5961888" y="0"/>
                </a:lnTo>
              </a:path>
            </a:pathLst>
          </a:custGeom>
          <a:ln w="13716">
            <a:solidFill>
              <a:srgbClr val="6BBD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8996" y="4680203"/>
            <a:ext cx="5962015" cy="0"/>
          </a:xfrm>
          <a:custGeom>
            <a:avLst/>
            <a:gdLst/>
            <a:ahLst/>
            <a:cxnLst/>
            <a:rect l="l" t="t" r="r" b="b"/>
            <a:pathLst>
              <a:path w="5962015">
                <a:moveTo>
                  <a:pt x="0" y="0"/>
                </a:moveTo>
                <a:lnTo>
                  <a:pt x="5961888" y="0"/>
                </a:lnTo>
              </a:path>
            </a:pathLst>
          </a:custGeom>
          <a:ln w="13716">
            <a:solidFill>
              <a:srgbClr val="75BC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22441" y="3093179"/>
            <a:ext cx="5795645" cy="278320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300"/>
              </a:spcBef>
            </a:pP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 secondo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la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493BA"/>
                </a:solidFill>
                <a:latin typeface="Calibri"/>
                <a:cs typeface="Calibri"/>
              </a:rPr>
              <a:t>velocità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 </a:t>
            </a:r>
            <a:r>
              <a:rPr sz="2000" spc="-5" dirty="0">
                <a:latin typeface="Calibri"/>
                <a:cs typeface="Calibri"/>
              </a:rPr>
              <a:t>dati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forniti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telefoni 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cellulari, </a:t>
            </a:r>
            <a:r>
              <a:rPr sz="2000" dirty="0">
                <a:latin typeface="Calibri"/>
                <a:cs typeface="Calibri"/>
              </a:rPr>
              <a:t>dalle transazioni </a:t>
            </a:r>
            <a:r>
              <a:rPr sz="2000" spc="5" dirty="0">
                <a:latin typeface="Calibri"/>
                <a:cs typeface="Calibri"/>
              </a:rPr>
              <a:t>con </a:t>
            </a:r>
            <a:r>
              <a:rPr sz="2000" spc="-5" dirty="0">
                <a:latin typeface="Calibri"/>
                <a:cs typeface="Calibri"/>
              </a:rPr>
              <a:t>carta </a:t>
            </a:r>
            <a:r>
              <a:rPr sz="2000" spc="5" dirty="0">
                <a:latin typeface="Calibri"/>
                <a:cs typeface="Calibri"/>
              </a:rPr>
              <a:t>di </a:t>
            </a:r>
            <a:r>
              <a:rPr sz="2000" spc="-5" dirty="0">
                <a:latin typeface="Calibri"/>
                <a:cs typeface="Calibri"/>
              </a:rPr>
              <a:t>credito </a:t>
            </a:r>
            <a:r>
              <a:rPr sz="2000" spc="5" dirty="0">
                <a:latin typeface="Calibri"/>
                <a:cs typeface="Calibri"/>
              </a:rPr>
              <a:t>e </a:t>
            </a:r>
            <a:r>
              <a:rPr sz="2000" dirty="0">
                <a:latin typeface="Calibri"/>
                <a:cs typeface="Calibri"/>
              </a:rPr>
              <a:t>dai 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clienti </a:t>
            </a:r>
            <a:r>
              <a:rPr sz="2000" spc="5" dirty="0">
                <a:latin typeface="Calibri"/>
                <a:cs typeface="Calibri"/>
              </a:rPr>
              <a:t>che </a:t>
            </a:r>
            <a:r>
              <a:rPr sz="2000" dirty="0">
                <a:latin typeface="Calibri"/>
                <a:cs typeface="Calibri"/>
              </a:rPr>
              <a:t>si loggano </a:t>
            </a:r>
            <a:r>
              <a:rPr sz="2000" spc="5" dirty="0">
                <a:latin typeface="Calibri"/>
                <a:cs typeface="Calibri"/>
              </a:rPr>
              <a:t>sui siti dei </a:t>
            </a:r>
            <a:r>
              <a:rPr sz="2000" dirty="0">
                <a:latin typeface="Calibri"/>
                <a:cs typeface="Calibri"/>
              </a:rPr>
              <a:t>social </a:t>
            </a:r>
            <a:r>
              <a:rPr sz="2000" spc="5" dirty="0">
                <a:latin typeface="Calibri"/>
                <a:cs typeface="Calibri"/>
              </a:rPr>
              <a:t>media </a:t>
            </a:r>
            <a:r>
              <a:rPr sz="2000" dirty="0">
                <a:latin typeface="Calibri"/>
                <a:cs typeface="Calibri"/>
              </a:rPr>
              <a:t>arrivano </a:t>
            </a:r>
            <a:r>
              <a:rPr sz="2000" spc="5" dirty="0">
                <a:latin typeface="Calibri"/>
                <a:cs typeface="Calibri"/>
              </a:rPr>
              <a:t>in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tempo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reale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quasi.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 marR="170180">
              <a:lnSpc>
                <a:spcPct val="92300"/>
              </a:lnSpc>
              <a:spcBef>
                <a:spcPts val="1340"/>
              </a:spcBef>
            </a:pPr>
            <a:r>
              <a:rPr sz="2000" dirty="0">
                <a:latin typeface="Calibri"/>
                <a:cs typeface="Calibri"/>
              </a:rPr>
              <a:t>II </a:t>
            </a:r>
            <a:r>
              <a:rPr sz="2000" spc="-15" dirty="0">
                <a:latin typeface="Calibri"/>
                <a:cs typeface="Calibri"/>
              </a:rPr>
              <a:t>terzo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è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la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3493BA"/>
                </a:solidFill>
                <a:latin typeface="Calibri"/>
                <a:cs typeface="Calibri"/>
              </a:rPr>
              <a:t>varietà</a:t>
            </a:r>
            <a:r>
              <a:rPr sz="2000" spc="-5" dirty="0">
                <a:latin typeface="Calibri"/>
                <a:cs typeface="Calibri"/>
              </a:rPr>
              <a:t>.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Essa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fa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riferimento </a:t>
            </a:r>
            <a:r>
              <a:rPr sz="2000" spc="5" dirty="0">
                <a:latin typeface="Calibri"/>
                <a:cs typeface="Calibri"/>
              </a:rPr>
              <a:t>alla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"eterogeneità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nelle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fonti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sorgenti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dati,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nei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formati, </a:t>
            </a:r>
            <a:r>
              <a:rPr sz="2000" spc="-434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con </a:t>
            </a:r>
            <a:r>
              <a:rPr sz="2000" spc="-5" dirty="0">
                <a:latin typeface="Calibri"/>
                <a:cs typeface="Calibri"/>
              </a:rPr>
              <a:t>cui </a:t>
            </a:r>
            <a:r>
              <a:rPr sz="2000" dirty="0">
                <a:latin typeface="Calibri"/>
                <a:cs typeface="Calibri"/>
              </a:rPr>
              <a:t>vengono acquisite </a:t>
            </a:r>
            <a:r>
              <a:rPr sz="2000" spc="15" dirty="0">
                <a:latin typeface="Calibri"/>
                <a:cs typeface="Calibri"/>
              </a:rPr>
              <a:t>le </a:t>
            </a:r>
            <a:r>
              <a:rPr sz="2000" spc="-5" dirty="0">
                <a:latin typeface="Calibri"/>
                <a:cs typeface="Calibri"/>
              </a:rPr>
              <a:t>informazioni </a:t>
            </a:r>
            <a:r>
              <a:rPr sz="2000" spc="5" dirty="0">
                <a:latin typeface="Calibri"/>
                <a:cs typeface="Calibri"/>
              </a:rPr>
              <a:t>e nella 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rappresentazione 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analisi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dei</a:t>
            </a:r>
            <a:r>
              <a:rPr sz="2000" spc="-5" dirty="0">
                <a:latin typeface="Calibri"/>
                <a:cs typeface="Calibri"/>
              </a:rPr>
              <a:t> dati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immagazzinati".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1551" y="2535446"/>
            <a:ext cx="2976245" cy="242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0" algn="just">
              <a:lnSpc>
                <a:spcPct val="100200"/>
              </a:lnSpc>
              <a:spcBef>
                <a:spcPts val="95"/>
              </a:spcBef>
            </a:pPr>
            <a:r>
              <a:rPr sz="1750" spc="-5" dirty="0">
                <a:latin typeface="Calibri"/>
                <a:cs typeface="Calibri"/>
              </a:rPr>
              <a:t>Le </a:t>
            </a:r>
            <a:r>
              <a:rPr sz="1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aziende </a:t>
            </a:r>
            <a:r>
              <a:rPr sz="1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business-to-business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utilizzano </a:t>
            </a:r>
            <a:r>
              <a:rPr sz="1750" dirty="0">
                <a:latin typeface="Calibri"/>
                <a:cs typeface="Calibri"/>
              </a:rPr>
              <a:t>i big </a:t>
            </a:r>
            <a:r>
              <a:rPr sz="1750" spc="-15" dirty="0">
                <a:latin typeface="Calibri"/>
                <a:cs typeface="Calibri"/>
              </a:rPr>
              <a:t>data </a:t>
            </a:r>
            <a:r>
              <a:rPr sz="1750" spc="-5" dirty="0">
                <a:latin typeface="Calibri"/>
                <a:cs typeface="Calibri"/>
              </a:rPr>
              <a:t>per </a:t>
            </a:r>
            <a:r>
              <a:rPr sz="1750" spc="-15" dirty="0">
                <a:latin typeface="Calibri"/>
                <a:cs typeface="Calibri"/>
              </a:rPr>
              <a:t>trovare </a:t>
            </a:r>
            <a:r>
              <a:rPr sz="1750" dirty="0">
                <a:latin typeface="Calibri"/>
                <a:cs typeface="Calibri"/>
              </a:rPr>
              <a:t>il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prezzo </a:t>
            </a:r>
            <a:r>
              <a:rPr sz="1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ottimale </a:t>
            </a:r>
            <a:r>
              <a:rPr sz="1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delle migliaia di 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varianti</a:t>
            </a:r>
            <a:r>
              <a:rPr sz="175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1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prodotto</a:t>
            </a:r>
            <a:r>
              <a:rPr sz="1750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17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offrono</a:t>
            </a:r>
            <a:r>
              <a:rPr sz="1750" spc="-10" dirty="0"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198120" marR="188595" algn="ctr">
              <a:lnSpc>
                <a:spcPct val="100000"/>
              </a:lnSpc>
            </a:pPr>
            <a:r>
              <a:rPr sz="1750" spc="-5" dirty="0">
                <a:latin typeface="Calibri"/>
                <a:cs typeface="Calibri"/>
              </a:rPr>
              <a:t>Sono </a:t>
            </a:r>
            <a:r>
              <a:rPr sz="1750" spc="-10" dirty="0">
                <a:latin typeface="Calibri"/>
                <a:cs typeface="Calibri"/>
              </a:rPr>
              <a:t>diversi</a:t>
            </a:r>
            <a:r>
              <a:rPr sz="1750" spc="-4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gli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elementi</a:t>
            </a:r>
            <a:r>
              <a:rPr sz="1750" spc="-25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che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differenziano</a:t>
            </a:r>
            <a:r>
              <a:rPr sz="1750" spc="-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l'analisi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dei</a:t>
            </a:r>
            <a:r>
              <a:rPr sz="1750" spc="-30" dirty="0">
                <a:latin typeface="Calibri"/>
                <a:cs typeface="Calibri"/>
              </a:rPr>
              <a:t> </a:t>
            </a:r>
            <a:r>
              <a:rPr sz="1750" spc="5" dirty="0">
                <a:latin typeface="Calibri"/>
                <a:cs typeface="Calibri"/>
              </a:rPr>
              <a:t>big</a:t>
            </a:r>
            <a:endParaRPr sz="1750">
              <a:latin typeface="Calibri"/>
              <a:cs typeface="Calibri"/>
            </a:endParaRPr>
          </a:p>
          <a:p>
            <a:pPr marL="88265" marR="80010" algn="ctr">
              <a:lnSpc>
                <a:spcPct val="100000"/>
              </a:lnSpc>
              <a:spcBef>
                <a:spcPts val="15"/>
              </a:spcBef>
            </a:pPr>
            <a:r>
              <a:rPr sz="1750" spc="-15" dirty="0">
                <a:latin typeface="Calibri"/>
                <a:cs typeface="Calibri"/>
              </a:rPr>
              <a:t>data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dalle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altre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forme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di </a:t>
            </a:r>
            <a:r>
              <a:rPr sz="1750" dirty="0">
                <a:latin typeface="Calibri"/>
                <a:cs typeface="Calibri"/>
              </a:rPr>
              <a:t>analisi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dei </a:t>
            </a:r>
            <a:r>
              <a:rPr sz="1750" spc="-10" dirty="0">
                <a:latin typeface="Calibri"/>
                <a:cs typeface="Calibri"/>
              </a:rPr>
              <a:t>dati </a:t>
            </a:r>
            <a:r>
              <a:rPr sz="1750" spc="5" dirty="0">
                <a:latin typeface="Calibri"/>
                <a:cs typeface="Calibri"/>
              </a:rPr>
              <a:t>che </a:t>
            </a:r>
            <a:r>
              <a:rPr sz="1750" spc="-10" dirty="0">
                <a:latin typeface="Calibri"/>
                <a:cs typeface="Calibri"/>
              </a:rPr>
              <a:t>esistevano </a:t>
            </a:r>
            <a:r>
              <a:rPr sz="1750" dirty="0">
                <a:latin typeface="Calibri"/>
                <a:cs typeface="Calibri"/>
              </a:rPr>
              <a:t>fino a 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oggi.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227" y="1770888"/>
            <a:ext cx="4608575" cy="35448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37055" y="2113211"/>
            <a:ext cx="4690110" cy="27216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0200"/>
              </a:lnSpc>
              <a:spcBef>
                <a:spcPts val="345"/>
              </a:spcBef>
            </a:pP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queste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tre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caratteristiche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fondamentali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si </a:t>
            </a:r>
            <a:r>
              <a:rPr sz="2100" spc="-459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poi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aggiungere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anche: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3493BA"/>
                </a:solidFill>
                <a:latin typeface="Calibri"/>
                <a:cs typeface="Calibri"/>
              </a:rPr>
              <a:t>valore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3493BA"/>
                </a:solidFill>
                <a:latin typeface="Calibri"/>
                <a:cs typeface="Calibri"/>
              </a:rPr>
              <a:t>veridicità</a:t>
            </a:r>
            <a:r>
              <a:rPr sz="2100" b="1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2100" b="1" spc="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b="1" spc="-15" dirty="0">
                <a:solidFill>
                  <a:srgbClr val="3493BA"/>
                </a:solidFill>
                <a:latin typeface="Calibri"/>
                <a:cs typeface="Calibri"/>
              </a:rPr>
              <a:t>valenza</a:t>
            </a:r>
            <a:r>
              <a:rPr sz="2100" b="1" spc="3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1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b="1" spc="-5" dirty="0">
                <a:solidFill>
                  <a:srgbClr val="3493BA"/>
                </a:solidFill>
                <a:latin typeface="Calibri"/>
                <a:cs typeface="Calibri"/>
              </a:rPr>
              <a:t>visualizzazione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210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oggi,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l'analisi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big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data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non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accessibile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a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tutte</a:t>
            </a:r>
            <a:r>
              <a:rPr sz="21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organizzazioni.</a:t>
            </a:r>
            <a:endParaRPr sz="2100">
              <a:latin typeface="Calibri"/>
              <a:cs typeface="Calibri"/>
            </a:endParaRPr>
          </a:p>
          <a:p>
            <a:pPr marL="147955" marR="141605" algn="ctr">
              <a:lnSpc>
                <a:spcPct val="90200"/>
              </a:lnSpc>
              <a:spcBef>
                <a:spcPts val="525"/>
              </a:spcBef>
            </a:pP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le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più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piccole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o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senza</a:t>
            </a:r>
            <a:r>
              <a:rPr sz="21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risorse </a:t>
            </a:r>
            <a:r>
              <a:rPr sz="2100" spc="-459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da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dedicare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ai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big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data,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ricerca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secondaria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può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un'altra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fonte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market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 intelligence.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2578" y="1846483"/>
            <a:ext cx="5165090" cy="693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50" spc="-90" dirty="0">
                <a:solidFill>
                  <a:srgbClr val="444666"/>
                </a:solidFill>
              </a:rPr>
              <a:t>L</a:t>
            </a:r>
            <a:r>
              <a:rPr sz="4350" spc="-30" dirty="0">
                <a:solidFill>
                  <a:srgbClr val="444666"/>
                </a:solidFill>
              </a:rPr>
              <a:t>e</a:t>
            </a:r>
            <a:r>
              <a:rPr sz="4350" spc="-130" dirty="0">
                <a:solidFill>
                  <a:srgbClr val="444666"/>
                </a:solidFill>
              </a:rPr>
              <a:t> </a:t>
            </a:r>
            <a:r>
              <a:rPr sz="4350" spc="-105" dirty="0">
                <a:solidFill>
                  <a:srgbClr val="444666"/>
                </a:solidFill>
              </a:rPr>
              <a:t>r</a:t>
            </a:r>
            <a:r>
              <a:rPr sz="4350" spc="-155" dirty="0">
                <a:solidFill>
                  <a:srgbClr val="444666"/>
                </a:solidFill>
              </a:rPr>
              <a:t>i</a:t>
            </a:r>
            <a:r>
              <a:rPr sz="4350" spc="-75" dirty="0">
                <a:solidFill>
                  <a:srgbClr val="444666"/>
                </a:solidFill>
              </a:rPr>
              <a:t>c</a:t>
            </a:r>
            <a:r>
              <a:rPr sz="4350" spc="-95" dirty="0">
                <a:solidFill>
                  <a:srgbClr val="444666"/>
                </a:solidFill>
              </a:rPr>
              <a:t>e</a:t>
            </a:r>
            <a:r>
              <a:rPr sz="4350" spc="-195" dirty="0">
                <a:solidFill>
                  <a:srgbClr val="444666"/>
                </a:solidFill>
              </a:rPr>
              <a:t>r</a:t>
            </a:r>
            <a:r>
              <a:rPr sz="4350" spc="-30" dirty="0">
                <a:solidFill>
                  <a:srgbClr val="444666"/>
                </a:solidFill>
              </a:rPr>
              <a:t>c</a:t>
            </a:r>
            <a:r>
              <a:rPr sz="4350" spc="-150" dirty="0">
                <a:solidFill>
                  <a:srgbClr val="444666"/>
                </a:solidFill>
              </a:rPr>
              <a:t>h</a:t>
            </a:r>
            <a:r>
              <a:rPr sz="4350" spc="-30" dirty="0">
                <a:solidFill>
                  <a:srgbClr val="444666"/>
                </a:solidFill>
              </a:rPr>
              <a:t>e</a:t>
            </a:r>
            <a:r>
              <a:rPr sz="4350" spc="-130" dirty="0">
                <a:solidFill>
                  <a:srgbClr val="444666"/>
                </a:solidFill>
              </a:rPr>
              <a:t> </a:t>
            </a:r>
            <a:r>
              <a:rPr sz="4350" spc="-150" dirty="0">
                <a:solidFill>
                  <a:srgbClr val="444666"/>
                </a:solidFill>
              </a:rPr>
              <a:t>d</a:t>
            </a:r>
            <a:r>
              <a:rPr sz="4350" spc="-105" dirty="0">
                <a:solidFill>
                  <a:srgbClr val="444666"/>
                </a:solidFill>
              </a:rPr>
              <a:t>i</a:t>
            </a:r>
            <a:r>
              <a:rPr sz="4350" spc="-114" dirty="0">
                <a:solidFill>
                  <a:srgbClr val="444666"/>
                </a:solidFill>
              </a:rPr>
              <a:t> </a:t>
            </a:r>
            <a:r>
              <a:rPr sz="4350" spc="-215" dirty="0">
                <a:solidFill>
                  <a:srgbClr val="444666"/>
                </a:solidFill>
              </a:rPr>
              <a:t>m</a:t>
            </a:r>
            <a:r>
              <a:rPr sz="4350" spc="-140" dirty="0">
                <a:solidFill>
                  <a:srgbClr val="444666"/>
                </a:solidFill>
              </a:rPr>
              <a:t>a</a:t>
            </a:r>
            <a:r>
              <a:rPr sz="4350" spc="-105" dirty="0">
                <a:solidFill>
                  <a:srgbClr val="444666"/>
                </a:solidFill>
              </a:rPr>
              <a:t>r</a:t>
            </a:r>
            <a:r>
              <a:rPr sz="4350" spc="-385" dirty="0">
                <a:solidFill>
                  <a:srgbClr val="444666"/>
                </a:solidFill>
              </a:rPr>
              <a:t>k</a:t>
            </a:r>
            <a:r>
              <a:rPr sz="4350" spc="-140" dirty="0">
                <a:solidFill>
                  <a:srgbClr val="444666"/>
                </a:solidFill>
              </a:rPr>
              <a:t>e</a:t>
            </a:r>
            <a:r>
              <a:rPr sz="4350" spc="-155" dirty="0">
                <a:solidFill>
                  <a:srgbClr val="444666"/>
                </a:solidFill>
              </a:rPr>
              <a:t>ti</a:t>
            </a:r>
            <a:r>
              <a:rPr sz="4350" spc="-150" dirty="0">
                <a:solidFill>
                  <a:srgbClr val="444666"/>
                </a:solidFill>
              </a:rPr>
              <a:t>n</a:t>
            </a:r>
            <a:r>
              <a:rPr sz="4350" spc="-10" dirty="0">
                <a:solidFill>
                  <a:srgbClr val="444666"/>
                </a:solidFill>
              </a:rPr>
              <a:t>g</a:t>
            </a:r>
            <a:endParaRPr sz="43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4082796" cy="6013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5591" y="2593848"/>
            <a:ext cx="5414497" cy="167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585258" y="2680208"/>
            <a:ext cx="5502910" cy="22339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13030" marR="23495" indent="290830">
              <a:lnSpc>
                <a:spcPts val="2270"/>
              </a:lnSpc>
              <a:spcBef>
                <a:spcPts val="380"/>
              </a:spcBef>
              <a:buClr>
                <a:srgbClr val="3493BA"/>
              </a:buClr>
              <a:buSzPct val="95238"/>
              <a:buFont typeface="Wingdings"/>
              <a:buChar char=""/>
              <a:tabLst>
                <a:tab pos="527050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2100"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493BA"/>
                </a:solidFill>
                <a:latin typeface="Calibri"/>
                <a:cs typeface="Calibri"/>
              </a:rPr>
              <a:t>di</a:t>
            </a:r>
            <a:r>
              <a:rPr sz="2100" spc="-15" dirty="0">
                <a:solidFill>
                  <a:srgbClr val="3493BA"/>
                </a:solidFill>
                <a:latin typeface="Calibri"/>
                <a:cs typeface="Calibri"/>
              </a:rPr>
              <a:t> mercato</a:t>
            </a:r>
            <a:r>
              <a:rPr sz="2100" spc="-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progettazione,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la 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raccolta,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l'analisi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segnalazione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sistematica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endParaRPr sz="2100">
              <a:latin typeface="Calibri"/>
              <a:cs typeface="Calibri"/>
            </a:endParaRPr>
          </a:p>
          <a:p>
            <a:pPr marL="2211705" marR="365125" indent="-1757680">
              <a:lnSpc>
                <a:spcPts val="2270"/>
              </a:lnSpc>
              <a:spcBef>
                <a:spcPts val="10"/>
              </a:spcBef>
            </a:pP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rilevanti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per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specifica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situazione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2100" spc="-459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marketing.</a:t>
            </a:r>
            <a:endParaRPr sz="2100">
              <a:latin typeface="Calibri"/>
              <a:cs typeface="Calibri"/>
            </a:endParaRPr>
          </a:p>
          <a:p>
            <a:pPr marL="113030" marR="5080" indent="-100965">
              <a:lnSpc>
                <a:spcPct val="90300"/>
              </a:lnSpc>
              <a:spcBef>
                <a:spcPts val="1190"/>
              </a:spcBef>
              <a:buClr>
                <a:srgbClr val="3493BA"/>
              </a:buClr>
              <a:buSzPct val="95238"/>
              <a:buFont typeface="Wingdings"/>
              <a:buChar char=""/>
              <a:tabLst>
                <a:tab pos="135890" algn="l"/>
              </a:tabLst>
            </a:pP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ricerca</a:t>
            </a:r>
            <a:r>
              <a:rPr sz="21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mercato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designa</a:t>
            </a:r>
            <a:r>
              <a:rPr sz="210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25" dirty="0">
                <a:solidFill>
                  <a:srgbClr val="3F3F3F"/>
                </a:solidFill>
                <a:latin typeface="Calibri"/>
                <a:cs typeface="Calibri"/>
              </a:rPr>
              <a:t>vasta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gamma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2100" spc="-459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attività,</a:t>
            </a:r>
            <a:r>
              <a:rPr sz="21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molte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delle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quali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diverse</a:t>
            </a:r>
            <a:r>
              <a:rPr sz="2100" spc="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3F3F3F"/>
                </a:solidFill>
                <a:latin typeface="Calibri"/>
                <a:cs typeface="Calibri"/>
              </a:rPr>
              <a:t>tra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loro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quindi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z="21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F3F3F"/>
                </a:solidFill>
                <a:latin typeface="Calibri"/>
                <a:cs typeface="Calibri"/>
              </a:rPr>
              <a:t>classificate</a:t>
            </a:r>
            <a:r>
              <a:rPr sz="210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F3F3F"/>
                </a:solidFill>
                <a:latin typeface="Calibri"/>
                <a:cs typeface="Calibri"/>
              </a:rPr>
              <a:t>diversi</a:t>
            </a:r>
            <a:r>
              <a:rPr sz="21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F3F3F"/>
                </a:solidFill>
                <a:latin typeface="Calibri"/>
                <a:cs typeface="Calibri"/>
              </a:rPr>
              <a:t>modi.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987" y="2296667"/>
            <a:ext cx="8742045" cy="0"/>
          </a:xfrm>
          <a:custGeom>
            <a:avLst/>
            <a:gdLst/>
            <a:ahLst/>
            <a:cxnLst/>
            <a:rect l="l" t="t" r="r" b="b"/>
            <a:pathLst>
              <a:path w="8742045">
                <a:moveTo>
                  <a:pt x="0" y="0"/>
                </a:moveTo>
                <a:lnTo>
                  <a:pt x="8741664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1842" y="2540009"/>
            <a:ext cx="156845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1750" spc="-3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493BA"/>
                </a:solidFill>
                <a:latin typeface="Calibri"/>
                <a:cs typeface="Calibri"/>
              </a:rPr>
              <a:t>AD</a:t>
            </a:r>
            <a:r>
              <a:rPr sz="1750" spc="-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HOC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7003" y="3673822"/>
            <a:ext cx="4178935" cy="149542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1905" algn="ctr">
              <a:lnSpc>
                <a:spcPct val="90200"/>
              </a:lnSpc>
              <a:spcBef>
                <a:spcPts val="305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Si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concentra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su uno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specifico problema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comprende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la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raccolta</a:t>
            </a:r>
            <a:r>
              <a:rPr sz="175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dati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 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un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determinato </a:t>
            </a:r>
            <a:r>
              <a:rPr sz="1750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arco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tempo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partire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 </a:t>
            </a:r>
            <a:r>
              <a:rPr sz="1750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campione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intervistati,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caso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uno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studio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sulla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soddisfazione del cliente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 di un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sondaggio</a:t>
            </a:r>
            <a:r>
              <a:rPr sz="17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sulle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attitudini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(</a:t>
            </a:r>
            <a:r>
              <a:rPr sz="1750" spc="-10" dirty="0">
                <a:solidFill>
                  <a:srgbClr val="3493BA"/>
                </a:solidFill>
                <a:latin typeface="Calibri"/>
                <a:cs typeface="Calibri"/>
              </a:rPr>
              <a:t>brand</a:t>
            </a:r>
            <a:r>
              <a:rPr sz="1750" spc="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attitude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).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03590" y="2540009"/>
            <a:ext cx="18300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1750" spc="-5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493BA"/>
                </a:solidFill>
                <a:latin typeface="Calibri"/>
                <a:cs typeface="Calibri"/>
              </a:rPr>
              <a:t>CONTINUA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43811" y="3765301"/>
            <a:ext cx="4225925" cy="173608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indent="-1270" algn="ctr">
              <a:lnSpc>
                <a:spcPct val="90200"/>
              </a:lnSpc>
              <a:spcBef>
                <a:spcPts val="305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longitudinale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consiste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fare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ripetutamente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la</a:t>
            </a:r>
            <a:r>
              <a:rPr sz="1750" i="1" u="heavy" spc="-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stessa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ricerca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sullo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stesso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campione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monitorare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cambiamenti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si verificano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nel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tempo. Haun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ruolo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chiave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nella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valutazione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delle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tendenze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del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mercato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1750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caratterizza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generalmente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per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l'utilizzo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 </a:t>
            </a:r>
            <a:r>
              <a:rPr sz="1750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panel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consumatori.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2572" y="3037332"/>
            <a:ext cx="151130" cy="547370"/>
          </a:xfrm>
          <a:custGeom>
            <a:avLst/>
            <a:gdLst/>
            <a:ahLst/>
            <a:cxnLst/>
            <a:rect l="l" t="t" r="r" b="b"/>
            <a:pathLst>
              <a:path w="151130" h="547370">
                <a:moveTo>
                  <a:pt x="100584" y="422148"/>
                </a:moveTo>
                <a:lnTo>
                  <a:pt x="50292" y="422148"/>
                </a:lnTo>
                <a:lnTo>
                  <a:pt x="50292" y="0"/>
                </a:lnTo>
                <a:lnTo>
                  <a:pt x="100584" y="0"/>
                </a:lnTo>
                <a:lnTo>
                  <a:pt x="100584" y="422148"/>
                </a:lnTo>
                <a:close/>
              </a:path>
              <a:path w="151130" h="547370">
                <a:moveTo>
                  <a:pt x="76200" y="547116"/>
                </a:moveTo>
                <a:lnTo>
                  <a:pt x="0" y="396239"/>
                </a:lnTo>
                <a:lnTo>
                  <a:pt x="50292" y="396239"/>
                </a:lnTo>
                <a:lnTo>
                  <a:pt x="50292" y="422148"/>
                </a:lnTo>
                <a:lnTo>
                  <a:pt x="138052" y="422148"/>
                </a:lnTo>
                <a:lnTo>
                  <a:pt x="76200" y="547116"/>
                </a:lnTo>
                <a:close/>
              </a:path>
              <a:path w="151130" h="547370">
                <a:moveTo>
                  <a:pt x="138052" y="422148"/>
                </a:moveTo>
                <a:lnTo>
                  <a:pt x="100584" y="422148"/>
                </a:lnTo>
                <a:lnTo>
                  <a:pt x="100584" y="396239"/>
                </a:lnTo>
                <a:lnTo>
                  <a:pt x="150876" y="396239"/>
                </a:lnTo>
                <a:lnTo>
                  <a:pt x="138052" y="422148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3988" y="3037332"/>
            <a:ext cx="149860" cy="547370"/>
          </a:xfrm>
          <a:custGeom>
            <a:avLst/>
            <a:gdLst/>
            <a:ahLst/>
            <a:cxnLst/>
            <a:rect l="l" t="t" r="r" b="b"/>
            <a:pathLst>
              <a:path w="149859" h="547370">
                <a:moveTo>
                  <a:pt x="100584" y="422148"/>
                </a:moveTo>
                <a:lnTo>
                  <a:pt x="50292" y="422148"/>
                </a:lnTo>
                <a:lnTo>
                  <a:pt x="50292" y="0"/>
                </a:lnTo>
                <a:lnTo>
                  <a:pt x="100584" y="0"/>
                </a:lnTo>
                <a:lnTo>
                  <a:pt x="100584" y="422148"/>
                </a:lnTo>
                <a:close/>
              </a:path>
              <a:path w="149859" h="547370">
                <a:moveTo>
                  <a:pt x="74676" y="547116"/>
                </a:moveTo>
                <a:lnTo>
                  <a:pt x="0" y="396239"/>
                </a:lnTo>
                <a:lnTo>
                  <a:pt x="50292" y="396239"/>
                </a:lnTo>
                <a:lnTo>
                  <a:pt x="50292" y="422148"/>
                </a:lnTo>
                <a:lnTo>
                  <a:pt x="136528" y="422148"/>
                </a:lnTo>
                <a:lnTo>
                  <a:pt x="74676" y="547116"/>
                </a:lnTo>
                <a:close/>
              </a:path>
              <a:path w="149859" h="547370">
                <a:moveTo>
                  <a:pt x="136528" y="422148"/>
                </a:moveTo>
                <a:lnTo>
                  <a:pt x="100584" y="422148"/>
                </a:lnTo>
                <a:lnTo>
                  <a:pt x="100584" y="396239"/>
                </a:lnTo>
                <a:lnTo>
                  <a:pt x="149352" y="396239"/>
                </a:lnTo>
                <a:lnTo>
                  <a:pt x="136528" y="422148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91" y="1567783"/>
            <a:ext cx="558482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spc="-65" dirty="0">
                <a:latin typeface="Calibri"/>
                <a:cs typeface="Calibri"/>
              </a:rPr>
              <a:t>Tipi</a:t>
            </a:r>
            <a:r>
              <a:rPr sz="4200" b="0" spc="-90" dirty="0">
                <a:latin typeface="Calibri"/>
                <a:cs typeface="Calibri"/>
              </a:rPr>
              <a:t> </a:t>
            </a:r>
            <a:r>
              <a:rPr sz="4200" b="0" spc="-50" dirty="0">
                <a:latin typeface="Calibri"/>
                <a:cs typeface="Calibri"/>
              </a:rPr>
              <a:t>di</a:t>
            </a:r>
            <a:r>
              <a:rPr sz="4200" b="0" spc="-85" dirty="0">
                <a:latin typeface="Calibri"/>
                <a:cs typeface="Calibri"/>
              </a:rPr>
              <a:t> </a:t>
            </a:r>
            <a:r>
              <a:rPr sz="4200" b="0" spc="-65" dirty="0">
                <a:latin typeface="Calibri"/>
                <a:cs typeface="Calibri"/>
              </a:rPr>
              <a:t>ricerche</a:t>
            </a:r>
            <a:r>
              <a:rPr sz="4200" b="0" spc="-60" dirty="0">
                <a:latin typeface="Calibri"/>
                <a:cs typeface="Calibri"/>
              </a:rPr>
              <a:t> </a:t>
            </a:r>
            <a:r>
              <a:rPr sz="4200" b="0" spc="-50" dirty="0">
                <a:latin typeface="Calibri"/>
                <a:cs typeface="Calibri"/>
              </a:rPr>
              <a:t>di</a:t>
            </a:r>
            <a:r>
              <a:rPr sz="4200" b="0" spc="-85" dirty="0">
                <a:latin typeface="Calibri"/>
                <a:cs typeface="Calibri"/>
              </a:rPr>
              <a:t> mercato:</a:t>
            </a:r>
            <a:endParaRPr sz="4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63168" y="2616708"/>
            <a:ext cx="8821420" cy="551815"/>
            <a:chOff x="963168" y="2616708"/>
            <a:chExt cx="8821420" cy="551815"/>
          </a:xfrm>
        </p:grpSpPr>
        <p:sp>
          <p:nvSpPr>
            <p:cNvPr id="4" name="object 4"/>
            <p:cNvSpPr/>
            <p:nvPr/>
          </p:nvSpPr>
          <p:spPr>
            <a:xfrm>
              <a:off x="963168" y="2616708"/>
              <a:ext cx="8821420" cy="551815"/>
            </a:xfrm>
            <a:custGeom>
              <a:avLst/>
              <a:gdLst/>
              <a:ahLst/>
              <a:cxnLst/>
              <a:rect l="l" t="t" r="r" b="b"/>
              <a:pathLst>
                <a:path w="8821420" h="551814">
                  <a:moveTo>
                    <a:pt x="8764523" y="551687"/>
                  </a:moveTo>
                  <a:lnTo>
                    <a:pt x="54864" y="551687"/>
                  </a:lnTo>
                  <a:lnTo>
                    <a:pt x="33432" y="547401"/>
                  </a:lnTo>
                  <a:lnTo>
                    <a:pt x="16002" y="535685"/>
                  </a:lnTo>
                  <a:lnTo>
                    <a:pt x="4286" y="518255"/>
                  </a:lnTo>
                  <a:lnTo>
                    <a:pt x="0" y="496824"/>
                  </a:lnTo>
                  <a:lnTo>
                    <a:pt x="0" y="54863"/>
                  </a:lnTo>
                  <a:lnTo>
                    <a:pt x="4286" y="33432"/>
                  </a:lnTo>
                  <a:lnTo>
                    <a:pt x="16002" y="16001"/>
                  </a:lnTo>
                  <a:lnTo>
                    <a:pt x="33432" y="4286"/>
                  </a:lnTo>
                  <a:lnTo>
                    <a:pt x="54864" y="0"/>
                  </a:lnTo>
                  <a:lnTo>
                    <a:pt x="8764523" y="0"/>
                  </a:lnTo>
                  <a:lnTo>
                    <a:pt x="8786193" y="4286"/>
                  </a:lnTo>
                  <a:lnTo>
                    <a:pt x="8804147" y="16001"/>
                  </a:lnTo>
                  <a:lnTo>
                    <a:pt x="8816387" y="33432"/>
                  </a:lnTo>
                  <a:lnTo>
                    <a:pt x="8820912" y="54863"/>
                  </a:lnTo>
                  <a:lnTo>
                    <a:pt x="8820912" y="496824"/>
                  </a:lnTo>
                  <a:lnTo>
                    <a:pt x="8816387" y="518255"/>
                  </a:lnTo>
                  <a:lnTo>
                    <a:pt x="8804147" y="535685"/>
                  </a:lnTo>
                  <a:lnTo>
                    <a:pt x="8786193" y="547401"/>
                  </a:lnTo>
                  <a:lnTo>
                    <a:pt x="8764523" y="551687"/>
                  </a:lnTo>
                  <a:close/>
                </a:path>
              </a:pathLst>
            </a:custGeom>
            <a:solidFill>
              <a:srgbClr val="57B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3188" y="2735580"/>
              <a:ext cx="315467" cy="315467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63168" y="3307079"/>
            <a:ext cx="8821420" cy="551815"/>
            <a:chOff x="963168" y="3307079"/>
            <a:chExt cx="8821420" cy="551815"/>
          </a:xfrm>
        </p:grpSpPr>
        <p:sp>
          <p:nvSpPr>
            <p:cNvPr id="7" name="object 7"/>
            <p:cNvSpPr/>
            <p:nvPr/>
          </p:nvSpPr>
          <p:spPr>
            <a:xfrm>
              <a:off x="963168" y="3307079"/>
              <a:ext cx="8821420" cy="551815"/>
            </a:xfrm>
            <a:custGeom>
              <a:avLst/>
              <a:gdLst/>
              <a:ahLst/>
              <a:cxnLst/>
              <a:rect l="l" t="t" r="r" b="b"/>
              <a:pathLst>
                <a:path w="8821420" h="551814">
                  <a:moveTo>
                    <a:pt x="8764523" y="551687"/>
                  </a:moveTo>
                  <a:lnTo>
                    <a:pt x="54864" y="551687"/>
                  </a:lnTo>
                  <a:lnTo>
                    <a:pt x="33432" y="547401"/>
                  </a:lnTo>
                  <a:lnTo>
                    <a:pt x="16002" y="535685"/>
                  </a:lnTo>
                  <a:lnTo>
                    <a:pt x="4286" y="518255"/>
                  </a:lnTo>
                  <a:lnTo>
                    <a:pt x="0" y="496824"/>
                  </a:lnTo>
                  <a:lnTo>
                    <a:pt x="0" y="54863"/>
                  </a:lnTo>
                  <a:lnTo>
                    <a:pt x="4286" y="33432"/>
                  </a:lnTo>
                  <a:lnTo>
                    <a:pt x="16002" y="16001"/>
                  </a:lnTo>
                  <a:lnTo>
                    <a:pt x="33432" y="4286"/>
                  </a:lnTo>
                  <a:lnTo>
                    <a:pt x="54864" y="0"/>
                  </a:lnTo>
                  <a:lnTo>
                    <a:pt x="8764523" y="0"/>
                  </a:lnTo>
                  <a:lnTo>
                    <a:pt x="8786193" y="4286"/>
                  </a:lnTo>
                  <a:lnTo>
                    <a:pt x="8804147" y="16001"/>
                  </a:lnTo>
                  <a:lnTo>
                    <a:pt x="8816387" y="33432"/>
                  </a:lnTo>
                  <a:lnTo>
                    <a:pt x="8820912" y="54863"/>
                  </a:lnTo>
                  <a:lnTo>
                    <a:pt x="8820912" y="496824"/>
                  </a:lnTo>
                  <a:lnTo>
                    <a:pt x="8816387" y="518255"/>
                  </a:lnTo>
                  <a:lnTo>
                    <a:pt x="8804147" y="535685"/>
                  </a:lnTo>
                  <a:lnTo>
                    <a:pt x="8786193" y="547401"/>
                  </a:lnTo>
                  <a:lnTo>
                    <a:pt x="8764523" y="551687"/>
                  </a:lnTo>
                  <a:close/>
                </a:path>
              </a:pathLst>
            </a:custGeom>
            <a:solidFill>
              <a:srgbClr val="75BC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188" y="3424427"/>
              <a:ext cx="315467" cy="31699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963168" y="3997452"/>
            <a:ext cx="8821420" cy="553720"/>
            <a:chOff x="963168" y="3997452"/>
            <a:chExt cx="8821420" cy="553720"/>
          </a:xfrm>
        </p:grpSpPr>
        <p:sp>
          <p:nvSpPr>
            <p:cNvPr id="10" name="object 10"/>
            <p:cNvSpPr/>
            <p:nvPr/>
          </p:nvSpPr>
          <p:spPr>
            <a:xfrm>
              <a:off x="963168" y="3997452"/>
              <a:ext cx="8821420" cy="553720"/>
            </a:xfrm>
            <a:custGeom>
              <a:avLst/>
              <a:gdLst/>
              <a:ahLst/>
              <a:cxnLst/>
              <a:rect l="l" t="t" r="r" b="b"/>
              <a:pathLst>
                <a:path w="8821420" h="553720">
                  <a:moveTo>
                    <a:pt x="8764523" y="553211"/>
                  </a:moveTo>
                  <a:lnTo>
                    <a:pt x="54864" y="553211"/>
                  </a:lnTo>
                  <a:lnTo>
                    <a:pt x="33432" y="548687"/>
                  </a:lnTo>
                  <a:lnTo>
                    <a:pt x="16002" y="536447"/>
                  </a:lnTo>
                  <a:lnTo>
                    <a:pt x="4286" y="518493"/>
                  </a:lnTo>
                  <a:lnTo>
                    <a:pt x="0" y="496824"/>
                  </a:lnTo>
                  <a:lnTo>
                    <a:pt x="0" y="54863"/>
                  </a:lnTo>
                  <a:lnTo>
                    <a:pt x="4286" y="33432"/>
                  </a:lnTo>
                  <a:lnTo>
                    <a:pt x="16002" y="16001"/>
                  </a:lnTo>
                  <a:lnTo>
                    <a:pt x="33432" y="4286"/>
                  </a:lnTo>
                  <a:lnTo>
                    <a:pt x="54864" y="0"/>
                  </a:lnTo>
                  <a:lnTo>
                    <a:pt x="8764523" y="0"/>
                  </a:lnTo>
                  <a:lnTo>
                    <a:pt x="8786193" y="4286"/>
                  </a:lnTo>
                  <a:lnTo>
                    <a:pt x="8804147" y="16001"/>
                  </a:lnTo>
                  <a:lnTo>
                    <a:pt x="8816387" y="33432"/>
                  </a:lnTo>
                  <a:lnTo>
                    <a:pt x="8820912" y="54863"/>
                  </a:lnTo>
                  <a:lnTo>
                    <a:pt x="8820912" y="496824"/>
                  </a:lnTo>
                  <a:lnTo>
                    <a:pt x="8816387" y="518493"/>
                  </a:lnTo>
                  <a:lnTo>
                    <a:pt x="8804147" y="536447"/>
                  </a:lnTo>
                  <a:lnTo>
                    <a:pt x="8786193" y="548687"/>
                  </a:lnTo>
                  <a:lnTo>
                    <a:pt x="8764523" y="553211"/>
                  </a:lnTo>
                  <a:close/>
                </a:path>
              </a:pathLst>
            </a:custGeom>
            <a:solidFill>
              <a:srgbClr val="798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3188" y="4119372"/>
              <a:ext cx="315467" cy="31089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963168" y="4687823"/>
            <a:ext cx="8821420" cy="553720"/>
            <a:chOff x="963168" y="4687823"/>
            <a:chExt cx="8821420" cy="553720"/>
          </a:xfrm>
        </p:grpSpPr>
        <p:sp>
          <p:nvSpPr>
            <p:cNvPr id="13" name="object 13"/>
            <p:cNvSpPr/>
            <p:nvPr/>
          </p:nvSpPr>
          <p:spPr>
            <a:xfrm>
              <a:off x="963168" y="4687823"/>
              <a:ext cx="8821420" cy="553720"/>
            </a:xfrm>
            <a:custGeom>
              <a:avLst/>
              <a:gdLst/>
              <a:ahLst/>
              <a:cxnLst/>
              <a:rect l="l" t="t" r="r" b="b"/>
              <a:pathLst>
                <a:path w="8821420" h="553720">
                  <a:moveTo>
                    <a:pt x="8764523" y="553211"/>
                  </a:moveTo>
                  <a:lnTo>
                    <a:pt x="54864" y="553211"/>
                  </a:lnTo>
                  <a:lnTo>
                    <a:pt x="33432" y="548925"/>
                  </a:lnTo>
                  <a:lnTo>
                    <a:pt x="16002" y="537209"/>
                  </a:lnTo>
                  <a:lnTo>
                    <a:pt x="4286" y="519779"/>
                  </a:lnTo>
                  <a:lnTo>
                    <a:pt x="0" y="498348"/>
                  </a:lnTo>
                  <a:lnTo>
                    <a:pt x="0" y="54863"/>
                  </a:lnTo>
                  <a:lnTo>
                    <a:pt x="4286" y="33432"/>
                  </a:lnTo>
                  <a:lnTo>
                    <a:pt x="16002" y="16001"/>
                  </a:lnTo>
                  <a:lnTo>
                    <a:pt x="33432" y="4286"/>
                  </a:lnTo>
                  <a:lnTo>
                    <a:pt x="54864" y="0"/>
                  </a:lnTo>
                  <a:lnTo>
                    <a:pt x="8764523" y="0"/>
                  </a:lnTo>
                  <a:lnTo>
                    <a:pt x="8786193" y="4286"/>
                  </a:lnTo>
                  <a:lnTo>
                    <a:pt x="8804147" y="16001"/>
                  </a:lnTo>
                  <a:lnTo>
                    <a:pt x="8816387" y="33432"/>
                  </a:lnTo>
                  <a:lnTo>
                    <a:pt x="8820912" y="54863"/>
                  </a:lnTo>
                  <a:lnTo>
                    <a:pt x="8820912" y="498348"/>
                  </a:lnTo>
                  <a:lnTo>
                    <a:pt x="8816387" y="519779"/>
                  </a:lnTo>
                  <a:lnTo>
                    <a:pt x="8804147" y="537209"/>
                  </a:lnTo>
                  <a:lnTo>
                    <a:pt x="8786193" y="548925"/>
                  </a:lnTo>
                  <a:lnTo>
                    <a:pt x="8764523" y="553211"/>
                  </a:lnTo>
                  <a:close/>
                </a:path>
              </a:pathLst>
            </a:custGeom>
            <a:solidFill>
              <a:srgbClr val="83AC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88" y="4809743"/>
              <a:ext cx="315467" cy="310895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963168" y="5378196"/>
            <a:ext cx="8821420" cy="553720"/>
            <a:chOff x="963168" y="5378196"/>
            <a:chExt cx="8821420" cy="553720"/>
          </a:xfrm>
        </p:grpSpPr>
        <p:sp>
          <p:nvSpPr>
            <p:cNvPr id="16" name="object 16"/>
            <p:cNvSpPr/>
            <p:nvPr/>
          </p:nvSpPr>
          <p:spPr>
            <a:xfrm>
              <a:off x="963168" y="5378196"/>
              <a:ext cx="8821420" cy="553720"/>
            </a:xfrm>
            <a:custGeom>
              <a:avLst/>
              <a:gdLst/>
              <a:ahLst/>
              <a:cxnLst/>
              <a:rect l="l" t="t" r="r" b="b"/>
              <a:pathLst>
                <a:path w="8821420" h="553720">
                  <a:moveTo>
                    <a:pt x="8764523" y="553211"/>
                  </a:moveTo>
                  <a:lnTo>
                    <a:pt x="54864" y="553211"/>
                  </a:lnTo>
                  <a:lnTo>
                    <a:pt x="33432" y="548925"/>
                  </a:lnTo>
                  <a:lnTo>
                    <a:pt x="16002" y="537209"/>
                  </a:lnTo>
                  <a:lnTo>
                    <a:pt x="4286" y="519779"/>
                  </a:lnTo>
                  <a:lnTo>
                    <a:pt x="0" y="498348"/>
                  </a:lnTo>
                  <a:lnTo>
                    <a:pt x="0" y="56387"/>
                  </a:lnTo>
                  <a:lnTo>
                    <a:pt x="4286" y="34718"/>
                  </a:lnTo>
                  <a:lnTo>
                    <a:pt x="16002" y="16763"/>
                  </a:lnTo>
                  <a:lnTo>
                    <a:pt x="33432" y="4524"/>
                  </a:lnTo>
                  <a:lnTo>
                    <a:pt x="54864" y="0"/>
                  </a:lnTo>
                  <a:lnTo>
                    <a:pt x="8764523" y="0"/>
                  </a:lnTo>
                  <a:lnTo>
                    <a:pt x="8786193" y="4524"/>
                  </a:lnTo>
                  <a:lnTo>
                    <a:pt x="8804147" y="16763"/>
                  </a:lnTo>
                  <a:lnTo>
                    <a:pt x="8816387" y="34718"/>
                  </a:lnTo>
                  <a:lnTo>
                    <a:pt x="8820912" y="56387"/>
                  </a:lnTo>
                  <a:lnTo>
                    <a:pt x="8820912" y="498348"/>
                  </a:lnTo>
                  <a:lnTo>
                    <a:pt x="8816387" y="519779"/>
                  </a:lnTo>
                  <a:lnTo>
                    <a:pt x="8804147" y="537209"/>
                  </a:lnTo>
                  <a:lnTo>
                    <a:pt x="8786193" y="548925"/>
                  </a:lnTo>
                  <a:lnTo>
                    <a:pt x="8764523" y="553211"/>
                  </a:lnTo>
                  <a:close/>
                </a:path>
              </a:pathLst>
            </a:custGeom>
            <a:solidFill>
              <a:srgbClr val="2683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3188" y="5498592"/>
              <a:ext cx="315467" cy="31241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1646933" y="2640627"/>
            <a:ext cx="7901940" cy="311912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75"/>
              </a:spcBef>
            </a:pP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45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personalizzata:</a:t>
            </a:r>
            <a:r>
              <a:rPr sz="1450" b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condotta</a:t>
            </a:r>
            <a:r>
              <a:rPr sz="14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singola</a:t>
            </a:r>
            <a:r>
              <a:rPr sz="14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azienda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fornire</a:t>
            </a:r>
            <a:r>
              <a:rPr sz="14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risposte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specifiche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alle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sue </a:t>
            </a:r>
            <a:r>
              <a:rPr sz="1450" spc="-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domande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102235">
              <a:lnSpc>
                <a:spcPts val="1639"/>
              </a:lnSpc>
            </a:pPr>
            <a:r>
              <a:rPr sz="1450" b="1" spc="10" dirty="0">
                <a:solidFill>
                  <a:srgbClr val="FFFFFF"/>
                </a:solidFill>
                <a:latin typeface="Calibri"/>
                <a:cs typeface="Calibri"/>
              </a:rPr>
              <a:t>Ricerche</a:t>
            </a:r>
            <a:r>
              <a:rPr sz="145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associate:</a:t>
            </a:r>
            <a:r>
              <a:rPr sz="14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ricerche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vengono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regolarmente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realizzate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alcune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aziende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poi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vendute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ad </a:t>
            </a:r>
            <a:r>
              <a:rPr sz="145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altre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imprese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413384">
              <a:lnSpc>
                <a:spcPts val="1639"/>
              </a:lnSpc>
            </a:pP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4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esplorativa:</a:t>
            </a:r>
            <a:r>
              <a:rPr sz="1450" b="1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usata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condurre</a:t>
            </a:r>
            <a:r>
              <a:rPr sz="1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un'esplorazione</a:t>
            </a:r>
            <a:r>
              <a:rPr sz="14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preliminare</a:t>
            </a:r>
            <a:r>
              <a:rPr sz="14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un'area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45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fine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di </a:t>
            </a:r>
            <a:r>
              <a:rPr sz="1450" spc="-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ottenere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una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conoscenza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iniziale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di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formulare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alcune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ipotesi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4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descrittiva:</a:t>
            </a:r>
            <a:r>
              <a:rPr sz="145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usata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sviluppare</a:t>
            </a:r>
            <a:r>
              <a:rPr sz="145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conclusioni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più</a:t>
            </a:r>
            <a:r>
              <a:rPr sz="145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solide</a:t>
            </a:r>
            <a:r>
              <a:rPr sz="1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145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20" dirty="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 problema</a:t>
            </a:r>
            <a:r>
              <a:rPr sz="1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Ricerca</a:t>
            </a:r>
            <a:r>
              <a:rPr sz="14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b="1" spc="5" dirty="0">
                <a:solidFill>
                  <a:srgbClr val="FFFFFF"/>
                </a:solidFill>
                <a:latin typeface="Calibri"/>
                <a:cs typeface="Calibri"/>
              </a:rPr>
              <a:t>causale:</a:t>
            </a:r>
            <a:r>
              <a:rPr sz="145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cerca</a:t>
            </a:r>
            <a:r>
              <a:rPr sz="1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FFFFFF"/>
                </a:solidFill>
                <a:latin typeface="Calibri"/>
                <a:cs typeface="Calibri"/>
              </a:rPr>
              <a:t>stabilire</a:t>
            </a:r>
            <a:r>
              <a:rPr sz="145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10" dirty="0">
                <a:solidFill>
                  <a:srgbClr val="FFFFFF"/>
                </a:solidFill>
                <a:latin typeface="Calibri"/>
                <a:cs typeface="Calibri"/>
              </a:rPr>
              <a:t>delle</a:t>
            </a:r>
            <a:r>
              <a:rPr sz="145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relazioni</a:t>
            </a:r>
            <a:r>
              <a:rPr sz="145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50" spc="5" dirty="0">
                <a:solidFill>
                  <a:srgbClr val="FFFFFF"/>
                </a:solidFill>
                <a:latin typeface="Calibri"/>
                <a:cs typeface="Calibri"/>
              </a:rPr>
              <a:t>causa-effetto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1291" y="1572223"/>
            <a:ext cx="794893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dirty="0">
                <a:solidFill>
                  <a:srgbClr val="212121"/>
                </a:solidFill>
                <a:latin typeface="Arial MT"/>
                <a:cs typeface="Arial MT"/>
              </a:rPr>
              <a:t>l</a:t>
            </a:r>
            <a:r>
              <a:rPr sz="4200" b="0" spc="-9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200" b="0" spc="-40" dirty="0">
                <a:solidFill>
                  <a:srgbClr val="212121"/>
                </a:solidFill>
                <a:latin typeface="Arial MT"/>
                <a:cs typeface="Arial MT"/>
              </a:rPr>
              <a:t>ruolo</a:t>
            </a:r>
            <a:r>
              <a:rPr sz="4200" b="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200" b="0" spc="-40" dirty="0">
                <a:solidFill>
                  <a:srgbClr val="212121"/>
                </a:solidFill>
                <a:latin typeface="Arial MT"/>
                <a:cs typeface="Arial MT"/>
              </a:rPr>
              <a:t>della</a:t>
            </a:r>
            <a:r>
              <a:rPr sz="4200" b="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200" b="0" spc="-40" dirty="0">
                <a:solidFill>
                  <a:srgbClr val="212121"/>
                </a:solidFill>
                <a:latin typeface="Arial MT"/>
                <a:cs typeface="Arial MT"/>
              </a:rPr>
              <a:t>conoscenza</a:t>
            </a:r>
            <a:r>
              <a:rPr sz="4200" b="0" spc="-6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200" b="0" spc="-30" dirty="0">
                <a:solidFill>
                  <a:srgbClr val="212121"/>
                </a:solidFill>
                <a:latin typeface="Arial MT"/>
                <a:cs typeface="Arial MT"/>
              </a:rPr>
              <a:t>dei</a:t>
            </a:r>
            <a:r>
              <a:rPr sz="4200" b="0" spc="-9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4200" b="0" spc="-40" dirty="0">
                <a:solidFill>
                  <a:srgbClr val="212121"/>
                </a:solidFill>
                <a:latin typeface="Arial MT"/>
                <a:cs typeface="Arial MT"/>
              </a:rPr>
              <a:t>clienti</a:t>
            </a:r>
            <a:endParaRPr sz="4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1273" y="2340351"/>
            <a:ext cx="4261485" cy="34131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689"/>
              </a:lnSpc>
              <a:spcBef>
                <a:spcPts val="114"/>
              </a:spcBef>
            </a:pP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le</a:t>
            </a:r>
            <a:r>
              <a:rPr sz="165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 err="1">
                <a:solidFill>
                  <a:srgbClr val="212121"/>
                </a:solidFill>
                <a:latin typeface="Arial MT"/>
                <a:cs typeface="Arial MT"/>
              </a:rPr>
              <a:t>aziende</a:t>
            </a:r>
            <a:r>
              <a:rPr sz="165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 err="1">
                <a:solidFill>
                  <a:srgbClr val="212121"/>
                </a:solidFill>
                <a:latin typeface="Arial MT"/>
                <a:cs typeface="Arial MT"/>
              </a:rPr>
              <a:t>guidate</a:t>
            </a:r>
            <a:r>
              <a:rPr sz="1650" spc="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dal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mercato</a:t>
            </a:r>
            <a:endParaRPr sz="1650" dirty="0">
              <a:latin typeface="Arial MT"/>
              <a:cs typeface="Arial MT"/>
            </a:endParaRPr>
          </a:p>
          <a:p>
            <a:pPr marL="12700">
              <a:lnSpc>
                <a:spcPts val="1405"/>
              </a:lnSpc>
            </a:pPr>
            <a:r>
              <a:rPr sz="1650" spc="5" dirty="0" err="1">
                <a:solidFill>
                  <a:srgbClr val="212121"/>
                </a:solidFill>
                <a:latin typeface="Arial MT"/>
                <a:cs typeface="Arial MT"/>
              </a:rPr>
              <a:t>devono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sempre</a:t>
            </a:r>
            <a:r>
              <a:rPr sz="165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essere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in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contatto</a:t>
            </a:r>
            <a:endParaRPr sz="1650" dirty="0">
              <a:latin typeface="Arial MT"/>
              <a:cs typeface="Arial MT"/>
            </a:endParaRPr>
          </a:p>
          <a:p>
            <a:pPr marL="12700">
              <a:lnSpc>
                <a:spcPts val="1400"/>
              </a:lnSpc>
            </a:pP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con</a:t>
            </a:r>
            <a:r>
              <a:rPr sz="16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quel</a:t>
            </a:r>
            <a:r>
              <a:rPr sz="165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che</a:t>
            </a:r>
            <a:r>
              <a:rPr sz="165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vi</a:t>
            </a:r>
            <a:r>
              <a:rPr sz="165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succede.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Le</a:t>
            </a:r>
            <a:r>
              <a:rPr sz="165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esigenze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dei</a:t>
            </a:r>
            <a:endParaRPr sz="1650" dirty="0">
              <a:latin typeface="Arial MT"/>
              <a:cs typeface="Arial MT"/>
            </a:endParaRPr>
          </a:p>
          <a:p>
            <a:pPr marL="12700">
              <a:lnSpc>
                <a:spcPts val="1400"/>
              </a:lnSpc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clienti</a:t>
            </a:r>
            <a:r>
              <a:rPr sz="165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cambiano</a:t>
            </a:r>
            <a:r>
              <a:rPr sz="165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continuamente.</a:t>
            </a:r>
            <a:r>
              <a:rPr sz="1650" spc="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Per</a:t>
            </a:r>
            <a:endParaRPr sz="1650" dirty="0">
              <a:latin typeface="Arial MT"/>
              <a:cs typeface="Arial MT"/>
            </a:endParaRPr>
          </a:p>
          <a:p>
            <a:pPr marL="12700">
              <a:lnSpc>
                <a:spcPts val="1400"/>
              </a:lnSpc>
            </a:pP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proporre</a:t>
            </a:r>
            <a:r>
              <a:rPr sz="1650" spc="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nuove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forme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di</a:t>
            </a:r>
            <a:r>
              <a:rPr sz="165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valore</a:t>
            </a:r>
            <a:r>
              <a:rPr sz="165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è</a:t>
            </a:r>
            <a:endParaRPr sz="1650" dirty="0">
              <a:latin typeface="Arial MT"/>
              <a:cs typeface="Arial MT"/>
            </a:endParaRPr>
          </a:p>
          <a:p>
            <a:pPr marL="12700">
              <a:lnSpc>
                <a:spcPts val="1400"/>
              </a:lnSpc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fondamentale</a:t>
            </a:r>
            <a:r>
              <a:rPr sz="165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avere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b="1" spc="5" dirty="0">
                <a:solidFill>
                  <a:srgbClr val="3493BA"/>
                </a:solidFill>
                <a:latin typeface="Arial"/>
                <a:cs typeface="Arial"/>
              </a:rPr>
              <a:t>customer</a:t>
            </a:r>
            <a:r>
              <a:rPr sz="1650" b="1" dirty="0">
                <a:solidFill>
                  <a:srgbClr val="3493BA"/>
                </a:solidFill>
                <a:latin typeface="Arial"/>
                <a:cs typeface="Arial"/>
              </a:rPr>
              <a:t> </a:t>
            </a:r>
            <a:r>
              <a:rPr sz="1650" b="1" spc="5" dirty="0">
                <a:solidFill>
                  <a:srgbClr val="3493BA"/>
                </a:solidFill>
                <a:latin typeface="Arial"/>
                <a:cs typeface="Arial"/>
              </a:rPr>
              <a:t>insight</a:t>
            </a:r>
            <a:endParaRPr sz="1650" dirty="0">
              <a:latin typeface="Arial"/>
              <a:cs typeface="Arial"/>
            </a:endParaRPr>
          </a:p>
          <a:p>
            <a:pPr marL="12700">
              <a:lnSpc>
                <a:spcPts val="1689"/>
              </a:lnSpc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accurati</a:t>
            </a:r>
            <a:r>
              <a:rPr sz="16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e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aggiornati.</a:t>
            </a:r>
            <a:endParaRPr sz="1650" dirty="0">
              <a:latin typeface="Arial MT"/>
              <a:cs typeface="Arial MT"/>
            </a:endParaRPr>
          </a:p>
          <a:p>
            <a:pPr marL="12700" marR="127635">
              <a:lnSpc>
                <a:spcPct val="70300"/>
              </a:lnSpc>
              <a:spcBef>
                <a:spcPts val="1235"/>
              </a:spcBef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"</a:t>
            </a:r>
            <a:r>
              <a:rPr sz="1650" u="heavy" spc="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 MT"/>
                <a:cs typeface="Arial MT"/>
              </a:rPr>
              <a:t>conoscenza</a:t>
            </a:r>
            <a:r>
              <a:rPr sz="1650" u="heavy" spc="10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 MT"/>
                <a:cs typeface="Arial MT"/>
              </a:rPr>
              <a:t> </a:t>
            </a:r>
            <a:r>
              <a:rPr sz="1650" u="heavy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 MT"/>
                <a:cs typeface="Arial MT"/>
              </a:rPr>
              <a:t>del</a:t>
            </a:r>
            <a:r>
              <a:rPr sz="1650" u="heavy" spc="1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 MT"/>
                <a:cs typeface="Arial MT"/>
              </a:rPr>
              <a:t> </a:t>
            </a:r>
            <a:r>
              <a:rPr sz="1650" u="heavy" spc="5" dirty="0">
                <a:solidFill>
                  <a:srgbClr val="212121"/>
                </a:solidFill>
                <a:uFill>
                  <a:solidFill>
                    <a:srgbClr val="212121"/>
                  </a:solidFill>
                </a:uFill>
                <a:latin typeface="Arial MT"/>
                <a:cs typeface="Arial MT"/>
              </a:rPr>
              <a:t>consumatore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"</a:t>
            </a:r>
            <a:r>
              <a:rPr sz="165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ed</a:t>
            </a:r>
            <a:r>
              <a:rPr sz="16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è</a:t>
            </a:r>
            <a:r>
              <a:rPr sz="16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distinta </a:t>
            </a:r>
            <a:r>
              <a:rPr sz="1650" spc="-4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dalle</a:t>
            </a:r>
            <a:r>
              <a:rPr sz="165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"informazioni</a:t>
            </a:r>
            <a:r>
              <a:rPr sz="1650" spc="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sul</a:t>
            </a:r>
            <a:r>
              <a:rPr sz="16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consumatore".</a:t>
            </a:r>
            <a:endParaRPr sz="1650" dirty="0">
              <a:latin typeface="Arial MT"/>
              <a:cs typeface="Arial MT"/>
            </a:endParaRPr>
          </a:p>
          <a:p>
            <a:pPr marL="70485">
              <a:lnSpc>
                <a:spcPts val="1689"/>
              </a:lnSpc>
              <a:spcBef>
                <a:spcPts val="650"/>
              </a:spcBef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Questa</a:t>
            </a:r>
            <a:r>
              <a:rPr sz="1650" spc="-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conoscenza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fornisce</a:t>
            </a:r>
            <a:r>
              <a:rPr sz="16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informazioni</a:t>
            </a:r>
            <a:endParaRPr sz="1650" dirty="0">
              <a:latin typeface="Arial MT"/>
              <a:cs typeface="Arial MT"/>
            </a:endParaRPr>
          </a:p>
          <a:p>
            <a:pPr marL="12700" marR="877569">
              <a:lnSpc>
                <a:spcPct val="70900"/>
              </a:lnSpc>
              <a:spcBef>
                <a:spcPts val="290"/>
              </a:spcBef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preziose per tutti gli ambiti di attività </a:t>
            </a:r>
            <a:r>
              <a:rPr sz="1650" spc="-44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dell'azienda:</a:t>
            </a:r>
            <a:endParaRPr sz="1650" dirty="0">
              <a:latin typeface="Arial MT"/>
              <a:cs typeface="Arial MT"/>
            </a:endParaRPr>
          </a:p>
          <a:p>
            <a:pPr marL="141605" indent="-129539">
              <a:lnSpc>
                <a:spcPct val="100000"/>
              </a:lnSpc>
              <a:spcBef>
                <a:spcPts val="635"/>
              </a:spcBef>
              <a:buChar char="-"/>
              <a:tabLst>
                <a:tab pos="142240" algn="l"/>
              </a:tabLst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dall'innovazione</a:t>
            </a:r>
            <a:r>
              <a:rPr sz="165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prodotto</a:t>
            </a:r>
            <a:r>
              <a:rPr sz="1650" spc="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al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design,</a:t>
            </a:r>
            <a:endParaRPr sz="1650" dirty="0">
              <a:latin typeface="Arial MT"/>
              <a:cs typeface="Arial MT"/>
            </a:endParaRPr>
          </a:p>
          <a:p>
            <a:pPr marL="12700" marR="418465">
              <a:lnSpc>
                <a:spcPct val="70900"/>
              </a:lnSpc>
              <a:spcBef>
                <a:spcPts val="1225"/>
              </a:spcBef>
              <a:buChar char="-"/>
              <a:tabLst>
                <a:tab pos="142240" algn="l"/>
              </a:tabLst>
            </a:pP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dalle caratteristiche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del</a:t>
            </a:r>
            <a:r>
              <a:rPr sz="1650" spc="1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prodotto</a:t>
            </a:r>
            <a:r>
              <a:rPr sz="165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ai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temi </a:t>
            </a:r>
            <a:r>
              <a:rPr sz="1650" spc="-4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delle</a:t>
            </a:r>
            <a:r>
              <a:rPr sz="1650" spc="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dirty="0">
                <a:solidFill>
                  <a:srgbClr val="212121"/>
                </a:solidFill>
                <a:latin typeface="Arial MT"/>
                <a:cs typeface="Arial MT"/>
              </a:rPr>
              <a:t>campagne</a:t>
            </a:r>
            <a:r>
              <a:rPr sz="1650" spc="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pubblicitarie</a:t>
            </a:r>
            <a:r>
              <a:rPr sz="1650" spc="3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e</a:t>
            </a:r>
            <a:r>
              <a:rPr sz="165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5" dirty="0">
                <a:solidFill>
                  <a:srgbClr val="212121"/>
                </a:solidFill>
                <a:latin typeface="Arial MT"/>
                <a:cs typeface="Arial MT"/>
              </a:rPr>
              <a:t>così</a:t>
            </a:r>
            <a:r>
              <a:rPr sz="1650" spc="-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650" spc="10" dirty="0">
                <a:solidFill>
                  <a:srgbClr val="212121"/>
                </a:solidFill>
                <a:latin typeface="Arial MT"/>
                <a:cs typeface="Arial MT"/>
              </a:rPr>
              <a:t>via</a:t>
            </a:r>
            <a:endParaRPr sz="165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1160" y="2418588"/>
            <a:ext cx="4260272" cy="346225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587495" y="3511296"/>
            <a:ext cx="340360" cy="269875"/>
          </a:xfrm>
          <a:custGeom>
            <a:avLst/>
            <a:gdLst/>
            <a:ahLst/>
            <a:cxnLst/>
            <a:rect l="l" t="t" r="r" b="b"/>
            <a:pathLst>
              <a:path w="340360" h="269875">
                <a:moveTo>
                  <a:pt x="56051" y="232341"/>
                </a:moveTo>
                <a:lnTo>
                  <a:pt x="49343" y="223644"/>
                </a:lnTo>
                <a:lnTo>
                  <a:pt x="332232" y="0"/>
                </a:lnTo>
                <a:lnTo>
                  <a:pt x="339852" y="9144"/>
                </a:lnTo>
                <a:lnTo>
                  <a:pt x="56051" y="232341"/>
                </a:lnTo>
                <a:close/>
              </a:path>
              <a:path w="340360" h="269875">
                <a:moveTo>
                  <a:pt x="0" y="269748"/>
                </a:moveTo>
                <a:lnTo>
                  <a:pt x="32004" y="201168"/>
                </a:lnTo>
                <a:lnTo>
                  <a:pt x="49343" y="223644"/>
                </a:lnTo>
                <a:lnTo>
                  <a:pt x="41148" y="230124"/>
                </a:lnTo>
                <a:lnTo>
                  <a:pt x="47244" y="239268"/>
                </a:lnTo>
                <a:lnTo>
                  <a:pt x="61395" y="239268"/>
                </a:lnTo>
                <a:lnTo>
                  <a:pt x="73152" y="254507"/>
                </a:lnTo>
                <a:lnTo>
                  <a:pt x="0" y="269748"/>
                </a:lnTo>
                <a:close/>
              </a:path>
              <a:path w="340360" h="269875">
                <a:moveTo>
                  <a:pt x="47244" y="239268"/>
                </a:moveTo>
                <a:lnTo>
                  <a:pt x="41148" y="230124"/>
                </a:lnTo>
                <a:lnTo>
                  <a:pt x="49343" y="223644"/>
                </a:lnTo>
                <a:lnTo>
                  <a:pt x="56051" y="232341"/>
                </a:lnTo>
                <a:lnTo>
                  <a:pt x="47244" y="239268"/>
                </a:lnTo>
                <a:close/>
              </a:path>
              <a:path w="340360" h="269875">
                <a:moveTo>
                  <a:pt x="61395" y="239268"/>
                </a:moveTo>
                <a:lnTo>
                  <a:pt x="47244" y="239268"/>
                </a:lnTo>
                <a:lnTo>
                  <a:pt x="56051" y="232341"/>
                </a:lnTo>
                <a:lnTo>
                  <a:pt x="61395" y="239268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3528" y="1567783"/>
            <a:ext cx="395986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spc="-80" dirty="0">
                <a:latin typeface="Calibri"/>
                <a:cs typeface="Calibri"/>
              </a:rPr>
              <a:t>Audit</a:t>
            </a:r>
            <a:r>
              <a:rPr sz="4200" b="0" spc="-65" dirty="0">
                <a:latin typeface="Calibri"/>
                <a:cs typeface="Calibri"/>
              </a:rPr>
              <a:t> </a:t>
            </a:r>
            <a:r>
              <a:rPr sz="4200" b="0" spc="-70" dirty="0">
                <a:latin typeface="Calibri"/>
                <a:cs typeface="Calibri"/>
              </a:rPr>
              <a:t>delle</a:t>
            </a:r>
            <a:r>
              <a:rPr sz="4200" b="0" spc="-85" dirty="0">
                <a:latin typeface="Calibri"/>
                <a:cs typeface="Calibri"/>
              </a:rPr>
              <a:t> </a:t>
            </a:r>
            <a:r>
              <a:rPr sz="4200" b="0" spc="-80" dirty="0">
                <a:latin typeface="Calibri"/>
                <a:cs typeface="Calibri"/>
              </a:rPr>
              <a:t>vendite</a:t>
            </a:r>
            <a:endParaRPr sz="4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0215" y="3190910"/>
            <a:ext cx="8706485" cy="183742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82550" marR="5080" algn="ctr">
              <a:lnSpc>
                <a:spcPts val="1510"/>
              </a:lnSpc>
              <a:spcBef>
                <a:spcPts val="475"/>
              </a:spcBef>
            </a:pPr>
            <a:r>
              <a:rPr sz="2000" b="1" spc="-20" dirty="0">
                <a:solidFill>
                  <a:srgbClr val="3493BA"/>
                </a:solidFill>
                <a:latin typeface="Calibri"/>
                <a:cs typeface="Calibri"/>
              </a:rPr>
              <a:t>L’audit</a:t>
            </a:r>
            <a:r>
              <a:rPr sz="2000" b="1" spc="-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3493BA"/>
                </a:solidFill>
                <a:latin typeface="Calibri"/>
                <a:cs typeface="Calibri"/>
              </a:rPr>
              <a:t>delle</a:t>
            </a:r>
            <a:r>
              <a:rPr sz="2000" b="1" spc="-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000" b="1" spc="5" dirty="0">
                <a:solidFill>
                  <a:srgbClr val="3493BA"/>
                </a:solidFill>
                <a:latin typeface="Calibri"/>
                <a:cs typeface="Calibri"/>
              </a:rPr>
              <a:t>vendite</a:t>
            </a:r>
            <a:r>
              <a:rPr sz="2000" b="1" spc="-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è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un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metodo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di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analisi</a:t>
            </a:r>
            <a:r>
              <a:rPr sz="2000" u="heavy" spc="2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1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dei</a:t>
            </a:r>
            <a:r>
              <a:rPr sz="2000" u="heavy" spc="1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dati</a:t>
            </a:r>
            <a:r>
              <a:rPr sz="2000" u="heavy" spc="1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relativi alle</a:t>
            </a:r>
            <a:r>
              <a:rPr sz="2000" u="heavy" spc="2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vendite </a:t>
            </a:r>
            <a:r>
              <a:rPr sz="2000" u="heavy" spc="1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e</a:t>
            </a:r>
            <a:r>
              <a:rPr sz="2000" u="heavy" spc="2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1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al</a:t>
            </a:r>
            <a:r>
              <a:rPr sz="2000" u="heavy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marketing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.</a:t>
            </a:r>
            <a:r>
              <a:rPr sz="20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Viene</a:t>
            </a:r>
            <a:r>
              <a:rPr sz="20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1A2F"/>
                </a:solidFill>
                <a:latin typeface="Calibri"/>
                <a:cs typeface="Calibri"/>
              </a:rPr>
              <a:t>utilizzata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per </a:t>
            </a:r>
            <a:r>
              <a:rPr sz="2000" spc="-33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la</a:t>
            </a:r>
            <a:r>
              <a:rPr sz="20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previsione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delle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vendite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e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la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previsione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delle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tendenze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sz="20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vendita.</a:t>
            </a:r>
            <a:r>
              <a:rPr sz="20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Si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usa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anche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per esaminare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l'efficacia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delle</a:t>
            </a:r>
            <a:r>
              <a:rPr sz="20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iniziative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 e</a:t>
            </a:r>
            <a:r>
              <a:rPr sz="20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dei</a:t>
            </a:r>
            <a:r>
              <a:rPr sz="20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programmi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vendita</a:t>
            </a:r>
            <a:r>
              <a:rPr sz="20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 err="1">
                <a:solidFill>
                  <a:srgbClr val="031A2F"/>
                </a:solidFill>
                <a:latin typeface="Calibri"/>
                <a:cs typeface="Calibri"/>
              </a:rPr>
              <a:t>esistenti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.</a:t>
            </a:r>
            <a:endParaRPr lang="it-IT" sz="2000" spc="5" dirty="0">
              <a:solidFill>
                <a:srgbClr val="031A2F"/>
              </a:solidFill>
              <a:latin typeface="Calibri"/>
              <a:cs typeface="Calibri"/>
            </a:endParaRPr>
          </a:p>
          <a:p>
            <a:pPr marL="82550" marR="5080" algn="ctr">
              <a:lnSpc>
                <a:spcPts val="1510"/>
              </a:lnSpc>
              <a:spcBef>
                <a:spcPts val="475"/>
              </a:spcBef>
            </a:pPr>
            <a:endParaRPr sz="2000" dirty="0">
              <a:latin typeface="Calibri"/>
              <a:cs typeface="Calibri"/>
            </a:endParaRPr>
          </a:p>
          <a:p>
            <a:pPr marL="131445" marR="53975" algn="ctr">
              <a:lnSpc>
                <a:spcPts val="1510"/>
              </a:lnSpc>
              <a:spcBef>
                <a:spcPts val="1240"/>
              </a:spcBef>
            </a:pP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Le</a:t>
            </a:r>
            <a:r>
              <a:rPr sz="20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analisi</a:t>
            </a:r>
            <a:r>
              <a:rPr sz="20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vendita</a:t>
            </a:r>
            <a:r>
              <a:rPr sz="20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aiutano</a:t>
            </a:r>
            <a:r>
              <a:rPr sz="20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u="heavy" spc="1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a</a:t>
            </a:r>
            <a:r>
              <a:rPr sz="2000" u="heavy" spc="2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trovare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opportunità</a:t>
            </a:r>
            <a:r>
              <a:rPr sz="2000" u="heavy" spc="2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di</a:t>
            </a:r>
            <a:r>
              <a:rPr sz="2000" u="heavy" spc="1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vendita</a:t>
            </a:r>
            <a:r>
              <a:rPr sz="20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u="heavy" spc="1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a</a:t>
            </a:r>
            <a:r>
              <a:rPr sz="2000" u="heavy" spc="2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fornire</a:t>
            </a:r>
            <a:r>
              <a:rPr sz="2000" u="heavy" spc="2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informazioni</a:t>
            </a:r>
            <a:r>
              <a:rPr sz="2000" u="heavy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1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sul</a:t>
            </a:r>
            <a:r>
              <a:rPr sz="2000" u="heavy" spc="-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 </a:t>
            </a:r>
            <a:r>
              <a:rPr sz="2000" u="heavy" spc="1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comportamento </a:t>
            </a:r>
            <a:r>
              <a:rPr sz="2000" spc="-33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u="heavy" spc="10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degli </a:t>
            </a:r>
            <a:r>
              <a:rPr sz="2000" u="heavy" spc="5" dirty="0">
                <a:solidFill>
                  <a:srgbClr val="031A2F"/>
                </a:solidFill>
                <a:uFill>
                  <a:solidFill>
                    <a:srgbClr val="031A2F"/>
                  </a:solidFill>
                </a:uFill>
                <a:latin typeface="Calibri"/>
                <a:cs typeface="Calibri"/>
              </a:rPr>
              <a:t>acquirenti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.</a:t>
            </a:r>
            <a:r>
              <a:rPr sz="2000" spc="-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1A2F"/>
                </a:solidFill>
                <a:latin typeface="Calibri"/>
                <a:cs typeface="Calibri"/>
              </a:rPr>
              <a:t>vantaggi</a:t>
            </a:r>
            <a:r>
              <a:rPr sz="2000" spc="3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dell'analisi</a:t>
            </a:r>
            <a:r>
              <a:rPr sz="20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031A2F"/>
                </a:solidFill>
                <a:latin typeface="Calibri"/>
                <a:cs typeface="Calibri"/>
              </a:rPr>
              <a:t>delle</a:t>
            </a:r>
            <a:r>
              <a:rPr sz="2000" spc="3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031A2F"/>
                </a:solidFill>
                <a:latin typeface="Calibri"/>
                <a:cs typeface="Calibri"/>
              </a:rPr>
              <a:t>vendite</a:t>
            </a:r>
            <a:r>
              <a:rPr sz="20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sz="2000" spc="15" dirty="0" err="1">
                <a:solidFill>
                  <a:srgbClr val="031A2F"/>
                </a:solidFill>
                <a:latin typeface="Calibri"/>
                <a:cs typeface="Calibri"/>
              </a:rPr>
              <a:t>sono</a:t>
            </a:r>
            <a:r>
              <a:rPr sz="2000" spc="15" dirty="0">
                <a:solidFill>
                  <a:srgbClr val="031A2F"/>
                </a:solidFill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B08F59-7F1F-0C57-CE10-DE435ECCF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2409825"/>
            <a:ext cx="9304505" cy="3193182"/>
          </a:xfrm>
        </p:spPr>
        <p:txBody>
          <a:bodyPr/>
          <a:lstStyle/>
          <a:p>
            <a:pPr marL="93980" marR="13970" indent="-93980" algn="ctr">
              <a:lnSpc>
                <a:spcPts val="1520"/>
              </a:lnSpc>
              <a:spcBef>
                <a:spcPts val="1220"/>
              </a:spcBef>
              <a:buClr>
                <a:srgbClr val="3493BA"/>
              </a:buClr>
              <a:buSzPct val="93548"/>
              <a:buFont typeface="Arial MT"/>
              <a:buChar char="•"/>
              <a:tabLst>
                <a:tab pos="93980" algn="l"/>
              </a:tabLst>
            </a:pPr>
            <a:r>
              <a:rPr lang="it-IT" sz="1800" b="1" spc="10" dirty="0">
                <a:solidFill>
                  <a:srgbClr val="031A2F"/>
                </a:solidFill>
                <a:latin typeface="Calibri"/>
                <a:cs typeface="Calibri"/>
              </a:rPr>
              <a:t>Maggiore</a:t>
            </a:r>
            <a:r>
              <a:rPr lang="it-IT" sz="1800" b="1" spc="-3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b="1" spc="5" dirty="0">
                <a:solidFill>
                  <a:srgbClr val="031A2F"/>
                </a:solidFill>
                <a:latin typeface="Calibri"/>
                <a:cs typeface="Calibri"/>
              </a:rPr>
              <a:t>efficienza delle</a:t>
            </a:r>
            <a:r>
              <a:rPr lang="it-IT" sz="1800" b="1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b="1" spc="5" dirty="0">
                <a:solidFill>
                  <a:srgbClr val="031A2F"/>
                </a:solidFill>
                <a:latin typeface="Calibri"/>
                <a:cs typeface="Calibri"/>
              </a:rPr>
              <a:t>vendite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:</a:t>
            </a:r>
            <a:r>
              <a:rPr lang="it-IT" sz="18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L'analisi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delle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vendite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 può</a:t>
            </a:r>
            <a:r>
              <a:rPr lang="it-IT" sz="1800" spc="4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contribuire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a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migliorare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l'efficienza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del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team </a:t>
            </a:r>
            <a:r>
              <a:rPr lang="it-IT" sz="1800" spc="-34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vendita,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rivelando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 i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momenti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migliori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per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effettuare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le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chiamate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e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i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tipi</a:t>
            </a:r>
            <a:r>
              <a:rPr lang="it-IT" sz="1800" spc="3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chiamate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da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-5" dirty="0">
                <a:solidFill>
                  <a:srgbClr val="031A2F"/>
                </a:solidFill>
                <a:latin typeface="Calibri"/>
                <a:cs typeface="Calibri"/>
              </a:rPr>
              <a:t>effettuare</a:t>
            </a:r>
          </a:p>
          <a:p>
            <a:pPr marL="93980" marR="13970" indent="-93980">
              <a:lnSpc>
                <a:spcPts val="1520"/>
              </a:lnSpc>
              <a:spcBef>
                <a:spcPts val="1220"/>
              </a:spcBef>
              <a:buClr>
                <a:srgbClr val="3493BA"/>
              </a:buClr>
              <a:buSzPct val="93548"/>
              <a:buFont typeface="Arial MT"/>
              <a:buChar char="•"/>
              <a:tabLst>
                <a:tab pos="93980" algn="l"/>
              </a:tabLst>
            </a:pPr>
            <a:endParaRPr lang="it-IT" sz="1800" dirty="0">
              <a:latin typeface="Calibri"/>
              <a:cs typeface="Calibri"/>
            </a:endParaRPr>
          </a:p>
          <a:p>
            <a:pPr marL="362585" marR="173990" lvl="1" indent="-192405">
              <a:lnSpc>
                <a:spcPts val="1510"/>
              </a:lnSpc>
              <a:spcBef>
                <a:spcPts val="1230"/>
              </a:spcBef>
              <a:buClr>
                <a:srgbClr val="3493BA"/>
              </a:buClr>
              <a:buSzPct val="93548"/>
              <a:buFont typeface="Arial MT"/>
              <a:buChar char="•"/>
              <a:tabLst>
                <a:tab pos="252095" algn="l"/>
              </a:tabLst>
            </a:pPr>
            <a:r>
              <a:rPr lang="it-IT" b="1" spc="5" dirty="0">
                <a:solidFill>
                  <a:srgbClr val="031A2F"/>
                </a:solidFill>
                <a:latin typeface="Calibri"/>
                <a:cs typeface="Calibri"/>
              </a:rPr>
              <a:t>Miglioramento </a:t>
            </a:r>
            <a:r>
              <a:rPr lang="it-IT" b="1" spc="10" dirty="0">
                <a:solidFill>
                  <a:srgbClr val="031A2F"/>
                </a:solidFill>
                <a:latin typeface="Calibri"/>
                <a:cs typeface="Calibri"/>
              </a:rPr>
              <a:t>del </a:t>
            </a:r>
            <a:r>
              <a:rPr lang="it-IT" b="1" spc="5" dirty="0">
                <a:solidFill>
                  <a:srgbClr val="031A2F"/>
                </a:solidFill>
                <a:latin typeface="Calibri"/>
                <a:cs typeface="Calibri"/>
              </a:rPr>
              <a:t>servizio clienti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: Grazie </a:t>
            </a:r>
            <a:r>
              <a:rPr lang="it-IT" spc="15" dirty="0">
                <a:solidFill>
                  <a:srgbClr val="031A2F"/>
                </a:solidFill>
                <a:latin typeface="Calibri"/>
                <a:cs typeface="Calibri"/>
              </a:rPr>
              <a:t>a una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migliore 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conoscenza del comportamento dei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clienti, </a:t>
            </a:r>
            <a:r>
              <a:rPr lang="it-IT" spc="15" dirty="0">
                <a:solidFill>
                  <a:srgbClr val="031A2F"/>
                </a:solidFill>
                <a:latin typeface="Calibri"/>
                <a:cs typeface="Calibri"/>
              </a:rPr>
              <a:t>è </a:t>
            </a:r>
            <a:r>
              <a:rPr lang="it-IT" spc="-34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possibile </a:t>
            </a:r>
            <a:r>
              <a:rPr lang="it-IT" dirty="0">
                <a:solidFill>
                  <a:srgbClr val="031A2F"/>
                </a:solidFill>
                <a:latin typeface="Calibri"/>
                <a:cs typeface="Calibri"/>
              </a:rPr>
              <a:t>migliorare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il</a:t>
            </a:r>
            <a:r>
              <a:rPr lang="it-IT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servizio</a:t>
            </a:r>
            <a:r>
              <a:rPr lang="it-IT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clienti</a:t>
            </a:r>
            <a:r>
              <a:rPr lang="it-IT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soddisfacendo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 meglio</a:t>
            </a:r>
            <a:r>
              <a:rPr lang="it-IT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031A2F"/>
                </a:solidFill>
                <a:latin typeface="Calibri"/>
                <a:cs typeface="Calibri"/>
              </a:rPr>
              <a:t>le</a:t>
            </a:r>
            <a:r>
              <a:rPr lang="it-IT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loro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5" dirty="0">
                <a:solidFill>
                  <a:srgbClr val="031A2F"/>
                </a:solidFill>
                <a:latin typeface="Calibri"/>
                <a:cs typeface="Calibri"/>
              </a:rPr>
              <a:t>esigenze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pc="15" dirty="0">
                <a:solidFill>
                  <a:srgbClr val="031A2F"/>
                </a:solidFill>
                <a:latin typeface="Calibri"/>
                <a:cs typeface="Calibri"/>
              </a:rPr>
              <a:t>e</a:t>
            </a:r>
            <a:r>
              <a:rPr lang="it-IT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dirty="0">
                <a:solidFill>
                  <a:srgbClr val="031A2F"/>
                </a:solidFill>
                <a:latin typeface="Calibri"/>
                <a:cs typeface="Calibri"/>
              </a:rPr>
              <a:t>aspettative </a:t>
            </a:r>
            <a:r>
              <a:rPr lang="it-IT" spc="10" dirty="0">
                <a:solidFill>
                  <a:srgbClr val="031A2F"/>
                </a:solidFill>
                <a:latin typeface="Calibri"/>
                <a:cs typeface="Calibri"/>
              </a:rPr>
              <a:t>migliori</a:t>
            </a:r>
            <a:r>
              <a:rPr lang="it-IT" sz="17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fornendo dati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che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mostrano</a:t>
            </a:r>
            <a:r>
              <a:rPr lang="it-IT" sz="18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cosa</a:t>
            </a:r>
            <a:r>
              <a:rPr lang="it-IT" sz="1800" spc="-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ha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funzionato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e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cosa</a:t>
            </a:r>
            <a:r>
              <a:rPr lang="it-IT" sz="1800" spc="-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no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in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passato.</a:t>
            </a:r>
          </a:p>
          <a:p>
            <a:pPr marL="362585" marR="173990" lvl="1" indent="-192405">
              <a:lnSpc>
                <a:spcPts val="1510"/>
              </a:lnSpc>
              <a:spcBef>
                <a:spcPts val="1230"/>
              </a:spcBef>
              <a:buClr>
                <a:srgbClr val="3493BA"/>
              </a:buClr>
              <a:buSzPct val="93548"/>
              <a:buFont typeface="Arial MT"/>
              <a:buChar char="•"/>
              <a:tabLst>
                <a:tab pos="252095" algn="l"/>
              </a:tabLst>
            </a:pPr>
            <a:endParaRPr lang="it-IT" sz="1800" dirty="0">
              <a:latin typeface="Calibri"/>
              <a:cs typeface="Calibri"/>
            </a:endParaRPr>
          </a:p>
          <a:p>
            <a:pPr marL="132080" marR="50800" indent="-132080">
              <a:lnSpc>
                <a:spcPts val="1510"/>
              </a:lnSpc>
              <a:spcBef>
                <a:spcPts val="1215"/>
              </a:spcBef>
              <a:buClr>
                <a:srgbClr val="3493BA"/>
              </a:buClr>
              <a:buSzPct val="93548"/>
              <a:buFont typeface="Arial MT"/>
              <a:buChar char="•"/>
              <a:tabLst>
                <a:tab pos="132080" algn="l"/>
              </a:tabLst>
            </a:pPr>
            <a:r>
              <a:rPr lang="it-IT" sz="1800" b="1" spc="5" dirty="0">
                <a:solidFill>
                  <a:srgbClr val="031A2F"/>
                </a:solidFill>
                <a:latin typeface="Calibri"/>
                <a:cs typeface="Calibri"/>
              </a:rPr>
              <a:t>Miglioramento delle prestazioni </a:t>
            </a:r>
            <a:r>
              <a:rPr lang="it-IT" sz="1800" b="1" spc="15" dirty="0">
                <a:solidFill>
                  <a:srgbClr val="031A2F"/>
                </a:solidFill>
                <a:latin typeface="Calibri"/>
                <a:cs typeface="Calibri"/>
              </a:rPr>
              <a:t>di </a:t>
            </a:r>
            <a:r>
              <a:rPr lang="it-IT" sz="1800" b="1" spc="5" dirty="0">
                <a:solidFill>
                  <a:srgbClr val="031A2F"/>
                </a:solidFill>
                <a:latin typeface="Calibri"/>
                <a:cs typeface="Calibri"/>
              </a:rPr>
              <a:t>vendita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: L'analisi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delle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vendite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facilita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la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misurazione dell'efficacia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dei </a:t>
            </a:r>
            <a:r>
              <a:rPr lang="it-IT" sz="1800" spc="-34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vostri</a:t>
            </a:r>
            <a:r>
              <a:rPr lang="it-IT" sz="1800" spc="-3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sforzi</a:t>
            </a:r>
            <a:r>
              <a:rPr lang="it-IT" sz="1800" spc="-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 marketing,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in</a:t>
            </a:r>
            <a:r>
              <a:rPr lang="it-IT" sz="1800" spc="3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modo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da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poterli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modificare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secondo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le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necessità</a:t>
            </a:r>
            <a:r>
              <a:rPr lang="it-IT" sz="1800" spc="-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per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migliorare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i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 risultati.</a:t>
            </a:r>
            <a:endParaRPr lang="it-IT" sz="1800" dirty="0">
              <a:latin typeface="Calibri"/>
              <a:cs typeface="Calibri"/>
            </a:endParaRPr>
          </a:p>
          <a:p>
            <a:pPr marL="1043940">
              <a:lnSpc>
                <a:spcPts val="1535"/>
              </a:lnSpc>
            </a:pP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Questo</a:t>
            </a:r>
            <a:r>
              <a:rPr lang="it-IT" sz="1800" spc="-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vi</a:t>
            </a:r>
            <a:r>
              <a:rPr lang="it-IT" sz="1800" spc="-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permette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di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capire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meglio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quali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strategie</a:t>
            </a:r>
            <a:r>
              <a:rPr lang="it-IT" sz="1800" spc="-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dirty="0">
                <a:solidFill>
                  <a:srgbClr val="031A2F"/>
                </a:solidFill>
                <a:latin typeface="Calibri"/>
                <a:cs typeface="Calibri"/>
              </a:rPr>
              <a:t>stanno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0" dirty="0">
                <a:solidFill>
                  <a:srgbClr val="031A2F"/>
                </a:solidFill>
                <a:latin typeface="Calibri"/>
                <a:cs typeface="Calibri"/>
              </a:rPr>
              <a:t>funzionando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e</a:t>
            </a:r>
            <a:r>
              <a:rPr lang="it-IT" sz="1800" spc="25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5" dirty="0">
                <a:solidFill>
                  <a:srgbClr val="031A2F"/>
                </a:solidFill>
                <a:latin typeface="Calibri"/>
                <a:cs typeface="Calibri"/>
              </a:rPr>
              <a:t>quali</a:t>
            </a:r>
            <a:r>
              <a:rPr lang="it-IT" sz="1800" spc="20" dirty="0">
                <a:solidFill>
                  <a:srgbClr val="031A2F"/>
                </a:solidFill>
                <a:latin typeface="Calibri"/>
                <a:cs typeface="Calibri"/>
              </a:rPr>
              <a:t> </a:t>
            </a:r>
            <a:r>
              <a:rPr lang="it-IT" sz="1800" spc="15" dirty="0">
                <a:solidFill>
                  <a:srgbClr val="031A2F"/>
                </a:solidFill>
                <a:latin typeface="Calibri"/>
                <a:cs typeface="Calibri"/>
              </a:rPr>
              <a:t>no</a:t>
            </a:r>
            <a:r>
              <a:rPr lang="it-IT" sz="1800" b="1" spc="15" dirty="0">
                <a:solidFill>
                  <a:srgbClr val="031A2F"/>
                </a:solidFill>
                <a:latin typeface="Calibri"/>
                <a:cs typeface="Calibri"/>
              </a:rPr>
              <a:t>.</a:t>
            </a:r>
            <a:endParaRPr lang="it-IT" sz="1800" dirty="0">
              <a:latin typeface="Calibri"/>
              <a:cs typeface="Calibri"/>
            </a:endParaRPr>
          </a:p>
          <a:p>
            <a:endParaRPr lang="it-IT" dirty="0"/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741458A-77B6-D1FF-45E5-747E0862CA37}"/>
              </a:ext>
            </a:extLst>
          </p:cNvPr>
          <p:cNvCxnSpPr/>
          <p:nvPr/>
        </p:nvCxnSpPr>
        <p:spPr>
          <a:xfrm>
            <a:off x="5499100" y="276225"/>
            <a:ext cx="0" cy="1219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7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48588" y="1681935"/>
            <a:ext cx="425386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80" dirty="0"/>
              <a:t>I</a:t>
            </a:r>
            <a:r>
              <a:rPr sz="3500" spc="-105" dirty="0"/>
              <a:t> </a:t>
            </a:r>
            <a:r>
              <a:rPr sz="3500" spc="-130" dirty="0"/>
              <a:t>d</a:t>
            </a:r>
            <a:r>
              <a:rPr sz="3500" spc="-190" dirty="0"/>
              <a:t>a</a:t>
            </a:r>
            <a:r>
              <a:rPr sz="3500" spc="-135" dirty="0"/>
              <a:t>t</a:t>
            </a:r>
            <a:r>
              <a:rPr sz="3500" spc="-90" dirty="0"/>
              <a:t>i</a:t>
            </a:r>
            <a:r>
              <a:rPr sz="3500" spc="-130" dirty="0"/>
              <a:t> p</a:t>
            </a:r>
            <a:r>
              <a:rPr sz="3500" spc="-95" dirty="0"/>
              <a:t>r</a:t>
            </a:r>
            <a:r>
              <a:rPr sz="3500" spc="-165" dirty="0"/>
              <a:t>i</a:t>
            </a:r>
            <a:r>
              <a:rPr sz="3500" spc="-155" dirty="0"/>
              <a:t>ma</a:t>
            </a:r>
            <a:r>
              <a:rPr sz="3500" spc="-130" dirty="0"/>
              <a:t>r</a:t>
            </a:r>
            <a:r>
              <a:rPr sz="3500" spc="-90" dirty="0"/>
              <a:t>i</a:t>
            </a:r>
            <a:r>
              <a:rPr sz="3500" spc="-130" dirty="0"/>
              <a:t> </a:t>
            </a:r>
            <a:r>
              <a:rPr sz="3500" spc="-35" dirty="0"/>
              <a:t>e</a:t>
            </a:r>
            <a:r>
              <a:rPr sz="3500" spc="-140" dirty="0"/>
              <a:t> </a:t>
            </a:r>
            <a:r>
              <a:rPr sz="3500" spc="-105" dirty="0"/>
              <a:t>s</a:t>
            </a:r>
            <a:r>
              <a:rPr sz="3500" spc="-120" dirty="0"/>
              <a:t>e</a:t>
            </a:r>
            <a:r>
              <a:rPr sz="3500" spc="-65" dirty="0"/>
              <a:t>c</a:t>
            </a:r>
            <a:r>
              <a:rPr sz="3500" spc="-135" dirty="0"/>
              <a:t>o</a:t>
            </a:r>
            <a:r>
              <a:rPr sz="3500" spc="-130" dirty="0"/>
              <a:t>nd</a:t>
            </a:r>
            <a:r>
              <a:rPr sz="3500" spc="-155" dirty="0"/>
              <a:t>a</a:t>
            </a:r>
            <a:r>
              <a:rPr sz="3500" spc="-95" dirty="0"/>
              <a:t>r</a:t>
            </a:r>
            <a:r>
              <a:rPr sz="3500" spc="-90" dirty="0"/>
              <a:t>i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46474" y="2785328"/>
            <a:ext cx="8728075" cy="252857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065" marR="5080" algn="ctr">
              <a:lnSpc>
                <a:spcPts val="1900"/>
              </a:lnSpc>
              <a:spcBef>
                <a:spcPts val="33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dati</a:t>
            </a:r>
            <a:r>
              <a:rPr sz="1750"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primari</a:t>
            </a:r>
            <a:r>
              <a:rPr sz="1750" b="1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sono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dati raccolti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5" dirty="0">
                <a:solidFill>
                  <a:srgbClr val="3F3F3F"/>
                </a:solidFill>
                <a:latin typeface="Calibri"/>
                <a:cs typeface="Calibri"/>
              </a:rPr>
              <a:t>ad</a:t>
            </a:r>
            <a:r>
              <a:rPr sz="1750" i="1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hoc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dal</a:t>
            </a:r>
            <a:r>
              <a:rPr sz="1750" i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ricercatore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dati</a:t>
            </a:r>
            <a:r>
              <a:rPr sz="1750"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secondari</a:t>
            </a:r>
            <a:r>
              <a:rPr sz="1750" b="1" spc="3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già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esistenti,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"di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seconda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mano"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perché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già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raccolti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da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soggetti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terzi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45720" marR="38100" indent="1905" algn="ctr">
              <a:lnSpc>
                <a:spcPts val="1900"/>
              </a:lnSpc>
              <a:spcBef>
                <a:spcPts val="1215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Prima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raccogliere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primari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1750"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primaria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),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necessario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verificare se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tali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siano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già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disponibili.</a:t>
            </a:r>
            <a:r>
              <a:rPr sz="17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Un'azienda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potrebbe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infatti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commissionare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costoso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sondaggio di </a:t>
            </a:r>
            <a:r>
              <a:rPr sz="1750" spc="-5" dirty="0">
                <a:latin typeface="Calibri"/>
                <a:cs typeface="Calibri"/>
              </a:rPr>
              <a:t>ricerca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primaria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avere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informazioni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realtà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già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disponibili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tramite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fonti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secondarie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ricerca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secondaria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).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Esiste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vasta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gamma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fonti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secondarie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dati.</a:t>
            </a:r>
            <a:endParaRPr sz="1750">
              <a:latin typeface="Calibri"/>
              <a:cs typeface="Calibri"/>
            </a:endParaRPr>
          </a:p>
          <a:p>
            <a:pPr marL="193675" marR="146685" indent="10160" algn="ctr">
              <a:lnSpc>
                <a:spcPct val="90000"/>
              </a:lnSpc>
              <a:spcBef>
                <a:spcPts val="1190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Esse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includono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statistiche</a:t>
            </a:r>
            <a:r>
              <a:rPr sz="1750" u="heavy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del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Governo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Commissione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europea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editori</a:t>
            </a:r>
            <a:r>
              <a:rPr sz="1750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sz="1750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report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Paesi</a:t>
            </a:r>
            <a:r>
              <a:rPr sz="1750" u="heavy" spc="2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</a:t>
            </a:r>
            <a:r>
              <a:rPr sz="1750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settori</a:t>
            </a:r>
            <a:r>
              <a:rPr sz="175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industriali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banche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giornali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riviste.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Data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quantità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potenziali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fonti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d'informazione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livello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globale,</a:t>
            </a:r>
            <a:r>
              <a:rPr sz="17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molti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punto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partenza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 </a:t>
            </a:r>
            <a:r>
              <a:rPr sz="1750" b="1" spc="-10" dirty="0">
                <a:solidFill>
                  <a:srgbClr val="3F3F3F"/>
                </a:solidFill>
                <a:latin typeface="Calibri"/>
                <a:cs typeface="Calibri"/>
              </a:rPr>
              <a:t>motore</a:t>
            </a:r>
            <a:r>
              <a:rPr sz="1750" b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b="1" spc="-5" dirty="0">
                <a:solidFill>
                  <a:srgbClr val="3F3F3F"/>
                </a:solidFill>
                <a:latin typeface="Calibri"/>
                <a:cs typeface="Calibri"/>
              </a:rPr>
              <a:t> ricerca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617" y="1596993"/>
            <a:ext cx="4430410" cy="429631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191" y="1534667"/>
            <a:ext cx="3993991" cy="43924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5336" y="1624102"/>
            <a:ext cx="8244840" cy="6146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spc="-85" dirty="0"/>
              <a:t>I</a:t>
            </a:r>
            <a:r>
              <a:rPr sz="3850" spc="-114" dirty="0"/>
              <a:t> </a:t>
            </a:r>
            <a:r>
              <a:rPr sz="3850" spc="-140" dirty="0"/>
              <a:t>di</a:t>
            </a:r>
            <a:r>
              <a:rPr sz="3850" spc="-245" dirty="0"/>
              <a:t>v</a:t>
            </a:r>
            <a:r>
              <a:rPr sz="3850" spc="-125" dirty="0"/>
              <a:t>e</a:t>
            </a:r>
            <a:r>
              <a:rPr sz="3850" spc="-175" dirty="0"/>
              <a:t>r</a:t>
            </a:r>
            <a:r>
              <a:rPr sz="3850" spc="-110" dirty="0"/>
              <a:t>s</a:t>
            </a:r>
            <a:r>
              <a:rPr sz="3850" spc="-95" dirty="0"/>
              <a:t>i</a:t>
            </a:r>
            <a:r>
              <a:rPr sz="3850" spc="-180" dirty="0"/>
              <a:t> </a:t>
            </a:r>
            <a:r>
              <a:rPr sz="3850" spc="-165" dirty="0"/>
              <a:t>a</a:t>
            </a:r>
            <a:r>
              <a:rPr sz="3850" spc="-140" dirty="0"/>
              <a:t>pp</a:t>
            </a:r>
            <a:r>
              <a:rPr sz="3850" spc="-175" dirty="0"/>
              <a:t>r</a:t>
            </a:r>
            <a:r>
              <a:rPr sz="3850" spc="-140" dirty="0"/>
              <a:t>o</a:t>
            </a:r>
            <a:r>
              <a:rPr sz="3850" spc="-70" dirty="0"/>
              <a:t>c</a:t>
            </a:r>
            <a:r>
              <a:rPr sz="3850" spc="-30" dirty="0"/>
              <a:t>c</a:t>
            </a:r>
            <a:r>
              <a:rPr sz="3850" spc="-95" dirty="0"/>
              <a:t>i</a:t>
            </a:r>
            <a:r>
              <a:rPr sz="3850" spc="-180" dirty="0"/>
              <a:t> </a:t>
            </a:r>
            <a:r>
              <a:rPr sz="3850" spc="-140" dirty="0"/>
              <a:t>d</a:t>
            </a:r>
            <a:r>
              <a:rPr sz="3850" spc="-85" dirty="0"/>
              <a:t>e</a:t>
            </a:r>
            <a:r>
              <a:rPr sz="3850" spc="-140" dirty="0"/>
              <a:t>l</a:t>
            </a:r>
            <a:r>
              <a:rPr sz="3850" spc="-175" dirty="0"/>
              <a:t>l</a:t>
            </a:r>
            <a:r>
              <a:rPr sz="3850" spc="-30" dirty="0"/>
              <a:t>e</a:t>
            </a:r>
            <a:r>
              <a:rPr sz="3850" spc="-155" dirty="0"/>
              <a:t> </a:t>
            </a:r>
            <a:r>
              <a:rPr sz="3850" spc="-100" dirty="0"/>
              <a:t>r</a:t>
            </a:r>
            <a:r>
              <a:rPr sz="3850" spc="-175" dirty="0"/>
              <a:t>i</a:t>
            </a:r>
            <a:r>
              <a:rPr sz="3850" spc="-30" dirty="0"/>
              <a:t>c</a:t>
            </a:r>
            <a:r>
              <a:rPr sz="3850" spc="-125" dirty="0"/>
              <a:t>e</a:t>
            </a:r>
            <a:r>
              <a:rPr sz="3850" spc="-140" dirty="0"/>
              <a:t>r</a:t>
            </a:r>
            <a:r>
              <a:rPr sz="3850" spc="-70" dirty="0"/>
              <a:t>c</a:t>
            </a:r>
            <a:r>
              <a:rPr sz="3850" spc="-140" dirty="0"/>
              <a:t>h</a:t>
            </a:r>
            <a:r>
              <a:rPr sz="3850" spc="-30" dirty="0"/>
              <a:t>e</a:t>
            </a:r>
            <a:r>
              <a:rPr sz="3850" spc="-195" dirty="0"/>
              <a:t> </a:t>
            </a:r>
            <a:r>
              <a:rPr sz="3850" spc="-140" dirty="0"/>
              <a:t>d</a:t>
            </a:r>
            <a:r>
              <a:rPr sz="3850" spc="-95" dirty="0"/>
              <a:t>i</a:t>
            </a:r>
            <a:r>
              <a:rPr sz="3850" spc="-140" dirty="0"/>
              <a:t> </a:t>
            </a:r>
            <a:r>
              <a:rPr sz="3850" spc="-165" dirty="0"/>
              <a:t>ma</a:t>
            </a:r>
            <a:r>
              <a:rPr sz="3850" spc="-100" dirty="0"/>
              <a:t>r</a:t>
            </a:r>
            <a:r>
              <a:rPr sz="3850" spc="-345" dirty="0"/>
              <a:t>k</a:t>
            </a:r>
            <a:r>
              <a:rPr sz="3850" spc="-125" dirty="0"/>
              <a:t>e</a:t>
            </a:r>
            <a:r>
              <a:rPr sz="3850" spc="-140" dirty="0"/>
              <a:t>t</a:t>
            </a:r>
            <a:r>
              <a:rPr sz="3850" spc="-175" dirty="0"/>
              <a:t>i</a:t>
            </a:r>
            <a:r>
              <a:rPr sz="3850" spc="-140" dirty="0"/>
              <a:t>n</a:t>
            </a:r>
            <a:r>
              <a:rPr sz="3850" spc="-15" dirty="0"/>
              <a:t>g</a:t>
            </a:r>
            <a:endParaRPr sz="3850"/>
          </a:p>
        </p:txBody>
      </p:sp>
      <p:sp>
        <p:nvSpPr>
          <p:cNvPr id="3" name="object 3"/>
          <p:cNvSpPr txBox="1"/>
          <p:nvPr/>
        </p:nvSpPr>
        <p:spPr>
          <a:xfrm>
            <a:off x="324097" y="2393665"/>
            <a:ext cx="6938645" cy="316547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196215">
              <a:lnSpc>
                <a:spcPts val="1900"/>
              </a:lnSpc>
              <a:spcBef>
                <a:spcPts val="330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due modi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principali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tramite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cui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un'azienda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può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svolgere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ricerche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marketing.</a:t>
            </a:r>
            <a:endParaRPr sz="1750">
              <a:latin typeface="Calibri"/>
              <a:cs typeface="Calibri"/>
            </a:endParaRPr>
          </a:p>
          <a:p>
            <a:pPr marL="12700" marR="461009">
              <a:lnSpc>
                <a:spcPts val="1900"/>
              </a:lnSpc>
              <a:spcBef>
                <a:spcPts val="1215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Può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svolgere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lavoro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 autonomia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o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ricorrere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ai servizi di un'agenzia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z="1750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ricerche</a:t>
            </a:r>
            <a:r>
              <a:rPr sz="1750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mercato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spcBef>
                <a:spcPts val="1195"/>
              </a:spcBef>
              <a:buChar char="-"/>
              <a:tabLst>
                <a:tab pos="130810" algn="l"/>
              </a:tabLst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Quando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lo 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studio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è di piccole dimensioni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per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esempio quando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vogliono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intervistare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numero selezionato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clienti industriali, le aziende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possono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scegliere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realizzare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lavoro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modo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autonomo.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Ciò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è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fattibile se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l'impresa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ha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reparto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e/o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 dirigente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ricerche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marketing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nel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proprio</a:t>
            </a:r>
            <a:r>
              <a:rPr sz="17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personale.</a:t>
            </a:r>
            <a:endParaRPr sz="1750">
              <a:latin typeface="Calibri"/>
              <a:cs typeface="Calibri"/>
            </a:endParaRPr>
          </a:p>
          <a:p>
            <a:pPr marL="12700" marR="745490">
              <a:lnSpc>
                <a:spcPts val="1900"/>
              </a:lnSpc>
              <a:spcBef>
                <a:spcPts val="1250"/>
              </a:spcBef>
              <a:buChar char="-"/>
              <a:tabLst>
                <a:tab pos="130810" algn="l"/>
              </a:tabLst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studio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è</a:t>
            </a:r>
            <a:r>
              <a:rPr sz="1750" spc="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su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 ampia</a:t>
            </a:r>
            <a:r>
              <a:rPr sz="1750"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493BA"/>
                </a:solidFill>
                <a:latin typeface="Calibri"/>
                <a:cs typeface="Calibri"/>
              </a:rPr>
              <a:t>scala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possono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ricorrere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servizi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un'agenzia</a:t>
            </a:r>
            <a:r>
              <a:rPr sz="17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ricerche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mercato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2944" y="2403348"/>
            <a:ext cx="2930235" cy="36237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880" y="1567783"/>
            <a:ext cx="668464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spc="-25" dirty="0">
                <a:latin typeface="Calibri"/>
                <a:cs typeface="Calibri"/>
              </a:rPr>
              <a:t>Le</a:t>
            </a:r>
            <a:r>
              <a:rPr sz="4200" b="0" spc="-95" dirty="0">
                <a:latin typeface="Calibri"/>
                <a:cs typeface="Calibri"/>
              </a:rPr>
              <a:t> </a:t>
            </a:r>
            <a:r>
              <a:rPr sz="4200" b="0" spc="-90" dirty="0">
                <a:latin typeface="Calibri"/>
                <a:cs typeface="Calibri"/>
              </a:rPr>
              <a:t>fasi</a:t>
            </a:r>
            <a:r>
              <a:rPr sz="4200" b="0" spc="-75" dirty="0">
                <a:latin typeface="Calibri"/>
                <a:cs typeface="Calibri"/>
              </a:rPr>
              <a:t> della</a:t>
            </a:r>
            <a:r>
              <a:rPr sz="4200" b="0" spc="-35" dirty="0">
                <a:latin typeface="Calibri"/>
                <a:cs typeface="Calibri"/>
              </a:rPr>
              <a:t> </a:t>
            </a:r>
            <a:r>
              <a:rPr sz="4200" b="0" spc="-70" dirty="0">
                <a:latin typeface="Calibri"/>
                <a:cs typeface="Calibri"/>
              </a:rPr>
              <a:t>ricerca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spc="-50" dirty="0">
                <a:latin typeface="Calibri"/>
                <a:cs typeface="Calibri"/>
              </a:rPr>
              <a:t>di</a:t>
            </a:r>
            <a:r>
              <a:rPr sz="4200" b="0" spc="-75" dirty="0">
                <a:latin typeface="Calibri"/>
                <a:cs typeface="Calibri"/>
              </a:rPr>
              <a:t> </a:t>
            </a:r>
            <a:r>
              <a:rPr sz="4200" b="0" spc="-95" dirty="0">
                <a:latin typeface="Calibri"/>
                <a:cs typeface="Calibri"/>
              </a:rPr>
              <a:t>marketing</a:t>
            </a:r>
            <a:endParaRPr sz="4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5764" y="2398776"/>
            <a:ext cx="3528752" cy="38526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5804" y="1567783"/>
            <a:ext cx="3799204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155" dirty="0"/>
              <a:t>I</a:t>
            </a:r>
            <a:r>
              <a:rPr sz="4200" spc="-105" dirty="0"/>
              <a:t>l</a:t>
            </a:r>
            <a:r>
              <a:rPr sz="4200" spc="-155" dirty="0"/>
              <a:t> </a:t>
            </a:r>
            <a:r>
              <a:rPr sz="4200" spc="-80" dirty="0"/>
              <a:t>c</a:t>
            </a:r>
            <a:r>
              <a:rPr sz="4200" spc="-160" dirty="0"/>
              <a:t>o</a:t>
            </a:r>
            <a:r>
              <a:rPr sz="4200" spc="-155" dirty="0"/>
              <a:t>nt</a:t>
            </a:r>
            <a:r>
              <a:rPr sz="4200" spc="-195" dirty="0"/>
              <a:t>r</a:t>
            </a:r>
            <a:r>
              <a:rPr sz="4200" spc="-225" dirty="0"/>
              <a:t>a</a:t>
            </a:r>
            <a:r>
              <a:rPr sz="4200" spc="-200" dirty="0"/>
              <a:t>tt</a:t>
            </a:r>
            <a:r>
              <a:rPr sz="4200" spc="-65" dirty="0"/>
              <a:t>o</a:t>
            </a:r>
            <a:r>
              <a:rPr sz="4200" spc="-160" dirty="0"/>
              <a:t> </a:t>
            </a:r>
            <a:r>
              <a:rPr sz="4200" spc="-155" dirty="0"/>
              <a:t>in</a:t>
            </a:r>
            <a:r>
              <a:rPr sz="4200" spc="-195" dirty="0"/>
              <a:t>i</a:t>
            </a:r>
            <a:r>
              <a:rPr sz="4200" spc="-75" dirty="0"/>
              <a:t>z</a:t>
            </a:r>
            <a:r>
              <a:rPr sz="4200" spc="-155" dirty="0"/>
              <a:t>i</a:t>
            </a:r>
            <a:r>
              <a:rPr sz="4200" spc="-185" dirty="0"/>
              <a:t>a</a:t>
            </a:r>
            <a:r>
              <a:rPr sz="4200" spc="-195" dirty="0"/>
              <a:t>l</a:t>
            </a:r>
            <a:r>
              <a:rPr sz="4200" spc="-35" dirty="0"/>
              <a:t>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04382" y="2376934"/>
            <a:ext cx="8611870" cy="101536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2540" algn="ctr">
              <a:lnSpc>
                <a:spcPts val="1900"/>
              </a:lnSpc>
              <a:spcBef>
                <a:spcPts val="33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processo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solito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inizia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con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presa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 coscienza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parte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dell'azienda di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aver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bisogno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d'informazioni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per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risolvere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un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problema di marketing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semplicemente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per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raggiungere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un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obiettivo</a:t>
            </a:r>
            <a:r>
              <a:rPr sz="1750" u="heavy" spc="-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z="1750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marketing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direzione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può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contattare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personale interno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preposto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alle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ricerche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un'agenzia</a:t>
            </a:r>
            <a:r>
              <a:rPr sz="1750" spc="-10" dirty="0">
                <a:solidFill>
                  <a:srgbClr val="3493BA"/>
                </a:solidFill>
                <a:latin typeface="Calibri"/>
                <a:cs typeface="Calibri"/>
              </a:rPr>
              <a:t> esterna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25676" y="4287989"/>
            <a:ext cx="8571230" cy="101346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-635" algn="ctr">
              <a:lnSpc>
                <a:spcPct val="90100"/>
              </a:lnSpc>
              <a:spcBef>
                <a:spcPts val="309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Quando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ricorre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un'agenzia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esterna,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primo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passo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consiste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nell'organizzare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incontro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 </a:t>
            </a:r>
            <a:r>
              <a:rPr sz="1750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discutere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natura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problema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bisogni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di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cliente.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Se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cliente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mercato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nuovi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 l'agenzia,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quest'ultima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condurrà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alcune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ricerche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esplorative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prima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dell'incontro </a:t>
            </a:r>
            <a:r>
              <a:rPr sz="1750"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(per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es.,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rapida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online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sul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cliente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sul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mercato).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12308" y="3543300"/>
            <a:ext cx="151130" cy="654050"/>
          </a:xfrm>
          <a:custGeom>
            <a:avLst/>
            <a:gdLst/>
            <a:ahLst/>
            <a:cxnLst/>
            <a:rect l="l" t="t" r="r" b="b"/>
            <a:pathLst>
              <a:path w="151129" h="654050">
                <a:moveTo>
                  <a:pt x="100584" y="527304"/>
                </a:moveTo>
                <a:lnTo>
                  <a:pt x="50292" y="527304"/>
                </a:lnTo>
                <a:lnTo>
                  <a:pt x="50292" y="0"/>
                </a:lnTo>
                <a:lnTo>
                  <a:pt x="100584" y="0"/>
                </a:lnTo>
                <a:lnTo>
                  <a:pt x="100584" y="527304"/>
                </a:lnTo>
                <a:close/>
              </a:path>
              <a:path w="151129" h="654050">
                <a:moveTo>
                  <a:pt x="76200" y="653796"/>
                </a:moveTo>
                <a:lnTo>
                  <a:pt x="0" y="502920"/>
                </a:lnTo>
                <a:lnTo>
                  <a:pt x="50292" y="502920"/>
                </a:lnTo>
                <a:lnTo>
                  <a:pt x="50292" y="527304"/>
                </a:lnTo>
                <a:lnTo>
                  <a:pt x="138807" y="527304"/>
                </a:lnTo>
                <a:lnTo>
                  <a:pt x="76200" y="653796"/>
                </a:lnTo>
                <a:close/>
              </a:path>
              <a:path w="151129" h="654050">
                <a:moveTo>
                  <a:pt x="138807" y="527304"/>
                </a:moveTo>
                <a:lnTo>
                  <a:pt x="100584" y="527304"/>
                </a:lnTo>
                <a:lnTo>
                  <a:pt x="100584" y="502920"/>
                </a:lnTo>
                <a:lnTo>
                  <a:pt x="150876" y="502920"/>
                </a:lnTo>
                <a:lnTo>
                  <a:pt x="138807" y="527304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6624" y="1567783"/>
            <a:ext cx="331597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155" dirty="0"/>
              <a:t>I</a:t>
            </a:r>
            <a:r>
              <a:rPr sz="4200" spc="-105" dirty="0"/>
              <a:t>l</a:t>
            </a:r>
            <a:r>
              <a:rPr sz="4200" spc="-155" dirty="0"/>
              <a:t> </a:t>
            </a:r>
            <a:r>
              <a:rPr sz="4200" spc="-114" dirty="0"/>
              <a:t>b</a:t>
            </a:r>
            <a:r>
              <a:rPr sz="4200" spc="-110" dirty="0"/>
              <a:t>r</a:t>
            </a:r>
            <a:r>
              <a:rPr sz="4200" spc="-195" dirty="0"/>
              <a:t>i</a:t>
            </a:r>
            <a:r>
              <a:rPr sz="4200" spc="-140" dirty="0"/>
              <a:t>e</a:t>
            </a:r>
            <a:r>
              <a:rPr sz="4200" spc="-75" dirty="0"/>
              <a:t>f</a:t>
            </a:r>
            <a:r>
              <a:rPr sz="4200" spc="-145" dirty="0"/>
              <a:t> </a:t>
            </a:r>
            <a:r>
              <a:rPr sz="4200" spc="-155" dirty="0"/>
              <a:t>d</a:t>
            </a:r>
            <a:r>
              <a:rPr sz="4200" spc="-105" dirty="0"/>
              <a:t>i</a:t>
            </a:r>
            <a:r>
              <a:rPr sz="4200" spc="-155" dirty="0"/>
              <a:t> </a:t>
            </a:r>
            <a:r>
              <a:rPr sz="4200" spc="-110" dirty="0"/>
              <a:t>r</a:t>
            </a:r>
            <a:r>
              <a:rPr sz="4200" spc="-155" dirty="0"/>
              <a:t>i</a:t>
            </a:r>
            <a:r>
              <a:rPr sz="4200" spc="-35" dirty="0"/>
              <a:t>c</a:t>
            </a:r>
            <a:r>
              <a:rPr sz="4200" spc="-140" dirty="0"/>
              <a:t>e</a:t>
            </a:r>
            <a:r>
              <a:rPr sz="4200" spc="-150" dirty="0"/>
              <a:t>r</a:t>
            </a:r>
            <a:r>
              <a:rPr sz="4200" spc="-120" dirty="0"/>
              <a:t>c</a:t>
            </a:r>
            <a:r>
              <a:rPr sz="4200" spc="-95" dirty="0"/>
              <a:t>a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85582" y="2360205"/>
            <a:ext cx="8771890" cy="3272154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1620" marR="5080" indent="-261620">
              <a:lnSpc>
                <a:spcPts val="2650"/>
              </a:lnSpc>
              <a:spcBef>
                <a:spcPts val="440"/>
              </a:spcBef>
              <a:buClr>
                <a:srgbClr val="3493BA"/>
              </a:buClr>
              <a:buSzPct val="95918"/>
              <a:buFont typeface="Wingdings"/>
              <a:buChar char=""/>
              <a:tabLst>
                <a:tab pos="261620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Inizia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delineando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24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problemi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45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marketing </a:t>
            </a:r>
            <a:r>
              <a:rPr sz="2450" spc="10" dirty="0">
                <a:solidFill>
                  <a:srgbClr val="3F3F3F"/>
                </a:solidFill>
                <a:latin typeface="Calibri"/>
                <a:cs typeface="Calibri"/>
              </a:rPr>
              <a:t>da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esplorare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obiettivi </a:t>
            </a:r>
            <a:r>
              <a:rPr sz="2450" spc="-5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ricerca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un'azienda.</a:t>
            </a:r>
            <a:endParaRPr sz="2450">
              <a:latin typeface="Calibri"/>
              <a:cs typeface="Calibri"/>
            </a:endParaRPr>
          </a:p>
          <a:p>
            <a:pPr marL="537845" marR="281940" lvl="1" indent="-537845">
              <a:lnSpc>
                <a:spcPts val="2650"/>
              </a:lnSpc>
              <a:spcBef>
                <a:spcPts val="1225"/>
              </a:spcBef>
              <a:buClr>
                <a:srgbClr val="3493BA"/>
              </a:buClr>
              <a:buSzPct val="95918"/>
              <a:buFont typeface="Wingdings"/>
              <a:buChar char=""/>
              <a:tabLst>
                <a:tab pos="537845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problema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marketing </a:t>
            </a:r>
            <a:r>
              <a:rPr sz="2450" spc="10" dirty="0">
                <a:solidFill>
                  <a:srgbClr val="3F3F3F"/>
                </a:solidFill>
                <a:latin typeface="Calibri"/>
                <a:cs typeface="Calibri"/>
              </a:rPr>
              <a:t>può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bisogno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attrarre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nuovi </a:t>
            </a:r>
            <a:r>
              <a:rPr sz="2450" spc="-5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clienti</a:t>
            </a:r>
            <a:endParaRPr sz="2450">
              <a:latin typeface="Calibri"/>
              <a:cs typeface="Calibri"/>
            </a:endParaRPr>
          </a:p>
          <a:p>
            <a:pPr marL="2626360" lvl="2" indent="-249554">
              <a:lnSpc>
                <a:spcPct val="100000"/>
              </a:lnSpc>
              <a:spcBef>
                <a:spcPts val="900"/>
              </a:spcBef>
              <a:buClr>
                <a:srgbClr val="3493BA"/>
              </a:buClr>
              <a:buSzPct val="95918"/>
              <a:buFont typeface="Wingdings"/>
              <a:buChar char=""/>
              <a:tabLst>
                <a:tab pos="2626995" algn="l"/>
              </a:tabLst>
            </a:pP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Altre</a:t>
            </a:r>
            <a:r>
              <a:rPr sz="2450" spc="-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necessarie:</a:t>
            </a:r>
            <a:endParaRPr sz="2450">
              <a:latin typeface="Calibri"/>
              <a:cs typeface="Calibri"/>
            </a:endParaRPr>
          </a:p>
          <a:p>
            <a:pPr marL="1976755" indent="-160655">
              <a:lnSpc>
                <a:spcPct val="100000"/>
              </a:lnSpc>
              <a:spcBef>
                <a:spcPts val="195"/>
              </a:spcBef>
              <a:buClr>
                <a:srgbClr val="3493BA"/>
              </a:buClr>
              <a:buFont typeface="Calibri"/>
              <a:buChar char="◦"/>
              <a:tabLst>
                <a:tab pos="1977389" algn="l"/>
              </a:tabLst>
            </a:pPr>
            <a:r>
              <a:rPr sz="1750" b="1" u="heavy" spc="-10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Infromazioni</a:t>
            </a:r>
            <a:r>
              <a:rPr sz="1750" b="1" u="heavy" spc="3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sul</a:t>
            </a:r>
            <a:r>
              <a:rPr sz="1750" b="1" u="heavy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10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background</a:t>
            </a:r>
            <a:r>
              <a:rPr sz="1750" spc="-10" dirty="0">
                <a:solidFill>
                  <a:srgbClr val="114991"/>
                </a:solidFill>
                <a:latin typeface="Calibri"/>
                <a:cs typeface="Calibri"/>
              </a:rPr>
              <a:t>,</a:t>
            </a:r>
            <a:r>
              <a:rPr sz="1750" spc="65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14991"/>
                </a:solidFill>
                <a:latin typeface="Calibri"/>
                <a:cs typeface="Calibri"/>
              </a:rPr>
              <a:t>ad </a:t>
            </a:r>
            <a:r>
              <a:rPr sz="1750" spc="-5" dirty="0">
                <a:solidFill>
                  <a:srgbClr val="114991"/>
                </a:solidFill>
                <a:latin typeface="Calibri"/>
                <a:cs typeface="Calibri"/>
              </a:rPr>
              <a:t>es.</a:t>
            </a:r>
            <a:r>
              <a:rPr sz="1750" spc="5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14991"/>
                </a:solidFill>
                <a:latin typeface="Calibri"/>
                <a:cs typeface="Calibri"/>
              </a:rPr>
              <a:t>la</a:t>
            </a:r>
            <a:r>
              <a:rPr sz="1750" spc="10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114991"/>
                </a:solidFill>
                <a:latin typeface="Calibri"/>
                <a:cs typeface="Calibri"/>
              </a:rPr>
              <a:t>storia</a:t>
            </a:r>
            <a:r>
              <a:rPr sz="1750" spc="15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114991"/>
                </a:solidFill>
                <a:latin typeface="Calibri"/>
                <a:cs typeface="Calibri"/>
              </a:rPr>
              <a:t>dell’azienda</a:t>
            </a:r>
            <a:endParaRPr sz="1750">
              <a:latin typeface="Calibri"/>
              <a:cs typeface="Calibri"/>
            </a:endParaRPr>
          </a:p>
          <a:p>
            <a:pPr marL="1825625" indent="-160655">
              <a:lnSpc>
                <a:spcPct val="100000"/>
              </a:lnSpc>
              <a:spcBef>
                <a:spcPts val="310"/>
              </a:spcBef>
              <a:buClr>
                <a:srgbClr val="3493BA"/>
              </a:buClr>
              <a:buChar char="◦"/>
              <a:tabLst>
                <a:tab pos="1826260" algn="l"/>
              </a:tabLst>
            </a:pPr>
            <a:r>
              <a:rPr sz="1750" spc="-5" dirty="0">
                <a:solidFill>
                  <a:srgbClr val="114991"/>
                </a:solidFill>
                <a:latin typeface="Calibri"/>
                <a:cs typeface="Calibri"/>
              </a:rPr>
              <a:t>Le</a:t>
            </a:r>
            <a:r>
              <a:rPr sz="1750" spc="5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b="1" u="heavy" spc="-1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fonti</a:t>
            </a:r>
            <a:r>
              <a:rPr sz="1750" b="1" u="heavy" spc="2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10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d’informazione</a:t>
            </a:r>
            <a:r>
              <a:rPr sz="1750" spc="-10" dirty="0">
                <a:solidFill>
                  <a:srgbClr val="114991"/>
                </a:solidFill>
                <a:latin typeface="Calibri"/>
                <a:cs typeface="Calibri"/>
              </a:rPr>
              <a:t>,</a:t>
            </a:r>
            <a:r>
              <a:rPr sz="1750" spc="30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14991"/>
                </a:solidFill>
                <a:latin typeface="Calibri"/>
                <a:cs typeface="Calibri"/>
              </a:rPr>
              <a:t>ad</a:t>
            </a:r>
            <a:r>
              <a:rPr sz="1750" spc="25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114991"/>
                </a:solidFill>
                <a:latin typeface="Calibri"/>
                <a:cs typeface="Calibri"/>
              </a:rPr>
              <a:t>es.</a:t>
            </a:r>
            <a:r>
              <a:rPr sz="1750" spc="10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114991"/>
                </a:solidFill>
                <a:latin typeface="Calibri"/>
                <a:cs typeface="Calibri"/>
              </a:rPr>
              <a:t>una </a:t>
            </a:r>
            <a:r>
              <a:rPr sz="1750" spc="-10" dirty="0">
                <a:solidFill>
                  <a:srgbClr val="114991"/>
                </a:solidFill>
                <a:latin typeface="Calibri"/>
                <a:cs typeface="Calibri"/>
              </a:rPr>
              <a:t>lista</a:t>
            </a:r>
            <a:r>
              <a:rPr sz="1750" spc="35" dirty="0">
                <a:solidFill>
                  <a:srgbClr val="114991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114991"/>
                </a:solidFill>
                <a:latin typeface="Calibri"/>
                <a:cs typeface="Calibri"/>
              </a:rPr>
              <a:t>dei clienti</a:t>
            </a:r>
            <a:r>
              <a:rPr sz="1750" spc="-5" dirty="0">
                <a:solidFill>
                  <a:srgbClr val="114991"/>
                </a:solidFill>
                <a:latin typeface="Calibri"/>
                <a:cs typeface="Calibri"/>
              </a:rPr>
              <a:t> potenziali</a:t>
            </a:r>
            <a:endParaRPr sz="1750">
              <a:latin typeface="Calibri"/>
              <a:cs typeface="Calibri"/>
            </a:endParaRPr>
          </a:p>
          <a:p>
            <a:pPr marL="3606165" lvl="1" indent="-160655">
              <a:lnSpc>
                <a:spcPct val="100000"/>
              </a:lnSpc>
              <a:spcBef>
                <a:spcPts val="325"/>
              </a:spcBef>
              <a:buClr>
                <a:srgbClr val="3493BA"/>
              </a:buClr>
              <a:buFont typeface="Calibri"/>
              <a:buChar char="◦"/>
              <a:tabLst>
                <a:tab pos="3606800" algn="l"/>
              </a:tabLst>
            </a:pPr>
            <a:r>
              <a:rPr sz="1750" b="1" u="heavy" spc="-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La</a:t>
            </a:r>
            <a:r>
              <a:rPr sz="1750" b="1" u="heavy" spc="-1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scala</a:t>
            </a:r>
            <a:r>
              <a:rPr sz="1750" b="1" u="heavy" spc="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del</a:t>
            </a:r>
            <a:r>
              <a:rPr sz="1750" b="1" u="heavy" spc="-1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progetto</a:t>
            </a:r>
            <a:endParaRPr sz="1750">
              <a:latin typeface="Calibri"/>
              <a:cs typeface="Calibri"/>
            </a:endParaRPr>
          </a:p>
          <a:p>
            <a:pPr marL="3985260" lvl="2" indent="-160655">
              <a:lnSpc>
                <a:spcPct val="100000"/>
              </a:lnSpc>
              <a:spcBef>
                <a:spcPts val="325"/>
              </a:spcBef>
              <a:buClr>
                <a:srgbClr val="3493BA"/>
              </a:buClr>
              <a:buFont typeface="Calibri"/>
              <a:buChar char="◦"/>
              <a:tabLst>
                <a:tab pos="3985895" algn="l"/>
              </a:tabLst>
            </a:pPr>
            <a:r>
              <a:rPr sz="1750" b="1" u="heavy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Il</a:t>
            </a:r>
            <a:r>
              <a:rPr sz="1750" b="1" u="heavy" spc="-3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114991"/>
                </a:solidFill>
                <a:uFill>
                  <a:solidFill>
                    <a:srgbClr val="114991"/>
                  </a:solidFill>
                </a:uFill>
                <a:latin typeface="Calibri"/>
                <a:cs typeface="Calibri"/>
              </a:rPr>
              <a:t>calendario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46811" y="1567783"/>
            <a:ext cx="3856354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95" dirty="0"/>
              <a:t>La</a:t>
            </a:r>
            <a:r>
              <a:rPr sz="4200" spc="-155" dirty="0"/>
              <a:t> </a:t>
            </a:r>
            <a:r>
              <a:rPr sz="4200" spc="-195" dirty="0"/>
              <a:t>r</a:t>
            </a:r>
            <a:r>
              <a:rPr sz="4200" spc="-145" dirty="0"/>
              <a:t>a</a:t>
            </a:r>
            <a:r>
              <a:rPr sz="4200" spc="-80" dirty="0"/>
              <a:t>cc</a:t>
            </a:r>
            <a:r>
              <a:rPr sz="4200" spc="-160" dirty="0"/>
              <a:t>o</a:t>
            </a:r>
            <a:r>
              <a:rPr sz="4200" spc="-155" dirty="0"/>
              <a:t>l</a:t>
            </a:r>
            <a:r>
              <a:rPr sz="4200" spc="-200" dirty="0"/>
              <a:t>t</a:t>
            </a:r>
            <a:r>
              <a:rPr sz="4200" spc="-95" dirty="0"/>
              <a:t>a</a:t>
            </a:r>
            <a:r>
              <a:rPr sz="4200" spc="-195" dirty="0"/>
              <a:t> </a:t>
            </a:r>
            <a:r>
              <a:rPr sz="4200" spc="-155" dirty="0"/>
              <a:t>d</a:t>
            </a:r>
            <a:r>
              <a:rPr sz="4200" spc="-95" dirty="0"/>
              <a:t>e</a:t>
            </a:r>
            <a:r>
              <a:rPr sz="4200" spc="-105" dirty="0"/>
              <a:t>i</a:t>
            </a:r>
            <a:r>
              <a:rPr sz="4200" spc="-155" dirty="0"/>
              <a:t> d</a:t>
            </a:r>
            <a:r>
              <a:rPr sz="4200" spc="-225" dirty="0"/>
              <a:t>a</a:t>
            </a:r>
            <a:r>
              <a:rPr sz="4200" spc="-114" dirty="0"/>
              <a:t>t</a:t>
            </a:r>
            <a:r>
              <a:rPr sz="4200" spc="-105" dirty="0"/>
              <a:t>i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052558" y="2376934"/>
            <a:ext cx="8716010" cy="3331681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330"/>
              </a:spcBef>
            </a:pP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Durante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fase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di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raccolta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dati,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possono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usare</a:t>
            </a:r>
            <a:r>
              <a:rPr sz="17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varie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tecniche.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ricercatori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solito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distinguono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tra:</a:t>
            </a:r>
            <a:endParaRPr sz="1750" dirty="0">
              <a:latin typeface="Calibri"/>
              <a:cs typeface="Calibri"/>
            </a:endParaRPr>
          </a:p>
          <a:p>
            <a:pPr marL="76200" marR="69215" algn="ctr">
              <a:lnSpc>
                <a:spcPts val="1900"/>
              </a:lnSpc>
              <a:spcBef>
                <a:spcPts val="1215"/>
              </a:spcBef>
            </a:pP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1750" b="1"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qualitativa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la quale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consiste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uno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studio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semi-strutturato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approfondito</a:t>
            </a:r>
            <a:r>
              <a:rPr sz="17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campioni </a:t>
            </a:r>
            <a:r>
              <a:rPr sz="1750" i="1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con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dimensioni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ridotte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volto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ottenere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conoscenza</a:t>
            </a:r>
            <a:r>
              <a:rPr sz="17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profonda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clienti.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Alcune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delle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principali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tecniche qualitative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interviste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con</a:t>
            </a:r>
            <a:r>
              <a:rPr sz="1750" i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focus</a:t>
            </a:r>
            <a:r>
              <a:rPr sz="1750" i="1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group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interviste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 profondità,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l'osservazione</a:t>
            </a:r>
            <a:r>
              <a:rPr sz="1750" i="1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ricerche</a:t>
            </a:r>
            <a:r>
              <a:rPr sz="175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etnografiche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sz="1750" dirty="0">
              <a:latin typeface="Calibri"/>
              <a:cs typeface="Calibri"/>
            </a:endParaRPr>
          </a:p>
          <a:p>
            <a:pPr marL="120650" marR="111760" indent="-1905" algn="ctr">
              <a:lnSpc>
                <a:spcPct val="90100"/>
              </a:lnSpc>
              <a:spcBef>
                <a:spcPts val="1190"/>
              </a:spcBef>
            </a:pP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Ricerca</a:t>
            </a:r>
            <a:r>
              <a:rPr sz="1750" b="1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quantitativa</a:t>
            </a:r>
            <a:r>
              <a:rPr sz="1750" b="1" spc="-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uno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studio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strutturato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campioni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piccole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grandi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dimensioni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utilizza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 elenco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predeterminato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domande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di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criteri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ed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effettua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un'analisi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statistica</a:t>
            </a:r>
            <a:r>
              <a:rPr sz="1750" i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dei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risultati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.Le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tecniche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quantitative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tipiche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>
                <a:solidFill>
                  <a:srgbClr val="3F3F3F"/>
                </a:solidFill>
                <a:latin typeface="Calibri"/>
                <a:cs typeface="Calibri"/>
              </a:rPr>
              <a:t>sondagg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 err="1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spc="-5" dirty="0" err="1">
                <a:solidFill>
                  <a:srgbClr val="3F3F3F"/>
                </a:solidFill>
                <a:latin typeface="Calibri"/>
                <a:cs typeface="Calibri"/>
              </a:rPr>
              <a:t>esperimenti</a:t>
            </a:r>
            <a:endParaRPr lang="it-IT" sz="1750" i="1" spc="-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120650" marR="111760" indent="-1905" algn="ctr">
              <a:lnSpc>
                <a:spcPct val="90100"/>
              </a:lnSpc>
              <a:spcBef>
                <a:spcPts val="1190"/>
              </a:spcBef>
            </a:pPr>
            <a:endParaRPr lang="it-IT" sz="1750" i="1" spc="-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120650" marR="111760" indent="-1905" algn="ctr">
              <a:lnSpc>
                <a:spcPct val="90100"/>
              </a:lnSpc>
              <a:spcBef>
                <a:spcPts val="119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seguito sono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analizzate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principali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tecniche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raccolta</a:t>
            </a:r>
            <a:r>
              <a:rPr sz="17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primari.</a:t>
            </a:r>
            <a:endParaRPr sz="17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8415" y="1567783"/>
            <a:ext cx="211201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95" dirty="0"/>
              <a:t>I</a:t>
            </a:r>
            <a:r>
              <a:rPr sz="4200" spc="-125" dirty="0"/>
              <a:t> s</a:t>
            </a:r>
            <a:r>
              <a:rPr sz="4200" spc="-160" dirty="0"/>
              <a:t>o</a:t>
            </a:r>
            <a:r>
              <a:rPr sz="4200" spc="-155" dirty="0"/>
              <a:t>nd</a:t>
            </a:r>
            <a:r>
              <a:rPr sz="4200" spc="-145" dirty="0"/>
              <a:t>a</a:t>
            </a:r>
            <a:r>
              <a:rPr sz="4200" spc="-60" dirty="0"/>
              <a:t>g</a:t>
            </a:r>
            <a:r>
              <a:rPr sz="4200" spc="-100" dirty="0"/>
              <a:t>g</a:t>
            </a:r>
            <a:r>
              <a:rPr sz="4200" spc="-105" dirty="0"/>
              <a:t>i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948911" y="2376934"/>
            <a:ext cx="8693150" cy="284099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315595" marR="79375" algn="ctr">
              <a:lnSpc>
                <a:spcPts val="1900"/>
              </a:lnSpc>
              <a:spcBef>
                <a:spcPts val="33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sono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tecnica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sz="1750"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principale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sono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definiti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come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«rilevazioni </a:t>
            </a:r>
            <a:r>
              <a:rPr sz="1750" i="1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condotte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mediante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interviste,</a:t>
            </a:r>
            <a:r>
              <a:rPr sz="1750" i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più</a:t>
            </a:r>
            <a:r>
              <a:rPr sz="1750" i="1"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o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meno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strutturate,</a:t>
            </a:r>
            <a:r>
              <a:rPr sz="1750" i="1" u="heavy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con metodi</a:t>
            </a:r>
            <a:r>
              <a:rPr sz="1750" i="1" u="heavy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mezzi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interazioni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eterogenei, 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al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fine 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raccogliere informazioni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su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conoscenze, atteggiamenti, convinzioni, </a:t>
            </a:r>
            <a:r>
              <a:rPr sz="17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intenzioni</a:t>
            </a:r>
            <a:r>
              <a:rPr sz="1750" i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valutazioni</a:t>
            </a:r>
            <a:r>
              <a:rPr sz="1750"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del</a:t>
            </a:r>
            <a:r>
              <a:rPr sz="17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cliente»</a:t>
            </a:r>
            <a:endParaRPr sz="1750">
              <a:latin typeface="Calibri"/>
              <a:cs typeface="Calibri"/>
            </a:endParaRPr>
          </a:p>
          <a:p>
            <a:pPr marL="231140" algn="ctr">
              <a:lnSpc>
                <a:spcPct val="100000"/>
              </a:lnSpc>
              <a:spcBef>
                <a:spcPts val="98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richiedono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seguenti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decisioni:</a:t>
            </a:r>
            <a:endParaRPr sz="175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1020"/>
              </a:spcBef>
              <a:buClr>
                <a:srgbClr val="3493BA"/>
              </a:buClr>
              <a:buSzPct val="94285"/>
              <a:buFont typeface="Wingdings"/>
              <a:buChar char=""/>
              <a:tabLst>
                <a:tab pos="212725" algn="l"/>
              </a:tabLst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quali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quante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persone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intervistare: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processo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campionamento</a:t>
            </a:r>
            <a:endParaRPr sz="1750">
              <a:latin typeface="Calibri"/>
              <a:cs typeface="Calibri"/>
            </a:endParaRPr>
          </a:p>
          <a:p>
            <a:pPr marL="212090" indent="-200025">
              <a:lnSpc>
                <a:spcPct val="100000"/>
              </a:lnSpc>
              <a:spcBef>
                <a:spcPts val="1020"/>
              </a:spcBef>
              <a:buClr>
                <a:srgbClr val="3493BA"/>
              </a:buClr>
              <a:buSzPct val="94285"/>
              <a:buFont typeface="Wingdings"/>
              <a:buChar char=""/>
              <a:tabLst>
                <a:tab pos="212725" algn="l"/>
              </a:tabLst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Come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intervistarle: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il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metodo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contratto</a:t>
            </a:r>
            <a:endParaRPr sz="1750">
              <a:latin typeface="Calibri"/>
              <a:cs typeface="Calibri"/>
            </a:endParaRPr>
          </a:p>
          <a:p>
            <a:pPr marL="93345" marR="5080" indent="-81280">
              <a:lnSpc>
                <a:spcPts val="1900"/>
              </a:lnSpc>
              <a:spcBef>
                <a:spcPts val="1250"/>
              </a:spcBef>
              <a:buClr>
                <a:srgbClr val="3493BA"/>
              </a:buClr>
              <a:buSzPct val="94285"/>
              <a:buFont typeface="Wingdings"/>
              <a:buChar char=""/>
              <a:tabLst>
                <a:tab pos="212725" algn="l"/>
              </a:tabLst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Quali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domande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porre: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progettazione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questionario;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ovvero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strumento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più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utilizzato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raccogliere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primari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7500" y="1313621"/>
            <a:ext cx="4939665" cy="4394792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73660" marR="5080" algn="ctr">
              <a:lnSpc>
                <a:spcPct val="91200"/>
              </a:lnSpc>
              <a:spcBef>
                <a:spcPts val="254"/>
              </a:spcBef>
            </a:pP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Alcune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3F3F3F"/>
                </a:solidFill>
                <a:latin typeface="Calibri"/>
                <a:cs typeface="Calibri"/>
              </a:rPr>
              <a:t>non</a:t>
            </a:r>
            <a:r>
              <a:rPr sz="16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prendono</a:t>
            </a:r>
            <a:r>
              <a:rPr sz="16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nessuna</a:t>
            </a:r>
            <a:r>
              <a:rPr sz="1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decisione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strategica</a:t>
            </a:r>
            <a:r>
              <a:rPr sz="160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senza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prima </a:t>
            </a:r>
            <a:r>
              <a:rPr sz="1600" spc="-2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aver 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realizzato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ricerche di marketing.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Le aziende sono sempre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alla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chemeClr val="accent1"/>
                </a:solidFill>
                <a:latin typeface="Calibri"/>
                <a:cs typeface="Calibri"/>
              </a:rPr>
              <a:t>ricerca</a:t>
            </a:r>
            <a:r>
              <a:rPr sz="1600" u="sng" spc="-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dirty="0">
                <a:solidFill>
                  <a:schemeClr val="accent1"/>
                </a:solidFill>
                <a:latin typeface="Calibri"/>
                <a:cs typeface="Calibri"/>
              </a:rPr>
              <a:t>d'informazioni</a:t>
            </a:r>
            <a:r>
              <a:rPr sz="1600" u="sng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10" dirty="0">
                <a:solidFill>
                  <a:schemeClr val="accent1"/>
                </a:solidFill>
                <a:latin typeface="Calibri"/>
                <a:cs typeface="Calibri"/>
              </a:rPr>
              <a:t>che</a:t>
            </a:r>
            <a:r>
              <a:rPr sz="1600" u="sng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5" dirty="0">
                <a:solidFill>
                  <a:schemeClr val="accent1"/>
                </a:solidFill>
                <a:latin typeface="Calibri"/>
                <a:cs typeface="Calibri"/>
              </a:rPr>
              <a:t>le</a:t>
            </a:r>
            <a:r>
              <a:rPr sz="1600" u="sng" spc="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5" dirty="0">
                <a:solidFill>
                  <a:schemeClr val="accent1"/>
                </a:solidFill>
                <a:latin typeface="Calibri"/>
                <a:cs typeface="Calibri"/>
              </a:rPr>
              <a:t>aiutino</a:t>
            </a:r>
            <a:r>
              <a:rPr sz="1600" u="sng" spc="-2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5" dirty="0">
                <a:solidFill>
                  <a:schemeClr val="accent1"/>
                </a:solidFill>
                <a:latin typeface="Calibri"/>
                <a:cs typeface="Calibri"/>
              </a:rPr>
              <a:t>a</a:t>
            </a:r>
            <a:r>
              <a:rPr sz="1600" u="sng" spc="-2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5" dirty="0">
                <a:solidFill>
                  <a:schemeClr val="accent1"/>
                </a:solidFill>
                <a:latin typeface="Calibri"/>
                <a:cs typeface="Calibri"/>
              </a:rPr>
              <a:t>prendere</a:t>
            </a:r>
            <a:r>
              <a:rPr sz="1600" u="sng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chemeClr val="accent1"/>
                </a:solidFill>
                <a:latin typeface="Calibri"/>
                <a:cs typeface="Calibri"/>
              </a:rPr>
              <a:t>le</a:t>
            </a:r>
            <a:r>
              <a:rPr sz="1600" u="sng" spc="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5" dirty="0">
                <a:solidFill>
                  <a:schemeClr val="accent1"/>
                </a:solidFill>
                <a:latin typeface="Calibri"/>
                <a:cs typeface="Calibri"/>
              </a:rPr>
              <a:t>decisioni</a:t>
            </a:r>
            <a:r>
              <a:rPr sz="1600" u="sng" spc="-15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u="sng" spc="-5" dirty="0">
                <a:solidFill>
                  <a:schemeClr val="accent1"/>
                </a:solidFill>
                <a:latin typeface="Calibri"/>
                <a:cs typeface="Calibri"/>
              </a:rPr>
              <a:t>corrette.</a:t>
            </a:r>
            <a:endParaRPr sz="1600" u="sng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 u="sng" dirty="0">
              <a:solidFill>
                <a:schemeClr val="accent1"/>
              </a:solidFill>
              <a:latin typeface="Calibri"/>
              <a:cs typeface="Calibri"/>
            </a:endParaRPr>
          </a:p>
          <a:p>
            <a:pPr marL="364490" marR="294640" algn="ctr">
              <a:lnSpc>
                <a:spcPts val="1420"/>
              </a:lnSpc>
            </a:pP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Queste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z="1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giocare</a:t>
            </a:r>
            <a:r>
              <a:rPr sz="16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6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ruolo</a:t>
            </a:r>
            <a:r>
              <a:rPr sz="16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fondamentale</a:t>
            </a:r>
            <a:r>
              <a:rPr sz="16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1600" spc="-27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un'ampia</a:t>
            </a:r>
            <a:r>
              <a:rPr sz="1600" spc="-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gamma</a:t>
            </a:r>
            <a:r>
              <a:rPr sz="16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scelte,</a:t>
            </a:r>
            <a:r>
              <a:rPr sz="16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come,</a:t>
            </a:r>
            <a:r>
              <a:rPr sz="16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1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6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spc="5" dirty="0">
                <a:solidFill>
                  <a:srgbClr val="3F3F3F"/>
                </a:solidFill>
                <a:latin typeface="Calibri"/>
                <a:cs typeface="Calibri"/>
              </a:rPr>
              <a:t>esempio:</a:t>
            </a:r>
            <a:endParaRPr sz="1600" dirty="0">
              <a:latin typeface="Calibri"/>
              <a:cs typeface="Calibri"/>
            </a:endParaRPr>
          </a:p>
          <a:p>
            <a:pPr marL="788035" indent="-81280">
              <a:lnSpc>
                <a:spcPct val="100000"/>
              </a:lnSpc>
              <a:spcBef>
                <a:spcPts val="1065"/>
              </a:spcBef>
              <a:buClr>
                <a:srgbClr val="3493BA"/>
              </a:buClr>
              <a:buSzPct val="92307"/>
              <a:buFont typeface="Wingdings"/>
              <a:buChar char=""/>
              <a:tabLst>
                <a:tab pos="788670" algn="l"/>
              </a:tabLst>
            </a:pP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sapere</a:t>
            </a:r>
            <a:r>
              <a:rPr sz="1600" i="1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se</a:t>
            </a:r>
            <a:r>
              <a:rPr sz="160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esiste</a:t>
            </a:r>
            <a:r>
              <a:rPr sz="1600" i="1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60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r>
              <a:rPr sz="1600" i="1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600" i="1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160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nuovo</a:t>
            </a:r>
            <a:r>
              <a:rPr sz="1600" i="1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prodotto</a:t>
            </a:r>
            <a:endParaRPr sz="1600" dirty="0">
              <a:latin typeface="Calibri"/>
              <a:cs typeface="Calibri"/>
            </a:endParaRPr>
          </a:p>
          <a:p>
            <a:pPr marL="596265" indent="-81280">
              <a:lnSpc>
                <a:spcPct val="100000"/>
              </a:lnSpc>
              <a:spcBef>
                <a:spcPts val="1080"/>
              </a:spcBef>
              <a:buClr>
                <a:srgbClr val="3493BA"/>
              </a:buClr>
              <a:buSzPct val="92307"/>
              <a:buFont typeface="Wingdings"/>
              <a:buChar char=""/>
              <a:tabLst>
                <a:tab pos="596900" algn="l"/>
              </a:tabLst>
            </a:pP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cosa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pensano</a:t>
            </a:r>
            <a:r>
              <a:rPr sz="1600" i="1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gli</a:t>
            </a:r>
            <a:r>
              <a:rPr sz="1600" i="1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attuali</a:t>
            </a:r>
            <a:r>
              <a:rPr sz="1600" i="1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clienti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160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nostri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 livelli</a:t>
            </a:r>
            <a:r>
              <a:rPr sz="1600" i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servizio</a:t>
            </a:r>
            <a:endParaRPr sz="1600" dirty="0">
              <a:latin typeface="Calibri"/>
              <a:cs typeface="Calibri"/>
            </a:endParaRPr>
          </a:p>
          <a:p>
            <a:pPr marL="650875" lvl="1" indent="-81280">
              <a:lnSpc>
                <a:spcPct val="100000"/>
              </a:lnSpc>
              <a:spcBef>
                <a:spcPts val="1090"/>
              </a:spcBef>
              <a:buClr>
                <a:srgbClr val="3493BA"/>
              </a:buClr>
              <a:buSzPct val="92307"/>
              <a:buFont typeface="Wingdings"/>
              <a:buChar char=""/>
              <a:tabLst>
                <a:tab pos="651510" algn="l"/>
              </a:tabLst>
            </a:pP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quali sono le</a:t>
            </a:r>
            <a:r>
              <a:rPr sz="160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b="1" i="1" spc="5" dirty="0">
                <a:solidFill>
                  <a:schemeClr val="accent1"/>
                </a:solidFill>
                <a:latin typeface="Calibri"/>
                <a:cs typeface="Calibri"/>
              </a:rPr>
              <a:t>performance</a:t>
            </a:r>
            <a:r>
              <a:rPr sz="1600" i="1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1600" i="1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nostri</a:t>
            </a:r>
            <a:r>
              <a:rPr sz="160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brand</a:t>
            </a:r>
            <a:r>
              <a:rPr sz="1600" i="1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sul</a:t>
            </a:r>
            <a:r>
              <a:rPr sz="160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endParaRPr sz="1600" dirty="0">
              <a:latin typeface="Calibri"/>
              <a:cs typeface="Calibri"/>
            </a:endParaRPr>
          </a:p>
          <a:p>
            <a:pPr marL="291465" indent="-81915">
              <a:lnSpc>
                <a:spcPct val="100000"/>
              </a:lnSpc>
              <a:spcBef>
                <a:spcPts val="1095"/>
              </a:spcBef>
              <a:buClr>
                <a:srgbClr val="3493BA"/>
              </a:buClr>
              <a:buSzPct val="92307"/>
              <a:buFont typeface="Wingdings"/>
              <a:buChar char=""/>
              <a:tabLst>
                <a:tab pos="292100" algn="l"/>
              </a:tabLst>
            </a:pPr>
            <a:r>
              <a:rPr lang="it-IT" sz="1600" i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 err="1">
                <a:solidFill>
                  <a:srgbClr val="3F3F3F"/>
                </a:solidFill>
                <a:latin typeface="Calibri"/>
                <a:cs typeface="Calibri"/>
              </a:rPr>
              <a:t>quanto</a:t>
            </a:r>
            <a:r>
              <a:rPr sz="1600" i="1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1600" i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3F3F3F"/>
                </a:solidFill>
                <a:latin typeface="Calibri"/>
                <a:cs typeface="Calibri"/>
              </a:rPr>
              <a:t>stata</a:t>
            </a:r>
            <a:r>
              <a:rPr sz="1600" i="1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efficace</a:t>
            </a:r>
            <a:r>
              <a:rPr sz="1600" i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-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600" i="1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i="1" spc="5" dirty="0">
                <a:solidFill>
                  <a:srgbClr val="3F3F3F"/>
                </a:solidFill>
                <a:latin typeface="Calibri"/>
                <a:cs typeface="Calibri"/>
              </a:rPr>
              <a:t>nostra</a:t>
            </a:r>
            <a:r>
              <a:rPr sz="1600"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600" b="1" i="1" spc="5" dirty="0">
                <a:solidFill>
                  <a:schemeClr val="accent1"/>
                </a:solidFill>
                <a:latin typeface="Calibri"/>
                <a:cs typeface="Calibri"/>
              </a:rPr>
              <a:t>ultima</a:t>
            </a:r>
            <a:r>
              <a:rPr sz="1600" b="1" i="1" spc="-1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b="1" i="1" spc="10" dirty="0">
                <a:solidFill>
                  <a:schemeClr val="accent1"/>
                </a:solidFill>
                <a:latin typeface="Calibri"/>
                <a:cs typeface="Calibri"/>
              </a:rPr>
              <a:t>campagna</a:t>
            </a:r>
            <a:r>
              <a:rPr sz="1600" b="1" i="1" spc="-40" dirty="0">
                <a:solidFill>
                  <a:schemeClr val="accent1"/>
                </a:solidFill>
                <a:latin typeface="Calibri"/>
                <a:cs typeface="Calibri"/>
              </a:rPr>
              <a:t> </a:t>
            </a:r>
            <a:r>
              <a:rPr sz="1600" b="1" i="1" spc="5" dirty="0" err="1">
                <a:solidFill>
                  <a:schemeClr val="accent1"/>
                </a:solidFill>
                <a:latin typeface="Calibri"/>
                <a:cs typeface="Calibri"/>
              </a:rPr>
              <a:t>promozionale</a:t>
            </a:r>
            <a:r>
              <a:rPr sz="1600" b="1" spc="5" dirty="0">
                <a:solidFill>
                  <a:schemeClr val="accent1"/>
                </a:solidFill>
                <a:latin typeface="Calibri"/>
                <a:cs typeface="Calibri"/>
              </a:rPr>
              <a:t>.</a:t>
            </a:r>
            <a:endParaRPr sz="1600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3079" y="1304544"/>
            <a:ext cx="5099303" cy="43113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1550" y="1567783"/>
            <a:ext cx="407035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95" dirty="0"/>
              <a:t>I</a:t>
            </a:r>
            <a:r>
              <a:rPr sz="4200" spc="-125" dirty="0"/>
              <a:t> </a:t>
            </a:r>
            <a:r>
              <a:rPr sz="4200" spc="-175" dirty="0"/>
              <a:t>m</a:t>
            </a:r>
            <a:r>
              <a:rPr sz="4200" spc="-140" dirty="0"/>
              <a:t>e</a:t>
            </a:r>
            <a:r>
              <a:rPr sz="4200" spc="-200" dirty="0"/>
              <a:t>t</a:t>
            </a:r>
            <a:r>
              <a:rPr sz="4200" spc="-160" dirty="0"/>
              <a:t>o</a:t>
            </a:r>
            <a:r>
              <a:rPr sz="4200" spc="-155" dirty="0"/>
              <a:t>d</a:t>
            </a:r>
            <a:r>
              <a:rPr sz="4200" spc="-105" dirty="0"/>
              <a:t>i</a:t>
            </a:r>
            <a:r>
              <a:rPr sz="4200" spc="-155" dirty="0"/>
              <a:t> d</a:t>
            </a:r>
            <a:r>
              <a:rPr sz="4200" spc="-105" dirty="0"/>
              <a:t>i</a:t>
            </a:r>
            <a:r>
              <a:rPr sz="4200" spc="-114" dirty="0"/>
              <a:t> </a:t>
            </a:r>
            <a:r>
              <a:rPr sz="4200" spc="-80" dirty="0"/>
              <a:t>c</a:t>
            </a:r>
            <a:r>
              <a:rPr sz="4200" spc="-160" dirty="0"/>
              <a:t>o</a:t>
            </a:r>
            <a:r>
              <a:rPr sz="4200" spc="-195" dirty="0"/>
              <a:t>n</a:t>
            </a:r>
            <a:r>
              <a:rPr sz="4200" spc="-200" dirty="0"/>
              <a:t>t</a:t>
            </a:r>
            <a:r>
              <a:rPr sz="4200" spc="-225" dirty="0"/>
              <a:t>a</a:t>
            </a:r>
            <a:r>
              <a:rPr sz="4200" spc="-200" dirty="0"/>
              <a:t>tt</a:t>
            </a:r>
            <a:r>
              <a:rPr sz="4200" spc="-65" dirty="0"/>
              <a:t>o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7076892" y="3091706"/>
            <a:ext cx="2926715" cy="1891664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635" algn="ctr">
              <a:lnSpc>
                <a:spcPts val="1900"/>
              </a:lnSpc>
              <a:spcBef>
                <a:spcPts val="330"/>
              </a:spcBef>
            </a:pP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soggetti selezionati (il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493BA"/>
                </a:solidFill>
                <a:latin typeface="Calibri"/>
                <a:cs typeface="Calibri"/>
              </a:rPr>
              <a:t>campione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)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possono essere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contattati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posta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tradizionale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e-mail,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telefono,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etcc.</a:t>
            </a:r>
            <a:endParaRPr sz="1750">
              <a:latin typeface="Calibri"/>
              <a:cs typeface="Calibri"/>
            </a:endParaRPr>
          </a:p>
          <a:p>
            <a:pPr marL="106680" marR="99060" indent="50165" algn="ctr">
              <a:lnSpc>
                <a:spcPct val="90000"/>
              </a:lnSpc>
              <a:spcBef>
                <a:spcPts val="1190"/>
              </a:spcBef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Tabella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fornisce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una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panoramica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sui</a:t>
            </a:r>
            <a:r>
              <a:rPr sz="17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diversi</a:t>
            </a:r>
            <a:r>
              <a:rPr sz="1750"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metodi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contatto.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3860" y="2449067"/>
            <a:ext cx="6292595" cy="364083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6795516" y="4800600"/>
            <a:ext cx="1103630" cy="942340"/>
          </a:xfrm>
          <a:custGeom>
            <a:avLst/>
            <a:gdLst/>
            <a:ahLst/>
            <a:cxnLst/>
            <a:rect l="l" t="t" r="r" b="b"/>
            <a:pathLst>
              <a:path w="1103629" h="942339">
                <a:moveTo>
                  <a:pt x="151829" y="891576"/>
                </a:moveTo>
                <a:lnTo>
                  <a:pt x="145369" y="842881"/>
                </a:lnTo>
                <a:lnTo>
                  <a:pt x="146303" y="842772"/>
                </a:lnTo>
                <a:lnTo>
                  <a:pt x="169163" y="835152"/>
                </a:lnTo>
                <a:lnTo>
                  <a:pt x="193547" y="827531"/>
                </a:lnTo>
                <a:lnTo>
                  <a:pt x="216407" y="818388"/>
                </a:lnTo>
                <a:lnTo>
                  <a:pt x="239267" y="807720"/>
                </a:lnTo>
                <a:lnTo>
                  <a:pt x="260603" y="797052"/>
                </a:lnTo>
                <a:lnTo>
                  <a:pt x="283463" y="786384"/>
                </a:lnTo>
                <a:lnTo>
                  <a:pt x="304800" y="774192"/>
                </a:lnTo>
                <a:lnTo>
                  <a:pt x="324611" y="760475"/>
                </a:lnTo>
                <a:lnTo>
                  <a:pt x="344423" y="748284"/>
                </a:lnTo>
                <a:lnTo>
                  <a:pt x="362711" y="733044"/>
                </a:lnTo>
                <a:lnTo>
                  <a:pt x="381000" y="719327"/>
                </a:lnTo>
                <a:lnTo>
                  <a:pt x="399287" y="704088"/>
                </a:lnTo>
                <a:lnTo>
                  <a:pt x="431291" y="670560"/>
                </a:lnTo>
                <a:lnTo>
                  <a:pt x="458723" y="637031"/>
                </a:lnTo>
                <a:lnTo>
                  <a:pt x="481583" y="601980"/>
                </a:lnTo>
                <a:lnTo>
                  <a:pt x="492251" y="585216"/>
                </a:lnTo>
                <a:lnTo>
                  <a:pt x="509015" y="548639"/>
                </a:lnTo>
                <a:lnTo>
                  <a:pt x="524255" y="493776"/>
                </a:lnTo>
                <a:lnTo>
                  <a:pt x="525779" y="475487"/>
                </a:lnTo>
                <a:lnTo>
                  <a:pt x="525779" y="455676"/>
                </a:lnTo>
                <a:lnTo>
                  <a:pt x="527303" y="432816"/>
                </a:lnTo>
                <a:lnTo>
                  <a:pt x="530351" y="411480"/>
                </a:lnTo>
                <a:lnTo>
                  <a:pt x="534923" y="390144"/>
                </a:lnTo>
                <a:lnTo>
                  <a:pt x="539495" y="367284"/>
                </a:lnTo>
                <a:lnTo>
                  <a:pt x="556259" y="326136"/>
                </a:lnTo>
                <a:lnTo>
                  <a:pt x="577595" y="284988"/>
                </a:lnTo>
                <a:lnTo>
                  <a:pt x="603503" y="245364"/>
                </a:lnTo>
                <a:lnTo>
                  <a:pt x="635507" y="207264"/>
                </a:lnTo>
                <a:lnTo>
                  <a:pt x="670559" y="172212"/>
                </a:lnTo>
                <a:lnTo>
                  <a:pt x="708659" y="140208"/>
                </a:lnTo>
                <a:lnTo>
                  <a:pt x="751331" y="109728"/>
                </a:lnTo>
                <a:lnTo>
                  <a:pt x="795527" y="82296"/>
                </a:lnTo>
                <a:lnTo>
                  <a:pt x="842771" y="59436"/>
                </a:lnTo>
                <a:lnTo>
                  <a:pt x="893063" y="38100"/>
                </a:lnTo>
                <a:lnTo>
                  <a:pt x="943355" y="22860"/>
                </a:lnTo>
                <a:lnTo>
                  <a:pt x="1022603" y="6096"/>
                </a:lnTo>
                <a:lnTo>
                  <a:pt x="1103375" y="0"/>
                </a:lnTo>
                <a:lnTo>
                  <a:pt x="1103375" y="50292"/>
                </a:lnTo>
                <a:lnTo>
                  <a:pt x="1053083" y="53340"/>
                </a:lnTo>
                <a:lnTo>
                  <a:pt x="1004315" y="59436"/>
                </a:lnTo>
                <a:lnTo>
                  <a:pt x="955547" y="71628"/>
                </a:lnTo>
                <a:lnTo>
                  <a:pt x="932687" y="77724"/>
                </a:lnTo>
                <a:lnTo>
                  <a:pt x="908303" y="86868"/>
                </a:lnTo>
                <a:lnTo>
                  <a:pt x="885443" y="94488"/>
                </a:lnTo>
                <a:lnTo>
                  <a:pt x="819911" y="126492"/>
                </a:lnTo>
                <a:lnTo>
                  <a:pt x="777239" y="152400"/>
                </a:lnTo>
                <a:lnTo>
                  <a:pt x="739139" y="179831"/>
                </a:lnTo>
                <a:lnTo>
                  <a:pt x="687323" y="225552"/>
                </a:lnTo>
                <a:lnTo>
                  <a:pt x="656843" y="259080"/>
                </a:lnTo>
                <a:lnTo>
                  <a:pt x="630935" y="294131"/>
                </a:lnTo>
                <a:lnTo>
                  <a:pt x="609599" y="329184"/>
                </a:lnTo>
                <a:lnTo>
                  <a:pt x="594359" y="365760"/>
                </a:lnTo>
                <a:lnTo>
                  <a:pt x="582167" y="402336"/>
                </a:lnTo>
                <a:lnTo>
                  <a:pt x="576198" y="455676"/>
                </a:lnTo>
                <a:lnTo>
                  <a:pt x="576071" y="477012"/>
                </a:lnTo>
                <a:lnTo>
                  <a:pt x="573023" y="499872"/>
                </a:lnTo>
                <a:lnTo>
                  <a:pt x="568451" y="521208"/>
                </a:lnTo>
                <a:lnTo>
                  <a:pt x="563879" y="544068"/>
                </a:lnTo>
                <a:lnTo>
                  <a:pt x="556259" y="565404"/>
                </a:lnTo>
                <a:lnTo>
                  <a:pt x="547115" y="585216"/>
                </a:lnTo>
                <a:lnTo>
                  <a:pt x="537971" y="606552"/>
                </a:lnTo>
                <a:lnTo>
                  <a:pt x="525779" y="626364"/>
                </a:lnTo>
                <a:lnTo>
                  <a:pt x="499871" y="665988"/>
                </a:lnTo>
                <a:lnTo>
                  <a:pt x="469391" y="704088"/>
                </a:lnTo>
                <a:lnTo>
                  <a:pt x="434339" y="739140"/>
                </a:lnTo>
                <a:lnTo>
                  <a:pt x="394715" y="772668"/>
                </a:lnTo>
                <a:lnTo>
                  <a:pt x="353567" y="803148"/>
                </a:lnTo>
                <a:lnTo>
                  <a:pt x="307847" y="829056"/>
                </a:lnTo>
                <a:lnTo>
                  <a:pt x="284987" y="842772"/>
                </a:lnTo>
                <a:lnTo>
                  <a:pt x="236219" y="864108"/>
                </a:lnTo>
                <a:lnTo>
                  <a:pt x="211835" y="873252"/>
                </a:lnTo>
                <a:lnTo>
                  <a:pt x="185927" y="882396"/>
                </a:lnTo>
                <a:lnTo>
                  <a:pt x="160019" y="890016"/>
                </a:lnTo>
                <a:lnTo>
                  <a:pt x="151829" y="891576"/>
                </a:lnTo>
                <a:close/>
              </a:path>
              <a:path w="1103629" h="942339">
                <a:moveTo>
                  <a:pt x="158495" y="941831"/>
                </a:moveTo>
                <a:lnTo>
                  <a:pt x="0" y="886968"/>
                </a:lnTo>
                <a:lnTo>
                  <a:pt x="138683" y="792479"/>
                </a:lnTo>
                <a:lnTo>
                  <a:pt x="145369" y="842881"/>
                </a:lnTo>
                <a:lnTo>
                  <a:pt x="120395" y="845820"/>
                </a:lnTo>
                <a:lnTo>
                  <a:pt x="128015" y="896112"/>
                </a:lnTo>
                <a:lnTo>
                  <a:pt x="152431" y="896112"/>
                </a:lnTo>
                <a:lnTo>
                  <a:pt x="158495" y="941831"/>
                </a:lnTo>
                <a:close/>
              </a:path>
              <a:path w="1103629" h="942339">
                <a:moveTo>
                  <a:pt x="128015" y="896112"/>
                </a:moveTo>
                <a:lnTo>
                  <a:pt x="120395" y="845820"/>
                </a:lnTo>
                <a:lnTo>
                  <a:pt x="145369" y="842881"/>
                </a:lnTo>
                <a:lnTo>
                  <a:pt x="151829" y="891576"/>
                </a:lnTo>
                <a:lnTo>
                  <a:pt x="128015" y="896112"/>
                </a:lnTo>
                <a:close/>
              </a:path>
              <a:path w="1103629" h="942339">
                <a:moveTo>
                  <a:pt x="152431" y="896112"/>
                </a:moveTo>
                <a:lnTo>
                  <a:pt x="128015" y="896112"/>
                </a:lnTo>
                <a:lnTo>
                  <a:pt x="151829" y="891576"/>
                </a:lnTo>
                <a:lnTo>
                  <a:pt x="152431" y="896112"/>
                </a:lnTo>
                <a:close/>
              </a:path>
            </a:pathLst>
          </a:custGeom>
          <a:solidFill>
            <a:srgbClr val="3493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94100" y="1473117"/>
            <a:ext cx="6701155" cy="3760773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67310" marR="60325" algn="ctr">
              <a:lnSpc>
                <a:spcPts val="1900"/>
              </a:lnSpc>
              <a:spcBef>
                <a:spcPts val="330"/>
              </a:spcBef>
            </a:pP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Uno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principali</a:t>
            </a:r>
            <a:r>
              <a:rPr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vantaggi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delle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3493BA"/>
                </a:solidFill>
                <a:latin typeface="Calibri"/>
                <a:cs typeface="Calibri"/>
              </a:rPr>
              <a:t>interviste</a:t>
            </a:r>
            <a:r>
              <a:rPr b="1" spc="-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3493BA"/>
                </a:solidFill>
                <a:latin typeface="Calibri"/>
                <a:cs typeface="Calibri"/>
              </a:rPr>
              <a:t>faccia</a:t>
            </a:r>
            <a:r>
              <a:rPr b="1" spc="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3493BA"/>
                </a:solidFill>
                <a:latin typeface="Calibri"/>
                <a:cs typeface="Calibri"/>
              </a:rPr>
              <a:t>a</a:t>
            </a:r>
            <a:r>
              <a:rPr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3493BA"/>
                </a:solidFill>
                <a:latin typeface="Calibri"/>
                <a:cs typeface="Calibri"/>
              </a:rPr>
              <a:t>faccia</a:t>
            </a:r>
            <a:r>
              <a:rPr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il</a:t>
            </a:r>
            <a:r>
              <a:rPr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tasso</a:t>
            </a:r>
            <a:r>
              <a:rPr u="heavy" spc="3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risposta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è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generalmente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più</a:t>
            </a:r>
            <a:r>
              <a:rPr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elevato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rispetto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alle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interviste</a:t>
            </a:r>
            <a:r>
              <a:rPr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telefoniche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o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al sondaggi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 err="1">
                <a:solidFill>
                  <a:srgbClr val="3F3F3F"/>
                </a:solidFill>
                <a:latin typeface="Calibri"/>
                <a:cs typeface="Calibri"/>
              </a:rPr>
              <a:t>postali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lang="it-IT" spc="-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67310" marR="60325" algn="ctr">
              <a:lnSpc>
                <a:spcPts val="1900"/>
              </a:lnSpc>
              <a:spcBef>
                <a:spcPts val="330"/>
              </a:spcBef>
            </a:pPr>
            <a:endParaRPr dirty="0">
              <a:latin typeface="Calibri"/>
              <a:cs typeface="Calibri"/>
            </a:endParaRPr>
          </a:p>
          <a:p>
            <a:pPr marL="60960" marR="53340" indent="-635" algn="ctr">
              <a:lnSpc>
                <a:spcPct val="90100"/>
              </a:lnSpc>
              <a:spcBef>
                <a:spcPts val="1190"/>
              </a:spcBef>
            </a:pP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Sembra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che la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dimensione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15" dirty="0">
                <a:solidFill>
                  <a:srgbClr val="3F3F3F"/>
                </a:solidFill>
                <a:latin typeface="Calibri"/>
                <a:cs typeface="Calibri"/>
              </a:rPr>
              <a:t>contatto</a:t>
            </a:r>
            <a:r>
              <a:rPr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personale</a:t>
            </a:r>
            <a:r>
              <a:rPr i="1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renda</a:t>
            </a:r>
            <a:r>
              <a:rPr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3F3F3F"/>
                </a:solidFill>
                <a:latin typeface="Calibri"/>
                <a:cs typeface="Calibri"/>
              </a:rPr>
              <a:t>meno</a:t>
            </a:r>
            <a:r>
              <a:rPr i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probabile </a:t>
            </a:r>
            <a:r>
              <a:rPr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rifiuto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interviste</a:t>
            </a:r>
            <a:r>
              <a:rPr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faccia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più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versatili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rispetto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ai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telefonici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postali.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endParaRPr lang="it-IT" spc="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60960" marR="53340" indent="-635" algn="ctr">
              <a:lnSpc>
                <a:spcPct val="90100"/>
              </a:lnSpc>
              <a:spcBef>
                <a:spcPts val="1190"/>
              </a:spcBef>
            </a:pPr>
            <a:endParaRPr lang="it-IT" spc="5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60960" marR="53340" indent="-635" algn="ctr">
              <a:lnSpc>
                <a:spcPct val="90100"/>
              </a:lnSpc>
              <a:spcBef>
                <a:spcPts val="1190"/>
              </a:spcBef>
            </a:pPr>
            <a:r>
              <a:rPr lang="it-IT" dirty="0">
                <a:solidFill>
                  <a:srgbClr val="3F3F3F"/>
                </a:solidFill>
                <a:latin typeface="Calibri"/>
                <a:cs typeface="Calibri"/>
              </a:rPr>
              <a:t>Si </a:t>
            </a:r>
            <a:r>
              <a:rPr spc="-5" dirty="0" err="1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porre altre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domande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per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ottenere</a:t>
            </a:r>
            <a:r>
              <a:rPr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maggiori</a:t>
            </a:r>
            <a:r>
              <a:rPr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dettagli.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Lo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si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può 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fare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anche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493BA"/>
                </a:solidFill>
                <a:latin typeface="Calibri"/>
                <a:cs typeface="Calibri"/>
              </a:rPr>
              <a:t>un'intervista</a:t>
            </a:r>
            <a:r>
              <a:rPr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493BA"/>
                </a:solidFill>
                <a:latin typeface="Calibri"/>
                <a:cs typeface="Calibri"/>
              </a:rPr>
              <a:t>telefonica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, </a:t>
            </a:r>
            <a:r>
              <a:rPr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ma la </a:t>
            </a:r>
            <a:r>
              <a:rPr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pressione </a:t>
            </a:r>
            <a:r>
              <a:rPr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 tempo</a:t>
            </a:r>
            <a:r>
              <a:rPr i="1" spc="-5" dirty="0"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e la situazione meno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personalizzata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lo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rendono </a:t>
            </a:r>
            <a:r>
              <a:rPr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difficile.</a:t>
            </a:r>
            <a:r>
              <a:rPr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interviste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hanno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però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degli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inconvenienti.</a:t>
            </a:r>
            <a:r>
              <a:rPr spc="-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Sono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più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costose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telefonici,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postali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su internet.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" y="2426208"/>
            <a:ext cx="3258311" cy="23393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072" y="1843490"/>
            <a:ext cx="5354320" cy="3927998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5244" marR="50165" indent="1270" algn="ctr">
              <a:lnSpc>
                <a:spcPts val="1900"/>
              </a:lnSpc>
              <a:spcBef>
                <a:spcPts val="330"/>
              </a:spcBef>
            </a:pP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Sotto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alcuni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aspetti,</a:t>
            </a:r>
            <a:r>
              <a:rPr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3493BA"/>
                </a:solidFill>
                <a:latin typeface="Calibri"/>
                <a:cs typeface="Calibri"/>
              </a:rPr>
              <a:t>interviste</a:t>
            </a:r>
            <a:r>
              <a:rPr b="1" spc="-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3493BA"/>
                </a:solidFill>
                <a:latin typeface="Calibri"/>
                <a:cs typeface="Calibri"/>
              </a:rPr>
              <a:t>telefoniche</a:t>
            </a:r>
            <a:r>
              <a:rPr b="1" spc="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sono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una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via </a:t>
            </a:r>
            <a:r>
              <a:rPr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mezzo</a:t>
            </a:r>
            <a:r>
              <a:rPr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tra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i="1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i="1" dirty="0">
                <a:solidFill>
                  <a:srgbClr val="3F3F3F"/>
                </a:solidFill>
                <a:latin typeface="Calibri"/>
                <a:cs typeface="Calibri"/>
              </a:rPr>
              <a:t> a</a:t>
            </a:r>
            <a:r>
              <a:rPr i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i="1" spc="-10" dirty="0">
                <a:solidFill>
                  <a:srgbClr val="3F3F3F"/>
                </a:solidFill>
                <a:latin typeface="Calibri"/>
                <a:cs typeface="Calibri"/>
              </a:rPr>
              <a:t> postali.</a:t>
            </a:r>
            <a:endParaRPr dirty="0">
              <a:latin typeface="Calibri"/>
              <a:cs typeface="Calibri"/>
            </a:endParaRPr>
          </a:p>
          <a:p>
            <a:pPr algn="ctr">
              <a:lnSpc>
                <a:spcPts val="1760"/>
              </a:lnSpc>
            </a:pP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Generalmente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hanno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un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tasso</a:t>
            </a:r>
            <a:r>
              <a:rPr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risposta</a:t>
            </a:r>
            <a:r>
              <a:rPr u="heavy" spc="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più</a:t>
            </a:r>
            <a:r>
              <a:rPr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alto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endParaRPr dirty="0">
              <a:latin typeface="Calibri"/>
              <a:cs typeface="Calibri"/>
            </a:endParaRPr>
          </a:p>
          <a:p>
            <a:pPr marL="177165" marR="169545" algn="ctr">
              <a:lnSpc>
                <a:spcPts val="1880"/>
              </a:lnSpc>
              <a:spcBef>
                <a:spcPts val="145"/>
              </a:spcBef>
            </a:pP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questionari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postali,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ma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più</a:t>
            </a:r>
            <a:r>
              <a:rPr u="heavy" spc="-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basso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rispetto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alle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interviste </a:t>
            </a:r>
            <a:r>
              <a:rPr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faccia;</a:t>
            </a:r>
            <a:endParaRPr dirty="0">
              <a:latin typeface="Calibri"/>
              <a:cs typeface="Calibri"/>
            </a:endParaRPr>
          </a:p>
          <a:p>
            <a:pPr marL="12700" marR="5080" indent="-3810" algn="ctr">
              <a:lnSpc>
                <a:spcPts val="1880"/>
              </a:lnSpc>
              <a:spcBef>
                <a:spcPts val="1255"/>
              </a:spcBef>
            </a:pP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il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loro costo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è di solito </a:t>
            </a:r>
            <a:r>
              <a:rPr i="1" dirty="0">
                <a:solidFill>
                  <a:srgbClr val="3F3F3F"/>
                </a:solidFill>
                <a:latin typeface="Calibri"/>
                <a:cs typeface="Calibri"/>
              </a:rPr>
              <a:t>tre </a:t>
            </a:r>
            <a:r>
              <a:rPr i="1" spc="-5" dirty="0">
                <a:solidFill>
                  <a:srgbClr val="3F3F3F"/>
                </a:solidFill>
                <a:latin typeface="Calibri"/>
                <a:cs typeface="Calibri"/>
              </a:rPr>
              <a:t>quarti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 quello delle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interviste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faccia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faccia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ma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superiore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quello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sondaggi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postali;</a:t>
            </a:r>
            <a:endParaRPr dirty="0">
              <a:latin typeface="Calibri"/>
              <a:cs typeface="Calibri"/>
            </a:endParaRPr>
          </a:p>
          <a:p>
            <a:pPr marL="175260" marR="168910" algn="ctr">
              <a:lnSpc>
                <a:spcPts val="1900"/>
              </a:lnSpc>
              <a:spcBef>
                <a:spcPts val="1230"/>
              </a:spcBef>
            </a:pP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infine,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consentono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certo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grado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flessibilità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durante </a:t>
            </a:r>
            <a:r>
              <a:rPr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l'intervista.</a:t>
            </a:r>
            <a:endParaRPr dirty="0">
              <a:latin typeface="Calibri"/>
              <a:cs typeface="Calibri"/>
            </a:endParaRPr>
          </a:p>
          <a:p>
            <a:pPr marL="68580" marR="64135" algn="ctr">
              <a:lnSpc>
                <a:spcPts val="1900"/>
              </a:lnSpc>
              <a:spcBef>
                <a:spcPts val="1215"/>
              </a:spcBef>
            </a:pP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Tuttavia,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non consentono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usare supporti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visivi e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ci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sono </a:t>
            </a:r>
            <a:r>
              <a:rPr spc="-38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limiti al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numero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 domande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che </a:t>
            </a:r>
            <a:r>
              <a:rPr spc="-5" dirty="0" err="1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lang="it-IT" spc="-10" dirty="0">
                <a:solidFill>
                  <a:srgbClr val="3F3F3F"/>
                </a:solidFill>
                <a:latin typeface="Calibri"/>
                <a:cs typeface="Calibri"/>
              </a:rPr>
              <a:t> poste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6232" y="2014727"/>
            <a:ext cx="5026151" cy="325831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0484" y="1386314"/>
            <a:ext cx="5271770" cy="18961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200"/>
              </a:lnSpc>
              <a:spcBef>
                <a:spcPts val="95"/>
              </a:spcBef>
            </a:pPr>
            <a:r>
              <a:rPr sz="1750" spc="-5" dirty="0">
                <a:latin typeface="Calibri"/>
                <a:cs typeface="Calibri"/>
              </a:rPr>
              <a:t>La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ricerca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condotta </a:t>
            </a:r>
            <a:r>
              <a:rPr sz="1750" spc="-5" dirty="0">
                <a:latin typeface="Calibri"/>
                <a:cs typeface="Calibri"/>
              </a:rPr>
              <a:t>mediante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sondaggio</a:t>
            </a:r>
            <a:r>
              <a:rPr sz="1750" b="1" spc="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postale</a:t>
            </a:r>
            <a:r>
              <a:rPr sz="1750" b="1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è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un 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metodo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molto economico.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25" dirty="0">
                <a:latin typeface="Calibri"/>
                <a:cs typeface="Calibri"/>
              </a:rPr>
              <a:t>Tuttavia,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problema </a:t>
            </a:r>
            <a:r>
              <a:rPr sz="1750" dirty="0">
                <a:latin typeface="Calibri"/>
                <a:cs typeface="Calibri"/>
              </a:rPr>
              <a:t>principale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è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potenziale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bassi</a:t>
            </a:r>
            <a:r>
              <a:rPr sz="1750" spc="7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tassi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5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risposta</a:t>
            </a:r>
            <a:r>
              <a:rPr sz="1750" spc="6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dunque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il 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pericolo di </a:t>
            </a:r>
            <a:r>
              <a:rPr sz="1750" spc="-15" dirty="0">
                <a:latin typeface="Calibri"/>
                <a:cs typeface="Calibri"/>
              </a:rPr>
              <a:t>avere </a:t>
            </a:r>
            <a:r>
              <a:rPr sz="1750" dirty="0">
                <a:latin typeface="Calibri"/>
                <a:cs typeface="Calibri"/>
              </a:rPr>
              <a:t>un </a:t>
            </a:r>
            <a:r>
              <a:rPr sz="1750" spc="-5" dirty="0">
                <a:latin typeface="Calibri"/>
                <a:cs typeface="Calibri"/>
              </a:rPr>
              <a:t>campione </a:t>
            </a:r>
            <a:r>
              <a:rPr sz="1750" dirty="0">
                <a:latin typeface="Calibri"/>
                <a:cs typeface="Calibri"/>
              </a:rPr>
              <a:t>non </a:t>
            </a:r>
            <a:r>
              <a:rPr sz="1750" spc="-10" dirty="0">
                <a:latin typeface="Calibri"/>
                <a:cs typeface="Calibri"/>
              </a:rPr>
              <a:t>rappresentativo. Per 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tale motivo, </a:t>
            </a:r>
            <a:r>
              <a:rPr sz="1750" dirty="0">
                <a:latin typeface="Calibri"/>
                <a:cs typeface="Calibri"/>
              </a:rPr>
              <a:t>oggigiorno è un </a:t>
            </a:r>
            <a:r>
              <a:rPr sz="1750" spc="-5" dirty="0">
                <a:latin typeface="Calibri"/>
                <a:cs typeface="Calibri"/>
              </a:rPr>
              <a:t>metodo </a:t>
            </a:r>
            <a:r>
              <a:rPr sz="1750" dirty="0">
                <a:latin typeface="Calibri"/>
                <a:cs typeface="Calibri"/>
              </a:rPr>
              <a:t>di </a:t>
            </a:r>
            <a:r>
              <a:rPr sz="1750" spc="-15" dirty="0">
                <a:latin typeface="Calibri"/>
                <a:cs typeface="Calibri"/>
              </a:rPr>
              <a:t>contatto </a:t>
            </a:r>
            <a:r>
              <a:rPr sz="1750" spc="-10" dirty="0">
                <a:latin typeface="Calibri"/>
                <a:cs typeface="Calibri"/>
              </a:rPr>
              <a:t> scarsamente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utilizzato</a:t>
            </a:r>
            <a:r>
              <a:rPr sz="1750" spc="-2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ed è</a:t>
            </a:r>
            <a:r>
              <a:rPr sz="1750" spc="20" dirty="0">
                <a:latin typeface="Calibri"/>
                <a:cs typeface="Calibri"/>
              </a:rPr>
              <a:t> </a:t>
            </a:r>
            <a:r>
              <a:rPr sz="1750" spc="-20" dirty="0">
                <a:latin typeface="Calibri"/>
                <a:cs typeface="Calibri"/>
              </a:rPr>
              <a:t>stato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soppiantato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dalla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ricerca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online.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9891" y="3343655"/>
            <a:ext cx="4610038" cy="2473042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972" y="1770403"/>
            <a:ext cx="10257155" cy="418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26685" algn="ctr">
              <a:lnSpc>
                <a:spcPct val="101800"/>
              </a:lnSpc>
              <a:spcBef>
                <a:spcPts val="100"/>
              </a:spcBef>
            </a:pPr>
            <a:r>
              <a:rPr sz="1550" spc="5" dirty="0">
                <a:latin typeface="Calibri"/>
                <a:cs typeface="Calibri"/>
              </a:rPr>
              <a:t>Il </a:t>
            </a:r>
            <a:r>
              <a:rPr sz="1550" spc="10" dirty="0">
                <a:latin typeface="Calibri"/>
                <a:cs typeface="Calibri"/>
              </a:rPr>
              <a:t>principale </a:t>
            </a:r>
            <a:r>
              <a:rPr sz="1550" spc="5" dirty="0">
                <a:latin typeface="Calibri"/>
                <a:cs typeface="Calibri"/>
              </a:rPr>
              <a:t>vantaggio di usare </a:t>
            </a:r>
            <a:r>
              <a:rPr sz="1550" spc="5" dirty="0">
                <a:solidFill>
                  <a:srgbClr val="3493BA"/>
                </a:solidFill>
                <a:latin typeface="Calibri"/>
                <a:cs typeface="Calibri"/>
              </a:rPr>
              <a:t>internet </a:t>
            </a:r>
            <a:r>
              <a:rPr sz="1550" spc="10" dirty="0">
                <a:latin typeface="Calibri"/>
                <a:cs typeface="Calibri"/>
              </a:rPr>
              <a:t>come </a:t>
            </a:r>
            <a:r>
              <a:rPr sz="1550" spc="5" dirty="0">
                <a:latin typeface="Calibri"/>
                <a:cs typeface="Calibri"/>
              </a:rPr>
              <a:t>strumento </a:t>
            </a:r>
            <a:r>
              <a:rPr sz="1550" spc="10" dirty="0">
                <a:latin typeface="Calibri"/>
                <a:cs typeface="Calibri"/>
              </a:rPr>
              <a:t>della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ricerca di marketing </a:t>
            </a:r>
            <a:r>
              <a:rPr sz="1550" spc="15" dirty="0">
                <a:latin typeface="Calibri"/>
                <a:cs typeface="Calibri"/>
              </a:rPr>
              <a:t>è </a:t>
            </a:r>
            <a:r>
              <a:rPr sz="1550" spc="5" dirty="0">
                <a:latin typeface="Calibri"/>
                <a:cs typeface="Calibri"/>
              </a:rPr>
              <a:t>il </a:t>
            </a:r>
            <a:r>
              <a:rPr sz="1550" spc="15" dirty="0">
                <a:latin typeface="Calibri"/>
                <a:cs typeface="Calibri"/>
              </a:rPr>
              <a:t>suo </a:t>
            </a:r>
            <a:r>
              <a:rPr sz="1550" spc="5" dirty="0">
                <a:latin typeface="Calibri"/>
                <a:cs typeface="Calibri"/>
              </a:rPr>
              <a:t>costo contenuto, </a:t>
            </a:r>
            <a:r>
              <a:rPr sz="1550" spc="10" dirty="0">
                <a:latin typeface="Calibri"/>
                <a:cs typeface="Calibri"/>
              </a:rPr>
              <a:t>poiché </a:t>
            </a:r>
            <a:r>
              <a:rPr sz="1550" spc="15" dirty="0">
                <a:latin typeface="Calibri"/>
                <a:cs typeface="Calibri"/>
              </a:rPr>
              <a:t>si 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eliminano</a:t>
            </a:r>
            <a:r>
              <a:rPr sz="1550" spc="3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i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costi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di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stampa</a:t>
            </a:r>
            <a:r>
              <a:rPr sz="1550" spc="15" dirty="0">
                <a:latin typeface="Calibri"/>
                <a:cs typeface="Calibri"/>
              </a:rPr>
              <a:t> e</a:t>
            </a:r>
            <a:r>
              <a:rPr sz="1550" spc="5" dirty="0">
                <a:latin typeface="Calibri"/>
                <a:cs typeface="Calibri"/>
              </a:rPr>
              <a:t> i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costi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postali,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il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che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lo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rende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più 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economico dei sondaggi </a:t>
            </a:r>
            <a:r>
              <a:rPr sz="1550" spc="5" dirty="0">
                <a:latin typeface="Calibri"/>
                <a:cs typeface="Calibri"/>
              </a:rPr>
              <a:t>postali </a:t>
            </a:r>
            <a:r>
              <a:rPr sz="1550" spc="10" dirty="0">
                <a:latin typeface="Calibri"/>
                <a:cs typeface="Calibri"/>
              </a:rPr>
              <a:t>benché le </a:t>
            </a:r>
            <a:r>
              <a:rPr sz="1550" spc="15" dirty="0">
                <a:latin typeface="Calibri"/>
                <a:cs typeface="Calibri"/>
              </a:rPr>
              <a:t>sue </a:t>
            </a:r>
            <a:r>
              <a:rPr sz="1550" dirty="0">
                <a:latin typeface="Calibri"/>
                <a:cs typeface="Calibri"/>
              </a:rPr>
              <a:t>caratteristiche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siano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simili: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Calibri"/>
              <a:cs typeface="Calibri"/>
            </a:endParaRPr>
          </a:p>
          <a:p>
            <a:pPr marL="798830" indent="-250825">
              <a:lnSpc>
                <a:spcPct val="100000"/>
              </a:lnSpc>
              <a:buFont typeface="Arial MT"/>
              <a:buChar char="•"/>
              <a:tabLst>
                <a:tab pos="798830" algn="l"/>
                <a:tab pos="799465" algn="l"/>
              </a:tabLst>
            </a:pPr>
            <a:r>
              <a:rPr sz="15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l’uso </a:t>
            </a:r>
            <a:r>
              <a:rPr sz="15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</a:t>
            </a:r>
            <a:r>
              <a:rPr sz="1550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domande</a:t>
            </a:r>
            <a:r>
              <a:rPr sz="155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1550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risposta</a:t>
            </a:r>
            <a:r>
              <a:rPr sz="155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aperta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è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limitato</a:t>
            </a:r>
            <a:r>
              <a:rPr sz="1550" dirty="0">
                <a:latin typeface="Calibri"/>
                <a:cs typeface="Calibri"/>
              </a:rPr>
              <a:t>;</a:t>
            </a:r>
            <a:endParaRPr sz="1550">
              <a:latin typeface="Calibri"/>
              <a:cs typeface="Calibri"/>
            </a:endParaRPr>
          </a:p>
          <a:p>
            <a:pPr marL="586740" indent="-250190">
              <a:lnSpc>
                <a:spcPct val="100000"/>
              </a:lnSpc>
              <a:spcBef>
                <a:spcPts val="35"/>
              </a:spcBef>
              <a:buFont typeface="Arial MT"/>
              <a:buChar char="•"/>
              <a:tabLst>
                <a:tab pos="586740" algn="l"/>
                <a:tab pos="587375" algn="l"/>
              </a:tabLst>
            </a:pPr>
            <a:r>
              <a:rPr sz="1550" spc="5" dirty="0">
                <a:latin typeface="Calibri"/>
                <a:cs typeface="Calibri"/>
              </a:rPr>
              <a:t>il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controllo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su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chi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completa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il</a:t>
            </a:r>
            <a:r>
              <a:rPr sz="1550" spc="10" dirty="0">
                <a:latin typeface="Calibri"/>
                <a:cs typeface="Calibri"/>
              </a:rPr>
              <a:t> questionario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è </a:t>
            </a:r>
            <a:r>
              <a:rPr sz="1550" i="1" spc="10" dirty="0">
                <a:latin typeface="Calibri"/>
                <a:cs typeface="Calibri"/>
              </a:rPr>
              <a:t>basso</a:t>
            </a:r>
            <a:r>
              <a:rPr sz="1550" spc="10" dirty="0">
                <a:latin typeface="Calibri"/>
                <a:cs typeface="Calibri"/>
              </a:rPr>
              <a:t>;</a:t>
            </a:r>
            <a:endParaRPr sz="1550">
              <a:latin typeface="Calibri"/>
              <a:cs typeface="Calibri"/>
            </a:endParaRPr>
          </a:p>
          <a:p>
            <a:pPr marL="1312545" lvl="1" indent="-250825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1312545" algn="l"/>
                <a:tab pos="1313180" algn="l"/>
              </a:tabLst>
            </a:pPr>
            <a:r>
              <a:rPr sz="1550" spc="5" dirty="0">
                <a:latin typeface="Calibri"/>
                <a:cs typeface="Calibri"/>
              </a:rPr>
              <a:t>il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bias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dell'intervistatore</a:t>
            </a:r>
            <a:r>
              <a:rPr sz="1550" spc="-4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è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i="1" spc="10" dirty="0">
                <a:latin typeface="Calibri"/>
                <a:cs typeface="Calibri"/>
              </a:rPr>
              <a:t>basso</a:t>
            </a:r>
            <a:r>
              <a:rPr sz="1550" spc="10" dirty="0">
                <a:latin typeface="Calibri"/>
                <a:cs typeface="Calibri"/>
              </a:rPr>
              <a:t>;</a:t>
            </a:r>
            <a:endParaRPr sz="1550">
              <a:latin typeface="Calibri"/>
              <a:cs typeface="Calibri"/>
            </a:endParaRPr>
          </a:p>
          <a:p>
            <a:pPr marL="539750" marR="5459730" indent="-539750">
              <a:lnSpc>
                <a:spcPts val="1900"/>
              </a:lnSpc>
              <a:spcBef>
                <a:spcPts val="65"/>
              </a:spcBef>
              <a:buFont typeface="Arial MT"/>
              <a:buChar char="•"/>
              <a:tabLst>
                <a:tab pos="539750" algn="l"/>
                <a:tab pos="540385" algn="l"/>
              </a:tabLst>
            </a:pPr>
            <a:r>
              <a:rPr sz="1550" spc="5" dirty="0">
                <a:latin typeface="Calibri"/>
                <a:cs typeface="Calibri"/>
              </a:rPr>
              <a:t>il </a:t>
            </a:r>
            <a:r>
              <a:rPr sz="155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tasso di risposta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può essere </a:t>
            </a:r>
            <a:r>
              <a:rPr sz="1550" i="1" spc="5" dirty="0">
                <a:latin typeface="Calibri"/>
                <a:cs typeface="Calibri"/>
              </a:rPr>
              <a:t>inferiore </a:t>
            </a:r>
            <a:r>
              <a:rPr sz="1550" spc="15" dirty="0">
                <a:latin typeface="Calibri"/>
                <a:cs typeface="Calibri"/>
              </a:rPr>
              <a:t>a </a:t>
            </a:r>
            <a:r>
              <a:rPr sz="1550" spc="10" dirty="0">
                <a:latin typeface="Calibri"/>
                <a:cs typeface="Calibri"/>
              </a:rPr>
              <a:t>quello delle </a:t>
            </a:r>
            <a:r>
              <a:rPr sz="1550" spc="-3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interviste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telefoniche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e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faccia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a </a:t>
            </a:r>
            <a:r>
              <a:rPr sz="1550" spc="5" dirty="0">
                <a:latin typeface="Calibri"/>
                <a:cs typeface="Calibri"/>
              </a:rPr>
              <a:t>faccia.</a:t>
            </a:r>
            <a:endParaRPr sz="15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5082540" marR="5080" algn="ctr">
              <a:lnSpc>
                <a:spcPct val="101699"/>
              </a:lnSpc>
            </a:pPr>
            <a:r>
              <a:rPr sz="1550" spc="15" dirty="0">
                <a:latin typeface="Calibri"/>
                <a:cs typeface="Calibri"/>
              </a:rPr>
              <a:t>Un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punto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di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-5" dirty="0">
                <a:latin typeface="Calibri"/>
                <a:cs typeface="Calibri"/>
              </a:rPr>
              <a:t>forza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del</a:t>
            </a:r>
            <a:r>
              <a:rPr sz="1550" spc="45" dirty="0">
                <a:latin typeface="Calibri"/>
                <a:cs typeface="Calibri"/>
              </a:rPr>
              <a:t> </a:t>
            </a:r>
            <a:r>
              <a:rPr sz="1550" b="1" spc="10" dirty="0">
                <a:solidFill>
                  <a:srgbClr val="3493BA"/>
                </a:solidFill>
                <a:latin typeface="Calibri"/>
                <a:cs typeface="Calibri"/>
              </a:rPr>
              <a:t>sondaggio</a:t>
            </a:r>
            <a:r>
              <a:rPr sz="1550"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550" b="1" spc="15" dirty="0">
                <a:solidFill>
                  <a:srgbClr val="3493BA"/>
                </a:solidFill>
                <a:latin typeface="Calibri"/>
                <a:cs typeface="Calibri"/>
              </a:rPr>
              <a:t>su</a:t>
            </a:r>
            <a:r>
              <a:rPr sz="1550" b="1" spc="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550" b="1" dirty="0">
                <a:solidFill>
                  <a:srgbClr val="3493BA"/>
                </a:solidFill>
                <a:latin typeface="Calibri"/>
                <a:cs typeface="Calibri"/>
              </a:rPr>
              <a:t>internet</a:t>
            </a:r>
            <a:r>
              <a:rPr sz="1550" b="1" spc="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e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che</a:t>
            </a:r>
            <a:r>
              <a:rPr sz="1550" i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i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può</a:t>
            </a:r>
            <a:r>
              <a:rPr sz="1550" i="1" u="heavy" spc="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coprire </a:t>
            </a:r>
            <a:r>
              <a:rPr sz="1550" i="1" spc="15" dirty="0">
                <a:latin typeface="Calibri"/>
                <a:cs typeface="Calibri"/>
              </a:rPr>
              <a:t> </a:t>
            </a:r>
            <a:r>
              <a:rPr sz="15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155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popolazione</a:t>
            </a:r>
            <a:r>
              <a:rPr sz="1550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55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globale</a:t>
            </a:r>
            <a:r>
              <a:rPr sz="1550" i="1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a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basso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costo,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anche</a:t>
            </a:r>
            <a:r>
              <a:rPr sz="1550" spc="20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se</a:t>
            </a:r>
            <a:r>
              <a:rPr sz="1550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possono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sorgere </a:t>
            </a:r>
            <a:r>
              <a:rPr sz="1550" spc="-33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problemi di </a:t>
            </a:r>
            <a:r>
              <a:rPr sz="1550" spc="10" dirty="0">
                <a:latin typeface="Calibri"/>
                <a:cs typeface="Calibri"/>
              </a:rPr>
              <a:t>campionamento </a:t>
            </a:r>
            <a:r>
              <a:rPr sz="1550" spc="15" dirty="0">
                <a:latin typeface="Calibri"/>
                <a:cs typeface="Calibri"/>
              </a:rPr>
              <a:t>a </a:t>
            </a:r>
            <a:r>
              <a:rPr sz="1550" spc="10" dirty="0">
                <a:latin typeface="Calibri"/>
                <a:cs typeface="Calibri"/>
              </a:rPr>
              <a:t>causa della </a:t>
            </a:r>
            <a:r>
              <a:rPr sz="1550" dirty="0">
                <a:latin typeface="Calibri"/>
                <a:cs typeface="Calibri"/>
              </a:rPr>
              <a:t>natura "alterata" 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10" dirty="0">
                <a:latin typeface="Calibri"/>
                <a:cs typeface="Calibri"/>
              </a:rPr>
              <a:t>degli</a:t>
            </a:r>
            <a:r>
              <a:rPr sz="1550" spc="5" dirty="0">
                <a:latin typeface="Calibri"/>
                <a:cs typeface="Calibri"/>
              </a:rPr>
              <a:t> utenti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15" dirty="0">
                <a:latin typeface="Calibri"/>
                <a:cs typeface="Calibri"/>
              </a:rPr>
              <a:t>di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5" dirty="0">
                <a:latin typeface="Calibri"/>
                <a:cs typeface="Calibri"/>
              </a:rPr>
              <a:t>internet.</a:t>
            </a:r>
            <a:endParaRPr sz="15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46192" y="1459991"/>
            <a:ext cx="4812791" cy="334822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0553" y="1736938"/>
            <a:ext cx="5284470" cy="506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L</a:t>
            </a:r>
            <a:r>
              <a:rPr spc="-110" dirty="0"/>
              <a:t>'</a:t>
            </a:r>
            <a:r>
              <a:rPr spc="-140" dirty="0"/>
              <a:t>a</a:t>
            </a:r>
            <a:r>
              <a:rPr spc="-150" dirty="0"/>
              <a:t>n</a:t>
            </a:r>
            <a:r>
              <a:rPr spc="-140" dirty="0"/>
              <a:t>a</a:t>
            </a:r>
            <a:r>
              <a:rPr spc="-150" dirty="0"/>
              <a:t>l</a:t>
            </a:r>
            <a:r>
              <a:rPr spc="-114" dirty="0"/>
              <a:t>i</a:t>
            </a:r>
            <a:r>
              <a:rPr spc="-125" dirty="0"/>
              <a:t>s</a:t>
            </a:r>
            <a:r>
              <a:rPr spc="-80" dirty="0"/>
              <a:t>i</a:t>
            </a:r>
            <a:r>
              <a:rPr spc="-150" dirty="0"/>
              <a:t> </a:t>
            </a:r>
            <a:r>
              <a:rPr spc="-30" dirty="0"/>
              <a:t>e</a:t>
            </a:r>
            <a:r>
              <a:rPr spc="-130" dirty="0"/>
              <a:t> </a:t>
            </a:r>
            <a:r>
              <a:rPr spc="-114" dirty="0"/>
              <a:t>l</a:t>
            </a:r>
            <a:r>
              <a:rPr spc="-145" dirty="0"/>
              <a:t>'</a:t>
            </a:r>
            <a:r>
              <a:rPr spc="-114" dirty="0"/>
              <a:t>i</a:t>
            </a:r>
            <a:r>
              <a:rPr spc="-150" dirty="0"/>
              <a:t>nt</a:t>
            </a:r>
            <a:r>
              <a:rPr spc="-110" dirty="0"/>
              <a:t>e</a:t>
            </a:r>
            <a:r>
              <a:rPr spc="-114" dirty="0"/>
              <a:t>r</a:t>
            </a:r>
            <a:r>
              <a:rPr spc="-120" dirty="0"/>
              <a:t>p</a:t>
            </a:r>
            <a:r>
              <a:rPr spc="-145" dirty="0"/>
              <a:t>r</a:t>
            </a:r>
            <a:r>
              <a:rPr spc="-140" dirty="0"/>
              <a:t>e</a:t>
            </a:r>
            <a:r>
              <a:rPr spc="-150" dirty="0"/>
              <a:t>t</a:t>
            </a:r>
            <a:r>
              <a:rPr spc="-170" dirty="0"/>
              <a:t>a</a:t>
            </a:r>
            <a:r>
              <a:rPr spc="-85" dirty="0"/>
              <a:t>z</a:t>
            </a:r>
            <a:r>
              <a:rPr spc="-114" dirty="0"/>
              <a:t>i</a:t>
            </a:r>
            <a:r>
              <a:rPr spc="-150" dirty="0"/>
              <a:t>o</a:t>
            </a:r>
            <a:r>
              <a:rPr spc="-120" dirty="0"/>
              <a:t>n</a:t>
            </a:r>
            <a:r>
              <a:rPr spc="-30" dirty="0"/>
              <a:t>e</a:t>
            </a:r>
            <a:r>
              <a:rPr spc="-160" dirty="0"/>
              <a:t> </a:t>
            </a:r>
            <a:r>
              <a:rPr spc="-120" dirty="0"/>
              <a:t>d</a:t>
            </a:r>
            <a:r>
              <a:rPr spc="-110" dirty="0"/>
              <a:t>e</a:t>
            </a:r>
            <a:r>
              <a:rPr spc="-80" dirty="0"/>
              <a:t>i</a:t>
            </a:r>
            <a:r>
              <a:rPr spc="-114" dirty="0"/>
              <a:t> </a:t>
            </a:r>
            <a:r>
              <a:rPr spc="-120" dirty="0"/>
              <a:t>d</a:t>
            </a:r>
            <a:r>
              <a:rPr spc="-200" dirty="0"/>
              <a:t>a</a:t>
            </a:r>
            <a:r>
              <a:rPr spc="-114" dirty="0"/>
              <a:t>t</a:t>
            </a:r>
            <a:r>
              <a:rPr spc="-80" dirty="0"/>
              <a:t>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0121" y="2994143"/>
            <a:ext cx="8677910" cy="141160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 indent="-2540" algn="ctr">
              <a:lnSpc>
                <a:spcPts val="1900"/>
              </a:lnSpc>
              <a:spcBef>
                <a:spcPts val="330"/>
              </a:spcBef>
            </a:pP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L'analisi</a:t>
            </a:r>
            <a:r>
              <a:rPr sz="1750" b="1" dirty="0">
                <a:solidFill>
                  <a:srgbClr val="3493BA"/>
                </a:solidFill>
                <a:latin typeface="Calibri"/>
                <a:cs typeface="Calibri"/>
              </a:rPr>
              <a:t> di</a:t>
            </a:r>
            <a:r>
              <a:rPr sz="1750"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base</a:t>
            </a:r>
            <a:r>
              <a:rPr sz="1750" b="1" spc="3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dei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dati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questionario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può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fatta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livello</a:t>
            </a:r>
            <a:r>
              <a:rPr sz="1750" b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descrittivo</a:t>
            </a:r>
            <a:r>
              <a:rPr sz="1750" b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(per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es.,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tramite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medie,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tabelle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frequenza)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 a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livello</a:t>
            </a:r>
            <a:r>
              <a:rPr sz="1750" b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comparativo</a:t>
            </a:r>
            <a:r>
              <a:rPr sz="1750" b="1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(per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es.,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tramite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t-test</a:t>
            </a:r>
            <a:r>
              <a:rPr sz="1750" spc="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cross-tabu-lazioni).</a:t>
            </a:r>
            <a:endParaRPr sz="1750">
              <a:latin typeface="Calibri"/>
              <a:cs typeface="Calibri"/>
            </a:endParaRPr>
          </a:p>
          <a:p>
            <a:pPr marL="187325" marR="181610" indent="-1270" algn="ctr">
              <a:lnSpc>
                <a:spcPts val="1900"/>
              </a:lnSpc>
              <a:spcBef>
                <a:spcPts val="1215"/>
              </a:spcBef>
            </a:pP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Analisi</a:t>
            </a:r>
            <a:r>
              <a:rPr sz="1750" b="1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5" dirty="0">
                <a:solidFill>
                  <a:srgbClr val="3493BA"/>
                </a:solidFill>
                <a:latin typeface="Calibri"/>
                <a:cs typeface="Calibri"/>
              </a:rPr>
              <a:t>più</a:t>
            </a:r>
            <a:r>
              <a:rPr sz="1750" b="1" spc="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b="1" spc="-10" dirty="0">
                <a:solidFill>
                  <a:srgbClr val="3493BA"/>
                </a:solidFill>
                <a:latin typeface="Calibri"/>
                <a:cs typeface="Calibri"/>
              </a:rPr>
              <a:t>sofisticate</a:t>
            </a:r>
            <a:r>
              <a:rPr sz="1750" b="1"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possono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cercare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relazioni</a:t>
            </a:r>
            <a:r>
              <a:rPr sz="1750" b="1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(per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es.,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analisi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regressione),</a:t>
            </a:r>
            <a:r>
              <a:rPr sz="1750" spc="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risposte</a:t>
            </a:r>
            <a:r>
              <a:rPr sz="1750" b="1" u="heavy" spc="2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 </a:t>
            </a:r>
            <a:r>
              <a:rPr sz="1750" b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gruppo</a:t>
            </a:r>
            <a:r>
              <a:rPr sz="1750" b="1" u="heavy" spc="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(per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es.,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analisi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 cluster)</a:t>
            </a:r>
            <a:r>
              <a:rPr sz="1750"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o </a:t>
            </a:r>
            <a:r>
              <a:rPr sz="1750" b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stabilire</a:t>
            </a:r>
            <a:r>
              <a:rPr sz="1750" b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legami</a:t>
            </a:r>
            <a:r>
              <a:rPr sz="1750" b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sz="1750" b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causa</a:t>
            </a:r>
            <a:r>
              <a:rPr sz="1750" b="1" u="heavy" spc="2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ed</a:t>
            </a:r>
            <a:r>
              <a:rPr sz="1750" b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sz="1750" b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effetto</a:t>
            </a:r>
            <a:r>
              <a:rPr sz="1750" b="1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(per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es.,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analisi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delle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tecniche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varianza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utilizzate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su dati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sperimentali).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4835" y="2197608"/>
            <a:ext cx="5527548" cy="414527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6100" y="608860"/>
            <a:ext cx="5151755" cy="36613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 marR="37465" algn="ctr">
              <a:lnSpc>
                <a:spcPct val="101899"/>
              </a:lnSpc>
              <a:spcBef>
                <a:spcPts val="95"/>
              </a:spcBef>
            </a:pPr>
            <a:r>
              <a:rPr spc="5" dirty="0">
                <a:latin typeface="Calibri"/>
                <a:cs typeface="Calibri"/>
              </a:rPr>
              <a:t>Occorre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fare</a:t>
            </a:r>
            <a:r>
              <a:rPr spc="5" dirty="0">
                <a:latin typeface="Calibri"/>
                <a:cs typeface="Calibri"/>
              </a:rPr>
              <a:t> molta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attenzione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quando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s'interpretano i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risultati </a:t>
            </a:r>
            <a:r>
              <a:rPr spc="-33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di </a:t>
            </a:r>
            <a:r>
              <a:rPr spc="15" dirty="0">
                <a:latin typeface="Calibri"/>
                <a:cs typeface="Calibri"/>
              </a:rPr>
              <a:t>una </a:t>
            </a:r>
            <a:r>
              <a:rPr spc="5" dirty="0">
                <a:latin typeface="Calibri"/>
                <a:cs typeface="Calibri"/>
              </a:rPr>
              <a:t>ricerca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di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marketing.</a:t>
            </a:r>
            <a:endParaRPr dirty="0">
              <a:latin typeface="Calibri"/>
              <a:cs typeface="Calibri"/>
            </a:endParaRPr>
          </a:p>
          <a:p>
            <a:pPr marL="274320" marR="266065" algn="ctr">
              <a:lnSpc>
                <a:spcPct val="101299"/>
              </a:lnSpc>
              <a:spcBef>
                <a:spcPts val="15"/>
              </a:spcBef>
            </a:pPr>
            <a:r>
              <a:rPr spc="15" dirty="0">
                <a:latin typeface="Calibri"/>
                <a:cs typeface="Calibri"/>
              </a:rPr>
              <a:t>Un </a:t>
            </a:r>
            <a:r>
              <a:rPr b="1" spc="5" dirty="0">
                <a:latin typeface="Calibri"/>
                <a:cs typeface="Calibri"/>
              </a:rPr>
              <a:t>errore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comune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è</a:t>
            </a:r>
            <a:r>
              <a:rPr spc="5" dirty="0">
                <a:latin typeface="Calibri"/>
                <a:cs typeface="Calibri"/>
              </a:rPr>
              <a:t> determinare </a:t>
            </a:r>
            <a:r>
              <a:rPr dirty="0">
                <a:latin typeface="Calibri"/>
                <a:cs typeface="Calibri"/>
              </a:rPr>
              <a:t>il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legame </a:t>
            </a:r>
            <a:r>
              <a:rPr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causa-effetto </a:t>
            </a:r>
            <a:r>
              <a:rPr spc="-33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quando</a:t>
            </a:r>
            <a:r>
              <a:rPr spc="15" dirty="0">
                <a:latin typeface="Calibri"/>
                <a:cs typeface="Calibri"/>
              </a:rPr>
              <a:t> si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è</a:t>
            </a:r>
            <a:r>
              <a:rPr dirty="0">
                <a:latin typeface="Calibri"/>
                <a:cs typeface="Calibri"/>
              </a:rPr>
              <a:t> stabilita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solo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un'associazione</a:t>
            </a:r>
            <a:r>
              <a:rPr spc="10" dirty="0">
                <a:latin typeface="Calibri"/>
                <a:cs typeface="Calibri"/>
              </a:rPr>
              <a:t>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Calibri"/>
              <a:cs typeface="Calibri"/>
            </a:endParaRPr>
          </a:p>
          <a:p>
            <a:pPr marL="12700" marR="5080" indent="-1270" algn="ctr">
              <a:lnSpc>
                <a:spcPct val="101899"/>
              </a:lnSpc>
            </a:pPr>
            <a:r>
              <a:rPr spc="5" dirty="0">
                <a:latin typeface="Calibri"/>
                <a:cs typeface="Calibri"/>
              </a:rPr>
              <a:t>Poiché </a:t>
            </a:r>
            <a:r>
              <a:rPr spc="15" dirty="0">
                <a:latin typeface="Calibri"/>
                <a:cs typeface="Calibri"/>
              </a:rPr>
              <a:t>è </a:t>
            </a:r>
            <a:r>
              <a:rPr dirty="0">
                <a:latin typeface="Calibri"/>
                <a:cs typeface="Calibri"/>
              </a:rPr>
              <a:t>stato </a:t>
            </a:r>
            <a:r>
              <a:rPr spc="5" dirty="0">
                <a:latin typeface="Calibri"/>
                <a:cs typeface="Calibri"/>
              </a:rPr>
              <a:t>considerato </a:t>
            </a:r>
            <a:r>
              <a:rPr spc="20" dirty="0">
                <a:latin typeface="Calibri"/>
                <a:cs typeface="Calibri"/>
              </a:rPr>
              <a:t>un </a:t>
            </a:r>
            <a:r>
              <a:rPr spc="10" dirty="0">
                <a:latin typeface="Calibri"/>
                <a:cs typeface="Calibri"/>
              </a:rPr>
              <a:t>campione, qualunque media </a:t>
            </a:r>
            <a:r>
              <a:rPr spc="15" dirty="0">
                <a:latin typeface="Calibri"/>
                <a:cs typeface="Calibri"/>
              </a:rPr>
              <a:t>o 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percentuale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è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una</a:t>
            </a:r>
            <a:r>
              <a:rPr spc="3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stima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soggetta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all'errore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di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campionamento.</a:t>
            </a:r>
            <a:endParaRPr dirty="0">
              <a:latin typeface="Calibri"/>
              <a:cs typeface="Calibri"/>
            </a:endParaRPr>
          </a:p>
          <a:p>
            <a:pPr marL="154305" marR="146050" indent="-2540" algn="ctr">
              <a:lnSpc>
                <a:spcPct val="101699"/>
              </a:lnSpc>
              <a:spcBef>
                <a:spcPts val="5"/>
              </a:spcBef>
            </a:pPr>
            <a:r>
              <a:rPr dirty="0">
                <a:latin typeface="Calibri"/>
                <a:cs typeface="Calibri"/>
              </a:rPr>
              <a:t>Per </a:t>
            </a:r>
            <a:r>
              <a:rPr spc="5" dirty="0">
                <a:latin typeface="Calibri"/>
                <a:cs typeface="Calibri"/>
              </a:rPr>
              <a:t>ridurre l'errore, </a:t>
            </a:r>
            <a:r>
              <a:rPr spc="15" dirty="0">
                <a:latin typeface="Calibri"/>
                <a:cs typeface="Calibri"/>
              </a:rPr>
              <a:t>si può </a:t>
            </a:r>
            <a:r>
              <a:rPr spc="5" dirty="0">
                <a:latin typeface="Calibri"/>
                <a:cs typeface="Calibri"/>
              </a:rPr>
              <a:t>aumentare </a:t>
            </a:r>
            <a:r>
              <a:rPr spc="10" dirty="0">
                <a:latin typeface="Calibri"/>
                <a:cs typeface="Calibri"/>
              </a:rPr>
              <a:t>la </a:t>
            </a:r>
            <a:r>
              <a:rPr spc="5" dirty="0">
                <a:latin typeface="Calibri"/>
                <a:cs typeface="Calibri"/>
              </a:rPr>
              <a:t>numerosità </a:t>
            </a:r>
            <a:r>
              <a:rPr spc="10" dirty="0">
                <a:latin typeface="Calibri"/>
                <a:cs typeface="Calibri"/>
              </a:rPr>
              <a:t>del 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campione</a:t>
            </a:r>
            <a:r>
              <a:rPr spc="15" dirty="0">
                <a:latin typeface="Calibri"/>
                <a:cs typeface="Calibri"/>
              </a:rPr>
              <a:t> e </a:t>
            </a:r>
            <a:r>
              <a:rPr spc="5" dirty="0">
                <a:latin typeface="Calibri"/>
                <a:cs typeface="Calibri"/>
              </a:rPr>
              <a:t>selezionare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un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campione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"per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quote",</a:t>
            </a:r>
            <a:r>
              <a:rPr dirty="0">
                <a:latin typeface="Calibri"/>
                <a:cs typeface="Calibri"/>
              </a:rPr>
              <a:t> </a:t>
            </a:r>
            <a:r>
              <a:rPr spc="15" dirty="0">
                <a:latin typeface="Calibri"/>
                <a:cs typeface="Calibri"/>
              </a:rPr>
              <a:t>che 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dovranno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essere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proporzionali</a:t>
            </a:r>
            <a:r>
              <a:rPr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- </a:t>
            </a:r>
            <a:r>
              <a:rPr spc="15" dirty="0">
                <a:latin typeface="Calibri"/>
                <a:cs typeface="Calibri"/>
              </a:rPr>
              <a:t>e</a:t>
            </a:r>
            <a:r>
              <a:rPr spc="2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dunque</a:t>
            </a:r>
            <a:r>
              <a:rPr spc="5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rappresentative</a:t>
            </a:r>
            <a:r>
              <a:rPr spc="10" dirty="0">
                <a:latin typeface="Calibri"/>
                <a:cs typeface="Calibri"/>
              </a:rPr>
              <a:t> - </a:t>
            </a:r>
            <a:r>
              <a:rPr spc="-33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della popolazione.</a:t>
            </a:r>
            <a:endParaRPr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7648"/>
            <a:ext cx="10692765" cy="459105"/>
            <a:chOff x="0" y="6327648"/>
            <a:chExt cx="10692765" cy="459105"/>
          </a:xfrm>
        </p:grpSpPr>
        <p:sp>
          <p:nvSpPr>
            <p:cNvPr id="3" name="object 3"/>
            <p:cNvSpPr/>
            <p:nvPr/>
          </p:nvSpPr>
          <p:spPr>
            <a:xfrm>
              <a:off x="3047" y="6387084"/>
              <a:ext cx="10689590" cy="399415"/>
            </a:xfrm>
            <a:custGeom>
              <a:avLst/>
              <a:gdLst/>
              <a:ahLst/>
              <a:cxnLst/>
              <a:rect l="l" t="t" r="r" b="b"/>
              <a:pathLst>
                <a:path w="10689590" h="399415">
                  <a:moveTo>
                    <a:pt x="10689336" y="399287"/>
                  </a:moveTo>
                  <a:lnTo>
                    <a:pt x="0" y="399287"/>
                  </a:lnTo>
                  <a:lnTo>
                    <a:pt x="0" y="0"/>
                  </a:lnTo>
                  <a:lnTo>
                    <a:pt x="10689336" y="0"/>
                  </a:lnTo>
                  <a:lnTo>
                    <a:pt x="10689336" y="399287"/>
                  </a:lnTo>
                  <a:close/>
                </a:path>
              </a:pathLst>
            </a:custGeom>
            <a:solidFill>
              <a:srgbClr val="57B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27648"/>
              <a:ext cx="10689590" cy="56515"/>
            </a:xfrm>
            <a:custGeom>
              <a:avLst/>
              <a:gdLst/>
              <a:ahLst/>
              <a:cxnLst/>
              <a:rect l="l" t="t" r="r" b="b"/>
              <a:pathLst>
                <a:path w="10689590" h="56514">
                  <a:moveTo>
                    <a:pt x="10689335" y="56387"/>
                  </a:moveTo>
                  <a:lnTo>
                    <a:pt x="0" y="56387"/>
                  </a:lnTo>
                  <a:lnTo>
                    <a:pt x="0" y="0"/>
                  </a:lnTo>
                  <a:lnTo>
                    <a:pt x="10689335" y="0"/>
                  </a:lnTo>
                  <a:lnTo>
                    <a:pt x="10689335" y="56387"/>
                  </a:lnTo>
                  <a:close/>
                </a:path>
              </a:pathLst>
            </a:custGeom>
            <a:solidFill>
              <a:srgbClr val="3493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42519" y="959637"/>
            <a:ext cx="13690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0" spc="-1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spc="5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800" b="0" spc="-20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sz="2800" b="0" spc="2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800" b="0" spc="-2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800" b="0" spc="-35" dirty="0">
                <a:solidFill>
                  <a:srgbClr val="000000"/>
                </a:solidFill>
                <a:latin typeface="Calibri"/>
                <a:cs typeface="Calibri"/>
              </a:rPr>
              <a:t>g</a:t>
            </a:r>
            <a:r>
              <a:rPr sz="2800" b="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marR="536575">
              <a:lnSpc>
                <a:spcPct val="100000"/>
              </a:lnSpc>
              <a:spcBef>
                <a:spcPts val="100"/>
              </a:spcBef>
              <a:buFont typeface="Calibri"/>
              <a:buAutoNum type="arabicPeriod"/>
              <a:tabLst>
                <a:tab pos="363220" algn="l"/>
              </a:tabLst>
            </a:pPr>
            <a:r>
              <a:rPr spc="-15" dirty="0"/>
              <a:t>L’importanza</a:t>
            </a:r>
            <a:r>
              <a:rPr spc="-25" dirty="0"/>
              <a:t> </a:t>
            </a:r>
            <a:r>
              <a:rPr dirty="0"/>
              <a:t>delle </a:t>
            </a:r>
            <a:r>
              <a:rPr spc="-5" dirty="0"/>
              <a:t>ricerche</a:t>
            </a:r>
            <a:r>
              <a:rPr dirty="0"/>
              <a:t> di </a:t>
            </a:r>
            <a:r>
              <a:rPr spc="-10" dirty="0"/>
              <a:t>mercato</a:t>
            </a:r>
            <a:r>
              <a:rPr dirty="0"/>
              <a:t> </a:t>
            </a:r>
            <a:r>
              <a:rPr spc="-5" dirty="0"/>
              <a:t>(RM)</a:t>
            </a:r>
            <a:r>
              <a:rPr spc="25" dirty="0"/>
              <a:t> </a:t>
            </a:r>
            <a:r>
              <a:rPr dirty="0"/>
              <a:t>e della</a:t>
            </a:r>
            <a:r>
              <a:rPr spc="-20" dirty="0"/>
              <a:t> </a:t>
            </a:r>
            <a:r>
              <a:rPr spc="-5" dirty="0"/>
              <a:t>conoscenza</a:t>
            </a:r>
            <a:r>
              <a:rPr dirty="0"/>
              <a:t> dei clienti:</a:t>
            </a:r>
            <a:r>
              <a:rPr spc="-5" dirty="0"/>
              <a:t> </a:t>
            </a:r>
            <a:r>
              <a:rPr dirty="0"/>
              <a:t>le</a:t>
            </a:r>
            <a:r>
              <a:rPr spc="20" dirty="0"/>
              <a:t> </a:t>
            </a:r>
            <a:r>
              <a:rPr spc="-5" dirty="0"/>
              <a:t>informazioni</a:t>
            </a:r>
            <a:r>
              <a:rPr spc="-20" dirty="0"/>
              <a:t> </a:t>
            </a:r>
            <a:r>
              <a:rPr dirty="0"/>
              <a:t>sui </a:t>
            </a:r>
            <a:r>
              <a:rPr spc="-380" dirty="0"/>
              <a:t> </a:t>
            </a:r>
            <a:r>
              <a:rPr dirty="0"/>
              <a:t>clienti</a:t>
            </a:r>
            <a:r>
              <a:rPr spc="-5" dirty="0"/>
              <a:t> sono</a:t>
            </a:r>
            <a:r>
              <a:rPr spc="15" dirty="0"/>
              <a:t> </a:t>
            </a:r>
            <a:r>
              <a:rPr spc="-10" dirty="0"/>
              <a:t>fondamentali</a:t>
            </a:r>
            <a:r>
              <a:rPr spc="-5" dirty="0"/>
              <a:t> </a:t>
            </a:r>
            <a:r>
              <a:rPr dirty="0"/>
              <a:t>per</a:t>
            </a:r>
            <a:r>
              <a:rPr spc="-5" dirty="0"/>
              <a:t> </a:t>
            </a:r>
            <a:r>
              <a:rPr spc="-15" dirty="0"/>
              <a:t>un’azienda</a:t>
            </a:r>
            <a:r>
              <a:rPr spc="10" dirty="0"/>
              <a:t> </a:t>
            </a:r>
            <a:r>
              <a:rPr dirty="0"/>
              <a:t>che</a:t>
            </a:r>
            <a:r>
              <a:rPr spc="-5" dirty="0"/>
              <a:t> </a:t>
            </a:r>
            <a:r>
              <a:rPr dirty="0"/>
              <a:t>vuole</a:t>
            </a:r>
            <a:r>
              <a:rPr spc="-5" dirty="0"/>
              <a:t> </a:t>
            </a:r>
            <a:r>
              <a:rPr spc="-10" dirty="0"/>
              <a:t>essere</a:t>
            </a:r>
            <a:r>
              <a:rPr spc="30" dirty="0"/>
              <a:t> </a:t>
            </a:r>
            <a:r>
              <a:rPr spc="-10" dirty="0"/>
              <a:t>veramente</a:t>
            </a:r>
            <a:r>
              <a:rPr spc="-5" dirty="0"/>
              <a:t> </a:t>
            </a:r>
            <a:r>
              <a:rPr spc="-10" dirty="0"/>
              <a:t>guidata</a:t>
            </a:r>
            <a:r>
              <a:rPr spc="10" dirty="0"/>
              <a:t> </a:t>
            </a:r>
            <a:r>
              <a:rPr dirty="0"/>
              <a:t>dal</a:t>
            </a:r>
            <a:r>
              <a:rPr spc="-5" dirty="0"/>
              <a:t> </a:t>
            </a:r>
            <a:r>
              <a:rPr spc="-10" dirty="0"/>
              <a:t>mercato.</a:t>
            </a:r>
          </a:p>
          <a:p>
            <a:pPr marL="132080"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1700"/>
          </a:p>
          <a:p>
            <a:pPr marL="144780" marR="5080">
              <a:lnSpc>
                <a:spcPct val="100000"/>
              </a:lnSpc>
              <a:buFont typeface="Calibri"/>
              <a:buAutoNum type="arabicPeriod"/>
              <a:tabLst>
                <a:tab pos="368300" algn="l"/>
              </a:tabLst>
            </a:pPr>
            <a:r>
              <a:rPr spc="-5" dirty="0"/>
              <a:t>La </a:t>
            </a:r>
            <a:r>
              <a:rPr spc="-10" dirty="0"/>
              <a:t>natura</a:t>
            </a:r>
            <a:r>
              <a:rPr spc="30" dirty="0"/>
              <a:t> </a:t>
            </a:r>
            <a:r>
              <a:rPr spc="-5" dirty="0"/>
              <a:t>dei</a:t>
            </a:r>
            <a:r>
              <a:rPr spc="10" dirty="0"/>
              <a:t> </a:t>
            </a:r>
            <a:r>
              <a:rPr spc="-10" dirty="0"/>
              <a:t>sistemi</a:t>
            </a:r>
            <a:r>
              <a:rPr spc="30" dirty="0"/>
              <a:t> </a:t>
            </a:r>
            <a:r>
              <a:rPr spc="-5" dirty="0"/>
              <a:t>informativi</a:t>
            </a:r>
            <a:r>
              <a:rPr dirty="0"/>
              <a:t> di</a:t>
            </a:r>
            <a:r>
              <a:rPr spc="-5" dirty="0"/>
              <a:t> </a:t>
            </a:r>
            <a:r>
              <a:rPr spc="-10" dirty="0"/>
              <a:t>marketing:</a:t>
            </a:r>
            <a:r>
              <a:rPr spc="15" dirty="0"/>
              <a:t> </a:t>
            </a:r>
            <a:r>
              <a:rPr spc="-5" dirty="0"/>
              <a:t>sono</a:t>
            </a:r>
            <a:r>
              <a:rPr spc="15" dirty="0"/>
              <a:t> </a:t>
            </a:r>
            <a:r>
              <a:rPr spc="-10" dirty="0"/>
              <a:t>sistemi</a:t>
            </a:r>
            <a:r>
              <a:rPr spc="30" dirty="0"/>
              <a:t> </a:t>
            </a:r>
            <a:r>
              <a:rPr spc="5" dirty="0"/>
              <a:t>in</a:t>
            </a:r>
            <a:r>
              <a:rPr spc="-10" dirty="0"/>
              <a:t> </a:t>
            </a:r>
            <a:r>
              <a:rPr spc="5" dirty="0"/>
              <a:t>cui</a:t>
            </a:r>
            <a:r>
              <a:rPr spc="-5" dirty="0"/>
              <a:t> </a:t>
            </a:r>
            <a:r>
              <a:rPr dirty="0"/>
              <a:t>le</a:t>
            </a:r>
            <a:r>
              <a:rPr spc="15" dirty="0"/>
              <a:t> </a:t>
            </a:r>
            <a:r>
              <a:rPr spc="-5" dirty="0"/>
              <a:t>informazioni</a:t>
            </a:r>
            <a:r>
              <a:rPr spc="-25" dirty="0"/>
              <a:t> </a:t>
            </a:r>
            <a:r>
              <a:rPr dirty="0"/>
              <a:t>di</a:t>
            </a:r>
            <a:r>
              <a:rPr spc="-5" dirty="0"/>
              <a:t> </a:t>
            </a:r>
            <a:r>
              <a:rPr spc="-10" dirty="0"/>
              <a:t>marketing</a:t>
            </a:r>
            <a:r>
              <a:rPr spc="30" dirty="0"/>
              <a:t> </a:t>
            </a:r>
            <a:r>
              <a:rPr spc="-5" dirty="0"/>
              <a:t>sono </a:t>
            </a:r>
            <a:r>
              <a:rPr spc="-385" dirty="0"/>
              <a:t> </a:t>
            </a:r>
            <a:r>
              <a:rPr spc="-10" dirty="0"/>
              <a:t>formalmente</a:t>
            </a:r>
            <a:r>
              <a:rPr spc="-5" dirty="0"/>
              <a:t> </a:t>
            </a:r>
            <a:r>
              <a:rPr spc="-10" dirty="0"/>
              <a:t>raccolte,</a:t>
            </a:r>
            <a:r>
              <a:rPr spc="30" dirty="0"/>
              <a:t> </a:t>
            </a:r>
            <a:r>
              <a:rPr spc="-10" dirty="0"/>
              <a:t>archiviate</a:t>
            </a:r>
            <a:r>
              <a:rPr spc="15" dirty="0"/>
              <a:t> </a:t>
            </a:r>
            <a:r>
              <a:rPr dirty="0"/>
              <a:t>e</a:t>
            </a:r>
            <a:r>
              <a:rPr spc="-5" dirty="0"/>
              <a:t> distribuite con</a:t>
            </a:r>
            <a:r>
              <a:rPr spc="-15" dirty="0"/>
              <a:t> </a:t>
            </a:r>
            <a:r>
              <a:rPr dirty="0"/>
              <a:t>un </a:t>
            </a:r>
            <a:r>
              <a:rPr spc="-5" dirty="0"/>
              <a:t>andamento</a:t>
            </a:r>
            <a:r>
              <a:rPr spc="-20" dirty="0"/>
              <a:t> </a:t>
            </a:r>
            <a:r>
              <a:rPr spc="-10" dirty="0"/>
              <a:t>regolare</a:t>
            </a:r>
            <a:r>
              <a:rPr spc="-5" dirty="0"/>
              <a:t> </a:t>
            </a:r>
            <a:r>
              <a:rPr dirty="0"/>
              <a:t>e</a:t>
            </a:r>
            <a:r>
              <a:rPr spc="20" dirty="0"/>
              <a:t> </a:t>
            </a:r>
            <a:r>
              <a:rPr spc="-5" dirty="0"/>
              <a:t>pianificato.</a:t>
            </a:r>
          </a:p>
          <a:p>
            <a:pPr marL="132080">
              <a:lnSpc>
                <a:spcPct val="100000"/>
              </a:lnSpc>
              <a:spcBef>
                <a:spcPts val="40"/>
              </a:spcBef>
              <a:buFont typeface="Calibri"/>
              <a:buAutoNum type="arabicPeriod"/>
            </a:pPr>
            <a:endParaRPr sz="1700"/>
          </a:p>
          <a:p>
            <a:pPr marL="144780" marR="626110">
              <a:lnSpc>
                <a:spcPct val="100000"/>
              </a:lnSpc>
              <a:buFont typeface="Calibri"/>
              <a:buAutoNum type="arabicPeriod"/>
              <a:tabLst>
                <a:tab pos="368300" algn="l"/>
              </a:tabLst>
            </a:pPr>
            <a:r>
              <a:rPr dirty="0"/>
              <a:t>I</a:t>
            </a:r>
            <a:r>
              <a:rPr spc="5" dirty="0"/>
              <a:t> </a:t>
            </a:r>
            <a:r>
              <a:rPr spc="-10" dirty="0"/>
              <a:t>tre</a:t>
            </a:r>
            <a:r>
              <a:rPr spc="20" dirty="0"/>
              <a:t> </a:t>
            </a:r>
            <a:r>
              <a:rPr spc="-5" dirty="0"/>
              <a:t>tipi </a:t>
            </a:r>
            <a:r>
              <a:rPr dirty="0"/>
              <a:t>principali </a:t>
            </a:r>
            <a:r>
              <a:rPr spc="-5" dirty="0"/>
              <a:t>d’informazioni</a:t>
            </a:r>
            <a:r>
              <a:rPr spc="-20" dirty="0"/>
              <a:t> </a:t>
            </a:r>
            <a:r>
              <a:rPr dirty="0"/>
              <a:t>sul</a:t>
            </a:r>
            <a:r>
              <a:rPr spc="10" dirty="0"/>
              <a:t> </a:t>
            </a:r>
            <a:r>
              <a:rPr spc="-10" dirty="0"/>
              <a:t>mercato:</a:t>
            </a:r>
            <a:r>
              <a:rPr dirty="0"/>
              <a:t> le</a:t>
            </a:r>
            <a:r>
              <a:rPr spc="15" dirty="0"/>
              <a:t> </a:t>
            </a:r>
            <a:r>
              <a:rPr spc="-5" dirty="0"/>
              <a:t>informazioni</a:t>
            </a:r>
            <a:r>
              <a:rPr spc="-20" dirty="0"/>
              <a:t> </a:t>
            </a:r>
            <a:r>
              <a:rPr dirty="0"/>
              <a:t>sul</a:t>
            </a:r>
            <a:r>
              <a:rPr spc="15" dirty="0"/>
              <a:t> </a:t>
            </a:r>
            <a:r>
              <a:rPr spc="-10" dirty="0"/>
              <a:t>mercato</a:t>
            </a:r>
            <a:r>
              <a:rPr spc="-20" dirty="0"/>
              <a:t> </a:t>
            </a:r>
            <a:r>
              <a:rPr spc="-5" dirty="0"/>
              <a:t>interno;</a:t>
            </a:r>
            <a:r>
              <a:rPr dirty="0"/>
              <a:t> la</a:t>
            </a:r>
            <a:r>
              <a:rPr spc="10" dirty="0"/>
              <a:t> </a:t>
            </a:r>
            <a:r>
              <a:rPr spc="-15" dirty="0"/>
              <a:t>market </a:t>
            </a:r>
            <a:r>
              <a:rPr spc="-380" dirty="0"/>
              <a:t> </a:t>
            </a:r>
            <a:r>
              <a:rPr spc="-5" dirty="0"/>
              <a:t>intelligence;</a:t>
            </a:r>
            <a:r>
              <a:rPr spc="-10" dirty="0"/>
              <a:t> </a:t>
            </a:r>
            <a:r>
              <a:rPr dirty="0"/>
              <a:t>le</a:t>
            </a:r>
            <a:r>
              <a:rPr spc="-15" dirty="0"/>
              <a:t> </a:t>
            </a:r>
            <a:r>
              <a:rPr spc="-5" dirty="0"/>
              <a:t>ricerche</a:t>
            </a:r>
            <a:r>
              <a:rPr spc="10" dirty="0"/>
              <a:t> </a:t>
            </a:r>
            <a:r>
              <a:rPr dirty="0"/>
              <a:t>di</a:t>
            </a:r>
            <a:r>
              <a:rPr spc="5" dirty="0"/>
              <a:t> </a:t>
            </a:r>
            <a:r>
              <a:rPr spc="-10" dirty="0"/>
              <a:t>mercato.</a:t>
            </a:r>
          </a:p>
          <a:p>
            <a:pPr marL="132080"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1700"/>
          </a:p>
          <a:p>
            <a:pPr marL="144780" marR="98425">
              <a:lnSpc>
                <a:spcPct val="100000"/>
              </a:lnSpc>
              <a:buFont typeface="Calibri"/>
              <a:buAutoNum type="arabicPeriod"/>
              <a:tabLst>
                <a:tab pos="368300" algn="l"/>
              </a:tabLst>
            </a:pPr>
            <a:r>
              <a:rPr spc="-5" dirty="0"/>
              <a:t>Il</a:t>
            </a:r>
            <a:r>
              <a:rPr spc="10" dirty="0"/>
              <a:t> </a:t>
            </a:r>
            <a:r>
              <a:rPr spc="-5" dirty="0"/>
              <a:t>termine</a:t>
            </a:r>
            <a:r>
              <a:rPr spc="20" dirty="0"/>
              <a:t> </a:t>
            </a:r>
            <a:r>
              <a:rPr spc="5" dirty="0"/>
              <a:t>"big</a:t>
            </a:r>
            <a:r>
              <a:rPr spc="-20" dirty="0"/>
              <a:t> </a:t>
            </a:r>
            <a:r>
              <a:rPr spc="-10" dirty="0"/>
              <a:t>data"</a:t>
            </a:r>
            <a:r>
              <a:rPr spc="10" dirty="0"/>
              <a:t> </a:t>
            </a:r>
            <a:r>
              <a:rPr spc="-5" dirty="0"/>
              <a:t>si</a:t>
            </a:r>
            <a:r>
              <a:rPr spc="15" dirty="0"/>
              <a:t> </a:t>
            </a:r>
            <a:r>
              <a:rPr spc="-5" dirty="0"/>
              <a:t>riferisce</a:t>
            </a:r>
            <a:r>
              <a:rPr spc="20" dirty="0"/>
              <a:t> </a:t>
            </a:r>
            <a:r>
              <a:rPr dirty="0"/>
              <a:t>alla</a:t>
            </a:r>
            <a:r>
              <a:rPr spc="35" dirty="0"/>
              <a:t> </a:t>
            </a:r>
            <a:r>
              <a:rPr spc="-10" dirty="0"/>
              <a:t>raccolta,</a:t>
            </a:r>
            <a:r>
              <a:rPr spc="10" dirty="0"/>
              <a:t> </a:t>
            </a:r>
            <a:r>
              <a:rPr spc="-15" dirty="0"/>
              <a:t>all’aggregazione</a:t>
            </a:r>
            <a:r>
              <a:rPr dirty="0"/>
              <a:t> e </a:t>
            </a:r>
            <a:r>
              <a:rPr spc="-15" dirty="0"/>
              <a:t>all’analisi</a:t>
            </a:r>
            <a:r>
              <a:rPr spc="30" dirty="0"/>
              <a:t> </a:t>
            </a:r>
            <a:r>
              <a:rPr spc="-5" dirty="0"/>
              <a:t>di</a:t>
            </a:r>
            <a:r>
              <a:rPr spc="15" dirty="0"/>
              <a:t> </a:t>
            </a:r>
            <a:r>
              <a:rPr spc="-5" dirty="0"/>
              <a:t>dati</a:t>
            </a:r>
            <a:r>
              <a:rPr spc="15" dirty="0"/>
              <a:t> </a:t>
            </a:r>
            <a:r>
              <a:rPr spc="-5" dirty="0"/>
              <a:t>provenienti</a:t>
            </a:r>
            <a:r>
              <a:rPr spc="-25" dirty="0"/>
              <a:t> </a:t>
            </a:r>
            <a:r>
              <a:rPr dirty="0"/>
              <a:t>da più </a:t>
            </a:r>
            <a:r>
              <a:rPr spc="-380" dirty="0"/>
              <a:t> </a:t>
            </a:r>
            <a:r>
              <a:rPr spc="-10" dirty="0"/>
              <a:t>fonti </a:t>
            </a:r>
            <a:r>
              <a:rPr dirty="0"/>
              <a:t>al</a:t>
            </a:r>
            <a:r>
              <a:rPr spc="5" dirty="0"/>
              <a:t> </a:t>
            </a:r>
            <a:r>
              <a:rPr dirty="0"/>
              <a:t>fine</a:t>
            </a:r>
            <a:r>
              <a:rPr spc="-10" dirty="0"/>
              <a:t> </a:t>
            </a:r>
            <a:r>
              <a:rPr dirty="0"/>
              <a:t>di</a:t>
            </a:r>
            <a:r>
              <a:rPr spc="-10" dirty="0"/>
              <a:t> agevolare </a:t>
            </a:r>
            <a:r>
              <a:rPr spc="5" dirty="0"/>
              <a:t>il</a:t>
            </a:r>
            <a:r>
              <a:rPr spc="-10" dirty="0"/>
              <a:t> </a:t>
            </a:r>
            <a:r>
              <a:rPr spc="-5" dirty="0"/>
              <a:t>processo</a:t>
            </a:r>
            <a:r>
              <a:rPr spc="10" dirty="0"/>
              <a:t> </a:t>
            </a:r>
            <a:r>
              <a:rPr dirty="0"/>
              <a:t>decisionale</a:t>
            </a:r>
            <a:r>
              <a:rPr spc="-10" dirty="0"/>
              <a:t> </a:t>
            </a:r>
            <a:r>
              <a:rPr dirty="0"/>
              <a:t>di</a:t>
            </a:r>
            <a:r>
              <a:rPr spc="5" dirty="0"/>
              <a:t> </a:t>
            </a:r>
            <a:r>
              <a:rPr spc="-10" dirty="0"/>
              <a:t>marketing.</a:t>
            </a:r>
          </a:p>
          <a:p>
            <a:pPr marL="132080">
              <a:lnSpc>
                <a:spcPct val="100000"/>
              </a:lnSpc>
              <a:spcBef>
                <a:spcPts val="35"/>
              </a:spcBef>
              <a:buFont typeface="Calibri"/>
              <a:buAutoNum type="arabicPeriod"/>
            </a:pPr>
            <a:endParaRPr sz="1700"/>
          </a:p>
          <a:p>
            <a:pPr marL="144780" marR="632460">
              <a:lnSpc>
                <a:spcPct val="100000"/>
              </a:lnSpc>
              <a:buFont typeface="Calibri"/>
              <a:buAutoNum type="arabicPeriod"/>
              <a:tabLst>
                <a:tab pos="368300" algn="l"/>
              </a:tabLst>
            </a:pPr>
            <a:r>
              <a:rPr spc="-5" dirty="0"/>
              <a:t>Gli</a:t>
            </a:r>
            <a:r>
              <a:rPr spc="10" dirty="0"/>
              <a:t> </a:t>
            </a:r>
            <a:r>
              <a:rPr spc="-5" dirty="0"/>
              <a:t>approcci</a:t>
            </a:r>
            <a:r>
              <a:rPr dirty="0"/>
              <a:t> della </a:t>
            </a:r>
            <a:r>
              <a:rPr spc="-5" dirty="0"/>
              <a:t>ricerca:</a:t>
            </a:r>
            <a:r>
              <a:rPr spc="20" dirty="0"/>
              <a:t> </a:t>
            </a:r>
            <a:r>
              <a:rPr spc="-15" dirty="0"/>
              <a:t>un’azienda</a:t>
            </a:r>
            <a:r>
              <a:rPr spc="-5" dirty="0"/>
              <a:t> </a:t>
            </a:r>
            <a:r>
              <a:rPr dirty="0"/>
              <a:t>può</a:t>
            </a:r>
            <a:r>
              <a:rPr spc="-15" dirty="0"/>
              <a:t> </a:t>
            </a:r>
            <a:r>
              <a:rPr spc="-10" dirty="0"/>
              <a:t>realizzare</a:t>
            </a:r>
            <a:r>
              <a:rPr spc="20" dirty="0"/>
              <a:t> </a:t>
            </a:r>
            <a:r>
              <a:rPr spc="-5" dirty="0"/>
              <a:t>essa</a:t>
            </a:r>
            <a:r>
              <a:rPr spc="15" dirty="0"/>
              <a:t> </a:t>
            </a:r>
            <a:r>
              <a:rPr spc="-10" dirty="0"/>
              <a:t>stessa</a:t>
            </a:r>
            <a:r>
              <a:rPr spc="30" dirty="0"/>
              <a:t> </a:t>
            </a:r>
            <a:r>
              <a:rPr dirty="0"/>
              <a:t>una </a:t>
            </a:r>
            <a:r>
              <a:rPr spc="-5" dirty="0"/>
              <a:t>ricerca</a:t>
            </a:r>
            <a:r>
              <a:rPr spc="15" dirty="0"/>
              <a:t> </a:t>
            </a:r>
            <a:r>
              <a:rPr dirty="0"/>
              <a:t>di </a:t>
            </a:r>
            <a:r>
              <a:rPr spc="-10" dirty="0"/>
              <a:t>mercato</a:t>
            </a:r>
            <a:r>
              <a:rPr spc="-20" dirty="0"/>
              <a:t> </a:t>
            </a:r>
            <a:r>
              <a:rPr dirty="0"/>
              <a:t>o</a:t>
            </a:r>
            <a:r>
              <a:rPr spc="20" dirty="0"/>
              <a:t> </a:t>
            </a:r>
            <a:r>
              <a:rPr spc="-5" dirty="0"/>
              <a:t>può </a:t>
            </a:r>
            <a:r>
              <a:rPr spc="-380" dirty="0"/>
              <a:t> </a:t>
            </a:r>
            <a:r>
              <a:rPr spc="-5" dirty="0"/>
              <a:t>impiegare</a:t>
            </a:r>
            <a:r>
              <a:rPr spc="-15" dirty="0"/>
              <a:t> </a:t>
            </a:r>
            <a:r>
              <a:rPr dirty="0"/>
              <a:t>i</a:t>
            </a:r>
            <a:r>
              <a:rPr spc="5" dirty="0"/>
              <a:t> </a:t>
            </a:r>
            <a:r>
              <a:rPr dirty="0"/>
              <a:t>servizi</a:t>
            </a:r>
            <a:r>
              <a:rPr spc="5" dirty="0"/>
              <a:t> </a:t>
            </a:r>
            <a:r>
              <a:rPr spc="-5" dirty="0"/>
              <a:t>di</a:t>
            </a:r>
            <a:r>
              <a:rPr spc="5" dirty="0"/>
              <a:t> </a:t>
            </a:r>
            <a:r>
              <a:rPr spc="-5" dirty="0"/>
              <a:t>una</a:t>
            </a:r>
            <a:r>
              <a:rPr spc="5" dirty="0"/>
              <a:t> </a:t>
            </a:r>
            <a:r>
              <a:rPr spc="-5" dirty="0"/>
              <a:t>società</a:t>
            </a:r>
            <a:r>
              <a:rPr spc="5" dirty="0"/>
              <a:t> </a:t>
            </a:r>
            <a:r>
              <a:rPr dirty="0"/>
              <a:t>di</a:t>
            </a:r>
            <a:r>
              <a:rPr spc="-10" dirty="0"/>
              <a:t> </a:t>
            </a:r>
            <a:r>
              <a:rPr spc="-5" dirty="0"/>
              <a:t>ricerche</a:t>
            </a:r>
            <a:r>
              <a:rPr spc="10" dirty="0"/>
              <a:t> </a:t>
            </a:r>
            <a:r>
              <a:rPr dirty="0"/>
              <a:t>di</a:t>
            </a:r>
            <a:r>
              <a:rPr spc="5" dirty="0"/>
              <a:t> </a:t>
            </a:r>
            <a:r>
              <a:rPr spc="-10" dirty="0"/>
              <a:t>mercato.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692" y="2087397"/>
            <a:ext cx="7839709" cy="2697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Font typeface="Calibri"/>
              <a:buAutoNum type="arabicPeriod" startAt="6"/>
              <a:tabLst>
                <a:tab pos="235585" algn="l"/>
              </a:tabLst>
            </a:pPr>
            <a:r>
              <a:rPr sz="1750" spc="-5" dirty="0">
                <a:latin typeface="Calibri"/>
                <a:cs typeface="Calibri"/>
              </a:rPr>
              <a:t>Le </a:t>
            </a:r>
            <a:r>
              <a:rPr sz="1750" spc="-10" dirty="0">
                <a:latin typeface="Calibri"/>
                <a:cs typeface="Calibri"/>
              </a:rPr>
              <a:t>fasi </a:t>
            </a:r>
            <a:r>
              <a:rPr sz="1750" dirty="0">
                <a:latin typeface="Calibri"/>
                <a:cs typeface="Calibri"/>
              </a:rPr>
              <a:t>della </a:t>
            </a:r>
            <a:r>
              <a:rPr sz="1750" spc="-5" dirty="0">
                <a:latin typeface="Calibri"/>
                <a:cs typeface="Calibri"/>
              </a:rPr>
              <a:t>ricerca </a:t>
            </a:r>
            <a:r>
              <a:rPr sz="1750" dirty="0">
                <a:latin typeface="Calibri"/>
                <a:cs typeface="Calibri"/>
              </a:rPr>
              <a:t>di </a:t>
            </a:r>
            <a:r>
              <a:rPr sz="1750" spc="-10" dirty="0">
                <a:latin typeface="Calibri"/>
                <a:cs typeface="Calibri"/>
              </a:rPr>
              <a:t>mercato </a:t>
            </a:r>
            <a:r>
              <a:rPr sz="1750" spc="-5" dirty="0">
                <a:latin typeface="Calibri"/>
                <a:cs typeface="Calibri"/>
              </a:rPr>
              <a:t>comprendono: </a:t>
            </a:r>
            <a:r>
              <a:rPr sz="1750" dirty="0">
                <a:latin typeface="Calibri"/>
                <a:cs typeface="Calibri"/>
              </a:rPr>
              <a:t>il </a:t>
            </a:r>
            <a:r>
              <a:rPr sz="1750" spc="-15" dirty="0">
                <a:latin typeface="Calibri"/>
                <a:cs typeface="Calibri"/>
              </a:rPr>
              <a:t>contatto </a:t>
            </a:r>
            <a:r>
              <a:rPr sz="1750" dirty="0">
                <a:latin typeface="Calibri"/>
                <a:cs typeface="Calibri"/>
              </a:rPr>
              <a:t>iniziale, il </a:t>
            </a:r>
            <a:r>
              <a:rPr sz="1750" spc="-5" dirty="0">
                <a:latin typeface="Calibri"/>
                <a:cs typeface="Calibri"/>
              </a:rPr>
              <a:t>brief di ricerca, </a:t>
            </a:r>
            <a:r>
              <a:rPr sz="1750" spc="5" dirty="0">
                <a:latin typeface="Calibri"/>
                <a:cs typeface="Calibri"/>
              </a:rPr>
              <a:t>la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proposta </a:t>
            </a:r>
            <a:r>
              <a:rPr sz="1750" dirty="0">
                <a:latin typeface="Calibri"/>
                <a:cs typeface="Calibri"/>
              </a:rPr>
              <a:t>di </a:t>
            </a:r>
            <a:r>
              <a:rPr sz="1750" spc="-5" dirty="0">
                <a:latin typeface="Calibri"/>
                <a:cs typeface="Calibri"/>
              </a:rPr>
              <a:t>ricerca, </a:t>
            </a:r>
            <a:r>
              <a:rPr sz="1750" dirty="0">
                <a:latin typeface="Calibri"/>
                <a:cs typeface="Calibri"/>
              </a:rPr>
              <a:t>la </a:t>
            </a:r>
            <a:r>
              <a:rPr sz="1750" spc="-5" dirty="0">
                <a:latin typeface="Calibri"/>
                <a:cs typeface="Calibri"/>
              </a:rPr>
              <a:t>ricerca </a:t>
            </a:r>
            <a:r>
              <a:rPr sz="1750" spc="-10" dirty="0">
                <a:latin typeface="Calibri"/>
                <a:cs typeface="Calibri"/>
              </a:rPr>
              <a:t>esplorativa, </a:t>
            </a:r>
            <a:r>
              <a:rPr sz="1750" dirty="0">
                <a:latin typeface="Calibri"/>
                <a:cs typeface="Calibri"/>
              </a:rPr>
              <a:t>la </a:t>
            </a:r>
            <a:r>
              <a:rPr sz="1750" spc="-15" dirty="0">
                <a:latin typeface="Calibri"/>
                <a:cs typeface="Calibri"/>
              </a:rPr>
              <a:t>fase </a:t>
            </a:r>
            <a:r>
              <a:rPr sz="1750" dirty="0">
                <a:latin typeface="Calibri"/>
                <a:cs typeface="Calibri"/>
              </a:rPr>
              <a:t>principale di </a:t>
            </a:r>
            <a:r>
              <a:rPr sz="1750" spc="-10" dirty="0">
                <a:latin typeface="Calibri"/>
                <a:cs typeface="Calibri"/>
              </a:rPr>
              <a:t>raccolta </a:t>
            </a:r>
            <a:r>
              <a:rPr sz="1750" spc="-5" dirty="0">
                <a:latin typeface="Calibri"/>
                <a:cs typeface="Calibri"/>
              </a:rPr>
              <a:t>dei dati, </a:t>
            </a:r>
            <a:r>
              <a:rPr sz="1750" dirty="0">
                <a:latin typeface="Calibri"/>
                <a:cs typeface="Calibri"/>
              </a:rPr>
              <a:t>l'analisi 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dei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dati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la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scrittura/presentazione</a:t>
            </a:r>
            <a:r>
              <a:rPr sz="1750" spc="2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del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report.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libri"/>
              <a:buAutoNum type="arabicPeriod" startAt="6"/>
            </a:pPr>
            <a:endParaRPr sz="1700">
              <a:latin typeface="Calibri"/>
              <a:cs typeface="Calibri"/>
            </a:endParaRPr>
          </a:p>
          <a:p>
            <a:pPr marL="12700" marR="173990">
              <a:lnSpc>
                <a:spcPct val="100299"/>
              </a:lnSpc>
              <a:buFont typeface="Calibri"/>
              <a:buAutoNum type="arabicPeriod" startAt="6"/>
              <a:tabLst>
                <a:tab pos="235585" algn="l"/>
              </a:tabLst>
            </a:pPr>
            <a:r>
              <a:rPr sz="1750" spc="-5" dirty="0">
                <a:latin typeface="Calibri"/>
                <a:cs typeface="Calibri"/>
              </a:rPr>
              <a:t>Le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tecniche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ricerca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qualitativa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sono una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serie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-5" dirty="0">
                <a:latin typeface="Calibri"/>
                <a:cs typeface="Calibri"/>
              </a:rPr>
              <a:t> tecniche</a:t>
            </a:r>
            <a:r>
              <a:rPr sz="1750" spc="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-5" dirty="0">
                <a:latin typeface="Calibri"/>
                <a:cs typeface="Calibri"/>
              </a:rPr>
              <a:t> ricerca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semi- 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strutturata</a:t>
            </a:r>
            <a:r>
              <a:rPr sz="1750" spc="4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che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includono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focus</a:t>
            </a:r>
            <a:r>
              <a:rPr sz="175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group,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interviste</a:t>
            </a:r>
            <a:r>
              <a:rPr sz="1750" spc="4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in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10" dirty="0">
                <a:latin typeface="Calibri"/>
                <a:cs typeface="Calibri"/>
              </a:rPr>
              <a:t>profondità,</a:t>
            </a:r>
            <a:r>
              <a:rPr sz="1750" spc="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osservazioni,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ricerche </a:t>
            </a:r>
            <a:r>
              <a:rPr sz="1750" spc="-385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etnografiche,</a:t>
            </a:r>
            <a:r>
              <a:rPr sz="1750" spc="-1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ecc.</a:t>
            </a:r>
            <a:endParaRPr sz="1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 startAt="6"/>
            </a:pPr>
            <a:endParaRPr sz="1700">
              <a:latin typeface="Calibri"/>
              <a:cs typeface="Calibri"/>
            </a:endParaRPr>
          </a:p>
          <a:p>
            <a:pPr marL="12700" marR="565785">
              <a:lnSpc>
                <a:spcPct val="100600"/>
              </a:lnSpc>
              <a:spcBef>
                <a:spcPts val="5"/>
              </a:spcBef>
              <a:buFont typeface="Calibri"/>
              <a:buAutoNum type="arabicPeriod" startAt="6"/>
              <a:tabLst>
                <a:tab pos="235585" algn="l"/>
              </a:tabLst>
            </a:pPr>
            <a:r>
              <a:rPr sz="1750" dirty="0">
                <a:latin typeface="Calibri"/>
                <a:cs typeface="Calibri"/>
              </a:rPr>
              <a:t>I </a:t>
            </a:r>
            <a:r>
              <a:rPr sz="1750" spc="-10" dirty="0">
                <a:latin typeface="Calibri"/>
                <a:cs typeface="Calibri"/>
              </a:rPr>
              <a:t>quattro</a:t>
            </a:r>
            <a:r>
              <a:rPr sz="1750" spc="-5" dirty="0">
                <a:latin typeface="Calibri"/>
                <a:cs typeface="Calibri"/>
              </a:rPr>
              <a:t> metodi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principali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di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sondaggio</a:t>
            </a:r>
            <a:r>
              <a:rPr sz="1750" spc="-5" dirty="0">
                <a:latin typeface="Calibri"/>
                <a:cs typeface="Calibri"/>
              </a:rPr>
              <a:t> sono:</a:t>
            </a:r>
            <a:r>
              <a:rPr sz="1750" spc="-1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faccia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a</a:t>
            </a:r>
            <a:r>
              <a:rPr sz="1750" spc="-5" dirty="0">
                <a:latin typeface="Calibri"/>
                <a:cs typeface="Calibri"/>
              </a:rPr>
              <a:t> faccia,</a:t>
            </a:r>
            <a:r>
              <a:rPr sz="1750" spc="10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telefono,</a:t>
            </a:r>
            <a:r>
              <a:rPr sz="1750" spc="-5" dirty="0">
                <a:latin typeface="Calibri"/>
                <a:cs typeface="Calibri"/>
              </a:rPr>
              <a:t> </a:t>
            </a:r>
            <a:r>
              <a:rPr sz="1750" spc="-15" dirty="0">
                <a:latin typeface="Calibri"/>
                <a:cs typeface="Calibri"/>
              </a:rPr>
              <a:t>posta</a:t>
            </a:r>
            <a:r>
              <a:rPr sz="1750" spc="30" dirty="0">
                <a:latin typeface="Calibri"/>
                <a:cs typeface="Calibri"/>
              </a:rPr>
              <a:t> </a:t>
            </a:r>
            <a:r>
              <a:rPr sz="1750" dirty="0">
                <a:latin typeface="Calibri"/>
                <a:cs typeface="Calibri"/>
              </a:rPr>
              <a:t>e </a:t>
            </a:r>
            <a:r>
              <a:rPr sz="1750" spc="-380" dirty="0">
                <a:latin typeface="Calibri"/>
                <a:cs typeface="Calibri"/>
              </a:rPr>
              <a:t> </a:t>
            </a:r>
            <a:r>
              <a:rPr sz="1750" spc="-5" dirty="0">
                <a:latin typeface="Calibri"/>
                <a:cs typeface="Calibri"/>
              </a:rPr>
              <a:t>Internet.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5242C6F-104D-F39A-822C-7B9198D4B21F}"/>
              </a:ext>
            </a:extLst>
          </p:cNvPr>
          <p:cNvSpPr txBox="1"/>
          <p:nvPr/>
        </p:nvSpPr>
        <p:spPr>
          <a:xfrm>
            <a:off x="1308100" y="2419081"/>
            <a:ext cx="7848600" cy="1910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8290" marR="104139" indent="-195580" algn="ctr">
              <a:lnSpc>
                <a:spcPts val="1430"/>
              </a:lnSpc>
              <a:spcBef>
                <a:spcPts val="1235"/>
              </a:spcBef>
            </a:pP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Saper discernere quali siano le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informazioni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utili sui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clienti, 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tra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tutte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le </a:t>
            </a:r>
            <a:r>
              <a:rPr lang="it-IT" sz="2000" spc="-2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lang="it-IT" sz="20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disponibili,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 è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 importante</a:t>
            </a:r>
            <a:r>
              <a:rPr lang="it-IT" sz="20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compito</a:t>
            </a:r>
            <a:r>
              <a:rPr lang="it-IT" sz="20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lang="it-IT" sz="20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marketing.</a:t>
            </a:r>
            <a:endParaRPr lang="it-IT" sz="2000" dirty="0">
              <a:latin typeface="Calibri"/>
              <a:cs typeface="Calibri"/>
            </a:endParaRPr>
          </a:p>
          <a:p>
            <a:pPr marL="268605" marR="24130" indent="-256540" algn="ctr">
              <a:lnSpc>
                <a:spcPts val="2650"/>
              </a:lnSpc>
              <a:spcBef>
                <a:spcPts val="229"/>
              </a:spcBef>
            </a:pP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È necessario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distinguere fra </a:t>
            </a:r>
            <a:r>
              <a:rPr lang="it-IT" sz="2000" b="1" u="sng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ricerche di </a:t>
            </a:r>
            <a:r>
              <a:rPr lang="it-IT" sz="2000" b="1" u="sng" spc="-5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mercato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lang="it-IT" sz="2000" b="1" u="sng" dirty="0">
                <a:solidFill>
                  <a:srgbClr val="3493BA"/>
                </a:solidFill>
                <a:uFill>
                  <a:solidFill>
                    <a:srgbClr val="3493BA"/>
                  </a:solidFill>
                </a:uFill>
                <a:latin typeface="Calibri"/>
                <a:cs typeface="Calibri"/>
              </a:rPr>
              <a:t>ricerche di marketing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. </a:t>
            </a:r>
          </a:p>
          <a:p>
            <a:pPr marL="268605" marR="24130" indent="-256540" algn="ctr">
              <a:lnSpc>
                <a:spcPts val="2650"/>
              </a:lnSpc>
              <a:spcBef>
                <a:spcPts val="229"/>
              </a:spcBef>
            </a:pPr>
            <a:r>
              <a:rPr lang="it-IT" sz="2000" spc="-2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"la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prima denota</a:t>
            </a:r>
            <a:r>
              <a:rPr lang="it-IT" sz="200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lang="it-IT" sz="20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lang="it-IT" sz="20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necessarie</a:t>
            </a:r>
            <a:r>
              <a:rPr lang="it-IT" sz="200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lang="it-IT" sz="20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compiere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 scelta</a:t>
            </a:r>
            <a:r>
              <a:rPr lang="it-IT" sz="20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endParaRPr lang="it-IT" sz="2000" dirty="0">
              <a:latin typeface="Calibri"/>
              <a:cs typeface="Calibri"/>
            </a:endParaRPr>
          </a:p>
          <a:p>
            <a:pPr marR="10795" algn="ctr">
              <a:lnSpc>
                <a:spcPts val="1080"/>
              </a:lnSpc>
            </a:pP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r>
              <a:rPr lang="it-IT" sz="200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lang="it-IT" sz="20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-10" dirty="0">
                <a:solidFill>
                  <a:srgbClr val="3F3F3F"/>
                </a:solidFill>
                <a:latin typeface="Calibri"/>
                <a:cs typeface="Calibri"/>
              </a:rPr>
              <a:t>riferimento‘’.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 Di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 contro,</a:t>
            </a:r>
            <a:r>
              <a:rPr lang="it-IT" sz="20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"le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 ricerche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lang="it-IT" sz="200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marketing consistono</a:t>
            </a:r>
            <a:endParaRPr lang="it-IT" sz="2000" dirty="0">
              <a:latin typeface="Calibri"/>
              <a:cs typeface="Calibri"/>
            </a:endParaRPr>
          </a:p>
          <a:p>
            <a:pPr marL="106680" marR="118745" indent="1270" algn="ctr">
              <a:lnSpc>
                <a:spcPts val="1420"/>
              </a:lnSpc>
              <a:spcBef>
                <a:spcPts val="100"/>
              </a:spcBef>
            </a:pP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nella produzione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dati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grazie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all'esecuzione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progetti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d'indagine a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pagamento,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che applicano una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data formula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ricerca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specificamente </a:t>
            </a:r>
            <a:r>
              <a:rPr lang="it-IT" sz="2000" spc="-2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diretta</a:t>
            </a:r>
            <a:r>
              <a:rPr lang="it-IT" sz="200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alla risoluzione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5" dirty="0">
                <a:solidFill>
                  <a:srgbClr val="3F3F3F"/>
                </a:solidFill>
                <a:latin typeface="Calibri"/>
                <a:cs typeface="Calibri"/>
              </a:rPr>
              <a:t>problema</a:t>
            </a:r>
            <a:r>
              <a:rPr lang="it-IT" sz="200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conoscitivo</a:t>
            </a:r>
            <a:r>
              <a:rPr lang="it-IT" sz="200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spc="1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lang="it-IT" sz="200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lang="it-IT" sz="2000" dirty="0">
                <a:solidFill>
                  <a:srgbClr val="3F3F3F"/>
                </a:solidFill>
                <a:latin typeface="Calibri"/>
                <a:cs typeface="Calibri"/>
              </a:rPr>
              <a:t>marketing".</a:t>
            </a:r>
            <a:endParaRPr lang="it-IT" sz="2000" dirty="0">
              <a:latin typeface="Calibri"/>
              <a:cs typeface="Calibri"/>
            </a:endParaRP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E74353E-3D25-91EF-5B99-3E0E36F10303}"/>
              </a:ext>
            </a:extLst>
          </p:cNvPr>
          <p:cNvCxnSpPr/>
          <p:nvPr/>
        </p:nvCxnSpPr>
        <p:spPr>
          <a:xfrm>
            <a:off x="5194300" y="657225"/>
            <a:ext cx="0" cy="1219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532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27648"/>
            <a:ext cx="10692765" cy="459105"/>
            <a:chOff x="0" y="6327648"/>
            <a:chExt cx="10692765" cy="459105"/>
          </a:xfrm>
        </p:grpSpPr>
        <p:sp>
          <p:nvSpPr>
            <p:cNvPr id="3" name="object 3"/>
            <p:cNvSpPr/>
            <p:nvPr/>
          </p:nvSpPr>
          <p:spPr>
            <a:xfrm>
              <a:off x="3047" y="6387084"/>
              <a:ext cx="10689590" cy="399415"/>
            </a:xfrm>
            <a:custGeom>
              <a:avLst/>
              <a:gdLst/>
              <a:ahLst/>
              <a:cxnLst/>
              <a:rect l="l" t="t" r="r" b="b"/>
              <a:pathLst>
                <a:path w="10689590" h="399415">
                  <a:moveTo>
                    <a:pt x="10689336" y="399287"/>
                  </a:moveTo>
                  <a:lnTo>
                    <a:pt x="0" y="399287"/>
                  </a:lnTo>
                  <a:lnTo>
                    <a:pt x="0" y="0"/>
                  </a:lnTo>
                  <a:lnTo>
                    <a:pt x="10689336" y="0"/>
                  </a:lnTo>
                  <a:lnTo>
                    <a:pt x="10689336" y="399287"/>
                  </a:lnTo>
                  <a:close/>
                </a:path>
              </a:pathLst>
            </a:custGeom>
            <a:solidFill>
              <a:srgbClr val="57B6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27648"/>
              <a:ext cx="10689590" cy="56515"/>
            </a:xfrm>
            <a:custGeom>
              <a:avLst/>
              <a:gdLst/>
              <a:ahLst/>
              <a:cxnLst/>
              <a:rect l="l" t="t" r="r" b="b"/>
              <a:pathLst>
                <a:path w="10689590" h="56514">
                  <a:moveTo>
                    <a:pt x="10689335" y="56387"/>
                  </a:moveTo>
                  <a:lnTo>
                    <a:pt x="0" y="56387"/>
                  </a:lnTo>
                  <a:lnTo>
                    <a:pt x="0" y="0"/>
                  </a:lnTo>
                  <a:lnTo>
                    <a:pt x="10689335" y="0"/>
                  </a:lnTo>
                  <a:lnTo>
                    <a:pt x="10689335" y="56387"/>
                  </a:lnTo>
                  <a:close/>
                </a:path>
              </a:pathLst>
            </a:custGeom>
            <a:solidFill>
              <a:srgbClr val="3493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65208" y="1204985"/>
            <a:ext cx="7863205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390" dirty="0"/>
              <a:t>L</a:t>
            </a:r>
            <a:r>
              <a:rPr sz="4200" spc="-75" dirty="0"/>
              <a:t>’</a:t>
            </a:r>
            <a:r>
              <a:rPr sz="4200" spc="-195" dirty="0"/>
              <a:t>i</a:t>
            </a:r>
            <a:r>
              <a:rPr sz="4200" spc="-175" dirty="0"/>
              <a:t>m</a:t>
            </a:r>
            <a:r>
              <a:rPr sz="4200" spc="-155" dirty="0"/>
              <a:t>p</a:t>
            </a:r>
            <a:r>
              <a:rPr sz="4200" spc="-160" dirty="0"/>
              <a:t>o</a:t>
            </a:r>
            <a:r>
              <a:rPr sz="4200" spc="-110" dirty="0"/>
              <a:t>r</a:t>
            </a:r>
            <a:r>
              <a:rPr sz="4200" spc="-200" dirty="0"/>
              <a:t>t</a:t>
            </a:r>
            <a:r>
              <a:rPr sz="4200" spc="-185" dirty="0"/>
              <a:t>a</a:t>
            </a:r>
            <a:r>
              <a:rPr sz="4200" spc="-155" dirty="0"/>
              <a:t>n</a:t>
            </a:r>
            <a:r>
              <a:rPr sz="4200" spc="-200" dirty="0"/>
              <a:t>z</a:t>
            </a:r>
            <a:r>
              <a:rPr sz="4200" spc="-95" dirty="0"/>
              <a:t>a</a:t>
            </a:r>
            <a:r>
              <a:rPr sz="4200" spc="-155" dirty="0"/>
              <a:t> d</a:t>
            </a:r>
            <a:r>
              <a:rPr sz="4200" spc="-140" dirty="0"/>
              <a:t>e</a:t>
            </a:r>
            <a:r>
              <a:rPr sz="4200" spc="-155" dirty="0"/>
              <a:t>ll</a:t>
            </a:r>
            <a:r>
              <a:rPr sz="4200" spc="-35" dirty="0"/>
              <a:t>e</a:t>
            </a:r>
            <a:r>
              <a:rPr sz="4200" spc="-210" dirty="0"/>
              <a:t> </a:t>
            </a:r>
            <a:r>
              <a:rPr sz="4200" spc="-110" dirty="0"/>
              <a:t>r</a:t>
            </a:r>
            <a:r>
              <a:rPr sz="4200" spc="-155" dirty="0"/>
              <a:t>i</a:t>
            </a:r>
            <a:r>
              <a:rPr sz="4200" spc="-35" dirty="0"/>
              <a:t>c</a:t>
            </a:r>
            <a:r>
              <a:rPr sz="4200" spc="-95" dirty="0"/>
              <a:t>e</a:t>
            </a:r>
            <a:r>
              <a:rPr sz="4200" spc="-195" dirty="0"/>
              <a:t>r</a:t>
            </a:r>
            <a:r>
              <a:rPr sz="4200" spc="-35" dirty="0"/>
              <a:t>c</a:t>
            </a:r>
            <a:r>
              <a:rPr sz="4200" spc="-195" dirty="0"/>
              <a:t>h</a:t>
            </a:r>
            <a:r>
              <a:rPr sz="4200" spc="-35" dirty="0"/>
              <a:t>e</a:t>
            </a:r>
            <a:r>
              <a:rPr sz="4200" spc="-170" dirty="0"/>
              <a:t> </a:t>
            </a:r>
            <a:r>
              <a:rPr sz="4200" spc="-155" dirty="0"/>
              <a:t>d</a:t>
            </a:r>
            <a:r>
              <a:rPr sz="4200" spc="-105" dirty="0"/>
              <a:t>i</a:t>
            </a:r>
            <a:r>
              <a:rPr sz="4200" spc="-114" dirty="0"/>
              <a:t> </a:t>
            </a:r>
            <a:r>
              <a:rPr sz="4200" spc="-220" dirty="0"/>
              <a:t>m</a:t>
            </a:r>
            <a:r>
              <a:rPr sz="4200" spc="-95" dirty="0"/>
              <a:t>e</a:t>
            </a:r>
            <a:r>
              <a:rPr sz="4200" spc="-150" dirty="0"/>
              <a:t>r</a:t>
            </a:r>
            <a:r>
              <a:rPr sz="4200" spc="-120" dirty="0"/>
              <a:t>c</a:t>
            </a:r>
            <a:r>
              <a:rPr sz="4200" spc="-225" dirty="0"/>
              <a:t>a</a:t>
            </a:r>
            <a:r>
              <a:rPr sz="4200" spc="-155" dirty="0"/>
              <a:t>t</a:t>
            </a:r>
            <a:r>
              <a:rPr sz="4200" spc="-65" dirty="0"/>
              <a:t>o</a:t>
            </a:r>
            <a:endParaRPr sz="4200"/>
          </a:p>
        </p:txBody>
      </p:sp>
      <p:sp>
        <p:nvSpPr>
          <p:cNvPr id="6" name="object 6"/>
          <p:cNvSpPr txBox="1"/>
          <p:nvPr/>
        </p:nvSpPr>
        <p:spPr>
          <a:xfrm>
            <a:off x="1302549" y="1983750"/>
            <a:ext cx="8230870" cy="156654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15570" marR="5080" indent="-115570">
              <a:lnSpc>
                <a:spcPts val="1900"/>
              </a:lnSpc>
              <a:spcBef>
                <a:spcPts val="330"/>
              </a:spcBef>
              <a:buClr>
                <a:srgbClr val="3493BA"/>
              </a:buClr>
              <a:buSzPct val="94285"/>
              <a:buFont typeface="Wingdings"/>
              <a:buChar char=""/>
              <a:tabLst>
                <a:tab pos="115570" algn="l"/>
              </a:tabLst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guidate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dal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sanno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devono</a:t>
            </a:r>
            <a:r>
              <a:rPr sz="1750"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sempre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contatto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con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quel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che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succede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sul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mercato.</a:t>
            </a:r>
            <a:endParaRPr sz="1750">
              <a:latin typeface="Calibri"/>
              <a:cs typeface="Calibri"/>
            </a:endParaRPr>
          </a:p>
          <a:p>
            <a:pPr marL="379730" lvl="1" indent="-102870">
              <a:lnSpc>
                <a:spcPct val="100000"/>
              </a:lnSpc>
              <a:spcBef>
                <a:spcPts val="985"/>
              </a:spcBef>
              <a:buClr>
                <a:srgbClr val="3493BA"/>
              </a:buClr>
              <a:buSzPct val="94285"/>
              <a:buFont typeface="Wingdings"/>
              <a:buChar char=""/>
              <a:tabLst>
                <a:tab pos="380365" algn="l"/>
              </a:tabLst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Le ricerche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rivestono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 un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ruolo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importante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in</a:t>
            </a:r>
            <a:r>
              <a:rPr sz="1750" spc="-15" dirty="0">
                <a:solidFill>
                  <a:srgbClr val="3F3F3F"/>
                </a:solidFill>
                <a:latin typeface="Calibri"/>
                <a:cs typeface="Calibri"/>
              </a:rPr>
              <a:t> un’ampia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gamma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attività.</a:t>
            </a:r>
            <a:endParaRPr sz="1750">
              <a:latin typeface="Calibri"/>
              <a:cs typeface="Calibri"/>
            </a:endParaRPr>
          </a:p>
          <a:p>
            <a:pPr marL="173355" marR="64769" indent="-173355">
              <a:lnSpc>
                <a:spcPts val="1900"/>
              </a:lnSpc>
              <a:spcBef>
                <a:spcPts val="1250"/>
              </a:spcBef>
              <a:buClr>
                <a:srgbClr val="3493BA"/>
              </a:buClr>
              <a:buSzPct val="94285"/>
              <a:buFont typeface="Wingdings"/>
              <a:buChar char=""/>
              <a:tabLst>
                <a:tab pos="173355" algn="l"/>
              </a:tabLst>
            </a:pP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ricerche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mercato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aiutano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aziende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capire</a:t>
            </a:r>
            <a:r>
              <a:rPr sz="1750"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bisogni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desideri</a:t>
            </a:r>
            <a:r>
              <a:rPr sz="17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dei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 consumatori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1750" spc="-38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forniscono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utili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spc="-5" dirty="0">
                <a:solidFill>
                  <a:srgbClr val="3F3F3F"/>
                </a:solidFill>
                <a:latin typeface="Calibri"/>
                <a:cs typeface="Calibri"/>
              </a:rPr>
              <a:t>per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17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pianificazione</a:t>
            </a:r>
            <a:r>
              <a:rPr sz="1750" spc="-2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17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1750" spc="-10" dirty="0">
                <a:solidFill>
                  <a:srgbClr val="3F3F3F"/>
                </a:solidFill>
                <a:latin typeface="Calibri"/>
                <a:cs typeface="Calibri"/>
              </a:rPr>
              <a:t> marketing.</a:t>
            </a:r>
            <a:endParaRPr sz="175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6332" y="3639311"/>
            <a:ext cx="5667755" cy="245237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5320" y="1567783"/>
            <a:ext cx="7096759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spc="-155" dirty="0"/>
              <a:t>I</a:t>
            </a:r>
            <a:r>
              <a:rPr sz="4200" spc="-105" dirty="0"/>
              <a:t>l</a:t>
            </a:r>
            <a:r>
              <a:rPr sz="4200" spc="-155" dirty="0"/>
              <a:t> </a:t>
            </a:r>
            <a:r>
              <a:rPr sz="4200" spc="-125" dirty="0"/>
              <a:t>s</a:t>
            </a:r>
            <a:r>
              <a:rPr sz="4200" spc="-155" dirty="0"/>
              <a:t>i</a:t>
            </a:r>
            <a:r>
              <a:rPr sz="4200" spc="-165" dirty="0"/>
              <a:t>s</a:t>
            </a:r>
            <a:r>
              <a:rPr sz="4200" spc="-155" dirty="0"/>
              <a:t>t</a:t>
            </a:r>
            <a:r>
              <a:rPr sz="4200" spc="-140" dirty="0"/>
              <a:t>e</a:t>
            </a:r>
            <a:r>
              <a:rPr sz="4200" spc="-175" dirty="0"/>
              <a:t>m</a:t>
            </a:r>
            <a:r>
              <a:rPr sz="4200" spc="-95" dirty="0"/>
              <a:t>a</a:t>
            </a:r>
            <a:r>
              <a:rPr sz="4200" spc="-195" dirty="0"/>
              <a:t> </a:t>
            </a:r>
            <a:r>
              <a:rPr sz="4200" spc="-155" dirty="0"/>
              <a:t>i</a:t>
            </a:r>
            <a:r>
              <a:rPr sz="4200" spc="-195" dirty="0"/>
              <a:t>n</a:t>
            </a:r>
            <a:r>
              <a:rPr sz="4200" spc="-240" dirty="0"/>
              <a:t>f</a:t>
            </a:r>
            <a:r>
              <a:rPr sz="4200" spc="-160" dirty="0"/>
              <a:t>o</a:t>
            </a:r>
            <a:r>
              <a:rPr sz="4200" spc="-110" dirty="0"/>
              <a:t>r</a:t>
            </a:r>
            <a:r>
              <a:rPr sz="4200" spc="-175" dirty="0"/>
              <a:t>m</a:t>
            </a:r>
            <a:r>
              <a:rPr sz="4200" spc="-225" dirty="0"/>
              <a:t>a</a:t>
            </a:r>
            <a:r>
              <a:rPr sz="4200" spc="-155" dirty="0"/>
              <a:t>ti</a:t>
            </a:r>
            <a:r>
              <a:rPr sz="4200" spc="-265" dirty="0"/>
              <a:t>v</a:t>
            </a:r>
            <a:r>
              <a:rPr sz="4200" spc="-65" dirty="0"/>
              <a:t>o</a:t>
            </a:r>
            <a:r>
              <a:rPr sz="4200" spc="-160" dirty="0"/>
              <a:t> </a:t>
            </a:r>
            <a:r>
              <a:rPr sz="4200" spc="-155" dirty="0"/>
              <a:t>d</a:t>
            </a:r>
            <a:r>
              <a:rPr sz="4200" spc="-105" dirty="0"/>
              <a:t>i</a:t>
            </a:r>
            <a:r>
              <a:rPr sz="4200" spc="-155" dirty="0"/>
              <a:t> </a:t>
            </a:r>
            <a:r>
              <a:rPr sz="4200" spc="-175" dirty="0"/>
              <a:t>m</a:t>
            </a:r>
            <a:r>
              <a:rPr sz="4200" spc="-185" dirty="0"/>
              <a:t>a</a:t>
            </a:r>
            <a:r>
              <a:rPr sz="4200" spc="-110" dirty="0"/>
              <a:t>r</a:t>
            </a:r>
            <a:r>
              <a:rPr sz="4200" spc="-375" dirty="0"/>
              <a:t>k</a:t>
            </a:r>
            <a:r>
              <a:rPr sz="4200" spc="-140" dirty="0"/>
              <a:t>e</a:t>
            </a:r>
            <a:r>
              <a:rPr sz="4200" spc="-155" dirty="0"/>
              <a:t>ti</a:t>
            </a:r>
            <a:r>
              <a:rPr sz="4200" spc="-195" dirty="0"/>
              <a:t>n</a:t>
            </a:r>
            <a:r>
              <a:rPr sz="4200" spc="-20" dirty="0"/>
              <a:t>g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221729" y="2242834"/>
            <a:ext cx="8375650" cy="352361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751330" indent="-110489">
              <a:lnSpc>
                <a:spcPct val="100000"/>
              </a:lnSpc>
              <a:spcBef>
                <a:spcPts val="1035"/>
              </a:spcBef>
              <a:buClr>
                <a:srgbClr val="3493BA"/>
              </a:buClr>
              <a:buSzPct val="95918"/>
              <a:buFont typeface="Arial MT"/>
              <a:buChar char="•"/>
              <a:tabLst>
                <a:tab pos="1751964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Un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493BA"/>
                </a:solidFill>
                <a:latin typeface="Calibri"/>
                <a:cs typeface="Calibri"/>
              </a:rPr>
              <a:t>sistema</a:t>
            </a:r>
            <a:r>
              <a:rPr sz="2450" spc="-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493BA"/>
                </a:solidFill>
                <a:latin typeface="Calibri"/>
                <a:cs typeface="Calibri"/>
              </a:rPr>
              <a:t>informativo</a:t>
            </a:r>
            <a:r>
              <a:rPr sz="2450" spc="-4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493BA"/>
                </a:solidFill>
                <a:latin typeface="Calibri"/>
                <a:cs typeface="Calibri"/>
              </a:rPr>
              <a:t>di</a:t>
            </a:r>
            <a:r>
              <a:rPr sz="2450" spc="-1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493BA"/>
                </a:solidFill>
                <a:latin typeface="Calibri"/>
                <a:cs typeface="Calibri"/>
              </a:rPr>
              <a:t>marketing</a:t>
            </a:r>
            <a:r>
              <a:rPr sz="2450" spc="-3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è:</a:t>
            </a:r>
            <a:endParaRPr sz="2450">
              <a:latin typeface="Calibri"/>
              <a:cs typeface="Calibri"/>
            </a:endParaRPr>
          </a:p>
          <a:p>
            <a:pPr marL="12065" marR="5080" indent="-80010" algn="ctr">
              <a:lnSpc>
                <a:spcPts val="2650"/>
              </a:lnSpc>
              <a:spcBef>
                <a:spcPts val="1265"/>
              </a:spcBef>
            </a:pPr>
            <a:r>
              <a:rPr sz="2450" spc="-5" dirty="0">
                <a:solidFill>
                  <a:srgbClr val="3493BA"/>
                </a:solidFill>
                <a:latin typeface="Leelawadee UI"/>
                <a:cs typeface="Leelawadee UI"/>
              </a:rPr>
              <a:t>-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un sistema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in </a:t>
            </a:r>
            <a:r>
              <a:rPr sz="2450" i="1" spc="-10" dirty="0">
                <a:solidFill>
                  <a:srgbClr val="3F3F3F"/>
                </a:solidFill>
                <a:latin typeface="Calibri"/>
                <a:cs typeface="Calibri"/>
              </a:rPr>
              <a:t>cui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le 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informazioni di </a:t>
            </a:r>
            <a:r>
              <a:rPr sz="2450" i="1" spc="-10" dirty="0">
                <a:solidFill>
                  <a:srgbClr val="3F3F3F"/>
                </a:solidFill>
                <a:latin typeface="Calibri"/>
                <a:cs typeface="Calibri"/>
              </a:rPr>
              <a:t>marketing 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sono formalmente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i="1" spc="-10" dirty="0">
                <a:solidFill>
                  <a:srgbClr val="3F3F3F"/>
                </a:solidFill>
                <a:latin typeface="Calibri"/>
                <a:cs typeface="Calibri"/>
              </a:rPr>
              <a:t>raccolte, 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archiviate, </a:t>
            </a:r>
            <a:r>
              <a:rPr sz="2450" i="1" spc="-10" dirty="0">
                <a:solidFill>
                  <a:srgbClr val="3F3F3F"/>
                </a:solidFill>
                <a:latin typeface="Calibri"/>
                <a:cs typeface="Calibri"/>
              </a:rPr>
              <a:t>analizzate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distribuite </a:t>
            </a:r>
            <a:r>
              <a:rPr sz="2450" i="1" spc="5" dirty="0">
                <a:solidFill>
                  <a:srgbClr val="3F3F3F"/>
                </a:solidFill>
                <a:latin typeface="Calibri"/>
                <a:cs typeface="Calibri"/>
              </a:rPr>
              <a:t>ai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manager in funzione </a:t>
            </a:r>
            <a:r>
              <a:rPr sz="2450" i="1" spc="-5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dei </a:t>
            </a:r>
            <a:r>
              <a:rPr sz="2450" i="1" spc="5" dirty="0">
                <a:solidFill>
                  <a:srgbClr val="3F3F3F"/>
                </a:solidFill>
                <a:latin typeface="Calibri"/>
                <a:cs typeface="Calibri"/>
              </a:rPr>
              <a:t>loro 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bisogni informativi con un andamento periodico </a:t>
            </a:r>
            <a:r>
              <a:rPr sz="2450" i="1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z="2450" i="1"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i="1" spc="-5" dirty="0">
                <a:solidFill>
                  <a:srgbClr val="3F3F3F"/>
                </a:solidFill>
                <a:latin typeface="Calibri"/>
                <a:cs typeface="Calibri"/>
              </a:rPr>
              <a:t>pianificato.</a:t>
            </a:r>
            <a:endParaRPr sz="2450">
              <a:latin typeface="Calibri"/>
              <a:cs typeface="Calibri"/>
            </a:endParaRPr>
          </a:p>
          <a:p>
            <a:pPr marL="208915" marR="198120" indent="-9525">
              <a:lnSpc>
                <a:spcPts val="2650"/>
              </a:lnSpc>
              <a:spcBef>
                <a:spcPts val="1230"/>
              </a:spcBef>
              <a:buClr>
                <a:srgbClr val="3493BA"/>
              </a:buClr>
              <a:buSzPct val="95918"/>
              <a:buFont typeface="Arial MT"/>
              <a:buChar char="•"/>
              <a:tabLst>
                <a:tab pos="310515" algn="l"/>
              </a:tabLst>
            </a:pP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La </a:t>
            </a:r>
            <a:r>
              <a:rPr sz="2450"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progettazione </a:t>
            </a:r>
            <a:r>
              <a:rPr sz="2450"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del </a:t>
            </a:r>
            <a:r>
              <a:rPr sz="2450" i="1" u="heavy" spc="-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sistema informativo di </a:t>
            </a:r>
            <a:r>
              <a:rPr sz="2450" i="1" u="heavy" spc="-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marketing</a:t>
            </a:r>
            <a:r>
              <a:rPr sz="2450" i="1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(</a:t>
            </a:r>
            <a:r>
              <a:rPr sz="2450" b="1" dirty="0">
                <a:solidFill>
                  <a:srgbClr val="3493BA"/>
                </a:solidFill>
                <a:latin typeface="Calibri"/>
                <a:cs typeface="Calibri"/>
              </a:rPr>
              <a:t>MIS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)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è </a:t>
            </a:r>
            <a:r>
              <a:rPr sz="24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importante: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infatti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20" dirty="0">
                <a:solidFill>
                  <a:srgbClr val="3F3F3F"/>
                </a:solidFill>
                <a:latin typeface="Calibri"/>
                <a:cs typeface="Calibri"/>
              </a:rPr>
              <a:t>stato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dimostrato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la</a:t>
            </a:r>
            <a:r>
              <a:rPr sz="2450"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qualità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sistema</a:t>
            </a:r>
            <a:endParaRPr sz="2450">
              <a:latin typeface="Calibri"/>
              <a:cs typeface="Calibri"/>
            </a:endParaRPr>
          </a:p>
          <a:p>
            <a:pPr marL="3436620" marR="427990" indent="-3001010">
              <a:lnSpc>
                <a:spcPts val="2650"/>
              </a:lnSpc>
              <a:spcBef>
                <a:spcPts val="5"/>
              </a:spcBef>
            </a:pP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informativo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5"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z="2450" spc="-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10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influisce</a:t>
            </a:r>
            <a:r>
              <a:rPr sz="2450"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sull'efficacia</a:t>
            </a:r>
            <a:r>
              <a:rPr sz="2450" spc="-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z="2450"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spc="-5" dirty="0">
                <a:solidFill>
                  <a:srgbClr val="3F3F3F"/>
                </a:solidFill>
                <a:latin typeface="Calibri"/>
                <a:cs typeface="Calibri"/>
              </a:rPr>
              <a:t>processo </a:t>
            </a:r>
            <a:r>
              <a:rPr sz="2450" spc="-54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z="2450" dirty="0">
                <a:solidFill>
                  <a:srgbClr val="3F3F3F"/>
                </a:solidFill>
                <a:latin typeface="Calibri"/>
                <a:cs typeface="Calibri"/>
              </a:rPr>
              <a:t>decisionale.</a:t>
            </a:r>
            <a:endParaRPr sz="24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5607" y="1767335"/>
            <a:ext cx="4868545" cy="3552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1905" algn="ctr">
              <a:lnSpc>
                <a:spcPct val="100200"/>
              </a:lnSpc>
              <a:spcBef>
                <a:spcPts val="95"/>
              </a:spcBef>
            </a:pPr>
            <a:r>
              <a:rPr sz="2100" spc="-5" dirty="0">
                <a:latin typeface="Calibri"/>
                <a:cs typeface="Calibri"/>
              </a:rPr>
              <a:t>La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Figura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delinea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componenti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del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MIS. Il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sistema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si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basa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sulla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comprensione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 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bisogni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d'informazione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marketing </a:t>
            </a:r>
            <a:r>
              <a:rPr sz="2100" spc="-5" dirty="0">
                <a:latin typeface="Calibri"/>
                <a:cs typeface="Calibri"/>
              </a:rPr>
              <a:t> manager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fornisce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tali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informazioni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quando,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dove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forma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cui </a:t>
            </a:r>
            <a:r>
              <a:rPr sz="2100" spc="-5" dirty="0">
                <a:latin typeface="Calibri"/>
                <a:cs typeface="Calibri"/>
              </a:rPr>
              <a:t>il/la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manager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lo 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richiede.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Nello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specifico,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il</a:t>
            </a:r>
            <a:r>
              <a:rPr sz="2100" dirty="0">
                <a:latin typeface="Calibri"/>
                <a:cs typeface="Calibri"/>
              </a:rPr>
              <a:t> MIS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comprende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quattro </a:t>
            </a:r>
            <a:r>
              <a:rPr sz="2100" spc="-5" dirty="0">
                <a:latin typeface="Calibri"/>
                <a:cs typeface="Calibri"/>
              </a:rPr>
              <a:t>elementi:</a:t>
            </a:r>
            <a:endParaRPr sz="2100">
              <a:latin typeface="Calibri"/>
              <a:cs typeface="Calibri"/>
            </a:endParaRPr>
          </a:p>
          <a:p>
            <a:pPr marL="687705" indent="-300990">
              <a:lnSpc>
                <a:spcPct val="100000"/>
              </a:lnSpc>
              <a:buFont typeface="Wingdings"/>
              <a:buChar char=""/>
              <a:tabLst>
                <a:tab pos="687705" algn="l"/>
                <a:tab pos="688340" algn="l"/>
              </a:tabLst>
            </a:pPr>
            <a:r>
              <a:rPr sz="2100" dirty="0">
                <a:solidFill>
                  <a:srgbClr val="3493BA"/>
                </a:solidFill>
                <a:latin typeface="Calibri"/>
                <a:cs typeface="Calibri"/>
              </a:rPr>
              <a:t>le</a:t>
            </a:r>
            <a:r>
              <a:rPr sz="2100" spc="-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informazioni</a:t>
            </a:r>
            <a:r>
              <a:rPr sz="2100" spc="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sul</a:t>
            </a:r>
            <a:r>
              <a:rPr sz="2100" spc="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493BA"/>
                </a:solidFill>
                <a:latin typeface="Calibri"/>
                <a:cs typeface="Calibri"/>
              </a:rPr>
              <a:t>mercato</a:t>
            </a:r>
            <a:r>
              <a:rPr sz="2100" spc="-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interno</a:t>
            </a:r>
            <a:endParaRPr sz="2100">
              <a:latin typeface="Calibri"/>
              <a:cs typeface="Calibri"/>
            </a:endParaRPr>
          </a:p>
          <a:p>
            <a:pPr marL="1423670" lvl="1" indent="-300990">
              <a:lnSpc>
                <a:spcPct val="100000"/>
              </a:lnSpc>
              <a:buFont typeface="Wingdings"/>
              <a:buChar char=""/>
              <a:tabLst>
                <a:tab pos="1423670" algn="l"/>
                <a:tab pos="1424305" algn="l"/>
              </a:tabLst>
            </a:pPr>
            <a:r>
              <a:rPr sz="2100" dirty="0">
                <a:solidFill>
                  <a:srgbClr val="3493BA"/>
                </a:solidFill>
                <a:latin typeface="Calibri"/>
                <a:cs typeface="Calibri"/>
              </a:rPr>
              <a:t>la</a:t>
            </a:r>
            <a:r>
              <a:rPr sz="2100" spc="-3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20" dirty="0">
                <a:solidFill>
                  <a:srgbClr val="3493BA"/>
                </a:solidFill>
                <a:latin typeface="Calibri"/>
                <a:cs typeface="Calibri"/>
              </a:rPr>
              <a:t>market</a:t>
            </a:r>
            <a:r>
              <a:rPr sz="210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intelligence</a:t>
            </a:r>
            <a:endParaRPr sz="2100">
              <a:latin typeface="Calibri"/>
              <a:cs typeface="Calibri"/>
            </a:endParaRPr>
          </a:p>
          <a:p>
            <a:pPr marL="1309370" indent="-300990">
              <a:lnSpc>
                <a:spcPct val="100000"/>
              </a:lnSpc>
              <a:spcBef>
                <a:spcPts val="10"/>
              </a:spcBef>
              <a:buFont typeface="Wingdings"/>
              <a:buChar char=""/>
              <a:tabLst>
                <a:tab pos="1309370" algn="l"/>
                <a:tab pos="1310005" algn="l"/>
              </a:tabLst>
            </a:pPr>
            <a:r>
              <a:rPr sz="2100" dirty="0">
                <a:solidFill>
                  <a:srgbClr val="3493BA"/>
                </a:solidFill>
                <a:latin typeface="Calibri"/>
                <a:cs typeface="Calibri"/>
              </a:rPr>
              <a:t>le</a:t>
            </a:r>
            <a:r>
              <a:rPr sz="2100" spc="-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ricerche</a:t>
            </a:r>
            <a:r>
              <a:rPr sz="2100" spc="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di</a:t>
            </a:r>
            <a:r>
              <a:rPr sz="2100" spc="-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marketing</a:t>
            </a:r>
            <a:endParaRPr sz="2100">
              <a:latin typeface="Calibri"/>
              <a:cs typeface="Calibri"/>
            </a:endParaRPr>
          </a:p>
          <a:p>
            <a:pPr marL="993775" indent="-300990">
              <a:lnSpc>
                <a:spcPct val="100000"/>
              </a:lnSpc>
              <a:buFont typeface="Wingdings"/>
              <a:buChar char=""/>
              <a:tabLst>
                <a:tab pos="993775" algn="l"/>
                <a:tab pos="994410" algn="l"/>
              </a:tabLst>
            </a:pPr>
            <a:r>
              <a:rPr sz="2100" dirty="0">
                <a:solidFill>
                  <a:srgbClr val="3493BA"/>
                </a:solidFill>
                <a:latin typeface="Calibri"/>
                <a:cs typeface="Calibri"/>
              </a:rPr>
              <a:t>il</a:t>
            </a:r>
            <a:r>
              <a:rPr sz="2100" spc="-2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3493BA"/>
                </a:solidFill>
                <a:latin typeface="Calibri"/>
                <a:cs typeface="Calibri"/>
              </a:rPr>
              <a:t>monitoraggio</a:t>
            </a:r>
            <a:r>
              <a:rPr sz="2100" spc="-3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solidFill>
                  <a:srgbClr val="3493BA"/>
                </a:solidFill>
                <a:latin typeface="Calibri"/>
                <a:cs typeface="Calibri"/>
              </a:rPr>
              <a:t>dell'ambiente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4013" y="1920099"/>
            <a:ext cx="4463669" cy="3333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617" y="3076446"/>
            <a:ext cx="2331245" cy="206944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61420" y="1291342"/>
            <a:ext cx="5730240" cy="3570208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 marR="5080" indent="1270" algn="ctr">
              <a:lnSpc>
                <a:spcPct val="70900"/>
              </a:lnSpc>
              <a:spcBef>
                <a:spcPts val="695"/>
              </a:spcBef>
            </a:pP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MIS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devono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essere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progettati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per 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fornire</a:t>
            </a:r>
            <a:r>
              <a:rPr spc="3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e 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conoscenza selezionate. I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senior manager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dovrebbero incoraggiare </a:t>
            </a:r>
            <a:r>
              <a:rPr spc="-3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l'uso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questo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sistema.</a:t>
            </a:r>
            <a:endParaRPr dirty="0">
              <a:latin typeface="Calibri"/>
              <a:cs typeface="Calibri"/>
            </a:endParaRPr>
          </a:p>
          <a:p>
            <a:pPr marL="230504" marR="220979" algn="ctr">
              <a:lnSpc>
                <a:spcPct val="70600"/>
              </a:lnSpc>
              <a:spcBef>
                <a:spcPts val="520"/>
              </a:spcBef>
            </a:pP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Uno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dei compiti </a:t>
            </a:r>
            <a:r>
              <a:rPr dirty="0" err="1">
                <a:solidFill>
                  <a:srgbClr val="3F3F3F"/>
                </a:solidFill>
                <a:latin typeface="Calibri"/>
                <a:cs typeface="Calibri"/>
              </a:rPr>
              <a:t>principali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è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proprio </a:t>
            </a:r>
            <a:r>
              <a:rPr spc="-36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quello</a:t>
            </a:r>
            <a:r>
              <a:rPr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di</a:t>
            </a:r>
            <a:r>
              <a:rPr i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eliminare </a:t>
            </a:r>
            <a:r>
              <a:rPr i="1" u="heavy" spc="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le</a:t>
            </a:r>
            <a:r>
              <a:rPr i="1" u="heavy" spc="15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informazioni</a:t>
            </a:r>
            <a:r>
              <a:rPr i="1" u="heavy" spc="-10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 </a:t>
            </a:r>
            <a:r>
              <a:rPr i="1" u="heavy" dirty="0">
                <a:solidFill>
                  <a:srgbClr val="3F3F3F"/>
                </a:solidFill>
                <a:uFill>
                  <a:solidFill>
                    <a:srgbClr val="3F3F3F"/>
                  </a:solidFill>
                </a:uFill>
                <a:latin typeface="Calibri"/>
                <a:cs typeface="Calibri"/>
              </a:rPr>
              <a:t>irrilevanti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adattando</a:t>
            </a:r>
            <a:r>
              <a:rPr spc="-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le 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informazioni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fornite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alle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esigenze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del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singolo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manager.</a:t>
            </a:r>
            <a:endParaRPr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dirty="0">
              <a:latin typeface="Calibri"/>
              <a:cs typeface="Calibri"/>
            </a:endParaRPr>
          </a:p>
          <a:p>
            <a:pPr marL="352425" marR="43815" indent="-352425">
              <a:lnSpc>
                <a:spcPct val="70600"/>
              </a:lnSpc>
              <a:spcBef>
                <a:spcPts val="5"/>
              </a:spcBef>
              <a:buClr>
                <a:srgbClr val="3493BA"/>
              </a:buClr>
              <a:buFont typeface="Wingdings"/>
              <a:buChar char=""/>
              <a:tabLst>
                <a:tab pos="352425" algn="l"/>
                <a:tab pos="353060" algn="l"/>
                <a:tab pos="598170" algn="l"/>
              </a:tabLst>
            </a:pP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È	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probabile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i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risultati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delle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ricerche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marketing vengano </a:t>
            </a:r>
            <a:r>
              <a:rPr spc="-35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usati 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quando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ricercatori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si concentrano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sulla </a:t>
            </a:r>
            <a:r>
              <a:rPr dirty="0">
                <a:solidFill>
                  <a:srgbClr val="3493BA"/>
                </a:solidFill>
                <a:latin typeface="Calibri"/>
                <a:cs typeface="Calibri"/>
              </a:rPr>
              <a:t>presentazione </a:t>
            </a:r>
            <a:r>
              <a:rPr spc="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493BA"/>
                </a:solidFill>
                <a:latin typeface="Calibri"/>
                <a:cs typeface="Calibri"/>
              </a:rPr>
              <a:t>chiara</a:t>
            </a:r>
            <a:r>
              <a:rPr spc="-25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493BA"/>
                </a:solidFill>
                <a:latin typeface="Calibri"/>
                <a:cs typeface="Calibri"/>
              </a:rPr>
              <a:t>del</a:t>
            </a:r>
            <a:r>
              <a:rPr spc="1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493BA"/>
                </a:solidFill>
                <a:latin typeface="Calibri"/>
                <a:cs typeface="Calibri"/>
              </a:rPr>
              <a:t>report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,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tenga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conto</a:t>
            </a:r>
            <a:r>
              <a:rPr spc="-3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 err="1">
                <a:solidFill>
                  <a:srgbClr val="3F3F3F"/>
                </a:solidFill>
                <a:latin typeface="Calibri"/>
                <a:cs typeface="Calibri"/>
              </a:rPr>
              <a:t>dimensione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3F3F3F"/>
                </a:solidFill>
                <a:latin typeface="Calibri"/>
                <a:cs typeface="Calibri"/>
              </a:rPr>
              <a:t>politica</a:t>
            </a:r>
            <a:r>
              <a:rPr lang="it-IT" dirty="0">
                <a:latin typeface="Calibri"/>
                <a:cs typeface="Calibri"/>
              </a:rPr>
              <a:t> </a:t>
            </a:r>
            <a:r>
              <a:rPr spc="5" dirty="0" err="1">
                <a:solidFill>
                  <a:srgbClr val="3F3F3F"/>
                </a:solidFill>
                <a:latin typeface="Calibri"/>
                <a:cs typeface="Calibri"/>
              </a:rPr>
              <a:t>della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raccolta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3F3F3F"/>
                </a:solidFill>
                <a:latin typeface="Calibri"/>
                <a:cs typeface="Calibri"/>
              </a:rPr>
              <a:t>d'informazioni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lang="it-IT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352425" marR="43815" indent="-352425">
              <a:lnSpc>
                <a:spcPct val="70600"/>
              </a:lnSpc>
              <a:spcBef>
                <a:spcPts val="5"/>
              </a:spcBef>
              <a:buClr>
                <a:srgbClr val="3493BA"/>
              </a:buClr>
              <a:buFont typeface="Wingdings"/>
              <a:buChar char=""/>
              <a:tabLst>
                <a:tab pos="352425" algn="l"/>
                <a:tab pos="353060" algn="l"/>
                <a:tab pos="598170" algn="l"/>
              </a:tabLst>
            </a:pPr>
            <a:endParaRPr lang="it-IT" dirty="0">
              <a:solidFill>
                <a:srgbClr val="3F3F3F"/>
              </a:solidFill>
              <a:latin typeface="Calibri"/>
              <a:cs typeface="Calibri"/>
            </a:endParaRPr>
          </a:p>
          <a:p>
            <a:pPr marL="352425" marR="43815" indent="-352425">
              <a:lnSpc>
                <a:spcPct val="70600"/>
              </a:lnSpc>
              <a:spcBef>
                <a:spcPts val="5"/>
              </a:spcBef>
              <a:buClr>
                <a:srgbClr val="3493BA"/>
              </a:buClr>
              <a:buFont typeface="Wingdings"/>
              <a:buChar char=""/>
              <a:tabLst>
                <a:tab pos="352425" algn="l"/>
                <a:tab pos="353060" algn="l"/>
                <a:tab pos="598170" algn="l"/>
              </a:tabLst>
            </a:pPr>
            <a:endParaRPr dirty="0">
              <a:latin typeface="Calibri"/>
              <a:cs typeface="Calibri"/>
            </a:endParaRPr>
          </a:p>
          <a:p>
            <a:pPr marL="431800" marR="121285" lvl="1" indent="-196850">
              <a:lnSpc>
                <a:spcPct val="70900"/>
              </a:lnSpc>
              <a:spcBef>
                <a:spcPts val="545"/>
              </a:spcBef>
              <a:buClr>
                <a:srgbClr val="3493BA"/>
              </a:buClr>
              <a:buFont typeface="Wingdings"/>
              <a:buChar char=""/>
              <a:tabLst>
                <a:tab pos="535305" algn="l"/>
                <a:tab pos="535940" algn="l"/>
              </a:tabLst>
            </a:pPr>
            <a:r>
              <a:rPr sz="2000" dirty="0"/>
              <a:t>	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È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improbabile</a:t>
            </a:r>
            <a:r>
              <a:rPr spc="-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che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i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report</a:t>
            </a:r>
            <a:r>
              <a:rPr spc="4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ricerca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di</a:t>
            </a:r>
            <a:r>
              <a:rPr spc="1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marketing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vengano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 utilizzati</a:t>
            </a:r>
            <a:r>
              <a:rPr spc="-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nel</a:t>
            </a:r>
            <a:r>
              <a:rPr spc="2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processo decisionale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se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i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risultati </a:t>
            </a:r>
            <a:r>
              <a:rPr dirty="0" err="1">
                <a:solidFill>
                  <a:srgbClr val="3F3F3F"/>
                </a:solidFill>
                <a:latin typeface="Calibri"/>
                <a:cs typeface="Calibri"/>
              </a:rPr>
              <a:t>possono</a:t>
            </a:r>
            <a:r>
              <a:rPr spc="5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spc="-10" dirty="0" err="1">
                <a:solidFill>
                  <a:srgbClr val="3F3F3F"/>
                </a:solidFill>
                <a:latin typeface="Calibri"/>
                <a:cs typeface="Calibri"/>
              </a:rPr>
              <a:t>avere</a:t>
            </a:r>
            <a:r>
              <a:rPr lang="it-IT" spc="-10" dirty="0">
                <a:latin typeface="Calibri"/>
                <a:cs typeface="Calibri"/>
              </a:rPr>
              <a:t> </a:t>
            </a:r>
            <a:r>
              <a:rPr dirty="0" err="1">
                <a:solidFill>
                  <a:srgbClr val="3F3F3F"/>
                </a:solidFill>
                <a:latin typeface="Calibri"/>
                <a:cs typeface="Calibri"/>
              </a:rPr>
              <a:t>ripercussioni</a:t>
            </a:r>
            <a:r>
              <a:rPr spc="10" dirty="0">
                <a:solidFill>
                  <a:srgbClr val="3F3F3F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3F3F3F"/>
                </a:solidFill>
                <a:latin typeface="Calibri"/>
                <a:cs typeface="Calibri"/>
              </a:rPr>
              <a:t>politiche</a:t>
            </a:r>
            <a:r>
              <a:rPr spc="-5" dirty="0">
                <a:solidFill>
                  <a:srgbClr val="3F3F3F"/>
                </a:solidFill>
                <a:latin typeface="Calibri"/>
                <a:cs typeface="Calibri"/>
              </a:rPr>
              <a:t> negative.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327648"/>
            <a:ext cx="10692384" cy="45872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6405" y="1681935"/>
            <a:ext cx="60559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60" dirty="0"/>
              <a:t>Le</a:t>
            </a:r>
            <a:r>
              <a:rPr sz="3500" spc="-140" dirty="0"/>
              <a:t> informazioni</a:t>
            </a:r>
            <a:r>
              <a:rPr sz="3500" spc="-160" dirty="0"/>
              <a:t> </a:t>
            </a:r>
            <a:r>
              <a:rPr sz="3500" spc="-110" dirty="0"/>
              <a:t>sul</a:t>
            </a:r>
            <a:r>
              <a:rPr sz="3500" spc="-125" dirty="0"/>
              <a:t> </a:t>
            </a:r>
            <a:r>
              <a:rPr sz="3500" spc="-130" dirty="0"/>
              <a:t>mercato interno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051102" y="2318965"/>
            <a:ext cx="8721090" cy="337121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065" marR="5080" indent="-3175" algn="ctr">
              <a:lnSpc>
                <a:spcPct val="70300"/>
              </a:lnSpc>
              <a:spcBef>
                <a:spcPts val="844"/>
              </a:spcBef>
            </a:pPr>
            <a:r>
              <a:rPr sz="2100" spc="-5" dirty="0">
                <a:latin typeface="Calibri"/>
                <a:cs typeface="Calibri"/>
              </a:rPr>
              <a:t>Un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ottimo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punto </a:t>
            </a:r>
            <a:r>
              <a:rPr sz="2100" dirty="0">
                <a:latin typeface="Calibri"/>
                <a:cs typeface="Calibri"/>
              </a:rPr>
              <a:t>di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partenza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un'azienda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che</a:t>
            </a:r>
            <a:r>
              <a:rPr sz="2100" spc="-10" dirty="0">
                <a:latin typeface="Calibri"/>
                <a:cs typeface="Calibri"/>
              </a:rPr>
              <a:t> intenda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rispondere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 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problema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ricerca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risiede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nella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consultazione</a:t>
            </a:r>
            <a:r>
              <a:rPr sz="2100" i="1" spc="30" dirty="0">
                <a:latin typeface="Calibri"/>
                <a:cs typeface="Calibri"/>
              </a:rPr>
              <a:t> </a:t>
            </a:r>
            <a:r>
              <a:rPr sz="2100" i="1" spc="5" dirty="0">
                <a:latin typeface="Calibri"/>
                <a:cs typeface="Calibri"/>
              </a:rPr>
              <a:t>di</a:t>
            </a:r>
            <a:r>
              <a:rPr sz="2100" i="1" spc="-20" dirty="0">
                <a:latin typeface="Calibri"/>
                <a:cs typeface="Calibri"/>
              </a:rPr>
              <a:t> </a:t>
            </a:r>
            <a:r>
              <a:rPr sz="2100" i="1" spc="-10" dirty="0">
                <a:latin typeface="Calibri"/>
                <a:cs typeface="Calibri"/>
              </a:rPr>
              <a:t>tutte </a:t>
            </a:r>
            <a:r>
              <a:rPr sz="2100" i="1" dirty="0">
                <a:latin typeface="Calibri"/>
                <a:cs typeface="Calibri"/>
              </a:rPr>
              <a:t>le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informazioni</a:t>
            </a:r>
            <a:r>
              <a:rPr sz="2100" i="1" spc="5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che</a:t>
            </a:r>
            <a:r>
              <a:rPr sz="2100" i="1" spc="10" dirty="0">
                <a:latin typeface="Calibri"/>
                <a:cs typeface="Calibri"/>
              </a:rPr>
              <a:t> </a:t>
            </a:r>
            <a:r>
              <a:rPr sz="2100" i="1" spc="-5" dirty="0">
                <a:latin typeface="Calibri"/>
                <a:cs typeface="Calibri"/>
              </a:rPr>
              <a:t>ha </a:t>
            </a:r>
            <a:r>
              <a:rPr sz="2100" i="1" dirty="0">
                <a:latin typeface="Calibri"/>
                <a:cs typeface="Calibri"/>
              </a:rPr>
              <a:t>già </a:t>
            </a:r>
            <a:r>
              <a:rPr sz="2100" i="1" spc="-459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a</a:t>
            </a:r>
            <a:r>
              <a:rPr sz="2100" i="1" spc="-10" dirty="0">
                <a:latin typeface="Calibri"/>
                <a:cs typeface="Calibri"/>
              </a:rPr>
              <a:t> </a:t>
            </a:r>
            <a:r>
              <a:rPr sz="2100" i="1" dirty="0">
                <a:latin typeface="Calibri"/>
                <a:cs typeface="Calibri"/>
              </a:rPr>
              <a:t>sua</a:t>
            </a:r>
            <a:r>
              <a:rPr sz="2100" i="1" spc="-5" dirty="0">
                <a:latin typeface="Calibri"/>
                <a:cs typeface="Calibri"/>
              </a:rPr>
              <a:t> disposizione.</a:t>
            </a:r>
            <a:endParaRPr sz="2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100" spc="15" dirty="0">
                <a:latin typeface="Corbel"/>
                <a:cs typeface="Corbel"/>
              </a:rPr>
              <a:t>Il</a:t>
            </a:r>
            <a:r>
              <a:rPr sz="2100" spc="120" dirty="0">
                <a:latin typeface="Corbel"/>
                <a:cs typeface="Corbel"/>
              </a:rPr>
              <a:t> </a:t>
            </a:r>
            <a:r>
              <a:rPr sz="2100" b="1" spc="-15" dirty="0">
                <a:latin typeface="Calibri"/>
                <a:cs typeface="Calibri"/>
              </a:rPr>
              <a:t>marketing</a:t>
            </a:r>
            <a:r>
              <a:rPr sz="2100" b="1" spc="20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interno</a:t>
            </a:r>
            <a:r>
              <a:rPr sz="2100" spc="-10" dirty="0">
                <a:latin typeface="Calibri"/>
                <a:cs typeface="Calibri"/>
              </a:rPr>
              <a:t>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sua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natura,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ha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l'obiettivo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di:</a:t>
            </a:r>
            <a:endParaRPr sz="2100">
              <a:latin typeface="Calibri"/>
              <a:cs typeface="Calibri"/>
            </a:endParaRPr>
          </a:p>
          <a:p>
            <a:pPr marL="2625725" indent="-153035">
              <a:lnSpc>
                <a:spcPct val="100000"/>
              </a:lnSpc>
              <a:spcBef>
                <a:spcPts val="470"/>
              </a:spcBef>
              <a:buClr>
                <a:srgbClr val="3493BA"/>
              </a:buClr>
              <a:buFont typeface="Arial MT"/>
              <a:buChar char="•"/>
              <a:tabLst>
                <a:tab pos="2626360" algn="l"/>
              </a:tabLst>
            </a:pPr>
            <a:r>
              <a:rPr sz="21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valorizzare</a:t>
            </a:r>
            <a:r>
              <a:rPr sz="2100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risorse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dell’azienda</a:t>
            </a:r>
            <a:endParaRPr sz="2100">
              <a:latin typeface="Calibri"/>
              <a:cs typeface="Calibri"/>
            </a:endParaRPr>
          </a:p>
          <a:p>
            <a:pPr marL="1082040" indent="-95250">
              <a:lnSpc>
                <a:spcPct val="100000"/>
              </a:lnSpc>
              <a:spcBef>
                <a:spcPts val="480"/>
              </a:spcBef>
              <a:buClr>
                <a:srgbClr val="3493BA"/>
              </a:buClr>
              <a:buSzPct val="95238"/>
              <a:buFont typeface="Arial MT"/>
              <a:buChar char="•"/>
              <a:tabLst>
                <a:tab pos="1082675" algn="l"/>
              </a:tabLst>
            </a:pPr>
            <a:r>
              <a:rPr sz="2100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1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attrarre</a:t>
            </a:r>
            <a:r>
              <a:rPr sz="21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trattenere</a:t>
            </a:r>
            <a:r>
              <a:rPr sz="2100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1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migliori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talenti</a:t>
            </a:r>
            <a:r>
              <a:rPr sz="21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disponibili</a:t>
            </a:r>
            <a:r>
              <a:rPr sz="2100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sul</a:t>
            </a:r>
            <a:r>
              <a:rPr sz="2100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mercato</a:t>
            </a:r>
            <a:r>
              <a:rPr sz="2100" spc="-1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2082164" marR="167005" indent="-1910080">
              <a:lnSpc>
                <a:spcPct val="70500"/>
              </a:lnSpc>
              <a:spcBef>
                <a:spcPts val="1210"/>
              </a:spcBef>
            </a:pPr>
            <a:r>
              <a:rPr sz="2100" dirty="0">
                <a:latin typeface="Calibri"/>
                <a:cs typeface="Calibri"/>
              </a:rPr>
              <a:t>Si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creano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5" dirty="0">
                <a:solidFill>
                  <a:srgbClr val="3493BA"/>
                </a:solidFill>
                <a:latin typeface="Calibri"/>
                <a:cs typeface="Calibri"/>
              </a:rPr>
              <a:t>strategie</a:t>
            </a:r>
            <a:r>
              <a:rPr sz="2100" spc="30" dirty="0">
                <a:solidFill>
                  <a:srgbClr val="3493BA"/>
                </a:solidFill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per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vendere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dipendenti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ai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collaboratori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l’idea</a:t>
            </a:r>
            <a:r>
              <a:rPr sz="2100" spc="-10" dirty="0">
                <a:latin typeface="Calibri"/>
                <a:cs typeface="Calibri"/>
              </a:rPr>
              <a:t> vincente </a:t>
            </a:r>
            <a:r>
              <a:rPr sz="2100" spc="-459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dei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prodotti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servizi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che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vengono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erogati.</a:t>
            </a:r>
            <a:endParaRPr sz="2100">
              <a:latin typeface="Calibri"/>
              <a:cs typeface="Calibri"/>
            </a:endParaRPr>
          </a:p>
          <a:p>
            <a:pPr marL="373380" marR="366395" algn="ctr">
              <a:lnSpc>
                <a:spcPct val="70300"/>
              </a:lnSpc>
              <a:spcBef>
                <a:spcPts val="1215"/>
              </a:spcBef>
            </a:pPr>
            <a:r>
              <a:rPr sz="2100" spc="-5" dirty="0">
                <a:latin typeface="Calibri"/>
                <a:cs typeface="Calibri"/>
              </a:rPr>
              <a:t>Lo </a:t>
            </a:r>
            <a:r>
              <a:rPr sz="2100" spc="-30" dirty="0">
                <a:latin typeface="Calibri"/>
                <a:cs typeface="Calibri"/>
              </a:rPr>
              <a:t>sforzo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di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tutti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è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indirizzato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10" dirty="0">
                <a:latin typeface="Calibri"/>
                <a:cs typeface="Calibri"/>
              </a:rPr>
              <a:t> dare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un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fattivo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contributo</a:t>
            </a:r>
            <a:r>
              <a:rPr sz="2100" spc="-5" dirty="0">
                <a:latin typeface="Calibri"/>
                <a:cs typeface="Calibri"/>
              </a:rPr>
              <a:t> per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coniugare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 </a:t>
            </a:r>
            <a:r>
              <a:rPr sz="2100" i="1" spc="-459" dirty="0"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soddisfazione</a:t>
            </a:r>
            <a:r>
              <a:rPr sz="2100" i="1" u="heavy" spc="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</a:t>
            </a:r>
            <a:r>
              <a:rPr sz="21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cliente</a:t>
            </a:r>
            <a:r>
              <a:rPr sz="2100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finale</a:t>
            </a:r>
            <a:r>
              <a:rPr sz="2100" i="1" spc="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successo</a:t>
            </a:r>
            <a:r>
              <a:rPr sz="2100" i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l’impresa</a:t>
            </a:r>
            <a:r>
              <a:rPr sz="2100" i="1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con</a:t>
            </a:r>
            <a:r>
              <a:rPr sz="2100" spc="-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il</a:t>
            </a:r>
            <a:r>
              <a:rPr sz="2100" spc="-10" dirty="0"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proprio </a:t>
            </a:r>
            <a:r>
              <a:rPr sz="2100" i="1" dirty="0">
                <a:latin typeface="Calibri"/>
                <a:cs typeface="Calibri"/>
              </a:rPr>
              <a:t> </a:t>
            </a:r>
            <a:r>
              <a:rPr sz="2100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benessere</a:t>
            </a:r>
            <a:r>
              <a:rPr sz="2100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personale</a:t>
            </a:r>
            <a:r>
              <a:rPr sz="2100" spc="-5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8532</TotalTime>
  <Words>3325</Words>
  <Application>Microsoft Office PowerPoint</Application>
  <PresentationFormat>Personalizzato</PresentationFormat>
  <Paragraphs>202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6" baseType="lpstr">
      <vt:lpstr>Arial</vt:lpstr>
      <vt:lpstr>Arial MT</vt:lpstr>
      <vt:lpstr>Calibri</vt:lpstr>
      <vt:lpstr>Corbel</vt:lpstr>
      <vt:lpstr>Leelawadee UI</vt:lpstr>
      <vt:lpstr>Times New Roman</vt:lpstr>
      <vt:lpstr>Wingdings</vt:lpstr>
      <vt:lpstr>Office Theme</vt:lpstr>
      <vt:lpstr>Presentazione standard di PowerPoint</vt:lpstr>
      <vt:lpstr>l ruolo della conoscenza dei clienti</vt:lpstr>
      <vt:lpstr>Presentazione standard di PowerPoint</vt:lpstr>
      <vt:lpstr>Presentazione standard di PowerPoint</vt:lpstr>
      <vt:lpstr>L’importanza delle ricerche di mercato</vt:lpstr>
      <vt:lpstr>Il sistema informativo di marketing</vt:lpstr>
      <vt:lpstr>Presentazione standard di PowerPoint</vt:lpstr>
      <vt:lpstr>Presentazione standard di PowerPoint</vt:lpstr>
      <vt:lpstr>Le informazioni sul mercato interno</vt:lpstr>
      <vt:lpstr>I database di marketing</vt:lpstr>
      <vt:lpstr>I sistemi di gestione delle  relazioni con i clienti</vt:lpstr>
      <vt:lpstr>Presentazione standard di PowerPoint</vt:lpstr>
      <vt:lpstr>Le analisi del sito web</vt:lpstr>
      <vt:lpstr>La market intelligence – l’era dei big data</vt:lpstr>
      <vt:lpstr>Il primo è il volume. Secondo il rapporto dell'Autorità  per le Garanzie nelle Comunicazioni si stima che nel  2025 la massa di dati ammonterà a 163 Zettabyte, con  una crescita del volume di circa dieci volte rispetto a  quello registrato nel2016".</vt:lpstr>
      <vt:lpstr>Presentazione standard di PowerPoint</vt:lpstr>
      <vt:lpstr>Le ricerche di marketing</vt:lpstr>
      <vt:lpstr>Presentazione standard di PowerPoint</vt:lpstr>
      <vt:lpstr>Tipi di ricerche di mercato:</vt:lpstr>
      <vt:lpstr>Audit delle vendite</vt:lpstr>
      <vt:lpstr>Presentazione standard di PowerPoint</vt:lpstr>
      <vt:lpstr>I dati primari e secondari</vt:lpstr>
      <vt:lpstr>Presentazione standard di PowerPoint</vt:lpstr>
      <vt:lpstr>I diversi approcci delle ricerche di marketing</vt:lpstr>
      <vt:lpstr>Le fasi della ricerca di marketing</vt:lpstr>
      <vt:lpstr>Il contratto iniziale</vt:lpstr>
      <vt:lpstr>Il brief di ricerca</vt:lpstr>
      <vt:lpstr>La raccolta dei dati</vt:lpstr>
      <vt:lpstr>I sondaggi</vt:lpstr>
      <vt:lpstr>I metodi di contatto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L'analisi e l'interpretazione dei dati</vt:lpstr>
      <vt:lpstr>Presentazione standard di PowerPoint</vt:lpstr>
      <vt:lpstr>Riepilogo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capitolo 2</dc:title>
  <cp:lastModifiedBy>Rossana Piccolo</cp:lastModifiedBy>
  <cp:revision>4</cp:revision>
  <dcterms:created xsi:type="dcterms:W3CDTF">2024-11-02T15:37:43Z</dcterms:created>
  <dcterms:modified xsi:type="dcterms:W3CDTF">2025-02-19T10:21:04Z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2024-10-31T00:00:00Z</vt:filetime>
  </property>
  <property fmtid="{D5CDD505-2E9C-101B-9397-08002B2CF9AE}" pid="3" name="LastSaved">
    <vt:filetime>2024-11-02T00:00:00Z</vt:filetime>
  </property>
</Properties>
</file>