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89" r:id="rId4"/>
    <p:sldId id="290" r:id="rId5"/>
    <p:sldId id="291" r:id="rId6"/>
    <p:sldId id="292" r:id="rId7"/>
    <p:sldId id="293" r:id="rId8"/>
    <p:sldId id="294" r:id="rId9"/>
    <p:sldId id="295" r:id="rId10"/>
    <p:sldId id="296" r:id="rId11"/>
    <p:sldId id="297" r:id="rId12"/>
    <p:sldId id="29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showGuides="1">
      <p:cViewPr varScale="1">
        <p:scale>
          <a:sx n="51" d="100"/>
          <a:sy n="51" d="100"/>
        </p:scale>
        <p:origin x="32" y="91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b="1" kern="1200">
                <a:solidFill>
                  <a:schemeClr val="tx1"/>
                </a:solidFill>
                <a:latin typeface="Times New Roman" panose="02020603050405020304" pitchFamily="18" charset="0"/>
                <a:cs typeface="Times New Roman" panose="02020603050405020304" pitchFamily="18" charset="0"/>
              </a:rPr>
              <a:t>MERCATO </a:t>
            </a:r>
            <a:r>
              <a:rPr lang="en-US" sz="2600" b="1" kern="1200" dirty="0">
                <a:solidFill>
                  <a:schemeClr val="tx1"/>
                </a:solidFill>
                <a:latin typeface="Times New Roman" panose="02020603050405020304" pitchFamily="18" charset="0"/>
                <a:cs typeface="Times New Roman" panose="02020603050405020304" pitchFamily="18" charset="0"/>
              </a:rPr>
              <a:t>DELL’ARTE</a:t>
            </a:r>
            <a:br>
              <a:rPr lang="en-US" sz="2600" b="1"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Musica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5592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XXVI LEZIONE – </a:t>
            </a:r>
            <a:r>
              <a:rPr lang="en-US" sz="2400" i="1" dirty="0">
                <a:solidFill>
                  <a:prstClr val="black"/>
                </a:solidFill>
                <a:latin typeface="Times New Roman" panose="02020603050405020304" pitchFamily="18" charset="0"/>
                <a:cs typeface="Times New Roman" panose="02020603050405020304" pitchFamily="18" charset="0"/>
              </a:rPr>
              <a:t>ANALISI DEL MERCATO</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CC5F8F34-C658-653E-EB38-86DA7F5F7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962" y="5637242"/>
            <a:ext cx="2737765" cy="901751"/>
          </a:xfrm>
          <a:prstGeom prst="rect">
            <a:avLst/>
          </a:prstGeom>
        </p:spPr>
      </p:pic>
      <p:pic>
        <p:nvPicPr>
          <p:cNvPr id="7" name="Immagine 6">
            <a:extLst>
              <a:ext uri="{FF2B5EF4-FFF2-40B4-BE49-F238E27FC236}">
                <a16:creationId xmlns:a16="http://schemas.microsoft.com/office/drawing/2014/main" id="{5748C866-0DDA-7BEA-31EF-3A008024262F}"/>
              </a:ext>
            </a:extLst>
          </p:cNvPr>
          <p:cNvPicPr>
            <a:picLocks noChangeAspect="1"/>
          </p:cNvPicPr>
          <p:nvPr/>
        </p:nvPicPr>
        <p:blipFill>
          <a:blip r:embed="rId4"/>
          <a:stretch>
            <a:fillRect/>
          </a:stretch>
        </p:blipFill>
        <p:spPr>
          <a:xfrm>
            <a:off x="1653844" y="24916"/>
            <a:ext cx="1728788" cy="1234849"/>
          </a:xfrm>
          <a:prstGeom prst="rect">
            <a:avLst/>
          </a:prstGeom>
        </p:spPr>
      </p:pic>
    </p:spTree>
    <p:extLst>
      <p:ext uri="{BB962C8B-B14F-4D97-AF65-F5344CB8AC3E}">
        <p14:creationId xmlns:p14="http://schemas.microsoft.com/office/powerpoint/2010/main" val="36950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647259"/>
            <a:ext cx="4639049"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CLASSIFICAZIONE KUNSTKOMPASS</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46407" y="1363413"/>
            <a:ext cx="12099185" cy="3477875"/>
          </a:xfrm>
          <a:prstGeom prst="rect">
            <a:avLst/>
          </a:prstGeom>
          <a:noFill/>
        </p:spPr>
        <p:txBody>
          <a:bodyPr wrap="square">
            <a:spAutoFit/>
          </a:bodyPr>
          <a:lstStyle/>
          <a:p>
            <a:pPr algn="ctr"/>
            <a:r>
              <a:rPr lang="it-IT" dirty="0">
                <a:latin typeface="Times New Roman" panose="02020603050405020304" pitchFamily="18" charset="0"/>
                <a:cs typeface="Times New Roman" panose="02020603050405020304" pitchFamily="18" charset="0"/>
              </a:rPr>
              <a:t> </a:t>
            </a:r>
          </a:p>
          <a:p>
            <a:pPr eaLnBrk="1" fontAlgn="auto" hangingPunct="1">
              <a:spcAft>
                <a:spcPts val="0"/>
              </a:spcAft>
              <a:defRPr/>
            </a:pPr>
            <a:r>
              <a:rPr lang="it-IT" sz="2000" u="sng" dirty="0">
                <a:latin typeface="Times New Roman" panose="02020603050405020304" pitchFamily="18" charset="0"/>
                <a:cs typeface="Times New Roman" panose="02020603050405020304" pitchFamily="18" charset="0"/>
              </a:rPr>
              <a:t>Kunstkompass</a:t>
            </a:r>
            <a:r>
              <a:rPr lang="it-IT" sz="2000" dirty="0">
                <a:latin typeface="Times New Roman" panose="02020603050405020304" pitchFamily="18" charset="0"/>
                <a:cs typeface="Times New Roman" panose="02020603050405020304" pitchFamily="18" charset="0"/>
              </a:rPr>
              <a:t> è il sistema di ranking considerato più affidabile per la determinazione del prezzo di un’opera d’arte contemporanea.</a:t>
            </a:r>
          </a:p>
          <a:p>
            <a:pPr eaLnBrk="1" fontAlgn="auto" hangingPunct="1">
              <a:spcAft>
                <a:spcPts val="0"/>
              </a:spcAft>
              <a:defRPr/>
            </a:pPr>
            <a:endParaRPr lang="it-IT" sz="7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Fu sviluppato nel 1970 dal giornalista Willi </a:t>
            </a:r>
            <a:r>
              <a:rPr lang="it-IT" sz="2000" dirty="0" err="1">
                <a:latin typeface="Times New Roman" panose="02020603050405020304" pitchFamily="18" charset="0"/>
                <a:cs typeface="Times New Roman" panose="02020603050405020304" pitchFamily="18" charset="0"/>
              </a:rPr>
              <a:t>Bongard</a:t>
            </a:r>
            <a:r>
              <a:rPr lang="it-IT" sz="2000" dirty="0">
                <a:latin typeface="Times New Roman" panose="02020603050405020304" pitchFamily="18" charset="0"/>
                <a:cs typeface="Times New Roman" panose="02020603050405020304" pitchFamily="18" charset="0"/>
              </a:rPr>
              <a:t> per la rivista tedesca Manager </a:t>
            </a:r>
            <a:r>
              <a:rPr lang="it-IT" sz="2000" dirty="0" err="1">
                <a:latin typeface="Times New Roman" panose="02020603050405020304" pitchFamily="18" charset="0"/>
                <a:cs typeface="Times New Roman" panose="02020603050405020304" pitchFamily="18" charset="0"/>
              </a:rPr>
              <a:t>Magazin</a:t>
            </a:r>
            <a:r>
              <a:rPr lang="it-IT" sz="2000" dirty="0">
                <a:latin typeface="Times New Roman" panose="02020603050405020304" pitchFamily="18" charset="0"/>
                <a:cs typeface="Times New Roman" panose="02020603050405020304" pitchFamily="18" charset="0"/>
              </a:rPr>
              <a:t>.</a:t>
            </a:r>
          </a:p>
          <a:p>
            <a:pPr eaLnBrk="1" fontAlgn="auto" hangingPunct="1">
              <a:spcAft>
                <a:spcPts val="0"/>
              </a:spcAft>
              <a:defRPr/>
            </a:pPr>
            <a:endParaRPr lang="it-IT" sz="7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Misura la risonanza che l’opera di un artista contemporaneo ha raggiunto nel mondo artistico, sulla base delle esposizioni personali in 200 dei musei più noti a livello mondiale e sulla base della partecipazione alle maggiori fiere e di recensioni in riviste internazionali di settore.</a:t>
            </a:r>
          </a:p>
          <a:p>
            <a:pPr eaLnBrk="1" fontAlgn="auto" hangingPunct="1">
              <a:spcAft>
                <a:spcPts val="0"/>
              </a:spcAft>
              <a:defRPr/>
            </a:pPr>
            <a:endParaRPr lang="it-IT" sz="8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Per quanto riguarda la localizzazione geografica, le piazze per l’arte contemporanea sono: New York, Londra, Berlino, Los Angeles, Parigi. Le prime due hanno un taglio fortemente commerciale.</a:t>
            </a:r>
          </a:p>
          <a:p>
            <a:pPr eaLnBrk="1" fontAlgn="auto" hangingPunct="1">
              <a:spcAft>
                <a:spcPts val="0"/>
              </a:spcAft>
              <a:defRPr/>
            </a:pPr>
            <a:endParaRPr lang="it-IT" sz="20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46658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6954291" y="5839360"/>
            <a:ext cx="5343436"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LIMITI DELLA CLASSIFICAZIONE KUNSTKOMPASS</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132082" y="1339202"/>
            <a:ext cx="12059917" cy="4062651"/>
          </a:xfrm>
          <a:prstGeom prst="rect">
            <a:avLst/>
          </a:prstGeom>
          <a:noFill/>
        </p:spPr>
        <p:txBody>
          <a:bodyPr wrap="square">
            <a:spAutoFit/>
          </a:bodyPr>
          <a:lstStyle/>
          <a:p>
            <a:pPr algn="ctr"/>
            <a:r>
              <a:rPr lang="it-IT" dirty="0"/>
              <a:t> </a:t>
            </a: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Per quanto efficace, la Kunstkompass non tiene conto di alcuni fattori importanti:</a:t>
            </a:r>
          </a:p>
          <a:p>
            <a:pPr eaLnBrk="1" fontAlgn="auto" hangingPunct="1">
              <a:spcAft>
                <a:spcPts val="0"/>
              </a:spcAft>
              <a:defRPr/>
            </a:pPr>
            <a:endParaRPr lang="it-IT" sz="20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Si basa su parametri arbitrari (lista dei musei e delle riviste di settore).</a:t>
            </a:r>
          </a:p>
          <a:p>
            <a:pPr eaLnBrk="1" fontAlgn="auto" hangingPunct="1">
              <a:spcAft>
                <a:spcPts val="0"/>
              </a:spcAft>
              <a:defRPr/>
            </a:pPr>
            <a:endParaRPr lang="it-IT" sz="20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Non tiene conto dei mercati locali (che detengono comunque la maggior parte degli scambi anche se non raggiungono i volumi d’affari del circuito delle aste).</a:t>
            </a:r>
          </a:p>
          <a:p>
            <a:pPr eaLnBrk="1" fontAlgn="auto" hangingPunct="1">
              <a:spcAft>
                <a:spcPts val="0"/>
              </a:spcAft>
              <a:defRPr/>
            </a:pPr>
            <a:endParaRPr lang="it-IT" sz="20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Nella maggior parte dei casi (come in Italia) sia i musei pubblici che le segnalazioni sulle riviste di settore sono a pagamento, quindi potrebbero non rispecchiare (o rispecchiano parzialmente) il valore artistico intrinseco.</a:t>
            </a:r>
          </a:p>
          <a:p>
            <a:pPr eaLnBrk="1" fontAlgn="auto" hangingPunct="1">
              <a:spcAft>
                <a:spcPts val="0"/>
              </a:spcAft>
              <a:defRPr/>
            </a:pPr>
            <a:endParaRPr lang="it-IT" sz="20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Non tiene conto dell’opinione dei piccoli e medi collezionisti così come dell’arte emergente. </a:t>
            </a:r>
          </a:p>
          <a:p>
            <a:pPr eaLnBrk="1" fontAlgn="auto" hangingPunct="1">
              <a:spcAft>
                <a:spcPts val="0"/>
              </a:spcAft>
              <a:defRPr/>
            </a:pPr>
            <a:endParaRPr lang="it-IT" sz="20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93721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548681"/>
            <a:ext cx="4544209"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ALTRI FATTORI DA CONSIDERARE</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0" y="1264835"/>
            <a:ext cx="12099185" cy="4247317"/>
          </a:xfrm>
          <a:prstGeom prst="rect">
            <a:avLst/>
          </a:prstGeom>
          <a:noFill/>
        </p:spPr>
        <p:txBody>
          <a:bodyPr wrap="square">
            <a:spAutoFit/>
          </a:bodyPr>
          <a:lstStyle/>
          <a:p>
            <a:pPr algn="ctr"/>
            <a:r>
              <a:rPr lang="it-IT" dirty="0"/>
              <a:t> </a:t>
            </a:r>
          </a:p>
          <a:p>
            <a:pPr eaLnBrk="1" fontAlgn="auto" hangingPunct="1">
              <a:spcAft>
                <a:spcPts val="0"/>
              </a:spcAft>
              <a:defRPr/>
            </a:pPr>
            <a:r>
              <a:rPr lang="it-IT" sz="2400" dirty="0">
                <a:latin typeface="Times New Roman" panose="02020603050405020304" pitchFamily="18" charset="0"/>
                <a:cs typeface="Times New Roman" panose="02020603050405020304" pitchFamily="18" charset="0"/>
              </a:rPr>
              <a:t>Nella valutazione di prezzo di un’opera sono da tenere presenti anche:</a:t>
            </a:r>
          </a:p>
          <a:p>
            <a:pPr eaLnBrk="1" fontAlgn="auto" hangingPunct="1">
              <a:spcAft>
                <a:spcPts val="0"/>
              </a:spcAft>
              <a:defRPr/>
            </a:pPr>
            <a:endParaRPr lang="it-IT" sz="800" dirty="0">
              <a:latin typeface="Times New Roman" panose="02020603050405020304" pitchFamily="18" charset="0"/>
              <a:cs typeface="Times New Roman" panose="02020603050405020304" pitchFamily="18" charset="0"/>
            </a:endParaRPr>
          </a:p>
          <a:p>
            <a:pPr lvl="1" eaLnBrk="1" fontAlgn="auto" hangingPunct="1">
              <a:spcAft>
                <a:spcPts val="0"/>
              </a:spcAft>
              <a:defRPr/>
            </a:pPr>
            <a:r>
              <a:rPr lang="it-IT" sz="2200" dirty="0">
                <a:latin typeface="Times New Roman" panose="02020603050405020304" pitchFamily="18" charset="0"/>
                <a:cs typeface="Times New Roman" panose="02020603050405020304" pitchFamily="18" charset="0"/>
              </a:rPr>
              <a:t>Tempo intercorso dalle prime esposizioni (più è grande più si riduce il rischio d’incertezza sull’artista).</a:t>
            </a:r>
          </a:p>
          <a:p>
            <a:pPr lvl="1" eaLnBrk="1" fontAlgn="auto" hangingPunct="1">
              <a:spcAft>
                <a:spcPts val="0"/>
              </a:spcAft>
              <a:defRPr/>
            </a:pPr>
            <a:endParaRPr lang="it-IT" sz="800" dirty="0">
              <a:latin typeface="Times New Roman" panose="02020603050405020304" pitchFamily="18" charset="0"/>
              <a:cs typeface="Times New Roman" panose="02020603050405020304" pitchFamily="18" charset="0"/>
            </a:endParaRPr>
          </a:p>
          <a:p>
            <a:pPr lvl="1" eaLnBrk="1" fontAlgn="auto" hangingPunct="1">
              <a:spcAft>
                <a:spcPts val="0"/>
              </a:spcAft>
              <a:defRPr/>
            </a:pPr>
            <a:r>
              <a:rPr lang="it-IT" sz="2200" dirty="0">
                <a:latin typeface="Times New Roman" panose="02020603050405020304" pitchFamily="18" charset="0"/>
                <a:cs typeface="Times New Roman" panose="02020603050405020304" pitchFamily="18" charset="0"/>
              </a:rPr>
              <a:t>Varietà delle forme espressive utilizzate dall’artista (generalmente se un artista lavora su tutti e tre i campi delle arti visive ha un incremento maggiore nell’apprezzamento economico rispetto agli artisti specializzati in una sola forma d’arte).</a:t>
            </a:r>
          </a:p>
          <a:p>
            <a:pPr lvl="1" eaLnBrk="1" fontAlgn="auto" hangingPunct="1">
              <a:spcAft>
                <a:spcPts val="0"/>
              </a:spcAft>
              <a:defRPr/>
            </a:pPr>
            <a:endParaRPr lang="it-IT" sz="800" dirty="0">
              <a:latin typeface="Times New Roman" panose="02020603050405020304" pitchFamily="18" charset="0"/>
              <a:cs typeface="Times New Roman" panose="02020603050405020304" pitchFamily="18" charset="0"/>
            </a:endParaRPr>
          </a:p>
          <a:p>
            <a:pPr lvl="1" eaLnBrk="1" fontAlgn="auto" hangingPunct="1">
              <a:spcAft>
                <a:spcPts val="0"/>
              </a:spcAft>
              <a:defRPr/>
            </a:pPr>
            <a:r>
              <a:rPr lang="it-IT" sz="2200" dirty="0">
                <a:latin typeface="Times New Roman" panose="02020603050405020304" pitchFamily="18" charset="0"/>
                <a:cs typeface="Times New Roman" panose="02020603050405020304" pitchFamily="18" charset="0"/>
              </a:rPr>
              <a:t>Numero di personali organizzate (le collettive hanno generalmente scarsa influenza).</a:t>
            </a:r>
          </a:p>
          <a:p>
            <a:pPr lvl="1" eaLnBrk="1" fontAlgn="auto" hangingPunct="1">
              <a:spcAft>
                <a:spcPts val="0"/>
              </a:spcAft>
              <a:defRPr/>
            </a:pPr>
            <a:endParaRPr lang="it-IT" sz="800" dirty="0">
              <a:latin typeface="Times New Roman" panose="02020603050405020304" pitchFamily="18" charset="0"/>
              <a:cs typeface="Times New Roman" panose="02020603050405020304" pitchFamily="18" charset="0"/>
            </a:endParaRPr>
          </a:p>
          <a:p>
            <a:pPr lvl="1" eaLnBrk="1" fontAlgn="auto" hangingPunct="1">
              <a:spcAft>
                <a:spcPts val="0"/>
              </a:spcAft>
              <a:defRPr/>
            </a:pPr>
            <a:r>
              <a:rPr lang="it-IT" sz="2200" dirty="0">
                <a:latin typeface="Times New Roman" panose="02020603050405020304" pitchFamily="18" charset="0"/>
                <a:cs typeface="Times New Roman" panose="02020603050405020304" pitchFamily="18" charset="0"/>
              </a:rPr>
              <a:t>Scomparsa dell’artista (si restringe lo stock di opere a disposizione per cui l’offerta diventa limitata e il prezzo, di conseguenza, aumenta).</a:t>
            </a:r>
          </a:p>
          <a:p>
            <a:pPr eaLnBrk="1" fontAlgn="auto" hangingPunct="1">
              <a:spcAft>
                <a:spcPts val="0"/>
              </a:spcAft>
              <a:defRPr/>
            </a:pPr>
            <a:endParaRPr lang="it-IT" sz="20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120327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7014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MERCATO D’ARTE = MERCATO ABERRANTE </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4792114" y="646952"/>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48912" y="1042653"/>
            <a:ext cx="6417988" cy="4308872"/>
          </a:xfrm>
          <a:prstGeom prst="rect">
            <a:avLst/>
          </a:prstGeom>
          <a:noFill/>
        </p:spPr>
        <p:txBody>
          <a:bodyPr wrap="square">
            <a:spAutoFit/>
          </a:bodyPr>
          <a:lstStyle/>
          <a:p>
            <a:pPr algn="ctr"/>
            <a:r>
              <a:rPr lang="it-IT" dirty="0">
                <a:latin typeface="Times New Roman" panose="02020603050405020304" pitchFamily="18" charset="0"/>
                <a:cs typeface="Times New Roman" panose="02020603050405020304" pitchFamily="18" charset="0"/>
              </a:rPr>
              <a:t> </a:t>
            </a:r>
          </a:p>
          <a:p>
            <a:pPr eaLnBrk="1" fontAlgn="auto" hangingPunct="1">
              <a:spcAft>
                <a:spcPts val="0"/>
              </a:spcAft>
              <a:defRPr/>
            </a:pPr>
            <a:r>
              <a:rPr lang="it-IT" sz="2000" dirty="0">
                <a:solidFill>
                  <a:schemeClr val="tx1"/>
                </a:solidFill>
                <a:latin typeface="Times New Roman" panose="02020603050405020304" pitchFamily="18" charset="0"/>
                <a:cs typeface="Times New Roman" panose="02020603050405020304" pitchFamily="18" charset="0"/>
              </a:rPr>
              <a:t>Il mercato dell’arte è considerato aberrante perché soggetto a oscillazioni di prezzo che non seguono dei parametri monitorabili.</a:t>
            </a:r>
          </a:p>
          <a:p>
            <a:pPr eaLnBrk="1" fontAlgn="auto" hangingPunct="1">
              <a:spcAft>
                <a:spcPts val="0"/>
              </a:spcAft>
              <a:defRPr/>
            </a:pPr>
            <a:endParaRPr lang="it-IT" sz="800"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solidFill>
                  <a:schemeClr val="tx1"/>
                </a:solidFill>
                <a:latin typeface="Times New Roman" panose="02020603050405020304" pitchFamily="18" charset="0"/>
                <a:cs typeface="Times New Roman" panose="02020603050405020304" pitchFamily="18" charset="0"/>
              </a:rPr>
              <a:t>È, inoltre, un mercato sperequato: ha dei picchi di guadagno elevatissimi (circuito delle grandi aste) inserite in un panorama di scambi non fluido e molto meno remunerativo:</a:t>
            </a:r>
          </a:p>
          <a:p>
            <a:pPr eaLnBrk="1" fontAlgn="auto" hangingPunct="1">
              <a:spcAft>
                <a:spcPts val="0"/>
              </a:spcAft>
              <a:defRPr/>
            </a:pPr>
            <a:endParaRPr lang="it-IT" sz="800"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solidFill>
                  <a:schemeClr val="tx1"/>
                </a:solidFill>
                <a:latin typeface="Times New Roman" panose="02020603050405020304" pitchFamily="18" charset="0"/>
                <a:cs typeface="Times New Roman" panose="02020603050405020304" pitchFamily="18" charset="0"/>
              </a:rPr>
              <a:t>I record nelle battute d’asta sembrano non avere tetto (per cui si raggiungono cifre sempre più alte in sempre minor tempo).</a:t>
            </a:r>
          </a:p>
          <a:p>
            <a:pPr eaLnBrk="1" fontAlgn="auto" hangingPunct="1">
              <a:spcAft>
                <a:spcPts val="0"/>
              </a:spcAft>
              <a:defRPr/>
            </a:pPr>
            <a:r>
              <a:rPr lang="it-IT" sz="2000" dirty="0">
                <a:solidFill>
                  <a:schemeClr val="tx1"/>
                </a:solidFill>
                <a:latin typeface="Times New Roman" panose="02020603050405020304" pitchFamily="18" charset="0"/>
                <a:cs typeface="Times New Roman" panose="02020603050405020304" pitchFamily="18" charset="0"/>
              </a:rPr>
              <a:t>Il circuito delle gallerie, al contrario, è un mercato tendenzialmente stagnante, soggetto a contrazione e con una capacità di profitto omogenea nel tempo.</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pic>
        <p:nvPicPr>
          <p:cNvPr id="5" name="Immagine 4">
            <a:extLst>
              <a:ext uri="{FF2B5EF4-FFF2-40B4-BE49-F238E27FC236}">
                <a16:creationId xmlns:a16="http://schemas.microsoft.com/office/drawing/2014/main" id="{3A14C76A-18BF-39CE-A2CC-42EEF2FD4E6B}"/>
              </a:ext>
            </a:extLst>
          </p:cNvPr>
          <p:cNvPicPr>
            <a:picLocks noChangeAspect="1"/>
          </p:cNvPicPr>
          <p:nvPr/>
        </p:nvPicPr>
        <p:blipFill rotWithShape="1">
          <a:blip r:embed="rId5"/>
          <a:srcRect l="32526" r="30853"/>
          <a:stretch/>
        </p:blipFill>
        <p:spPr>
          <a:xfrm>
            <a:off x="8872391" y="769594"/>
            <a:ext cx="3179975" cy="4667449"/>
          </a:xfrm>
          <a:prstGeom prst="rect">
            <a:avLst/>
          </a:prstGeom>
        </p:spPr>
      </p:pic>
      <p:sp>
        <p:nvSpPr>
          <p:cNvPr id="13" name="CasellaDiTesto 12">
            <a:extLst>
              <a:ext uri="{FF2B5EF4-FFF2-40B4-BE49-F238E27FC236}">
                <a16:creationId xmlns:a16="http://schemas.microsoft.com/office/drawing/2014/main" id="{CF03B303-BC7D-5B3A-41FE-86B9971FD6A6}"/>
              </a:ext>
            </a:extLst>
          </p:cNvPr>
          <p:cNvSpPr txBox="1"/>
          <p:nvPr/>
        </p:nvSpPr>
        <p:spPr>
          <a:xfrm>
            <a:off x="6622116" y="2055681"/>
            <a:ext cx="2157499" cy="2308324"/>
          </a:xfrm>
          <a:prstGeom prst="rect">
            <a:avLst/>
          </a:prstGeom>
          <a:noFill/>
        </p:spPr>
        <p:txBody>
          <a:bodyPr wrap="square" rtlCol="0">
            <a:spAutoFit/>
          </a:bodyPr>
          <a:lstStyle/>
          <a:p>
            <a:pPr algn="r"/>
            <a:r>
              <a:rPr lang="it-IT" dirty="0"/>
              <a:t>Sotheby’s Londra 2021, venduto in prima battuta a un milione di sterline, rivenduto per 16 milioni dopo l’autodistruzione</a:t>
            </a:r>
          </a:p>
          <a:p>
            <a:pPr algn="r"/>
            <a:r>
              <a:rPr lang="it-IT" dirty="0"/>
              <a:t>(Love </a:t>
            </a:r>
            <a:r>
              <a:rPr lang="it-IT" dirty="0" err="1"/>
              <a:t>is</a:t>
            </a:r>
            <a:r>
              <a:rPr lang="it-IT" dirty="0"/>
              <a:t> in the Bin)</a:t>
            </a:r>
          </a:p>
        </p:txBody>
      </p:sp>
    </p:spTree>
    <p:extLst>
      <p:ext uri="{BB962C8B-B14F-4D97-AF65-F5344CB8AC3E}">
        <p14:creationId xmlns:p14="http://schemas.microsoft.com/office/powerpoint/2010/main" val="26774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91102" y="5770143"/>
            <a:ext cx="4655298"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IL MERCATO NELLA STORIA</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0" y="939987"/>
            <a:ext cx="12191999" cy="4601260"/>
          </a:xfrm>
          <a:prstGeom prst="rect">
            <a:avLst/>
          </a:prstGeom>
          <a:noFill/>
        </p:spPr>
        <p:txBody>
          <a:bodyPr wrap="square">
            <a:spAutoFit/>
          </a:bodyPr>
          <a:lstStyle/>
          <a:p>
            <a:pPr algn="ctr"/>
            <a:r>
              <a:rPr lang="it-IT" dirty="0">
                <a:latin typeface="Times New Roman" panose="02020603050405020304" pitchFamily="18" charset="0"/>
                <a:cs typeface="Times New Roman" panose="02020603050405020304" pitchFamily="18" charset="0"/>
              </a:rPr>
              <a:t> </a:t>
            </a:r>
          </a:p>
          <a:p>
            <a:pPr eaLnBrk="1" fontAlgn="auto" hangingPunct="1">
              <a:spcAft>
                <a:spcPts val="0"/>
              </a:spcAft>
              <a:defRPr/>
            </a:pPr>
            <a:r>
              <a:rPr lang="it-IT" sz="2400" dirty="0">
                <a:latin typeface="Times New Roman" panose="02020603050405020304" pitchFamily="18" charset="0"/>
                <a:cs typeface="Times New Roman" panose="02020603050405020304" pitchFamily="18" charset="0"/>
              </a:rPr>
              <a:t>In tempi storici le opere d'arte erano considerate spesso come servizi pagati in relazione a funzioni economiche riconosciute e il loro prezzo dipende dai costi di produzione sostenuti per realizzarli: materiali utilizzati, grandezza, tempo di realizzazione...</a:t>
            </a:r>
          </a:p>
          <a:p>
            <a:pPr eaLnBrk="1" fontAlgn="auto" hangingPunct="1">
              <a:spcAft>
                <a:spcPts val="0"/>
              </a:spcAft>
              <a:defRPr/>
            </a:pPr>
            <a:endParaRPr lang="it-IT" sz="24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400" dirty="0" err="1">
                <a:latin typeface="Times New Roman" panose="02020603050405020304" pitchFamily="18" charset="0"/>
                <a:cs typeface="Times New Roman" panose="02020603050405020304" pitchFamily="18" charset="0"/>
              </a:rPr>
              <a:t>Michaël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Baxandall</a:t>
            </a:r>
            <a:r>
              <a:rPr lang="it-IT" sz="2400" dirty="0">
                <a:latin typeface="Times New Roman" panose="02020603050405020304" pitchFamily="18" charset="0"/>
                <a:cs typeface="Times New Roman" panose="02020603050405020304" pitchFamily="18" charset="0"/>
              </a:rPr>
              <a:t>* ha studiato i contratti tra "mecenati" e artisti e le relative remunerazioni:</a:t>
            </a:r>
          </a:p>
          <a:p>
            <a:pPr eaLnBrk="1" fontAlgn="auto" hangingPunct="1">
              <a:spcAft>
                <a:spcPts val="0"/>
              </a:spcAft>
              <a:defRPr/>
            </a:pPr>
            <a:endParaRPr lang="it-IT" sz="1100" dirty="0">
              <a:latin typeface="Times New Roman" panose="02020603050405020304" pitchFamily="18" charset="0"/>
              <a:cs typeface="Times New Roman" panose="02020603050405020304" pitchFamily="18" charset="0"/>
            </a:endParaRP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Borso d'Este, duca di Ferrara, si impegna a pagare gli affreschi di </a:t>
            </a:r>
            <a:r>
              <a:rPr lang="it-IT" b="1" dirty="0">
                <a:latin typeface="Times New Roman" panose="02020603050405020304" pitchFamily="18" charset="0"/>
                <a:cs typeface="Times New Roman" panose="02020603050405020304" pitchFamily="18" charset="0"/>
              </a:rPr>
              <a:t>Palazzo Schifanoia</a:t>
            </a:r>
            <a:r>
              <a:rPr lang="it-IT" dirty="0">
                <a:latin typeface="Times New Roman" panose="02020603050405020304" pitchFamily="18" charset="0"/>
                <a:cs typeface="Times New Roman" panose="02020603050405020304" pitchFamily="18" charset="0"/>
              </a:rPr>
              <a:t> (Cosmè Tura e allievi) al prezzo di dieci lire bolognesi "al piede quadrato".</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Cosimo de’ Medici commissiona a Filippo Lippi un trittico dedicato a S. Michele. Nel contratto non si specificano i materiali del colore ma all’atto di realizzazione Cosimo chiede che si faccia uso dell’oro. Filippo Lippi chiede un’estensione del contratto e del pagamento perché l’oro costa di più.</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Il mercante fiorentino Giovanni de’ Bardi paga i dipinti in base ai materiali utilizzati e al tempo impiegato dall'artista.</a:t>
            </a:r>
          </a:p>
          <a:p>
            <a:pPr lvl="1" eaLnBrk="1" fontAlgn="auto" hangingPunct="1">
              <a:spcAft>
                <a:spcPts val="0"/>
              </a:spcAft>
              <a:defRPr/>
            </a:pPr>
            <a:endParaRPr lang="it-IT" dirty="0">
              <a:latin typeface="Times New Roman" panose="02020603050405020304" pitchFamily="18" charset="0"/>
              <a:cs typeface="Times New Roman" panose="02020603050405020304" pitchFamily="18" charset="0"/>
            </a:endParaRPr>
          </a:p>
          <a:p>
            <a:pPr lvl="1">
              <a:defRPr/>
            </a:pPr>
            <a:r>
              <a:rPr lang="it-IT" altLang="it-IT" sz="1800" b="1" dirty="0">
                <a:latin typeface="Times New Roman" panose="02020603050405020304" pitchFamily="18" charset="0"/>
                <a:cs typeface="Times New Roman" panose="02020603050405020304" pitchFamily="18" charset="0"/>
              </a:rPr>
              <a:t>* </a:t>
            </a:r>
            <a:r>
              <a:rPr lang="it-IT" altLang="it-IT" sz="1800" b="1" dirty="0" err="1">
                <a:latin typeface="Times New Roman" panose="02020603050405020304" pitchFamily="18" charset="0"/>
                <a:cs typeface="Times New Roman" panose="02020603050405020304" pitchFamily="18" charset="0"/>
              </a:rPr>
              <a:t>Michaël</a:t>
            </a:r>
            <a:r>
              <a:rPr lang="it-IT" altLang="it-IT" sz="1800" b="1" dirty="0">
                <a:latin typeface="Times New Roman" panose="02020603050405020304" pitchFamily="18" charset="0"/>
                <a:cs typeface="Times New Roman" panose="02020603050405020304" pitchFamily="18" charset="0"/>
              </a:rPr>
              <a:t> </a:t>
            </a:r>
            <a:r>
              <a:rPr lang="it-IT" altLang="it-IT" sz="1800" b="1" dirty="0" err="1">
                <a:latin typeface="Times New Roman" panose="02020603050405020304" pitchFamily="18" charset="0"/>
                <a:cs typeface="Times New Roman" panose="02020603050405020304" pitchFamily="18" charset="0"/>
              </a:rPr>
              <a:t>Baxandall</a:t>
            </a:r>
            <a:r>
              <a:rPr lang="it-IT" altLang="it-IT" sz="1800" b="1" dirty="0">
                <a:latin typeface="Times New Roman" panose="02020603050405020304" pitchFamily="18" charset="0"/>
                <a:cs typeface="Times New Roman" panose="02020603050405020304" pitchFamily="18" charset="0"/>
              </a:rPr>
              <a:t>, “Pittura ed esperienze sociali nell’Italia del Quattrocento”, 1994, Torino, Einaudi.</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24343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77684" y="5704764"/>
            <a:ext cx="460475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COME FUNZIONA IL MERCATO ORA</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1" y="1566677"/>
            <a:ext cx="12191999" cy="3447098"/>
          </a:xfrm>
          <a:prstGeom prst="rect">
            <a:avLst/>
          </a:prstGeom>
          <a:noFill/>
        </p:spPr>
        <p:txBody>
          <a:bodyPr wrap="square">
            <a:spAutoFit/>
          </a:bodyPr>
          <a:lstStyle/>
          <a:p>
            <a:pPr algn="ctr"/>
            <a:r>
              <a:rPr lang="it-IT" dirty="0"/>
              <a:t> </a:t>
            </a:r>
          </a:p>
          <a:p>
            <a:pPr eaLnBrk="1" hangingPunct="1"/>
            <a:r>
              <a:rPr lang="it-IT" altLang="it-IT" sz="2400" dirty="0">
                <a:latin typeface="Times New Roman" panose="02020603050405020304" pitchFamily="18" charset="0"/>
                <a:cs typeface="Times New Roman" panose="02020603050405020304" pitchFamily="18" charset="0"/>
              </a:rPr>
              <a:t>Oggi il mercato d’arte non dipende più dal costo di realizzazione dell’opera ma dall’intensità della domanda per quell’opera (o per un genere artistico o uno specifico autore) e dalla sua rarità.</a:t>
            </a:r>
          </a:p>
          <a:p>
            <a:pPr eaLnBrk="1" hangingPunct="1"/>
            <a:endParaRPr lang="it-IT" altLang="it-IT" sz="800" dirty="0">
              <a:latin typeface="Times New Roman" panose="02020603050405020304" pitchFamily="18" charset="0"/>
              <a:cs typeface="Times New Roman" panose="02020603050405020304" pitchFamily="18" charset="0"/>
            </a:endParaRPr>
          </a:p>
          <a:p>
            <a:pPr eaLnBrk="1" hangingPunct="1"/>
            <a:r>
              <a:rPr lang="it-IT" altLang="it-IT" sz="2400" dirty="0">
                <a:latin typeface="Times New Roman" panose="02020603050405020304" pitchFamily="18" charset="0"/>
                <a:cs typeface="Times New Roman" panose="02020603050405020304" pitchFamily="18" charset="0"/>
              </a:rPr>
              <a:t> Il mercato contemporaneo dell’arte, quindi, funziona al contrario di un qualsiasi altro settore merceologico: la funzione d'utilità (ossia l’intensità della domanda), che generalmente spiega la determinazione del prezzo nel breve periodo, vale nel mercato dell’arte solo sul lungo periodo; il costo di produzione, che spiega il valore a lungo termine in un qualsiasi altro settore merceologico, vale nell’arte solo sul breve periodo o più precisamente nel momento in cui l’opera fa la sua comparsa.</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397914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7014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ASTE SEMPRE AL RIALZO</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1" y="939987"/>
            <a:ext cx="12191999" cy="4755148"/>
          </a:xfrm>
          <a:prstGeom prst="rect">
            <a:avLst/>
          </a:prstGeom>
          <a:noFill/>
        </p:spPr>
        <p:txBody>
          <a:bodyPr wrap="square">
            <a:spAutoFit/>
          </a:bodyPr>
          <a:lstStyle/>
          <a:p>
            <a:pPr algn="ctr"/>
            <a:r>
              <a:rPr lang="it-IT" dirty="0"/>
              <a:t> </a:t>
            </a:r>
          </a:p>
          <a:p>
            <a:pPr eaLnBrk="1" fontAlgn="auto" hangingPunct="1">
              <a:spcAft>
                <a:spcPts val="0"/>
              </a:spcAft>
              <a:defRPr/>
            </a:pPr>
            <a:r>
              <a:rPr lang="it-IT" sz="2400" dirty="0">
                <a:latin typeface="Times New Roman" panose="02020603050405020304" pitchFamily="18" charset="0"/>
                <a:cs typeface="Times New Roman" panose="02020603050405020304" pitchFamily="18" charset="0"/>
              </a:rPr>
              <a:t>Dal secondo dopoguerra il circuito delle aste ha subito una irrefrenabile tendenza all’aumento di aggiudicazione facendo registrare record assoluti sempre più elevati. Gli anni ‘80 hanno segnato un record nell’accelerazione del rialzo:</a:t>
            </a:r>
          </a:p>
          <a:p>
            <a:pPr eaLnBrk="1" fontAlgn="auto" hangingPunct="1">
              <a:spcAft>
                <a:spcPts val="0"/>
              </a:spcAft>
              <a:defRPr/>
            </a:pPr>
            <a:endParaRPr lang="it-IT" sz="1300" dirty="0">
              <a:latin typeface="Times New Roman" panose="02020603050405020304" pitchFamily="18" charset="0"/>
              <a:cs typeface="Times New Roman" panose="02020603050405020304" pitchFamily="18" charset="0"/>
            </a:endParaRP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1984 </a:t>
            </a:r>
            <a:r>
              <a:rPr lang="it-IT" u="sng" dirty="0">
                <a:latin typeface="Times New Roman" panose="02020603050405020304" pitchFamily="18" charset="0"/>
                <a:cs typeface="Times New Roman" panose="02020603050405020304" pitchFamily="18" charset="0"/>
              </a:rPr>
              <a:t>Turner</a:t>
            </a:r>
            <a:r>
              <a:rPr lang="it-IT" dirty="0">
                <a:latin typeface="Times New Roman" panose="02020603050405020304" pitchFamily="18" charset="0"/>
                <a:cs typeface="Times New Roman" panose="02020603050405020304" pitchFamily="18" charset="0"/>
              </a:rPr>
              <a:t>, “Folkstone”: 9,4 milioni di dollari. </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1985 </a:t>
            </a:r>
            <a:r>
              <a:rPr lang="it-IT" u="sng" dirty="0">
                <a:latin typeface="Times New Roman" panose="02020603050405020304" pitchFamily="18" charset="0"/>
                <a:cs typeface="Times New Roman" panose="02020603050405020304" pitchFamily="18" charset="0"/>
              </a:rPr>
              <a:t>Van Gogh</a:t>
            </a:r>
            <a:r>
              <a:rPr lang="it-IT"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Paysage au soleil levant</a:t>
            </a:r>
            <a:r>
              <a:rPr lang="it-IT" dirty="0">
                <a:latin typeface="Times New Roman" panose="02020603050405020304" pitchFamily="18" charset="0"/>
                <a:cs typeface="Times New Roman" panose="02020603050405020304" pitchFamily="18" charset="0"/>
              </a:rPr>
              <a:t> ” 9,6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1986 </a:t>
            </a:r>
            <a:r>
              <a:rPr lang="it-IT" u="sng" dirty="0">
                <a:latin typeface="Times New Roman" panose="02020603050405020304" pitchFamily="18" charset="0"/>
                <a:cs typeface="Times New Roman" panose="02020603050405020304" pitchFamily="18" charset="0"/>
              </a:rPr>
              <a:t>Mantegna</a:t>
            </a:r>
            <a:r>
              <a:rPr lang="it-IT" dirty="0">
                <a:latin typeface="Times New Roman" panose="02020603050405020304" pitchFamily="18" charset="0"/>
                <a:cs typeface="Times New Roman" panose="02020603050405020304" pitchFamily="18" charset="0"/>
              </a:rPr>
              <a:t>, “Adorazione dei Magi”, 10,4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1987 </a:t>
            </a:r>
            <a:r>
              <a:rPr lang="it-IT" u="sng" dirty="0">
                <a:latin typeface="Times New Roman" panose="02020603050405020304" pitchFamily="18" charset="0"/>
                <a:cs typeface="Times New Roman" panose="02020603050405020304" pitchFamily="18" charset="0"/>
              </a:rPr>
              <a:t>Van Gogh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Tournesols</a:t>
            </a:r>
            <a:r>
              <a:rPr lang="it-IT" dirty="0">
                <a:latin typeface="Times New Roman" panose="02020603050405020304" pitchFamily="18" charset="0"/>
                <a:cs typeface="Times New Roman" panose="02020603050405020304" pitchFamily="18" charset="0"/>
              </a:rPr>
              <a:t>”, 39,9 milioni di dollari (compagnia d'assicurazioni giapponese Yasuda).</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1987 </a:t>
            </a:r>
            <a:r>
              <a:rPr lang="it-IT" u="sng" dirty="0">
                <a:latin typeface="Times New Roman" panose="02020603050405020304" pitchFamily="18" charset="0"/>
                <a:cs typeface="Times New Roman" panose="02020603050405020304" pitchFamily="18" charset="0"/>
              </a:rPr>
              <a:t>Van Gogh</a:t>
            </a:r>
            <a:r>
              <a:rPr lang="it-IT" dirty="0">
                <a:latin typeface="Times New Roman" panose="02020603050405020304" pitchFamily="18" charset="0"/>
                <a:cs typeface="Times New Roman" panose="02020603050405020304" pitchFamily="18" charset="0"/>
              </a:rPr>
              <a:t>, “Iris”, 53,9 milioni di dollari (al proprietario è fruttato un incremento del 12% annuo su 30 anni dall’acquisto).</a:t>
            </a:r>
          </a:p>
          <a:p>
            <a:pPr lvl="1" eaLnBrk="1" fontAlgn="auto" hangingPunct="1">
              <a:spcAft>
                <a:spcPts val="0"/>
              </a:spcAft>
              <a:defRPr/>
            </a:pPr>
            <a:endParaRPr lang="it-IT" sz="13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400" dirty="0">
                <a:latin typeface="Times New Roman" panose="02020603050405020304" pitchFamily="18" charset="0"/>
                <a:cs typeface="Times New Roman" panose="02020603050405020304" pitchFamily="18" charset="0"/>
              </a:rPr>
              <a:t>Quanto il mercato sia aberrante lo si può notare da alcuni prezzi di aggiudicazione di Willem De Kooning: alcune opere hanno raggiunto i 20 milioni di dollari, mentre altre più recenti non hanno superato gli 800.000 dollari.</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280650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7014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INVESTIMENTO D’ORO</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1" y="1475301"/>
            <a:ext cx="6036590" cy="3970318"/>
          </a:xfrm>
          <a:prstGeom prst="rect">
            <a:avLst/>
          </a:prstGeom>
          <a:noFill/>
        </p:spPr>
        <p:txBody>
          <a:bodyPr wrap="square">
            <a:spAutoFit/>
          </a:bodyPr>
          <a:lstStyle/>
          <a:p>
            <a:pPr algn="ctr"/>
            <a:r>
              <a:rPr lang="it-IT" dirty="0"/>
              <a:t> </a:t>
            </a:r>
          </a:p>
          <a:p>
            <a:pPr eaLnBrk="1" fontAlgn="auto" hangingPunct="1">
              <a:spcAft>
                <a:spcPts val="0"/>
              </a:spcAft>
              <a:defRPr/>
            </a:pPr>
            <a:r>
              <a:rPr lang="it-IT" dirty="0">
                <a:latin typeface="Times New Roman" panose="02020603050405020304" pitchFamily="18" charset="0"/>
                <a:cs typeface="Times New Roman" panose="02020603050405020304" pitchFamily="18" charset="0"/>
              </a:rPr>
              <a:t>Tasso di rivalutazione di alcuni artisti nel decennio 2000-2010:</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Pablo Picasso: +20% (record </a:t>
            </a:r>
            <a:r>
              <a:rPr lang="it-IT" i="1" dirty="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Ragazzo con la pipa” del 1905, Sotheby’s NY il 6 maggio 2004, 104 mln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Amedeo Modigliani (+ 49%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31,36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Max Beckmann (+ 93%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22,55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Fernand Leger (+11% - </a:t>
            </a:r>
            <a:r>
              <a:rPr lang="it-IT" i="1" dirty="0">
                <a:latin typeface="Times New Roman" panose="02020603050405020304" pitchFamily="18" charset="0"/>
                <a:cs typeface="Times New Roman" panose="02020603050405020304" pitchFamily="18" charset="0"/>
              </a:rPr>
              <a:t>record</a:t>
            </a:r>
            <a:r>
              <a:rPr lang="it-IT" dirty="0">
                <a:latin typeface="Times New Roman" panose="02020603050405020304" pitchFamily="18" charset="0"/>
                <a:cs typeface="Times New Roman" panose="02020603050405020304" pitchFamily="18" charset="0"/>
              </a:rPr>
              <a:t> 22,40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Piet Mondrian (+ 1%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 21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Wassily Kandinsky (+ 36%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21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Henri Matisse (+ 10%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17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Marc Chagall (+ 41% - </a:t>
            </a:r>
            <a:r>
              <a:rPr lang="it-IT" i="1" dirty="0">
                <a:latin typeface="Times New Roman" panose="02020603050405020304" pitchFamily="18" charset="0"/>
                <a:cs typeface="Times New Roman" panose="02020603050405020304" pitchFamily="18" charset="0"/>
              </a:rPr>
              <a:t>record</a:t>
            </a:r>
            <a:r>
              <a:rPr lang="it-IT" dirty="0">
                <a:latin typeface="Times New Roman" panose="02020603050405020304" pitchFamily="18" charset="0"/>
                <a:cs typeface="Times New Roman" panose="02020603050405020304" pitchFamily="18" charset="0"/>
              </a:rPr>
              <a:t> 14,85 milioni di dollari)</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Alberto Giacometti (+ 19%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14,30 milioni di dollari)</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3" name="CasellaDiTesto 12">
            <a:extLst>
              <a:ext uri="{FF2B5EF4-FFF2-40B4-BE49-F238E27FC236}">
                <a16:creationId xmlns:a16="http://schemas.microsoft.com/office/drawing/2014/main" id="{4138BA88-CE81-D5B2-52F0-910EC52E91AE}"/>
              </a:ext>
            </a:extLst>
          </p:cNvPr>
          <p:cNvSpPr txBox="1"/>
          <p:nvPr/>
        </p:nvSpPr>
        <p:spPr>
          <a:xfrm>
            <a:off x="6238069" y="2492455"/>
            <a:ext cx="6117956" cy="2031325"/>
          </a:xfrm>
          <a:prstGeom prst="rect">
            <a:avLst/>
          </a:prstGeom>
          <a:noFill/>
        </p:spPr>
        <p:txBody>
          <a:bodyPr wrap="square">
            <a:spAutoFit/>
          </a:bodyPr>
          <a:lstStyle/>
          <a:p>
            <a:pPr eaLnBrk="1" fontAlgn="auto" hangingPunct="1">
              <a:spcAft>
                <a:spcPts val="0"/>
              </a:spcAft>
              <a:defRPr/>
            </a:pPr>
            <a:r>
              <a:rPr lang="it-IT" dirty="0">
                <a:latin typeface="Times New Roman" panose="02020603050405020304" pitchFamily="18" charset="0"/>
                <a:cs typeface="Times New Roman" panose="02020603050405020304" pitchFamily="18" charset="0"/>
              </a:rPr>
              <a:t>In Italia</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Alberto Savinio (-6%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717 mila euro)</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Felice Casorati (- 5%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710 mila euro)</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Carlo Carrà (- 13%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475 mila euro)</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Giuseppe Capogrossi (+ 25%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186 mila euro)</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Filippo De Pisis (+ 15% - </a:t>
            </a:r>
            <a:r>
              <a:rPr lang="it-IT" i="1" dirty="0">
                <a:latin typeface="Times New Roman" panose="02020603050405020304" pitchFamily="18" charset="0"/>
                <a:cs typeface="Times New Roman" panose="02020603050405020304" pitchFamily="18" charset="0"/>
              </a:rPr>
              <a:t>record</a:t>
            </a:r>
            <a:r>
              <a:rPr lang="it-IT" dirty="0">
                <a:latin typeface="Times New Roman" panose="02020603050405020304" pitchFamily="18" charset="0"/>
                <a:cs typeface="Times New Roman" panose="02020603050405020304" pitchFamily="18" charset="0"/>
              </a:rPr>
              <a:t> 175 mila euro)</a:t>
            </a:r>
          </a:p>
          <a:p>
            <a:pPr lvl="1" eaLnBrk="1" fontAlgn="auto" hangingPunct="1">
              <a:spcAft>
                <a:spcPts val="0"/>
              </a:spcAft>
              <a:defRPr/>
            </a:pPr>
            <a:r>
              <a:rPr lang="it-IT" dirty="0">
                <a:latin typeface="Times New Roman" panose="02020603050405020304" pitchFamily="18" charset="0"/>
                <a:cs typeface="Times New Roman" panose="02020603050405020304" pitchFamily="18" charset="0"/>
              </a:rPr>
              <a:t>Michele Cascella (+ 6% - </a:t>
            </a:r>
            <a:r>
              <a:rPr lang="it-IT" i="1" dirty="0">
                <a:latin typeface="Times New Roman" panose="02020603050405020304" pitchFamily="18" charset="0"/>
                <a:cs typeface="Times New Roman" panose="02020603050405020304" pitchFamily="18" charset="0"/>
              </a:rPr>
              <a:t>record </a:t>
            </a:r>
            <a:r>
              <a:rPr lang="it-IT" dirty="0">
                <a:latin typeface="Times New Roman" panose="02020603050405020304" pitchFamily="18" charset="0"/>
                <a:cs typeface="Times New Roman" panose="02020603050405020304" pitchFamily="18" charset="0"/>
              </a:rPr>
              <a:t>103 mila euro).</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2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092503" y="6016591"/>
            <a:ext cx="5067012"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POTERE DELL’INVESTIMENTO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724308" y="-41213"/>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40573" y="1077102"/>
            <a:ext cx="5720836" cy="4401205"/>
          </a:xfrm>
          <a:prstGeom prst="rect">
            <a:avLst/>
          </a:prstGeom>
          <a:noFill/>
        </p:spPr>
        <p:txBody>
          <a:bodyPr wrap="square">
            <a:spAutoFit/>
          </a:bodyPr>
          <a:lstStyle/>
          <a:p>
            <a:pPr algn="ctr"/>
            <a:r>
              <a:rPr lang="it-IT" sz="2000" dirty="0"/>
              <a:t> </a:t>
            </a:r>
          </a:p>
          <a:p>
            <a:pPr eaLnBrk="1" hangingPunct="1"/>
            <a:r>
              <a:rPr lang="it-IT" altLang="it-IT" sz="2000" dirty="0">
                <a:latin typeface="Times New Roman" panose="02020603050405020304" pitchFamily="18" charset="0"/>
                <a:cs typeface="Times New Roman" panose="02020603050405020304" pitchFamily="18" charset="0"/>
              </a:rPr>
              <a:t>L’investimento iniziale è tanto più efficace nel lungo periodo quanto è più esiguo: Giuseppe Panza di Biumo nei primi anni Sessanta acquista per 283 milioni di lire un gruppo di opere; vent’anni dopo le rivende al Museum of Contemporary Art di Los Angeles per 18 miliardi di lire.</a:t>
            </a:r>
          </a:p>
          <a:p>
            <a:pPr eaLnBrk="1" hangingPunct="1"/>
            <a:endParaRPr lang="it-IT" altLang="it-IT" sz="2000" dirty="0">
              <a:latin typeface="Times New Roman" panose="02020603050405020304" pitchFamily="18" charset="0"/>
              <a:cs typeface="Times New Roman" panose="02020603050405020304" pitchFamily="18" charset="0"/>
            </a:endParaRPr>
          </a:p>
          <a:p>
            <a:pPr eaLnBrk="1" hangingPunct="1"/>
            <a:r>
              <a:rPr lang="it-IT" altLang="it-IT" sz="2000" dirty="0">
                <a:latin typeface="Times New Roman" panose="02020603050405020304" pitchFamily="18" charset="0"/>
                <a:cs typeface="Times New Roman" panose="02020603050405020304" pitchFamily="18" charset="0"/>
              </a:rPr>
              <a:t>Edvard Munch tra il 2000 e il 2005 ha stabilito il record di incremento medio del coefficiente pari a + 103%!</a:t>
            </a:r>
          </a:p>
          <a:p>
            <a:pPr eaLnBrk="1" hangingPunct="1"/>
            <a:endParaRPr lang="it-IT" altLang="it-IT" sz="2000" dirty="0">
              <a:latin typeface="Times New Roman" panose="02020603050405020304" pitchFamily="18" charset="0"/>
              <a:cs typeface="Times New Roman" panose="02020603050405020304" pitchFamily="18" charset="0"/>
            </a:endParaRPr>
          </a:p>
          <a:p>
            <a:pPr eaLnBrk="1" hangingPunct="1"/>
            <a:r>
              <a:rPr lang="it-IT" altLang="it-IT" sz="2000" dirty="0">
                <a:latin typeface="Times New Roman" panose="02020603050405020304" pitchFamily="18" charset="0"/>
                <a:cs typeface="Times New Roman" panose="02020603050405020304" pitchFamily="18" charset="0"/>
              </a:rPr>
              <a:t>Nessun tipo di investimento ha un risultato potenziale paragonabile al settore dell’arte.</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pic>
        <p:nvPicPr>
          <p:cNvPr id="5" name="Immagine 4">
            <a:extLst>
              <a:ext uri="{FF2B5EF4-FFF2-40B4-BE49-F238E27FC236}">
                <a16:creationId xmlns:a16="http://schemas.microsoft.com/office/drawing/2014/main" id="{0D45828F-9949-7D3C-36AE-67EEED0A960B}"/>
              </a:ext>
            </a:extLst>
          </p:cNvPr>
          <p:cNvPicPr>
            <a:picLocks noChangeAspect="1"/>
          </p:cNvPicPr>
          <p:nvPr/>
        </p:nvPicPr>
        <p:blipFill>
          <a:blip r:embed="rId5"/>
          <a:stretch>
            <a:fillRect/>
          </a:stretch>
        </p:blipFill>
        <p:spPr>
          <a:xfrm>
            <a:off x="6040274" y="665901"/>
            <a:ext cx="5720836" cy="3947377"/>
          </a:xfrm>
          <a:prstGeom prst="rect">
            <a:avLst/>
          </a:prstGeom>
        </p:spPr>
      </p:pic>
      <p:sp>
        <p:nvSpPr>
          <p:cNvPr id="13" name="CasellaDiTesto 12">
            <a:extLst>
              <a:ext uri="{FF2B5EF4-FFF2-40B4-BE49-F238E27FC236}">
                <a16:creationId xmlns:a16="http://schemas.microsoft.com/office/drawing/2014/main" id="{C461DBB6-3479-AEF5-DE4B-615442E80A96}"/>
              </a:ext>
            </a:extLst>
          </p:cNvPr>
          <p:cNvSpPr txBox="1"/>
          <p:nvPr/>
        </p:nvSpPr>
        <p:spPr>
          <a:xfrm>
            <a:off x="6040274" y="4846320"/>
            <a:ext cx="5720836" cy="646331"/>
          </a:xfrm>
          <a:prstGeom prst="rect">
            <a:avLst/>
          </a:prstGeom>
          <a:noFill/>
        </p:spPr>
        <p:txBody>
          <a:bodyPr wrap="square" rtlCol="0">
            <a:spAutoFit/>
          </a:bodyPr>
          <a:lstStyle/>
          <a:p>
            <a:pPr algn="ctr"/>
            <a:r>
              <a:rPr lang="it-IT" dirty="0"/>
              <a:t>Edward Munch, Sera sulla via Karl Johan, 1892, Bergen, </a:t>
            </a:r>
            <a:r>
              <a:rPr lang="it-IT" dirty="0" err="1"/>
              <a:t>Kode</a:t>
            </a:r>
            <a:r>
              <a:rPr lang="it-IT" dirty="0"/>
              <a:t> art museum</a:t>
            </a:r>
          </a:p>
        </p:txBody>
      </p:sp>
    </p:spTree>
    <p:extLst>
      <p:ext uri="{BB962C8B-B14F-4D97-AF65-F5344CB8AC3E}">
        <p14:creationId xmlns:p14="http://schemas.microsoft.com/office/powerpoint/2010/main" val="216953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418924"/>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ANALISI DEL MERCATO: IPOTESI DELLA IRRIPETIBILITÀ</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0" y="1475301"/>
            <a:ext cx="12099185" cy="3416320"/>
          </a:xfrm>
          <a:prstGeom prst="rect">
            <a:avLst/>
          </a:prstGeom>
          <a:noFill/>
        </p:spPr>
        <p:txBody>
          <a:bodyPr wrap="square">
            <a:spAutoFit/>
          </a:bodyPr>
          <a:lstStyle/>
          <a:p>
            <a:pPr algn="ctr"/>
            <a:r>
              <a:rPr lang="it-IT" dirty="0">
                <a:latin typeface="Times New Roman" panose="02020603050405020304" pitchFamily="18" charset="0"/>
                <a:cs typeface="Times New Roman" panose="02020603050405020304" pitchFamily="18" charset="0"/>
              </a:rPr>
              <a:t> </a:t>
            </a:r>
          </a:p>
          <a:p>
            <a:pPr eaLnBrk="1" hangingPunct="1"/>
            <a:r>
              <a:rPr lang="it-IT" altLang="it-IT" sz="2400" dirty="0">
                <a:latin typeface="Times New Roman" panose="02020603050405020304" pitchFamily="18" charset="0"/>
                <a:cs typeface="Times New Roman" panose="02020603050405020304" pitchFamily="18" charset="0"/>
              </a:rPr>
              <a:t>La condizione aberrante del mercato d’arte (vale a dire l’oscillazione incontrollabile e imprevedibile dei prezzi) è stata spiegata con la condizione di ogni opera d’arte di essere unica e irripetibile, ma:</a:t>
            </a:r>
          </a:p>
          <a:p>
            <a:pPr eaLnBrk="1" hangingPunct="1"/>
            <a:endParaRPr lang="it-IT" altLang="it-IT" sz="800" dirty="0">
              <a:latin typeface="Times New Roman" panose="02020603050405020304" pitchFamily="18" charset="0"/>
              <a:cs typeface="Times New Roman" panose="02020603050405020304" pitchFamily="18" charset="0"/>
            </a:endParaRPr>
          </a:p>
          <a:p>
            <a:pPr lvl="1" eaLnBrk="1" hangingPunct="1"/>
            <a:r>
              <a:rPr lang="it-IT" altLang="it-IT" sz="2200" dirty="0">
                <a:latin typeface="Times New Roman" panose="02020603050405020304" pitchFamily="18" charset="0"/>
                <a:cs typeface="Times New Roman" panose="02020603050405020304" pitchFamily="18" charset="0"/>
              </a:rPr>
              <a:t>Se è vero che un’opera è fisicamente unica e irripetibile, e quindi teoricamente insostituibile, è pur vero che afferisce a un determinato artista e a un determinato genere artistico, condizione sufficiente per sua la sostituibilità da parte di molti investitori.</a:t>
            </a:r>
          </a:p>
          <a:p>
            <a:pPr lvl="1" eaLnBrk="1" hangingPunct="1"/>
            <a:endParaRPr lang="it-IT" altLang="it-IT" sz="800" dirty="0">
              <a:latin typeface="Times New Roman" panose="02020603050405020304" pitchFamily="18" charset="0"/>
              <a:cs typeface="Times New Roman" panose="02020603050405020304" pitchFamily="18" charset="0"/>
            </a:endParaRPr>
          </a:p>
          <a:p>
            <a:pPr lvl="1" eaLnBrk="1" hangingPunct="1"/>
            <a:r>
              <a:rPr lang="it-IT" altLang="it-IT" sz="2200" dirty="0">
                <a:latin typeface="Times New Roman" panose="02020603050405020304" pitchFamily="18" charset="0"/>
                <a:cs typeface="Times New Roman" panose="02020603050405020304" pitchFamily="18" charset="0"/>
              </a:rPr>
              <a:t>Anche altri beni (per esempio gli immobili) hanno la stessa irripetibilità ma non sono soggetti alle stesse fluttuazioni.</a:t>
            </a: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192874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37932" y="5495963"/>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ANALISI DEL MERCATO: IPOTESI DELLE VARIABILI SPECIFICHE</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ANALISI DEL MERCATO</a:t>
            </a:r>
            <a:endParaRPr lang="it-IT" sz="2400" dirty="0"/>
          </a:p>
        </p:txBody>
      </p:sp>
      <p:sp>
        <p:nvSpPr>
          <p:cNvPr id="8" name="CasellaDiTesto 7">
            <a:extLst>
              <a:ext uri="{FF2B5EF4-FFF2-40B4-BE49-F238E27FC236}">
                <a16:creationId xmlns:a16="http://schemas.microsoft.com/office/drawing/2014/main" id="{0F9E67EC-11CC-E953-05EA-A5764430411C}"/>
              </a:ext>
            </a:extLst>
          </p:cNvPr>
          <p:cNvSpPr txBox="1"/>
          <p:nvPr/>
        </p:nvSpPr>
        <p:spPr>
          <a:xfrm>
            <a:off x="55807" y="917582"/>
            <a:ext cx="12099185" cy="4893647"/>
          </a:xfrm>
          <a:prstGeom prst="rect">
            <a:avLst/>
          </a:prstGeom>
          <a:noFill/>
        </p:spPr>
        <p:txBody>
          <a:bodyPr wrap="square">
            <a:spAutoFit/>
          </a:bodyPr>
          <a:lstStyle/>
          <a:p>
            <a:pPr algn="ctr"/>
            <a:r>
              <a:rPr lang="it-IT" dirty="0">
                <a:latin typeface="Times New Roman" panose="02020603050405020304" pitchFamily="18" charset="0"/>
                <a:cs typeface="Times New Roman" panose="02020603050405020304" pitchFamily="18" charset="0"/>
              </a:rPr>
              <a:t> </a:t>
            </a: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Le gerarchie di prezzo di autori della stessa epoca, dunque, si possono spiegare in considerazione di variabili specifiche quali:</a:t>
            </a:r>
          </a:p>
          <a:p>
            <a:pPr lvl="1" eaLnBrk="1" fontAlgn="auto" hangingPunct="1">
              <a:spcAft>
                <a:spcPts val="0"/>
              </a:spcAft>
              <a:defRPr/>
            </a:pPr>
            <a:r>
              <a:rPr lang="it-IT" b="1" dirty="0">
                <a:latin typeface="Times New Roman" panose="02020603050405020304" pitchFamily="18" charset="0"/>
                <a:cs typeface="Times New Roman" panose="02020603050405020304" pitchFamily="18" charset="0"/>
              </a:rPr>
              <a:t>Esposizioni realizzate.</a:t>
            </a:r>
          </a:p>
          <a:p>
            <a:pPr lvl="1" eaLnBrk="1" fontAlgn="auto" hangingPunct="1">
              <a:spcAft>
                <a:spcPts val="0"/>
              </a:spcAft>
              <a:defRPr/>
            </a:pPr>
            <a:r>
              <a:rPr lang="it-IT" b="1" dirty="0">
                <a:latin typeface="Times New Roman" panose="02020603050405020304" pitchFamily="18" charset="0"/>
                <a:cs typeface="Times New Roman" panose="02020603050405020304" pitchFamily="18" charset="0"/>
              </a:rPr>
              <a:t>Critici e curatori che se ne occupano.</a:t>
            </a:r>
          </a:p>
          <a:p>
            <a:pPr lvl="1" eaLnBrk="1" fontAlgn="auto" hangingPunct="1">
              <a:spcAft>
                <a:spcPts val="0"/>
              </a:spcAft>
              <a:defRPr/>
            </a:pPr>
            <a:r>
              <a:rPr lang="it-IT" b="1" dirty="0">
                <a:latin typeface="Times New Roman" panose="02020603050405020304" pitchFamily="18" charset="0"/>
                <a:cs typeface="Times New Roman" panose="02020603050405020304" pitchFamily="18" charset="0"/>
              </a:rPr>
              <a:t>Stile e tendenza di riferimento (tendenze più recenti hanno l’incremento maggiore).</a:t>
            </a:r>
          </a:p>
          <a:p>
            <a:pPr lvl="1" eaLnBrk="1" fontAlgn="auto" hangingPunct="1">
              <a:spcAft>
                <a:spcPts val="0"/>
              </a:spcAft>
              <a:defRPr/>
            </a:pPr>
            <a:r>
              <a:rPr lang="it-IT" b="1" dirty="0">
                <a:latin typeface="Times New Roman" panose="02020603050405020304" pitchFamily="18" charset="0"/>
                <a:cs typeface="Times New Roman" panose="02020603050405020304" pitchFamily="18" charset="0"/>
              </a:rPr>
              <a:t>Parere critico degli esperti. </a:t>
            </a:r>
          </a:p>
          <a:p>
            <a:pPr lvl="1" eaLnBrk="1" fontAlgn="auto" hangingPunct="1">
              <a:spcAft>
                <a:spcPts val="0"/>
              </a:spcAft>
              <a:defRPr/>
            </a:pPr>
            <a:endParaRPr lang="it-IT" sz="11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Frey e </a:t>
            </a:r>
            <a:r>
              <a:rPr lang="it-IT" sz="2000" dirty="0" err="1">
                <a:latin typeface="Times New Roman" panose="02020603050405020304" pitchFamily="18" charset="0"/>
                <a:cs typeface="Times New Roman" panose="02020603050405020304" pitchFamily="18" charset="0"/>
              </a:rPr>
              <a:t>Pommerehne</a:t>
            </a:r>
            <a:r>
              <a:rPr lang="it-IT" sz="2000" dirty="0">
                <a:latin typeface="Times New Roman" panose="02020603050405020304" pitchFamily="18" charset="0"/>
                <a:cs typeface="Times New Roman" panose="02020603050405020304" pitchFamily="18" charset="0"/>
              </a:rPr>
              <a:t>*, studio sull’arte statunitense nel periodo 1971-1983: lo scarto tra il valore artistico fissato dagli esperti e il valore ipotizzabile a partire dalle altre variabili analizzate non è mai superiore al 10%. Se si rapporta tale serie a quella dei prezzi nelle vendite d'asta, la relazione è apprezzabile. </a:t>
            </a:r>
          </a:p>
          <a:p>
            <a:pPr eaLnBrk="1" fontAlgn="auto" hangingPunct="1">
              <a:spcAft>
                <a:spcPts val="0"/>
              </a:spcAft>
              <a:defRPr/>
            </a:pPr>
            <a:endParaRPr lang="it-IT" sz="11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it-IT" sz="2000" dirty="0">
                <a:latin typeface="Times New Roman" panose="02020603050405020304" pitchFamily="18" charset="0"/>
                <a:cs typeface="Times New Roman" panose="02020603050405020304" pitchFamily="18" charset="0"/>
              </a:rPr>
              <a:t>L’analisi, quindi, sembra funzionare ma è da tener presente che la maggioranza degli esperti di settore giudica l’opera sia in termini di qualità artistica intrinseca che di "riconoscimento" già ottenuto, quindi l’analisi risulta in certa misura artatamente predisposta.</a:t>
            </a:r>
          </a:p>
          <a:p>
            <a:pPr>
              <a:defRPr/>
            </a:pPr>
            <a:r>
              <a:rPr lang="it-IT" altLang="it-IT" sz="2000" b="1" dirty="0">
                <a:latin typeface="Times New Roman" panose="02020603050405020304" pitchFamily="18" charset="0"/>
                <a:cs typeface="Times New Roman" panose="02020603050405020304" pitchFamily="18" charset="0"/>
              </a:rPr>
              <a:t>* Bruno S. Frey, Werner W. </a:t>
            </a:r>
            <a:r>
              <a:rPr lang="it-IT" altLang="it-IT" sz="2000" b="1" dirty="0" err="1">
                <a:latin typeface="Times New Roman" panose="02020603050405020304" pitchFamily="18" charset="0"/>
                <a:cs typeface="Times New Roman" panose="02020603050405020304" pitchFamily="18" charset="0"/>
              </a:rPr>
              <a:t>Pommerehne</a:t>
            </a:r>
            <a:r>
              <a:rPr lang="it-IT" altLang="it-IT" sz="2000" b="1" dirty="0">
                <a:latin typeface="Times New Roman" panose="02020603050405020304" pitchFamily="18" charset="0"/>
                <a:cs typeface="Times New Roman" panose="02020603050405020304" pitchFamily="18" charset="0"/>
              </a:rPr>
              <a:t>, “Muse e mercati. Indagine sull'economia dell'arte”, 1991, Bologna.</a:t>
            </a:r>
          </a:p>
          <a:p>
            <a:pPr eaLnBrk="1" fontAlgn="auto" hangingPunct="1">
              <a:spcAft>
                <a:spcPts val="0"/>
              </a:spcAft>
              <a:defRPr/>
            </a:pPr>
            <a:endParaRPr lang="it-IT" sz="20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Tree>
    <p:extLst>
      <p:ext uri="{BB962C8B-B14F-4D97-AF65-F5344CB8AC3E}">
        <p14:creationId xmlns:p14="http://schemas.microsoft.com/office/powerpoint/2010/main" val="18821361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1383</TotalTime>
  <Words>1679</Words>
  <Application>Microsoft Office PowerPoint</Application>
  <PresentationFormat>Widescreen</PresentationFormat>
  <Paragraphs>164</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Calibri Light</vt:lpstr>
      <vt:lpstr>Times New Roman</vt:lpstr>
      <vt:lpstr>Tema di Office</vt:lpstr>
      <vt:lpstr>MERCATO DELL’ARTE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41</cp:revision>
  <dcterms:created xsi:type="dcterms:W3CDTF">2022-04-26T11:54:05Z</dcterms:created>
  <dcterms:modified xsi:type="dcterms:W3CDTF">2024-08-06T07:37:18Z</dcterms:modified>
</cp:coreProperties>
</file>