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9"/>
  </p:notesMasterIdLst>
  <p:sldIdLst>
    <p:sldId id="335" r:id="rId2"/>
    <p:sldId id="415" r:id="rId3"/>
    <p:sldId id="417" r:id="rId4"/>
    <p:sldId id="418" r:id="rId5"/>
    <p:sldId id="420" r:id="rId6"/>
    <p:sldId id="390" r:id="rId7"/>
    <p:sldId id="422" r:id="rId8"/>
    <p:sldId id="423" r:id="rId9"/>
    <p:sldId id="425" r:id="rId10"/>
    <p:sldId id="424" r:id="rId11"/>
    <p:sldId id="426" r:id="rId12"/>
    <p:sldId id="427" r:id="rId13"/>
    <p:sldId id="428" r:id="rId14"/>
    <p:sldId id="429" r:id="rId15"/>
    <p:sldId id="430" r:id="rId16"/>
    <p:sldId id="432" r:id="rId17"/>
    <p:sldId id="431" r:id="rId18"/>
    <p:sldId id="433" r:id="rId19"/>
    <p:sldId id="434" r:id="rId20"/>
    <p:sldId id="435" r:id="rId21"/>
    <p:sldId id="436" r:id="rId22"/>
    <p:sldId id="437" r:id="rId23"/>
    <p:sldId id="438" r:id="rId24"/>
    <p:sldId id="421" r:id="rId25"/>
    <p:sldId id="439" r:id="rId26"/>
    <p:sldId id="446" r:id="rId27"/>
    <p:sldId id="445" r:id="rId28"/>
    <p:sldId id="441" r:id="rId29"/>
    <p:sldId id="443" r:id="rId30"/>
    <p:sldId id="449" r:id="rId31"/>
    <p:sldId id="440" r:id="rId32"/>
    <p:sldId id="442" r:id="rId33"/>
    <p:sldId id="448" r:id="rId34"/>
    <p:sldId id="450" r:id="rId35"/>
    <p:sldId id="419" r:id="rId36"/>
    <p:sldId id="451" r:id="rId37"/>
    <p:sldId id="452" r:id="rId3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5748"/>
  </p:normalViewPr>
  <p:slideViewPr>
    <p:cSldViewPr snapToGrid="0">
      <p:cViewPr>
        <p:scale>
          <a:sx n="90" d="100"/>
          <a:sy n="90" d="100"/>
        </p:scale>
        <p:origin x="144" y="6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25/04/26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D63F47-F1FF-865F-3796-D6A301DADA6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8B52151-4225-B036-BFB9-D814487C677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42359BC3-3CA8-D543-DC2A-4C29861EF0A2}"/>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376FAD0-B391-25B7-EBB8-5C009A16AC7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69014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0121C9-A9E5-28A1-5A2D-8045BA1D9EF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B4474F4-034A-9E88-270E-6C55E455F77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B59A298-37E6-A771-40EA-2A1E3800247B}"/>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B31C9C9-4AFA-E8A0-67D1-F064E7EE321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40333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96340-02C7-EEDC-8858-073837CE34F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E5A3628-2DAF-D412-DDB6-5677D2C518F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F6CD004-8B37-C741-7EA4-1EF2469C22CB}"/>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67E9EC0-48DD-EAF6-2A82-343A496372D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5508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66E9E-F9D7-42CD-B5F3-8E9E9BF2228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2EAA0AD-F6FA-3F93-38DB-2FBCF54BEDC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DA927DC-DC24-053A-D0AE-F028B64CE80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4DB94C5-E489-C0E8-03AA-7E4CDDA9B3A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02012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980D6-95B2-330C-4E0B-D7DA8BBB29F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D2CD44E-0C3E-3E9E-9106-EF1215A3B1D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290DDBA-311A-1BF2-A3F4-61789CAC146B}"/>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FEC0844-D9D5-F5DF-214D-BB4BF0A59BE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40537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826043-E3C4-7C18-C2BC-929FB58CAB2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D35DFEC-3D83-E7EA-1083-BB69CC33CD5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021B5FE-8A73-1404-9B71-3FCB5D6009C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90182AF-AEDF-F21B-72C6-73370559E8C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4390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51D54-47AF-BF05-3F88-39A98CE27E7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52251448-1F36-D326-66DB-A0E21CA9DFB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EB4BD3F-C189-BCA8-6F85-C0D339C52EDC}"/>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3137BAC-08E4-B99C-BAAD-5264CFC7120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15116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73187-13EA-CAF4-4602-C7F97177B05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233FD43-3021-7AC2-2262-0721A459BAE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3B418F9-7B4C-9ECC-8721-9740BB15444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954F488-2403-2C68-C0F7-7085D4F10C8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7154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E90FD-34E7-B5A9-A887-DC49A066C88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CA85C6-1A2D-FCCE-4018-F99B619AE73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CAB53B34-6CF1-EB46-DD81-68EA0FF9DDD8}"/>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890E2EB-1F95-9DFF-7840-3A74AE66FE68}"/>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14899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CF77A-C0AA-A3B2-4714-066FDD7E35E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637E64B-17DC-CCF8-98A9-64ABF15FD8F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332737E-2E12-86B7-1DF2-D61EA53E2DAE}"/>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49553DC4-6032-0255-F2F4-E4994D601AF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09059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65230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FAC45-FB16-5A28-0283-46C9D8B6D09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D3AD69D-D916-A4D5-3DA3-A6D69BCA024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945B483-C6B0-7D5F-4AD3-2B72BDF917A2}"/>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D269DC3-A2E0-AEEF-99BC-9B4622310E46}"/>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27458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51105-8025-8B4B-571F-CBA70651D12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ACA49C9-D0B6-F514-EF9B-57A32CFB16F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E22BD3C-9C01-7737-3014-52C78E85427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A2E4812-44C9-4FE5-4E2D-81535D33A93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48290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4A43D-26B7-8A53-57C1-16C948EBA8F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5BEE255-0E3C-242B-8F24-A853241D42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9583F61-9A2D-C5E8-5CF9-401FD8149CB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FECFBCA-77C0-79B9-6146-701FB76C7C1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71089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9490D-667D-7176-CA0F-DB77387A0C9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0A452F6-EB77-3E2B-F21B-DDCC2565254C}"/>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1384E68-2678-9878-2E72-7BC37860FB3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A91771C6-CBA4-B081-B3F1-9CBA8AFD68D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56612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D4437-E227-52D9-E972-4F73DDD9D75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BD3F274-77E9-2F7C-0DA5-D39409A741A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8CF47D5-D941-AA6C-8256-4D59C2F776AF}"/>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B9D53DA2-1B45-8FDE-B24E-3ECD68B0BBA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21605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03A78-2126-86D1-6C13-B29F3CE05CA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E8AD9B74-FB0C-EDDD-25F4-8171F0480BA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FB93F37-BECC-19A5-EF59-5AAF5BA089E1}"/>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67E18E3-F433-8D7C-E2CD-4984E3017D7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3313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67A43-562C-AE20-A8D5-8DAD93177C2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86B1578-6A4D-3AEE-DF98-998B67FCDDB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2FF0260-AC85-11D3-B40A-A5C98940207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983E8BB-D53B-0CCF-BD9E-E2E0B3F2621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03167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3786D-C178-587E-D358-3B3DF8970FD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D37CACD-067F-8E4C-4E93-1B315B07D1C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2CE68B3-5A03-239C-9924-DC2614BC3809}"/>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973B3376-FAEF-885C-B3E2-A97F2CF17A2D}"/>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3790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A5FAF-8D48-2B0A-A03E-646AA5EF3A9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4028C14-945E-96A5-3B70-B7933FF0EF3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B3CEA73-224C-9D36-A8D0-8AFC877AE3D2}"/>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3CC0CFC-200A-108E-08EB-B37A8302074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35717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7DF02-2BEF-466E-7318-D738023AFBC0}"/>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DA1B729-C529-0087-F683-BE4DDBD3264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A5490A4-05F6-705D-85AF-757DC49C56DC}"/>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CA01375A-24F2-7210-318C-4E4FBE57A28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7442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73C28F-C3DC-91B0-AD46-0CAEC677E08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9C3A3BB-144D-B6C6-2320-A82F53F97190}"/>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EC5473E1-E43C-3835-BF9B-33D4BE8DEFCE}"/>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4BF6ECF-988E-5C18-0CE9-8641179F670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8758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22646-A797-A7FB-FAE7-3795E3E667A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7AD1973-6448-914B-E4AA-0E1B0E33173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9C17058-9962-B5D7-3100-256CFFB398D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1559A67-158A-F49D-E792-F0534BF0821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1335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A11F5-721E-FF96-6FCC-217B72A87B6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7691BEF-8891-6C87-1C7E-7FCFBFC84F9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8BD2BC81-115C-4298-2B26-3B73A00BB8FC}"/>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8CB96C49-135A-E064-93A0-F2E2B479D45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1982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C09CC-0FE4-6C9F-F2FE-E6B3E3119BA8}"/>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21F8379-5546-DB6C-B257-C129DB17DE6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C6A9020-F472-40A0-C5BB-03F4F2266CD4}"/>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B17C4D4-8AAB-D893-87EF-02657D0DD73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55340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8DBC9-B9E1-C029-B1F3-5020D3D6681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877CA9E1-0868-68B7-A99B-79707A6E919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ED5F1DC-48BC-0736-EE43-C5BF04761412}"/>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10829520-4117-1A32-A554-09D1141DAD0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7098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3A0E4-0EAE-A803-53B2-DB68C64AB3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F4F587F-57FE-9413-DA65-5E51CF4033F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C16DAA2-535D-58DF-81F4-7D9B52E26B26}"/>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1BCFD5D-BED6-6168-84A0-2F16E4BF950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2330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8BCD0-2418-0D0E-C3FA-44CD220695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CA7AD4B-90B2-D050-869B-F3FC8508D52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87C6CDD-9EA9-AE66-ADC3-DADF48A8DCB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BC860BF-795C-59D5-24F0-0E4E9FD1FDF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72397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41852-05C7-61A9-8B41-9CACAC69FCE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DA4D754-CFFF-65A5-20A4-BA8F65BA261F}"/>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D1EAF5F8-EE1B-1A62-DE60-BD2E6355A4D6}"/>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394B24C-612C-7E6B-5E42-CC90A570528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44512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9C6EA-21A4-FBC4-2C9C-A49DA1A36A3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026CFAB-A723-74CC-9CD7-76E6B5AE5BA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A63D4A3-DACF-FC46-BBCA-E216CE07D840}"/>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0107A877-C8A3-D9F4-8743-833D01081C8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8469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15FA1-6A32-2717-551E-D3F6DDCC0F5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ABB2654-B741-72D4-9F22-C79B68B92F71}"/>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65A94E6-1798-1662-4DCD-D4DB1390F756}"/>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CBA4D88-5AD5-8121-B21B-E0AAEDE52A7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98216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A6296-77AF-4C08-B2F3-149838FDD18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3D45EFD-55A2-7BB6-E6B7-283DBEFBEB9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F90DC8F-68CD-9D4E-92F2-58E2436BD22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27996744-9C3E-6FB9-0028-9AA84B792757}"/>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1145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436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BA28A-61EF-F7C1-630E-E690EA8F66EF}"/>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610979-721D-382A-04C3-B79323BBCC7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5EC5722-BAF5-4FC1-5904-9740F4B2AD88}"/>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F8C516C0-59AE-9AFF-070E-420638F1599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1371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8A937-6F54-4559-282E-CD6C8E1DB83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99294F80-F747-5787-71C7-25D29810122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BE7F401-8A5D-20B2-B925-F95FF530FE0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6049645E-8597-06E3-CE0E-6660A512E84A}"/>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6796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C7D71-D54B-6270-E0E2-1298809BC795}"/>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A7B47506-367D-5FB3-A55B-8B5F1B879B84}"/>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3003B52-8F61-01ED-DBE6-4852E5BACE75}"/>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E7959B8A-E889-8D6D-E541-AEE683473AA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7397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25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25/04/26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25/04/26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Il principio di distinzione</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68DFA6-D99C-C776-7A7E-571DBDFFCF46}"/>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D3FB893-1071-494C-345F-4A4A1481B6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AD5CB7E-2FB5-F3B2-7BCE-BFD9428A3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1583C274-8824-9B54-EBE5-8A31AC6E2E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47176C3D-80D7-C697-500A-73311A9034E9}"/>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b="1" u="sng" dirty="0"/>
              <a:t>Posizione del Governo</a:t>
            </a:r>
            <a:endParaRPr lang="it-IT" dirty="0"/>
          </a:p>
          <a:p>
            <a:pPr marL="0" indent="0" algn="just">
              <a:buNone/>
            </a:pPr>
            <a:r>
              <a:rPr lang="it-IT" dirty="0"/>
              <a:t>La posizione dei convenuti è che </a:t>
            </a:r>
            <a:r>
              <a:rPr lang="it-IT" b="1" dirty="0"/>
              <a:t>il requisito di simultaneità stabilito nell'articolo 51(3) del Primo Protocollo</a:t>
            </a:r>
            <a:r>
              <a:rPr lang="it-IT" dirty="0"/>
              <a:t>, in base al quale un civile che prende parte diretta alle ostilità può essere danneggiato solo durante il tempo in cui prende quella parte diretta, non obbliga Israele, in quanto </a:t>
            </a:r>
            <a:r>
              <a:rPr lang="it-IT" b="1" dirty="0"/>
              <a:t>non riflette una norma di diritto internazionale consuetudinario</a:t>
            </a:r>
            <a:r>
              <a:rPr lang="it-IT" dirty="0"/>
              <a:t>. Su questo punto </a:t>
            </a:r>
            <a:r>
              <a:rPr lang="it-IT" b="1" dirty="0"/>
              <a:t>i convenuti notano che Israele, come altri stati, non ha aderito al Primo Protocollo</a:t>
            </a:r>
            <a:r>
              <a:rPr lang="it-IT" dirty="0"/>
              <a:t>. Pertanto, è consentito danneggiare i civili che prendono parte diretta alle ostilità anche quando non partecipano alle ostilità. Non vi è alcun divieto di colpire il terrorista in qualsiasi momento e luogo, finché questi non abbia deposto le armi e non sia uscito dal cerchio della violenza. </a:t>
            </a:r>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E3CDC360-12C8-26D0-990B-24651C27B8F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5A8BCF9C-713A-0D53-B6B1-3E25122D6BBE}"/>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1332938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5EBFC97-248B-30CD-0B65-4466CCA2702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6539CC7-DB2F-A8E6-4E41-AA8F18BC39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606F8BC-2A0D-9F25-86AE-8BB961DA08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3501AB9-9C97-CFFC-D8BB-48978358A9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5B0BE23-1C8C-E3EE-FBD7-150DE181961E}"/>
              </a:ext>
            </a:extLst>
          </p:cNvPr>
          <p:cNvSpPr>
            <a:spLocks noGrp="1"/>
          </p:cNvSpPr>
          <p:nvPr>
            <p:ph sz="half" idx="1"/>
          </p:nvPr>
        </p:nvSpPr>
        <p:spPr>
          <a:xfrm>
            <a:off x="555710" y="1648177"/>
            <a:ext cx="11120475" cy="5209822"/>
          </a:xfrm>
        </p:spPr>
        <p:txBody>
          <a:bodyPr vert="horz" lIns="91440" tIns="45720" rIns="91440" bIns="45720" rtlCol="0">
            <a:normAutofit fontScale="92500" lnSpcReduction="10000"/>
          </a:bodyPr>
          <a:lstStyle/>
          <a:p>
            <a:pPr marL="0" indent="0" algn="just">
              <a:buNone/>
            </a:pPr>
            <a:r>
              <a:rPr lang="it-IT" sz="2400" b="1" u="sng" dirty="0"/>
              <a:t>Posizione del Governo</a:t>
            </a:r>
            <a:endParaRPr lang="it-IT" sz="2400" dirty="0"/>
          </a:p>
          <a:p>
            <a:pPr marL="0" indent="0" algn="just">
              <a:buNone/>
            </a:pPr>
            <a:r>
              <a:rPr lang="it-IT" sz="2400" dirty="0"/>
              <a:t>I convenuti sostengono che </a:t>
            </a:r>
            <a:r>
              <a:rPr lang="it-IT" sz="2400" b="1" dirty="0"/>
              <a:t>anche se tutte le disposizioni dell’articolo 51(3) del Primo Protocollo sono considerate norme consuetudinarie, la politica delle uccisioni mirate le rispetta</a:t>
            </a:r>
            <a:r>
              <a:rPr lang="it-IT" sz="2400" dirty="0"/>
              <a:t>. Ciò in quanto l'articolo deve essere interpretato in modo più ampio rispetto all'interpretazione proposta dai firmatari. Pertanto, </a:t>
            </a:r>
            <a:r>
              <a:rPr lang="it-IT" sz="2400" b="1" dirty="0"/>
              <a:t>il termine "ostilità" deve essere interpretato come comprensivo di atti quali la pianificazione di attacchi terroristici, il lancio di terroristi e il comando di una rete terroristica. Non vi è alcun fondamento nella posizione del professor Cassese, secondo cui le “ostilità” dovrebbero includere l'uso o il porto di armi</a:t>
            </a:r>
            <a:r>
              <a:rPr lang="it-IT" sz="2400" dirty="0"/>
              <a:t>. Inoltre, il termine "partecipazione diretta" dovrebbe avere un'interpretazione ampia, in modo che una persona che pianifica, lancia o commette un attacco terroristico sia considerata come parte diretta delle ostilità. […] Dalla posizione dei firmatari, nonché dal parere degli esperti a loro nome, risulta che </a:t>
            </a:r>
            <a:r>
              <a:rPr lang="it-IT" sz="2400" b="1" dirty="0"/>
              <a:t>ai terroristi viene concessa l'immunità dai danni per tutto il tempo in cui pianificano attacchi terroristici, e che tale immunità viene tolta solo per un brevissimo periodo, a momento dell’effettiva esecuzione dell’attacco terroristico</a:t>
            </a:r>
            <a:r>
              <a:rPr lang="it-IT" sz="2400" dirty="0"/>
              <a:t>. […] </a:t>
            </a:r>
            <a:r>
              <a:rPr lang="it-IT" sz="2400" b="1" u="sng" dirty="0"/>
              <a:t>Questa interpretazione consente a chi prende parte attiva alle ostilità di "cambiare cappello" a piacimento, tra il cappello da combattente e quello da civile</a:t>
            </a:r>
            <a:r>
              <a:rPr lang="it-IT" sz="2400" dirty="0"/>
              <a:t>. Questo risultato [non] è in linea con lo scopo dell’eccezione, che è inteso a consentire allo Stato di agire contro i civili che prendono parte a un conflitto contro di esso.</a:t>
            </a:r>
          </a:p>
        </p:txBody>
      </p:sp>
      <p:sp>
        <p:nvSpPr>
          <p:cNvPr id="7" name="Segnaposto numero diapositiva 6">
            <a:extLst>
              <a:ext uri="{FF2B5EF4-FFF2-40B4-BE49-F238E27FC236}">
                <a16:creationId xmlns:a16="http://schemas.microsoft.com/office/drawing/2014/main" id="{3B43ACCE-8D71-5AAC-F825-7FB842ED0AE9}"/>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E84D4E7A-ADFC-35FF-1564-F7BC00FF68F4}"/>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327493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9D6EA1-E8A2-367E-F1A6-08295716097E}"/>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2B250A6-4F1D-5CC1-3857-5214D534A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9957284D-76C9-9D4C-FA19-EC96927F06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FEA94958-21A0-96B9-B165-FF364676FA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ADF5212-E9EF-83E9-69A9-0F23D8701730}"/>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sz="2400" b="1" u="sng" dirty="0"/>
              <a:t>Posizione della Corte</a:t>
            </a:r>
            <a:endParaRPr lang="it-IT" sz="2400" dirty="0"/>
          </a:p>
          <a:p>
            <a:pPr marL="0" indent="0" algn="just">
              <a:buNone/>
            </a:pPr>
            <a:r>
              <a:rPr lang="it-IT" sz="2400" dirty="0"/>
              <a:t>Gli avvocati dei convenuti hanno affermato dinanzi a noi che, secondo l'opinione di Israele, non tutte le disposizioni dell'articolo 51(3) del Primo Protocollo riflettono il diritto internazionale consuetudinario. Secondo la posizione dello Stato, "tutto ciò che è stabilito nel diritto internazionale consuetudinario è che è vietato danneggiare i civili in generale, ed è stabilito espressamente che è consentito danneggiare un civile che prende parte diretta alle ostilità". Per quanto riguarda il periodo di tempo durante il quale tale danno è consentito, non esiste alcuna restrizione» (supplemento alla sintesi dell'Avvocatura dello Stato (del 26 gennaio 2004), p. 79). Pertanto, secondo la posizione dello Stato, la parte non consuetudinaria dell'articolo 51, paragrafo 3, del Primo Protocollo è quella che stabilisce che i civili non godono di protezione dagli attacchi "per il tempo» in cui partecipano direttamente nelle ostilità. Come accennato, </a:t>
            </a:r>
            <a:r>
              <a:rPr lang="it-IT" sz="2400" b="1" dirty="0"/>
              <a:t>la nostra posizione è che tutte le parti dell’articolo 51(3) del Primo Protocollo esprimono il diritto internazionale consuetudinario</a:t>
            </a:r>
            <a:r>
              <a:rPr lang="it-IT" sz="2400" dirty="0"/>
              <a:t>. Qual è la portata di tale disposizione? È a questa domanda che ci rivolgiamo ora.</a:t>
            </a:r>
          </a:p>
        </p:txBody>
      </p:sp>
      <p:sp>
        <p:nvSpPr>
          <p:cNvPr id="7" name="Segnaposto numero diapositiva 6">
            <a:extLst>
              <a:ext uri="{FF2B5EF4-FFF2-40B4-BE49-F238E27FC236}">
                <a16:creationId xmlns:a16="http://schemas.microsoft.com/office/drawing/2014/main" id="{FE9F7A64-A4EC-BFC7-4D89-FECE8B74726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C5381DEF-A843-124B-A8E7-65B6493E5D2C}"/>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1816868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DACF5CD-23F3-C8BC-8EBA-93A8A00970E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81E69B8-F12B-385A-B4C9-52539104B1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FD46515-A1ED-FB50-B606-71CE4F534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358D8DAA-6FEC-5B52-AF6B-75B7286FB3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C89D9DE3-DABC-098D-C51C-5DED90B8230C}"/>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sz="2400" b="1" u="sng" dirty="0"/>
              <a:t>Prima parte: "Partecipare... alle ostilità"</a:t>
            </a:r>
          </a:p>
          <a:p>
            <a:pPr marL="0" indent="0" algn="just">
              <a:buNone/>
            </a:pPr>
            <a:r>
              <a:rPr lang="it-IT" sz="2400" dirty="0"/>
              <a:t>I civili perdono la protezione del diritto internazionale consuetudinario relativo alle ostilità di carattere internazionale se "prendono... parte alle ostilità". Qual è il significato di tale disposizione? L'opinione accettata è che le "ostilità" siano atti che per natura e obiettivo sono destinati a causare danni all'esercito. […] Sembra che a tale definizione debbano essere aggiunti gli atti che per natura e obiettivo sono destinati a causare danni alla popolazione civile.</a:t>
            </a:r>
          </a:p>
          <a:p>
            <a:pPr marL="0" indent="0" algn="just">
              <a:buNone/>
            </a:pPr>
            <a:r>
              <a:rPr lang="it-IT" sz="2400" dirty="0"/>
              <a:t>Secondo la definizione accettata, </a:t>
            </a:r>
            <a:r>
              <a:rPr lang="it-IT" sz="2400" b="1" dirty="0"/>
              <a:t>un civile prende parte alle ostilità quando usa armi in un conflitto armato, mentre raccoglie informazioni o mentre si prepara per le ostilità</a:t>
            </a:r>
            <a:r>
              <a:rPr lang="it-IT" sz="2400" dirty="0"/>
              <a:t>. Per quanto riguarda la partecipazione alle ostilità, </a:t>
            </a:r>
            <a:r>
              <a:rPr lang="it-IT" sz="2400" b="1" dirty="0"/>
              <a:t>non vi è alcuna condizione che il civile usi la sua arma</a:t>
            </a:r>
            <a:r>
              <a:rPr lang="it-IT" sz="2400" dirty="0"/>
              <a:t>, né è condizione che porti armi (visibili o nascoste). È possibile prendere parte alle ostilità senza usare affatto le armi.</a:t>
            </a:r>
          </a:p>
          <a:p>
            <a:pPr marL="0" indent="0" algn="just">
              <a:buNone/>
            </a:pPr>
            <a:endParaRPr lang="it-IT" sz="2400" dirty="0"/>
          </a:p>
          <a:p>
            <a:pPr marL="0" indent="0" algn="just">
              <a:buNone/>
            </a:pPr>
            <a:endParaRPr lang="it-IT" sz="2400" dirty="0"/>
          </a:p>
          <a:p>
            <a:pPr marL="0" indent="0" algn="just">
              <a:buNone/>
            </a:pPr>
            <a:endParaRPr lang="it-IT" sz="2400" dirty="0"/>
          </a:p>
        </p:txBody>
      </p:sp>
      <p:sp>
        <p:nvSpPr>
          <p:cNvPr id="7" name="Segnaposto numero diapositiva 6">
            <a:extLst>
              <a:ext uri="{FF2B5EF4-FFF2-40B4-BE49-F238E27FC236}">
                <a16:creationId xmlns:a16="http://schemas.microsoft.com/office/drawing/2014/main" id="{7534870C-455A-A213-F1F3-556A78C7EE7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50E5C714-496C-2324-748B-E82010B1A0E6}"/>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458412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A06C077-C704-F790-0630-28EA45E0E813}"/>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375E2E2-26C5-F2C3-32C8-CB48EEA99F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5FB9C050-B533-C13B-B10C-EEA67E6369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79963B2-C638-79E5-180B-C4BC692DB5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C1143630-2939-4416-B523-FD682A4C5A72}"/>
              </a:ext>
            </a:extLst>
          </p:cNvPr>
          <p:cNvSpPr>
            <a:spLocks noGrp="1"/>
          </p:cNvSpPr>
          <p:nvPr>
            <p:ph sz="half" idx="1"/>
          </p:nvPr>
        </p:nvSpPr>
        <p:spPr>
          <a:xfrm>
            <a:off x="555710" y="1648177"/>
            <a:ext cx="11120475" cy="5209822"/>
          </a:xfrm>
        </p:spPr>
        <p:txBody>
          <a:bodyPr vert="horz" lIns="91440" tIns="45720" rIns="91440" bIns="45720" rtlCol="0">
            <a:normAutofit lnSpcReduction="10000"/>
          </a:bodyPr>
          <a:lstStyle/>
          <a:p>
            <a:pPr marL="0" indent="0" algn="just">
              <a:buNone/>
            </a:pPr>
            <a:r>
              <a:rPr lang="it-IT" sz="2400" b="1" u="sng" dirty="0"/>
              <a:t>Seconda parte: Partecipare «direttamente» alle ostilità</a:t>
            </a:r>
          </a:p>
          <a:p>
            <a:pPr marL="0" indent="0" algn="just">
              <a:buNone/>
            </a:pPr>
            <a:r>
              <a:rPr lang="it-IT" sz="2400" dirty="0"/>
              <a:t>Tale disposizione </a:t>
            </a:r>
            <a:r>
              <a:rPr lang="it-IT" sz="2400" b="1" dirty="0"/>
              <a:t>distingue tra i civili che prendono parte diretta alle ostilità </a:t>
            </a:r>
            <a:r>
              <a:rPr lang="it-IT" sz="2400" dirty="0"/>
              <a:t>(ai quali viene tolta la protezione dagli attacchi) </a:t>
            </a:r>
            <a:r>
              <a:rPr lang="it-IT" sz="2400" b="1" dirty="0"/>
              <a:t>e i civili che prendono parte indiretta alle ostilità </a:t>
            </a:r>
            <a:r>
              <a:rPr lang="it-IT" sz="2400" dirty="0"/>
              <a:t>(che continuano a godere della protezione dagli attacchi). Qual è questa differenziazione? […]</a:t>
            </a:r>
          </a:p>
          <a:p>
            <a:pPr marL="0" indent="0" algn="just">
              <a:buNone/>
            </a:pPr>
            <a:r>
              <a:rPr lang="it-IT" sz="2400" dirty="0"/>
              <a:t>Sembra accettato nella letteratura internazionale che non esista una definizione generalmente accettata del termine "diretto" nel contesto in discussione. […] In questo stato di cose, e senza uno standard consuetudinario globale e concordato, non c’è alternativa all’andare caso per caso, […]. A questo proposito vale la pena citare il seguente passaggio del COMMENTO AI PROTOCOLLI AGGIUNTIVI : "</a:t>
            </a:r>
            <a:r>
              <a:rPr lang="it-IT" sz="2400" i="1" dirty="0"/>
              <a:t>Indubbiamente qui c'è spazio per un certo margine di giudizio: restringere questo concetto al combattimento e alle operazioni militari attive sarebbe troppo ristretto, mentre estenderlo all'intero sforzo bellico sarebbe troppo ampio, poiché nella guerra moderna l'intera popolazione partecipa allo sforzo bellico sforzo bellico in una certa misura, anche se indirettamente</a:t>
            </a:r>
            <a:r>
              <a:rPr lang="it-IT" sz="2400" dirty="0"/>
              <a:t>" (p. 516).</a:t>
            </a:r>
          </a:p>
          <a:p>
            <a:pPr marL="0" indent="0" algn="just">
              <a:buNone/>
            </a:pPr>
            <a:endParaRPr lang="it-IT" sz="2400" dirty="0"/>
          </a:p>
          <a:p>
            <a:pPr marL="0" indent="0" algn="just">
              <a:buNone/>
            </a:pPr>
            <a:endParaRPr lang="it-IT" sz="2400" dirty="0"/>
          </a:p>
        </p:txBody>
      </p:sp>
      <p:sp>
        <p:nvSpPr>
          <p:cNvPr id="7" name="Segnaposto numero diapositiva 6">
            <a:extLst>
              <a:ext uri="{FF2B5EF4-FFF2-40B4-BE49-F238E27FC236}">
                <a16:creationId xmlns:a16="http://schemas.microsoft.com/office/drawing/2014/main" id="{A1F7F7CD-2E77-EE4E-4433-73CB83AAABC2}"/>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61AB4326-6C75-2743-B97C-FE3961EC867A}"/>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2486556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D935C0-9E97-5D8A-0541-8B13C94C18F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72EDAB8-E164-E146-3744-561461A20D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0AE0479-EA99-7BE1-0262-A70AF0EAF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847D48B-0448-A31D-C74C-6639169E2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776CD1A6-0B7F-397E-4040-E40FE0701AE7}"/>
              </a:ext>
            </a:extLst>
          </p:cNvPr>
          <p:cNvSpPr>
            <a:spLocks noGrp="1"/>
          </p:cNvSpPr>
          <p:nvPr>
            <p:ph sz="half" idx="1"/>
          </p:nvPr>
        </p:nvSpPr>
        <p:spPr>
          <a:xfrm>
            <a:off x="555710" y="1648177"/>
            <a:ext cx="11120475" cy="5209822"/>
          </a:xfrm>
        </p:spPr>
        <p:txBody>
          <a:bodyPr vert="horz" lIns="91440" tIns="45720" rIns="91440" bIns="45720" rtlCol="0">
            <a:normAutofit fontScale="92500" lnSpcReduction="20000"/>
          </a:bodyPr>
          <a:lstStyle/>
          <a:p>
            <a:pPr marL="0" indent="0" algn="just">
              <a:buNone/>
            </a:pPr>
            <a:r>
              <a:rPr lang="it-IT" sz="2400" b="1" u="sng" dirty="0"/>
              <a:t>Seconda parte: Partecipare «direttamente» alle ostilità</a:t>
            </a:r>
          </a:p>
          <a:p>
            <a:pPr marL="0" indent="0" algn="just">
              <a:buNone/>
            </a:pPr>
            <a:r>
              <a:rPr lang="it-IT" sz="2400" dirty="0"/>
              <a:t>Infatti, un civile che porta armi (aperte o nascoste) e si dirige verso il luogo dove le utilizzerà contro l'esercito, in tale luogo, o mentre torna da esso, è un civile che prende "parte attiva" nella le ostilità (vedi Watkin, a p. 17). Tuttavia, un civile che generalmente sostiene le ostilità contro l’esercito non prende parte diretta alle ostilità (vedi Duffy, p. 230). Allo stesso modo, anche un civile che vende cibo o medicine a combattenti illegali prende parte indirettamente alle ostilità.</a:t>
            </a:r>
          </a:p>
          <a:p>
            <a:pPr marL="0" indent="0" algn="just">
              <a:buNone/>
            </a:pPr>
            <a:r>
              <a:rPr lang="it-IT" sz="2400" dirty="0"/>
              <a:t>E </a:t>
            </a:r>
            <a:r>
              <a:rPr lang="it-IT" sz="2400" b="1" dirty="0"/>
              <a:t>qual è la legge nello spazio tra questi due estremi? </a:t>
            </a:r>
            <a:r>
              <a:rPr lang="it-IT" sz="2400" dirty="0"/>
              <a:t>Da un lato, il desiderio di proteggere civili innocenti porta, nei casi più difficili, a </a:t>
            </a:r>
            <a:r>
              <a:rPr lang="it-IT" sz="2400" b="1" dirty="0"/>
              <a:t>un'interpretazione restrittiva</a:t>
            </a:r>
            <a:r>
              <a:rPr lang="it-IT" sz="2400" dirty="0"/>
              <a:t> del termine partecipazione “diretta” alle ostilità. Il Professor CASSESE scrive: “La logica alla base del divieto di prendere di mira un civile che non prende parte diretta alle ostilità, nonostante il suo possibile (precedente o futuro) coinvolgimento nei combattimenti, è legata alla necessità di evitare di uccidere civili innocenti” (p. 421, corsivo originale ).</a:t>
            </a:r>
          </a:p>
          <a:p>
            <a:pPr marL="0" indent="0" algn="just">
              <a:buNone/>
            </a:pPr>
            <a:r>
              <a:rPr lang="it-IT" sz="2400" dirty="0"/>
              <a:t>D'altro canto, si può dire che il desiderio di proteggere i combattenti e il desiderio di proteggere i civili innocenti porta, nei casi più difficili, ad </a:t>
            </a:r>
            <a:r>
              <a:rPr lang="it-IT" sz="2400" b="1" dirty="0"/>
              <a:t>un'interpretazione estensiva </a:t>
            </a:r>
            <a:r>
              <a:rPr lang="it-IT" sz="2400" dirty="0"/>
              <a:t>del carattere "diretto" delle ostilità, in quanto in tal modo i civili sono incoraggiati a restare lontano dalle ostilità per quanto possibile. Schmitt scrive: "Le zone grigie dovrebbero essere interpretate liberamente, cioè a favore della partecipazione diretta. Uno degli scopi fondamentali della norma è quello di rendere possibile una chiara distinzione tra civili e combattenti…".</a:t>
            </a:r>
          </a:p>
          <a:p>
            <a:pPr marL="0" indent="0" algn="just">
              <a:buNone/>
            </a:pPr>
            <a:endParaRPr lang="it-IT" sz="2400" dirty="0"/>
          </a:p>
          <a:p>
            <a:pPr marL="0" indent="0" algn="just">
              <a:buNone/>
            </a:pPr>
            <a:endParaRPr lang="it-IT" sz="2400" dirty="0"/>
          </a:p>
          <a:p>
            <a:pPr marL="0" indent="0" algn="just">
              <a:buNone/>
            </a:pPr>
            <a:endParaRPr lang="it-IT" sz="2400" dirty="0"/>
          </a:p>
        </p:txBody>
      </p:sp>
      <p:sp>
        <p:nvSpPr>
          <p:cNvPr id="7" name="Segnaposto numero diapositiva 6">
            <a:extLst>
              <a:ext uri="{FF2B5EF4-FFF2-40B4-BE49-F238E27FC236}">
                <a16:creationId xmlns:a16="http://schemas.microsoft.com/office/drawing/2014/main" id="{661D2F6B-7D52-9260-9A2A-D22B6512F95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B540EFCD-BE3C-4FF4-3DA7-4DF878C9251B}"/>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3428951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BF9DF7-56A0-E6E6-DF56-B4C18E3A6EC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981458F0-EDDF-CE0E-0355-8B4C7AA0F4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6FFAF8D-A138-BDE2-D229-9C08B8AC44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00FBDBA-AF34-9A91-9122-4F4B7EF059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609CD478-B5C9-274A-D5CE-454E0A64C933}"/>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sz="2400" b="1" u="sng" dirty="0"/>
              <a:t>Seconda parte: Partecipare «direttamente» alle ostilità</a:t>
            </a:r>
          </a:p>
          <a:p>
            <a:pPr marL="0" indent="0" algn="just">
              <a:buNone/>
            </a:pPr>
            <a:r>
              <a:rPr lang="it-IT" sz="2400" dirty="0"/>
              <a:t>Alla luce di queste considerazioni, nella definizione di "partecipazione diretta" alle ostilità dovrebbero essere inclusi anche i seguenti casi: una persona che raccoglie informazioni sull'esercito, sia su questioni riguardanti le ostilità, o oltre tali questioni; una persona che trasporta combattenti illegali verso o dal luogo in cui si svolgono le ostilità; una persona che utilizza armi utilizzate da combattenti illegali, o supervisiona il loro funzionamento, o fornisce loro servizi, qualunque sia la distanza dal campo di battaglia. Tutte queste persone svolgono la funzione di combattenti. La funzione determina l'immediatezza della parte presa nelle ostilità (vedi Watkin, a pag. 17; Roscini). D’altra parte, una persona che vende cibo o medicinali a un combattente illegale non partecipa direttamente, ma piuttosto indirettamente alle ostilità. Lo stesso vale per una persona che aiuta i combattenti illegali con un'analisi strategica generale e garantisce loro un supporto logistico e generale, compreso un aiuto monetario. Lo stesso vale per una persona che distribuisce propaganda a sostegno di quei combattenti illegali. […]</a:t>
            </a:r>
          </a:p>
          <a:p>
            <a:pPr marL="0" indent="0" algn="just">
              <a:buNone/>
            </a:pPr>
            <a:endParaRPr lang="it-IT" sz="2400" dirty="0"/>
          </a:p>
          <a:p>
            <a:pPr marL="0" indent="0" algn="just">
              <a:buNone/>
            </a:pPr>
            <a:endParaRPr lang="it-IT" sz="2400" dirty="0"/>
          </a:p>
        </p:txBody>
      </p:sp>
      <p:sp>
        <p:nvSpPr>
          <p:cNvPr id="7" name="Segnaposto numero diapositiva 6">
            <a:extLst>
              <a:ext uri="{FF2B5EF4-FFF2-40B4-BE49-F238E27FC236}">
                <a16:creationId xmlns:a16="http://schemas.microsoft.com/office/drawing/2014/main" id="{C1556102-B4BB-720B-8A64-4D5EA6F0D9A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EEC59C6-ADD9-20F5-CB20-2C9C5361CB6D}"/>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1004055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0179E7-60BA-C495-5A78-230DB13928F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50D38C6-1A8B-E55B-212E-3140013C89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CC18E91D-D0D8-46A3-4BE9-223A950993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AEE507E-DBF3-326D-1313-93578B0CA4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B996C2E3-3E4F-AD2A-2C53-5964945E5D73}"/>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b="1" u="sng" dirty="0"/>
              <a:t>Seconda parte: Partecipare «direttamente» alle ostilità</a:t>
            </a:r>
          </a:p>
          <a:p>
            <a:pPr marL="0" indent="0" algn="just">
              <a:buNone/>
            </a:pPr>
            <a:endParaRPr lang="it-IT" dirty="0"/>
          </a:p>
          <a:p>
            <a:pPr marL="0" indent="0" algn="just">
              <a:buNone/>
            </a:pPr>
            <a:r>
              <a:rPr lang="it-IT" dirty="0"/>
              <a:t>Qual è la legge relativa ai </a:t>
            </a:r>
            <a:r>
              <a:rPr lang="it-IT" b="1" dirty="0"/>
              <a:t>civili che fungono da "scudo umano" per i terroristi che prendono parte diretta alle ostilità</a:t>
            </a:r>
            <a:r>
              <a:rPr lang="it-IT" dirty="0"/>
              <a:t>? Certamente, se lo fanno perché costretti dai terroristi, questi civili innocenti non devono essere considerati come parte diretta delle ostilità. Loro stessi sono vittime del terrorismo. Tuttavia, se lo fanno di loro spontanea volontà, per sostegno all’organizzazione terroristica, dovrebbero essere considerati come persone che prendono parte diretta alle ostilità.</a:t>
            </a:r>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0A3753BD-4EB1-4222-E8CD-A24050E1646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07CC4A07-745C-7346-45A6-538C8B7C2E1F}"/>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550899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EDE2FFC-48DB-5297-2C3C-3534D6E7FC4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3E3E566-EF27-4AFC-3321-726900F556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E394A77-F035-143B-CA49-A0402EB43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B452BF1-620E-770D-3E28-06EEA74D47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B5DF9C71-B502-6126-37BC-C8F560AFAE5A}"/>
              </a:ext>
            </a:extLst>
          </p:cNvPr>
          <p:cNvSpPr>
            <a:spLocks noGrp="1"/>
          </p:cNvSpPr>
          <p:nvPr>
            <p:ph sz="half" idx="1"/>
          </p:nvPr>
        </p:nvSpPr>
        <p:spPr>
          <a:xfrm>
            <a:off x="555710" y="1648177"/>
            <a:ext cx="11120475" cy="5209822"/>
          </a:xfrm>
        </p:spPr>
        <p:txBody>
          <a:bodyPr vert="horz" lIns="91440" tIns="45720" rIns="91440" bIns="45720" rtlCol="0">
            <a:normAutofit lnSpcReduction="10000"/>
          </a:bodyPr>
          <a:lstStyle/>
          <a:p>
            <a:pPr marL="0" indent="0" algn="just">
              <a:buNone/>
            </a:pPr>
            <a:r>
              <a:rPr lang="it-IT" b="1" u="sng" dirty="0"/>
              <a:t>Seconda parte: Partecipare «direttamente» alle ostilità</a:t>
            </a:r>
          </a:p>
          <a:p>
            <a:pPr marL="0" indent="0" algn="just">
              <a:buNone/>
            </a:pPr>
            <a:endParaRPr lang="it-IT" dirty="0"/>
          </a:p>
          <a:p>
            <a:pPr marL="0" indent="0" algn="just">
              <a:buNone/>
            </a:pPr>
            <a:r>
              <a:rPr lang="it-IT" dirty="0"/>
              <a:t>Abbiamo visto che un civile che arreca danno all'esercito prende “partecipazione diretta” alle ostilità. Cosa dice la legge su coloro che lo arruolano per prendere parte direttamente alle ostilità e su coloro che lo mandano a commettere le ostilità? C'è differenza tra i suoi comandanti diretti e i loro responsabili? </a:t>
            </a:r>
            <a:r>
              <a:rPr lang="it-IT" b="1" dirty="0"/>
              <a:t>Il ruolo “diretto” spetta solo all'ultimo terrorista nella catena di comando, oppure a tutta la catena? </a:t>
            </a:r>
            <a:r>
              <a:rPr lang="it-IT" dirty="0"/>
              <a:t>A nostro avviso </a:t>
            </a:r>
            <a:r>
              <a:rPr lang="it-IT" b="1" dirty="0"/>
              <a:t>il carattere “diretto” della parte presa non dovrebbe essere ristretto alla sola persona che ha commesso l'atto fisico dell'aggressione. Anche coloro che lo hanno inviato prendono “una parte diretta”</a:t>
            </a:r>
            <a:r>
              <a:rPr lang="it-IT" dirty="0"/>
              <a:t>. Lo stesso vale per la persona che ha deciso l'atto e per la persona che lo ha pianificato. Non si può dire di loro che prendano parte indirettamente alle ostilità. Il loro contributo è diretto (e attivo).</a:t>
            </a:r>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50DEAAAA-7210-8B61-8E28-A92DF8FA69C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0F033F71-BC00-7FE3-3CA7-F1520FF7F31C}"/>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1626650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33860F-F282-DC72-B036-FCCBC8BE488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95303CB-D4DE-2ED4-B950-3449F282D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6F26A98-EC71-CC02-F6BD-11771DB5A6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AF411EC-FFC7-9DF9-C07C-D072C4A3D9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664DB4C9-8264-5150-EB1E-450514BF9F0A}"/>
              </a:ext>
            </a:extLst>
          </p:cNvPr>
          <p:cNvSpPr>
            <a:spLocks noGrp="1"/>
          </p:cNvSpPr>
          <p:nvPr>
            <p:ph sz="half" idx="1"/>
          </p:nvPr>
        </p:nvSpPr>
        <p:spPr>
          <a:xfrm>
            <a:off x="555710" y="1648177"/>
            <a:ext cx="11120475" cy="5209822"/>
          </a:xfrm>
        </p:spPr>
        <p:txBody>
          <a:bodyPr vert="horz" lIns="91440" tIns="45720" rIns="91440" bIns="45720" rtlCol="0">
            <a:normAutofit lnSpcReduction="10000"/>
          </a:bodyPr>
          <a:lstStyle/>
          <a:p>
            <a:pPr marL="0" indent="0" algn="just">
              <a:buNone/>
            </a:pPr>
            <a:r>
              <a:rPr lang="it-IT" b="1" u="sng" dirty="0"/>
              <a:t>Terza parte: «per la durata» della partecipazione alle ostilità</a:t>
            </a:r>
          </a:p>
          <a:p>
            <a:pPr marL="0" indent="0" algn="just">
              <a:buNone/>
            </a:pPr>
            <a:endParaRPr lang="it-IT" dirty="0"/>
          </a:p>
          <a:p>
            <a:pPr marL="0" indent="0" algn="just">
              <a:buNone/>
            </a:pPr>
            <a:r>
              <a:rPr lang="it-IT" dirty="0"/>
              <a:t>Le disposizioni dell'articolo 51, paragrafo 3 del Primo Protocollo presentare un requisito di tempo. Un civile che prende parte alle ostilità perde la protezione dagli attacchi "per il tempo" in cui prende parte a quelle ostilità. Se "tale tempo" è passato, ritorna la protezione concessa ai civili. […]</a:t>
            </a:r>
          </a:p>
          <a:p>
            <a:pPr marL="0" indent="0" algn="just">
              <a:buNone/>
            </a:pPr>
            <a:r>
              <a:rPr lang="it-IT" dirty="0"/>
              <a:t>Come per quanto riguarda la portata dell'espressione "prende parte direttamente" alle ostilità, </a:t>
            </a:r>
            <a:r>
              <a:rPr lang="it-IT" b="1" dirty="0"/>
              <a:t>anche per quanto riguarda la portata dell'espressione "e per tale periodo" non vi è consenso nella letteratura internazionale</a:t>
            </a:r>
            <a:r>
              <a:rPr lang="it-IT" dirty="0"/>
              <a:t>. In effetti, entrambi questi concetti sono vicini l'uno all'altro. Tuttavia, non sono identici. In mancanza di consenso riguardo all'interpretazione della formulazione "per tale tempo", </a:t>
            </a:r>
            <a:r>
              <a:rPr lang="it-IT" b="1" dirty="0"/>
              <a:t>non resta che procedere caso per caso</a:t>
            </a:r>
            <a:r>
              <a:rPr lang="it-IT" dirty="0"/>
              <a:t>.</a:t>
            </a:r>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0424345B-CC1C-F97A-D9BB-BE525F25DA9E}"/>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454D9D7-C7DD-21C6-5BA5-B67F45B7AC06}"/>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2427126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555710" y="1377245"/>
            <a:ext cx="11120475" cy="5344230"/>
          </a:xfrm>
        </p:spPr>
        <p:txBody>
          <a:bodyPr vert="horz" lIns="91440" tIns="45720" rIns="91440" bIns="45720" rtlCol="0">
            <a:normAutofit/>
          </a:bodyPr>
          <a:lstStyle/>
          <a:p>
            <a:pPr marL="0" indent="0" algn="just">
              <a:buNone/>
            </a:pPr>
            <a:endParaRPr lang="en-US" sz="4000" dirty="0"/>
          </a:p>
          <a:p>
            <a:pPr marL="0" indent="0" algn="just">
              <a:buNone/>
            </a:pPr>
            <a:r>
              <a:rPr lang="en-US" sz="4000" dirty="0"/>
              <a:t>Allo </a:t>
            </a:r>
            <a:r>
              <a:rPr lang="en-US" sz="4000" dirty="0" err="1"/>
              <a:t>scopo</a:t>
            </a:r>
            <a:r>
              <a:rPr lang="en-US" sz="4000" dirty="0"/>
              <a:t> di </a:t>
            </a:r>
            <a:r>
              <a:rPr lang="en-US" sz="4000" dirty="0" err="1"/>
              <a:t>assicurare</a:t>
            </a:r>
            <a:r>
              <a:rPr lang="en-US" sz="4000" dirty="0"/>
              <a:t> il rispetto e la </a:t>
            </a:r>
            <a:r>
              <a:rPr lang="en-US" sz="4000" dirty="0" err="1"/>
              <a:t>protezione</a:t>
            </a:r>
            <a:r>
              <a:rPr lang="en-US" sz="4000" dirty="0"/>
              <a:t> della </a:t>
            </a:r>
            <a:r>
              <a:rPr lang="en-US" sz="4000" dirty="0" err="1"/>
              <a:t>popolazione</a:t>
            </a:r>
            <a:r>
              <a:rPr lang="en-US" sz="4000" dirty="0"/>
              <a:t> civile e </a:t>
            </a:r>
            <a:r>
              <a:rPr lang="en-US" sz="4000" dirty="0" err="1"/>
              <a:t>dei</a:t>
            </a:r>
            <a:r>
              <a:rPr lang="en-US" sz="4000" dirty="0"/>
              <a:t> </a:t>
            </a:r>
            <a:r>
              <a:rPr lang="en-US" sz="4000" dirty="0" err="1"/>
              <a:t>beni</a:t>
            </a:r>
            <a:r>
              <a:rPr lang="en-US" sz="4000" dirty="0"/>
              <a:t> di carattere civile, </a:t>
            </a:r>
            <a:r>
              <a:rPr lang="en-US" sz="4000" b="1" dirty="0"/>
              <a:t>le Parti in </a:t>
            </a:r>
            <a:r>
              <a:rPr lang="en-US" sz="4000" b="1" dirty="0" err="1"/>
              <a:t>conflitto</a:t>
            </a:r>
            <a:r>
              <a:rPr lang="en-US" sz="4000" b="1" dirty="0"/>
              <a:t> </a:t>
            </a:r>
            <a:r>
              <a:rPr lang="en-US" sz="4000" b="1" dirty="0" err="1"/>
              <a:t>dovranno</a:t>
            </a:r>
            <a:r>
              <a:rPr lang="en-US" sz="4000" b="1" dirty="0"/>
              <a:t> fare, in ogni </a:t>
            </a:r>
            <a:r>
              <a:rPr lang="en-US" sz="4000" b="1" dirty="0" err="1"/>
              <a:t>momento</a:t>
            </a:r>
            <a:r>
              <a:rPr lang="en-US" sz="4000" b="1" dirty="0"/>
              <a:t>, </a:t>
            </a:r>
            <a:r>
              <a:rPr lang="en-US" sz="4000" b="1" dirty="0" err="1"/>
              <a:t>distinzione</a:t>
            </a:r>
            <a:r>
              <a:rPr lang="en-US" sz="4000" b="1" dirty="0"/>
              <a:t> </a:t>
            </a:r>
            <a:r>
              <a:rPr lang="en-US" sz="4000" b="1" dirty="0" err="1"/>
              <a:t>fra</a:t>
            </a:r>
            <a:r>
              <a:rPr lang="en-US" sz="4000" b="1" dirty="0"/>
              <a:t> la </a:t>
            </a:r>
            <a:r>
              <a:rPr lang="en-US" sz="4000" b="1" dirty="0" err="1"/>
              <a:t>popolazione</a:t>
            </a:r>
            <a:r>
              <a:rPr lang="en-US" sz="4000" b="1" dirty="0"/>
              <a:t> civile e </a:t>
            </a:r>
            <a:r>
              <a:rPr lang="en-US" sz="4000" b="1" dirty="0" err="1"/>
              <a:t>i</a:t>
            </a:r>
            <a:r>
              <a:rPr lang="en-US" sz="4000" b="1" dirty="0"/>
              <a:t> </a:t>
            </a:r>
            <a:r>
              <a:rPr lang="en-US" sz="4000" b="1" dirty="0" err="1"/>
              <a:t>combattenti</a:t>
            </a:r>
            <a:r>
              <a:rPr lang="en-US" sz="4000" dirty="0"/>
              <a:t>, </a:t>
            </a:r>
            <a:r>
              <a:rPr lang="en-US" sz="4000" dirty="0" err="1"/>
              <a:t>nonché</a:t>
            </a:r>
            <a:r>
              <a:rPr lang="en-US" sz="4000" dirty="0"/>
              <a:t> </a:t>
            </a:r>
            <a:r>
              <a:rPr lang="en-US" sz="4000" dirty="0" err="1"/>
              <a:t>fra</a:t>
            </a:r>
            <a:r>
              <a:rPr lang="en-US" sz="4000" dirty="0"/>
              <a:t> </a:t>
            </a:r>
            <a:r>
              <a:rPr lang="en-US" sz="4000" dirty="0" err="1"/>
              <a:t>i</a:t>
            </a:r>
            <a:r>
              <a:rPr lang="en-US" sz="4000" dirty="0"/>
              <a:t> </a:t>
            </a:r>
            <a:r>
              <a:rPr lang="en-US" sz="4000" dirty="0" err="1"/>
              <a:t>beni</a:t>
            </a:r>
            <a:r>
              <a:rPr lang="en-US" sz="4000" dirty="0"/>
              <a:t> di carattere civile e </a:t>
            </a:r>
            <a:r>
              <a:rPr lang="en-US" sz="4000" dirty="0" err="1"/>
              <a:t>gli</a:t>
            </a:r>
            <a:r>
              <a:rPr lang="en-US" sz="4000" dirty="0"/>
              <a:t> </a:t>
            </a:r>
            <a:r>
              <a:rPr lang="en-US" sz="4000" dirty="0" err="1"/>
              <a:t>obiettivi</a:t>
            </a:r>
            <a:r>
              <a:rPr lang="en-US" sz="4000" dirty="0"/>
              <a:t> </a:t>
            </a:r>
            <a:r>
              <a:rPr lang="en-US" sz="4000" dirty="0" err="1"/>
              <a:t>militari</a:t>
            </a:r>
            <a:r>
              <a:rPr lang="en-US" sz="4000" dirty="0"/>
              <a:t>, </a:t>
            </a:r>
            <a:r>
              <a:rPr lang="en-US" sz="4000" b="1" dirty="0"/>
              <a:t>e, di </a:t>
            </a:r>
            <a:r>
              <a:rPr lang="en-US" sz="4000" b="1" dirty="0" err="1"/>
              <a:t>conseguenza</a:t>
            </a:r>
            <a:r>
              <a:rPr lang="en-US" sz="4000" b="1" dirty="0"/>
              <a:t>, </a:t>
            </a:r>
            <a:r>
              <a:rPr lang="en-US" sz="4000" b="1" dirty="0" err="1"/>
              <a:t>dirigere</a:t>
            </a:r>
            <a:r>
              <a:rPr lang="en-US" sz="4000" b="1" dirty="0"/>
              <a:t> le </a:t>
            </a:r>
            <a:r>
              <a:rPr lang="en-US" sz="4000" b="1" dirty="0" err="1"/>
              <a:t>operazioni</a:t>
            </a:r>
            <a:r>
              <a:rPr lang="en-US" sz="4000" b="1" dirty="0"/>
              <a:t> </a:t>
            </a:r>
            <a:r>
              <a:rPr lang="en-US" sz="4000" b="1" dirty="0" err="1"/>
              <a:t>soltanto</a:t>
            </a:r>
            <a:r>
              <a:rPr lang="en-US" sz="4000" b="1" dirty="0"/>
              <a:t> </a:t>
            </a:r>
            <a:r>
              <a:rPr lang="en-US" sz="4000" b="1" dirty="0" err="1"/>
              <a:t>contro</a:t>
            </a:r>
            <a:r>
              <a:rPr lang="en-US" sz="4000" b="1" dirty="0"/>
              <a:t> </a:t>
            </a:r>
            <a:r>
              <a:rPr lang="en-US" sz="4000" b="1" dirty="0" err="1"/>
              <a:t>obiettivi</a:t>
            </a:r>
            <a:r>
              <a:rPr lang="en-US" sz="4000" b="1" dirty="0"/>
              <a:t> </a:t>
            </a:r>
            <a:r>
              <a:rPr lang="en-US" sz="4000" b="1" dirty="0" err="1"/>
              <a:t>militari</a:t>
            </a:r>
            <a:r>
              <a:rPr lang="en-US"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48 AP1</a:t>
            </a:r>
          </a:p>
        </p:txBody>
      </p:sp>
    </p:spTree>
    <p:extLst>
      <p:ext uri="{BB962C8B-B14F-4D97-AF65-F5344CB8AC3E}">
        <p14:creationId xmlns:p14="http://schemas.microsoft.com/office/powerpoint/2010/main" val="3089872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F75F21-BAD5-A160-55B8-22C04B0B4C8B}"/>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2696351-FE49-5A41-0416-5F168C540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D666051-E9F6-4445-22B5-BC9E38D56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637D441F-4665-6987-1C29-BC72F63321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E9036CB-3389-1D48-916B-D171A9D2F214}"/>
              </a:ext>
            </a:extLst>
          </p:cNvPr>
          <p:cNvSpPr>
            <a:spLocks noGrp="1"/>
          </p:cNvSpPr>
          <p:nvPr>
            <p:ph sz="half" idx="1"/>
          </p:nvPr>
        </p:nvSpPr>
        <p:spPr>
          <a:xfrm>
            <a:off x="555710" y="1648177"/>
            <a:ext cx="11120475" cy="5209822"/>
          </a:xfrm>
        </p:spPr>
        <p:txBody>
          <a:bodyPr vert="horz" lIns="91440" tIns="45720" rIns="91440" bIns="45720" rtlCol="0">
            <a:normAutofit lnSpcReduction="10000"/>
          </a:bodyPr>
          <a:lstStyle/>
          <a:p>
            <a:pPr marL="0" indent="0" algn="just">
              <a:buNone/>
            </a:pPr>
            <a:r>
              <a:rPr lang="it-IT" b="1" u="sng" dirty="0"/>
              <a:t>Terza parte: «per la durata» della partecipazione alle ostilità</a:t>
            </a:r>
          </a:p>
          <a:p>
            <a:pPr marL="0" indent="0" algn="just">
              <a:buNone/>
            </a:pPr>
            <a:endParaRPr lang="it-IT" dirty="0"/>
          </a:p>
          <a:p>
            <a:pPr marL="0" indent="0" algn="just">
              <a:buNone/>
            </a:pPr>
            <a:r>
              <a:rPr lang="it-IT" dirty="0"/>
              <a:t>Ancora una volta è utile esaminare i casi estremi. Da un lato, un civile che partecipa direttamente o sporadicamente alle ostilità e che successivamente si distacca da tale attività, è un civile che, a partire dal momento in cui si distacca da tale attività, ha diritto alla protezione da un attacco. Non deve essere attaccato per le ostilità che ha commesso in passato. D'altra parte, </a:t>
            </a:r>
            <a:r>
              <a:rPr lang="it-IT" b="1" dirty="0"/>
              <a:t>un civile che si è unito ad un'organizzazione terroristica che è diventata la sua "casa"</a:t>
            </a:r>
            <a:r>
              <a:rPr lang="it-IT" dirty="0"/>
              <a:t>, e nell'ambito del suo ruolo in quell'organizzazione commette una catena di ostilità, intervallate da brevi periodi di riposo, perde la sua immunità dagli attacchi "per il tempo" in cui sta commettendo la catena di atti. In effetti, </a:t>
            </a:r>
            <a:r>
              <a:rPr lang="it-IT" b="1" dirty="0"/>
              <a:t>per quanto riguarda un civile del genere, il riposo tra le ostilità non è altro che la preparazione per la prossima ostilità</a:t>
            </a:r>
            <a:r>
              <a:rPr lang="it-IT" dirty="0"/>
              <a:t>.</a:t>
            </a:r>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F5AB3C62-50C7-2A25-9E8A-676B4ECCE65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F98C321-8C4C-6957-55AE-9425429E7260}"/>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3027081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7060FB-CAA1-81DD-F7CC-E111C1983A4F}"/>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7A042FC-4E9E-913C-5275-CDA6BA2EF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8613E3B-CF71-6403-E5F0-773A42A0C4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3D3F239-1F28-CBDB-C563-032EAA56A1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448ADD0-3E0B-4404-19B6-C5CA3EBEE440}"/>
              </a:ext>
            </a:extLst>
          </p:cNvPr>
          <p:cNvSpPr>
            <a:spLocks noGrp="1"/>
          </p:cNvSpPr>
          <p:nvPr>
            <p:ph sz="half" idx="1"/>
          </p:nvPr>
        </p:nvSpPr>
        <p:spPr>
          <a:xfrm>
            <a:off x="555710" y="1648177"/>
            <a:ext cx="11120475" cy="5209822"/>
          </a:xfrm>
        </p:spPr>
        <p:txBody>
          <a:bodyPr vert="horz" lIns="91440" tIns="45720" rIns="91440" bIns="45720" rtlCol="0">
            <a:normAutofit fontScale="92500" lnSpcReduction="20000"/>
          </a:bodyPr>
          <a:lstStyle/>
          <a:p>
            <a:pPr marL="0" indent="0" algn="just">
              <a:buNone/>
            </a:pPr>
            <a:r>
              <a:rPr lang="it-IT" b="1" u="sng" dirty="0"/>
              <a:t>Terza parte: «per la durata» della partecipazione alle ostilità</a:t>
            </a:r>
          </a:p>
          <a:p>
            <a:pPr marL="0" indent="0" algn="just">
              <a:buNone/>
            </a:pPr>
            <a:endParaRPr lang="it-IT" dirty="0"/>
          </a:p>
          <a:p>
            <a:pPr marL="0" indent="0" algn="just">
              <a:buNone/>
            </a:pPr>
            <a:r>
              <a:rPr lang="it-IT" dirty="0"/>
              <a:t>Questi esempi mettono in luce il dilemma che ci presenta il requisito del "per tale tempo". Da un lato, un civile che ha preso parte diretta alle ostilità una volta, o sporadicamente, ma se ne è distaccato (del tutto o per un lungo periodo) non deve essere danneggiato. D'altra parte, il fenomeno delle "porte girevoli" […] è da evitare (vedi Schmitt, a p. 536; Watkin, a p. 12; Kretzmer, a p. 193; </a:t>
            </a:r>
            <a:r>
              <a:rPr lang="it-IT" dirty="0" err="1"/>
              <a:t>Dinstein</a:t>
            </a:r>
            <a:r>
              <a:rPr lang="it-IT" dirty="0"/>
              <a:t>, a p. 29; e Parks, a p. 118). </a:t>
            </a:r>
            <a:r>
              <a:rPr lang="it-IT" b="1" dirty="0"/>
              <a:t>Nell'ampio spazio compreso tra queste due possibilità si trovano i casi “grigi”, sui quali il diritto internazionale consuetudinario non si è ancora cristallizzato. Non c'è quindi modo di sfuggire all'esame di ogni singolo caso</a:t>
            </a:r>
            <a:r>
              <a:rPr lang="it-IT" dirty="0"/>
              <a:t>. In tale contesto, dovrebbero essere dette le seguenti quattro cose: in primo luogo, sono necessarie informazioni ben basate prima di classificare un civile come rientrante in una delle categorie discusse. I civili innocenti non devono essere danneggiati. L’onere della prova a carico dell’esercito attaccante è elevato […]. In caso di dubbio è necessaria un'attenta verifica prima di sferrare un attacco.</a:t>
            </a:r>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4E2943CD-657E-2E8B-24E5-90F4A15E0240}"/>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0FDF66AD-DAC6-1D12-A24E-14C4747481FF}"/>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3328395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0EF76D0-B655-CC4C-1914-C21098920C2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9E19F69-3692-5881-4E23-31C464D67B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4859FC1-44AC-6027-AA5E-1BCCC43396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11185F75-9628-4EE5-6448-5A362CDF55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43AFEE1-6EDA-9F0C-59D2-5F6A0B81492A}"/>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b="1" u="sng" dirty="0"/>
              <a:t>Terza parte: «per la durata» della partecipazione alle ostilità</a:t>
            </a:r>
          </a:p>
          <a:p>
            <a:pPr marL="0" indent="0" algn="just">
              <a:buNone/>
            </a:pPr>
            <a:endParaRPr lang="it-IT" dirty="0"/>
          </a:p>
          <a:p>
            <a:pPr marL="0" indent="0" algn="just">
              <a:buNone/>
            </a:pPr>
            <a:r>
              <a:rPr lang="it-IT" dirty="0"/>
              <a:t>In secondo luogo, un civile che prende parte diretta alle ostilità non può essere attaccato nel momento in cui lo sta facendo, se può essere impiegato un mezzo meno dannoso. Nel nostro diritto interno tale regola è prevista dal principio di proporzionalità. Infatti, tra i mezzi militari, bisogna scegliere quello il cui danno ai diritti umani della persona lesa è minore. Pertanto, se un terrorista che prende parte diretta alle ostilità può essere arrestato, interrogato e processato, questi sono i mezzi da utilizzare. […] L'arresto, l'indagine e il processo non sono mezzi utilizzabili sempre. A volte la possibilità non esiste affatto; a volte comporta un rischio così grande per la vita dei soldati, che non è richiesto.</a:t>
            </a:r>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914879BB-D94E-4208-0D23-81B31577F6A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30F7AF0B-484A-B5C7-0E6F-BB4E8DAB18BB}"/>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4801455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6928236-A341-80DC-3ED6-7760AC051D6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1B41A6A-3DD3-549D-A0AE-60C5172CC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91F369F-55BF-952E-455B-4F8B972199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B262096-1CB8-50FD-9732-95A5A34587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D7C7A6C-85AE-CC13-9FC6-007371390F70}"/>
              </a:ext>
            </a:extLst>
          </p:cNvPr>
          <p:cNvSpPr>
            <a:spLocks noGrp="1"/>
          </p:cNvSpPr>
          <p:nvPr>
            <p:ph sz="half" idx="1"/>
          </p:nvPr>
        </p:nvSpPr>
        <p:spPr>
          <a:xfrm>
            <a:off x="555710" y="1648177"/>
            <a:ext cx="11120475" cy="5209822"/>
          </a:xfrm>
        </p:spPr>
        <p:txBody>
          <a:bodyPr vert="horz" lIns="91440" tIns="45720" rIns="91440" bIns="45720" rtlCol="0">
            <a:normAutofit/>
          </a:bodyPr>
          <a:lstStyle/>
          <a:p>
            <a:pPr marL="0" indent="0" algn="just">
              <a:buNone/>
            </a:pPr>
            <a:r>
              <a:rPr lang="it-IT" b="1" u="sng" dirty="0"/>
              <a:t>Terza parte: «per la durata» della partecipazione alle ostilità</a:t>
            </a:r>
          </a:p>
          <a:p>
            <a:pPr marL="0" indent="0" algn="just">
              <a:buNone/>
            </a:pPr>
            <a:endParaRPr lang="it-IT" dirty="0"/>
          </a:p>
          <a:p>
            <a:pPr marL="0" indent="0" algn="just">
              <a:buNone/>
            </a:pPr>
            <a:r>
              <a:rPr lang="it-IT" dirty="0"/>
              <a:t>In terzo luogo, dopo un attacco contro un civile sospettato di prendere parte attiva, in quel momento, alle ostilità, deve essere condotta (retroattivamente) un'indagine approfondita sulla precisione dell'identificazione dell'obiettivo e sulle circostanze dell'attacco contro di lui. Tale indagine deve essere indipendente […]. Nei casi opportuni è opportuno risarcire il danno causato ad un civile innocente. Infine, se il danno non riguarda solo un civile che partecipa direttamente alle ostilità, ma anche civili innocenti nelle vicinanze, il danno subito da loro è un danno collaterale. Tale danno deve resistere al test di proporzionalità.</a:t>
            </a:r>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F42510B5-171B-2ED6-579D-D0377E057425}"/>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960CD5E4-EED0-49A0-80B9-FCA91E3FB46F}"/>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1091548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E8DC932-954C-5294-F52E-C8A3DBE3AC4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818ADB5F-460F-E37F-E69B-3121371EEB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20EFF20-3A32-0A36-286C-29D54B7A51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38130C4-8087-FAA9-F7D1-5787606CD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ECCA0F75-D443-3C1A-E3E9-A55058A485F9}"/>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dirty="0"/>
              <a:t>il problema dei «combattenti illegali»</a:t>
            </a:r>
          </a:p>
        </p:txBody>
      </p:sp>
      <p:sp>
        <p:nvSpPr>
          <p:cNvPr id="7" name="Segnaposto numero diapositiva 6">
            <a:extLst>
              <a:ext uri="{FF2B5EF4-FFF2-40B4-BE49-F238E27FC236}">
                <a16:creationId xmlns:a16="http://schemas.microsoft.com/office/drawing/2014/main" id="{866F1716-4C48-5F0B-12A7-889F5CD9EB87}"/>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6790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F3E54D-F256-DC45-282E-2C8626328B2D}"/>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46926F8-9D3A-DCE8-14BE-B3F40CD729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D5486E49-0B83-6A38-3B7D-3E0FE1F4C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F3FFFC15-97B9-89F0-5853-8EC9D9ABB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03C79014-3F50-7D40-17CF-4772DDB00DB7}"/>
              </a:ext>
            </a:extLst>
          </p:cNvPr>
          <p:cNvSpPr>
            <a:spLocks noGrp="1"/>
          </p:cNvSpPr>
          <p:nvPr>
            <p:ph sz="half" idx="1"/>
          </p:nvPr>
        </p:nvSpPr>
        <p:spPr>
          <a:xfrm>
            <a:off x="535762" y="1165975"/>
            <a:ext cx="11120475" cy="5438025"/>
          </a:xfrm>
        </p:spPr>
        <p:txBody>
          <a:bodyPr vert="horz" lIns="91440" tIns="45720" rIns="91440" bIns="45720" rtlCol="0">
            <a:noAutofit/>
          </a:bodyPr>
          <a:lstStyle/>
          <a:p>
            <a:pPr marL="514350" indent="-514350" algn="just">
              <a:buFont typeface="+mj-lt"/>
              <a:buAutoNum type="arabicPeriod"/>
            </a:pPr>
            <a:r>
              <a:rPr lang="it-IT" sz="2700" b="1" dirty="0"/>
              <a:t>Combattente</a:t>
            </a:r>
            <a:endParaRPr lang="it-IT" sz="2700" dirty="0"/>
          </a:p>
          <a:p>
            <a:pPr algn="just">
              <a:buFontTx/>
              <a:buChar char="-"/>
            </a:pPr>
            <a:r>
              <a:rPr lang="it-IT" sz="2700" dirty="0"/>
              <a:t>Partecipante alle ostilità; può essere colpito</a:t>
            </a:r>
          </a:p>
          <a:p>
            <a:pPr algn="just">
              <a:buFontTx/>
              <a:buChar char="-"/>
            </a:pPr>
            <a:r>
              <a:rPr lang="it-IT" sz="2700" dirty="0"/>
              <a:t>Sottratto a processo (salvo crimini di guerra)</a:t>
            </a:r>
          </a:p>
          <a:p>
            <a:pPr algn="just">
              <a:buFontTx/>
              <a:buChar char="-"/>
            </a:pPr>
            <a:r>
              <a:rPr lang="it-IT" sz="2700" dirty="0"/>
              <a:t>Può essere internato per sottrarlo al combattimento ma ha diritto allo status di prigioniero di guerra (POW). Art. 118 GC III: «I prigionieri di guerra saranno liberati e rimpatriati immediatamente dopo la fine delle ostilità attive».</a:t>
            </a:r>
          </a:p>
          <a:p>
            <a:pPr marL="514350" indent="-514350" algn="just">
              <a:buFont typeface="+mj-lt"/>
              <a:buAutoNum type="arabicPeriod" startAt="2"/>
            </a:pPr>
            <a:r>
              <a:rPr lang="it-IT" sz="2700" b="1" dirty="0"/>
              <a:t>Civile</a:t>
            </a:r>
          </a:p>
          <a:p>
            <a:pPr algn="just">
              <a:buFontTx/>
              <a:buChar char="-"/>
            </a:pPr>
            <a:r>
              <a:rPr lang="it-IT" sz="2700" dirty="0"/>
              <a:t>Non partecipa alle ostilità e non può essere colpito, salvo partecipazione</a:t>
            </a:r>
          </a:p>
          <a:p>
            <a:pPr algn="just">
              <a:buFontTx/>
              <a:buChar char="-"/>
            </a:pPr>
            <a:r>
              <a:rPr lang="it-IT" sz="2700" dirty="0"/>
              <a:t>Protetto da GC IV. Punito e detenuto se commette reati</a:t>
            </a:r>
          </a:p>
          <a:p>
            <a:pPr algn="just">
              <a:buFont typeface="Wingdings" pitchFamily="2" charset="2"/>
              <a:buChar char="Ø"/>
            </a:pPr>
            <a:r>
              <a:rPr lang="it-IT" sz="2700" b="1" dirty="0"/>
              <a:t> </a:t>
            </a:r>
            <a:r>
              <a:rPr lang="it-IT" sz="2700" b="1" u="sng" dirty="0"/>
              <a:t>Problema: esiste una categoria «intermedia» priva di entrambe le tutele?</a:t>
            </a:r>
          </a:p>
        </p:txBody>
      </p:sp>
      <p:sp>
        <p:nvSpPr>
          <p:cNvPr id="4" name="CasellaDiTesto 3">
            <a:extLst>
              <a:ext uri="{FF2B5EF4-FFF2-40B4-BE49-F238E27FC236}">
                <a16:creationId xmlns:a16="http://schemas.microsoft.com/office/drawing/2014/main" id="{80068DC6-B08A-963B-B0DF-ADB685546B70}"/>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Combattenti vs civili</a:t>
            </a:r>
          </a:p>
        </p:txBody>
      </p:sp>
    </p:spTree>
    <p:extLst>
      <p:ext uri="{BB962C8B-B14F-4D97-AF65-F5344CB8AC3E}">
        <p14:creationId xmlns:p14="http://schemas.microsoft.com/office/powerpoint/2010/main" val="1862293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891DDB-2E2C-2B06-E2D9-63EF74CC988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AF6CDD6F-DCE8-E086-E8A5-491B2EB233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1CCD64BE-98B2-AA7B-0E5E-BBA553AB5C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5FE39753-4B48-7A69-FFE0-F4B9411FCD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A5C47C7B-DEB1-8183-AC8C-AAC11AC28351}"/>
              </a:ext>
            </a:extLst>
          </p:cNvPr>
          <p:cNvSpPr>
            <a:spLocks noGrp="1"/>
          </p:cNvSpPr>
          <p:nvPr>
            <p:ph sz="half" idx="1"/>
          </p:nvPr>
        </p:nvSpPr>
        <p:spPr>
          <a:xfrm>
            <a:off x="555710" y="1648177"/>
            <a:ext cx="11120475" cy="4952648"/>
          </a:xfrm>
        </p:spPr>
        <p:txBody>
          <a:bodyPr vert="horz" lIns="91440" tIns="45720" rIns="91440" bIns="45720" rtlCol="0">
            <a:normAutofit fontScale="47500" lnSpcReduction="20000"/>
          </a:bodyPr>
          <a:lstStyle/>
          <a:p>
            <a:pPr marL="0" indent="0" algn="just">
              <a:buNone/>
            </a:pPr>
            <a:r>
              <a:rPr lang="it-IT" sz="6000" b="1" u="sng" dirty="0"/>
              <a:t>Posizione del Governo</a:t>
            </a:r>
          </a:p>
          <a:p>
            <a:pPr marL="0" indent="0" algn="just">
              <a:buNone/>
            </a:pPr>
            <a:endParaRPr lang="it-IT" sz="6000" dirty="0"/>
          </a:p>
          <a:p>
            <a:pPr marL="0" indent="0" algn="just">
              <a:buNone/>
            </a:pPr>
            <a:r>
              <a:rPr lang="it-IT" sz="6000" dirty="0"/>
              <a:t>Nelle argomentazioni orali e scritte davanti a noi, </a:t>
            </a:r>
            <a:r>
              <a:rPr lang="it-IT" sz="6000" b="1" dirty="0"/>
              <a:t>lo Stato ci ha chiesto di riconoscere una terza categoria di persone, quella dei combattenti illegali</a:t>
            </a:r>
            <a:r>
              <a:rPr lang="it-IT" sz="6000" dirty="0"/>
              <a:t>. Si tratta di persone che partecipano attivamente e in modo continuo a un conflitto armato e quindi </a:t>
            </a:r>
            <a:r>
              <a:rPr lang="it-IT" sz="6000" b="1" dirty="0"/>
              <a:t>dovrebbero essere trattate come combattenti, nel senso che sono legittime bersagli di attacco e non godono delle protezioni concesse ai civili. Tuttavia, non hanno diritto ai diritti e privilegi dei combattenti, poiché non si differenziano dalla popolazione civile e poiché non rispettano le leggi di guerra</a:t>
            </a:r>
            <a:r>
              <a:rPr lang="it-IT" sz="6000" dirty="0"/>
              <a:t>. Pertanto, ad esempio, non hanno diritto allo status di prigionieri di guerra. La posizione dello Stato è che i terroristi che partecipano al conflitto armato tra Israele e le organizzazioni terroristiche rientrano in questa categoria di combattenti illegali.</a:t>
            </a:r>
            <a:endParaRPr lang="it-IT" sz="6000" b="1" u="sng" dirty="0"/>
          </a:p>
        </p:txBody>
      </p:sp>
      <p:sp>
        <p:nvSpPr>
          <p:cNvPr id="7" name="Segnaposto numero diapositiva 6">
            <a:extLst>
              <a:ext uri="{FF2B5EF4-FFF2-40B4-BE49-F238E27FC236}">
                <a16:creationId xmlns:a16="http://schemas.microsoft.com/office/drawing/2014/main" id="{C363BEB0-2387-BDA5-0FE7-4F04272BF60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207983F-EE15-1E51-86A4-0B68A3973473}"/>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40431661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D353461-05D7-4703-E03F-3D17FBC27D40}"/>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7FF4065-E51C-3937-37D4-FC83BDA4E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770E49F9-1320-30A2-9501-42B116154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6060A569-0AD3-1973-963B-10A6DE75BD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9F6124C7-022C-69C3-3B76-8F851B50ED7E}"/>
              </a:ext>
            </a:extLst>
          </p:cNvPr>
          <p:cNvSpPr>
            <a:spLocks noGrp="1"/>
          </p:cNvSpPr>
          <p:nvPr>
            <p:ph sz="half" idx="1"/>
          </p:nvPr>
        </p:nvSpPr>
        <p:spPr>
          <a:xfrm>
            <a:off x="555710" y="1648177"/>
            <a:ext cx="11120475" cy="4952648"/>
          </a:xfrm>
        </p:spPr>
        <p:txBody>
          <a:bodyPr vert="horz" lIns="91440" tIns="45720" rIns="91440" bIns="45720" rtlCol="0">
            <a:normAutofit fontScale="92500" lnSpcReduction="10000"/>
          </a:bodyPr>
          <a:lstStyle/>
          <a:p>
            <a:pPr marL="0" indent="0" algn="just">
              <a:buNone/>
            </a:pPr>
            <a:r>
              <a:rPr lang="it-IT" b="1" u="sng" dirty="0"/>
              <a:t>Posizione del Comitato</a:t>
            </a:r>
          </a:p>
          <a:p>
            <a:pPr marL="0" indent="0" algn="just">
              <a:buNone/>
            </a:pPr>
            <a:r>
              <a:rPr lang="it-IT" dirty="0"/>
              <a:t>[Le norme del diritto di guerra] riconoscono solo due status alle persone: combattenti e civili. I combattenti sono obiettivi legittimi, ma godono anche dei diritti garantiti dal diritto internazionale ai combattenti, compresa l’immunità dal processo e il diritto allo status di prigioniero di guerra. […] </a:t>
            </a:r>
            <a:r>
              <a:rPr lang="it-IT" b="1" dirty="0"/>
              <a:t>Un civile che partecipa ad attività di combattimento non è un “combattente illegale”; è un criminale civile, e in ogni caso conserva il suo status di civile</a:t>
            </a:r>
            <a:r>
              <a:rPr lang="it-IT" dirty="0"/>
              <a:t>. I firmatari respingono quindi la posizione dello Stato secondo cui i membri delle organizzazioni terroristiche sarebbero combattenti illegali. I firmatari sottolineano che lo Stato stesso rifiuta di garantire a questi membri i diritti e le tutele garantite dal diritto internazionale ai combattenti, come il diritto allo status di prigionieri di guerra. Il risultato è che lo Stato vuole trattarli secondo il peggiore dei due mondi: come combattenti, per quanto riguarda la giustificazione dell'uccisione, e come civili, per quanto riguarda la necessità di arrestarli e processarli.</a:t>
            </a:r>
          </a:p>
          <a:p>
            <a:pPr marL="0" indent="0" algn="just">
              <a:buNone/>
            </a:pPr>
            <a:endParaRPr lang="it-IT" dirty="0"/>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E5ABFA8E-1FFB-C5BD-B4C7-04C96B4A597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656D58D-A7E0-40E0-0BE6-30EFB1F3EDB1}"/>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20882609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1EE5EC-E15F-65CB-24D4-0CE865AE31FF}"/>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EF8BDA2-A1CD-F35C-5756-91BFF9AC6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2F8D376-D6F0-DE82-51C0-4AA49E730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CA577EC2-E917-F0A2-9C9E-7A1999BDB9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CDA03C08-9D57-0918-EB95-B720DBA96247}"/>
              </a:ext>
            </a:extLst>
          </p:cNvPr>
          <p:cNvSpPr>
            <a:spLocks noGrp="1"/>
          </p:cNvSpPr>
          <p:nvPr>
            <p:ph sz="half" idx="1"/>
          </p:nvPr>
        </p:nvSpPr>
        <p:spPr>
          <a:xfrm>
            <a:off x="535762" y="1165975"/>
            <a:ext cx="11120475" cy="5692024"/>
          </a:xfrm>
        </p:spPr>
        <p:txBody>
          <a:bodyPr vert="horz" lIns="91440" tIns="45720" rIns="91440" bIns="45720" rtlCol="0">
            <a:noAutofit/>
          </a:bodyPr>
          <a:lstStyle/>
          <a:p>
            <a:pPr marL="0" indent="0" algn="just">
              <a:buNone/>
            </a:pPr>
            <a:r>
              <a:rPr lang="it-IT" sz="2500" b="1" dirty="0"/>
              <a:t>A. Sono prigionieri di guerra</a:t>
            </a:r>
            <a:r>
              <a:rPr lang="it-IT" sz="2500" dirty="0"/>
              <a:t>, nel senso della presente Convenzione, le persone che, appartenendo ad una delle seguenti categorie, sono cadute in potere del nemico:</a:t>
            </a:r>
          </a:p>
          <a:p>
            <a:pPr marL="514350" indent="-514350" algn="just">
              <a:buAutoNum type="arabicPeriod"/>
            </a:pPr>
            <a:r>
              <a:rPr lang="it-IT" sz="2500" dirty="0"/>
              <a:t>i membri delle forze armate di una Parte belligerante, come pure i membri delle milizie e dei corpi di volontari che fanno parte di queste forze armate;</a:t>
            </a:r>
          </a:p>
          <a:p>
            <a:pPr marL="514350" indent="-514350" algn="just">
              <a:buAutoNum type="arabicPeriod"/>
            </a:pPr>
            <a:r>
              <a:rPr lang="it-IT" sz="2500" b="1" dirty="0"/>
              <a:t>i membri delle altre milizie e degli altri corpi di volontari, compresi quelli dei movimenti di resistenza organizzati</a:t>
            </a:r>
            <a:r>
              <a:rPr lang="it-IT" sz="2500" dirty="0"/>
              <a:t>, appartenenti ad una Parte belligerante e che operano fuori o all’interno del loro proprio territorio, anche se questo territorio è occupato, </a:t>
            </a:r>
            <a:r>
              <a:rPr lang="it-IT" sz="2500" b="1" dirty="0"/>
              <a:t>sempreché</a:t>
            </a:r>
            <a:r>
              <a:rPr lang="it-IT" sz="2500" dirty="0"/>
              <a:t> queste milizie o questi corpi di volontari, compresi detti movimenti di resistenza organizzati, </a:t>
            </a:r>
            <a:r>
              <a:rPr lang="it-IT" sz="2500" b="1" dirty="0"/>
              <a:t>adempiano alle seguenti condizioni</a:t>
            </a:r>
            <a:r>
              <a:rPr lang="it-IT" sz="2500" dirty="0"/>
              <a:t>:</a:t>
            </a:r>
          </a:p>
          <a:p>
            <a:pPr marL="971550" lvl="1" indent="-514350" algn="just">
              <a:buAutoNum type="alphaLcPeriod"/>
            </a:pPr>
            <a:r>
              <a:rPr lang="it-IT" sz="2500" b="1" u="sng" dirty="0"/>
              <a:t>abbiano alla loro testa una persona responsabile dei propri subordinati</a:t>
            </a:r>
            <a:r>
              <a:rPr lang="it-IT" sz="2500" dirty="0"/>
              <a:t>;</a:t>
            </a:r>
          </a:p>
          <a:p>
            <a:pPr marL="971550" lvl="1" indent="-514350" algn="just">
              <a:buAutoNum type="alphaLcPeriod"/>
            </a:pPr>
            <a:r>
              <a:rPr lang="it-IT" sz="2500" b="1" u="sng" dirty="0"/>
              <a:t>rechino un segno distintivo fisso e riconoscibile a distanza</a:t>
            </a:r>
            <a:r>
              <a:rPr lang="it-IT" sz="2500" dirty="0"/>
              <a:t>;</a:t>
            </a:r>
          </a:p>
          <a:p>
            <a:pPr marL="971550" lvl="1" indent="-514350" algn="just">
              <a:buAutoNum type="alphaLcPeriod"/>
            </a:pPr>
            <a:r>
              <a:rPr lang="it-IT" sz="2500" b="1" u="sng" dirty="0"/>
              <a:t>portino apertamente le armi</a:t>
            </a:r>
            <a:r>
              <a:rPr lang="it-IT" sz="2500" dirty="0"/>
              <a:t>;</a:t>
            </a:r>
          </a:p>
          <a:p>
            <a:pPr marL="971550" lvl="1" indent="-514350" algn="just">
              <a:buAutoNum type="alphaLcPeriod"/>
            </a:pPr>
            <a:r>
              <a:rPr lang="it-IT" sz="2500" b="1" u="sng" dirty="0"/>
              <a:t>si uniformino, nelle loro operazioni, alle leggi e agli usi della guerra</a:t>
            </a:r>
            <a:r>
              <a:rPr lang="it-IT" sz="2500" dirty="0"/>
              <a:t>; […]</a:t>
            </a:r>
          </a:p>
          <a:p>
            <a:pPr marL="0" indent="0" algn="just">
              <a:buNone/>
            </a:pPr>
            <a:endParaRPr lang="it-IT" sz="2500" dirty="0"/>
          </a:p>
        </p:txBody>
      </p:sp>
      <p:sp>
        <p:nvSpPr>
          <p:cNvPr id="4" name="CasellaDiTesto 3">
            <a:extLst>
              <a:ext uri="{FF2B5EF4-FFF2-40B4-BE49-F238E27FC236}">
                <a16:creationId xmlns:a16="http://schemas.microsoft.com/office/drawing/2014/main" id="{04104C34-C164-821E-8130-C8884625023F}"/>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4 GC III</a:t>
            </a:r>
          </a:p>
        </p:txBody>
      </p:sp>
    </p:spTree>
    <p:extLst>
      <p:ext uri="{BB962C8B-B14F-4D97-AF65-F5344CB8AC3E}">
        <p14:creationId xmlns:p14="http://schemas.microsoft.com/office/powerpoint/2010/main" val="8219729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726BEBB-A1C5-371F-F360-967446136C5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16E2BBE-5F07-8B86-C9F2-1D36358BC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22400B7-9C2C-08EB-FCA4-6E6C982BD8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367752A-DB79-F39E-ECC2-B45FDE1968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5FF4BF01-602B-5DD7-A7EB-A98D0D7AE6D5}"/>
              </a:ext>
            </a:extLst>
          </p:cNvPr>
          <p:cNvSpPr>
            <a:spLocks noGrp="1"/>
          </p:cNvSpPr>
          <p:nvPr>
            <p:ph sz="half" idx="1"/>
          </p:nvPr>
        </p:nvSpPr>
        <p:spPr>
          <a:xfrm>
            <a:off x="555710" y="1029451"/>
            <a:ext cx="11120475" cy="5692024"/>
          </a:xfrm>
        </p:spPr>
        <p:txBody>
          <a:bodyPr vert="horz" lIns="91440" tIns="45720" rIns="91440" bIns="45720" rtlCol="0">
            <a:noAutofit/>
          </a:bodyPr>
          <a:lstStyle/>
          <a:p>
            <a:pPr marL="514350" indent="-514350" algn="just">
              <a:buFont typeface="+mj-lt"/>
              <a:buAutoNum type="arabicPeriod"/>
            </a:pPr>
            <a:r>
              <a:rPr lang="it-IT" sz="2000" dirty="0"/>
              <a:t>Ogni combattente, come definito nell’articolo 43, che cade in potere di una Parte avversaria è prigioniero di guerra.</a:t>
            </a:r>
          </a:p>
          <a:p>
            <a:pPr marL="514350" indent="-514350" algn="just">
              <a:buFont typeface="+mj-lt"/>
              <a:buAutoNum type="arabicPeriod"/>
            </a:pPr>
            <a:r>
              <a:rPr lang="it-IT" sz="2000" dirty="0"/>
              <a:t>Sebbene tutti i combattenti siano tenuti a rispettare le regole del diritto internazionale applicabile nei conflitti armati, le violazioni di dette regole non priveranno un combattente del diritto di essere considerato come tale o, se cade in Potere di una parte avversaria, del diritto di essere considerato prigioniero di guerra, salvo i casi previsti nei paragrafi 3 e 4.</a:t>
            </a:r>
          </a:p>
          <a:p>
            <a:pPr marL="514350" indent="-514350" algn="just">
              <a:buFont typeface="+mj-lt"/>
              <a:buAutoNum type="arabicPeriod"/>
            </a:pPr>
            <a:r>
              <a:rPr lang="it-IT" sz="2000" b="1" dirty="0"/>
              <a:t>Per facilitare la protezione della popolazione civile contro gli effetti delle ostilità, i combattenti sono obbligati a distinguersi dalla popolazione civile quando prendono parte ad un attacco o ad una operazione militare preparatoria di un attacco</a:t>
            </a:r>
            <a:r>
              <a:rPr lang="it-IT" sz="2000" dirty="0"/>
              <a:t>. </a:t>
            </a:r>
            <a:r>
              <a:rPr lang="it-IT" sz="2000" b="1" dirty="0"/>
              <a:t>Tuttavia</a:t>
            </a:r>
            <a:r>
              <a:rPr lang="it-IT" sz="2000" dirty="0"/>
              <a:t>, dato che vi sono situazioni nei conflitti armati in cui, a causa della natura delle ostilità, un combattente armato non può distinguersi dalla popolazione civile, </a:t>
            </a:r>
            <a:r>
              <a:rPr lang="it-IT" sz="2000" b="1" dirty="0"/>
              <a:t>egli conserverà lo statuto di combattente a condizione che, in tali situazioni, porti le armi apertamente:</a:t>
            </a:r>
          </a:p>
          <a:p>
            <a:pPr marL="457200" lvl="1" indent="0" algn="just">
              <a:buNone/>
            </a:pPr>
            <a:r>
              <a:rPr lang="it-IT" sz="2000" b="1" dirty="0"/>
              <a:t>a) durante ogni fatto d’armi; e</a:t>
            </a:r>
          </a:p>
          <a:p>
            <a:pPr marL="457200" lvl="1" indent="0" algn="just">
              <a:buNone/>
            </a:pPr>
            <a:r>
              <a:rPr lang="it-IT" sz="2000" b="1" dirty="0"/>
              <a:t>b) durante il tempo in cui è esposto alla vista dell’avversario, mentre prende parte ad uno spiegamento militare che precede l’inizio di un attacco al quale deve partecipare. […]</a:t>
            </a:r>
          </a:p>
          <a:p>
            <a:pPr marL="514350" indent="-514350" algn="just">
              <a:buFont typeface="+mj-lt"/>
              <a:buAutoNum type="arabicPeriod" startAt="5"/>
            </a:pPr>
            <a:r>
              <a:rPr lang="it-IT" sz="2000" dirty="0"/>
              <a:t>Il combattente che cade in potere di una Parte avversaria senza riunire le condizioni previste dalla seconda frase del paragrafo 3 </a:t>
            </a:r>
            <a:r>
              <a:rPr lang="it-IT" sz="2000" b="1" dirty="0"/>
              <a:t>perderà il diritto ad essere considerato prigioniero di guerra, ma beneficerà, nondimeno, di protezione equivalenti, sotto ogni aspetto, a quelle che sono concesse ai prigionieri di guerra </a:t>
            </a:r>
            <a:r>
              <a:rPr lang="it-IT" sz="2000" dirty="0"/>
              <a:t>dalla III Convenzione e dal presente Protocollo. […]</a:t>
            </a:r>
          </a:p>
        </p:txBody>
      </p:sp>
      <p:sp>
        <p:nvSpPr>
          <p:cNvPr id="7" name="Segnaposto numero diapositiva 6">
            <a:extLst>
              <a:ext uri="{FF2B5EF4-FFF2-40B4-BE49-F238E27FC236}">
                <a16:creationId xmlns:a16="http://schemas.microsoft.com/office/drawing/2014/main" id="{2429688E-FE1F-1D7C-1D90-4BAC5C89E147}"/>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FC3E3E16-F18A-6C64-4A43-7FB9EA488A17}"/>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44 AP1</a:t>
            </a:r>
          </a:p>
        </p:txBody>
      </p:sp>
    </p:spTree>
    <p:extLst>
      <p:ext uri="{BB962C8B-B14F-4D97-AF65-F5344CB8AC3E}">
        <p14:creationId xmlns:p14="http://schemas.microsoft.com/office/powerpoint/2010/main" val="1254680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3334477-FB1C-BC02-FAE8-91D8C121ABC1}"/>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90F2C97-46D6-AFD5-4886-C21E4B7CB6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BD4C580A-5F03-C450-E0A7-4AB8B85D9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3519DB0-0E6F-3F07-0882-C1D6767DB9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8589F8EA-B996-BF04-A026-548C8298DD1A}"/>
              </a:ext>
            </a:extLst>
          </p:cNvPr>
          <p:cNvSpPr>
            <a:spLocks noGrp="1"/>
          </p:cNvSpPr>
          <p:nvPr>
            <p:ph sz="half" idx="1"/>
          </p:nvPr>
        </p:nvSpPr>
        <p:spPr>
          <a:xfrm>
            <a:off x="555710" y="1377245"/>
            <a:ext cx="11120475" cy="5344230"/>
          </a:xfrm>
        </p:spPr>
        <p:txBody>
          <a:bodyPr vert="horz" lIns="91440" tIns="45720" rIns="91440" bIns="45720" rtlCol="0">
            <a:normAutofit/>
          </a:bodyPr>
          <a:lstStyle/>
          <a:p>
            <a:pPr marL="514350" indent="-514350" algn="just">
              <a:buFont typeface="+mj-lt"/>
              <a:buAutoNum type="arabicPeriod"/>
            </a:pPr>
            <a:r>
              <a:rPr lang="it-IT" dirty="0"/>
              <a:t>I beni di carattere civile non dovranno essere oggetto di attacchi né di rappresaglie. </a:t>
            </a:r>
            <a:r>
              <a:rPr lang="it-IT" b="1" dirty="0"/>
              <a:t>Sono beni di carattere civile tutti i beni che non sono obiettivi militari ai sensi del paragrafo 2</a:t>
            </a:r>
            <a:r>
              <a:rPr lang="it-IT" dirty="0"/>
              <a:t>.</a:t>
            </a:r>
          </a:p>
          <a:p>
            <a:pPr marL="514350" indent="-514350" algn="just">
              <a:buFont typeface="+mj-lt"/>
              <a:buAutoNum type="arabicPeriod"/>
            </a:pPr>
            <a:r>
              <a:rPr lang="it-IT" b="1" dirty="0"/>
              <a:t>Gli attacchi dovranno essere strettamente limitati agli obiettivi militari</a:t>
            </a:r>
            <a:r>
              <a:rPr lang="it-IT" dirty="0"/>
              <a:t>. Per quanto riguarda i beni, gli obiettivi militari sono limitati ai beni che per loro natura, ubicazione, destinazione o impiego contribuiscono effettivamente all’azione militare, e </a:t>
            </a:r>
            <a:r>
              <a:rPr lang="it-IT" b="1" dirty="0"/>
              <a:t>la cui distruzione totale o parziale, conquista o neutralizzazione offre, nel caso concreto, un vantaggio militare preciso</a:t>
            </a:r>
            <a:r>
              <a:rPr lang="it-IT" dirty="0"/>
              <a:t>.</a:t>
            </a:r>
          </a:p>
          <a:p>
            <a:pPr marL="514350" indent="-514350" algn="just">
              <a:buFont typeface="+mj-lt"/>
              <a:buAutoNum type="arabicPeriod"/>
            </a:pPr>
            <a:r>
              <a:rPr lang="it-IT" dirty="0"/>
              <a:t>In caso di dubbio, un bene che è normalmente destinato ad uso civile, quale un luogo di culto, una casa, un altro tipo di abitazione o una scuola, si presumerà che non sia utilizzato per contribuire efficacemente all’azione militare.</a:t>
            </a:r>
          </a:p>
        </p:txBody>
      </p:sp>
      <p:sp>
        <p:nvSpPr>
          <p:cNvPr id="7" name="Segnaposto numero diapositiva 6">
            <a:extLst>
              <a:ext uri="{FF2B5EF4-FFF2-40B4-BE49-F238E27FC236}">
                <a16:creationId xmlns:a16="http://schemas.microsoft.com/office/drawing/2014/main" id="{13DC92E8-1DF5-41E9-8C1C-427DD90526E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B1A4E4A6-1A08-8F5D-B35D-121F3520E919}"/>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52 AP1</a:t>
            </a:r>
          </a:p>
        </p:txBody>
      </p:sp>
    </p:spTree>
    <p:extLst>
      <p:ext uri="{BB962C8B-B14F-4D97-AF65-F5344CB8AC3E}">
        <p14:creationId xmlns:p14="http://schemas.microsoft.com/office/powerpoint/2010/main" val="1834316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EDF5A90-7B3D-FD1B-F336-8DE0FBF1A26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9D78339-A56E-9E6F-BA0A-F5816A14C9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0DB517B-7753-AE3C-7184-24D84879DB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DFA793D-CB1F-5643-59B8-B4458E0605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0B79E5C5-112E-ACB3-34EF-2D0C87C1193D}"/>
              </a:ext>
            </a:extLst>
          </p:cNvPr>
          <p:cNvSpPr>
            <a:spLocks noGrp="1"/>
          </p:cNvSpPr>
          <p:nvPr>
            <p:ph sz="half" idx="1"/>
          </p:nvPr>
        </p:nvSpPr>
        <p:spPr>
          <a:xfrm>
            <a:off x="555710" y="1648177"/>
            <a:ext cx="11120475" cy="5073298"/>
          </a:xfrm>
        </p:spPr>
        <p:txBody>
          <a:bodyPr vert="horz" lIns="90000" tIns="45720" rIns="91440" bIns="45720" rtlCol="0">
            <a:normAutofit fontScale="92500" lnSpcReduction="10000"/>
          </a:bodyPr>
          <a:lstStyle/>
          <a:p>
            <a:pPr marL="0" indent="0" algn="just">
              <a:buNone/>
            </a:pPr>
            <a:r>
              <a:rPr lang="it-IT" sz="2500" b="1" u="sng" dirty="0"/>
              <a:t>Posizione della Corte</a:t>
            </a:r>
            <a:endParaRPr lang="it-IT" sz="2500" dirty="0"/>
          </a:p>
          <a:p>
            <a:pPr marL="0" indent="0" algn="just">
              <a:buNone/>
            </a:pPr>
            <a:r>
              <a:rPr lang="it-IT" sz="2500" dirty="0"/>
              <a:t>[Il diritto internazionale consuetudinario] definisce il concetto di "civile" come l'opposto di "combattente". Considera quindi i combattenti illegali […] come civili. Significa forse che i combattenti illegali hanno diritto alla stessa protezione a cui hanno diritto i civili che non lo sono? La risposta è no. Il diritto internazionale consuetudinario riguardante i conflitti armati stabilisce che un civile che prende parte diretta alle ostilità non gode, in quel momento, della protezione concessa a un civile che non prende parte diretta alle ostilità (vedi §51(3) del Primo Protocollo). Il risultato è che </a:t>
            </a:r>
            <a:r>
              <a:rPr lang="it-IT" sz="2500" b="1" dirty="0"/>
              <a:t>un combattente illegale non è un combattente, ma un "civile". Tuttavia, è un civile non protetto dagli attacchi finché prende parte diretta alle ostilità</a:t>
            </a:r>
            <a:r>
              <a:rPr lang="it-IT" sz="2500" dirty="0"/>
              <a:t>. Infatti, lo status di una persona come combattente illegale non è solo una questione di diritto penale interno statale. È una questione di diritto internazionale che riguarda i conflitti armati. È evidente nel fatto che </a:t>
            </a:r>
            <a:r>
              <a:rPr lang="it-IT" sz="2500" b="1" dirty="0"/>
              <a:t>i civili che sono combattenti illegali sono bersagli legittimi di attacco e quindi certamente non godono dei diritti dei civili che non sono combattenti illeciti</a:t>
            </a:r>
            <a:r>
              <a:rPr lang="it-IT" sz="2500" dirty="0"/>
              <a:t>, purché stiano prendendo parte diretta alle ostilità in quel momento. </a:t>
            </a:r>
            <a:r>
              <a:rPr lang="it-IT" sz="2500" b="1" dirty="0"/>
              <a:t>Né, come abbiamo visto, godono dei diritti concessi ai combattenti. Così, ad esempio, la legge sui prigionieri di guerra non si applica a loro</a:t>
            </a:r>
            <a:r>
              <a:rPr lang="it-IT" sz="2500" dirty="0"/>
              <a:t>.</a:t>
            </a:r>
          </a:p>
        </p:txBody>
      </p:sp>
      <p:sp>
        <p:nvSpPr>
          <p:cNvPr id="7" name="Segnaposto numero diapositiva 6">
            <a:extLst>
              <a:ext uri="{FF2B5EF4-FFF2-40B4-BE49-F238E27FC236}">
                <a16:creationId xmlns:a16="http://schemas.microsoft.com/office/drawing/2014/main" id="{5F7C719E-A247-796F-8402-3EE9F87D6064}"/>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4775EB2C-6DFA-62A5-9A28-E8D1D183171B}"/>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1966612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E117739-2B4B-AA62-5E1C-0AC02E34EC5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495AB06-E990-AAB3-6B22-149E0E7D1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B2C19CBA-2C08-C8EB-696B-DB28D2B9A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BC487CC2-7039-1133-2656-43A45DA5C6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06E7FB69-71E9-B8CE-8B56-E2D823D1B7FA}"/>
              </a:ext>
            </a:extLst>
          </p:cNvPr>
          <p:cNvSpPr>
            <a:spLocks noGrp="1"/>
          </p:cNvSpPr>
          <p:nvPr>
            <p:ph sz="half" idx="1"/>
          </p:nvPr>
        </p:nvSpPr>
        <p:spPr>
          <a:xfrm>
            <a:off x="535762" y="1165975"/>
            <a:ext cx="11120475" cy="5449314"/>
          </a:xfrm>
        </p:spPr>
        <p:txBody>
          <a:bodyPr vert="horz" lIns="91440" tIns="45720" rIns="91440" bIns="45720" rtlCol="0">
            <a:noAutofit/>
          </a:bodyPr>
          <a:lstStyle/>
          <a:p>
            <a:pPr marL="0" indent="0" algn="just">
              <a:buNone/>
            </a:pPr>
            <a:r>
              <a:rPr lang="it-IT" sz="3200" dirty="0"/>
              <a:t>Articolo 1: Questa Legge è intesa a regolamentare l'incarcerazione di combattenti illegali non titolati allo status di prigionieri di guerra, in modo conforme agli obblighi dello Stato di Israele ai sensi delle disposizioni del diritto internazionale umanitario.</a:t>
            </a:r>
          </a:p>
          <a:p>
            <a:pPr marL="0" indent="0" algn="just">
              <a:buNone/>
            </a:pPr>
            <a:r>
              <a:rPr lang="it-IT" sz="3200" dirty="0"/>
              <a:t>Articolo 2: […] </a:t>
            </a:r>
            <a:r>
              <a:rPr lang="it-IT" sz="3200" b="1" dirty="0"/>
              <a:t>"combattente illegale" indica una persona che ha </a:t>
            </a:r>
            <a:r>
              <a:rPr lang="it-IT" sz="3200" b="1" u="sng" dirty="0"/>
              <a:t>partecipato, direttamente o indirettamente</a:t>
            </a:r>
            <a:r>
              <a:rPr lang="it-IT" sz="3200" b="1" dirty="0"/>
              <a:t>, ad atti ostili contro lo Stato di Israele o che </a:t>
            </a:r>
            <a:r>
              <a:rPr lang="it-IT" sz="3200" b="1" u="sng" dirty="0"/>
              <a:t>è membro di una forza che compie atti ostili</a:t>
            </a:r>
            <a:r>
              <a:rPr lang="it-IT" sz="3200" b="1" dirty="0"/>
              <a:t> contro lo Stato di Israele</a:t>
            </a:r>
            <a:r>
              <a:rPr lang="it-IT" sz="3200" dirty="0"/>
              <a:t>, e a cui non si applicano le condizioni prescritte dall'Articolo 4 della Terza Convenzione di Ginevra del 12 agosto 1949 riguardo ai prigionieri di guerra e che concedono lo status di prigioniero di guerra nel diritto internazionale umanitario. […]</a:t>
            </a:r>
          </a:p>
          <a:p>
            <a:pPr marL="0" indent="0" algn="just">
              <a:buNone/>
            </a:pPr>
            <a:endParaRPr lang="it-IT" sz="2600" dirty="0"/>
          </a:p>
          <a:p>
            <a:pPr marL="0" indent="0" algn="just">
              <a:buNone/>
            </a:pPr>
            <a:endParaRPr lang="it-IT" sz="2600" dirty="0"/>
          </a:p>
        </p:txBody>
      </p:sp>
      <p:sp>
        <p:nvSpPr>
          <p:cNvPr id="4" name="CasellaDiTesto 3">
            <a:extLst>
              <a:ext uri="{FF2B5EF4-FFF2-40B4-BE49-F238E27FC236}">
                <a16:creationId xmlns:a16="http://schemas.microsoft.com/office/drawing/2014/main" id="{8DB69C53-DF7A-5737-AD66-63C222C327BD}"/>
              </a:ext>
            </a:extLst>
          </p:cNvPr>
          <p:cNvSpPr txBox="1"/>
          <p:nvPr/>
        </p:nvSpPr>
        <p:spPr>
          <a:xfrm>
            <a:off x="555710" y="396534"/>
            <a:ext cx="11120475" cy="646331"/>
          </a:xfrm>
          <a:prstGeom prst="rect">
            <a:avLst/>
          </a:prstGeom>
          <a:noFill/>
        </p:spPr>
        <p:txBody>
          <a:bodyPr wrap="square">
            <a:spAutoFit/>
          </a:bodyPr>
          <a:lstStyle/>
          <a:p>
            <a:pPr algn="ctr">
              <a:defRPr/>
            </a:pPr>
            <a:r>
              <a:rPr lang="it-IT" sz="3600" dirty="0" err="1"/>
              <a:t>Incarceration</a:t>
            </a:r>
            <a:r>
              <a:rPr lang="it-IT" sz="3600" dirty="0"/>
              <a:t> of </a:t>
            </a:r>
            <a:r>
              <a:rPr lang="it-IT" sz="3600" dirty="0" err="1"/>
              <a:t>Unlawful</a:t>
            </a:r>
            <a:r>
              <a:rPr lang="it-IT" sz="3600" dirty="0"/>
              <a:t> </a:t>
            </a:r>
            <a:r>
              <a:rPr lang="it-IT" sz="3600" dirty="0" err="1"/>
              <a:t>Combatants</a:t>
            </a:r>
            <a:r>
              <a:rPr lang="it-IT" sz="3600" dirty="0"/>
              <a:t> Law, No. 5762/2002</a:t>
            </a:r>
          </a:p>
        </p:txBody>
      </p:sp>
    </p:spTree>
    <p:extLst>
      <p:ext uri="{BB962C8B-B14F-4D97-AF65-F5344CB8AC3E}">
        <p14:creationId xmlns:p14="http://schemas.microsoft.com/office/powerpoint/2010/main" val="8498640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D560CF-622B-0636-48E4-06EA4F658BFD}"/>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4C6F2BC-0349-4535-161D-84BB430DCE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F4E79AE1-FE1D-2C67-EE14-8F147FFA23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4A6A9D60-C498-9319-C0EA-BDAE54811F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FE14924A-FBEE-E7E5-AB40-284A97BAB610}"/>
              </a:ext>
            </a:extLst>
          </p:cNvPr>
          <p:cNvSpPr>
            <a:spLocks noGrp="1"/>
          </p:cNvSpPr>
          <p:nvPr>
            <p:ph sz="half" idx="1"/>
          </p:nvPr>
        </p:nvSpPr>
        <p:spPr>
          <a:xfrm>
            <a:off x="535762" y="1165975"/>
            <a:ext cx="11120475" cy="5449314"/>
          </a:xfrm>
        </p:spPr>
        <p:txBody>
          <a:bodyPr vert="horz" lIns="91440" tIns="45720" rIns="91440" bIns="45720" rtlCol="0">
            <a:noAutofit/>
          </a:bodyPr>
          <a:lstStyle/>
          <a:p>
            <a:pPr algn="just"/>
            <a:r>
              <a:rPr lang="it-IT" sz="3200" dirty="0"/>
              <a:t>Detenzione amministrativa senza capi d’accusa né processo disposta da Chief of General Staff dell’IDF (esercito israeliano)</a:t>
            </a:r>
          </a:p>
          <a:p>
            <a:pPr algn="just"/>
            <a:r>
              <a:rPr lang="it-IT" sz="3200" dirty="0"/>
              <a:t>Soggetta a revisione giudiziaria periodica e scarcerazione «quando la Corte ritiene che il rilascio non danneggi la sicurezza dello Stato» (Art. 5(c))</a:t>
            </a:r>
          </a:p>
          <a:p>
            <a:pPr algn="just"/>
            <a:r>
              <a:rPr lang="it-IT" sz="3200" dirty="0"/>
              <a:t>Art. 7: «</a:t>
            </a:r>
            <a:r>
              <a:rPr lang="it-IT" sz="3200" i="1" dirty="0"/>
              <a:t>Ai fini di questa Legge, una persona che è membro di una forza che compie atti ostili contro lo Stato di Israele o che ha partecipato ad atti ostili di tale forza, direttamente o indirettamente, sarà considerata una persona la cui liberazione danneggerebbe la sicurezza dello Stato purché gli atti ostili di tale forza contro lo Stato di Israele non siano ancora cessati, salvo prova contraria</a:t>
            </a:r>
            <a:r>
              <a:rPr lang="it-IT" sz="3200" dirty="0"/>
              <a:t>».</a:t>
            </a:r>
            <a:endParaRPr lang="it-IT" sz="2600" dirty="0"/>
          </a:p>
          <a:p>
            <a:pPr marL="0" indent="0" algn="just">
              <a:buNone/>
            </a:pPr>
            <a:endParaRPr lang="it-IT" sz="2600" dirty="0"/>
          </a:p>
        </p:txBody>
      </p:sp>
      <p:sp>
        <p:nvSpPr>
          <p:cNvPr id="4" name="CasellaDiTesto 3">
            <a:extLst>
              <a:ext uri="{FF2B5EF4-FFF2-40B4-BE49-F238E27FC236}">
                <a16:creationId xmlns:a16="http://schemas.microsoft.com/office/drawing/2014/main" id="{FC8C1D60-4165-54F3-14F7-0BEACCB702CC}"/>
              </a:ext>
            </a:extLst>
          </p:cNvPr>
          <p:cNvSpPr txBox="1"/>
          <p:nvPr/>
        </p:nvSpPr>
        <p:spPr>
          <a:xfrm>
            <a:off x="555710" y="396534"/>
            <a:ext cx="11120475" cy="646331"/>
          </a:xfrm>
          <a:prstGeom prst="rect">
            <a:avLst/>
          </a:prstGeom>
          <a:noFill/>
        </p:spPr>
        <p:txBody>
          <a:bodyPr wrap="square">
            <a:spAutoFit/>
          </a:bodyPr>
          <a:lstStyle/>
          <a:p>
            <a:pPr algn="ctr">
              <a:defRPr/>
            </a:pPr>
            <a:r>
              <a:rPr lang="it-IT" sz="3600" dirty="0" err="1"/>
              <a:t>Incarceration</a:t>
            </a:r>
            <a:r>
              <a:rPr lang="it-IT" sz="3600" dirty="0"/>
              <a:t> of </a:t>
            </a:r>
            <a:r>
              <a:rPr lang="it-IT" sz="3600" dirty="0" err="1"/>
              <a:t>Unlawful</a:t>
            </a:r>
            <a:r>
              <a:rPr lang="it-IT" sz="3600" dirty="0"/>
              <a:t> </a:t>
            </a:r>
            <a:r>
              <a:rPr lang="it-IT" sz="3600" dirty="0" err="1"/>
              <a:t>Combatants</a:t>
            </a:r>
            <a:r>
              <a:rPr lang="it-IT" sz="3600" dirty="0"/>
              <a:t> Law, No. 5762/2002</a:t>
            </a:r>
          </a:p>
        </p:txBody>
      </p:sp>
    </p:spTree>
    <p:extLst>
      <p:ext uri="{BB962C8B-B14F-4D97-AF65-F5344CB8AC3E}">
        <p14:creationId xmlns:p14="http://schemas.microsoft.com/office/powerpoint/2010/main" val="35113180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B17E59-260B-7CE6-BD25-9A62DE5B3F7C}"/>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6909857-98AF-EAB5-9325-0986D5398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2AECA2E-F253-2CAD-1945-DD8ACA5F0C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819F66B-2B34-7454-680A-2C89FD1D6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8586F0CD-341D-42D5-B747-93F21415C515}"/>
              </a:ext>
            </a:extLst>
          </p:cNvPr>
          <p:cNvSpPr>
            <a:spLocks noGrp="1"/>
          </p:cNvSpPr>
          <p:nvPr>
            <p:ph sz="half" idx="1"/>
          </p:nvPr>
        </p:nvSpPr>
        <p:spPr>
          <a:xfrm>
            <a:off x="555710" y="1648177"/>
            <a:ext cx="11120475" cy="5073298"/>
          </a:xfrm>
        </p:spPr>
        <p:txBody>
          <a:bodyPr vert="horz" lIns="90000" tIns="45720" rIns="91440" bIns="45720" rtlCol="0">
            <a:normAutofit/>
          </a:bodyPr>
          <a:lstStyle/>
          <a:p>
            <a:pPr marL="0" indent="0" algn="just">
              <a:buNone/>
            </a:pPr>
            <a:r>
              <a:rPr lang="it-IT" dirty="0"/>
              <a:t>in considerazione della clausola sullo scopo della Legge sull'Internamento dei Combattenti Illeciti, secondo la quale la legge era intesa a regolare lo status dei 'combattenti illeciti' in modo coerente con le regole del diritto internazionale umanitario, e alla luce della conclusione di questa corte in </a:t>
            </a:r>
            <a:r>
              <a:rPr lang="it-IT" i="1" dirty="0"/>
              <a:t>Comitato Pubblico contro la Tortura in Israele c. Governo di Israele </a:t>
            </a:r>
            <a:r>
              <a:rPr lang="it-IT" dirty="0"/>
              <a:t>secondo cui i 'combattenti illegali' costituiscono una sottocategoria di 'civili' secondo il diritto internazionale, è possibile determinare che, contrariamente all'affermazione dei ricorrenti, </a:t>
            </a:r>
            <a:r>
              <a:rPr lang="it-IT" b="1" dirty="0"/>
              <a:t>la legge non crea un nuovo gruppo di riferimento dal punto di vista del diritto internazionale, ma determina semplicemente disposizioni speciali per la detenzione dei 'civili</a:t>
            </a:r>
            <a:r>
              <a:rPr lang="it-IT" dirty="0"/>
              <a:t>' (secondo il significato di questo termine nel diritto internazionale umanitario) </a:t>
            </a:r>
            <a:r>
              <a:rPr lang="it-IT" b="1" dirty="0"/>
              <a:t>che sono 'combattenti illeciti'</a:t>
            </a:r>
            <a:r>
              <a:rPr lang="it-IT" dirty="0"/>
              <a:t>.</a:t>
            </a:r>
          </a:p>
        </p:txBody>
      </p:sp>
      <p:sp>
        <p:nvSpPr>
          <p:cNvPr id="7" name="Segnaposto numero diapositiva 6">
            <a:extLst>
              <a:ext uri="{FF2B5EF4-FFF2-40B4-BE49-F238E27FC236}">
                <a16:creationId xmlns:a16="http://schemas.microsoft.com/office/drawing/2014/main" id="{94650DD0-BA4A-2D0C-6759-B039ED622875}"/>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B72CCECD-9C8C-ABC0-7916-02E95B7023B5}"/>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A. e B. c. Stato di Israele</a:t>
            </a:r>
          </a:p>
          <a:p>
            <a:pPr algn="ctr">
              <a:defRPr/>
            </a:pPr>
            <a:r>
              <a:rPr lang="it-IT" sz="3200" dirty="0"/>
              <a:t>Corte Suprema israeliana, 11/6/2008</a:t>
            </a:r>
          </a:p>
        </p:txBody>
      </p:sp>
    </p:spTree>
    <p:extLst>
      <p:ext uri="{BB962C8B-B14F-4D97-AF65-F5344CB8AC3E}">
        <p14:creationId xmlns:p14="http://schemas.microsoft.com/office/powerpoint/2010/main" val="40229018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14FB37-D3C8-723D-4386-7890CFBB9D8D}"/>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E7BDE36-D8D0-8347-1942-51B4662E0C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AE1A20F-5722-C271-939D-68018156DE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453F82C-9FFC-A59D-1F04-207A8E8B0E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7421821F-A727-D2E9-3A09-2B37A1406772}"/>
              </a:ext>
            </a:extLst>
          </p:cNvPr>
          <p:cNvSpPr>
            <a:spLocks noGrp="1"/>
          </p:cNvSpPr>
          <p:nvPr>
            <p:ph sz="half" idx="1"/>
          </p:nvPr>
        </p:nvSpPr>
        <p:spPr>
          <a:xfrm>
            <a:off x="555710" y="1648177"/>
            <a:ext cx="11120475" cy="5073298"/>
          </a:xfrm>
        </p:spPr>
        <p:txBody>
          <a:bodyPr vert="horz" lIns="90000" tIns="45720" rIns="91440" bIns="45720" rtlCol="0">
            <a:normAutofit fontScale="92500"/>
          </a:bodyPr>
          <a:lstStyle/>
          <a:p>
            <a:pPr marL="0" indent="0" algn="just">
              <a:buNone/>
            </a:pPr>
            <a:r>
              <a:rPr lang="it-IT" sz="2500" dirty="0"/>
              <a:t>Va sottolineato che, </a:t>
            </a:r>
            <a:r>
              <a:rPr lang="it-IT" sz="2500" i="1" dirty="0"/>
              <a:t>prima </a:t>
            </a:r>
            <a:r>
              <a:rPr lang="it-IT" sz="2500" i="1" dirty="0" err="1"/>
              <a:t>facie</a:t>
            </a:r>
            <a:r>
              <a:rPr lang="it-IT" sz="2500" dirty="0"/>
              <a:t>, la definizione statutaria di 'combattente illegale' ai sensi della sezione 2 della Legge si applica a un gruppo più ampio di persone rispetto al gruppo di 'combattenti illegali' discusso in </a:t>
            </a:r>
            <a:r>
              <a:rPr lang="it-IT" sz="2500" i="1" dirty="0"/>
              <a:t>Comitato pubblico contro la Tortura c. Governo di Israele</a:t>
            </a:r>
            <a:r>
              <a:rPr lang="it-IT" sz="2500" dirty="0"/>
              <a:t>, in considerazione della differenza tra le misure in discussione: la sentenza in </a:t>
            </a:r>
            <a:r>
              <a:rPr lang="it-IT" sz="2500" i="1" dirty="0"/>
              <a:t>Comitato pubblico </a:t>
            </a:r>
            <a:r>
              <a:rPr lang="it-IT" sz="2500" dirty="0"/>
              <a:t>ha considerato la legalità di un'operazione militare volta a causare la morte di un 'combattente illegale'. Secondo il diritto internazionale, è consentito attaccare un 'combattente illegale' solo durante il periodo in cui sta partecipando direttamente alle ostilità. Al contrario, </a:t>
            </a:r>
            <a:r>
              <a:rPr lang="it-IT" sz="2500" b="1" dirty="0"/>
              <a:t>la Legge sull'Internamento dei Combattenti Illegali affronta la misura dell'internamento. Ai fini della detenzione ai sensi della legge, non è necessario che il 'combattente illecito' partecipi direttamente alle ostilità, né è essenziale che la sua detenzione avvenga durante il periodo in cui partecipa alle ostilità</a:t>
            </a:r>
            <a:r>
              <a:rPr lang="it-IT" sz="2500" dirty="0"/>
              <a:t>; tutto ciò che è richiesto è che le condizioni della definizione di 'combattente illecito' nella sezione 2 della legge siano dimostrate. </a:t>
            </a:r>
            <a:r>
              <a:rPr lang="it-IT" sz="2500" b="1" dirty="0"/>
              <a:t>Questa definizione statutaria non è in conflitto con le disposizioni del diritto internazionale umanitario poiché […] la Quarta Convenzione di Ginevra consente anche la detenzione di un 'civile' protetto che metta a rischio la sicurezza dello Stato detenente.</a:t>
            </a:r>
          </a:p>
        </p:txBody>
      </p:sp>
      <p:sp>
        <p:nvSpPr>
          <p:cNvPr id="7" name="Segnaposto numero diapositiva 6">
            <a:extLst>
              <a:ext uri="{FF2B5EF4-FFF2-40B4-BE49-F238E27FC236}">
                <a16:creationId xmlns:a16="http://schemas.microsoft.com/office/drawing/2014/main" id="{5270B844-91E9-8B29-BD6F-D5FC201A477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EE15171-672E-7E43-BCEB-06B056C753B2}"/>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A. e B. c. Stato di Israele</a:t>
            </a:r>
          </a:p>
          <a:p>
            <a:pPr algn="ctr">
              <a:defRPr/>
            </a:pPr>
            <a:r>
              <a:rPr lang="it-IT" sz="3200" dirty="0"/>
              <a:t>Corte Suprema israeliana, 11/6/2008</a:t>
            </a:r>
          </a:p>
        </p:txBody>
      </p:sp>
    </p:spTree>
    <p:extLst>
      <p:ext uri="{BB962C8B-B14F-4D97-AF65-F5344CB8AC3E}">
        <p14:creationId xmlns:p14="http://schemas.microsoft.com/office/powerpoint/2010/main" val="27683297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70EE5E0-945C-E5BB-BC82-3B0E5476399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0CE3B64-DFED-ABB9-16F6-1EEAC6E2D6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6A1D1F2A-3644-FB5E-14FC-EC1391689B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7207F67-9CF5-02FE-1CF9-C7571308EA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C7D8973-0083-F0F5-5B10-B8DA60857B12}"/>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dirty="0"/>
              <a:t>divieto di attacchi indiscriminati</a:t>
            </a:r>
          </a:p>
        </p:txBody>
      </p:sp>
      <p:sp>
        <p:nvSpPr>
          <p:cNvPr id="7" name="Segnaposto numero diapositiva 6">
            <a:extLst>
              <a:ext uri="{FF2B5EF4-FFF2-40B4-BE49-F238E27FC236}">
                <a16:creationId xmlns:a16="http://schemas.microsoft.com/office/drawing/2014/main" id="{0092E0E3-E23E-4129-AEBD-08A2E6CEE1C3}"/>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85671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698BBBF-7EC3-A47A-2C97-BC13DDEA7C73}"/>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346401C-EA65-814C-06AF-520ECE490C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8DB61E64-573F-D9ED-8BC2-55F2164AEF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3AA145E8-0CEA-BDA7-955E-62F2F7E85A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3B3C761D-07ED-FC40-3C22-210325EF72C5}"/>
              </a:ext>
            </a:extLst>
          </p:cNvPr>
          <p:cNvSpPr>
            <a:spLocks noGrp="1"/>
          </p:cNvSpPr>
          <p:nvPr>
            <p:ph sz="half" idx="1"/>
          </p:nvPr>
        </p:nvSpPr>
        <p:spPr>
          <a:xfrm>
            <a:off x="555710" y="1377245"/>
            <a:ext cx="11120475" cy="5344230"/>
          </a:xfrm>
        </p:spPr>
        <p:txBody>
          <a:bodyPr vert="horz" lIns="91440" tIns="45720" rIns="91440" bIns="45720" rtlCol="0">
            <a:normAutofit fontScale="92500" lnSpcReduction="10000"/>
          </a:bodyPr>
          <a:lstStyle/>
          <a:p>
            <a:pPr marL="0" indent="0" algn="just">
              <a:buNone/>
            </a:pPr>
            <a:endParaRPr lang="en-US" sz="3200" dirty="0"/>
          </a:p>
          <a:p>
            <a:pPr marL="0" indent="0" algn="just">
              <a:buNone/>
            </a:pPr>
            <a:r>
              <a:rPr lang="en-US" sz="3200" dirty="0"/>
              <a:t>4. Sono </a:t>
            </a:r>
            <a:r>
              <a:rPr lang="en-US" sz="3200" dirty="0" err="1"/>
              <a:t>vietati</a:t>
            </a:r>
            <a:r>
              <a:rPr lang="en-US" sz="3200" dirty="0"/>
              <a:t> </a:t>
            </a:r>
            <a:r>
              <a:rPr lang="en-US" sz="3200" dirty="0" err="1"/>
              <a:t>gli</a:t>
            </a:r>
            <a:r>
              <a:rPr lang="en-US" sz="3200" dirty="0"/>
              <a:t> </a:t>
            </a:r>
            <a:r>
              <a:rPr lang="en-US" sz="3200" dirty="0" err="1"/>
              <a:t>attacchi</a:t>
            </a:r>
            <a:r>
              <a:rPr lang="en-US" sz="3200" dirty="0"/>
              <a:t> </a:t>
            </a:r>
            <a:r>
              <a:rPr lang="en-US" sz="3200" dirty="0" err="1"/>
              <a:t>indiscriminati</a:t>
            </a:r>
            <a:r>
              <a:rPr lang="en-US" sz="3200" dirty="0"/>
              <a:t>. Con </a:t>
            </a:r>
            <a:r>
              <a:rPr lang="en-US" sz="3200" dirty="0" err="1"/>
              <a:t>l’espressione</a:t>
            </a:r>
            <a:r>
              <a:rPr lang="en-US" sz="3200" dirty="0"/>
              <a:t> «</a:t>
            </a:r>
            <a:r>
              <a:rPr lang="en-US" sz="3200" dirty="0" err="1"/>
              <a:t>attacchi</a:t>
            </a:r>
            <a:r>
              <a:rPr lang="en-US" sz="3200" dirty="0"/>
              <a:t> </a:t>
            </a:r>
            <a:r>
              <a:rPr lang="en-US" sz="3200" dirty="0" err="1"/>
              <a:t>indiscriminati</a:t>
            </a:r>
            <a:r>
              <a:rPr lang="en-US" sz="3200" dirty="0"/>
              <a:t>» </a:t>
            </a:r>
            <a:r>
              <a:rPr lang="en-US" sz="3200" dirty="0" err="1"/>
              <a:t>si</a:t>
            </a:r>
            <a:r>
              <a:rPr lang="en-US" sz="3200" dirty="0"/>
              <a:t> </a:t>
            </a:r>
            <a:r>
              <a:rPr lang="en-US" sz="3200" dirty="0" err="1"/>
              <a:t>intendono</a:t>
            </a:r>
            <a:r>
              <a:rPr lang="en-US" sz="3200" dirty="0"/>
              <a:t>:</a:t>
            </a:r>
          </a:p>
          <a:p>
            <a:pPr marL="457200" lvl="1" indent="0" algn="just">
              <a:buNone/>
            </a:pPr>
            <a:r>
              <a:rPr lang="en-US" sz="3200" dirty="0"/>
              <a:t>a) </a:t>
            </a:r>
            <a:r>
              <a:rPr lang="en-US" sz="3200" dirty="0" err="1"/>
              <a:t>quelli</a:t>
            </a:r>
            <a:r>
              <a:rPr lang="en-US" sz="3200" dirty="0"/>
              <a:t> </a:t>
            </a:r>
            <a:r>
              <a:rPr lang="en-US" sz="3200" dirty="0" err="1"/>
              <a:t>che</a:t>
            </a:r>
            <a:r>
              <a:rPr lang="en-US" sz="3200" dirty="0"/>
              <a:t> non </a:t>
            </a:r>
            <a:r>
              <a:rPr lang="en-US" sz="3200" dirty="0" err="1"/>
              <a:t>sono</a:t>
            </a:r>
            <a:r>
              <a:rPr lang="en-US" sz="3200" dirty="0"/>
              <a:t> </a:t>
            </a:r>
            <a:r>
              <a:rPr lang="en-US" sz="3200" dirty="0" err="1"/>
              <a:t>diretti</a:t>
            </a:r>
            <a:r>
              <a:rPr lang="en-US" sz="3200" dirty="0"/>
              <a:t> </a:t>
            </a:r>
            <a:r>
              <a:rPr lang="en-US" sz="3200" dirty="0" err="1"/>
              <a:t>contro</a:t>
            </a:r>
            <a:r>
              <a:rPr lang="en-US" sz="3200" dirty="0"/>
              <a:t> un </a:t>
            </a:r>
            <a:r>
              <a:rPr lang="en-US" sz="3200" dirty="0" err="1"/>
              <a:t>obiettivo</a:t>
            </a:r>
            <a:r>
              <a:rPr lang="en-US" sz="3200" dirty="0"/>
              <a:t> </a:t>
            </a:r>
            <a:r>
              <a:rPr lang="en-US" sz="3200" dirty="0" err="1"/>
              <a:t>militare</a:t>
            </a:r>
            <a:r>
              <a:rPr lang="en-US" sz="3200" dirty="0"/>
              <a:t> </a:t>
            </a:r>
            <a:r>
              <a:rPr lang="en-US" sz="3200" dirty="0" err="1"/>
              <a:t>determinato</a:t>
            </a:r>
            <a:r>
              <a:rPr lang="en-US" sz="3200" dirty="0"/>
              <a:t>;</a:t>
            </a:r>
          </a:p>
          <a:p>
            <a:pPr marL="457200" lvl="1" indent="0" algn="just">
              <a:buNone/>
            </a:pPr>
            <a:r>
              <a:rPr lang="en-US" sz="3200" dirty="0"/>
              <a:t>b) </a:t>
            </a:r>
            <a:r>
              <a:rPr lang="en-US" sz="3200" dirty="0" err="1"/>
              <a:t>quelli</a:t>
            </a:r>
            <a:r>
              <a:rPr lang="en-US" sz="3200" dirty="0"/>
              <a:t> </a:t>
            </a:r>
            <a:r>
              <a:rPr lang="en-US" sz="3200" dirty="0" err="1"/>
              <a:t>che</a:t>
            </a:r>
            <a:r>
              <a:rPr lang="en-US" sz="3200" dirty="0"/>
              <a:t> </a:t>
            </a:r>
            <a:r>
              <a:rPr lang="en-US" sz="3200" dirty="0" err="1"/>
              <a:t>impiegano</a:t>
            </a:r>
            <a:r>
              <a:rPr lang="en-US" sz="3200" dirty="0"/>
              <a:t> </a:t>
            </a:r>
            <a:r>
              <a:rPr lang="en-US" sz="3200" dirty="0" err="1"/>
              <a:t>metodi</a:t>
            </a:r>
            <a:r>
              <a:rPr lang="en-US" sz="3200" dirty="0"/>
              <a:t> o </a:t>
            </a:r>
            <a:r>
              <a:rPr lang="en-US" sz="3200" dirty="0" err="1"/>
              <a:t>mezzi</a:t>
            </a:r>
            <a:r>
              <a:rPr lang="en-US" sz="3200" dirty="0"/>
              <a:t> di </a:t>
            </a:r>
            <a:r>
              <a:rPr lang="en-US" sz="3200" dirty="0" err="1"/>
              <a:t>combattimento</a:t>
            </a:r>
            <a:r>
              <a:rPr lang="en-US" sz="3200" dirty="0"/>
              <a:t> </a:t>
            </a:r>
            <a:r>
              <a:rPr lang="en-US" sz="3200" dirty="0" err="1"/>
              <a:t>che</a:t>
            </a:r>
            <a:r>
              <a:rPr lang="en-US" sz="3200" dirty="0"/>
              <a:t> non </a:t>
            </a:r>
            <a:r>
              <a:rPr lang="en-US" sz="3200" dirty="0" err="1"/>
              <a:t>possono</a:t>
            </a:r>
            <a:r>
              <a:rPr lang="en-US" sz="3200" dirty="0"/>
              <a:t> </a:t>
            </a:r>
            <a:r>
              <a:rPr lang="en-US" sz="3200" dirty="0" err="1"/>
              <a:t>essere</a:t>
            </a:r>
            <a:r>
              <a:rPr lang="en-US" sz="3200" dirty="0"/>
              <a:t> </a:t>
            </a:r>
            <a:r>
              <a:rPr lang="en-US" sz="3200" dirty="0" err="1"/>
              <a:t>diretti</a:t>
            </a:r>
            <a:r>
              <a:rPr lang="en-US" sz="3200" dirty="0"/>
              <a:t> </a:t>
            </a:r>
            <a:r>
              <a:rPr lang="en-US" sz="3200" dirty="0" err="1"/>
              <a:t>contro</a:t>
            </a:r>
            <a:r>
              <a:rPr lang="en-US" sz="3200" dirty="0"/>
              <a:t> un </a:t>
            </a:r>
            <a:r>
              <a:rPr lang="en-US" sz="3200" dirty="0" err="1"/>
              <a:t>obiettivo</a:t>
            </a:r>
            <a:r>
              <a:rPr lang="en-US" sz="3200" dirty="0"/>
              <a:t> </a:t>
            </a:r>
            <a:r>
              <a:rPr lang="en-US" sz="3200" dirty="0" err="1"/>
              <a:t>militare</a:t>
            </a:r>
            <a:r>
              <a:rPr lang="en-US" sz="3200" dirty="0"/>
              <a:t> </a:t>
            </a:r>
            <a:r>
              <a:rPr lang="en-US" sz="3200" dirty="0" err="1"/>
              <a:t>determinato</a:t>
            </a:r>
            <a:r>
              <a:rPr lang="en-US" sz="3200" dirty="0"/>
              <a:t>; o</a:t>
            </a:r>
          </a:p>
          <a:p>
            <a:pPr marL="457200" lvl="1" indent="0" algn="just">
              <a:buNone/>
            </a:pPr>
            <a:r>
              <a:rPr lang="en-US" sz="3200" dirty="0"/>
              <a:t>c) </a:t>
            </a:r>
            <a:r>
              <a:rPr lang="en-US" sz="3200" dirty="0" err="1"/>
              <a:t>quelli</a:t>
            </a:r>
            <a:r>
              <a:rPr lang="en-US" sz="3200" dirty="0"/>
              <a:t> </a:t>
            </a:r>
            <a:r>
              <a:rPr lang="en-US" sz="3200" dirty="0" err="1"/>
              <a:t>che</a:t>
            </a:r>
            <a:r>
              <a:rPr lang="en-US" sz="3200" dirty="0"/>
              <a:t> </a:t>
            </a:r>
            <a:r>
              <a:rPr lang="en-US" sz="3200" dirty="0" err="1"/>
              <a:t>impiegano</a:t>
            </a:r>
            <a:r>
              <a:rPr lang="en-US" sz="3200" dirty="0"/>
              <a:t> </a:t>
            </a:r>
            <a:r>
              <a:rPr lang="en-US" sz="3200" dirty="0" err="1"/>
              <a:t>metodi</a:t>
            </a:r>
            <a:r>
              <a:rPr lang="en-US" sz="3200" dirty="0"/>
              <a:t> o </a:t>
            </a:r>
            <a:r>
              <a:rPr lang="en-US" sz="3200" dirty="0" err="1"/>
              <a:t>mezzi</a:t>
            </a:r>
            <a:r>
              <a:rPr lang="en-US" sz="3200" dirty="0"/>
              <a:t> di </a:t>
            </a:r>
            <a:r>
              <a:rPr lang="en-US" sz="3200" dirty="0" err="1"/>
              <a:t>combattimento</a:t>
            </a:r>
            <a:r>
              <a:rPr lang="en-US" sz="3200" dirty="0"/>
              <a:t> </a:t>
            </a:r>
            <a:r>
              <a:rPr lang="en-US" sz="3200" dirty="0" err="1"/>
              <a:t>i</a:t>
            </a:r>
            <a:r>
              <a:rPr lang="en-US" sz="3200" dirty="0"/>
              <a:t> cui </a:t>
            </a:r>
            <a:r>
              <a:rPr lang="en-US" sz="3200" dirty="0" err="1"/>
              <a:t>effetti</a:t>
            </a:r>
            <a:r>
              <a:rPr lang="en-US" sz="3200" dirty="0"/>
              <a:t> non </a:t>
            </a:r>
            <a:r>
              <a:rPr lang="en-US" sz="3200" dirty="0" err="1"/>
              <a:t>possono</a:t>
            </a:r>
            <a:r>
              <a:rPr lang="en-US" sz="3200" dirty="0"/>
              <a:t> </a:t>
            </a:r>
            <a:r>
              <a:rPr lang="en-US" sz="3200" dirty="0" err="1"/>
              <a:t>essere</a:t>
            </a:r>
            <a:r>
              <a:rPr lang="en-US" sz="3200" dirty="0"/>
              <a:t> </a:t>
            </a:r>
            <a:r>
              <a:rPr lang="en-US" sz="3200" dirty="0" err="1"/>
              <a:t>limitati</a:t>
            </a:r>
            <a:r>
              <a:rPr lang="en-US" sz="3200" dirty="0"/>
              <a:t>, come </a:t>
            </a:r>
            <a:r>
              <a:rPr lang="en-US" sz="3200" dirty="0" err="1"/>
              <a:t>prescrive</a:t>
            </a:r>
            <a:r>
              <a:rPr lang="en-US" sz="3200" dirty="0"/>
              <a:t> il </a:t>
            </a:r>
            <a:r>
              <a:rPr lang="en-US" sz="3200" dirty="0" err="1"/>
              <a:t>presente</a:t>
            </a:r>
            <a:r>
              <a:rPr lang="en-US" sz="3200" dirty="0"/>
              <a:t> </a:t>
            </a:r>
            <a:r>
              <a:rPr lang="en-US" sz="3200" dirty="0" err="1"/>
              <a:t>Protocollo</a:t>
            </a:r>
            <a:r>
              <a:rPr lang="en-US" sz="3200" dirty="0"/>
              <a:t>,</a:t>
            </a:r>
          </a:p>
          <a:p>
            <a:pPr marL="0" indent="0" algn="just">
              <a:buNone/>
            </a:pPr>
            <a:r>
              <a:rPr lang="en-US" sz="3200" dirty="0"/>
              <a:t>e </a:t>
            </a:r>
            <a:r>
              <a:rPr lang="en-US" sz="3200" dirty="0" err="1"/>
              <a:t>che</a:t>
            </a:r>
            <a:r>
              <a:rPr lang="en-US" sz="3200" dirty="0"/>
              <a:t> </a:t>
            </a:r>
            <a:r>
              <a:rPr lang="en-US" sz="3200" dirty="0" err="1"/>
              <a:t>sono</a:t>
            </a:r>
            <a:r>
              <a:rPr lang="en-US" sz="3200" dirty="0"/>
              <a:t>, di </a:t>
            </a:r>
            <a:r>
              <a:rPr lang="en-US" sz="3200" dirty="0" err="1"/>
              <a:t>conseguenza</a:t>
            </a:r>
            <a:r>
              <a:rPr lang="en-US" sz="3200" dirty="0"/>
              <a:t>, in </a:t>
            </a:r>
            <a:r>
              <a:rPr lang="en-US" sz="3200" dirty="0" err="1"/>
              <a:t>ciascuno</a:t>
            </a:r>
            <a:r>
              <a:rPr lang="en-US" sz="3200" dirty="0"/>
              <a:t> di </a:t>
            </a:r>
            <a:r>
              <a:rPr lang="en-US" sz="3200" dirty="0" err="1"/>
              <a:t>tali</a:t>
            </a:r>
            <a:r>
              <a:rPr lang="en-US" sz="3200" dirty="0"/>
              <a:t> </a:t>
            </a:r>
            <a:r>
              <a:rPr lang="en-US" sz="3200" dirty="0" err="1"/>
              <a:t>casi</a:t>
            </a:r>
            <a:r>
              <a:rPr lang="en-US" sz="3200" dirty="0"/>
              <a:t>, </a:t>
            </a:r>
            <a:r>
              <a:rPr lang="en-US" sz="3200" dirty="0" err="1"/>
              <a:t>atti</a:t>
            </a:r>
            <a:r>
              <a:rPr lang="en-US" sz="3200" dirty="0"/>
              <a:t> a </a:t>
            </a:r>
            <a:r>
              <a:rPr lang="en-US" sz="3200" dirty="0" err="1"/>
              <a:t>colpire</a:t>
            </a:r>
            <a:r>
              <a:rPr lang="en-US" sz="3200" dirty="0"/>
              <a:t> </a:t>
            </a:r>
            <a:r>
              <a:rPr lang="en-US" sz="3200" dirty="0" err="1"/>
              <a:t>indistintamente</a:t>
            </a:r>
            <a:r>
              <a:rPr lang="en-US" sz="3200" dirty="0"/>
              <a:t> </a:t>
            </a:r>
            <a:r>
              <a:rPr lang="en-US" sz="3200" dirty="0" err="1"/>
              <a:t>obiettivi</a:t>
            </a:r>
            <a:r>
              <a:rPr lang="en-US" sz="3200" dirty="0"/>
              <a:t> </a:t>
            </a:r>
            <a:r>
              <a:rPr lang="en-US" sz="3200" dirty="0" err="1"/>
              <a:t>militari</a:t>
            </a:r>
            <a:r>
              <a:rPr lang="en-US" sz="3200" dirty="0"/>
              <a:t> e </a:t>
            </a:r>
            <a:r>
              <a:rPr lang="en-US" sz="3200" dirty="0" err="1"/>
              <a:t>persone</a:t>
            </a:r>
            <a:r>
              <a:rPr lang="en-US" sz="3200" dirty="0"/>
              <a:t> </a:t>
            </a:r>
            <a:r>
              <a:rPr lang="en-US" sz="3200" dirty="0" err="1"/>
              <a:t>civili</a:t>
            </a:r>
            <a:r>
              <a:rPr lang="en-US" sz="3200" dirty="0"/>
              <a:t> o </a:t>
            </a:r>
            <a:r>
              <a:rPr lang="en-US" sz="3200" dirty="0" err="1"/>
              <a:t>beni</a:t>
            </a:r>
            <a:r>
              <a:rPr lang="en-US" sz="3200" dirty="0"/>
              <a:t> di carattere civile.</a:t>
            </a:r>
          </a:p>
        </p:txBody>
      </p:sp>
      <p:sp>
        <p:nvSpPr>
          <p:cNvPr id="7" name="Segnaposto numero diapositiva 6">
            <a:extLst>
              <a:ext uri="{FF2B5EF4-FFF2-40B4-BE49-F238E27FC236}">
                <a16:creationId xmlns:a16="http://schemas.microsoft.com/office/drawing/2014/main" id="{38D67E3F-13FF-D997-8841-F4FA3ADE75E1}"/>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E9A5D987-3054-8DA0-7BE0-1A6F4FFDEB48}"/>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51 AP1</a:t>
            </a:r>
          </a:p>
        </p:txBody>
      </p:sp>
    </p:spTree>
    <p:extLst>
      <p:ext uri="{BB962C8B-B14F-4D97-AF65-F5344CB8AC3E}">
        <p14:creationId xmlns:p14="http://schemas.microsoft.com/office/powerpoint/2010/main" val="8385679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796B48-B684-EC0E-A022-03C40AB8748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43A2C7E-6998-333C-E39A-5E8054928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279ABA1-BBEB-DE48-8B1D-D57DA4569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D363B638-3F70-024A-7C37-E57D6F062D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28C7C558-E3D0-9289-108F-AD5C6548A662}"/>
              </a:ext>
            </a:extLst>
          </p:cNvPr>
          <p:cNvSpPr>
            <a:spLocks noGrp="1"/>
          </p:cNvSpPr>
          <p:nvPr>
            <p:ph sz="half" idx="1"/>
          </p:nvPr>
        </p:nvSpPr>
        <p:spPr>
          <a:xfrm>
            <a:off x="555710" y="1377245"/>
            <a:ext cx="11120475" cy="5344230"/>
          </a:xfrm>
        </p:spPr>
        <p:txBody>
          <a:bodyPr vert="horz" lIns="91440" tIns="45720" rIns="91440" bIns="45720" rtlCol="0">
            <a:normAutofit fontScale="92500" lnSpcReduction="20000"/>
          </a:bodyPr>
          <a:lstStyle/>
          <a:p>
            <a:pPr marL="0" indent="0" algn="just">
              <a:buNone/>
            </a:pPr>
            <a:endParaRPr lang="en-US" sz="3200" dirty="0"/>
          </a:p>
          <a:p>
            <a:pPr marL="0" indent="0" algn="just">
              <a:buNone/>
            </a:pPr>
            <a:r>
              <a:rPr lang="en-US" sz="3200" dirty="0"/>
              <a:t>5. Saranno </a:t>
            </a:r>
            <a:r>
              <a:rPr lang="en-US" sz="3200" dirty="0" err="1"/>
              <a:t>considerati</a:t>
            </a:r>
            <a:r>
              <a:rPr lang="en-US" sz="3200" dirty="0"/>
              <a:t> </a:t>
            </a:r>
            <a:r>
              <a:rPr lang="en-US" sz="3200" dirty="0" err="1"/>
              <a:t>indiscriminati</a:t>
            </a:r>
            <a:r>
              <a:rPr lang="en-US" sz="3200" dirty="0"/>
              <a:t>, </a:t>
            </a:r>
            <a:r>
              <a:rPr lang="en-US" sz="3200" dirty="0" err="1"/>
              <a:t>fra</a:t>
            </a:r>
            <a:r>
              <a:rPr lang="en-US" sz="3200" dirty="0"/>
              <a:t> </a:t>
            </a:r>
            <a:r>
              <a:rPr lang="en-US" sz="3200" dirty="0" err="1"/>
              <a:t>gli</a:t>
            </a:r>
            <a:r>
              <a:rPr lang="en-US" sz="3200" dirty="0"/>
              <a:t> </a:t>
            </a:r>
            <a:r>
              <a:rPr lang="en-US" sz="3200" dirty="0" err="1"/>
              <a:t>altri</a:t>
            </a:r>
            <a:r>
              <a:rPr lang="en-US" sz="3200" dirty="0"/>
              <a:t>, </a:t>
            </a:r>
            <a:r>
              <a:rPr lang="en-US" sz="3200" dirty="0" err="1"/>
              <a:t>i</a:t>
            </a:r>
            <a:r>
              <a:rPr lang="en-US" sz="3200" dirty="0"/>
              <a:t> </a:t>
            </a:r>
            <a:r>
              <a:rPr lang="en-US" sz="3200" dirty="0" err="1"/>
              <a:t>seguenti</a:t>
            </a:r>
            <a:r>
              <a:rPr lang="en-US" sz="3200" dirty="0"/>
              <a:t> tipi di </a:t>
            </a:r>
            <a:r>
              <a:rPr lang="en-US" sz="3200" dirty="0" err="1"/>
              <a:t>attacchi</a:t>
            </a:r>
            <a:r>
              <a:rPr lang="en-US" sz="3200" dirty="0"/>
              <a:t>:</a:t>
            </a:r>
          </a:p>
          <a:p>
            <a:pPr marL="514350" indent="-514350" algn="just">
              <a:buAutoNum type="alphaLcParenR"/>
            </a:pPr>
            <a:r>
              <a:rPr lang="en-US" sz="3200" dirty="0" err="1"/>
              <a:t>gli</a:t>
            </a:r>
            <a:r>
              <a:rPr lang="en-US" sz="3200" dirty="0"/>
              <a:t> </a:t>
            </a:r>
            <a:r>
              <a:rPr lang="en-US" sz="3200" dirty="0" err="1"/>
              <a:t>attacchi</a:t>
            </a:r>
            <a:r>
              <a:rPr lang="en-US" sz="3200" dirty="0"/>
              <a:t> </a:t>
            </a:r>
            <a:r>
              <a:rPr lang="en-US" sz="3200" dirty="0" err="1"/>
              <a:t>mediante</a:t>
            </a:r>
            <a:r>
              <a:rPr lang="en-US" sz="3200" dirty="0"/>
              <a:t> </a:t>
            </a:r>
            <a:r>
              <a:rPr lang="en-US" sz="3200" dirty="0" err="1"/>
              <a:t>bombardamento</a:t>
            </a:r>
            <a:r>
              <a:rPr lang="en-US" sz="3200" dirty="0"/>
              <a:t>, </a:t>
            </a:r>
            <a:r>
              <a:rPr lang="en-US" sz="3200" dirty="0" err="1"/>
              <a:t>quali</a:t>
            </a:r>
            <a:r>
              <a:rPr lang="en-US" sz="3200" dirty="0"/>
              <a:t> </a:t>
            </a:r>
            <a:r>
              <a:rPr lang="en-US" sz="3200" dirty="0" err="1"/>
              <a:t>che</a:t>
            </a:r>
            <a:r>
              <a:rPr lang="en-US" sz="3200" dirty="0"/>
              <a:t> </a:t>
            </a:r>
            <a:r>
              <a:rPr lang="en-US" sz="3200" dirty="0" err="1"/>
              <a:t>siano</a:t>
            </a:r>
            <a:r>
              <a:rPr lang="en-US" sz="3200" dirty="0"/>
              <a:t> </a:t>
            </a:r>
            <a:r>
              <a:rPr lang="en-US" sz="3200" dirty="0" err="1"/>
              <a:t>i</a:t>
            </a:r>
            <a:r>
              <a:rPr lang="en-US" sz="3200" dirty="0"/>
              <a:t> </a:t>
            </a:r>
            <a:r>
              <a:rPr lang="en-US" sz="3200" dirty="0" err="1"/>
              <a:t>metodi</a:t>
            </a:r>
            <a:r>
              <a:rPr lang="en-US" sz="3200" dirty="0"/>
              <a:t> e </a:t>
            </a:r>
            <a:r>
              <a:rPr lang="en-US" sz="3200" dirty="0" err="1"/>
              <a:t>i</a:t>
            </a:r>
            <a:r>
              <a:rPr lang="en-US" sz="3200" dirty="0"/>
              <a:t> </a:t>
            </a:r>
            <a:r>
              <a:rPr lang="en-US" sz="3200" dirty="0" err="1"/>
              <a:t>mezzi</a:t>
            </a:r>
            <a:r>
              <a:rPr lang="en-US" sz="3200" dirty="0"/>
              <a:t> </a:t>
            </a:r>
            <a:r>
              <a:rPr lang="en-US" sz="3200" dirty="0" err="1"/>
              <a:t>impiegati</a:t>
            </a:r>
            <a:r>
              <a:rPr lang="en-US" sz="3200" dirty="0"/>
              <a:t>, </a:t>
            </a:r>
            <a:r>
              <a:rPr lang="en-US" sz="3200" dirty="0" err="1"/>
              <a:t>che</a:t>
            </a:r>
            <a:r>
              <a:rPr lang="en-US" sz="3200" dirty="0"/>
              <a:t> </a:t>
            </a:r>
            <a:r>
              <a:rPr lang="en-US" sz="3200" dirty="0" err="1"/>
              <a:t>trattino</a:t>
            </a:r>
            <a:r>
              <a:rPr lang="en-US" sz="3200" dirty="0"/>
              <a:t> come </a:t>
            </a:r>
            <a:r>
              <a:rPr lang="en-US" sz="3200" dirty="0" err="1"/>
              <a:t>obiettivo</a:t>
            </a:r>
            <a:r>
              <a:rPr lang="en-US" sz="3200" dirty="0"/>
              <a:t> </a:t>
            </a:r>
            <a:r>
              <a:rPr lang="en-US" sz="3200" dirty="0" err="1"/>
              <a:t>militare</a:t>
            </a:r>
            <a:r>
              <a:rPr lang="en-US" sz="3200" dirty="0"/>
              <a:t> </a:t>
            </a:r>
            <a:r>
              <a:rPr lang="en-US" sz="3200" dirty="0" err="1"/>
              <a:t>unico</a:t>
            </a:r>
            <a:r>
              <a:rPr lang="en-US" sz="3200" dirty="0"/>
              <a:t> un </a:t>
            </a:r>
            <a:r>
              <a:rPr lang="en-US" sz="3200" dirty="0" err="1"/>
              <a:t>certo</a:t>
            </a:r>
            <a:r>
              <a:rPr lang="en-US" sz="3200" dirty="0"/>
              <a:t> </a:t>
            </a:r>
            <a:r>
              <a:rPr lang="en-US" sz="3200" dirty="0" err="1"/>
              <a:t>numero</a:t>
            </a:r>
            <a:r>
              <a:rPr lang="en-US" sz="3200" dirty="0"/>
              <a:t> di </a:t>
            </a:r>
            <a:r>
              <a:rPr lang="en-US" sz="3200" dirty="0" err="1"/>
              <a:t>obiettivi</a:t>
            </a:r>
            <a:r>
              <a:rPr lang="en-US" sz="3200" dirty="0"/>
              <a:t> </a:t>
            </a:r>
            <a:r>
              <a:rPr lang="en-US" sz="3200" dirty="0" err="1"/>
              <a:t>militari</a:t>
            </a:r>
            <a:r>
              <a:rPr lang="en-US" sz="3200" dirty="0"/>
              <a:t> </a:t>
            </a:r>
            <a:r>
              <a:rPr lang="en-US" sz="3200" dirty="0" err="1"/>
              <a:t>chiaramente</a:t>
            </a:r>
            <a:r>
              <a:rPr lang="en-US" sz="3200" dirty="0"/>
              <a:t> </a:t>
            </a:r>
            <a:r>
              <a:rPr lang="en-US" sz="3200" dirty="0" err="1"/>
              <a:t>distanziati</a:t>
            </a:r>
            <a:r>
              <a:rPr lang="en-US" sz="3200" dirty="0"/>
              <a:t> e </a:t>
            </a:r>
            <a:r>
              <a:rPr lang="en-US" sz="3200" dirty="0" err="1"/>
              <a:t>distinti</a:t>
            </a:r>
            <a:r>
              <a:rPr lang="en-US" sz="3200" dirty="0"/>
              <a:t>, </a:t>
            </a:r>
            <a:r>
              <a:rPr lang="en-US" sz="3200" dirty="0" err="1"/>
              <a:t>situati</a:t>
            </a:r>
            <a:r>
              <a:rPr lang="en-US" sz="3200" dirty="0"/>
              <a:t> in </a:t>
            </a:r>
            <a:r>
              <a:rPr lang="en-US" sz="3200" dirty="0" err="1"/>
              <a:t>una</a:t>
            </a:r>
            <a:r>
              <a:rPr lang="en-US" sz="3200" dirty="0"/>
              <a:t> </a:t>
            </a:r>
            <a:r>
              <a:rPr lang="en-US" sz="3200" dirty="0" err="1"/>
              <a:t>città</a:t>
            </a:r>
            <a:r>
              <a:rPr lang="en-US" sz="3200" dirty="0"/>
              <a:t>, un </a:t>
            </a:r>
            <a:r>
              <a:rPr lang="en-US" sz="3200" dirty="0" err="1"/>
              <a:t>paese</a:t>
            </a:r>
            <a:r>
              <a:rPr lang="en-US" sz="3200" dirty="0"/>
              <a:t>, un </a:t>
            </a:r>
            <a:r>
              <a:rPr lang="en-US" sz="3200" dirty="0" err="1"/>
              <a:t>villaggio</a:t>
            </a:r>
            <a:r>
              <a:rPr lang="en-US" sz="3200" dirty="0"/>
              <a:t> o in </a:t>
            </a:r>
            <a:r>
              <a:rPr lang="en-US" sz="3200" dirty="0" err="1"/>
              <a:t>qualsiasi</a:t>
            </a:r>
            <a:r>
              <a:rPr lang="en-US" sz="3200" dirty="0"/>
              <a:t> </a:t>
            </a:r>
            <a:r>
              <a:rPr lang="en-US" sz="3200" dirty="0" err="1"/>
              <a:t>altra</a:t>
            </a:r>
            <a:r>
              <a:rPr lang="en-US" sz="3200" dirty="0"/>
              <a:t> zona </a:t>
            </a:r>
            <a:r>
              <a:rPr lang="en-US" sz="3200" dirty="0" err="1"/>
              <a:t>che</a:t>
            </a:r>
            <a:r>
              <a:rPr lang="en-US" sz="3200" dirty="0"/>
              <a:t> </a:t>
            </a:r>
            <a:r>
              <a:rPr lang="en-US" sz="3200" dirty="0" err="1"/>
              <a:t>contenga</a:t>
            </a:r>
            <a:r>
              <a:rPr lang="en-US" sz="3200" dirty="0"/>
              <a:t> </a:t>
            </a:r>
            <a:r>
              <a:rPr lang="en-US" sz="3200" dirty="0" err="1"/>
              <a:t>una</a:t>
            </a:r>
            <a:r>
              <a:rPr lang="en-US" sz="3200" dirty="0"/>
              <a:t> </a:t>
            </a:r>
            <a:r>
              <a:rPr lang="en-US" sz="3200" dirty="0" err="1"/>
              <a:t>concentrazione</a:t>
            </a:r>
            <a:r>
              <a:rPr lang="en-US" sz="3200" dirty="0"/>
              <a:t> </a:t>
            </a:r>
            <a:r>
              <a:rPr lang="en-US" sz="3200" dirty="0" err="1"/>
              <a:t>analoga</a:t>
            </a:r>
            <a:r>
              <a:rPr lang="en-US" sz="3200" dirty="0"/>
              <a:t> di </a:t>
            </a:r>
            <a:r>
              <a:rPr lang="en-US" sz="3200" dirty="0" err="1"/>
              <a:t>persone</a:t>
            </a:r>
            <a:r>
              <a:rPr lang="en-US" sz="3200" dirty="0"/>
              <a:t> </a:t>
            </a:r>
            <a:r>
              <a:rPr lang="en-US" sz="3200" dirty="0" err="1"/>
              <a:t>civili</a:t>
            </a:r>
            <a:r>
              <a:rPr lang="en-US" sz="3200" dirty="0"/>
              <a:t> o di </a:t>
            </a:r>
            <a:r>
              <a:rPr lang="en-US" sz="3200" dirty="0" err="1"/>
              <a:t>beni</a:t>
            </a:r>
            <a:r>
              <a:rPr lang="en-US" sz="3200" dirty="0"/>
              <a:t> di carattere civile;</a:t>
            </a:r>
          </a:p>
          <a:p>
            <a:pPr marL="514350" indent="-514350" algn="just">
              <a:buAutoNum type="alphaLcParenR"/>
            </a:pPr>
            <a:r>
              <a:rPr lang="en-US" sz="3200" b="1" dirty="0" err="1"/>
              <a:t>gli</a:t>
            </a:r>
            <a:r>
              <a:rPr lang="en-US" sz="3200" b="1" dirty="0"/>
              <a:t> </a:t>
            </a:r>
            <a:r>
              <a:rPr lang="en-US" sz="3200" b="1" dirty="0" err="1"/>
              <a:t>attacchi</a:t>
            </a:r>
            <a:r>
              <a:rPr lang="en-US" sz="3200" b="1" dirty="0"/>
              <a:t> </a:t>
            </a:r>
            <a:r>
              <a:rPr lang="en-US" sz="3200" b="1" dirty="0" err="1"/>
              <a:t>dai</a:t>
            </a:r>
            <a:r>
              <a:rPr lang="en-US" sz="3200" b="1" dirty="0"/>
              <a:t> </a:t>
            </a:r>
            <a:r>
              <a:rPr lang="en-US" sz="3200" b="1" dirty="0" err="1"/>
              <a:t>quali</a:t>
            </a:r>
            <a:r>
              <a:rPr lang="en-US" sz="3200" b="1" dirty="0"/>
              <a:t> ci </a:t>
            </a:r>
            <a:r>
              <a:rPr lang="en-US" sz="3200" b="1" dirty="0" err="1"/>
              <a:t>si</a:t>
            </a:r>
            <a:r>
              <a:rPr lang="en-US" sz="3200" b="1" dirty="0"/>
              <a:t> </a:t>
            </a:r>
            <a:r>
              <a:rPr lang="en-US" sz="3200" b="1" dirty="0" err="1"/>
              <a:t>può</a:t>
            </a:r>
            <a:r>
              <a:rPr lang="en-US" sz="3200" b="1" dirty="0"/>
              <a:t> </a:t>
            </a:r>
            <a:r>
              <a:rPr lang="en-US" sz="3200" b="1" dirty="0" err="1"/>
              <a:t>attendere</a:t>
            </a:r>
            <a:r>
              <a:rPr lang="en-US" sz="3200" b="1" dirty="0"/>
              <a:t> </a:t>
            </a:r>
            <a:r>
              <a:rPr lang="en-US" sz="3200" b="1" dirty="0" err="1"/>
              <a:t>che</a:t>
            </a:r>
            <a:r>
              <a:rPr lang="en-US" sz="3200" b="1" dirty="0"/>
              <a:t> </a:t>
            </a:r>
            <a:r>
              <a:rPr lang="en-US" sz="3200" b="1" dirty="0" err="1"/>
              <a:t>provochino</a:t>
            </a:r>
            <a:r>
              <a:rPr lang="en-US" sz="3200" b="1" dirty="0"/>
              <a:t> </a:t>
            </a:r>
            <a:r>
              <a:rPr lang="en-US" sz="3200" b="1" dirty="0" err="1"/>
              <a:t>incidentalmente</a:t>
            </a:r>
            <a:r>
              <a:rPr lang="en-US" sz="3200" b="1" dirty="0"/>
              <a:t> </a:t>
            </a:r>
            <a:r>
              <a:rPr lang="en-US" sz="3200" b="1" dirty="0" err="1"/>
              <a:t>morti</a:t>
            </a:r>
            <a:r>
              <a:rPr lang="en-US" sz="3200" b="1" dirty="0"/>
              <a:t> e </a:t>
            </a:r>
            <a:r>
              <a:rPr lang="en-US" sz="3200" b="1" dirty="0" err="1"/>
              <a:t>feriti</a:t>
            </a:r>
            <a:r>
              <a:rPr lang="en-US" sz="3200" b="1" dirty="0"/>
              <a:t> </a:t>
            </a:r>
            <a:r>
              <a:rPr lang="en-US" sz="3200" b="1" dirty="0" err="1"/>
              <a:t>fra</a:t>
            </a:r>
            <a:r>
              <a:rPr lang="en-US" sz="3200" b="1" dirty="0"/>
              <a:t> la </a:t>
            </a:r>
            <a:r>
              <a:rPr lang="en-US" sz="3200" b="1" dirty="0" err="1"/>
              <a:t>popolazione</a:t>
            </a:r>
            <a:r>
              <a:rPr lang="en-US" sz="3200" b="1" dirty="0"/>
              <a:t> civile, </a:t>
            </a:r>
            <a:r>
              <a:rPr lang="en-US" sz="3200" b="1" dirty="0" err="1"/>
              <a:t>danni</a:t>
            </a:r>
            <a:r>
              <a:rPr lang="en-US" sz="3200" b="1" dirty="0"/>
              <a:t> ai </a:t>
            </a:r>
            <a:r>
              <a:rPr lang="en-US" sz="3200" b="1" dirty="0" err="1"/>
              <a:t>beni</a:t>
            </a:r>
            <a:r>
              <a:rPr lang="en-US" sz="3200" b="1" dirty="0"/>
              <a:t> di carattere civile, o </a:t>
            </a:r>
            <a:r>
              <a:rPr lang="en-US" sz="3200" b="1" dirty="0" err="1"/>
              <a:t>una</a:t>
            </a:r>
            <a:r>
              <a:rPr lang="en-US" sz="3200" b="1" dirty="0"/>
              <a:t> </a:t>
            </a:r>
            <a:r>
              <a:rPr lang="en-US" sz="3200" b="1" dirty="0" err="1"/>
              <a:t>combinazione</a:t>
            </a:r>
            <a:r>
              <a:rPr lang="en-US" sz="3200" b="1" dirty="0"/>
              <a:t> di </a:t>
            </a:r>
            <a:r>
              <a:rPr lang="en-US" sz="3200" b="1" dirty="0" err="1"/>
              <a:t>perdite</a:t>
            </a:r>
            <a:r>
              <a:rPr lang="en-US" sz="3200" b="1" dirty="0"/>
              <a:t> </a:t>
            </a:r>
            <a:r>
              <a:rPr lang="en-US" sz="3200" b="1" dirty="0" err="1"/>
              <a:t>umane</a:t>
            </a:r>
            <a:r>
              <a:rPr lang="en-US" sz="3200" b="1" dirty="0"/>
              <a:t> e di </a:t>
            </a:r>
            <a:r>
              <a:rPr lang="en-US" sz="3200" b="1" dirty="0" err="1"/>
              <a:t>danni</a:t>
            </a:r>
            <a:r>
              <a:rPr lang="en-US" sz="3200" b="1" dirty="0"/>
              <a:t>, </a:t>
            </a:r>
            <a:r>
              <a:rPr lang="en-US" sz="3200" b="1" dirty="0" err="1"/>
              <a:t>che</a:t>
            </a:r>
            <a:r>
              <a:rPr lang="en-US" sz="3200" b="1" dirty="0"/>
              <a:t> </a:t>
            </a:r>
            <a:r>
              <a:rPr lang="en-US" sz="3200" b="1" dirty="0" err="1"/>
              <a:t>risulterebbero</a:t>
            </a:r>
            <a:r>
              <a:rPr lang="en-US" sz="3200" b="1" dirty="0"/>
              <a:t> </a:t>
            </a:r>
            <a:r>
              <a:rPr lang="en-US" sz="3200" b="1" dirty="0" err="1"/>
              <a:t>eccessivi</a:t>
            </a:r>
            <a:r>
              <a:rPr lang="en-US" sz="3200" b="1" dirty="0"/>
              <a:t> rispetto al </a:t>
            </a:r>
            <a:r>
              <a:rPr lang="en-US" sz="3200" b="1" dirty="0" err="1"/>
              <a:t>vantaggio</a:t>
            </a:r>
            <a:r>
              <a:rPr lang="en-US" sz="3200" b="1" dirty="0"/>
              <a:t> </a:t>
            </a:r>
            <a:r>
              <a:rPr lang="en-US" sz="3200" b="1" dirty="0" err="1"/>
              <a:t>militare</a:t>
            </a:r>
            <a:r>
              <a:rPr lang="en-US" sz="3200" b="1" dirty="0"/>
              <a:t> </a:t>
            </a:r>
            <a:r>
              <a:rPr lang="en-US" sz="3200" b="1" dirty="0" err="1"/>
              <a:t>concreto</a:t>
            </a:r>
            <a:r>
              <a:rPr lang="en-US" sz="3200" b="1" dirty="0"/>
              <a:t> e </a:t>
            </a:r>
            <a:r>
              <a:rPr lang="en-US" sz="3200" b="1" dirty="0" err="1"/>
              <a:t>diretto</a:t>
            </a:r>
            <a:r>
              <a:rPr lang="en-US" sz="3200" b="1" dirty="0"/>
              <a:t> </a:t>
            </a:r>
            <a:r>
              <a:rPr lang="en-US" sz="3200" b="1" dirty="0" err="1"/>
              <a:t>previsto</a:t>
            </a:r>
            <a:r>
              <a:rPr lang="en-US" sz="3200" dirty="0"/>
              <a:t>.</a:t>
            </a:r>
          </a:p>
        </p:txBody>
      </p:sp>
      <p:sp>
        <p:nvSpPr>
          <p:cNvPr id="7" name="Segnaposto numero diapositiva 6">
            <a:extLst>
              <a:ext uri="{FF2B5EF4-FFF2-40B4-BE49-F238E27FC236}">
                <a16:creationId xmlns:a16="http://schemas.microsoft.com/office/drawing/2014/main" id="{FB20C819-8ADA-1410-13E9-449E5A9AC16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61AAC0D9-F758-276B-CE2F-67B98EC6F70C}"/>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51 AP1</a:t>
            </a:r>
          </a:p>
        </p:txBody>
      </p:sp>
    </p:spTree>
    <p:extLst>
      <p:ext uri="{BB962C8B-B14F-4D97-AF65-F5344CB8AC3E}">
        <p14:creationId xmlns:p14="http://schemas.microsoft.com/office/powerpoint/2010/main" val="169588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208281-9BD0-0CAB-C205-4EDA5700C56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8E7CD34-1E14-A3DF-9472-EFF9CE791A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FA117282-510F-5156-69D2-BE3465CF50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A30E72B3-0D08-E160-0A83-F1AB800D8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6B1754BC-65F4-154F-DD37-2A84FC833184}"/>
              </a:ext>
            </a:extLst>
          </p:cNvPr>
          <p:cNvSpPr>
            <a:spLocks noGrp="1"/>
          </p:cNvSpPr>
          <p:nvPr>
            <p:ph sz="half" idx="1"/>
          </p:nvPr>
        </p:nvSpPr>
        <p:spPr>
          <a:xfrm>
            <a:off x="555710" y="1377245"/>
            <a:ext cx="11120475" cy="5344230"/>
          </a:xfrm>
        </p:spPr>
        <p:txBody>
          <a:bodyPr vert="horz" lIns="91440" tIns="45720" rIns="91440" bIns="45720" rtlCol="0">
            <a:normAutofit fontScale="92500"/>
          </a:bodyPr>
          <a:lstStyle/>
          <a:p>
            <a:pPr marL="514350" indent="-514350" algn="just">
              <a:buFont typeface="+mj-lt"/>
              <a:buAutoNum type="arabicPeriod"/>
            </a:pPr>
            <a:r>
              <a:rPr lang="it-IT" sz="3200" dirty="0"/>
              <a:t>La popolazione civile e le persone civili godranno di una protezione generale contro i pericoli derivanti da operazioni militari. Allo scopo di rendere effettiva tale protezione, saranno osservate, in ogni circostanza, le seguenti regole, le quali si aggiungono alle altre regole del diritto internazionale applicabile.</a:t>
            </a:r>
          </a:p>
          <a:p>
            <a:pPr marL="514350" indent="-514350" algn="just">
              <a:buFont typeface="+mj-lt"/>
              <a:buAutoNum type="arabicPeriod"/>
            </a:pPr>
            <a:r>
              <a:rPr lang="it-IT" sz="3200" b="1" dirty="0"/>
              <a:t>Sia la popolazione civile che le persone civili non dovranno essere oggetto di attacchi. </a:t>
            </a:r>
            <a:r>
              <a:rPr lang="it-IT" sz="3200" dirty="0"/>
              <a:t>Sono vietati gli atti o minacce di violenza, il cui scopo principale sia di diffondere il terrore fra la popolazione civile.</a:t>
            </a:r>
          </a:p>
          <a:p>
            <a:pPr marL="514350" indent="-514350" algn="just">
              <a:buFont typeface="+mj-lt"/>
              <a:buAutoNum type="arabicPeriod"/>
            </a:pPr>
            <a:r>
              <a:rPr lang="it-IT" sz="3200" b="1" u="sng" dirty="0"/>
              <a:t>Le persone civili godranno della protezione concessa dalla presente Sezione, salvo che esse partecipino direttamente alle ostilità e per la durata di detta partecipazione</a:t>
            </a:r>
            <a:r>
              <a:rPr lang="it-IT" sz="3200" dirty="0"/>
              <a:t>.</a:t>
            </a:r>
          </a:p>
        </p:txBody>
      </p:sp>
      <p:sp>
        <p:nvSpPr>
          <p:cNvPr id="7" name="Segnaposto numero diapositiva 6">
            <a:extLst>
              <a:ext uri="{FF2B5EF4-FFF2-40B4-BE49-F238E27FC236}">
                <a16:creationId xmlns:a16="http://schemas.microsoft.com/office/drawing/2014/main" id="{FD321485-8065-2207-6559-35BA143B055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56C23148-242A-5570-EC11-3D34EB432765}"/>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51 AP1</a:t>
            </a:r>
          </a:p>
        </p:txBody>
      </p:sp>
    </p:spTree>
    <p:extLst>
      <p:ext uri="{BB962C8B-B14F-4D97-AF65-F5344CB8AC3E}">
        <p14:creationId xmlns:p14="http://schemas.microsoft.com/office/powerpoint/2010/main" val="2316808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CB9D951-DCAF-969C-3C42-1B724FD7DFB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A78BC3A-9600-2C52-92F3-F93E5F62A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8F0F20F-5E5A-2715-5EC8-CB3D94443C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7675BA8E-C89C-360D-3C8C-336694E24A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3F258D8-5428-C203-5431-C9374524AC30}"/>
              </a:ext>
            </a:extLst>
          </p:cNvPr>
          <p:cNvSpPr>
            <a:spLocks noGrp="1"/>
          </p:cNvSpPr>
          <p:nvPr>
            <p:ph sz="half" idx="1"/>
          </p:nvPr>
        </p:nvSpPr>
        <p:spPr>
          <a:xfrm>
            <a:off x="555710" y="1377245"/>
            <a:ext cx="11120475" cy="5344230"/>
          </a:xfrm>
        </p:spPr>
        <p:txBody>
          <a:bodyPr vert="horz" lIns="91440" tIns="45720" rIns="91440" bIns="45720" rtlCol="0">
            <a:normAutofit fontScale="92500" lnSpcReduction="10000"/>
          </a:bodyPr>
          <a:lstStyle/>
          <a:p>
            <a:pPr marL="514350" indent="-514350" algn="just">
              <a:buFont typeface="+mj-lt"/>
              <a:buAutoNum type="arabicPeriod" startAt="4"/>
            </a:pPr>
            <a:r>
              <a:rPr lang="it-IT" dirty="0"/>
              <a:t>Sono </a:t>
            </a:r>
            <a:r>
              <a:rPr lang="it-IT" b="1" dirty="0"/>
              <a:t>vietati gli attacchi indiscriminati</a:t>
            </a:r>
            <a:r>
              <a:rPr lang="it-IT" dirty="0"/>
              <a:t>. […]</a:t>
            </a:r>
          </a:p>
          <a:p>
            <a:pPr marL="514350" indent="-514350" algn="just">
              <a:buFont typeface="+mj-lt"/>
              <a:buAutoNum type="arabicPeriod" startAt="6"/>
            </a:pPr>
            <a:r>
              <a:rPr lang="it-IT" dirty="0"/>
              <a:t>Sono vietati gli attacchi diretti a titolo di rappresaglia contro la popolazione civile o le persone civili.</a:t>
            </a:r>
          </a:p>
          <a:p>
            <a:pPr marL="514350" indent="-514350" algn="just">
              <a:buFont typeface="+mj-lt"/>
              <a:buAutoNum type="arabicPeriod" startAt="6"/>
            </a:pPr>
            <a:r>
              <a:rPr lang="it-IT" b="1" dirty="0"/>
              <a:t>La presenza o i movimenti della popolazione civile o di persone civili non dovranno essere utilizzati per mettere determinati punti o determinate zone al riparo da operazioni militari</a:t>
            </a:r>
            <a:r>
              <a:rPr lang="it-IT" dirty="0"/>
              <a:t>, in particolare per cercare di mettere obiettivi militari al riparo da attacchi, o di coprire, favorire o ostacolare operazioni militari. Le Parti in conflitto non dovranno dirigere i movimenti della popolazione civile o delle persone in modo da cercare di mettere degli obiettivi militari al riparto dagli attacchi o di coprire operazioni militari.</a:t>
            </a:r>
          </a:p>
          <a:p>
            <a:pPr marL="514350" indent="-514350" algn="just">
              <a:buFont typeface="+mj-lt"/>
              <a:buAutoNum type="arabicPeriod" startAt="6"/>
            </a:pPr>
            <a:r>
              <a:rPr lang="it-IT" b="1" dirty="0"/>
              <a:t>Nessuna violazione di tali divieti potrà dispensare le Parti in conflitto dai loro obblighi giuridici nei confronti della popolazione civile </a:t>
            </a:r>
            <a:r>
              <a:rPr lang="it-IT" dirty="0"/>
              <a:t>e delle persone civili, incluso l’obbligo di prendere le misure di precauzione previste nell’ articolo 57.</a:t>
            </a:r>
          </a:p>
        </p:txBody>
      </p:sp>
      <p:sp>
        <p:nvSpPr>
          <p:cNvPr id="7" name="Segnaposto numero diapositiva 6">
            <a:extLst>
              <a:ext uri="{FF2B5EF4-FFF2-40B4-BE49-F238E27FC236}">
                <a16:creationId xmlns:a16="http://schemas.microsoft.com/office/drawing/2014/main" id="{DC55F523-B575-B842-2802-572B2AA141EB}"/>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18A9D011-B6D5-5C15-CEEB-1EBD3A200975}"/>
              </a:ext>
            </a:extLst>
          </p:cNvPr>
          <p:cNvSpPr txBox="1"/>
          <p:nvPr/>
        </p:nvSpPr>
        <p:spPr>
          <a:xfrm>
            <a:off x="555710" y="396534"/>
            <a:ext cx="11120475" cy="769441"/>
          </a:xfrm>
          <a:prstGeom prst="rect">
            <a:avLst/>
          </a:prstGeom>
          <a:noFill/>
        </p:spPr>
        <p:txBody>
          <a:bodyPr wrap="square">
            <a:spAutoFit/>
          </a:bodyPr>
          <a:lstStyle/>
          <a:p>
            <a:pPr algn="ctr">
              <a:defRPr/>
            </a:pPr>
            <a:r>
              <a:rPr lang="it-IT" sz="4400" dirty="0"/>
              <a:t>Art. 51 AP1</a:t>
            </a:r>
          </a:p>
        </p:txBody>
      </p:sp>
    </p:spTree>
    <p:extLst>
      <p:ext uri="{BB962C8B-B14F-4D97-AF65-F5344CB8AC3E}">
        <p14:creationId xmlns:p14="http://schemas.microsoft.com/office/powerpoint/2010/main" val="2269578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dirty="0"/>
              <a:t>partecipazione alle ostilità</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0190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06C019-D0CC-3B54-BF16-C3C5E8ECED7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D271562-97B1-F0A6-8D9D-2DCE8ACBF1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1FC0AF8C-7FDC-5BDE-E786-516E74D55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8FCA27BC-5C06-487E-7A77-A110AA625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CD76862A-805A-317C-5D24-A7395F6BEE54}"/>
              </a:ext>
            </a:extLst>
          </p:cNvPr>
          <p:cNvSpPr>
            <a:spLocks noGrp="1"/>
          </p:cNvSpPr>
          <p:nvPr>
            <p:ph sz="half" idx="1"/>
          </p:nvPr>
        </p:nvSpPr>
        <p:spPr>
          <a:xfrm>
            <a:off x="555710" y="1648177"/>
            <a:ext cx="11120475" cy="5073297"/>
          </a:xfrm>
        </p:spPr>
        <p:txBody>
          <a:bodyPr vert="horz" lIns="91440" tIns="45720" rIns="91440" bIns="45720" rtlCol="0">
            <a:normAutofit lnSpcReduction="10000"/>
          </a:bodyPr>
          <a:lstStyle/>
          <a:p>
            <a:pPr marL="0" indent="0" algn="just">
              <a:buNone/>
            </a:pPr>
            <a:r>
              <a:rPr lang="it-IT" b="1" u="sng" dirty="0"/>
              <a:t>Contesto fattuale</a:t>
            </a:r>
          </a:p>
          <a:p>
            <a:pPr marL="0" indent="0" algn="just">
              <a:buNone/>
            </a:pPr>
            <a:endParaRPr lang="it-IT" dirty="0"/>
          </a:p>
          <a:p>
            <a:pPr marL="0" indent="0" algn="just">
              <a:buNone/>
            </a:pPr>
            <a:r>
              <a:rPr lang="it-IT" dirty="0"/>
              <a:t>Nel febbraio del 2000 ha avuto inizio la seconda Intifada. Un massiccio assalto terroristico è stato lanciato contro lo Stato di Israele e contro gli israeliani, semplicemente in quanto israeliani. Questi attacchi terroristici non hanno operato alcuna distinzione né tra combattenti e civili, né tra donne, uomini e bambini. Gli attentati terroristici sono avvenuti sia nel territorio della Giudea, Samaria e Striscia di Gaza, sia all'interno dei confini dello Stato di Israele. Sono stati diretti contro centri civili, centri commerciali e mercati, caffè e ristoranti. Negli ultimi cinque anni sono stati commessi migliaia di atti di terrorismo contro Israele. Negli attacchi sono rimasti uccisi più di mille cittadini israeliani. Migliaia di cittadini israeliani sono rimasti feriti.</a:t>
            </a:r>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590E4669-4347-6988-F955-1C37951F555E}"/>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84415F7-63D0-3ED0-00B2-4C1668700E10}"/>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4038763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71A101-6761-3BDA-0C94-11E26EF586A2}"/>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D714944-AEF6-1107-F823-6AA53A0CA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59D325-89C9-9401-548F-6EDA6EF947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0F02814-3D3B-6DA3-D9CE-B03F274237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08A49BCC-8B10-D6D8-8C97-EAE2CCDFF532}"/>
              </a:ext>
            </a:extLst>
          </p:cNvPr>
          <p:cNvSpPr>
            <a:spLocks noGrp="1"/>
          </p:cNvSpPr>
          <p:nvPr>
            <p:ph sz="half" idx="1"/>
          </p:nvPr>
        </p:nvSpPr>
        <p:spPr>
          <a:xfrm>
            <a:off x="555710" y="1648177"/>
            <a:ext cx="11120475" cy="5073297"/>
          </a:xfrm>
        </p:spPr>
        <p:txBody>
          <a:bodyPr vert="horz" lIns="91440" tIns="45720" rIns="91440" bIns="45720" rtlCol="0">
            <a:normAutofit lnSpcReduction="10000"/>
          </a:bodyPr>
          <a:lstStyle/>
          <a:p>
            <a:pPr marL="0" indent="0" algn="just">
              <a:buNone/>
            </a:pPr>
            <a:r>
              <a:rPr lang="it-IT" dirty="0"/>
              <a:t>Nella sua guerra contro il terrorismo, lo Stato di Israele utilizza diversi mezzi. Nell'ambito dell'attività di sicurezza destinata a far fronte agli attacchi terroristici, lo Stato applica quella che definisce "la politica di frustrazione mirata" del terrorismo. Secondo questa politica, </a:t>
            </a:r>
            <a:r>
              <a:rPr lang="it-IT" b="1" dirty="0"/>
              <a:t>le forze di sicurezza agiscono allo scopo di uccidere i membri delle organizzazioni terroristiche coinvolte nella pianificazione, nel lancio o nell’esecuzione di attacchi terroristici contro Israele</a:t>
            </a:r>
            <a:r>
              <a:rPr lang="it-IT" dirty="0"/>
              <a:t>. Durante la seconda Intifada, tali attacchi preventivi sono stati effettuati in Giudea, Samaria e nella Striscia di Gaza. Secondo i dati forniti dai firmatari, dall'inizio di questi atti fino alla fine del 2005 sono stati uccisi quasi trecento membri di organizzazioni terroristiche. Più di trenta tentativi di omicidio mirato sono falliti. Durante questi atti sono stati uccisi circa centocinquanta civili che si trovavano nelle vicinanze del luogo delle persone prese di mira. Centinaia di altri sono rimasti feriti. La politica degli omicidi mirati è al centro di questa petizione.</a:t>
            </a:r>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9E04E0D6-5DD7-AD26-4A0B-18C1709D765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7BCB4AAC-3D6A-7B96-D54F-58112785D755}"/>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2107122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458812-5FEA-C987-4C1B-0ED65DF9CDD3}"/>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6F59F3B0-9B0C-2255-0F8E-5F36848ACA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4924A915-2B6D-45EC-C910-4814836A7F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72DA178F-C1D1-3A4A-277D-C13DEEDD4E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BA83104F-A6E8-76A0-B49E-C55FDE0A5E06}"/>
              </a:ext>
            </a:extLst>
          </p:cNvPr>
          <p:cNvSpPr>
            <a:spLocks noGrp="1"/>
          </p:cNvSpPr>
          <p:nvPr>
            <p:ph sz="half" idx="1"/>
          </p:nvPr>
        </p:nvSpPr>
        <p:spPr>
          <a:xfrm>
            <a:off x="555710" y="1648177"/>
            <a:ext cx="11120475" cy="5209822"/>
          </a:xfrm>
        </p:spPr>
        <p:txBody>
          <a:bodyPr vert="horz" lIns="91440" tIns="45720" rIns="91440" bIns="45720" rtlCol="0">
            <a:normAutofit fontScale="85000" lnSpcReduction="20000"/>
          </a:bodyPr>
          <a:lstStyle/>
          <a:p>
            <a:pPr marL="0" indent="0" algn="just">
              <a:buNone/>
            </a:pPr>
            <a:r>
              <a:rPr lang="it-IT" b="1" u="sng" dirty="0"/>
              <a:t>Posizione del Comitato</a:t>
            </a:r>
          </a:p>
          <a:p>
            <a:pPr marL="0" indent="0" algn="just">
              <a:buNone/>
            </a:pPr>
            <a:r>
              <a:rPr lang="it-IT" dirty="0"/>
              <a:t>Un civile che partecipa ad attività di combattimento perde tali protezioni e potrebbe essere un legittimo bersaglio di attacco. Tuttavia, questo è il caso solo se egli prende parte direttamente alle ostilità e solo se l'attacco contro di lui viene effettuato durante tale periodo di detta partecipazione. Tale regola è stabilita nell’</a:t>
            </a:r>
            <a:r>
              <a:rPr lang="it-IT" b="1" dirty="0"/>
              <a:t>articolo 51(3) del Primo Protocollo</a:t>
            </a:r>
            <a:r>
              <a:rPr lang="it-IT" dirty="0"/>
              <a:t>, ma riflette una norma di diritto internazionale consuetudinario.</a:t>
            </a:r>
          </a:p>
          <a:p>
            <a:pPr marL="0" indent="0" algn="just">
              <a:buNone/>
            </a:pPr>
            <a:r>
              <a:rPr lang="it-IT" b="1" dirty="0"/>
              <a:t>La posizione del professor Cassese è che i termini “parte diretta” e “tale tempo” devono essere interpretati in modo restrittivo e restrittivo. Un civile che partecipa alle ostilità perde le protezioni concesse ai civili solo per il tempo in cui prende effettivamente parte direttamente alle attività di combattimento, ad esempio quando spara o posiziona una bomba</a:t>
            </a:r>
            <a:r>
              <a:rPr lang="it-IT" dirty="0"/>
              <a:t>. Un civile che si prepara a commettere ostilità potrebbe essere considerato una persona che prende parte diretta alle ostilità, se porta apertamente armi. Quando depone le armi, o quando non sta commettendo ostilità, cessa di essere un bersaglio legittimo per un attacco. </a:t>
            </a:r>
            <a:r>
              <a:rPr lang="it-IT" b="1" dirty="0"/>
              <a:t>Pertanto, una persona che si limita a contribuire alla pianificazione delle ostilità, o che invia altri a commettere ostilità, non è un bersaglio legittimo per un attacco</a:t>
            </a:r>
            <a:r>
              <a:rPr lang="it-IT" dirty="0"/>
              <a:t>. Tale aiuto indiretto alle ostilità potrebbe esporre il civile all’arresto e al processo, ma non può trasformarlo in un legittimo bersaglio di attacco.</a:t>
            </a:r>
          </a:p>
          <a:p>
            <a:pPr marL="0" indent="0" algn="just">
              <a:buNone/>
            </a:pPr>
            <a:endParaRPr lang="it-IT" dirty="0"/>
          </a:p>
          <a:p>
            <a:pPr marL="0" indent="0" algn="just">
              <a:buNone/>
            </a:pPr>
            <a:endParaRPr lang="it-IT" dirty="0"/>
          </a:p>
        </p:txBody>
      </p:sp>
      <p:sp>
        <p:nvSpPr>
          <p:cNvPr id="7" name="Segnaposto numero diapositiva 6">
            <a:extLst>
              <a:ext uri="{FF2B5EF4-FFF2-40B4-BE49-F238E27FC236}">
                <a16:creationId xmlns:a16="http://schemas.microsoft.com/office/drawing/2014/main" id="{CC7265C2-995B-BE33-9E82-11AD5A67E5D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A430694E-2C1B-6699-AEDC-6FDDBB6B9EF1}"/>
              </a:ext>
            </a:extLst>
          </p:cNvPr>
          <p:cNvSpPr txBox="1"/>
          <p:nvPr/>
        </p:nvSpPr>
        <p:spPr>
          <a:xfrm>
            <a:off x="555710" y="396534"/>
            <a:ext cx="11120475" cy="1077218"/>
          </a:xfrm>
          <a:prstGeom prst="rect">
            <a:avLst/>
          </a:prstGeom>
          <a:noFill/>
        </p:spPr>
        <p:txBody>
          <a:bodyPr wrap="square">
            <a:spAutoFit/>
          </a:bodyPr>
          <a:lstStyle/>
          <a:p>
            <a:pPr algn="ctr">
              <a:defRPr/>
            </a:pPr>
            <a:r>
              <a:rPr lang="it-IT" sz="3200" i="1" dirty="0"/>
              <a:t>Comitato pubblico contro la tortura in Israele c. Governo di Israele</a:t>
            </a:r>
          </a:p>
          <a:p>
            <a:pPr algn="ctr">
              <a:defRPr/>
            </a:pPr>
            <a:r>
              <a:rPr lang="it-IT" sz="3200" dirty="0"/>
              <a:t>Corte Suprema israeliana, 11/12/2005</a:t>
            </a:r>
          </a:p>
        </p:txBody>
      </p:sp>
    </p:spTree>
    <p:extLst>
      <p:ext uri="{BB962C8B-B14F-4D97-AF65-F5344CB8AC3E}">
        <p14:creationId xmlns:p14="http://schemas.microsoft.com/office/powerpoint/2010/main" val="27842756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8290</TotalTime>
  <Words>5945</Words>
  <Application>Microsoft Macintosh PowerPoint</Application>
  <PresentationFormat>Widescreen</PresentationFormat>
  <Paragraphs>258</Paragraphs>
  <Slides>37</Slides>
  <Notes>37</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37</vt:i4>
      </vt:variant>
    </vt:vector>
  </HeadingPairs>
  <TitlesOfParts>
    <vt:vector size="44" baseType="lpstr">
      <vt:lpstr>Arial</vt:lpstr>
      <vt:lpstr>Calibri</vt:lpstr>
      <vt:lpstr>Calibri Light</vt:lpstr>
      <vt:lpstr>Luiss Sans</vt:lpstr>
      <vt:lpstr>Luiss type</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644</cp:revision>
  <dcterms:created xsi:type="dcterms:W3CDTF">2023-02-07T10:10:48Z</dcterms:created>
  <dcterms:modified xsi:type="dcterms:W3CDTF">2026-04-26T16:04:34Z</dcterms:modified>
</cp:coreProperties>
</file>