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436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ccani.it/enciclopedia/unione" TargetMode="External"/><Relationship Id="rId2" Type="http://schemas.openxmlformats.org/officeDocument/2006/relationships/hyperlink" Target="https://www.treccani.it/enciclopedia/importazi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eccani.it/enciclopedia/tariff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1415"/>
            <a:ext cx="10515600" cy="349554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4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delle merci – Introduzione e Unione doganale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3980B5-71BD-36E9-689B-B72E38EF1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5C2EFD-5E03-05AE-0E84-92F1862C5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Divieti discendenti dall’art. 30 TFUE</a:t>
            </a:r>
            <a:r>
              <a:rPr lang="it-IT" dirty="0"/>
              <a:t>:</a:t>
            </a:r>
          </a:p>
          <a:p>
            <a:r>
              <a:rPr lang="it-IT" dirty="0"/>
              <a:t>I dazi doganali all'importazione o all'esportazione o le tasse di effetto equivalente sono vietati tra gli Stati membri. Tale divieto si applica anche ai dazi doganali di carattere fiscale. </a:t>
            </a:r>
          </a:p>
          <a:p>
            <a:pPr marL="0" indent="0">
              <a:buNone/>
            </a:pPr>
            <a:r>
              <a:rPr lang="it-IT" dirty="0"/>
              <a:t>a) Divieto di dazi doganali</a:t>
            </a:r>
          </a:p>
          <a:p>
            <a:pPr marL="0" indent="0">
              <a:buNone/>
            </a:pPr>
            <a:r>
              <a:rPr lang="it-IT" dirty="0"/>
              <a:t>b) Divieto tasse di effetto equivalente</a:t>
            </a:r>
          </a:p>
        </p:txBody>
      </p:sp>
    </p:spTree>
    <p:extLst>
      <p:ext uri="{BB962C8B-B14F-4D97-AF65-F5344CB8AC3E}">
        <p14:creationId xmlns:p14="http://schemas.microsoft.com/office/powerpoint/2010/main" val="2786176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788932-812F-B249-08CB-02B432AD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220F15-EDB8-0E94-05FB-2ACC49445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A) Divieto di dazi doganali</a:t>
            </a:r>
            <a:r>
              <a:rPr lang="it-IT" dirty="0"/>
              <a:t>:</a:t>
            </a:r>
          </a:p>
          <a:p>
            <a:r>
              <a:rPr lang="it-IT" dirty="0"/>
              <a:t>Il dazio è definito dalla CGUE (interpretando gli art. 28 e 30 TFUE) come un </a:t>
            </a:r>
            <a:r>
              <a:rPr lang="it-IT" b="1" u="sng" dirty="0">
                <a:solidFill>
                  <a:srgbClr val="0070C0"/>
                </a:solidFill>
              </a:rPr>
              <a:t>onere pecuniario</a:t>
            </a:r>
            <a:r>
              <a:rPr lang="it-IT" dirty="0"/>
              <a:t>, per lo più calcolato in percentuale rispetto al valore del bene, imposto alle merci in ragione del fatto che, e al momento in cui, attraversano una frontiera e pagato dall’importatore allo SM di accesso. </a:t>
            </a:r>
          </a:p>
          <a:p>
            <a:r>
              <a:rPr lang="it-IT" dirty="0"/>
              <a:t>L’art. 30 TFUE </a:t>
            </a:r>
            <a:r>
              <a:rPr lang="it-IT" b="1" i="1" u="sng" dirty="0">
                <a:solidFill>
                  <a:srgbClr val="0070C0"/>
                </a:solidFill>
              </a:rPr>
              <a:t>vieta</a:t>
            </a:r>
            <a:r>
              <a:rPr lang="it-IT" u="sng" dirty="0"/>
              <a:t> </a:t>
            </a:r>
            <a:r>
              <a:rPr lang="it-IT" b="1" i="1" u="sng" dirty="0">
                <a:solidFill>
                  <a:srgbClr val="0070C0"/>
                </a:solidFill>
              </a:rPr>
              <a:t>tout court </a:t>
            </a:r>
            <a:r>
              <a:rPr lang="it-IT" dirty="0"/>
              <a:t>i dazi a prescindere dall’importo.</a:t>
            </a:r>
          </a:p>
          <a:p>
            <a:r>
              <a:rPr lang="it-IT" dirty="0"/>
              <a:t>L’applicazione dell’art. 30 TFUE dipende dall’effetto prodotto dal dazio, non dal suo scopo, e quindi a prescindere dal fatto che la misura in questione non sia stata concepita a fini protezionistici.</a:t>
            </a:r>
          </a:p>
        </p:txBody>
      </p:sp>
    </p:spTree>
    <p:extLst>
      <p:ext uri="{BB962C8B-B14F-4D97-AF65-F5344CB8AC3E}">
        <p14:creationId xmlns:p14="http://schemas.microsoft.com/office/powerpoint/2010/main" val="2074852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D1E84-F681-FCEF-32FE-74CD6729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4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16521-BB1D-50DA-99FD-0EBDF2DEB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077"/>
            <a:ext cx="10515600" cy="4936886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B) Divieto di tasse di effetto equivalente </a:t>
            </a:r>
            <a:r>
              <a:rPr lang="it-IT" dirty="0"/>
              <a:t>a un dazio doganale: </a:t>
            </a:r>
          </a:p>
          <a:p>
            <a:r>
              <a:rPr lang="it-IT" dirty="0"/>
              <a:t>possono essere dichiarate tali le tasse che soddisfano i seguenti criteri (C-2/62 e 3/63):</a:t>
            </a:r>
          </a:p>
          <a:p>
            <a:pPr lvl="1"/>
            <a:r>
              <a:rPr lang="it-IT" dirty="0"/>
              <a:t>Deve essere imposta in occasione o in ragione dell’importazione;</a:t>
            </a:r>
          </a:p>
          <a:p>
            <a:pPr lvl="1"/>
            <a:r>
              <a:rPr lang="it-IT" dirty="0"/>
              <a:t>Deve colpire un prodotto importato da uno Stato membro (ma non un analogo prodotto nazionale)</a:t>
            </a:r>
          </a:p>
          <a:p>
            <a:pPr lvl="1"/>
            <a:r>
              <a:rPr lang="it-IT" dirty="0"/>
              <a:t>Deve avere un impatto sul costo della merce e, quindi, la medesima influenza restrittiva di un dazio doganale sulla libera circolazione delle merci.</a:t>
            </a:r>
          </a:p>
          <a:p>
            <a:pPr lvl="1"/>
            <a:r>
              <a:rPr lang="it-IT" dirty="0"/>
              <a:t>Che sia una tassa imposta unilateralmente per il solo fatto che  e nel momento che supera la frontiera </a:t>
            </a:r>
          </a:p>
          <a:p>
            <a:r>
              <a:rPr lang="it-IT" dirty="0"/>
              <a:t>Inoltre, rientra in tale nozione anche una tassa che: non sia imposta a beneficio diretto dello Stato impositore; non abbia effetti discriminatori o protezionistici; il prodotto al quale viene applicato non sia in concorrenza con un omologo prodotto interno (C-24/68).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129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343FB-D0DC-3D83-3364-4FE0A661E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D50544-20DF-48D2-EBA0-E1EF88287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L’art. 30 TFUE non è derogabile</a:t>
            </a:r>
            <a:r>
              <a:rPr lang="it-IT" dirty="0"/>
              <a:t>:</a:t>
            </a:r>
          </a:p>
          <a:p>
            <a:r>
              <a:rPr lang="it-IT" dirty="0"/>
              <a:t>Tuttavia le CGUE riconosce che una tassa è lecita:</a:t>
            </a:r>
          </a:p>
          <a:p>
            <a:r>
              <a:rPr lang="it-IT" dirty="0"/>
              <a:t>se costituisce il corrispettivo di un servizio effettivamente prestato</a:t>
            </a:r>
          </a:p>
          <a:p>
            <a:r>
              <a:rPr lang="it-IT" dirty="0"/>
              <a:t>O a determinate condizioni, se è direttamente prevista o almeno implicitamente autorizzata da norme di diritto dell’UE volte a sostenere gli scambi tra SM</a:t>
            </a:r>
          </a:p>
        </p:txBody>
      </p:sp>
    </p:spTree>
    <p:extLst>
      <p:ext uri="{BB962C8B-B14F-4D97-AF65-F5344CB8AC3E}">
        <p14:creationId xmlns:p14="http://schemas.microsoft.com/office/powerpoint/2010/main" val="3839828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6422B-9009-3174-F720-CCA65051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CE6DA5-DAF2-5FF8-A7B9-8A39D953E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Divieto di imposte interne discriminatorie o protezionistiche</a:t>
            </a:r>
            <a:r>
              <a:rPr lang="it-IT" dirty="0"/>
              <a:t>: </a:t>
            </a:r>
          </a:p>
          <a:p>
            <a:r>
              <a:rPr lang="it-IT" dirty="0"/>
              <a:t>Art. 110 TFUE:</a:t>
            </a:r>
          </a:p>
          <a:p>
            <a:pPr lvl="1"/>
            <a:r>
              <a:rPr lang="it-IT" sz="2800" dirty="0"/>
              <a:t>Nessuno Stato membro applica direttamente o indirettamente ai prodotti degli altri Stati membri imposizioni interne, di qualsivoglia natura, superiori a quelle applicate direttamente o indirettamente ai prodotti nazionali similari. </a:t>
            </a:r>
          </a:p>
          <a:p>
            <a:pPr lvl="1"/>
            <a:r>
              <a:rPr lang="it-IT" sz="2800" dirty="0"/>
              <a:t>Inoltre, nessuno Stato membro applica ai prodotti degli altri Stati membri imposizioni interne intese a proteggere indirettamente altre produzioni.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928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921990-1257-57CA-3AAA-3F086E327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F0DF06-0D09-AC51-CFDB-C721D97A6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Divieto di imposizione interne discriminatorie o protezionistiche</a:t>
            </a:r>
            <a:r>
              <a:rPr lang="it-IT" dirty="0">
                <a:solidFill>
                  <a:srgbClr val="0070C0"/>
                </a:solidFill>
              </a:rPr>
              <a:t>: </a:t>
            </a:r>
          </a:p>
          <a:p>
            <a:r>
              <a:rPr lang="it-IT" dirty="0"/>
              <a:t>La tassazione interna va distinta dal dazio e dalle tariffe equivalenti:</a:t>
            </a:r>
          </a:p>
          <a:p>
            <a:pPr lvl="1"/>
            <a:r>
              <a:rPr lang="it-IT" dirty="0"/>
              <a:t>È considerata come </a:t>
            </a:r>
            <a:r>
              <a:rPr lang="it-IT" i="1" dirty="0"/>
              <a:t>Imposizione interna</a:t>
            </a:r>
            <a:r>
              <a:rPr lang="it-IT" dirty="0"/>
              <a:t>  un tassa contemplata dal sistema fiscale nazionale </a:t>
            </a:r>
          </a:p>
          <a:p>
            <a:pPr lvl="1"/>
            <a:r>
              <a:rPr lang="it-IT" dirty="0"/>
              <a:t>Mentre i dazi doganali e le tasse equivalenti sono oneri imposti sulle merci in ragione della loro importazioni</a:t>
            </a:r>
          </a:p>
          <a:p>
            <a:pPr lvl="1"/>
            <a:r>
              <a:rPr lang="it-IT" dirty="0"/>
              <a:t>La CGUE chiarisce che la dazi e tasse equivalente colpiscono esclusivamente il prodotto importato in quanto tale, mentre l’imposizione interna grava sia su quelle importate che su quelle nazionali.</a:t>
            </a:r>
          </a:p>
        </p:txBody>
      </p:sp>
    </p:spTree>
    <p:extLst>
      <p:ext uri="{BB962C8B-B14F-4D97-AF65-F5344CB8AC3E}">
        <p14:creationId xmlns:p14="http://schemas.microsoft.com/office/powerpoint/2010/main" val="98000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33DA6-4550-AA39-9288-9621A427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BF24DD-0EA2-9EA7-4E48-42D1B56D6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7"/>
            <a:ext cx="10515600" cy="4748996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Divieto di imposizione interne discriminatorie o protezionistiche</a:t>
            </a:r>
            <a:r>
              <a:rPr lang="it-IT" dirty="0">
                <a:solidFill>
                  <a:srgbClr val="0070C0"/>
                </a:solidFill>
              </a:rPr>
              <a:t>: </a:t>
            </a:r>
          </a:p>
          <a:p>
            <a:pPr lvl="1"/>
            <a:r>
              <a:rPr lang="it-IT" sz="3000" dirty="0"/>
              <a:t>In ragione di ciò, l’applicazione degli artt. 30 TFUE e 110 TFUE è alternativa, poiché un tributo non può essere allo stesso tempo sia una tassa equivalente, sia un dazio, sia una imposizione interna.</a:t>
            </a:r>
          </a:p>
          <a:p>
            <a:pPr lvl="1"/>
            <a:r>
              <a:rPr lang="it-IT" sz="3000" dirty="0">
                <a:sym typeface="Wingdings" pitchFamily="2" charset="2"/>
              </a:rPr>
              <a:t>Di conseguenza:</a:t>
            </a:r>
          </a:p>
          <a:p>
            <a:pPr lvl="2"/>
            <a:r>
              <a:rPr lang="it-IT" sz="2600" dirty="0">
                <a:sym typeface="Wingdings" pitchFamily="2" charset="2"/>
              </a:rPr>
              <a:t>se l’onere è trattato come un dazio o una tassa ad effetto equivalente lo stesso è vietato ipso facto dall’art. 30 TFUE; </a:t>
            </a:r>
          </a:p>
          <a:p>
            <a:pPr lvl="2"/>
            <a:r>
              <a:rPr lang="it-IT" sz="2600" dirty="0">
                <a:sym typeface="Wingdings" pitchFamily="2" charset="2"/>
              </a:rPr>
              <a:t>nel caso in cui è considerato come una imposizione interna il medesimo può essere consentito a condizione che , in base all’art. 110 </a:t>
            </a:r>
            <a:r>
              <a:rPr lang="it-IT" sz="2600" dirty="0" err="1">
                <a:sym typeface="Wingdings" pitchFamily="2" charset="2"/>
              </a:rPr>
              <a:t>tfue</a:t>
            </a:r>
            <a:r>
              <a:rPr lang="it-IT" sz="2600" dirty="0">
                <a:sym typeface="Wingdings" pitchFamily="2" charset="2"/>
              </a:rPr>
              <a:t> non discrimini tra merci importate e merci prodotte a livello nazionale </a:t>
            </a: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224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Indice lezione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solidFill>
                <a:srgbClr val="212121"/>
              </a:solidFill>
              <a:latin typeface="IBM Plex Sans" panose="020B0503050203000203" pitchFamily="34" charset="0"/>
            </a:endParaRPr>
          </a:p>
          <a:p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Libera circolazione delle merci: introduzione e definizione</a:t>
            </a:r>
          </a:p>
          <a:p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Unione doganale: definizione;</a:t>
            </a:r>
          </a:p>
          <a:p>
            <a:r>
              <a:rPr lang="it-IT" dirty="0">
                <a:solidFill>
                  <a:srgbClr val="212121"/>
                </a:solidFill>
                <a:latin typeface="IBM Plex Sans" panose="020B0503050203000203" pitchFamily="34" charset="0"/>
              </a:rPr>
              <a:t>D</a:t>
            </a:r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ivieto di tasse aventi effetto equivalente ai dazi all’importazione e all’esportazione tra Stati membri;</a:t>
            </a:r>
          </a:p>
          <a:p>
            <a:r>
              <a:rPr lang="it-IT" dirty="0">
                <a:solidFill>
                  <a:srgbClr val="212121"/>
                </a:solidFill>
                <a:latin typeface="IBM Plex Sans" panose="020B0503050203000203" pitchFamily="34" charset="0"/>
              </a:rPr>
              <a:t>D</a:t>
            </a:r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ivieto di tasse interne discriminatorie e protezionistiche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19FC9F-7F18-DFD4-A8E3-8032957B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3CA5B8-BAB4-BA1F-D14F-359FA2B2B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696"/>
            <a:ext cx="10515600" cy="439826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È una delle libertà fondamentali garantite dall’ordinamento giuridico dell’</a:t>
            </a:r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Unione Europea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(UE) e comporta, per gli Stati membri,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divieto di dazi doganali all’</a:t>
            </a:r>
            <a:r>
              <a:rPr lang="it-IT" b="0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importazione</a:t>
            </a:r>
            <a:r>
              <a:rPr lang="it-IT" b="0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divieto di dazi all’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esportazione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 di qualsiasi tassa di effetto equivalente,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 la creazione di un’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unione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doganale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l’adozione di una 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tariffa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doganale comune 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negli scambi con i Paesi terzi</a:t>
            </a:r>
          </a:p>
          <a:p>
            <a:pPr lvl="1" algn="just"/>
            <a:endParaRPr lang="it-IT" dirty="0">
              <a:solidFill>
                <a:srgbClr val="3E3F3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dirty="0">
                <a:solidFill>
                  <a:srgbClr val="3E3F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principi del riconoscimento reciproco, l'eliminazione delle barriere fisiche e tecniche e la promozione della standardizzazione sono ulteriori elementi introdotti per portare avanti il completamento del mercato interno. </a:t>
            </a:r>
            <a:endParaRPr lang="it-IT" b="0" i="0" u="none" strike="noStrike" dirty="0">
              <a:solidFill>
                <a:srgbClr val="3E3F3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01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EA43A-2118-6653-A5B3-BE8607F9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DA42B6-BC68-CDE6-C27E-B826C4DC6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giuridica:</a:t>
            </a:r>
          </a:p>
          <a:p>
            <a:pPr algn="just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Articolo 26 e articoli da 28 a 37 del trattato sul funzionamento dell'Unione europea (TFUE).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L'abolizione dei dazi doganali e delle restrizioni quantitative (contingenti) fra gli Stati membri è stata portata a termine entro il 1° luglio 1968. 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 contro, gli obiettivi complementari, ovvero il divieto di misure di effetto equivalente e l'armonizzazione delle normative nazionali pertinenti, non sono stati conseguiti entro tale termine. 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Tali obiettivi sono divenuti fondamentali nello sforzo continuo di conseguire la libera circolazione delle merci.</a:t>
            </a:r>
            <a:endParaRPr lang="it-IT" dirty="0">
              <a:solidFill>
                <a:srgbClr val="1E1E1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7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2CB635-3CCA-916A-DE14-7E8F2BF6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943E3-440D-1DAB-9F29-8D81655FA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Aree della libera circolazione delle merci:</a:t>
            </a:r>
          </a:p>
          <a:p>
            <a:pPr lvl="1"/>
            <a:r>
              <a:rPr lang="it-IT" dirty="0"/>
              <a:t>Libera circolazione delle merci</a:t>
            </a:r>
          </a:p>
          <a:p>
            <a:pPr lvl="1"/>
            <a:r>
              <a:rPr lang="it-IT" dirty="0"/>
              <a:t>Disposizioni fiscali</a:t>
            </a:r>
          </a:p>
          <a:p>
            <a:r>
              <a:rPr lang="it-IT" dirty="0"/>
              <a:t>Eliminare le restrizioni agli scambi transfrontalieri con 3 strumenti principali:</a:t>
            </a:r>
          </a:p>
          <a:p>
            <a:pPr marL="971550" lvl="1" indent="-514350">
              <a:buAutoNum type="arabicPeriod"/>
            </a:pPr>
            <a:r>
              <a:rPr lang="it-IT" dirty="0"/>
              <a:t>Unione doganale (art. 28 e 32 TFUE)</a:t>
            </a:r>
          </a:p>
          <a:p>
            <a:pPr marL="971550" lvl="1" indent="-514350">
              <a:buAutoNum type="arabicPeriod"/>
            </a:pPr>
            <a:r>
              <a:rPr lang="it-IT" dirty="0"/>
              <a:t>Divieto di tributi interni discriminatori rispetto alle merci provenienti da altri Stati membri (art. 110 TFUE)</a:t>
            </a:r>
          </a:p>
          <a:p>
            <a:pPr marL="971550" lvl="1" indent="-514350">
              <a:buAutoNum type="arabicPeriod"/>
            </a:pPr>
            <a:r>
              <a:rPr lang="it-IT" dirty="0"/>
              <a:t>Abolizione di tutte le restrizioni quantitative e le misure di effetto equivalente sulle esportazioni e le importazioni tra SM (art. 34 e 35 TFUE)</a:t>
            </a:r>
          </a:p>
        </p:txBody>
      </p:sp>
    </p:spTree>
    <p:extLst>
      <p:ext uri="{BB962C8B-B14F-4D97-AF65-F5344CB8AC3E}">
        <p14:creationId xmlns:p14="http://schemas.microsoft.com/office/powerpoint/2010/main" val="106632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F0D38-544A-EF89-CEE3-525841F61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8BEE91-5DB2-2D6E-6DDC-5B44B8376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Affinché le disposizioni sulle merci possono trovare applicazione è necessario che soddisfino tre condizioni:</a:t>
            </a:r>
          </a:p>
          <a:p>
            <a:pPr marL="914400" lvl="1" indent="-457200">
              <a:buAutoNum type="alphaLcParenR"/>
            </a:pPr>
            <a:r>
              <a:rPr lang="it-IT" dirty="0"/>
              <a:t>Il bene deve rientrare nella </a:t>
            </a:r>
            <a:r>
              <a:rPr lang="it-IT" b="1" dirty="0">
                <a:solidFill>
                  <a:srgbClr val="0070C0"/>
                </a:solidFill>
              </a:rPr>
              <a:t>nozione di merce</a:t>
            </a:r>
            <a:r>
              <a:rPr lang="it-IT" dirty="0"/>
              <a:t>:  ossia un prodotto pecuniariamente valutabile e atto a costituire oggetto di scambio commerciale e che possieda una concretezza tangibile;</a:t>
            </a:r>
          </a:p>
          <a:p>
            <a:pPr marL="914400" lvl="1" indent="-457200">
              <a:buAutoNum type="alphaLcParenR"/>
            </a:pPr>
            <a:r>
              <a:rPr lang="it-IT" dirty="0"/>
              <a:t>La merce deve essere utilizzata negli </a:t>
            </a:r>
            <a:r>
              <a:rPr lang="it-IT" b="1" dirty="0">
                <a:solidFill>
                  <a:srgbClr val="0070C0"/>
                </a:solidFill>
              </a:rPr>
              <a:t>scambi transfrontalieri </a:t>
            </a:r>
            <a:r>
              <a:rPr lang="it-IT" dirty="0"/>
              <a:t>tra SM (artt. 30, 34, 35, 36 e 110 TFEU) [</a:t>
            </a:r>
            <a:r>
              <a:rPr lang="it-IT" b="1" dirty="0">
                <a:solidFill>
                  <a:srgbClr val="0070C0"/>
                </a:solidFill>
              </a:rPr>
              <a:t>ambito oggettivo</a:t>
            </a:r>
            <a:r>
              <a:rPr lang="it-IT" dirty="0"/>
              <a:t>];</a:t>
            </a:r>
          </a:p>
          <a:p>
            <a:pPr marL="914400" lvl="1" indent="-457200">
              <a:buAutoNum type="alphaLcParenR"/>
            </a:pPr>
            <a:r>
              <a:rPr lang="it-IT" dirty="0"/>
              <a:t>Il soggetto destinatario della specifica disposizione deve essere ricompreso nell’ambito di applicazione soggettiva del trattato (artt. 30, 34, 35, 36 e 110 TFUE) [</a:t>
            </a:r>
            <a:r>
              <a:rPr lang="it-IT" b="1" dirty="0">
                <a:solidFill>
                  <a:srgbClr val="0070C0"/>
                </a:solidFill>
              </a:rPr>
              <a:t>ambito soggettivo</a:t>
            </a:r>
            <a:r>
              <a:rPr lang="it-IT" dirty="0"/>
              <a:t>]: </a:t>
            </a:r>
          </a:p>
          <a:p>
            <a:pPr marL="457200" lvl="1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540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75269-CF2F-2DDF-0F75-FC5BE15C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7EBD75-98E5-EFBC-D03E-523DECF1E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Ambito oggettivo di applicazione: </a:t>
            </a:r>
          </a:p>
          <a:p>
            <a:pPr lvl="1"/>
            <a:r>
              <a:rPr lang="it-IT" dirty="0"/>
              <a:t>l’elemento transfrontaliero costituisce un requisito indispensabile, nel senso che le merci devono provenire da uno SM ed essere oggetto di scambio con uno o più SM, oppure provenire da Stati terzi ed essere in libero transito nell’UE (art. 28, par. 2, TFUE).</a:t>
            </a:r>
          </a:p>
          <a:p>
            <a:pPr lvl="1"/>
            <a:r>
              <a:rPr lang="it-IT" dirty="0"/>
              <a:t>Sono considerati in libera pratica in uno Stato membro i prodotti provenienti da paesi terzi per i quali siano state adempiute in tale Stato le formalità di importazione e riscossi i dazi doganali e le tasse di effetto equivalente esigibili e che non abbiano beneficiato di un ristorno totale o parziale di tali dazi e tasse (art. 29 TFUE).</a:t>
            </a:r>
          </a:p>
          <a:p>
            <a:r>
              <a:rPr lang="it-IT" b="1" dirty="0">
                <a:solidFill>
                  <a:srgbClr val="0070C0"/>
                </a:solidFill>
              </a:rPr>
              <a:t>Ambito soggettivo di applicazione: </a:t>
            </a:r>
          </a:p>
          <a:p>
            <a:pPr lvl="1"/>
            <a:r>
              <a:rPr lang="it-IT" dirty="0"/>
              <a:t>le norme inerenti la libera circolazione delle merci (artt. 30, 34, 35, 36 e 110 TFUE) trovano applicazione indipendentemente dalla nazionalità degli attori economici coinvolti.</a:t>
            </a:r>
          </a:p>
        </p:txBody>
      </p:sp>
    </p:spTree>
    <p:extLst>
      <p:ext uri="{BB962C8B-B14F-4D97-AF65-F5344CB8AC3E}">
        <p14:creationId xmlns:p14="http://schemas.microsoft.com/office/powerpoint/2010/main" val="208277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71E8EB-DF53-485B-0081-D969179E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7F431A-524F-3AAE-2EBC-660EEA0B2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Base giuridica: art. 28, par. 1, TFUE;</a:t>
            </a:r>
          </a:p>
          <a:p>
            <a:r>
              <a:rPr lang="it-IT" dirty="0"/>
              <a:t>Definizione Unione doganale:</a:t>
            </a:r>
          </a:p>
          <a:p>
            <a:r>
              <a:rPr lang="it-IT" dirty="0"/>
              <a:t>L'Unione comprende un'unione doganale che si estende al complesso degli scambi di merci e comporta</a:t>
            </a:r>
          </a:p>
          <a:p>
            <a:pPr lvl="1"/>
            <a:r>
              <a:rPr lang="it-IT" dirty="0"/>
              <a:t> il divieto, fra gli Stati membri, dei dazi doganali all'importazione</a:t>
            </a:r>
          </a:p>
          <a:p>
            <a:pPr lvl="1"/>
            <a:r>
              <a:rPr lang="it-IT" dirty="0"/>
              <a:t> e all'esportazione e di qualsiasi tassa di effetto equivalente, </a:t>
            </a:r>
          </a:p>
          <a:p>
            <a:pPr lvl="1"/>
            <a:r>
              <a:rPr lang="it-IT" dirty="0"/>
              <a:t>come pure l'adozione di una tariffa doganale comune nei loro rapporti con i paesi terzi.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7963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98AEDA-2A04-FBF3-26A8-D41D8A961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DFE2EE-AF0B-2E27-86FC-BA95CD7BD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795"/>
            <a:ext cx="10515600" cy="4110168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Corollari art. 28, par. 1, TFUE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merci che hanno origine nell’UE beneficiano della libertà di circolare tra gli SM;</a:t>
            </a:r>
          </a:p>
          <a:p>
            <a:pPr lvl="1"/>
            <a:r>
              <a:rPr lang="it-IT" dirty="0"/>
              <a:t>Al contrario, i prodotti originati fuori dall’UE possono circolare liberamente solo dopo aver pagato la tariffa doganale comune;</a:t>
            </a:r>
          </a:p>
          <a:p>
            <a:pPr lvl="1"/>
            <a:r>
              <a:rPr lang="it-IT" dirty="0"/>
              <a:t>I Trattati vietano le tariffe doganali sulle merci tra gli SM, ma li ammettono su quelle di Paesi terzi</a:t>
            </a:r>
          </a:p>
          <a:p>
            <a:pPr lvl="1"/>
            <a:r>
              <a:rPr lang="it-IT" dirty="0"/>
              <a:t>I prodotti di Paesi terzi possono circolare liberamente solo dopo che siano state adempiute nello SM di approdo le pratiche doganali. </a:t>
            </a:r>
          </a:p>
        </p:txBody>
      </p:sp>
    </p:spTree>
    <p:extLst>
      <p:ext uri="{BB962C8B-B14F-4D97-AF65-F5344CB8AC3E}">
        <p14:creationId xmlns:p14="http://schemas.microsoft.com/office/powerpoint/2010/main" val="2420583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</TotalTime>
  <Words>1399</Words>
  <Application>Microsoft Macintosh PowerPoint</Application>
  <PresentationFormat>Widescreen</PresentationFormat>
  <Paragraphs>95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IBM Plex Sans</vt:lpstr>
      <vt:lpstr>Tema di Office</vt:lpstr>
      <vt:lpstr>Diritto del Mercato Unico Europeo Prof. Dr. Alessandro Nato</vt:lpstr>
      <vt:lpstr>Indice lezione</vt:lpstr>
      <vt:lpstr>Libera circolazione delle merci</vt:lpstr>
      <vt:lpstr>Libera circolazione delle merci</vt:lpstr>
      <vt:lpstr>Libera circolazione delle merci</vt:lpstr>
      <vt:lpstr>Libera circolazione delle merci</vt:lpstr>
      <vt:lpstr>Libera circolazione delle merci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105</cp:revision>
  <dcterms:created xsi:type="dcterms:W3CDTF">2022-09-09T08:27:37Z</dcterms:created>
  <dcterms:modified xsi:type="dcterms:W3CDTF">2023-01-13T14:52:54Z</dcterms:modified>
</cp:coreProperties>
</file>