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1439A6-BAE0-4DB0-8DA2-61131C553FA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1E8418C-29AB-4FAA-A804-92F0B2E86376}">
      <dgm:prSet phldrT="[Testo]"/>
      <dgm:spPr/>
      <dgm:t>
        <a:bodyPr/>
        <a:lstStyle/>
        <a:p>
          <a:r>
            <a:rPr lang="it-IT" dirty="0"/>
            <a:t>Definizione della </a:t>
          </a:r>
          <a:r>
            <a:rPr lang="it-IT" dirty="0" err="1"/>
            <a:t>mission</a:t>
          </a:r>
          <a:r>
            <a:rPr lang="it-IT" dirty="0"/>
            <a:t> aziendale</a:t>
          </a:r>
        </a:p>
      </dgm:t>
    </dgm:pt>
    <dgm:pt modelId="{AFF1B106-FEB4-47D7-BEFF-57196E3E44DC}" type="parTrans" cxnId="{588F8F96-A939-4529-8C65-75472EB06677}">
      <dgm:prSet/>
      <dgm:spPr/>
      <dgm:t>
        <a:bodyPr/>
        <a:lstStyle/>
        <a:p>
          <a:endParaRPr lang="it-IT"/>
        </a:p>
      </dgm:t>
    </dgm:pt>
    <dgm:pt modelId="{69896F23-F817-432C-8164-F19AB98C19CB}" type="sibTrans" cxnId="{588F8F96-A939-4529-8C65-75472EB06677}">
      <dgm:prSet/>
      <dgm:spPr/>
      <dgm:t>
        <a:bodyPr/>
        <a:lstStyle/>
        <a:p>
          <a:endParaRPr lang="it-IT"/>
        </a:p>
      </dgm:t>
    </dgm:pt>
    <dgm:pt modelId="{6B363F78-E66C-4ECB-8DA4-FE2DBD7AA261}">
      <dgm:prSet phldrT="[Testo]"/>
      <dgm:spPr/>
      <dgm:t>
        <a:bodyPr/>
        <a:lstStyle/>
        <a:p>
          <a:r>
            <a:rPr lang="it-IT" dirty="0"/>
            <a:t>Piano strategico e obiettivi</a:t>
          </a:r>
        </a:p>
      </dgm:t>
    </dgm:pt>
    <dgm:pt modelId="{0827FB97-AB80-488E-8CAE-D1BCC899D3CD}" type="parTrans" cxnId="{7BE9CFBB-6B5D-4B60-8F74-26E01EA45F77}">
      <dgm:prSet/>
      <dgm:spPr/>
      <dgm:t>
        <a:bodyPr/>
        <a:lstStyle/>
        <a:p>
          <a:endParaRPr lang="it-IT"/>
        </a:p>
      </dgm:t>
    </dgm:pt>
    <dgm:pt modelId="{517F4C5E-1046-4990-8DC7-6F9BDEF7FF91}" type="sibTrans" cxnId="{7BE9CFBB-6B5D-4B60-8F74-26E01EA45F77}">
      <dgm:prSet/>
      <dgm:spPr/>
      <dgm:t>
        <a:bodyPr/>
        <a:lstStyle/>
        <a:p>
          <a:endParaRPr lang="it-IT"/>
        </a:p>
      </dgm:t>
    </dgm:pt>
    <dgm:pt modelId="{AF938C1C-EED9-4A02-90FE-3F37455F7487}">
      <dgm:prSet phldrT="[Testo]"/>
      <dgm:spPr/>
      <dgm:t>
        <a:bodyPr/>
        <a:lstStyle/>
        <a:p>
          <a:r>
            <a:rPr lang="it-IT" dirty="0"/>
            <a:t>Pianificazione delle risorse umane</a:t>
          </a:r>
        </a:p>
      </dgm:t>
    </dgm:pt>
    <dgm:pt modelId="{789F8C7E-7A3A-49B7-9ACD-11F5F943DE15}" type="parTrans" cxnId="{985FB71D-3C06-4A73-A4CD-4F6BF99E27F7}">
      <dgm:prSet/>
      <dgm:spPr/>
      <dgm:t>
        <a:bodyPr/>
        <a:lstStyle/>
        <a:p>
          <a:endParaRPr lang="it-IT"/>
        </a:p>
      </dgm:t>
    </dgm:pt>
    <dgm:pt modelId="{1D02D758-D401-49C1-BC5C-19BE9D8F31AE}" type="sibTrans" cxnId="{985FB71D-3C06-4A73-A4CD-4F6BF99E27F7}">
      <dgm:prSet/>
      <dgm:spPr/>
      <dgm:t>
        <a:bodyPr/>
        <a:lstStyle/>
        <a:p>
          <a:endParaRPr lang="it-IT"/>
        </a:p>
      </dgm:t>
    </dgm:pt>
    <dgm:pt modelId="{886BBC9C-B34B-41AB-9003-36A20F99D4F6}" type="pres">
      <dgm:prSet presAssocID="{0C1439A6-BAE0-4DB0-8DA2-61131C553FA5}" presName="outerComposite" presStyleCnt="0">
        <dgm:presLayoutVars>
          <dgm:chMax val="5"/>
          <dgm:dir/>
          <dgm:resizeHandles val="exact"/>
        </dgm:presLayoutVars>
      </dgm:prSet>
      <dgm:spPr/>
    </dgm:pt>
    <dgm:pt modelId="{2C53D242-8C91-41A4-9FAA-65240BCA0A8D}" type="pres">
      <dgm:prSet presAssocID="{0C1439A6-BAE0-4DB0-8DA2-61131C553FA5}" presName="dummyMaxCanvas" presStyleCnt="0">
        <dgm:presLayoutVars/>
      </dgm:prSet>
      <dgm:spPr/>
    </dgm:pt>
    <dgm:pt modelId="{D358BB12-7437-4558-AC3B-DDD0A7BCDCE5}" type="pres">
      <dgm:prSet presAssocID="{0C1439A6-BAE0-4DB0-8DA2-61131C553FA5}" presName="ThreeNodes_1" presStyleLbl="node1" presStyleIdx="0" presStyleCnt="3">
        <dgm:presLayoutVars>
          <dgm:bulletEnabled val="1"/>
        </dgm:presLayoutVars>
      </dgm:prSet>
      <dgm:spPr/>
    </dgm:pt>
    <dgm:pt modelId="{913AC6C0-AF6E-4E30-A247-B8403746FCDF}" type="pres">
      <dgm:prSet presAssocID="{0C1439A6-BAE0-4DB0-8DA2-61131C553FA5}" presName="ThreeNodes_2" presStyleLbl="node1" presStyleIdx="1" presStyleCnt="3">
        <dgm:presLayoutVars>
          <dgm:bulletEnabled val="1"/>
        </dgm:presLayoutVars>
      </dgm:prSet>
      <dgm:spPr/>
    </dgm:pt>
    <dgm:pt modelId="{44E0457E-8C4E-45F0-879F-FE132542B1D6}" type="pres">
      <dgm:prSet presAssocID="{0C1439A6-BAE0-4DB0-8DA2-61131C553FA5}" presName="ThreeNodes_3" presStyleLbl="node1" presStyleIdx="2" presStyleCnt="3">
        <dgm:presLayoutVars>
          <dgm:bulletEnabled val="1"/>
        </dgm:presLayoutVars>
      </dgm:prSet>
      <dgm:spPr/>
    </dgm:pt>
    <dgm:pt modelId="{C523813E-AB8E-4957-8432-4CADBE51BF09}" type="pres">
      <dgm:prSet presAssocID="{0C1439A6-BAE0-4DB0-8DA2-61131C553FA5}" presName="ThreeConn_1-2" presStyleLbl="fgAccFollowNode1" presStyleIdx="0" presStyleCnt="2">
        <dgm:presLayoutVars>
          <dgm:bulletEnabled val="1"/>
        </dgm:presLayoutVars>
      </dgm:prSet>
      <dgm:spPr/>
    </dgm:pt>
    <dgm:pt modelId="{D16FC3B9-AF0C-407A-8A6E-ED53EA990F98}" type="pres">
      <dgm:prSet presAssocID="{0C1439A6-BAE0-4DB0-8DA2-61131C553FA5}" presName="ThreeConn_2-3" presStyleLbl="fgAccFollowNode1" presStyleIdx="1" presStyleCnt="2">
        <dgm:presLayoutVars>
          <dgm:bulletEnabled val="1"/>
        </dgm:presLayoutVars>
      </dgm:prSet>
      <dgm:spPr/>
    </dgm:pt>
    <dgm:pt modelId="{315563D1-0261-4A40-BFE1-A37571650B02}" type="pres">
      <dgm:prSet presAssocID="{0C1439A6-BAE0-4DB0-8DA2-61131C553FA5}" presName="ThreeNodes_1_text" presStyleLbl="node1" presStyleIdx="2" presStyleCnt="3">
        <dgm:presLayoutVars>
          <dgm:bulletEnabled val="1"/>
        </dgm:presLayoutVars>
      </dgm:prSet>
      <dgm:spPr/>
    </dgm:pt>
    <dgm:pt modelId="{B10F888C-5B37-4124-BF05-B9D574B6C666}" type="pres">
      <dgm:prSet presAssocID="{0C1439A6-BAE0-4DB0-8DA2-61131C553FA5}" presName="ThreeNodes_2_text" presStyleLbl="node1" presStyleIdx="2" presStyleCnt="3">
        <dgm:presLayoutVars>
          <dgm:bulletEnabled val="1"/>
        </dgm:presLayoutVars>
      </dgm:prSet>
      <dgm:spPr/>
    </dgm:pt>
    <dgm:pt modelId="{E0AC486C-CD8B-4031-83C6-9ADF08316919}" type="pres">
      <dgm:prSet presAssocID="{0C1439A6-BAE0-4DB0-8DA2-61131C553FA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91F4C02-1644-4A0F-B882-A15A85DD4C40}" type="presOf" srcId="{517F4C5E-1046-4990-8DC7-6F9BDEF7FF91}" destId="{D16FC3B9-AF0C-407A-8A6E-ED53EA990F98}" srcOrd="0" destOrd="0" presId="urn:microsoft.com/office/officeart/2005/8/layout/vProcess5"/>
    <dgm:cxn modelId="{663B0F07-6D3E-4DCA-8B4F-7CB81D2AC866}" type="presOf" srcId="{0C1439A6-BAE0-4DB0-8DA2-61131C553FA5}" destId="{886BBC9C-B34B-41AB-9003-36A20F99D4F6}" srcOrd="0" destOrd="0" presId="urn:microsoft.com/office/officeart/2005/8/layout/vProcess5"/>
    <dgm:cxn modelId="{985FB71D-3C06-4A73-A4CD-4F6BF99E27F7}" srcId="{0C1439A6-BAE0-4DB0-8DA2-61131C553FA5}" destId="{AF938C1C-EED9-4A02-90FE-3F37455F7487}" srcOrd="2" destOrd="0" parTransId="{789F8C7E-7A3A-49B7-9ACD-11F5F943DE15}" sibTransId="{1D02D758-D401-49C1-BC5C-19BE9D8F31AE}"/>
    <dgm:cxn modelId="{E94B0A36-EB2C-4E2E-ADAB-A6B18B7A49F2}" type="presOf" srcId="{6B363F78-E66C-4ECB-8DA4-FE2DBD7AA261}" destId="{913AC6C0-AF6E-4E30-A247-B8403746FCDF}" srcOrd="0" destOrd="0" presId="urn:microsoft.com/office/officeart/2005/8/layout/vProcess5"/>
    <dgm:cxn modelId="{0DFC204C-0462-41A1-A812-2AABC3FA253E}" type="presOf" srcId="{69896F23-F817-432C-8164-F19AB98C19CB}" destId="{C523813E-AB8E-4957-8432-4CADBE51BF09}" srcOrd="0" destOrd="0" presId="urn:microsoft.com/office/officeart/2005/8/layout/vProcess5"/>
    <dgm:cxn modelId="{588F8F96-A939-4529-8C65-75472EB06677}" srcId="{0C1439A6-BAE0-4DB0-8DA2-61131C553FA5}" destId="{01E8418C-29AB-4FAA-A804-92F0B2E86376}" srcOrd="0" destOrd="0" parTransId="{AFF1B106-FEB4-47D7-BEFF-57196E3E44DC}" sibTransId="{69896F23-F817-432C-8164-F19AB98C19CB}"/>
    <dgm:cxn modelId="{7BE9CFBB-6B5D-4B60-8F74-26E01EA45F77}" srcId="{0C1439A6-BAE0-4DB0-8DA2-61131C553FA5}" destId="{6B363F78-E66C-4ECB-8DA4-FE2DBD7AA261}" srcOrd="1" destOrd="0" parTransId="{0827FB97-AB80-488E-8CAE-D1BCC899D3CD}" sibTransId="{517F4C5E-1046-4990-8DC7-6F9BDEF7FF91}"/>
    <dgm:cxn modelId="{D130A7C5-90E3-4EA1-97C5-3AC1326C2CD9}" type="presOf" srcId="{6B363F78-E66C-4ECB-8DA4-FE2DBD7AA261}" destId="{B10F888C-5B37-4124-BF05-B9D574B6C666}" srcOrd="1" destOrd="0" presId="urn:microsoft.com/office/officeart/2005/8/layout/vProcess5"/>
    <dgm:cxn modelId="{CDD0A0D8-B55D-4B58-843D-C466C740419E}" type="presOf" srcId="{01E8418C-29AB-4FAA-A804-92F0B2E86376}" destId="{315563D1-0261-4A40-BFE1-A37571650B02}" srcOrd="1" destOrd="0" presId="urn:microsoft.com/office/officeart/2005/8/layout/vProcess5"/>
    <dgm:cxn modelId="{9E0E98F6-6913-4375-B21E-9A6DD90C0472}" type="presOf" srcId="{01E8418C-29AB-4FAA-A804-92F0B2E86376}" destId="{D358BB12-7437-4558-AC3B-DDD0A7BCDCE5}" srcOrd="0" destOrd="0" presId="urn:microsoft.com/office/officeart/2005/8/layout/vProcess5"/>
    <dgm:cxn modelId="{A62011F8-3E2D-4318-A881-B63404C34C45}" type="presOf" srcId="{AF938C1C-EED9-4A02-90FE-3F37455F7487}" destId="{E0AC486C-CD8B-4031-83C6-9ADF08316919}" srcOrd="1" destOrd="0" presId="urn:microsoft.com/office/officeart/2005/8/layout/vProcess5"/>
    <dgm:cxn modelId="{AB661CF8-7888-4C0E-AD8D-D7ADCF687B8A}" type="presOf" srcId="{AF938C1C-EED9-4A02-90FE-3F37455F7487}" destId="{44E0457E-8C4E-45F0-879F-FE132542B1D6}" srcOrd="0" destOrd="0" presId="urn:microsoft.com/office/officeart/2005/8/layout/vProcess5"/>
    <dgm:cxn modelId="{B2B9EF8A-BD54-4429-86EC-65D339B742B5}" type="presParOf" srcId="{886BBC9C-B34B-41AB-9003-36A20F99D4F6}" destId="{2C53D242-8C91-41A4-9FAA-65240BCA0A8D}" srcOrd="0" destOrd="0" presId="urn:microsoft.com/office/officeart/2005/8/layout/vProcess5"/>
    <dgm:cxn modelId="{F599C30E-DE8D-42E7-AF36-1C29365C3809}" type="presParOf" srcId="{886BBC9C-B34B-41AB-9003-36A20F99D4F6}" destId="{D358BB12-7437-4558-AC3B-DDD0A7BCDCE5}" srcOrd="1" destOrd="0" presId="urn:microsoft.com/office/officeart/2005/8/layout/vProcess5"/>
    <dgm:cxn modelId="{436B1B45-A603-40B8-BCAE-2E72FBDA11B9}" type="presParOf" srcId="{886BBC9C-B34B-41AB-9003-36A20F99D4F6}" destId="{913AC6C0-AF6E-4E30-A247-B8403746FCDF}" srcOrd="2" destOrd="0" presId="urn:microsoft.com/office/officeart/2005/8/layout/vProcess5"/>
    <dgm:cxn modelId="{34DF404E-D30C-475E-8835-8D5358255D11}" type="presParOf" srcId="{886BBC9C-B34B-41AB-9003-36A20F99D4F6}" destId="{44E0457E-8C4E-45F0-879F-FE132542B1D6}" srcOrd="3" destOrd="0" presId="urn:microsoft.com/office/officeart/2005/8/layout/vProcess5"/>
    <dgm:cxn modelId="{851CB6B6-8A7C-41A8-BB49-969A39AFDA3E}" type="presParOf" srcId="{886BBC9C-B34B-41AB-9003-36A20F99D4F6}" destId="{C523813E-AB8E-4957-8432-4CADBE51BF09}" srcOrd="4" destOrd="0" presId="urn:microsoft.com/office/officeart/2005/8/layout/vProcess5"/>
    <dgm:cxn modelId="{D0C0088C-0C2B-493A-A994-9578B91194A5}" type="presParOf" srcId="{886BBC9C-B34B-41AB-9003-36A20F99D4F6}" destId="{D16FC3B9-AF0C-407A-8A6E-ED53EA990F98}" srcOrd="5" destOrd="0" presId="urn:microsoft.com/office/officeart/2005/8/layout/vProcess5"/>
    <dgm:cxn modelId="{458FB7E7-5732-453F-AB6A-BC11552A5BD3}" type="presParOf" srcId="{886BBC9C-B34B-41AB-9003-36A20F99D4F6}" destId="{315563D1-0261-4A40-BFE1-A37571650B02}" srcOrd="6" destOrd="0" presId="urn:microsoft.com/office/officeart/2005/8/layout/vProcess5"/>
    <dgm:cxn modelId="{47762B72-2A11-4D8C-8C3A-C7A18F7F3AA1}" type="presParOf" srcId="{886BBC9C-B34B-41AB-9003-36A20F99D4F6}" destId="{B10F888C-5B37-4124-BF05-B9D574B6C666}" srcOrd="7" destOrd="0" presId="urn:microsoft.com/office/officeart/2005/8/layout/vProcess5"/>
    <dgm:cxn modelId="{1364A853-0880-4E66-815F-419ADA254A7E}" type="presParOf" srcId="{886BBC9C-B34B-41AB-9003-36A20F99D4F6}" destId="{E0AC486C-CD8B-4031-83C6-9ADF0831691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2386F8-3162-4692-92ED-F9FA6DFC9C8B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F1E3AFD-E89F-4D4E-A70F-E3A238033417}">
      <dgm:prSet phldrT="[Testo]"/>
      <dgm:spPr/>
      <dgm:t>
        <a:bodyPr/>
        <a:lstStyle/>
        <a:p>
          <a:r>
            <a:rPr lang="it-IT" dirty="0"/>
            <a:t>Analisi sui fabbisogni di competenze </a:t>
          </a:r>
        </a:p>
      </dgm:t>
    </dgm:pt>
    <dgm:pt modelId="{A8155C45-9804-4774-B1E0-6CF2AB1EC178}" type="parTrans" cxnId="{41EEA573-C736-4831-B8C0-2E2405ABA8B2}">
      <dgm:prSet/>
      <dgm:spPr/>
      <dgm:t>
        <a:bodyPr/>
        <a:lstStyle/>
        <a:p>
          <a:endParaRPr lang="it-IT"/>
        </a:p>
      </dgm:t>
    </dgm:pt>
    <dgm:pt modelId="{8B844B71-9879-441A-A21E-EF4290ECB2E6}" type="sibTrans" cxnId="{41EEA573-C736-4831-B8C0-2E2405ABA8B2}">
      <dgm:prSet/>
      <dgm:spPr/>
      <dgm:t>
        <a:bodyPr/>
        <a:lstStyle/>
        <a:p>
          <a:endParaRPr lang="it-IT"/>
        </a:p>
      </dgm:t>
    </dgm:pt>
    <dgm:pt modelId="{81D69F18-F132-41C5-9872-EA0775A8121A}">
      <dgm:prSet phldrT="[Testo]"/>
      <dgm:spPr/>
      <dgm:t>
        <a:bodyPr/>
        <a:lstStyle/>
        <a:p>
          <a:r>
            <a:rPr lang="it-IT" dirty="0"/>
            <a:t>Pianificazione del programma di HR</a:t>
          </a:r>
        </a:p>
      </dgm:t>
    </dgm:pt>
    <dgm:pt modelId="{FF3E624B-6048-4B2C-8BBB-A091B195F3EB}" type="parTrans" cxnId="{85092880-86F2-40D2-AE0B-02099FF05523}">
      <dgm:prSet/>
      <dgm:spPr/>
      <dgm:t>
        <a:bodyPr/>
        <a:lstStyle/>
        <a:p>
          <a:endParaRPr lang="it-IT"/>
        </a:p>
      </dgm:t>
    </dgm:pt>
    <dgm:pt modelId="{5DB47A0E-FCEA-4E71-89AE-2F371148587C}" type="sibTrans" cxnId="{85092880-86F2-40D2-AE0B-02099FF05523}">
      <dgm:prSet/>
      <dgm:spPr/>
      <dgm:t>
        <a:bodyPr/>
        <a:lstStyle/>
        <a:p>
          <a:endParaRPr lang="it-IT"/>
        </a:p>
      </dgm:t>
    </dgm:pt>
    <dgm:pt modelId="{4FC34653-2A47-429C-9589-1E15D1935D7E}">
      <dgm:prSet phldrT="[Testo]"/>
      <dgm:spPr/>
      <dgm:t>
        <a:bodyPr/>
        <a:lstStyle/>
        <a:p>
          <a:r>
            <a:rPr lang="it-IT" dirty="0"/>
            <a:t>Politiche di reclutamento</a:t>
          </a:r>
        </a:p>
      </dgm:t>
    </dgm:pt>
    <dgm:pt modelId="{753341B3-F644-4175-A0D7-4829E2D6B627}" type="parTrans" cxnId="{72F2709C-102F-437B-912D-3D72A24BC651}">
      <dgm:prSet/>
      <dgm:spPr/>
      <dgm:t>
        <a:bodyPr/>
        <a:lstStyle/>
        <a:p>
          <a:endParaRPr lang="it-IT"/>
        </a:p>
      </dgm:t>
    </dgm:pt>
    <dgm:pt modelId="{26C7BD54-777F-4CC6-BB58-E92AC4933428}" type="sibTrans" cxnId="{72F2709C-102F-437B-912D-3D72A24BC651}">
      <dgm:prSet/>
      <dgm:spPr/>
      <dgm:t>
        <a:bodyPr/>
        <a:lstStyle/>
        <a:p>
          <a:endParaRPr lang="it-IT"/>
        </a:p>
      </dgm:t>
    </dgm:pt>
    <dgm:pt modelId="{0A0D2147-4A25-4D1D-BA30-D73668A120B6}">
      <dgm:prSet phldrT="[Testo]"/>
      <dgm:spPr/>
      <dgm:t>
        <a:bodyPr/>
        <a:lstStyle/>
        <a:p>
          <a:r>
            <a:rPr lang="it-IT" dirty="0"/>
            <a:t>Previsioni sulle </a:t>
          </a:r>
          <a:r>
            <a:rPr lang="it-IT" dirty="0" err="1"/>
            <a:t>skills</a:t>
          </a:r>
          <a:endParaRPr lang="it-IT" dirty="0"/>
        </a:p>
      </dgm:t>
    </dgm:pt>
    <dgm:pt modelId="{907ECD4B-668C-4AFC-8BD0-3B32915D232E}" type="parTrans" cxnId="{37C433B8-1073-40F0-A1E5-88D163A5EBA7}">
      <dgm:prSet/>
      <dgm:spPr/>
    </dgm:pt>
    <dgm:pt modelId="{62C2A482-F190-4320-86F8-811CD7E7EC22}" type="sibTrans" cxnId="{37C433B8-1073-40F0-A1E5-88D163A5EBA7}">
      <dgm:prSet/>
      <dgm:spPr/>
    </dgm:pt>
    <dgm:pt modelId="{01B9E760-904D-4B4D-A7D8-B5EFCBA78977}">
      <dgm:prSet phldrT="[Testo]"/>
      <dgm:spPr/>
      <dgm:t>
        <a:bodyPr/>
        <a:lstStyle/>
        <a:p>
          <a:r>
            <a:rPr lang="it-IT" dirty="0"/>
            <a:t>Fabbisogni futuri di profili professionali</a:t>
          </a:r>
        </a:p>
      </dgm:t>
    </dgm:pt>
    <dgm:pt modelId="{10BFF83B-32E5-4415-9AAC-6F635E3D74EC}" type="parTrans" cxnId="{FFF517CD-29B7-4119-AAB5-4D874368B1F0}">
      <dgm:prSet/>
      <dgm:spPr/>
    </dgm:pt>
    <dgm:pt modelId="{9A17AAFE-A35C-4C74-A038-CB648735C31F}" type="sibTrans" cxnId="{FFF517CD-29B7-4119-AAB5-4D874368B1F0}">
      <dgm:prSet/>
      <dgm:spPr/>
    </dgm:pt>
    <dgm:pt modelId="{C3BB5E8B-9444-4624-BA81-C6964F145CD8}">
      <dgm:prSet phldrT="[Testo]"/>
      <dgm:spPr/>
      <dgm:t>
        <a:bodyPr/>
        <a:lstStyle/>
        <a:p>
          <a:r>
            <a:rPr lang="it-IT" dirty="0"/>
            <a:t>Analisi del mercato del lavoro</a:t>
          </a:r>
        </a:p>
      </dgm:t>
    </dgm:pt>
    <dgm:pt modelId="{1710C25A-56C7-4796-8830-E54120FFE10C}" type="parTrans" cxnId="{DA84B433-4683-49B2-ABDC-0CEA6C8D84C6}">
      <dgm:prSet/>
      <dgm:spPr/>
    </dgm:pt>
    <dgm:pt modelId="{FDD5BE12-96C1-468C-9E21-0AA016AF61DD}" type="sibTrans" cxnId="{DA84B433-4683-49B2-ABDC-0CEA6C8D84C6}">
      <dgm:prSet/>
      <dgm:spPr/>
    </dgm:pt>
    <dgm:pt modelId="{499D80AA-D4E2-42CB-B03B-977709344BEE}">
      <dgm:prSet phldrT="[Testo]"/>
      <dgm:spPr/>
      <dgm:t>
        <a:bodyPr/>
        <a:lstStyle/>
        <a:p>
          <a:r>
            <a:rPr lang="it-IT" dirty="0"/>
            <a:t>Formazione e sviluppo delle carriere</a:t>
          </a:r>
        </a:p>
      </dgm:t>
    </dgm:pt>
    <dgm:pt modelId="{010E894B-EF45-43AA-8C05-D68765208228}" type="parTrans" cxnId="{7FCD0D61-B4A6-40E6-B041-F2EFCECAECDF}">
      <dgm:prSet/>
      <dgm:spPr/>
    </dgm:pt>
    <dgm:pt modelId="{CCF9E5C3-E9EA-4857-A203-03CBB40F0E25}" type="sibTrans" cxnId="{7FCD0D61-B4A6-40E6-B041-F2EFCECAECDF}">
      <dgm:prSet/>
      <dgm:spPr/>
    </dgm:pt>
    <dgm:pt modelId="{5363BC50-7EE2-492D-BA85-A7EA9A5B7098}">
      <dgm:prSet phldrT="[Testo]"/>
      <dgm:spPr/>
      <dgm:t>
        <a:bodyPr/>
        <a:lstStyle/>
        <a:p>
          <a:r>
            <a:rPr lang="it-IT" dirty="0"/>
            <a:t>Sistema degli incentivi e delle retribuzioni</a:t>
          </a:r>
        </a:p>
      </dgm:t>
    </dgm:pt>
    <dgm:pt modelId="{E025530D-655F-4B6F-91DE-CE71C1B73946}" type="parTrans" cxnId="{8FBAA0EC-652D-4E8C-870E-FE0AB562427E}">
      <dgm:prSet/>
      <dgm:spPr/>
    </dgm:pt>
    <dgm:pt modelId="{5F7BA4DD-9351-4D8B-81F7-F8F28C7BBF82}" type="sibTrans" cxnId="{8FBAA0EC-652D-4E8C-870E-FE0AB562427E}">
      <dgm:prSet/>
      <dgm:spPr/>
    </dgm:pt>
    <dgm:pt modelId="{B714CEE6-1E9D-454A-AD76-A90F353F42F8}" type="pres">
      <dgm:prSet presAssocID="{742386F8-3162-4692-92ED-F9FA6DFC9C8B}" presName="Name0" presStyleCnt="0">
        <dgm:presLayoutVars>
          <dgm:dir/>
          <dgm:animLvl val="lvl"/>
          <dgm:resizeHandles val="exact"/>
        </dgm:presLayoutVars>
      </dgm:prSet>
      <dgm:spPr/>
    </dgm:pt>
    <dgm:pt modelId="{B58705BD-6A13-48A3-9F8E-6501E2DFCC75}" type="pres">
      <dgm:prSet presAssocID="{0F1E3AFD-E89F-4D4E-A70F-E3A238033417}" presName="composite" presStyleCnt="0"/>
      <dgm:spPr/>
    </dgm:pt>
    <dgm:pt modelId="{49B9036B-718A-4793-83C9-FA9324E184B1}" type="pres">
      <dgm:prSet presAssocID="{0F1E3AFD-E89F-4D4E-A70F-E3A23803341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28834AE-474F-4DBF-8059-CF8ACEC367A1}" type="pres">
      <dgm:prSet presAssocID="{0F1E3AFD-E89F-4D4E-A70F-E3A238033417}" presName="desTx" presStyleLbl="alignAccFollowNode1" presStyleIdx="0" presStyleCnt="2">
        <dgm:presLayoutVars>
          <dgm:bulletEnabled val="1"/>
        </dgm:presLayoutVars>
      </dgm:prSet>
      <dgm:spPr/>
    </dgm:pt>
    <dgm:pt modelId="{BFC03377-6969-428D-8829-6D003B021879}" type="pres">
      <dgm:prSet presAssocID="{8B844B71-9879-441A-A21E-EF4290ECB2E6}" presName="space" presStyleCnt="0"/>
      <dgm:spPr/>
    </dgm:pt>
    <dgm:pt modelId="{72720253-9AD2-4239-A785-1D68BF7122B2}" type="pres">
      <dgm:prSet presAssocID="{81D69F18-F132-41C5-9872-EA0775A8121A}" presName="composite" presStyleCnt="0"/>
      <dgm:spPr/>
    </dgm:pt>
    <dgm:pt modelId="{0EFC2137-1F83-4CD6-B899-7CEECECD72E3}" type="pres">
      <dgm:prSet presAssocID="{81D69F18-F132-41C5-9872-EA0775A8121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CA1AB8D5-FA34-446C-9F77-549C06EE3D36}" type="pres">
      <dgm:prSet presAssocID="{81D69F18-F132-41C5-9872-EA0775A8121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04025210-1034-4DD1-A3C1-B58C168D25C8}" type="presOf" srcId="{01B9E760-904D-4B4D-A7D8-B5EFCBA78977}" destId="{228834AE-474F-4DBF-8059-CF8ACEC367A1}" srcOrd="0" destOrd="2" presId="urn:microsoft.com/office/officeart/2005/8/layout/hList1"/>
    <dgm:cxn modelId="{FFD91E13-7548-4850-AD2F-E07B3DCC492C}" type="presOf" srcId="{742386F8-3162-4692-92ED-F9FA6DFC9C8B}" destId="{B714CEE6-1E9D-454A-AD76-A90F353F42F8}" srcOrd="0" destOrd="0" presId="urn:microsoft.com/office/officeart/2005/8/layout/hList1"/>
    <dgm:cxn modelId="{DA84B433-4683-49B2-ABDC-0CEA6C8D84C6}" srcId="{0F1E3AFD-E89F-4D4E-A70F-E3A238033417}" destId="{C3BB5E8B-9444-4624-BA81-C6964F145CD8}" srcOrd="1" destOrd="0" parTransId="{1710C25A-56C7-4796-8830-E54120FFE10C}" sibTransId="{FDD5BE12-96C1-468C-9E21-0AA016AF61DD}"/>
    <dgm:cxn modelId="{BC22AF40-FA52-4F5F-A9F5-0104E84436CE}" type="presOf" srcId="{0A0D2147-4A25-4D1D-BA30-D73668A120B6}" destId="{228834AE-474F-4DBF-8059-CF8ACEC367A1}" srcOrd="0" destOrd="0" presId="urn:microsoft.com/office/officeart/2005/8/layout/hList1"/>
    <dgm:cxn modelId="{A2245052-25A0-4534-950D-311983BE3B22}" type="presOf" srcId="{C3BB5E8B-9444-4624-BA81-C6964F145CD8}" destId="{228834AE-474F-4DBF-8059-CF8ACEC367A1}" srcOrd="0" destOrd="1" presId="urn:microsoft.com/office/officeart/2005/8/layout/hList1"/>
    <dgm:cxn modelId="{F1C18B53-2033-4949-9344-E0C6E2EF2148}" type="presOf" srcId="{4FC34653-2A47-429C-9589-1E15D1935D7E}" destId="{CA1AB8D5-FA34-446C-9F77-549C06EE3D36}" srcOrd="0" destOrd="0" presId="urn:microsoft.com/office/officeart/2005/8/layout/hList1"/>
    <dgm:cxn modelId="{7FCD0D61-B4A6-40E6-B041-F2EFCECAECDF}" srcId="{81D69F18-F132-41C5-9872-EA0775A8121A}" destId="{499D80AA-D4E2-42CB-B03B-977709344BEE}" srcOrd="1" destOrd="0" parTransId="{010E894B-EF45-43AA-8C05-D68765208228}" sibTransId="{CCF9E5C3-E9EA-4857-A203-03CBB40F0E25}"/>
    <dgm:cxn modelId="{94A05B72-4923-45D4-AFFF-7201CEFDEBA8}" type="presOf" srcId="{5363BC50-7EE2-492D-BA85-A7EA9A5B7098}" destId="{CA1AB8D5-FA34-446C-9F77-549C06EE3D36}" srcOrd="0" destOrd="2" presId="urn:microsoft.com/office/officeart/2005/8/layout/hList1"/>
    <dgm:cxn modelId="{41EEA573-C736-4831-B8C0-2E2405ABA8B2}" srcId="{742386F8-3162-4692-92ED-F9FA6DFC9C8B}" destId="{0F1E3AFD-E89F-4D4E-A70F-E3A238033417}" srcOrd="0" destOrd="0" parTransId="{A8155C45-9804-4774-B1E0-6CF2AB1EC178}" sibTransId="{8B844B71-9879-441A-A21E-EF4290ECB2E6}"/>
    <dgm:cxn modelId="{85092880-86F2-40D2-AE0B-02099FF05523}" srcId="{742386F8-3162-4692-92ED-F9FA6DFC9C8B}" destId="{81D69F18-F132-41C5-9872-EA0775A8121A}" srcOrd="1" destOrd="0" parTransId="{FF3E624B-6048-4B2C-8BBB-A091B195F3EB}" sibTransId="{5DB47A0E-FCEA-4E71-89AE-2F371148587C}"/>
    <dgm:cxn modelId="{72F2709C-102F-437B-912D-3D72A24BC651}" srcId="{81D69F18-F132-41C5-9872-EA0775A8121A}" destId="{4FC34653-2A47-429C-9589-1E15D1935D7E}" srcOrd="0" destOrd="0" parTransId="{753341B3-F644-4175-A0D7-4829E2D6B627}" sibTransId="{26C7BD54-777F-4CC6-BB58-E92AC4933428}"/>
    <dgm:cxn modelId="{37C433B8-1073-40F0-A1E5-88D163A5EBA7}" srcId="{0F1E3AFD-E89F-4D4E-A70F-E3A238033417}" destId="{0A0D2147-4A25-4D1D-BA30-D73668A120B6}" srcOrd="0" destOrd="0" parTransId="{907ECD4B-668C-4AFC-8BD0-3B32915D232E}" sibTransId="{62C2A482-F190-4320-86F8-811CD7E7EC22}"/>
    <dgm:cxn modelId="{E39ACDC9-41D0-4A97-A224-BBA9E2077A2C}" type="presOf" srcId="{499D80AA-D4E2-42CB-B03B-977709344BEE}" destId="{CA1AB8D5-FA34-446C-9F77-549C06EE3D36}" srcOrd="0" destOrd="1" presId="urn:microsoft.com/office/officeart/2005/8/layout/hList1"/>
    <dgm:cxn modelId="{FFF517CD-29B7-4119-AAB5-4D874368B1F0}" srcId="{0F1E3AFD-E89F-4D4E-A70F-E3A238033417}" destId="{01B9E760-904D-4B4D-A7D8-B5EFCBA78977}" srcOrd="2" destOrd="0" parTransId="{10BFF83B-32E5-4415-9AAC-6F635E3D74EC}" sibTransId="{9A17AAFE-A35C-4C74-A038-CB648735C31F}"/>
    <dgm:cxn modelId="{96CAE9E9-353C-45B0-AA66-FE0D9EA8813E}" type="presOf" srcId="{81D69F18-F132-41C5-9872-EA0775A8121A}" destId="{0EFC2137-1F83-4CD6-B899-7CEECECD72E3}" srcOrd="0" destOrd="0" presId="urn:microsoft.com/office/officeart/2005/8/layout/hList1"/>
    <dgm:cxn modelId="{8FBAA0EC-652D-4E8C-870E-FE0AB562427E}" srcId="{81D69F18-F132-41C5-9872-EA0775A8121A}" destId="{5363BC50-7EE2-492D-BA85-A7EA9A5B7098}" srcOrd="2" destOrd="0" parTransId="{E025530D-655F-4B6F-91DE-CE71C1B73946}" sibTransId="{5F7BA4DD-9351-4D8B-81F7-F8F28C7BBF82}"/>
    <dgm:cxn modelId="{96AFFFEF-3CFA-439E-8985-D691C430888B}" type="presOf" srcId="{0F1E3AFD-E89F-4D4E-A70F-E3A238033417}" destId="{49B9036B-718A-4793-83C9-FA9324E184B1}" srcOrd="0" destOrd="0" presId="urn:microsoft.com/office/officeart/2005/8/layout/hList1"/>
    <dgm:cxn modelId="{EE62538A-EA86-439F-934F-1FC4EE2163D7}" type="presParOf" srcId="{B714CEE6-1E9D-454A-AD76-A90F353F42F8}" destId="{B58705BD-6A13-48A3-9F8E-6501E2DFCC75}" srcOrd="0" destOrd="0" presId="urn:microsoft.com/office/officeart/2005/8/layout/hList1"/>
    <dgm:cxn modelId="{13731A82-939B-474D-9C97-208F08B66E07}" type="presParOf" srcId="{B58705BD-6A13-48A3-9F8E-6501E2DFCC75}" destId="{49B9036B-718A-4793-83C9-FA9324E184B1}" srcOrd="0" destOrd="0" presId="urn:microsoft.com/office/officeart/2005/8/layout/hList1"/>
    <dgm:cxn modelId="{ED333A7C-CB5B-4D96-A2D4-23030453D105}" type="presParOf" srcId="{B58705BD-6A13-48A3-9F8E-6501E2DFCC75}" destId="{228834AE-474F-4DBF-8059-CF8ACEC367A1}" srcOrd="1" destOrd="0" presId="urn:microsoft.com/office/officeart/2005/8/layout/hList1"/>
    <dgm:cxn modelId="{51CE1227-BE54-4E21-A40E-20506A33D081}" type="presParOf" srcId="{B714CEE6-1E9D-454A-AD76-A90F353F42F8}" destId="{BFC03377-6969-428D-8829-6D003B021879}" srcOrd="1" destOrd="0" presId="urn:microsoft.com/office/officeart/2005/8/layout/hList1"/>
    <dgm:cxn modelId="{666EFBB0-7939-49CC-B664-4C5AFFAFE8B0}" type="presParOf" srcId="{B714CEE6-1E9D-454A-AD76-A90F353F42F8}" destId="{72720253-9AD2-4239-A785-1D68BF7122B2}" srcOrd="2" destOrd="0" presId="urn:microsoft.com/office/officeart/2005/8/layout/hList1"/>
    <dgm:cxn modelId="{96285601-D8A9-4B91-A11C-E1C047DE28D3}" type="presParOf" srcId="{72720253-9AD2-4239-A785-1D68BF7122B2}" destId="{0EFC2137-1F83-4CD6-B899-7CEECECD72E3}" srcOrd="0" destOrd="0" presId="urn:microsoft.com/office/officeart/2005/8/layout/hList1"/>
    <dgm:cxn modelId="{F534F9ED-9549-4289-A99F-39D1AF3C2216}" type="presParOf" srcId="{72720253-9AD2-4239-A785-1D68BF7122B2}" destId="{CA1AB8D5-FA34-446C-9F77-549C06EE3D3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8BB12-7437-4558-AC3B-DDD0A7BCDCE5}">
      <dsp:nvSpPr>
        <dsp:cNvPr id="0" name=""/>
        <dsp:cNvSpPr/>
      </dsp:nvSpPr>
      <dsp:spPr>
        <a:xfrm>
          <a:off x="0" y="0"/>
          <a:ext cx="6908800" cy="1120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Definizione della </a:t>
          </a:r>
          <a:r>
            <a:rPr lang="it-IT" sz="3000" kern="1200" dirty="0" err="1"/>
            <a:t>mission</a:t>
          </a:r>
          <a:r>
            <a:rPr lang="it-IT" sz="3000" kern="1200" dirty="0"/>
            <a:t> aziendale</a:t>
          </a:r>
        </a:p>
      </dsp:txBody>
      <dsp:txXfrm>
        <a:off x="32824" y="32824"/>
        <a:ext cx="5699482" cy="1055047"/>
      </dsp:txXfrm>
    </dsp:sp>
    <dsp:sp modelId="{913AC6C0-AF6E-4E30-A247-B8403746FCDF}">
      <dsp:nvSpPr>
        <dsp:cNvPr id="0" name=""/>
        <dsp:cNvSpPr/>
      </dsp:nvSpPr>
      <dsp:spPr>
        <a:xfrm>
          <a:off x="609599" y="1307478"/>
          <a:ext cx="6908800" cy="1120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Piano strategico e obiettivi</a:t>
          </a:r>
        </a:p>
      </dsp:txBody>
      <dsp:txXfrm>
        <a:off x="642423" y="1340302"/>
        <a:ext cx="5505099" cy="1055047"/>
      </dsp:txXfrm>
    </dsp:sp>
    <dsp:sp modelId="{44E0457E-8C4E-45F0-879F-FE132542B1D6}">
      <dsp:nvSpPr>
        <dsp:cNvPr id="0" name=""/>
        <dsp:cNvSpPr/>
      </dsp:nvSpPr>
      <dsp:spPr>
        <a:xfrm>
          <a:off x="1219199" y="2614956"/>
          <a:ext cx="6908800" cy="1120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Pianificazione delle risorse umane</a:t>
          </a:r>
        </a:p>
      </dsp:txBody>
      <dsp:txXfrm>
        <a:off x="1252023" y="2647780"/>
        <a:ext cx="5505099" cy="1055047"/>
      </dsp:txXfrm>
    </dsp:sp>
    <dsp:sp modelId="{C523813E-AB8E-4957-8432-4CADBE51BF09}">
      <dsp:nvSpPr>
        <dsp:cNvPr id="0" name=""/>
        <dsp:cNvSpPr/>
      </dsp:nvSpPr>
      <dsp:spPr>
        <a:xfrm>
          <a:off x="6180347" y="849860"/>
          <a:ext cx="728452" cy="7284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400" kern="1200"/>
        </a:p>
      </dsp:txBody>
      <dsp:txXfrm>
        <a:off x="6344249" y="849860"/>
        <a:ext cx="400648" cy="548160"/>
      </dsp:txXfrm>
    </dsp:sp>
    <dsp:sp modelId="{D16FC3B9-AF0C-407A-8A6E-ED53EA990F98}">
      <dsp:nvSpPr>
        <dsp:cNvPr id="0" name=""/>
        <dsp:cNvSpPr/>
      </dsp:nvSpPr>
      <dsp:spPr>
        <a:xfrm>
          <a:off x="6789947" y="2149867"/>
          <a:ext cx="728452" cy="7284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400" kern="1200"/>
        </a:p>
      </dsp:txBody>
      <dsp:txXfrm>
        <a:off x="6953849" y="2149867"/>
        <a:ext cx="400648" cy="548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9036B-718A-4793-83C9-FA9324E184B1}">
      <dsp:nvSpPr>
        <dsp:cNvPr id="0" name=""/>
        <dsp:cNvSpPr/>
      </dsp:nvSpPr>
      <dsp:spPr>
        <a:xfrm>
          <a:off x="46" y="227111"/>
          <a:ext cx="4431109" cy="10109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Analisi sui fabbisogni di competenze </a:t>
          </a:r>
        </a:p>
      </dsp:txBody>
      <dsp:txXfrm>
        <a:off x="46" y="227111"/>
        <a:ext cx="4431109" cy="1010933"/>
      </dsp:txXfrm>
    </dsp:sp>
    <dsp:sp modelId="{228834AE-474F-4DBF-8059-CF8ACEC367A1}">
      <dsp:nvSpPr>
        <dsp:cNvPr id="0" name=""/>
        <dsp:cNvSpPr/>
      </dsp:nvSpPr>
      <dsp:spPr>
        <a:xfrm>
          <a:off x="46" y="1238044"/>
          <a:ext cx="4431109" cy="28533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900" kern="1200" dirty="0"/>
            <a:t>Previsioni sulle </a:t>
          </a:r>
          <a:r>
            <a:rPr lang="it-IT" sz="2900" kern="1200" dirty="0" err="1"/>
            <a:t>skills</a:t>
          </a:r>
          <a:endParaRPr lang="it-IT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900" kern="1200" dirty="0"/>
            <a:t>Analisi del mercato del lavoro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900" kern="1200" dirty="0"/>
            <a:t>Fabbisogni futuri di profili professionali</a:t>
          </a:r>
        </a:p>
      </dsp:txBody>
      <dsp:txXfrm>
        <a:off x="46" y="1238044"/>
        <a:ext cx="4431109" cy="2853341"/>
      </dsp:txXfrm>
    </dsp:sp>
    <dsp:sp modelId="{0EFC2137-1F83-4CD6-B899-7CEECECD72E3}">
      <dsp:nvSpPr>
        <dsp:cNvPr id="0" name=""/>
        <dsp:cNvSpPr/>
      </dsp:nvSpPr>
      <dsp:spPr>
        <a:xfrm>
          <a:off x="5051510" y="227111"/>
          <a:ext cx="4431109" cy="10109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Pianificazione del programma di HR</a:t>
          </a:r>
        </a:p>
      </dsp:txBody>
      <dsp:txXfrm>
        <a:off x="5051510" y="227111"/>
        <a:ext cx="4431109" cy="1010933"/>
      </dsp:txXfrm>
    </dsp:sp>
    <dsp:sp modelId="{CA1AB8D5-FA34-446C-9F77-549C06EE3D36}">
      <dsp:nvSpPr>
        <dsp:cNvPr id="0" name=""/>
        <dsp:cNvSpPr/>
      </dsp:nvSpPr>
      <dsp:spPr>
        <a:xfrm>
          <a:off x="5051510" y="1238044"/>
          <a:ext cx="4431109" cy="28533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900" kern="1200" dirty="0"/>
            <a:t>Politiche di reclutamento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900" kern="1200" dirty="0"/>
            <a:t>Formazione e sviluppo delle carriere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900" kern="1200" dirty="0"/>
            <a:t>Sistema degli incentivi e delle retribuzioni</a:t>
          </a:r>
        </a:p>
      </dsp:txBody>
      <dsp:txXfrm>
        <a:off x="5051510" y="1238044"/>
        <a:ext cx="4431109" cy="2853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PIANIFICAZIONE DELLE RISORSE UMANE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ROSSELLA </a:t>
            </a:r>
            <a:r>
              <a:rPr lang="it-IT"/>
              <a:t>DI FEDERICO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247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Caso di discussione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sz="2000" dirty="0"/>
              <a:t>Sì, l'assunzione e la gestione della forza lavoro a tempo determinato sono da essere considerate parte del processo di assunzione del personale. Tutte le aziende hanno le loro esigenze individuali e il processo di pianificazione delle competenze richieste e del personale deve essere svolto indipendentemente dal fatto che le posizioni siano ricoperte da dipendenti a tempo pieno o lavoratori a tempo determinato. Inoltre, leggi recenti indicano che la forza lavoro contingente dovrebbe essere trattata come un dipendente a tempo indeterminato.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it-IT" sz="2400" dirty="0"/>
              <a:t>Assumere lavoratori non standard è un'attività  rischiosa?</a:t>
            </a:r>
          </a:p>
          <a:p>
            <a:r>
              <a:rPr lang="it-IT" sz="2400" dirty="0"/>
              <a:t>L'assunzione e la gestione della forza lavoro a tempo definito devono essere considerate parte del processo di gestione delle risorse umane?</a:t>
            </a:r>
          </a:p>
        </p:txBody>
      </p:sp>
    </p:spTree>
    <p:extLst>
      <p:ext uri="{BB962C8B-B14F-4D97-AF65-F5344CB8AC3E}">
        <p14:creationId xmlns:p14="http://schemas.microsoft.com/office/powerpoint/2010/main" val="101575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SEQUENZA DEL PIANO DI SVILUPPO HRP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378788034"/>
              </p:ext>
            </p:extLst>
          </p:nvPr>
        </p:nvGraphicFramePr>
        <p:xfrm>
          <a:off x="2032000" y="719667"/>
          <a:ext cx="8128000" cy="3735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5266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Step</a:t>
            </a:r>
            <a:r>
              <a:rPr lang="it-IT" dirty="0"/>
              <a:t> nella pianificazione delle risorse umane da introdurre in azienda </a:t>
            </a: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1619680268"/>
              </p:ext>
            </p:extLst>
          </p:nvPr>
        </p:nvGraphicFramePr>
        <p:xfrm>
          <a:off x="677334" y="1819835"/>
          <a:ext cx="9482666" cy="4318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7622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egnaposto contenuto 3" descr="Image result for human resources planning basic model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199" y="806824"/>
            <a:ext cx="7377953" cy="528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43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Modelli alternativi di assunzione del personale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Lavoratori a tempo determinato</a:t>
            </a:r>
          </a:p>
          <a:p>
            <a:r>
              <a:rPr lang="it-IT" sz="3600" dirty="0"/>
              <a:t>Lavoratori part-time a tempo indeterminato</a:t>
            </a:r>
          </a:p>
          <a:p>
            <a:r>
              <a:rPr lang="it-IT" sz="3600" dirty="0"/>
              <a:t>Job </a:t>
            </a:r>
            <a:r>
              <a:rPr lang="it-IT" sz="3600" dirty="0" err="1"/>
              <a:t>sharing</a:t>
            </a:r>
            <a:endParaRPr lang="it-IT" sz="3600" dirty="0"/>
          </a:p>
          <a:p>
            <a:r>
              <a:rPr lang="it-IT" sz="3600" dirty="0"/>
              <a:t>Smart </a:t>
            </a:r>
            <a:r>
              <a:rPr lang="it-IT" sz="3600" dirty="0" err="1"/>
              <a:t>working</a:t>
            </a:r>
            <a:r>
              <a:rPr lang="it-IT" sz="3600" dirty="0"/>
              <a:t>/</a:t>
            </a:r>
            <a:r>
              <a:rPr lang="it-IT" sz="3600" dirty="0" err="1"/>
              <a:t>Hybrid</a:t>
            </a:r>
            <a:r>
              <a:rPr lang="it-IT" sz="3600" dirty="0"/>
              <a:t> Work</a:t>
            </a:r>
          </a:p>
        </p:txBody>
      </p:sp>
    </p:spTree>
    <p:extLst>
      <p:ext uri="{BB962C8B-B14F-4D97-AF65-F5344CB8AC3E}">
        <p14:creationId xmlns:p14="http://schemas.microsoft.com/office/powerpoint/2010/main" val="263782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 dove cominciare?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/>
              <a:t>Quali informazioni sembrerebbero essere più cruciali per sviluppare un piano delle risorse umane per l'acquisizione di </a:t>
            </a:r>
            <a:r>
              <a:rPr lang="it-IT" sz="3600" dirty="0" err="1"/>
              <a:t>Warp</a:t>
            </a:r>
            <a:r>
              <a:rPr lang="it-IT" sz="3600" dirty="0"/>
              <a:t> </a:t>
            </a:r>
            <a:r>
              <a:rPr lang="it-IT" sz="3600" dirty="0" err="1"/>
              <a:t>Speed</a:t>
            </a:r>
            <a:r>
              <a:rPr lang="it-IT" sz="3600" dirty="0"/>
              <a:t>, divisione di sviluppo software?</a:t>
            </a:r>
          </a:p>
        </p:txBody>
      </p:sp>
    </p:spTree>
    <p:extLst>
      <p:ext uri="{BB962C8B-B14F-4D97-AF65-F5344CB8AC3E}">
        <p14:creationId xmlns:p14="http://schemas.microsoft.com/office/powerpoint/2010/main" val="4008060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524000" y="999129"/>
            <a:ext cx="762896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Che tipo di domande dovrebbe porre HR MANAGER al nuovo direttore generale della divisione sviluppo software?</a:t>
            </a:r>
          </a:p>
        </p:txBody>
      </p:sp>
      <p:sp>
        <p:nvSpPr>
          <p:cNvPr id="5" name="Rettangolo 4"/>
          <p:cNvSpPr/>
          <p:nvPr/>
        </p:nvSpPr>
        <p:spPr>
          <a:xfrm>
            <a:off x="3048000" y="3105835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dirty="0"/>
              <a:t>Che tipo di domande dovrebbe fare il ​​nuovo direttore generale della divisione sviluppo software all’HR MANAGER?</a:t>
            </a:r>
          </a:p>
        </p:txBody>
      </p:sp>
    </p:spTree>
    <p:extLst>
      <p:ext uri="{BB962C8B-B14F-4D97-AF65-F5344CB8AC3E}">
        <p14:creationId xmlns:p14="http://schemas.microsoft.com/office/powerpoint/2010/main" val="3499881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HR MANAGER</a:t>
            </a:r>
          </a:p>
        </p:txBody>
      </p:sp>
      <p:sp>
        <p:nvSpPr>
          <p:cNvPr id="3" name="Rettangolo 2"/>
          <p:cNvSpPr/>
          <p:nvPr/>
        </p:nvSpPr>
        <p:spPr>
          <a:xfrm>
            <a:off x="3048000" y="2690336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dirty="0"/>
              <a:t>La nuova divisione ha bisogno di tutti gli sviluppatori di software di </a:t>
            </a:r>
            <a:r>
              <a:rPr lang="it-IT" sz="2800" dirty="0" err="1"/>
              <a:t>Warp</a:t>
            </a:r>
            <a:r>
              <a:rPr lang="it-IT" sz="2800" dirty="0"/>
              <a:t> </a:t>
            </a:r>
            <a:r>
              <a:rPr lang="it-IT" sz="2800" dirty="0" err="1"/>
              <a:t>Speed</a:t>
            </a:r>
            <a:r>
              <a:rPr lang="it-IT" sz="2800" dirty="0"/>
              <a:t>? Quanti dei trenta impiegati amministrativi sono necessari? Quali contratti di lavoro vengono applicati all'interno della divisione, ecc.)</a:t>
            </a:r>
          </a:p>
        </p:txBody>
      </p:sp>
    </p:spTree>
    <p:extLst>
      <p:ext uri="{BB962C8B-B14F-4D97-AF65-F5344CB8AC3E}">
        <p14:creationId xmlns:p14="http://schemas.microsoft.com/office/powerpoint/2010/main" val="1744549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DIRETTORE GENERALE </a:t>
            </a:r>
          </a:p>
        </p:txBody>
      </p:sp>
      <p:sp>
        <p:nvSpPr>
          <p:cNvPr id="4" name="Rettangolo 3"/>
          <p:cNvSpPr/>
          <p:nvPr/>
        </p:nvSpPr>
        <p:spPr>
          <a:xfrm>
            <a:off x="3048000" y="2690336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dirty="0"/>
              <a:t>Il nuovo direttore generale dovrebbe porre domande sulle politiche in aree quali il reclutamento, la valutazione, la promozione, lo sviluppo delle carriere, la formazione, la retribuzione e i piani di indennità dei dipendenti.</a:t>
            </a:r>
          </a:p>
        </p:txBody>
      </p:sp>
    </p:spTree>
    <p:extLst>
      <p:ext uri="{BB962C8B-B14F-4D97-AF65-F5344CB8AC3E}">
        <p14:creationId xmlns:p14="http://schemas.microsoft.com/office/powerpoint/2010/main" val="1753802741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353</Words>
  <Application>Microsoft Macintosh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Sfaccettatura</vt:lpstr>
      <vt:lpstr>La PIANIFICAZIONE DELLE RISORSE UMANE</vt:lpstr>
      <vt:lpstr>SEQUENZA DEL PIANO DI SVILUPPO HRP</vt:lpstr>
      <vt:lpstr>Step nella pianificazione delle risorse umane da introdurre in azienda </vt:lpstr>
      <vt:lpstr>Presentazione standard di PowerPoint</vt:lpstr>
      <vt:lpstr>Modelli alternativi di assunzione del personale </vt:lpstr>
      <vt:lpstr>Da dove cominciare?</vt:lpstr>
      <vt:lpstr>Presentazione standard di PowerPoint</vt:lpstr>
      <vt:lpstr>HR MANAGER</vt:lpstr>
      <vt:lpstr>DIRETTORE GENERALE </vt:lpstr>
      <vt:lpstr>Caso di discussione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PIANIFICAZIONE DELLE RISORSE UMANE</dc:title>
  <dc:creator>rossella</dc:creator>
  <cp:lastModifiedBy>Microsoft Office User</cp:lastModifiedBy>
  <cp:revision>9</cp:revision>
  <dcterms:created xsi:type="dcterms:W3CDTF">2022-03-17T15:37:14Z</dcterms:created>
  <dcterms:modified xsi:type="dcterms:W3CDTF">2022-10-28T07:01:11Z</dcterms:modified>
</cp:coreProperties>
</file>