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0"/>
  </p:notesMasterIdLst>
  <p:sldIdLst>
    <p:sldId id="335" r:id="rId2"/>
    <p:sldId id="426" r:id="rId3"/>
    <p:sldId id="437" r:id="rId4"/>
    <p:sldId id="438" r:id="rId5"/>
    <p:sldId id="439" r:id="rId6"/>
    <p:sldId id="440" r:id="rId7"/>
    <p:sldId id="441" r:id="rId8"/>
    <p:sldId id="442" r:id="rId9"/>
    <p:sldId id="443" r:id="rId10"/>
    <p:sldId id="444" r:id="rId11"/>
    <p:sldId id="349" r:id="rId12"/>
    <p:sldId id="445" r:id="rId13"/>
    <p:sldId id="446" r:id="rId14"/>
    <p:sldId id="427" r:id="rId15"/>
    <p:sldId id="447" r:id="rId16"/>
    <p:sldId id="448" r:id="rId17"/>
    <p:sldId id="449" r:id="rId18"/>
    <p:sldId id="450" r:id="rId19"/>
    <p:sldId id="451" r:id="rId20"/>
    <p:sldId id="452" r:id="rId21"/>
    <p:sldId id="453" r:id="rId22"/>
    <p:sldId id="454" r:id="rId23"/>
    <p:sldId id="455" r:id="rId24"/>
    <p:sldId id="456" r:id="rId25"/>
    <p:sldId id="457" r:id="rId26"/>
    <p:sldId id="458" r:id="rId27"/>
    <p:sldId id="459" r:id="rId28"/>
    <p:sldId id="460" r:id="rId2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A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781"/>
  </p:normalViewPr>
  <p:slideViewPr>
    <p:cSldViewPr snapToGrid="0">
      <p:cViewPr varScale="1">
        <p:scale>
          <a:sx n="111" d="100"/>
          <a:sy n="111" d="100"/>
        </p:scale>
        <p:origin x="63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CA80CC-20A3-C344-B06D-E9D596BF494B}" type="datetimeFigureOut">
              <a:rPr lang="it-IT" smtClean="0"/>
              <a:t>03/04/25</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82D968-9B0B-C141-B041-8A419C610F87}" type="slidenum">
              <a:rPr lang="it-IT" smtClean="0"/>
              <a:t>‹N›</a:t>
            </a:fld>
            <a:endParaRPr lang="it-IT"/>
          </a:p>
        </p:txBody>
      </p:sp>
    </p:spTree>
    <p:extLst>
      <p:ext uri="{BB962C8B-B14F-4D97-AF65-F5344CB8AC3E}">
        <p14:creationId xmlns:p14="http://schemas.microsoft.com/office/powerpoint/2010/main" val="1448158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5A168A-61D4-FFA8-8073-8B113514F754}"/>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33F24C7C-F9AE-37D4-7916-639B83782FF2}"/>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78DA0A5D-BAC1-6231-25FF-C79C520B5517}"/>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D0D2ABB0-65E2-83C1-F146-325C1B00B94C}"/>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23047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710822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81035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974016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638094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68001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837568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047554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077315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082598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445036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040850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213037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356317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19761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806400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518161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1323571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4653581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690323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534315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94572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841694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398663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44273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402231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316375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67395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2ECC72-280E-72C2-E2B3-2F41D58E58B1}"/>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3D44E9CE-69A3-29A1-5AF6-6DD7B66EE4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06F349DE-8CBE-779B-A2B8-725146DDC29D}"/>
              </a:ext>
            </a:extLst>
          </p:cNvPr>
          <p:cNvSpPr>
            <a:spLocks noGrp="1"/>
          </p:cNvSpPr>
          <p:nvPr>
            <p:ph type="dt" sz="half" idx="10"/>
          </p:nvPr>
        </p:nvSpPr>
        <p:spPr/>
        <p:txBody>
          <a:bodyPr/>
          <a:lstStyle/>
          <a:p>
            <a:fld id="{A7F286A0-824A-5942-B62D-2CDCFA938951}" type="datetimeFigureOut">
              <a:rPr lang="it-IT" smtClean="0"/>
              <a:t>03/04/25</a:t>
            </a:fld>
            <a:endParaRPr lang="it-IT"/>
          </a:p>
        </p:txBody>
      </p:sp>
      <p:sp>
        <p:nvSpPr>
          <p:cNvPr id="5" name="Segnaposto piè di pagina 4">
            <a:extLst>
              <a:ext uri="{FF2B5EF4-FFF2-40B4-BE49-F238E27FC236}">
                <a16:creationId xmlns:a16="http://schemas.microsoft.com/office/drawing/2014/main" id="{2165AB88-27BE-6551-CEA1-2E5FD43011C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A126DFB-E67D-104D-E92C-6B481273BF1B}"/>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3303161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A4BCF8-B44D-75F6-05F6-C51F42D766DD}"/>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6950FA2-3CA6-EC55-018D-FC99DCE488B8}"/>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6FA36E9-0A85-B334-9BF5-E95E8FDD2914}"/>
              </a:ext>
            </a:extLst>
          </p:cNvPr>
          <p:cNvSpPr>
            <a:spLocks noGrp="1"/>
          </p:cNvSpPr>
          <p:nvPr>
            <p:ph type="dt" sz="half" idx="10"/>
          </p:nvPr>
        </p:nvSpPr>
        <p:spPr/>
        <p:txBody>
          <a:bodyPr/>
          <a:lstStyle/>
          <a:p>
            <a:fld id="{A7F286A0-824A-5942-B62D-2CDCFA938951}" type="datetimeFigureOut">
              <a:rPr lang="it-IT" smtClean="0"/>
              <a:t>03/04/25</a:t>
            </a:fld>
            <a:endParaRPr lang="it-IT"/>
          </a:p>
        </p:txBody>
      </p:sp>
      <p:sp>
        <p:nvSpPr>
          <p:cNvPr id="5" name="Segnaposto piè di pagina 4">
            <a:extLst>
              <a:ext uri="{FF2B5EF4-FFF2-40B4-BE49-F238E27FC236}">
                <a16:creationId xmlns:a16="http://schemas.microsoft.com/office/drawing/2014/main" id="{12F4449E-A309-30FC-E172-8B6E05F2BDF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3FD431D-B051-D7FD-CF35-A802BBE0D431}"/>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28286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043160DE-C0F2-241D-A089-6DBD3CDD0DB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04C2FF80-ED34-BC9E-9C4A-6EF48C078F6F}"/>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D75C88F-9995-28B1-DB86-B48F4273FFE8}"/>
              </a:ext>
            </a:extLst>
          </p:cNvPr>
          <p:cNvSpPr>
            <a:spLocks noGrp="1"/>
          </p:cNvSpPr>
          <p:nvPr>
            <p:ph type="dt" sz="half" idx="10"/>
          </p:nvPr>
        </p:nvSpPr>
        <p:spPr/>
        <p:txBody>
          <a:bodyPr/>
          <a:lstStyle/>
          <a:p>
            <a:fld id="{A7F286A0-824A-5942-B62D-2CDCFA938951}" type="datetimeFigureOut">
              <a:rPr lang="it-IT" smtClean="0"/>
              <a:t>03/04/25</a:t>
            </a:fld>
            <a:endParaRPr lang="it-IT"/>
          </a:p>
        </p:txBody>
      </p:sp>
      <p:sp>
        <p:nvSpPr>
          <p:cNvPr id="5" name="Segnaposto piè di pagina 4">
            <a:extLst>
              <a:ext uri="{FF2B5EF4-FFF2-40B4-BE49-F238E27FC236}">
                <a16:creationId xmlns:a16="http://schemas.microsoft.com/office/drawing/2014/main" id="{6DCFADBB-B403-A9DF-C4E8-1D2E8FD6E11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23251D9-4DE2-1CB8-5940-ED4B6BB106B9}"/>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5102906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BB0A04-BBE7-D343-BF4A-4CC426B845C4}"/>
              </a:ext>
            </a:extLst>
          </p:cNvPr>
          <p:cNvSpPr>
            <a:spLocks noGrp="1"/>
          </p:cNvSpPr>
          <p:nvPr>
            <p:ph type="ctrTitle"/>
          </p:nvPr>
        </p:nvSpPr>
        <p:spPr>
          <a:xfrm>
            <a:off x="506353" y="1672314"/>
            <a:ext cx="11189995" cy="547200"/>
          </a:xfrm>
        </p:spPr>
        <p:txBody>
          <a:bodyPr lIns="0" tIns="0" rIns="0" bIns="0" anchor="t" anchorCtr="0">
            <a:spAutoFit/>
          </a:bodyPr>
          <a:lstStyle>
            <a:lvl1pPr algn="l">
              <a:defRPr sz="3800" b="1" i="0">
                <a:solidFill>
                  <a:srgbClr val="003A70"/>
                </a:solidFill>
                <a:latin typeface="Luiss Sans" pitchFamily="2" charset="0"/>
              </a:defRPr>
            </a:lvl1pPr>
          </a:lstStyle>
          <a:p>
            <a:r>
              <a:rPr lang="it-IT" dirty="0"/>
              <a:t>Fare clic per modificare lo stile del titolo dello schema</a:t>
            </a:r>
          </a:p>
        </p:txBody>
      </p:sp>
      <p:sp>
        <p:nvSpPr>
          <p:cNvPr id="3" name="Sottotitolo 2">
            <a:extLst>
              <a:ext uri="{FF2B5EF4-FFF2-40B4-BE49-F238E27FC236}">
                <a16:creationId xmlns:a16="http://schemas.microsoft.com/office/drawing/2014/main" id="{E0679AF4-40BB-0349-820B-505BF6BB121D}"/>
              </a:ext>
            </a:extLst>
          </p:cNvPr>
          <p:cNvSpPr>
            <a:spLocks noGrp="1"/>
          </p:cNvSpPr>
          <p:nvPr>
            <p:ph type="subTitle" idx="1"/>
          </p:nvPr>
        </p:nvSpPr>
        <p:spPr>
          <a:xfrm>
            <a:off x="498261" y="2243181"/>
            <a:ext cx="11189994" cy="619850"/>
          </a:xfrm>
        </p:spPr>
        <p:txBody>
          <a:bodyPr lIns="0" tIns="0" rIns="0" bIns="0" anchor="t">
            <a:spAutoFit/>
          </a:bodyPr>
          <a:lstStyle>
            <a:lvl1pPr marL="0" indent="0" algn="l">
              <a:buNone/>
              <a:defRPr sz="3800">
                <a:solidFill>
                  <a:srgbClr val="003A70"/>
                </a:solidFill>
                <a:latin typeface="Luiss Sans"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Fare clic per modificare lo stile del sottotitolo dello schema</a:t>
            </a:r>
          </a:p>
        </p:txBody>
      </p:sp>
      <p:sp>
        <p:nvSpPr>
          <p:cNvPr id="4" name="Segnaposto data 3">
            <a:extLst>
              <a:ext uri="{FF2B5EF4-FFF2-40B4-BE49-F238E27FC236}">
                <a16:creationId xmlns:a16="http://schemas.microsoft.com/office/drawing/2014/main" id="{B71A5510-EE32-3446-8828-82083C2039E6}"/>
              </a:ext>
            </a:extLst>
          </p:cNvPr>
          <p:cNvSpPr>
            <a:spLocks noGrp="1"/>
          </p:cNvSpPr>
          <p:nvPr>
            <p:ph type="dt" sz="half" idx="10"/>
          </p:nvPr>
        </p:nvSpPr>
        <p:spPr>
          <a:xfrm>
            <a:off x="522271" y="3891534"/>
            <a:ext cx="5565913" cy="547200"/>
          </a:xfrm>
        </p:spPr>
        <p:txBody>
          <a:bodyPr lIns="0" tIns="0" rIns="0" bIns="0" anchor="b"/>
          <a:lstStyle>
            <a:lvl1pPr algn="l">
              <a:defRPr sz="2200" b="1" i="0">
                <a:solidFill>
                  <a:srgbClr val="003A70"/>
                </a:solidFill>
                <a:latin typeface="Luiss Sans" pitchFamily="2" charset="0"/>
              </a:defRPr>
            </a:lvl1pPr>
          </a:lstStyle>
          <a:p>
            <a:fld id="{90A97C65-1B54-DB47-A604-7DF0E350DE20}" type="datetime4">
              <a:rPr lang="it-IT" smtClean="0"/>
              <a:pPr/>
              <a:t>3 aprile 2025</a:t>
            </a:fld>
            <a:endParaRPr lang="it-IT" dirty="0"/>
          </a:p>
        </p:txBody>
      </p:sp>
      <p:grpSp>
        <p:nvGrpSpPr>
          <p:cNvPr id="82" name="Gruppo 81">
            <a:extLst>
              <a:ext uri="{FF2B5EF4-FFF2-40B4-BE49-F238E27FC236}">
                <a16:creationId xmlns:a16="http://schemas.microsoft.com/office/drawing/2014/main" id="{5540BA0A-A2F8-1E48-AF86-D2449D532D96}"/>
              </a:ext>
            </a:extLst>
          </p:cNvPr>
          <p:cNvGrpSpPr/>
          <p:nvPr userDrawn="1"/>
        </p:nvGrpSpPr>
        <p:grpSpPr>
          <a:xfrm>
            <a:off x="530087" y="6138000"/>
            <a:ext cx="11131826" cy="720000"/>
            <a:chOff x="530087" y="6138000"/>
            <a:chExt cx="11131826" cy="720000"/>
          </a:xfrm>
        </p:grpSpPr>
        <p:sp>
          <p:nvSpPr>
            <p:cNvPr id="54" name="Rettangolo 53">
              <a:extLst>
                <a:ext uri="{FF2B5EF4-FFF2-40B4-BE49-F238E27FC236}">
                  <a16:creationId xmlns:a16="http://schemas.microsoft.com/office/drawing/2014/main" id="{A5FC1A69-9F52-EF47-8F85-0B6FB45ADFC0}"/>
                </a:ext>
              </a:extLst>
            </p:cNvPr>
            <p:cNvSpPr/>
            <p:nvPr userDrawn="1"/>
          </p:nvSpPr>
          <p:spPr>
            <a:xfrm>
              <a:off x="530087"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5" name="Rettangolo 54">
              <a:extLst>
                <a:ext uri="{FF2B5EF4-FFF2-40B4-BE49-F238E27FC236}">
                  <a16:creationId xmlns:a16="http://schemas.microsoft.com/office/drawing/2014/main" id="{E7ECF867-CD1F-A544-93A7-59F02B7EB3F9}"/>
                </a:ext>
              </a:extLst>
            </p:cNvPr>
            <p:cNvSpPr/>
            <p:nvPr userDrawn="1"/>
          </p:nvSpPr>
          <p:spPr>
            <a:xfrm>
              <a:off x="1590261"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7" name="Rettangolo 56">
              <a:extLst>
                <a:ext uri="{FF2B5EF4-FFF2-40B4-BE49-F238E27FC236}">
                  <a16:creationId xmlns:a16="http://schemas.microsoft.com/office/drawing/2014/main" id="{E112286F-F6FC-FB40-A761-246E00D4D855}"/>
                </a:ext>
              </a:extLst>
            </p:cNvPr>
            <p:cNvSpPr/>
            <p:nvPr userDrawn="1"/>
          </p:nvSpPr>
          <p:spPr>
            <a:xfrm>
              <a:off x="2650435"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9" name="Rettangolo 58">
              <a:extLst>
                <a:ext uri="{FF2B5EF4-FFF2-40B4-BE49-F238E27FC236}">
                  <a16:creationId xmlns:a16="http://schemas.microsoft.com/office/drawing/2014/main" id="{61B4BD18-F688-0F4E-93F6-53DE176B107F}"/>
                </a:ext>
              </a:extLst>
            </p:cNvPr>
            <p:cNvSpPr/>
            <p:nvPr userDrawn="1"/>
          </p:nvSpPr>
          <p:spPr>
            <a:xfrm>
              <a:off x="3710609"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1" name="Rettangolo 60">
              <a:extLst>
                <a:ext uri="{FF2B5EF4-FFF2-40B4-BE49-F238E27FC236}">
                  <a16:creationId xmlns:a16="http://schemas.microsoft.com/office/drawing/2014/main" id="{35B704C4-AEA3-C647-9999-62D70618425C}"/>
                </a:ext>
              </a:extLst>
            </p:cNvPr>
            <p:cNvSpPr/>
            <p:nvPr userDrawn="1"/>
          </p:nvSpPr>
          <p:spPr>
            <a:xfrm>
              <a:off x="4770783"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3" name="Rettangolo 62">
              <a:extLst>
                <a:ext uri="{FF2B5EF4-FFF2-40B4-BE49-F238E27FC236}">
                  <a16:creationId xmlns:a16="http://schemas.microsoft.com/office/drawing/2014/main" id="{B5B290BF-9576-1543-872D-91DDB5937065}"/>
                </a:ext>
              </a:extLst>
            </p:cNvPr>
            <p:cNvSpPr/>
            <p:nvPr userDrawn="1"/>
          </p:nvSpPr>
          <p:spPr>
            <a:xfrm>
              <a:off x="5830957"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5" name="Rettangolo 64">
              <a:extLst>
                <a:ext uri="{FF2B5EF4-FFF2-40B4-BE49-F238E27FC236}">
                  <a16:creationId xmlns:a16="http://schemas.microsoft.com/office/drawing/2014/main" id="{0DCA18FE-2923-3B4E-A5C2-85D922F38FD0}"/>
                </a:ext>
              </a:extLst>
            </p:cNvPr>
            <p:cNvSpPr/>
            <p:nvPr userDrawn="1"/>
          </p:nvSpPr>
          <p:spPr>
            <a:xfrm>
              <a:off x="6891130"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7" name="Rettangolo 66">
              <a:extLst>
                <a:ext uri="{FF2B5EF4-FFF2-40B4-BE49-F238E27FC236}">
                  <a16:creationId xmlns:a16="http://schemas.microsoft.com/office/drawing/2014/main" id="{1E45AD85-CF93-2846-BC0C-2BA8D4DB418A}"/>
                </a:ext>
              </a:extLst>
            </p:cNvPr>
            <p:cNvSpPr/>
            <p:nvPr userDrawn="1"/>
          </p:nvSpPr>
          <p:spPr>
            <a:xfrm>
              <a:off x="7951304"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9" name="Rettangolo 68">
              <a:extLst>
                <a:ext uri="{FF2B5EF4-FFF2-40B4-BE49-F238E27FC236}">
                  <a16:creationId xmlns:a16="http://schemas.microsoft.com/office/drawing/2014/main" id="{0CF0D82F-31DB-C64B-8A03-2D08FA7E79D9}"/>
                </a:ext>
              </a:extLst>
            </p:cNvPr>
            <p:cNvSpPr/>
            <p:nvPr userDrawn="1"/>
          </p:nvSpPr>
          <p:spPr>
            <a:xfrm>
              <a:off x="9011478"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1" name="Rettangolo 70">
              <a:extLst>
                <a:ext uri="{FF2B5EF4-FFF2-40B4-BE49-F238E27FC236}">
                  <a16:creationId xmlns:a16="http://schemas.microsoft.com/office/drawing/2014/main" id="{324BE938-9044-8E47-9BA4-80AF2F19990B}"/>
                </a:ext>
              </a:extLst>
            </p:cNvPr>
            <p:cNvSpPr/>
            <p:nvPr userDrawn="1"/>
          </p:nvSpPr>
          <p:spPr>
            <a:xfrm>
              <a:off x="10071652"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3" name="Rettangolo 72">
              <a:extLst>
                <a:ext uri="{FF2B5EF4-FFF2-40B4-BE49-F238E27FC236}">
                  <a16:creationId xmlns:a16="http://schemas.microsoft.com/office/drawing/2014/main" id="{EDAFE086-4A55-2347-8DE3-D7DF548A3C4F}"/>
                </a:ext>
              </a:extLst>
            </p:cNvPr>
            <p:cNvSpPr/>
            <p:nvPr userDrawn="1"/>
          </p:nvSpPr>
          <p:spPr>
            <a:xfrm>
              <a:off x="11131826"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grpSp>
        <p:nvGrpSpPr>
          <p:cNvPr id="81" name="Gruppo 80">
            <a:extLst>
              <a:ext uri="{FF2B5EF4-FFF2-40B4-BE49-F238E27FC236}">
                <a16:creationId xmlns:a16="http://schemas.microsoft.com/office/drawing/2014/main" id="{A4C5C7EC-083B-CD48-A862-19F4ED944048}"/>
              </a:ext>
            </a:extLst>
          </p:cNvPr>
          <p:cNvGrpSpPr/>
          <p:nvPr userDrawn="1"/>
        </p:nvGrpSpPr>
        <p:grpSpPr>
          <a:xfrm>
            <a:off x="1060174" y="6138000"/>
            <a:ext cx="10071652" cy="720000"/>
            <a:chOff x="1060174" y="6138000"/>
            <a:chExt cx="10071652" cy="720000"/>
          </a:xfrm>
          <a:solidFill>
            <a:srgbClr val="006298"/>
          </a:solidFill>
        </p:grpSpPr>
        <p:sp>
          <p:nvSpPr>
            <p:cNvPr id="56" name="Rettangolo 55">
              <a:extLst>
                <a:ext uri="{FF2B5EF4-FFF2-40B4-BE49-F238E27FC236}">
                  <a16:creationId xmlns:a16="http://schemas.microsoft.com/office/drawing/2014/main" id="{0C028009-61B6-504A-86BF-75FC39DE243E}"/>
                </a:ext>
              </a:extLst>
            </p:cNvPr>
            <p:cNvSpPr/>
            <p:nvPr userDrawn="1"/>
          </p:nvSpPr>
          <p:spPr>
            <a:xfrm>
              <a:off x="1060174"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8" name="Rettangolo 57">
              <a:extLst>
                <a:ext uri="{FF2B5EF4-FFF2-40B4-BE49-F238E27FC236}">
                  <a16:creationId xmlns:a16="http://schemas.microsoft.com/office/drawing/2014/main" id="{359FF146-AD7A-8345-996B-F028DF33A537}"/>
                </a:ext>
              </a:extLst>
            </p:cNvPr>
            <p:cNvSpPr/>
            <p:nvPr userDrawn="1"/>
          </p:nvSpPr>
          <p:spPr>
            <a:xfrm>
              <a:off x="2120348"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0" name="Rettangolo 59">
              <a:extLst>
                <a:ext uri="{FF2B5EF4-FFF2-40B4-BE49-F238E27FC236}">
                  <a16:creationId xmlns:a16="http://schemas.microsoft.com/office/drawing/2014/main" id="{C3BE867D-189E-E140-90A2-9C373B76323D}"/>
                </a:ext>
              </a:extLst>
            </p:cNvPr>
            <p:cNvSpPr/>
            <p:nvPr userDrawn="1"/>
          </p:nvSpPr>
          <p:spPr>
            <a:xfrm>
              <a:off x="3180522"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2" name="Rettangolo 61">
              <a:extLst>
                <a:ext uri="{FF2B5EF4-FFF2-40B4-BE49-F238E27FC236}">
                  <a16:creationId xmlns:a16="http://schemas.microsoft.com/office/drawing/2014/main" id="{B3968CAB-E9C9-C448-BAED-1164B67B83D6}"/>
                </a:ext>
              </a:extLst>
            </p:cNvPr>
            <p:cNvSpPr/>
            <p:nvPr userDrawn="1"/>
          </p:nvSpPr>
          <p:spPr>
            <a:xfrm>
              <a:off x="4240696"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4" name="Rettangolo 63">
              <a:extLst>
                <a:ext uri="{FF2B5EF4-FFF2-40B4-BE49-F238E27FC236}">
                  <a16:creationId xmlns:a16="http://schemas.microsoft.com/office/drawing/2014/main" id="{DD7E810C-6698-4141-AE4D-FED7B888FB8E}"/>
                </a:ext>
              </a:extLst>
            </p:cNvPr>
            <p:cNvSpPr/>
            <p:nvPr userDrawn="1"/>
          </p:nvSpPr>
          <p:spPr>
            <a:xfrm>
              <a:off x="5300870"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6" name="Rettangolo 65">
              <a:extLst>
                <a:ext uri="{FF2B5EF4-FFF2-40B4-BE49-F238E27FC236}">
                  <a16:creationId xmlns:a16="http://schemas.microsoft.com/office/drawing/2014/main" id="{9B0258DC-87FE-6E48-B377-3E2FDBC08326}"/>
                </a:ext>
              </a:extLst>
            </p:cNvPr>
            <p:cNvSpPr/>
            <p:nvPr userDrawn="1"/>
          </p:nvSpPr>
          <p:spPr>
            <a:xfrm>
              <a:off x="6361043"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8" name="Rettangolo 67">
              <a:extLst>
                <a:ext uri="{FF2B5EF4-FFF2-40B4-BE49-F238E27FC236}">
                  <a16:creationId xmlns:a16="http://schemas.microsoft.com/office/drawing/2014/main" id="{922BA846-4255-384A-97F0-52FD5A3C3965}"/>
                </a:ext>
              </a:extLst>
            </p:cNvPr>
            <p:cNvSpPr/>
            <p:nvPr userDrawn="1"/>
          </p:nvSpPr>
          <p:spPr>
            <a:xfrm>
              <a:off x="7421217"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0" name="Rettangolo 69">
              <a:extLst>
                <a:ext uri="{FF2B5EF4-FFF2-40B4-BE49-F238E27FC236}">
                  <a16:creationId xmlns:a16="http://schemas.microsoft.com/office/drawing/2014/main" id="{D2E5825D-0B98-D043-890F-554D5B9AF97E}"/>
                </a:ext>
              </a:extLst>
            </p:cNvPr>
            <p:cNvSpPr/>
            <p:nvPr userDrawn="1"/>
          </p:nvSpPr>
          <p:spPr>
            <a:xfrm>
              <a:off x="8481391"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2" name="Rettangolo 71">
              <a:extLst>
                <a:ext uri="{FF2B5EF4-FFF2-40B4-BE49-F238E27FC236}">
                  <a16:creationId xmlns:a16="http://schemas.microsoft.com/office/drawing/2014/main" id="{888D3338-3950-944B-84B7-796D95024907}"/>
                </a:ext>
              </a:extLst>
            </p:cNvPr>
            <p:cNvSpPr/>
            <p:nvPr userDrawn="1"/>
          </p:nvSpPr>
          <p:spPr>
            <a:xfrm>
              <a:off x="9541565"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4" name="Rettangolo 73">
              <a:extLst>
                <a:ext uri="{FF2B5EF4-FFF2-40B4-BE49-F238E27FC236}">
                  <a16:creationId xmlns:a16="http://schemas.microsoft.com/office/drawing/2014/main" id="{CE370570-6F3F-4D47-9CB5-970BC89BA15D}"/>
                </a:ext>
              </a:extLst>
            </p:cNvPr>
            <p:cNvSpPr/>
            <p:nvPr userDrawn="1"/>
          </p:nvSpPr>
          <p:spPr>
            <a:xfrm>
              <a:off x="10601739"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pic>
        <p:nvPicPr>
          <p:cNvPr id="75" name="Immagine 74">
            <a:extLst>
              <a:ext uri="{FF2B5EF4-FFF2-40B4-BE49-F238E27FC236}">
                <a16:creationId xmlns:a16="http://schemas.microsoft.com/office/drawing/2014/main" id="{F496A682-0F52-234A-8803-BDFAFDE999A5}"/>
              </a:ext>
            </a:extLst>
          </p:cNvPr>
          <p:cNvPicPr>
            <a:picLocks noChangeAspect="1"/>
          </p:cNvPicPr>
          <p:nvPr userDrawn="1"/>
        </p:nvPicPr>
        <p:blipFill>
          <a:blip/>
          <a:stretch>
            <a:fillRect/>
          </a:stretch>
        </p:blipFill>
        <p:spPr>
          <a:xfrm>
            <a:off x="515508" y="5066132"/>
            <a:ext cx="3257143" cy="547200"/>
          </a:xfrm>
          <a:prstGeom prst="rect">
            <a:avLst/>
          </a:prstGeom>
        </p:spPr>
      </p:pic>
      <p:sp>
        <p:nvSpPr>
          <p:cNvPr id="32" name="Segnaposto testo 77">
            <a:extLst>
              <a:ext uri="{FF2B5EF4-FFF2-40B4-BE49-F238E27FC236}">
                <a16:creationId xmlns:a16="http://schemas.microsoft.com/office/drawing/2014/main" id="{11E9754D-4544-094C-90CE-D95DEC303D3D}"/>
              </a:ext>
            </a:extLst>
          </p:cNvPr>
          <p:cNvSpPr>
            <a:spLocks noGrp="1"/>
          </p:cNvSpPr>
          <p:nvPr>
            <p:ph type="body" sz="quarter" idx="11" hasCustomPrompt="1"/>
          </p:nvPr>
        </p:nvSpPr>
        <p:spPr>
          <a:xfrm>
            <a:off x="530225" y="795857"/>
            <a:ext cx="6889750" cy="724967"/>
          </a:xfrm>
        </p:spPr>
        <p:txBody>
          <a:bodyPr lIns="0" tIns="0" rIns="0" bIns="0" anchor="t">
            <a:noAutofit/>
          </a:bodyPr>
          <a:lstStyle>
            <a:lvl1pPr marL="0" indent="0">
              <a:lnSpc>
                <a:spcPct val="90000"/>
              </a:lnSpc>
              <a:spcBef>
                <a:spcPts val="0"/>
              </a:spcBef>
              <a:buNone/>
              <a:defRPr lang="it-IT" sz="2000" b="0" i="0" smtClean="0">
                <a:solidFill>
                  <a:srgbClr val="003A70"/>
                </a:solidFill>
                <a:effectLst/>
                <a:latin typeface="Luiss Sans" pitchFamily="2" charset="0"/>
              </a:defRPr>
            </a:lvl1pPr>
          </a:lstStyle>
          <a:p>
            <a:r>
              <a:rPr lang="it-IT" dirty="0"/>
              <a:t>Specifica, Dipartimento, School</a:t>
            </a:r>
            <a:endParaRPr lang="it-IT" dirty="0">
              <a:solidFill>
                <a:srgbClr val="004274"/>
              </a:solidFill>
              <a:effectLst/>
              <a:latin typeface="Luiss type" pitchFamily="2" charset="77"/>
            </a:endParaRPr>
          </a:p>
        </p:txBody>
      </p:sp>
      <p:sp>
        <p:nvSpPr>
          <p:cNvPr id="7" name="CasellaDiTesto 6">
            <a:extLst>
              <a:ext uri="{FF2B5EF4-FFF2-40B4-BE49-F238E27FC236}">
                <a16:creationId xmlns:a16="http://schemas.microsoft.com/office/drawing/2014/main" id="{4F48BF19-5644-BB43-8AD2-AEB567996144}"/>
              </a:ext>
            </a:extLst>
          </p:cNvPr>
          <p:cNvSpPr txBox="1"/>
          <p:nvPr userDrawn="1"/>
        </p:nvSpPr>
        <p:spPr>
          <a:xfrm>
            <a:off x="527023" y="500698"/>
            <a:ext cx="5553075" cy="264671"/>
          </a:xfrm>
          <a:prstGeom prst="rect">
            <a:avLst/>
          </a:prstGeom>
          <a:noFill/>
        </p:spPr>
        <p:txBody>
          <a:bodyPr wrap="square" lIns="0" tIns="0" rIns="0" bIns="0" rtlCol="0" anchor="t">
            <a:noAutofit/>
          </a:bodyPr>
          <a:lstStyle/>
          <a:p>
            <a:pPr algn="l"/>
            <a:r>
              <a:rPr lang="it-IT" sz="2000" b="1" i="0" dirty="0">
                <a:solidFill>
                  <a:srgbClr val="003A70"/>
                </a:solidFill>
                <a:latin typeface="Luiss Sans" pitchFamily="2" charset="0"/>
              </a:rPr>
              <a:t>Luiss</a:t>
            </a:r>
          </a:p>
        </p:txBody>
      </p:sp>
    </p:spTree>
    <p:extLst>
      <p:ext uri="{BB962C8B-B14F-4D97-AF65-F5344CB8AC3E}">
        <p14:creationId xmlns:p14="http://schemas.microsoft.com/office/powerpoint/2010/main" val="328094412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orient="horz" pos="3864">
          <p15:clr>
            <a:srgbClr val="FBAE40"/>
          </p15:clr>
        </p15:guide>
        <p15:guide id="5" orient="horz" pos="3517">
          <p15:clr>
            <a:srgbClr val="FBAE40"/>
          </p15:clr>
        </p15:guide>
        <p15:guide id="7" orient="horz" pos="2742">
          <p15:clr>
            <a:srgbClr val="FBAE40"/>
          </p15:clr>
        </p15:guide>
        <p15:guide id="8" orient="horz" pos="1091">
          <p15:clr>
            <a:srgbClr val="FBAE40"/>
          </p15:clr>
        </p15:guide>
        <p15:guide id="10" pos="5011">
          <p15:clr>
            <a:srgbClr val="FBAE40"/>
          </p15:clr>
        </p15:guide>
        <p15:guide id="11" pos="467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DA9BEF-80A2-2331-DC94-EBB0C2858E8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9D19C77-4BE8-2E96-C0B8-733DE692E463}"/>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F85FAC5-3CEB-E7E8-0C26-134619395CF7}"/>
              </a:ext>
            </a:extLst>
          </p:cNvPr>
          <p:cNvSpPr>
            <a:spLocks noGrp="1"/>
          </p:cNvSpPr>
          <p:nvPr>
            <p:ph type="dt" sz="half" idx="10"/>
          </p:nvPr>
        </p:nvSpPr>
        <p:spPr/>
        <p:txBody>
          <a:bodyPr/>
          <a:lstStyle/>
          <a:p>
            <a:fld id="{A7F286A0-824A-5942-B62D-2CDCFA938951}" type="datetimeFigureOut">
              <a:rPr lang="it-IT" smtClean="0"/>
              <a:t>03/04/25</a:t>
            </a:fld>
            <a:endParaRPr lang="it-IT"/>
          </a:p>
        </p:txBody>
      </p:sp>
      <p:sp>
        <p:nvSpPr>
          <p:cNvPr id="5" name="Segnaposto piè di pagina 4">
            <a:extLst>
              <a:ext uri="{FF2B5EF4-FFF2-40B4-BE49-F238E27FC236}">
                <a16:creationId xmlns:a16="http://schemas.microsoft.com/office/drawing/2014/main" id="{C2A447C6-BBB5-AE5F-213C-A75B55A3197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0170495-A64D-9581-65F3-209633DE8E1B}"/>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3753498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0DBE94-C5A7-7146-5DF9-B7AE84427DE6}"/>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A5495F73-6741-4E8D-C2F4-35124625B3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F75B4F62-E436-DCD4-5D5B-80B9D88F57E9}"/>
              </a:ext>
            </a:extLst>
          </p:cNvPr>
          <p:cNvSpPr>
            <a:spLocks noGrp="1"/>
          </p:cNvSpPr>
          <p:nvPr>
            <p:ph type="dt" sz="half" idx="10"/>
          </p:nvPr>
        </p:nvSpPr>
        <p:spPr/>
        <p:txBody>
          <a:bodyPr/>
          <a:lstStyle/>
          <a:p>
            <a:fld id="{A7F286A0-824A-5942-B62D-2CDCFA938951}" type="datetimeFigureOut">
              <a:rPr lang="it-IT" smtClean="0"/>
              <a:t>03/04/25</a:t>
            </a:fld>
            <a:endParaRPr lang="it-IT"/>
          </a:p>
        </p:txBody>
      </p:sp>
      <p:sp>
        <p:nvSpPr>
          <p:cNvPr id="5" name="Segnaposto piè di pagina 4">
            <a:extLst>
              <a:ext uri="{FF2B5EF4-FFF2-40B4-BE49-F238E27FC236}">
                <a16:creationId xmlns:a16="http://schemas.microsoft.com/office/drawing/2014/main" id="{DE8E0835-B3FC-ED34-1FF8-BF1E940D89C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4662F94-BC73-17CD-5247-355D5A549B3C}"/>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3292982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0D406D-7C0D-5EA4-D71A-8F50383141A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A46FA6B-3F0C-218F-C39C-212A702CC0E6}"/>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A09847B-C27A-8415-A22C-D7457435095D}"/>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0151B669-6778-1071-378A-FCF068101DA7}"/>
              </a:ext>
            </a:extLst>
          </p:cNvPr>
          <p:cNvSpPr>
            <a:spLocks noGrp="1"/>
          </p:cNvSpPr>
          <p:nvPr>
            <p:ph type="dt" sz="half" idx="10"/>
          </p:nvPr>
        </p:nvSpPr>
        <p:spPr/>
        <p:txBody>
          <a:bodyPr/>
          <a:lstStyle/>
          <a:p>
            <a:fld id="{A7F286A0-824A-5942-B62D-2CDCFA938951}" type="datetimeFigureOut">
              <a:rPr lang="it-IT" smtClean="0"/>
              <a:t>03/04/25</a:t>
            </a:fld>
            <a:endParaRPr lang="it-IT"/>
          </a:p>
        </p:txBody>
      </p:sp>
      <p:sp>
        <p:nvSpPr>
          <p:cNvPr id="6" name="Segnaposto piè di pagina 5">
            <a:extLst>
              <a:ext uri="{FF2B5EF4-FFF2-40B4-BE49-F238E27FC236}">
                <a16:creationId xmlns:a16="http://schemas.microsoft.com/office/drawing/2014/main" id="{49866B33-D405-6AA2-04DD-8D1A4A8C707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AC9CED0-7C38-A680-A3E8-79967908D1B3}"/>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1215159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BFFFC2-9497-EE80-67E2-95617E1A936D}"/>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63221A3-3F79-CE47-AF15-BE1883619C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D92B4A25-4702-E7AF-1318-918274CAF1C7}"/>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AE371380-C290-51C9-BF6A-DB6754F262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348FF730-5359-B6A8-B12D-A36D5C2F2F1F}"/>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8BFF7F4F-D638-4C9A-8225-D0E96B3A2378}"/>
              </a:ext>
            </a:extLst>
          </p:cNvPr>
          <p:cNvSpPr>
            <a:spLocks noGrp="1"/>
          </p:cNvSpPr>
          <p:nvPr>
            <p:ph type="dt" sz="half" idx="10"/>
          </p:nvPr>
        </p:nvSpPr>
        <p:spPr/>
        <p:txBody>
          <a:bodyPr/>
          <a:lstStyle/>
          <a:p>
            <a:fld id="{A7F286A0-824A-5942-B62D-2CDCFA938951}" type="datetimeFigureOut">
              <a:rPr lang="it-IT" smtClean="0"/>
              <a:t>03/04/25</a:t>
            </a:fld>
            <a:endParaRPr lang="it-IT"/>
          </a:p>
        </p:txBody>
      </p:sp>
      <p:sp>
        <p:nvSpPr>
          <p:cNvPr id="8" name="Segnaposto piè di pagina 7">
            <a:extLst>
              <a:ext uri="{FF2B5EF4-FFF2-40B4-BE49-F238E27FC236}">
                <a16:creationId xmlns:a16="http://schemas.microsoft.com/office/drawing/2014/main" id="{B7A56874-A21B-AD3C-00FA-F73655AEF7B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6F0A97E2-611F-6021-6B95-F37F906B9E63}"/>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1347136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654111-F026-CDC0-4656-B719E1D1ACA3}"/>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A752540F-E4FE-8F35-FFC5-574203D846BF}"/>
              </a:ext>
            </a:extLst>
          </p:cNvPr>
          <p:cNvSpPr>
            <a:spLocks noGrp="1"/>
          </p:cNvSpPr>
          <p:nvPr>
            <p:ph type="dt" sz="half" idx="10"/>
          </p:nvPr>
        </p:nvSpPr>
        <p:spPr/>
        <p:txBody>
          <a:bodyPr/>
          <a:lstStyle/>
          <a:p>
            <a:fld id="{A7F286A0-824A-5942-B62D-2CDCFA938951}" type="datetimeFigureOut">
              <a:rPr lang="it-IT" smtClean="0"/>
              <a:t>03/04/25</a:t>
            </a:fld>
            <a:endParaRPr lang="it-IT"/>
          </a:p>
        </p:txBody>
      </p:sp>
      <p:sp>
        <p:nvSpPr>
          <p:cNvPr id="4" name="Segnaposto piè di pagina 3">
            <a:extLst>
              <a:ext uri="{FF2B5EF4-FFF2-40B4-BE49-F238E27FC236}">
                <a16:creationId xmlns:a16="http://schemas.microsoft.com/office/drawing/2014/main" id="{B6D46E13-2E96-77A9-462A-3E8D64C38D7A}"/>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3BCDD7D3-6592-93E6-0D4D-2BDD17C36AC2}"/>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535439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494E561C-1D2F-5C79-09C0-3D8544DF8F93}"/>
              </a:ext>
            </a:extLst>
          </p:cNvPr>
          <p:cNvSpPr>
            <a:spLocks noGrp="1"/>
          </p:cNvSpPr>
          <p:nvPr>
            <p:ph type="dt" sz="half" idx="10"/>
          </p:nvPr>
        </p:nvSpPr>
        <p:spPr/>
        <p:txBody>
          <a:bodyPr/>
          <a:lstStyle/>
          <a:p>
            <a:fld id="{A7F286A0-824A-5942-B62D-2CDCFA938951}" type="datetimeFigureOut">
              <a:rPr lang="it-IT" smtClean="0"/>
              <a:t>03/04/25</a:t>
            </a:fld>
            <a:endParaRPr lang="it-IT"/>
          </a:p>
        </p:txBody>
      </p:sp>
      <p:sp>
        <p:nvSpPr>
          <p:cNvPr id="3" name="Segnaposto piè di pagina 2">
            <a:extLst>
              <a:ext uri="{FF2B5EF4-FFF2-40B4-BE49-F238E27FC236}">
                <a16:creationId xmlns:a16="http://schemas.microsoft.com/office/drawing/2014/main" id="{0F675F10-CBB4-3D3F-3CBF-6B255BB4E40D}"/>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AE2CDB5B-B609-4500-47F1-2A34113DD037}"/>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2554005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6ECC02-1330-B1DC-C297-5E4569F69A4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7EBE631-1F5E-974F-F0D9-B1BB4012C8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F6E9B07D-A11A-F80A-0F10-BFB1AD2746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2DC8AF56-3003-6CD2-099B-C437A1B9292F}"/>
              </a:ext>
            </a:extLst>
          </p:cNvPr>
          <p:cNvSpPr>
            <a:spLocks noGrp="1"/>
          </p:cNvSpPr>
          <p:nvPr>
            <p:ph type="dt" sz="half" idx="10"/>
          </p:nvPr>
        </p:nvSpPr>
        <p:spPr/>
        <p:txBody>
          <a:bodyPr/>
          <a:lstStyle/>
          <a:p>
            <a:fld id="{A7F286A0-824A-5942-B62D-2CDCFA938951}" type="datetimeFigureOut">
              <a:rPr lang="it-IT" smtClean="0"/>
              <a:t>03/04/25</a:t>
            </a:fld>
            <a:endParaRPr lang="it-IT"/>
          </a:p>
        </p:txBody>
      </p:sp>
      <p:sp>
        <p:nvSpPr>
          <p:cNvPr id="6" name="Segnaposto piè di pagina 5">
            <a:extLst>
              <a:ext uri="{FF2B5EF4-FFF2-40B4-BE49-F238E27FC236}">
                <a16:creationId xmlns:a16="http://schemas.microsoft.com/office/drawing/2014/main" id="{6A64C94F-F4C9-4E16-C2CC-06D44F647CF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858C6C2-503B-F1F4-C5B7-CE60FD4EDA12}"/>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1067424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D4A6A7-397A-029E-4F1F-518C7DD2E8D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87C1659A-5181-3716-91F0-E512EC0385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F104660F-3444-29CE-0022-A347C1BB8E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9CDFF5B3-9EA7-28FC-8CB4-8EE9CB903D32}"/>
              </a:ext>
            </a:extLst>
          </p:cNvPr>
          <p:cNvSpPr>
            <a:spLocks noGrp="1"/>
          </p:cNvSpPr>
          <p:nvPr>
            <p:ph type="dt" sz="half" idx="10"/>
          </p:nvPr>
        </p:nvSpPr>
        <p:spPr/>
        <p:txBody>
          <a:bodyPr/>
          <a:lstStyle/>
          <a:p>
            <a:fld id="{A7F286A0-824A-5942-B62D-2CDCFA938951}" type="datetimeFigureOut">
              <a:rPr lang="it-IT" smtClean="0"/>
              <a:t>03/04/25</a:t>
            </a:fld>
            <a:endParaRPr lang="it-IT"/>
          </a:p>
        </p:txBody>
      </p:sp>
      <p:sp>
        <p:nvSpPr>
          <p:cNvPr id="6" name="Segnaposto piè di pagina 5">
            <a:extLst>
              <a:ext uri="{FF2B5EF4-FFF2-40B4-BE49-F238E27FC236}">
                <a16:creationId xmlns:a16="http://schemas.microsoft.com/office/drawing/2014/main" id="{0A5424BD-8406-7085-3A44-2B6AC1F0491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AC46EAB-6271-89BD-988F-1683B8088F5C}"/>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487732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85F06D29-4895-B3EE-1718-BD95BD40DB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75E5F458-6B28-8315-C74D-7DB77A5A33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92741B5-7DDD-D058-E233-735285CD5BA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F286A0-824A-5942-B62D-2CDCFA938951}" type="datetimeFigureOut">
              <a:rPr lang="it-IT" smtClean="0"/>
              <a:t>03/04/25</a:t>
            </a:fld>
            <a:endParaRPr lang="it-IT"/>
          </a:p>
        </p:txBody>
      </p:sp>
      <p:sp>
        <p:nvSpPr>
          <p:cNvPr id="5" name="Segnaposto piè di pagina 4">
            <a:extLst>
              <a:ext uri="{FF2B5EF4-FFF2-40B4-BE49-F238E27FC236}">
                <a16:creationId xmlns:a16="http://schemas.microsoft.com/office/drawing/2014/main" id="{A61DB45D-58C4-C289-B768-AE08237F66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BCC36594-999E-2C84-4402-3F6FB517C7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BEEC13-CC30-8646-866A-F5E48827E0E2}" type="slidenum">
              <a:rPr lang="it-IT" smtClean="0"/>
              <a:t>‹N›</a:t>
            </a:fld>
            <a:endParaRPr lang="it-IT"/>
          </a:p>
        </p:txBody>
      </p:sp>
    </p:spTree>
    <p:extLst>
      <p:ext uri="{BB962C8B-B14F-4D97-AF65-F5344CB8AC3E}">
        <p14:creationId xmlns:p14="http://schemas.microsoft.com/office/powerpoint/2010/main" val="35233419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34E4BF2-12BC-D68B-DB54-3E906979179F}"/>
            </a:ext>
          </a:extLst>
        </p:cNvPr>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D06A8F5F-E5AD-743A-2736-31A5C5BE102C}"/>
              </a:ext>
            </a:extLst>
          </p:cNvPr>
          <p:cNvSpPr>
            <a:spLocks noGrp="1"/>
          </p:cNvSpPr>
          <p:nvPr>
            <p:ph sz="half" idx="1"/>
          </p:nvPr>
        </p:nvSpPr>
        <p:spPr>
          <a:xfrm>
            <a:off x="838200" y="1929384"/>
            <a:ext cx="10515600" cy="4251960"/>
          </a:xfrm>
        </p:spPr>
        <p:txBody>
          <a:bodyPr vert="horz" lIns="91440" tIns="45720" rIns="91440" bIns="45720" rtlCol="0">
            <a:normAutofit/>
          </a:bodyPr>
          <a:lstStyle/>
          <a:p>
            <a:pPr marL="0" indent="0">
              <a:buNone/>
            </a:pPr>
            <a:r>
              <a:rPr lang="it-IT" sz="6000" dirty="0"/>
              <a:t>Diritto diplomatico</a:t>
            </a:r>
            <a:r>
              <a:rPr lang="it-IT" sz="5800" b="1" dirty="0"/>
              <a:t>
</a:t>
            </a:r>
            <a:endParaRPr lang="en-US" sz="5800" b="1" dirty="0"/>
          </a:p>
        </p:txBody>
      </p:sp>
      <p:sp>
        <p:nvSpPr>
          <p:cNvPr id="7" name="Segnaposto numero diapositiva 6">
            <a:extLst>
              <a:ext uri="{FF2B5EF4-FFF2-40B4-BE49-F238E27FC236}">
                <a16:creationId xmlns:a16="http://schemas.microsoft.com/office/drawing/2014/main" id="{E85D1090-A6BF-477D-00A1-C98788112C7F}"/>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1814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a:bodyPr>
          <a:lstStyle/>
          <a:p>
            <a:pPr marL="0" indent="0" algn="just">
              <a:buNone/>
            </a:pPr>
            <a:endParaRPr lang="it-IT" sz="3600" dirty="0"/>
          </a:p>
          <a:p>
            <a:pPr marL="0" indent="0" algn="just">
              <a:buNone/>
            </a:pPr>
            <a:r>
              <a:rPr lang="it-IT" sz="4200" dirty="0"/>
              <a:t>[…] lo scopo di tali privilegi e immunità non è quello di avvantaggiare gli individui, ma di garantire l’efficiente svolgimento delle funzioni delle missioni diplomatiche in quanto rappresentanti degli Stati [...]</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848238" y="396534"/>
            <a:ext cx="10703295" cy="1323439"/>
          </a:xfrm>
          <a:prstGeom prst="rect">
            <a:avLst/>
          </a:prstGeom>
          <a:noFill/>
        </p:spPr>
        <p:txBody>
          <a:bodyPr wrap="square">
            <a:spAutoFit/>
          </a:bodyPr>
          <a:lstStyle/>
          <a:p>
            <a:pPr lvl="0" algn="ctr">
              <a:defRPr/>
            </a:pPr>
            <a:r>
              <a:rPr lang="it-IT" sz="4000" dirty="0"/>
              <a:t>Convenzione di Vienna sulle relazioni diplomatiche</a:t>
            </a:r>
            <a:br>
              <a:rPr lang="it-IT" sz="4000" dirty="0"/>
            </a:br>
            <a:r>
              <a:rPr lang="it-IT" sz="4000" dirty="0"/>
              <a:t>Preambolo</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67998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DA2E7C1E-2B5A-4BBA-AE51-1CD8C19309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
            <a:extLst>
              <a:ext uri="{FF2B5EF4-FFF2-40B4-BE49-F238E27FC236}">
                <a16:creationId xmlns:a16="http://schemas.microsoft.com/office/drawing/2014/main" id="{43DF76B1-5174-4FAF-9D19-FFEE984268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38200" y="720953"/>
            <a:ext cx="10515600" cy="5416094"/>
          </a:xfrm>
          <a:custGeom>
            <a:avLst/>
            <a:gdLst>
              <a:gd name="connsiteX0" fmla="*/ 0 w 10515600"/>
              <a:gd name="connsiteY0" fmla="*/ 0 h 5416094"/>
              <a:gd name="connsiteX1" fmla="*/ 552069 w 10515600"/>
              <a:gd name="connsiteY1" fmla="*/ 0 h 5416094"/>
              <a:gd name="connsiteX2" fmla="*/ 893826 w 10515600"/>
              <a:gd name="connsiteY2" fmla="*/ 0 h 5416094"/>
              <a:gd name="connsiteX3" fmla="*/ 1761363 w 10515600"/>
              <a:gd name="connsiteY3" fmla="*/ 0 h 5416094"/>
              <a:gd name="connsiteX4" fmla="*/ 2313432 w 10515600"/>
              <a:gd name="connsiteY4" fmla="*/ 0 h 5416094"/>
              <a:gd name="connsiteX5" fmla="*/ 2865501 w 10515600"/>
              <a:gd name="connsiteY5" fmla="*/ 0 h 5416094"/>
              <a:gd name="connsiteX6" fmla="*/ 3733038 w 10515600"/>
              <a:gd name="connsiteY6" fmla="*/ 0 h 5416094"/>
              <a:gd name="connsiteX7" fmla="*/ 4179951 w 10515600"/>
              <a:gd name="connsiteY7" fmla="*/ 0 h 5416094"/>
              <a:gd name="connsiteX8" fmla="*/ 5047488 w 10515600"/>
              <a:gd name="connsiteY8" fmla="*/ 0 h 5416094"/>
              <a:gd name="connsiteX9" fmla="*/ 5915025 w 10515600"/>
              <a:gd name="connsiteY9" fmla="*/ 0 h 5416094"/>
              <a:gd name="connsiteX10" fmla="*/ 6572250 w 10515600"/>
              <a:gd name="connsiteY10" fmla="*/ 0 h 5416094"/>
              <a:gd name="connsiteX11" fmla="*/ 7439787 w 10515600"/>
              <a:gd name="connsiteY11" fmla="*/ 0 h 5416094"/>
              <a:gd name="connsiteX12" fmla="*/ 7991856 w 10515600"/>
              <a:gd name="connsiteY12" fmla="*/ 0 h 5416094"/>
              <a:gd name="connsiteX13" fmla="*/ 8543925 w 10515600"/>
              <a:gd name="connsiteY13" fmla="*/ 0 h 5416094"/>
              <a:gd name="connsiteX14" fmla="*/ 9306306 w 10515600"/>
              <a:gd name="connsiteY14" fmla="*/ 0 h 5416094"/>
              <a:gd name="connsiteX15" fmla="*/ 9858375 w 10515600"/>
              <a:gd name="connsiteY15" fmla="*/ 0 h 5416094"/>
              <a:gd name="connsiteX16" fmla="*/ 10515600 w 10515600"/>
              <a:gd name="connsiteY16" fmla="*/ 0 h 5416094"/>
              <a:gd name="connsiteX17" fmla="*/ 10515600 w 10515600"/>
              <a:gd name="connsiteY17" fmla="*/ 785334 h 5416094"/>
              <a:gd name="connsiteX18" fmla="*/ 10515600 w 10515600"/>
              <a:gd name="connsiteY18" fmla="*/ 1516506 h 5416094"/>
              <a:gd name="connsiteX19" fmla="*/ 10515600 w 10515600"/>
              <a:gd name="connsiteY19" fmla="*/ 2247679 h 5416094"/>
              <a:gd name="connsiteX20" fmla="*/ 10515600 w 10515600"/>
              <a:gd name="connsiteY20" fmla="*/ 2762208 h 5416094"/>
              <a:gd name="connsiteX21" fmla="*/ 10515600 w 10515600"/>
              <a:gd name="connsiteY21" fmla="*/ 3330898 h 5416094"/>
              <a:gd name="connsiteX22" fmla="*/ 10515600 w 10515600"/>
              <a:gd name="connsiteY22" fmla="*/ 4062071 h 5416094"/>
              <a:gd name="connsiteX23" fmla="*/ 10515600 w 10515600"/>
              <a:gd name="connsiteY23" fmla="*/ 4684921 h 5416094"/>
              <a:gd name="connsiteX24" fmla="*/ 10515600 w 10515600"/>
              <a:gd name="connsiteY24" fmla="*/ 5416094 h 5416094"/>
              <a:gd name="connsiteX25" fmla="*/ 9753219 w 10515600"/>
              <a:gd name="connsiteY25" fmla="*/ 5416094 h 5416094"/>
              <a:gd name="connsiteX26" fmla="*/ 9411462 w 10515600"/>
              <a:gd name="connsiteY26" fmla="*/ 5416094 h 5416094"/>
              <a:gd name="connsiteX27" fmla="*/ 8754237 w 10515600"/>
              <a:gd name="connsiteY27" fmla="*/ 5416094 h 5416094"/>
              <a:gd name="connsiteX28" fmla="*/ 8307324 w 10515600"/>
              <a:gd name="connsiteY28" fmla="*/ 5416094 h 5416094"/>
              <a:gd name="connsiteX29" fmla="*/ 7544943 w 10515600"/>
              <a:gd name="connsiteY29" fmla="*/ 5416094 h 5416094"/>
              <a:gd name="connsiteX30" fmla="*/ 7098030 w 10515600"/>
              <a:gd name="connsiteY30" fmla="*/ 5416094 h 5416094"/>
              <a:gd name="connsiteX31" fmla="*/ 6335649 w 10515600"/>
              <a:gd name="connsiteY31" fmla="*/ 5416094 h 5416094"/>
              <a:gd name="connsiteX32" fmla="*/ 5993892 w 10515600"/>
              <a:gd name="connsiteY32" fmla="*/ 5416094 h 5416094"/>
              <a:gd name="connsiteX33" fmla="*/ 5231511 w 10515600"/>
              <a:gd name="connsiteY33" fmla="*/ 5416094 h 5416094"/>
              <a:gd name="connsiteX34" fmla="*/ 4784598 w 10515600"/>
              <a:gd name="connsiteY34" fmla="*/ 5416094 h 5416094"/>
              <a:gd name="connsiteX35" fmla="*/ 4442841 w 10515600"/>
              <a:gd name="connsiteY35" fmla="*/ 5416094 h 5416094"/>
              <a:gd name="connsiteX36" fmla="*/ 3995928 w 10515600"/>
              <a:gd name="connsiteY36" fmla="*/ 5416094 h 5416094"/>
              <a:gd name="connsiteX37" fmla="*/ 3233547 w 10515600"/>
              <a:gd name="connsiteY37" fmla="*/ 5416094 h 5416094"/>
              <a:gd name="connsiteX38" fmla="*/ 2786634 w 10515600"/>
              <a:gd name="connsiteY38" fmla="*/ 5416094 h 5416094"/>
              <a:gd name="connsiteX39" fmla="*/ 2444877 w 10515600"/>
              <a:gd name="connsiteY39" fmla="*/ 5416094 h 5416094"/>
              <a:gd name="connsiteX40" fmla="*/ 1997964 w 10515600"/>
              <a:gd name="connsiteY40" fmla="*/ 5416094 h 5416094"/>
              <a:gd name="connsiteX41" fmla="*/ 1445895 w 10515600"/>
              <a:gd name="connsiteY41" fmla="*/ 5416094 h 5416094"/>
              <a:gd name="connsiteX42" fmla="*/ 788670 w 10515600"/>
              <a:gd name="connsiteY42" fmla="*/ 5416094 h 5416094"/>
              <a:gd name="connsiteX43" fmla="*/ 0 w 10515600"/>
              <a:gd name="connsiteY43" fmla="*/ 5416094 h 5416094"/>
              <a:gd name="connsiteX44" fmla="*/ 0 w 10515600"/>
              <a:gd name="connsiteY44" fmla="*/ 4630760 h 5416094"/>
              <a:gd name="connsiteX45" fmla="*/ 0 w 10515600"/>
              <a:gd name="connsiteY45" fmla="*/ 3953749 h 5416094"/>
              <a:gd name="connsiteX46" fmla="*/ 0 w 10515600"/>
              <a:gd name="connsiteY46" fmla="*/ 3276737 h 5416094"/>
              <a:gd name="connsiteX47" fmla="*/ 0 w 10515600"/>
              <a:gd name="connsiteY47" fmla="*/ 2599725 h 5416094"/>
              <a:gd name="connsiteX48" fmla="*/ 0 w 10515600"/>
              <a:gd name="connsiteY48" fmla="*/ 1922713 h 5416094"/>
              <a:gd name="connsiteX49" fmla="*/ 0 w 10515600"/>
              <a:gd name="connsiteY49" fmla="*/ 1299863 h 5416094"/>
              <a:gd name="connsiteX50" fmla="*/ 0 w 10515600"/>
              <a:gd name="connsiteY50" fmla="*/ 0 h 5416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0515600" h="5416094"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24919" y="196329"/>
                  <a:pt x="10549062" y="488432"/>
                  <a:pt x="10515600" y="785334"/>
                </a:cubicBezTo>
                <a:cubicBezTo>
                  <a:pt x="10482138" y="1082236"/>
                  <a:pt x="10536385" y="1323726"/>
                  <a:pt x="10515600" y="1516506"/>
                </a:cubicBezTo>
                <a:cubicBezTo>
                  <a:pt x="10494815" y="1709286"/>
                  <a:pt x="10546328" y="2097632"/>
                  <a:pt x="10515600" y="2247679"/>
                </a:cubicBezTo>
                <a:cubicBezTo>
                  <a:pt x="10484872" y="2397726"/>
                  <a:pt x="10491771" y="2577292"/>
                  <a:pt x="10515600" y="2762208"/>
                </a:cubicBezTo>
                <a:cubicBezTo>
                  <a:pt x="10539429" y="2947124"/>
                  <a:pt x="10511007" y="3105736"/>
                  <a:pt x="10515600" y="3330898"/>
                </a:cubicBezTo>
                <a:cubicBezTo>
                  <a:pt x="10520194" y="3556060"/>
                  <a:pt x="10497393" y="3882611"/>
                  <a:pt x="10515600" y="4062071"/>
                </a:cubicBezTo>
                <a:cubicBezTo>
                  <a:pt x="10533807" y="4241531"/>
                  <a:pt x="10544791" y="4505155"/>
                  <a:pt x="10515600" y="4684921"/>
                </a:cubicBezTo>
                <a:cubicBezTo>
                  <a:pt x="10486410" y="4864687"/>
                  <a:pt x="10497356" y="5246484"/>
                  <a:pt x="10515600" y="5416094"/>
                </a:cubicBezTo>
                <a:cubicBezTo>
                  <a:pt x="10245623" y="5445692"/>
                  <a:pt x="10029676" y="5415505"/>
                  <a:pt x="9753219" y="5416094"/>
                </a:cubicBezTo>
                <a:cubicBezTo>
                  <a:pt x="9476762" y="5416683"/>
                  <a:pt x="9553148" y="5422760"/>
                  <a:pt x="9411462" y="5416094"/>
                </a:cubicBezTo>
                <a:cubicBezTo>
                  <a:pt x="9269776" y="5409428"/>
                  <a:pt x="8927709" y="5385012"/>
                  <a:pt x="8754237" y="5416094"/>
                </a:cubicBezTo>
                <a:cubicBezTo>
                  <a:pt x="8580766" y="5447176"/>
                  <a:pt x="8413264" y="5410024"/>
                  <a:pt x="8307324" y="5416094"/>
                </a:cubicBezTo>
                <a:cubicBezTo>
                  <a:pt x="8201384" y="5422164"/>
                  <a:pt x="7912690" y="5421686"/>
                  <a:pt x="7544943" y="5416094"/>
                </a:cubicBezTo>
                <a:cubicBezTo>
                  <a:pt x="7177196" y="5410502"/>
                  <a:pt x="7304235" y="5418502"/>
                  <a:pt x="7098030" y="5416094"/>
                </a:cubicBezTo>
                <a:cubicBezTo>
                  <a:pt x="6891825" y="5413686"/>
                  <a:pt x="6541479" y="5434609"/>
                  <a:pt x="6335649" y="5416094"/>
                </a:cubicBezTo>
                <a:cubicBezTo>
                  <a:pt x="6129819" y="5397579"/>
                  <a:pt x="6106541" y="5402791"/>
                  <a:pt x="5993892" y="5416094"/>
                </a:cubicBezTo>
                <a:cubicBezTo>
                  <a:pt x="5881243" y="5429397"/>
                  <a:pt x="5545248" y="5437743"/>
                  <a:pt x="5231511" y="5416094"/>
                </a:cubicBezTo>
                <a:cubicBezTo>
                  <a:pt x="4917774" y="5394445"/>
                  <a:pt x="4963237" y="5426599"/>
                  <a:pt x="4784598" y="5416094"/>
                </a:cubicBezTo>
                <a:cubicBezTo>
                  <a:pt x="4605959" y="5405589"/>
                  <a:pt x="4605904" y="5406658"/>
                  <a:pt x="4442841" y="5416094"/>
                </a:cubicBezTo>
                <a:cubicBezTo>
                  <a:pt x="4279778" y="5425530"/>
                  <a:pt x="4177180" y="5426138"/>
                  <a:pt x="3995928" y="5416094"/>
                </a:cubicBezTo>
                <a:cubicBezTo>
                  <a:pt x="3814676" y="5406050"/>
                  <a:pt x="3516440" y="5429234"/>
                  <a:pt x="3233547" y="5416094"/>
                </a:cubicBezTo>
                <a:cubicBezTo>
                  <a:pt x="2950654" y="5402954"/>
                  <a:pt x="2884354" y="5436103"/>
                  <a:pt x="2786634" y="5416094"/>
                </a:cubicBezTo>
                <a:cubicBezTo>
                  <a:pt x="2688914" y="5396085"/>
                  <a:pt x="2522958" y="5423232"/>
                  <a:pt x="2444877" y="5416094"/>
                </a:cubicBezTo>
                <a:cubicBezTo>
                  <a:pt x="2366796" y="5408956"/>
                  <a:pt x="2104768" y="5395479"/>
                  <a:pt x="1997964" y="5416094"/>
                </a:cubicBezTo>
                <a:cubicBezTo>
                  <a:pt x="1891160" y="5436709"/>
                  <a:pt x="1573016" y="5412376"/>
                  <a:pt x="1445895" y="5416094"/>
                </a:cubicBezTo>
                <a:cubicBezTo>
                  <a:pt x="1318774" y="5419812"/>
                  <a:pt x="986443" y="5400529"/>
                  <a:pt x="788670" y="5416094"/>
                </a:cubicBezTo>
                <a:cubicBezTo>
                  <a:pt x="590897" y="5431659"/>
                  <a:pt x="363709" y="5381266"/>
                  <a:pt x="0" y="5416094"/>
                </a:cubicBezTo>
                <a:cubicBezTo>
                  <a:pt x="-22973" y="5218643"/>
                  <a:pt x="-26699" y="5010779"/>
                  <a:pt x="0" y="4630760"/>
                </a:cubicBezTo>
                <a:cubicBezTo>
                  <a:pt x="26699" y="4250741"/>
                  <a:pt x="-15389" y="4196664"/>
                  <a:pt x="0" y="3953749"/>
                </a:cubicBezTo>
                <a:cubicBezTo>
                  <a:pt x="15389" y="3710834"/>
                  <a:pt x="468" y="3611311"/>
                  <a:pt x="0" y="3276737"/>
                </a:cubicBezTo>
                <a:cubicBezTo>
                  <a:pt x="-468" y="2942163"/>
                  <a:pt x="15360" y="2781998"/>
                  <a:pt x="0" y="2599725"/>
                </a:cubicBezTo>
                <a:cubicBezTo>
                  <a:pt x="-15360" y="2417452"/>
                  <a:pt x="14816" y="2100232"/>
                  <a:pt x="0" y="1922713"/>
                </a:cubicBezTo>
                <a:cubicBezTo>
                  <a:pt x="-14816" y="1745194"/>
                  <a:pt x="-24648" y="1604167"/>
                  <a:pt x="0" y="1299863"/>
                </a:cubicBezTo>
                <a:cubicBezTo>
                  <a:pt x="24648" y="995559"/>
                  <a:pt x="2182" y="279525"/>
                  <a:pt x="0" y="0"/>
                </a:cubicBezTo>
                <a:close/>
              </a:path>
            </a:pathLst>
          </a:custGeom>
          <a:noFill/>
          <a:ln w="4762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R="0" lvl="0" indent="0" fontAlgn="auto">
              <a:spcBef>
                <a:spcPts val="0"/>
              </a:spcBef>
              <a:spcAft>
                <a:spcPts val="600"/>
              </a:spcAft>
              <a:buClrTx/>
              <a:buSzTx/>
              <a:buFontTx/>
              <a:buNone/>
              <a:tabLst/>
              <a:defRPr/>
            </a:pPr>
            <a:fld id="{DD589A36-170F-7348-BCDB-23CF9D860473}" type="slidenum">
              <a:rPr kumimoji="0" lang="en-US" b="0" i="0" u="none" strike="noStrike" cap="none" spc="0" normalizeH="0" baseline="0" noProof="0" smtClean="0">
                <a:ln>
                  <a:noFill/>
                </a:ln>
                <a:effectLst/>
                <a:uLnTx/>
                <a:uFillTx/>
              </a:rPr>
              <a:pPr marR="0" lvl="0" indent="0" fontAlgn="auto">
                <a:spcBef>
                  <a:spcPts val="0"/>
                </a:spcBef>
                <a:spcAft>
                  <a:spcPts val="600"/>
                </a:spcAft>
                <a:buClrTx/>
                <a:buSzTx/>
                <a:buFontTx/>
                <a:buNone/>
                <a:tabLst/>
                <a:defRPr/>
              </a:pPr>
              <a:t>11</a:t>
            </a:fld>
            <a:endParaRPr kumimoji="0" lang="en-US" b="0" i="0" u="none" strike="noStrike" cap="none" spc="0" normalizeH="0" baseline="0" noProof="0">
              <a:ln>
                <a:noFill/>
              </a:ln>
              <a:effectLst/>
              <a:uLnTx/>
              <a:uFillTx/>
            </a:endParaRPr>
          </a:p>
        </p:txBody>
      </p:sp>
      <p:graphicFrame>
        <p:nvGraphicFramePr>
          <p:cNvPr id="5" name="Tabella 4">
            <a:extLst>
              <a:ext uri="{FF2B5EF4-FFF2-40B4-BE49-F238E27FC236}">
                <a16:creationId xmlns:a16="http://schemas.microsoft.com/office/drawing/2014/main" id="{36B7A38E-673E-E5D8-281E-0C3342C65ED5}"/>
              </a:ext>
            </a:extLst>
          </p:cNvPr>
          <p:cNvGraphicFramePr>
            <a:graphicFrameLocks noGrp="1"/>
          </p:cNvGraphicFramePr>
          <p:nvPr>
            <p:extLst>
              <p:ext uri="{D42A27DB-BD31-4B8C-83A1-F6EECF244321}">
                <p14:modId xmlns:p14="http://schemas.microsoft.com/office/powerpoint/2010/main" val="4035887985"/>
              </p:ext>
            </p:extLst>
          </p:nvPr>
        </p:nvGraphicFramePr>
        <p:xfrm>
          <a:off x="990600" y="1275377"/>
          <a:ext cx="2553511" cy="4246868"/>
        </p:xfrm>
        <a:graphic>
          <a:graphicData uri="http://schemas.openxmlformats.org/drawingml/2006/table">
            <a:tbl>
              <a:tblPr firstRow="1" bandRow="1">
                <a:tableStyleId>{5C22544A-7EE6-4342-B048-85BDC9FD1C3A}</a:tableStyleId>
              </a:tblPr>
              <a:tblGrid>
                <a:gridCol w="2553511">
                  <a:extLst>
                    <a:ext uri="{9D8B030D-6E8A-4147-A177-3AD203B41FA5}">
                      <a16:colId xmlns:a16="http://schemas.microsoft.com/office/drawing/2014/main" val="1907178618"/>
                    </a:ext>
                  </a:extLst>
                </a:gridCol>
              </a:tblGrid>
              <a:tr h="66461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it-IT" sz="3600" b="1" i="0" u="none" strike="noStrike" kern="1200" cap="none" spc="0" normalizeH="0" baseline="0" noProof="0" dirty="0">
                          <a:ln>
                            <a:noFill/>
                          </a:ln>
                          <a:solidFill>
                            <a:prstClr val="white"/>
                          </a:solidFill>
                          <a:effectLst/>
                          <a:uLnTx/>
                          <a:uFillTx/>
                          <a:latin typeface="+mn-lt"/>
                          <a:ea typeface="+mn-ea"/>
                          <a:cs typeface="+mn-cs"/>
                        </a:rPr>
                        <a:t>Branca</a:t>
                      </a:r>
                      <a:endParaRPr lang="it-IT" sz="1700" dirty="0"/>
                    </a:p>
                  </a:txBody>
                  <a:tcPr marL="89657" marR="89657" marT="44828" marB="44828"/>
                </a:tc>
                <a:extLst>
                  <a:ext uri="{0D108BD9-81ED-4DB2-BD59-A6C34878D82A}">
                    <a16:rowId xmlns:a16="http://schemas.microsoft.com/office/drawing/2014/main" val="966232420"/>
                  </a:ext>
                </a:extLst>
              </a:tr>
              <a:tr h="116803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it-IT" sz="2000" b="0" i="0" u="none" strike="noStrike" kern="1200" cap="none" spc="0" normalizeH="0" baseline="0" noProof="0" dirty="0">
                        <a:ln>
                          <a:noFill/>
                        </a:ln>
                        <a:solidFill>
                          <a:srgbClr val="003A70"/>
                        </a:solidFill>
                        <a:effectLst/>
                        <a:uLnTx/>
                        <a:uFillTx/>
                        <a:latin typeface="Luiss Sans" pitchFamily="2" charset="0"/>
                        <a:cs typeface="Calibri" panose="020F050202020403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0" lang="it-IT" sz="3100" b="0" i="0" u="none" strike="noStrike" kern="1200" cap="none" spc="0" normalizeH="0" baseline="0" noProof="0" dirty="0">
                          <a:ln>
                            <a:noFill/>
                          </a:ln>
                          <a:solidFill>
                            <a:srgbClr val="003A70"/>
                          </a:solidFill>
                          <a:effectLst/>
                          <a:uLnTx/>
                          <a:uFillTx/>
                          <a:latin typeface="Luiss Sans" pitchFamily="2" charset="0"/>
                          <a:cs typeface="Calibri" panose="020F0502020204030204" pitchFamily="34" charset="0"/>
                        </a:rPr>
                        <a:t>Legislativo</a:t>
                      </a:r>
                      <a:endParaRPr lang="it-IT" sz="1400" dirty="0"/>
                    </a:p>
                  </a:txBody>
                  <a:tcPr marL="89657" marR="89657" marT="44828" marB="44828"/>
                </a:tc>
                <a:extLst>
                  <a:ext uri="{0D108BD9-81ED-4DB2-BD59-A6C34878D82A}">
                    <a16:rowId xmlns:a16="http://schemas.microsoft.com/office/drawing/2014/main" val="411232188"/>
                  </a:ext>
                </a:extLst>
              </a:tr>
              <a:tr h="1246193">
                <a:tc>
                  <a:txBody>
                    <a:bodyPr/>
                    <a:lstStyle/>
                    <a:p>
                      <a:pPr marL="0" marR="0" lvl="0" indent="0" algn="ctr" defTabSz="914400" rtl="0" eaLnBrk="1" fontAlgn="auto" latinLnBrk="0" hangingPunct="1">
                        <a:lnSpc>
                          <a:spcPct val="110000"/>
                        </a:lnSpc>
                        <a:spcBef>
                          <a:spcPts val="1800"/>
                        </a:spcBef>
                        <a:spcAft>
                          <a:spcPts val="0"/>
                        </a:spcAft>
                        <a:buClrTx/>
                        <a:buSzTx/>
                        <a:buFont typeface="Arial" panose="020B0604020202020204" pitchFamily="34" charset="0"/>
                        <a:buNone/>
                        <a:tabLst/>
                        <a:defRPr/>
                      </a:pPr>
                      <a:endParaRPr kumimoji="0" lang="it-IT" sz="2000" b="0" i="0" u="none" strike="noStrike" kern="1200" cap="none" spc="0" normalizeH="0" baseline="0" noProof="0" dirty="0">
                        <a:ln>
                          <a:noFill/>
                        </a:ln>
                        <a:solidFill>
                          <a:srgbClr val="003A70"/>
                        </a:solidFill>
                        <a:effectLst/>
                        <a:uLnTx/>
                        <a:uFillTx/>
                        <a:latin typeface="Luiss Sans" pitchFamily="2" charset="0"/>
                        <a:cs typeface="Calibri" panose="020F0502020204030204" pitchFamily="34" charset="0"/>
                      </a:endParaRPr>
                    </a:p>
                    <a:p>
                      <a:pPr marL="0" marR="0" lvl="0" indent="0" algn="ctr" defTabSz="914400" rtl="0" eaLnBrk="1" fontAlgn="auto" latinLnBrk="0" hangingPunct="1">
                        <a:lnSpc>
                          <a:spcPct val="110000"/>
                        </a:lnSpc>
                        <a:spcBef>
                          <a:spcPts val="0"/>
                        </a:spcBef>
                        <a:spcAft>
                          <a:spcPts val="0"/>
                        </a:spcAft>
                        <a:buClrTx/>
                        <a:buSzTx/>
                        <a:buFont typeface="Arial" panose="020B0604020202020204" pitchFamily="34" charset="0"/>
                        <a:buNone/>
                        <a:tabLst/>
                        <a:defRPr/>
                      </a:pPr>
                      <a:r>
                        <a:rPr kumimoji="0" lang="it-IT" sz="3100" b="0" i="0" u="none" strike="noStrike" kern="1200" cap="none" spc="0" normalizeH="0" baseline="0" noProof="0" dirty="0">
                          <a:ln>
                            <a:noFill/>
                          </a:ln>
                          <a:solidFill>
                            <a:srgbClr val="003A70"/>
                          </a:solidFill>
                          <a:effectLst/>
                          <a:uLnTx/>
                          <a:uFillTx/>
                          <a:latin typeface="Luiss Sans" pitchFamily="2" charset="0"/>
                          <a:cs typeface="Calibri" panose="020F0502020204030204" pitchFamily="34" charset="0"/>
                        </a:rPr>
                        <a:t>Esecutivo</a:t>
                      </a:r>
                    </a:p>
                    <a:p>
                      <a:endParaRPr lang="it-IT" sz="1700" dirty="0"/>
                    </a:p>
                  </a:txBody>
                  <a:tcPr marL="89657" marR="89657" marT="44828" marB="44828"/>
                </a:tc>
                <a:extLst>
                  <a:ext uri="{0D108BD9-81ED-4DB2-BD59-A6C34878D82A}">
                    <a16:rowId xmlns:a16="http://schemas.microsoft.com/office/drawing/2014/main" val="461446271"/>
                  </a:ext>
                </a:extLst>
              </a:tr>
              <a:tr h="116803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it-IT" sz="2000" b="0" i="0" u="none" strike="noStrike" kern="1200" cap="none" spc="0" normalizeH="0" baseline="0" noProof="0" dirty="0">
                        <a:ln>
                          <a:noFill/>
                        </a:ln>
                        <a:solidFill>
                          <a:srgbClr val="003A70"/>
                        </a:solidFill>
                        <a:effectLst/>
                        <a:uLnTx/>
                        <a:uFillTx/>
                        <a:latin typeface="Luiss Sans" pitchFamily="2" charset="0"/>
                        <a:cs typeface="Calibri" panose="020F050202020403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0" lang="it-IT" sz="3100" b="0" i="0" u="none" strike="noStrike" kern="1200" cap="none" spc="0" normalizeH="0" baseline="0" noProof="0" dirty="0">
                          <a:ln>
                            <a:noFill/>
                          </a:ln>
                          <a:solidFill>
                            <a:srgbClr val="003A70"/>
                          </a:solidFill>
                          <a:effectLst/>
                          <a:uLnTx/>
                          <a:uFillTx/>
                          <a:latin typeface="Luiss Sans" pitchFamily="2" charset="0"/>
                          <a:cs typeface="Calibri" panose="020F0502020204030204" pitchFamily="34" charset="0"/>
                        </a:rPr>
                        <a:t>Giudiziario</a:t>
                      </a:r>
                      <a:endParaRPr lang="it-IT" sz="3100" dirty="0"/>
                    </a:p>
                  </a:txBody>
                  <a:tcPr marL="89657" marR="89657" marT="44828" marB="44828"/>
                </a:tc>
                <a:extLst>
                  <a:ext uri="{0D108BD9-81ED-4DB2-BD59-A6C34878D82A}">
                    <a16:rowId xmlns:a16="http://schemas.microsoft.com/office/drawing/2014/main" val="82589381"/>
                  </a:ext>
                </a:extLst>
              </a:tr>
            </a:tbl>
          </a:graphicData>
        </a:graphic>
      </p:graphicFrame>
    </p:spTree>
    <p:extLst>
      <p:ext uri="{BB962C8B-B14F-4D97-AF65-F5344CB8AC3E}">
        <p14:creationId xmlns:p14="http://schemas.microsoft.com/office/powerpoint/2010/main" val="31832443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DA2E7C1E-2B5A-4BBA-AE51-1CD8C19309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
            <a:extLst>
              <a:ext uri="{FF2B5EF4-FFF2-40B4-BE49-F238E27FC236}">
                <a16:creationId xmlns:a16="http://schemas.microsoft.com/office/drawing/2014/main" id="{43DF76B1-5174-4FAF-9D19-FFEE984268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38200" y="720953"/>
            <a:ext cx="10515600" cy="5416094"/>
          </a:xfrm>
          <a:custGeom>
            <a:avLst/>
            <a:gdLst>
              <a:gd name="connsiteX0" fmla="*/ 0 w 10515600"/>
              <a:gd name="connsiteY0" fmla="*/ 0 h 5416094"/>
              <a:gd name="connsiteX1" fmla="*/ 552069 w 10515600"/>
              <a:gd name="connsiteY1" fmla="*/ 0 h 5416094"/>
              <a:gd name="connsiteX2" fmla="*/ 893826 w 10515600"/>
              <a:gd name="connsiteY2" fmla="*/ 0 h 5416094"/>
              <a:gd name="connsiteX3" fmla="*/ 1761363 w 10515600"/>
              <a:gd name="connsiteY3" fmla="*/ 0 h 5416094"/>
              <a:gd name="connsiteX4" fmla="*/ 2313432 w 10515600"/>
              <a:gd name="connsiteY4" fmla="*/ 0 h 5416094"/>
              <a:gd name="connsiteX5" fmla="*/ 2865501 w 10515600"/>
              <a:gd name="connsiteY5" fmla="*/ 0 h 5416094"/>
              <a:gd name="connsiteX6" fmla="*/ 3733038 w 10515600"/>
              <a:gd name="connsiteY6" fmla="*/ 0 h 5416094"/>
              <a:gd name="connsiteX7" fmla="*/ 4179951 w 10515600"/>
              <a:gd name="connsiteY7" fmla="*/ 0 h 5416094"/>
              <a:gd name="connsiteX8" fmla="*/ 5047488 w 10515600"/>
              <a:gd name="connsiteY8" fmla="*/ 0 h 5416094"/>
              <a:gd name="connsiteX9" fmla="*/ 5915025 w 10515600"/>
              <a:gd name="connsiteY9" fmla="*/ 0 h 5416094"/>
              <a:gd name="connsiteX10" fmla="*/ 6572250 w 10515600"/>
              <a:gd name="connsiteY10" fmla="*/ 0 h 5416094"/>
              <a:gd name="connsiteX11" fmla="*/ 7439787 w 10515600"/>
              <a:gd name="connsiteY11" fmla="*/ 0 h 5416094"/>
              <a:gd name="connsiteX12" fmla="*/ 7991856 w 10515600"/>
              <a:gd name="connsiteY12" fmla="*/ 0 h 5416094"/>
              <a:gd name="connsiteX13" fmla="*/ 8543925 w 10515600"/>
              <a:gd name="connsiteY13" fmla="*/ 0 h 5416094"/>
              <a:gd name="connsiteX14" fmla="*/ 9306306 w 10515600"/>
              <a:gd name="connsiteY14" fmla="*/ 0 h 5416094"/>
              <a:gd name="connsiteX15" fmla="*/ 9858375 w 10515600"/>
              <a:gd name="connsiteY15" fmla="*/ 0 h 5416094"/>
              <a:gd name="connsiteX16" fmla="*/ 10515600 w 10515600"/>
              <a:gd name="connsiteY16" fmla="*/ 0 h 5416094"/>
              <a:gd name="connsiteX17" fmla="*/ 10515600 w 10515600"/>
              <a:gd name="connsiteY17" fmla="*/ 785334 h 5416094"/>
              <a:gd name="connsiteX18" fmla="*/ 10515600 w 10515600"/>
              <a:gd name="connsiteY18" fmla="*/ 1516506 h 5416094"/>
              <a:gd name="connsiteX19" fmla="*/ 10515600 w 10515600"/>
              <a:gd name="connsiteY19" fmla="*/ 2247679 h 5416094"/>
              <a:gd name="connsiteX20" fmla="*/ 10515600 w 10515600"/>
              <a:gd name="connsiteY20" fmla="*/ 2762208 h 5416094"/>
              <a:gd name="connsiteX21" fmla="*/ 10515600 w 10515600"/>
              <a:gd name="connsiteY21" fmla="*/ 3330898 h 5416094"/>
              <a:gd name="connsiteX22" fmla="*/ 10515600 w 10515600"/>
              <a:gd name="connsiteY22" fmla="*/ 4062071 h 5416094"/>
              <a:gd name="connsiteX23" fmla="*/ 10515600 w 10515600"/>
              <a:gd name="connsiteY23" fmla="*/ 4684921 h 5416094"/>
              <a:gd name="connsiteX24" fmla="*/ 10515600 w 10515600"/>
              <a:gd name="connsiteY24" fmla="*/ 5416094 h 5416094"/>
              <a:gd name="connsiteX25" fmla="*/ 9753219 w 10515600"/>
              <a:gd name="connsiteY25" fmla="*/ 5416094 h 5416094"/>
              <a:gd name="connsiteX26" fmla="*/ 9411462 w 10515600"/>
              <a:gd name="connsiteY26" fmla="*/ 5416094 h 5416094"/>
              <a:gd name="connsiteX27" fmla="*/ 8754237 w 10515600"/>
              <a:gd name="connsiteY27" fmla="*/ 5416094 h 5416094"/>
              <a:gd name="connsiteX28" fmla="*/ 8307324 w 10515600"/>
              <a:gd name="connsiteY28" fmla="*/ 5416094 h 5416094"/>
              <a:gd name="connsiteX29" fmla="*/ 7544943 w 10515600"/>
              <a:gd name="connsiteY29" fmla="*/ 5416094 h 5416094"/>
              <a:gd name="connsiteX30" fmla="*/ 7098030 w 10515600"/>
              <a:gd name="connsiteY30" fmla="*/ 5416094 h 5416094"/>
              <a:gd name="connsiteX31" fmla="*/ 6335649 w 10515600"/>
              <a:gd name="connsiteY31" fmla="*/ 5416094 h 5416094"/>
              <a:gd name="connsiteX32" fmla="*/ 5993892 w 10515600"/>
              <a:gd name="connsiteY32" fmla="*/ 5416094 h 5416094"/>
              <a:gd name="connsiteX33" fmla="*/ 5231511 w 10515600"/>
              <a:gd name="connsiteY33" fmla="*/ 5416094 h 5416094"/>
              <a:gd name="connsiteX34" fmla="*/ 4784598 w 10515600"/>
              <a:gd name="connsiteY34" fmla="*/ 5416094 h 5416094"/>
              <a:gd name="connsiteX35" fmla="*/ 4442841 w 10515600"/>
              <a:gd name="connsiteY35" fmla="*/ 5416094 h 5416094"/>
              <a:gd name="connsiteX36" fmla="*/ 3995928 w 10515600"/>
              <a:gd name="connsiteY36" fmla="*/ 5416094 h 5416094"/>
              <a:gd name="connsiteX37" fmla="*/ 3233547 w 10515600"/>
              <a:gd name="connsiteY37" fmla="*/ 5416094 h 5416094"/>
              <a:gd name="connsiteX38" fmla="*/ 2786634 w 10515600"/>
              <a:gd name="connsiteY38" fmla="*/ 5416094 h 5416094"/>
              <a:gd name="connsiteX39" fmla="*/ 2444877 w 10515600"/>
              <a:gd name="connsiteY39" fmla="*/ 5416094 h 5416094"/>
              <a:gd name="connsiteX40" fmla="*/ 1997964 w 10515600"/>
              <a:gd name="connsiteY40" fmla="*/ 5416094 h 5416094"/>
              <a:gd name="connsiteX41" fmla="*/ 1445895 w 10515600"/>
              <a:gd name="connsiteY41" fmla="*/ 5416094 h 5416094"/>
              <a:gd name="connsiteX42" fmla="*/ 788670 w 10515600"/>
              <a:gd name="connsiteY42" fmla="*/ 5416094 h 5416094"/>
              <a:gd name="connsiteX43" fmla="*/ 0 w 10515600"/>
              <a:gd name="connsiteY43" fmla="*/ 5416094 h 5416094"/>
              <a:gd name="connsiteX44" fmla="*/ 0 w 10515600"/>
              <a:gd name="connsiteY44" fmla="*/ 4630760 h 5416094"/>
              <a:gd name="connsiteX45" fmla="*/ 0 w 10515600"/>
              <a:gd name="connsiteY45" fmla="*/ 3953749 h 5416094"/>
              <a:gd name="connsiteX46" fmla="*/ 0 w 10515600"/>
              <a:gd name="connsiteY46" fmla="*/ 3276737 h 5416094"/>
              <a:gd name="connsiteX47" fmla="*/ 0 w 10515600"/>
              <a:gd name="connsiteY47" fmla="*/ 2599725 h 5416094"/>
              <a:gd name="connsiteX48" fmla="*/ 0 w 10515600"/>
              <a:gd name="connsiteY48" fmla="*/ 1922713 h 5416094"/>
              <a:gd name="connsiteX49" fmla="*/ 0 w 10515600"/>
              <a:gd name="connsiteY49" fmla="*/ 1299863 h 5416094"/>
              <a:gd name="connsiteX50" fmla="*/ 0 w 10515600"/>
              <a:gd name="connsiteY50" fmla="*/ 0 h 5416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0515600" h="5416094"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24919" y="196329"/>
                  <a:pt x="10549062" y="488432"/>
                  <a:pt x="10515600" y="785334"/>
                </a:cubicBezTo>
                <a:cubicBezTo>
                  <a:pt x="10482138" y="1082236"/>
                  <a:pt x="10536385" y="1323726"/>
                  <a:pt x="10515600" y="1516506"/>
                </a:cubicBezTo>
                <a:cubicBezTo>
                  <a:pt x="10494815" y="1709286"/>
                  <a:pt x="10546328" y="2097632"/>
                  <a:pt x="10515600" y="2247679"/>
                </a:cubicBezTo>
                <a:cubicBezTo>
                  <a:pt x="10484872" y="2397726"/>
                  <a:pt x="10491771" y="2577292"/>
                  <a:pt x="10515600" y="2762208"/>
                </a:cubicBezTo>
                <a:cubicBezTo>
                  <a:pt x="10539429" y="2947124"/>
                  <a:pt x="10511007" y="3105736"/>
                  <a:pt x="10515600" y="3330898"/>
                </a:cubicBezTo>
                <a:cubicBezTo>
                  <a:pt x="10520194" y="3556060"/>
                  <a:pt x="10497393" y="3882611"/>
                  <a:pt x="10515600" y="4062071"/>
                </a:cubicBezTo>
                <a:cubicBezTo>
                  <a:pt x="10533807" y="4241531"/>
                  <a:pt x="10544791" y="4505155"/>
                  <a:pt x="10515600" y="4684921"/>
                </a:cubicBezTo>
                <a:cubicBezTo>
                  <a:pt x="10486410" y="4864687"/>
                  <a:pt x="10497356" y="5246484"/>
                  <a:pt x="10515600" y="5416094"/>
                </a:cubicBezTo>
                <a:cubicBezTo>
                  <a:pt x="10245623" y="5445692"/>
                  <a:pt x="10029676" y="5415505"/>
                  <a:pt x="9753219" y="5416094"/>
                </a:cubicBezTo>
                <a:cubicBezTo>
                  <a:pt x="9476762" y="5416683"/>
                  <a:pt x="9553148" y="5422760"/>
                  <a:pt x="9411462" y="5416094"/>
                </a:cubicBezTo>
                <a:cubicBezTo>
                  <a:pt x="9269776" y="5409428"/>
                  <a:pt x="8927709" y="5385012"/>
                  <a:pt x="8754237" y="5416094"/>
                </a:cubicBezTo>
                <a:cubicBezTo>
                  <a:pt x="8580766" y="5447176"/>
                  <a:pt x="8413264" y="5410024"/>
                  <a:pt x="8307324" y="5416094"/>
                </a:cubicBezTo>
                <a:cubicBezTo>
                  <a:pt x="8201384" y="5422164"/>
                  <a:pt x="7912690" y="5421686"/>
                  <a:pt x="7544943" y="5416094"/>
                </a:cubicBezTo>
                <a:cubicBezTo>
                  <a:pt x="7177196" y="5410502"/>
                  <a:pt x="7304235" y="5418502"/>
                  <a:pt x="7098030" y="5416094"/>
                </a:cubicBezTo>
                <a:cubicBezTo>
                  <a:pt x="6891825" y="5413686"/>
                  <a:pt x="6541479" y="5434609"/>
                  <a:pt x="6335649" y="5416094"/>
                </a:cubicBezTo>
                <a:cubicBezTo>
                  <a:pt x="6129819" y="5397579"/>
                  <a:pt x="6106541" y="5402791"/>
                  <a:pt x="5993892" y="5416094"/>
                </a:cubicBezTo>
                <a:cubicBezTo>
                  <a:pt x="5881243" y="5429397"/>
                  <a:pt x="5545248" y="5437743"/>
                  <a:pt x="5231511" y="5416094"/>
                </a:cubicBezTo>
                <a:cubicBezTo>
                  <a:pt x="4917774" y="5394445"/>
                  <a:pt x="4963237" y="5426599"/>
                  <a:pt x="4784598" y="5416094"/>
                </a:cubicBezTo>
                <a:cubicBezTo>
                  <a:pt x="4605959" y="5405589"/>
                  <a:pt x="4605904" y="5406658"/>
                  <a:pt x="4442841" y="5416094"/>
                </a:cubicBezTo>
                <a:cubicBezTo>
                  <a:pt x="4279778" y="5425530"/>
                  <a:pt x="4177180" y="5426138"/>
                  <a:pt x="3995928" y="5416094"/>
                </a:cubicBezTo>
                <a:cubicBezTo>
                  <a:pt x="3814676" y="5406050"/>
                  <a:pt x="3516440" y="5429234"/>
                  <a:pt x="3233547" y="5416094"/>
                </a:cubicBezTo>
                <a:cubicBezTo>
                  <a:pt x="2950654" y="5402954"/>
                  <a:pt x="2884354" y="5436103"/>
                  <a:pt x="2786634" y="5416094"/>
                </a:cubicBezTo>
                <a:cubicBezTo>
                  <a:pt x="2688914" y="5396085"/>
                  <a:pt x="2522958" y="5423232"/>
                  <a:pt x="2444877" y="5416094"/>
                </a:cubicBezTo>
                <a:cubicBezTo>
                  <a:pt x="2366796" y="5408956"/>
                  <a:pt x="2104768" y="5395479"/>
                  <a:pt x="1997964" y="5416094"/>
                </a:cubicBezTo>
                <a:cubicBezTo>
                  <a:pt x="1891160" y="5436709"/>
                  <a:pt x="1573016" y="5412376"/>
                  <a:pt x="1445895" y="5416094"/>
                </a:cubicBezTo>
                <a:cubicBezTo>
                  <a:pt x="1318774" y="5419812"/>
                  <a:pt x="986443" y="5400529"/>
                  <a:pt x="788670" y="5416094"/>
                </a:cubicBezTo>
                <a:cubicBezTo>
                  <a:pt x="590897" y="5431659"/>
                  <a:pt x="363709" y="5381266"/>
                  <a:pt x="0" y="5416094"/>
                </a:cubicBezTo>
                <a:cubicBezTo>
                  <a:pt x="-22973" y="5218643"/>
                  <a:pt x="-26699" y="5010779"/>
                  <a:pt x="0" y="4630760"/>
                </a:cubicBezTo>
                <a:cubicBezTo>
                  <a:pt x="26699" y="4250741"/>
                  <a:pt x="-15389" y="4196664"/>
                  <a:pt x="0" y="3953749"/>
                </a:cubicBezTo>
                <a:cubicBezTo>
                  <a:pt x="15389" y="3710834"/>
                  <a:pt x="468" y="3611311"/>
                  <a:pt x="0" y="3276737"/>
                </a:cubicBezTo>
                <a:cubicBezTo>
                  <a:pt x="-468" y="2942163"/>
                  <a:pt x="15360" y="2781998"/>
                  <a:pt x="0" y="2599725"/>
                </a:cubicBezTo>
                <a:cubicBezTo>
                  <a:pt x="-15360" y="2417452"/>
                  <a:pt x="14816" y="2100232"/>
                  <a:pt x="0" y="1922713"/>
                </a:cubicBezTo>
                <a:cubicBezTo>
                  <a:pt x="-14816" y="1745194"/>
                  <a:pt x="-24648" y="1604167"/>
                  <a:pt x="0" y="1299863"/>
                </a:cubicBezTo>
                <a:cubicBezTo>
                  <a:pt x="24648" y="995559"/>
                  <a:pt x="2182" y="279525"/>
                  <a:pt x="0" y="0"/>
                </a:cubicBezTo>
                <a:close/>
              </a:path>
            </a:pathLst>
          </a:custGeom>
          <a:noFill/>
          <a:ln w="4762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R="0" lvl="0" indent="0" fontAlgn="auto">
              <a:spcBef>
                <a:spcPts val="0"/>
              </a:spcBef>
              <a:spcAft>
                <a:spcPts val="600"/>
              </a:spcAft>
              <a:buClrTx/>
              <a:buSzTx/>
              <a:buFontTx/>
              <a:buNone/>
              <a:tabLst/>
              <a:defRPr/>
            </a:pPr>
            <a:fld id="{DD589A36-170F-7348-BCDB-23CF9D860473}" type="slidenum">
              <a:rPr kumimoji="0" lang="en-US" b="0" i="0" u="none" strike="noStrike" cap="none" spc="0" normalizeH="0" baseline="0" noProof="0" smtClean="0">
                <a:ln>
                  <a:noFill/>
                </a:ln>
                <a:effectLst/>
                <a:uLnTx/>
                <a:uFillTx/>
              </a:rPr>
              <a:pPr marR="0" lvl="0" indent="0" fontAlgn="auto">
                <a:spcBef>
                  <a:spcPts val="0"/>
                </a:spcBef>
                <a:spcAft>
                  <a:spcPts val="600"/>
                </a:spcAft>
                <a:buClrTx/>
                <a:buSzTx/>
                <a:buFontTx/>
                <a:buNone/>
                <a:tabLst/>
                <a:defRPr/>
              </a:pPr>
              <a:t>12</a:t>
            </a:fld>
            <a:endParaRPr kumimoji="0" lang="en-US" b="0" i="0" u="none" strike="noStrike" cap="none" spc="0" normalizeH="0" baseline="0" noProof="0">
              <a:ln>
                <a:noFill/>
              </a:ln>
              <a:effectLst/>
              <a:uLnTx/>
              <a:uFillTx/>
            </a:endParaRPr>
          </a:p>
        </p:txBody>
      </p:sp>
      <p:graphicFrame>
        <p:nvGraphicFramePr>
          <p:cNvPr id="5" name="Tabella 4">
            <a:extLst>
              <a:ext uri="{FF2B5EF4-FFF2-40B4-BE49-F238E27FC236}">
                <a16:creationId xmlns:a16="http://schemas.microsoft.com/office/drawing/2014/main" id="{36B7A38E-673E-E5D8-281E-0C3342C65ED5}"/>
              </a:ext>
            </a:extLst>
          </p:cNvPr>
          <p:cNvGraphicFramePr>
            <a:graphicFrameLocks noGrp="1"/>
          </p:cNvGraphicFramePr>
          <p:nvPr>
            <p:extLst>
              <p:ext uri="{D42A27DB-BD31-4B8C-83A1-F6EECF244321}">
                <p14:modId xmlns:p14="http://schemas.microsoft.com/office/powerpoint/2010/main" val="2351578895"/>
              </p:ext>
            </p:extLst>
          </p:nvPr>
        </p:nvGraphicFramePr>
        <p:xfrm>
          <a:off x="990600" y="1275377"/>
          <a:ext cx="7195228" cy="4246868"/>
        </p:xfrm>
        <a:graphic>
          <a:graphicData uri="http://schemas.openxmlformats.org/drawingml/2006/table">
            <a:tbl>
              <a:tblPr firstRow="1" bandRow="1">
                <a:tableStyleId>{5C22544A-7EE6-4342-B048-85BDC9FD1C3A}</a:tableStyleId>
              </a:tblPr>
              <a:tblGrid>
                <a:gridCol w="2553511">
                  <a:extLst>
                    <a:ext uri="{9D8B030D-6E8A-4147-A177-3AD203B41FA5}">
                      <a16:colId xmlns:a16="http://schemas.microsoft.com/office/drawing/2014/main" val="1907178618"/>
                    </a:ext>
                  </a:extLst>
                </a:gridCol>
                <a:gridCol w="4641717">
                  <a:extLst>
                    <a:ext uri="{9D8B030D-6E8A-4147-A177-3AD203B41FA5}">
                      <a16:colId xmlns:a16="http://schemas.microsoft.com/office/drawing/2014/main" val="1759364450"/>
                    </a:ext>
                  </a:extLst>
                </a:gridCol>
              </a:tblGrid>
              <a:tr h="66461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it-IT" sz="3600" b="1" i="0" u="none" strike="noStrike" kern="1200" cap="none" spc="0" normalizeH="0" baseline="0" noProof="0" dirty="0">
                          <a:ln>
                            <a:noFill/>
                          </a:ln>
                          <a:solidFill>
                            <a:prstClr val="white"/>
                          </a:solidFill>
                          <a:effectLst/>
                          <a:uLnTx/>
                          <a:uFillTx/>
                          <a:latin typeface="+mn-lt"/>
                          <a:ea typeface="+mn-ea"/>
                          <a:cs typeface="+mn-cs"/>
                        </a:rPr>
                        <a:t>Branca</a:t>
                      </a:r>
                      <a:endParaRPr lang="it-IT" sz="1700" dirty="0"/>
                    </a:p>
                  </a:txBody>
                  <a:tcPr marL="89657" marR="89657" marT="44828" marB="44828"/>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3600" dirty="0"/>
                        <a:t>≈ Tipo di potere</a:t>
                      </a:r>
                    </a:p>
                  </a:txBody>
                  <a:tcPr marL="89657" marR="89657" marT="44828" marB="44828"/>
                </a:tc>
                <a:extLst>
                  <a:ext uri="{0D108BD9-81ED-4DB2-BD59-A6C34878D82A}">
                    <a16:rowId xmlns:a16="http://schemas.microsoft.com/office/drawing/2014/main" val="966232420"/>
                  </a:ext>
                </a:extLst>
              </a:tr>
              <a:tr h="116803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it-IT" sz="2000" b="0" i="0" u="none" strike="noStrike" kern="1200" cap="none" spc="0" normalizeH="0" baseline="0" noProof="0" dirty="0">
                        <a:ln>
                          <a:noFill/>
                        </a:ln>
                        <a:solidFill>
                          <a:srgbClr val="003A70"/>
                        </a:solidFill>
                        <a:effectLst/>
                        <a:uLnTx/>
                        <a:uFillTx/>
                        <a:latin typeface="Luiss Sans" pitchFamily="2" charset="0"/>
                        <a:cs typeface="Calibri" panose="020F050202020403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0" lang="it-IT" sz="3100" b="0" i="0" u="none" strike="noStrike" kern="1200" cap="none" spc="0" normalizeH="0" baseline="0" noProof="0" dirty="0">
                          <a:ln>
                            <a:noFill/>
                          </a:ln>
                          <a:solidFill>
                            <a:srgbClr val="003A70"/>
                          </a:solidFill>
                          <a:effectLst/>
                          <a:uLnTx/>
                          <a:uFillTx/>
                          <a:latin typeface="Luiss Sans" pitchFamily="2" charset="0"/>
                          <a:cs typeface="Calibri" panose="020F0502020204030204" pitchFamily="34" charset="0"/>
                        </a:rPr>
                        <a:t>Legislativo</a:t>
                      </a:r>
                      <a:endParaRPr lang="it-IT" sz="1400" dirty="0"/>
                    </a:p>
                  </a:txBody>
                  <a:tcPr marL="89657" marR="89657" marT="44828" marB="44828"/>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2000" b="0" i="0" u="none" strike="noStrike" kern="1200" cap="none" spc="0" normalizeH="0" baseline="0" noProof="0" dirty="0">
                        <a:ln>
                          <a:noFill/>
                        </a:ln>
                        <a:solidFill>
                          <a:srgbClr val="003A70"/>
                        </a:solidFill>
                        <a:effectLst/>
                        <a:uLnTx/>
                        <a:uFillTx/>
                        <a:latin typeface="Luiss Sans" pitchFamily="2" charset="0"/>
                        <a:ea typeface="+mn-ea"/>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100" b="0" i="0" u="none" strike="noStrike" kern="1200" cap="none" spc="0" normalizeH="0" baseline="0" noProof="0" dirty="0">
                          <a:ln>
                            <a:noFill/>
                          </a:ln>
                          <a:solidFill>
                            <a:srgbClr val="003A70"/>
                          </a:solidFill>
                          <a:effectLst/>
                          <a:uLnTx/>
                          <a:uFillTx/>
                          <a:latin typeface="Luiss Sans" pitchFamily="2" charset="0"/>
                          <a:ea typeface="+mn-ea"/>
                          <a:cs typeface="Calibri" panose="020F0502020204030204" pitchFamily="34" charset="0"/>
                        </a:rPr>
                        <a:t>Normazione</a:t>
                      </a:r>
                      <a:endParaRPr kumimoji="0" lang="it-IT" sz="1400" b="0" i="0" u="none" strike="noStrike" kern="1200" cap="none" spc="0" normalizeH="0" baseline="0" noProof="0" dirty="0">
                        <a:ln>
                          <a:noFill/>
                        </a:ln>
                        <a:solidFill>
                          <a:prstClr val="black"/>
                        </a:solidFill>
                        <a:effectLst/>
                        <a:uLnTx/>
                        <a:uFillTx/>
                        <a:latin typeface="+mn-lt"/>
                        <a:ea typeface="+mn-ea"/>
                        <a:cs typeface="+mn-cs"/>
                      </a:endParaRPr>
                    </a:p>
                    <a:p>
                      <a:endParaRPr lang="it-IT" sz="1700" dirty="0"/>
                    </a:p>
                  </a:txBody>
                  <a:tcPr marL="89657" marR="89657" marT="44828" marB="44828"/>
                </a:tc>
                <a:extLst>
                  <a:ext uri="{0D108BD9-81ED-4DB2-BD59-A6C34878D82A}">
                    <a16:rowId xmlns:a16="http://schemas.microsoft.com/office/drawing/2014/main" val="411232188"/>
                  </a:ext>
                </a:extLst>
              </a:tr>
              <a:tr h="1246193">
                <a:tc>
                  <a:txBody>
                    <a:bodyPr/>
                    <a:lstStyle/>
                    <a:p>
                      <a:pPr marL="0" marR="0" lvl="0" indent="0" algn="ctr" defTabSz="914400" rtl="0" eaLnBrk="1" fontAlgn="auto" latinLnBrk="0" hangingPunct="1">
                        <a:lnSpc>
                          <a:spcPct val="110000"/>
                        </a:lnSpc>
                        <a:spcBef>
                          <a:spcPts val="1800"/>
                        </a:spcBef>
                        <a:spcAft>
                          <a:spcPts val="0"/>
                        </a:spcAft>
                        <a:buClrTx/>
                        <a:buSzTx/>
                        <a:buFont typeface="Arial" panose="020B0604020202020204" pitchFamily="34" charset="0"/>
                        <a:buNone/>
                        <a:tabLst/>
                        <a:defRPr/>
                      </a:pPr>
                      <a:endParaRPr kumimoji="0" lang="it-IT" sz="2000" b="0" i="0" u="none" strike="noStrike" kern="1200" cap="none" spc="0" normalizeH="0" baseline="0" noProof="0" dirty="0">
                        <a:ln>
                          <a:noFill/>
                        </a:ln>
                        <a:solidFill>
                          <a:srgbClr val="003A70"/>
                        </a:solidFill>
                        <a:effectLst/>
                        <a:uLnTx/>
                        <a:uFillTx/>
                        <a:latin typeface="Luiss Sans" pitchFamily="2" charset="0"/>
                        <a:cs typeface="Calibri" panose="020F0502020204030204" pitchFamily="34" charset="0"/>
                      </a:endParaRPr>
                    </a:p>
                    <a:p>
                      <a:pPr marL="0" marR="0" lvl="0" indent="0" algn="ctr" defTabSz="914400" rtl="0" eaLnBrk="1" fontAlgn="auto" latinLnBrk="0" hangingPunct="1">
                        <a:lnSpc>
                          <a:spcPct val="110000"/>
                        </a:lnSpc>
                        <a:spcBef>
                          <a:spcPts val="0"/>
                        </a:spcBef>
                        <a:spcAft>
                          <a:spcPts val="0"/>
                        </a:spcAft>
                        <a:buClrTx/>
                        <a:buSzTx/>
                        <a:buFont typeface="Arial" panose="020B0604020202020204" pitchFamily="34" charset="0"/>
                        <a:buNone/>
                        <a:tabLst/>
                        <a:defRPr/>
                      </a:pPr>
                      <a:r>
                        <a:rPr kumimoji="0" lang="it-IT" sz="3100" b="0" i="0" u="none" strike="noStrike" kern="1200" cap="none" spc="0" normalizeH="0" baseline="0" noProof="0" dirty="0">
                          <a:ln>
                            <a:noFill/>
                          </a:ln>
                          <a:solidFill>
                            <a:srgbClr val="003A70"/>
                          </a:solidFill>
                          <a:effectLst/>
                          <a:uLnTx/>
                          <a:uFillTx/>
                          <a:latin typeface="Luiss Sans" pitchFamily="2" charset="0"/>
                          <a:cs typeface="Calibri" panose="020F0502020204030204" pitchFamily="34" charset="0"/>
                        </a:rPr>
                        <a:t>Esecutivo</a:t>
                      </a:r>
                    </a:p>
                    <a:p>
                      <a:endParaRPr lang="it-IT" sz="1700" dirty="0"/>
                    </a:p>
                  </a:txBody>
                  <a:tcPr marL="89657" marR="89657" marT="44828" marB="44828"/>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2000" b="0" i="0" u="none" strike="noStrike" kern="1200" cap="none" spc="0" normalizeH="0" baseline="0" noProof="0" dirty="0">
                        <a:ln>
                          <a:noFill/>
                        </a:ln>
                        <a:solidFill>
                          <a:srgbClr val="003A70"/>
                        </a:solidFill>
                        <a:effectLst/>
                        <a:uLnTx/>
                        <a:uFillTx/>
                        <a:latin typeface="Luiss Sans" pitchFamily="2" charset="0"/>
                        <a:ea typeface="+mn-ea"/>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100" b="0" i="0" u="none" strike="noStrike" kern="1200" cap="none" spc="0" normalizeH="0" baseline="0" noProof="0" dirty="0">
                          <a:ln>
                            <a:noFill/>
                          </a:ln>
                          <a:solidFill>
                            <a:srgbClr val="003A70"/>
                          </a:solidFill>
                          <a:effectLst/>
                          <a:uLnTx/>
                          <a:uFillTx/>
                          <a:latin typeface="Luiss Sans" pitchFamily="2" charset="0"/>
                          <a:ea typeface="+mn-ea"/>
                          <a:cs typeface="Calibri" panose="020F0502020204030204" pitchFamily="34" charset="0"/>
                        </a:rPr>
                        <a:t>Coercizione</a:t>
                      </a:r>
                      <a:endParaRPr kumimoji="0" lang="it-IT" sz="1400" b="0" i="0" u="none" strike="noStrike" kern="1200" cap="none" spc="0" normalizeH="0" baseline="0" noProof="0" dirty="0">
                        <a:ln>
                          <a:noFill/>
                        </a:ln>
                        <a:solidFill>
                          <a:prstClr val="black"/>
                        </a:solidFill>
                        <a:effectLst/>
                        <a:uLnTx/>
                        <a:uFillTx/>
                        <a:latin typeface="+mn-lt"/>
                        <a:ea typeface="+mn-ea"/>
                        <a:cs typeface="+mn-cs"/>
                      </a:endParaRPr>
                    </a:p>
                    <a:p>
                      <a:endParaRPr lang="it-IT" sz="1700" dirty="0"/>
                    </a:p>
                  </a:txBody>
                  <a:tcPr marL="89657" marR="89657" marT="44828" marB="44828"/>
                </a:tc>
                <a:extLst>
                  <a:ext uri="{0D108BD9-81ED-4DB2-BD59-A6C34878D82A}">
                    <a16:rowId xmlns:a16="http://schemas.microsoft.com/office/drawing/2014/main" val="461446271"/>
                  </a:ext>
                </a:extLst>
              </a:tr>
              <a:tr h="116803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it-IT" sz="2000" b="0" i="0" u="none" strike="noStrike" kern="1200" cap="none" spc="0" normalizeH="0" baseline="0" noProof="0" dirty="0">
                        <a:ln>
                          <a:noFill/>
                        </a:ln>
                        <a:solidFill>
                          <a:srgbClr val="003A70"/>
                        </a:solidFill>
                        <a:effectLst/>
                        <a:uLnTx/>
                        <a:uFillTx/>
                        <a:latin typeface="Luiss Sans" pitchFamily="2" charset="0"/>
                        <a:cs typeface="Calibri" panose="020F050202020403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0" lang="it-IT" sz="3100" b="0" i="0" u="none" strike="noStrike" kern="1200" cap="none" spc="0" normalizeH="0" baseline="0" noProof="0" dirty="0">
                          <a:ln>
                            <a:noFill/>
                          </a:ln>
                          <a:solidFill>
                            <a:srgbClr val="003A70"/>
                          </a:solidFill>
                          <a:effectLst/>
                          <a:uLnTx/>
                          <a:uFillTx/>
                          <a:latin typeface="Luiss Sans" pitchFamily="2" charset="0"/>
                          <a:cs typeface="Calibri" panose="020F0502020204030204" pitchFamily="34" charset="0"/>
                        </a:rPr>
                        <a:t>Giudiziario</a:t>
                      </a:r>
                      <a:endParaRPr lang="it-IT" sz="3100" dirty="0"/>
                    </a:p>
                  </a:txBody>
                  <a:tcPr marL="89657" marR="89657" marT="44828" marB="44828"/>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2000" b="0" i="0" u="none" strike="noStrike" kern="1200" cap="none" spc="0" normalizeH="0" baseline="0" noProof="0" dirty="0">
                        <a:ln>
                          <a:noFill/>
                        </a:ln>
                        <a:solidFill>
                          <a:srgbClr val="003A70"/>
                        </a:solidFill>
                        <a:effectLst/>
                        <a:uLnTx/>
                        <a:uFillTx/>
                        <a:latin typeface="Luiss Sans" pitchFamily="2" charset="0"/>
                        <a:ea typeface="+mn-ea"/>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100" b="0" i="0" u="none" strike="noStrike" kern="1200" cap="none" spc="0" normalizeH="0" baseline="0" noProof="0" dirty="0">
                          <a:ln>
                            <a:noFill/>
                          </a:ln>
                          <a:solidFill>
                            <a:srgbClr val="003A70"/>
                          </a:solidFill>
                          <a:effectLst/>
                          <a:uLnTx/>
                          <a:uFillTx/>
                          <a:latin typeface="Luiss Sans" pitchFamily="2" charset="0"/>
                          <a:ea typeface="+mn-ea"/>
                          <a:cs typeface="Calibri" panose="020F0502020204030204" pitchFamily="34" charset="0"/>
                        </a:rPr>
                        <a:t>Giurisdizione</a:t>
                      </a:r>
                      <a:endParaRPr kumimoji="0" lang="it-IT" sz="1400" b="0" i="0" u="none" strike="noStrike" kern="1200" cap="none" spc="0" normalizeH="0" baseline="0" noProof="0" dirty="0">
                        <a:ln>
                          <a:noFill/>
                        </a:ln>
                        <a:solidFill>
                          <a:prstClr val="black"/>
                        </a:solidFill>
                        <a:effectLst/>
                        <a:uLnTx/>
                        <a:uFillTx/>
                        <a:latin typeface="+mn-lt"/>
                        <a:ea typeface="+mn-ea"/>
                        <a:cs typeface="+mn-cs"/>
                      </a:endParaRPr>
                    </a:p>
                    <a:p>
                      <a:endParaRPr lang="it-IT" sz="1700" dirty="0"/>
                    </a:p>
                  </a:txBody>
                  <a:tcPr marL="89657" marR="89657" marT="44828" marB="44828"/>
                </a:tc>
                <a:extLst>
                  <a:ext uri="{0D108BD9-81ED-4DB2-BD59-A6C34878D82A}">
                    <a16:rowId xmlns:a16="http://schemas.microsoft.com/office/drawing/2014/main" val="82589381"/>
                  </a:ext>
                </a:extLst>
              </a:tr>
            </a:tbl>
          </a:graphicData>
        </a:graphic>
      </p:graphicFrame>
    </p:spTree>
    <p:extLst>
      <p:ext uri="{BB962C8B-B14F-4D97-AF65-F5344CB8AC3E}">
        <p14:creationId xmlns:p14="http://schemas.microsoft.com/office/powerpoint/2010/main" val="40748000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DA2E7C1E-2B5A-4BBA-AE51-1CD8C19309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
            <a:extLst>
              <a:ext uri="{FF2B5EF4-FFF2-40B4-BE49-F238E27FC236}">
                <a16:creationId xmlns:a16="http://schemas.microsoft.com/office/drawing/2014/main" id="{43DF76B1-5174-4FAF-9D19-FFEE984268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38200" y="720953"/>
            <a:ext cx="10515600" cy="5416094"/>
          </a:xfrm>
          <a:custGeom>
            <a:avLst/>
            <a:gdLst>
              <a:gd name="connsiteX0" fmla="*/ 0 w 10515600"/>
              <a:gd name="connsiteY0" fmla="*/ 0 h 5416094"/>
              <a:gd name="connsiteX1" fmla="*/ 552069 w 10515600"/>
              <a:gd name="connsiteY1" fmla="*/ 0 h 5416094"/>
              <a:gd name="connsiteX2" fmla="*/ 893826 w 10515600"/>
              <a:gd name="connsiteY2" fmla="*/ 0 h 5416094"/>
              <a:gd name="connsiteX3" fmla="*/ 1761363 w 10515600"/>
              <a:gd name="connsiteY3" fmla="*/ 0 h 5416094"/>
              <a:gd name="connsiteX4" fmla="*/ 2313432 w 10515600"/>
              <a:gd name="connsiteY4" fmla="*/ 0 h 5416094"/>
              <a:gd name="connsiteX5" fmla="*/ 2865501 w 10515600"/>
              <a:gd name="connsiteY5" fmla="*/ 0 h 5416094"/>
              <a:gd name="connsiteX6" fmla="*/ 3733038 w 10515600"/>
              <a:gd name="connsiteY6" fmla="*/ 0 h 5416094"/>
              <a:gd name="connsiteX7" fmla="*/ 4179951 w 10515600"/>
              <a:gd name="connsiteY7" fmla="*/ 0 h 5416094"/>
              <a:gd name="connsiteX8" fmla="*/ 5047488 w 10515600"/>
              <a:gd name="connsiteY8" fmla="*/ 0 h 5416094"/>
              <a:gd name="connsiteX9" fmla="*/ 5915025 w 10515600"/>
              <a:gd name="connsiteY9" fmla="*/ 0 h 5416094"/>
              <a:gd name="connsiteX10" fmla="*/ 6572250 w 10515600"/>
              <a:gd name="connsiteY10" fmla="*/ 0 h 5416094"/>
              <a:gd name="connsiteX11" fmla="*/ 7439787 w 10515600"/>
              <a:gd name="connsiteY11" fmla="*/ 0 h 5416094"/>
              <a:gd name="connsiteX12" fmla="*/ 7991856 w 10515600"/>
              <a:gd name="connsiteY12" fmla="*/ 0 h 5416094"/>
              <a:gd name="connsiteX13" fmla="*/ 8543925 w 10515600"/>
              <a:gd name="connsiteY13" fmla="*/ 0 h 5416094"/>
              <a:gd name="connsiteX14" fmla="*/ 9306306 w 10515600"/>
              <a:gd name="connsiteY14" fmla="*/ 0 h 5416094"/>
              <a:gd name="connsiteX15" fmla="*/ 9858375 w 10515600"/>
              <a:gd name="connsiteY15" fmla="*/ 0 h 5416094"/>
              <a:gd name="connsiteX16" fmla="*/ 10515600 w 10515600"/>
              <a:gd name="connsiteY16" fmla="*/ 0 h 5416094"/>
              <a:gd name="connsiteX17" fmla="*/ 10515600 w 10515600"/>
              <a:gd name="connsiteY17" fmla="*/ 785334 h 5416094"/>
              <a:gd name="connsiteX18" fmla="*/ 10515600 w 10515600"/>
              <a:gd name="connsiteY18" fmla="*/ 1516506 h 5416094"/>
              <a:gd name="connsiteX19" fmla="*/ 10515600 w 10515600"/>
              <a:gd name="connsiteY19" fmla="*/ 2247679 h 5416094"/>
              <a:gd name="connsiteX20" fmla="*/ 10515600 w 10515600"/>
              <a:gd name="connsiteY20" fmla="*/ 2762208 h 5416094"/>
              <a:gd name="connsiteX21" fmla="*/ 10515600 w 10515600"/>
              <a:gd name="connsiteY21" fmla="*/ 3330898 h 5416094"/>
              <a:gd name="connsiteX22" fmla="*/ 10515600 w 10515600"/>
              <a:gd name="connsiteY22" fmla="*/ 4062071 h 5416094"/>
              <a:gd name="connsiteX23" fmla="*/ 10515600 w 10515600"/>
              <a:gd name="connsiteY23" fmla="*/ 4684921 h 5416094"/>
              <a:gd name="connsiteX24" fmla="*/ 10515600 w 10515600"/>
              <a:gd name="connsiteY24" fmla="*/ 5416094 h 5416094"/>
              <a:gd name="connsiteX25" fmla="*/ 9753219 w 10515600"/>
              <a:gd name="connsiteY25" fmla="*/ 5416094 h 5416094"/>
              <a:gd name="connsiteX26" fmla="*/ 9411462 w 10515600"/>
              <a:gd name="connsiteY26" fmla="*/ 5416094 h 5416094"/>
              <a:gd name="connsiteX27" fmla="*/ 8754237 w 10515600"/>
              <a:gd name="connsiteY27" fmla="*/ 5416094 h 5416094"/>
              <a:gd name="connsiteX28" fmla="*/ 8307324 w 10515600"/>
              <a:gd name="connsiteY28" fmla="*/ 5416094 h 5416094"/>
              <a:gd name="connsiteX29" fmla="*/ 7544943 w 10515600"/>
              <a:gd name="connsiteY29" fmla="*/ 5416094 h 5416094"/>
              <a:gd name="connsiteX30" fmla="*/ 7098030 w 10515600"/>
              <a:gd name="connsiteY30" fmla="*/ 5416094 h 5416094"/>
              <a:gd name="connsiteX31" fmla="*/ 6335649 w 10515600"/>
              <a:gd name="connsiteY31" fmla="*/ 5416094 h 5416094"/>
              <a:gd name="connsiteX32" fmla="*/ 5993892 w 10515600"/>
              <a:gd name="connsiteY32" fmla="*/ 5416094 h 5416094"/>
              <a:gd name="connsiteX33" fmla="*/ 5231511 w 10515600"/>
              <a:gd name="connsiteY33" fmla="*/ 5416094 h 5416094"/>
              <a:gd name="connsiteX34" fmla="*/ 4784598 w 10515600"/>
              <a:gd name="connsiteY34" fmla="*/ 5416094 h 5416094"/>
              <a:gd name="connsiteX35" fmla="*/ 4442841 w 10515600"/>
              <a:gd name="connsiteY35" fmla="*/ 5416094 h 5416094"/>
              <a:gd name="connsiteX36" fmla="*/ 3995928 w 10515600"/>
              <a:gd name="connsiteY36" fmla="*/ 5416094 h 5416094"/>
              <a:gd name="connsiteX37" fmla="*/ 3233547 w 10515600"/>
              <a:gd name="connsiteY37" fmla="*/ 5416094 h 5416094"/>
              <a:gd name="connsiteX38" fmla="*/ 2786634 w 10515600"/>
              <a:gd name="connsiteY38" fmla="*/ 5416094 h 5416094"/>
              <a:gd name="connsiteX39" fmla="*/ 2444877 w 10515600"/>
              <a:gd name="connsiteY39" fmla="*/ 5416094 h 5416094"/>
              <a:gd name="connsiteX40" fmla="*/ 1997964 w 10515600"/>
              <a:gd name="connsiteY40" fmla="*/ 5416094 h 5416094"/>
              <a:gd name="connsiteX41" fmla="*/ 1445895 w 10515600"/>
              <a:gd name="connsiteY41" fmla="*/ 5416094 h 5416094"/>
              <a:gd name="connsiteX42" fmla="*/ 788670 w 10515600"/>
              <a:gd name="connsiteY42" fmla="*/ 5416094 h 5416094"/>
              <a:gd name="connsiteX43" fmla="*/ 0 w 10515600"/>
              <a:gd name="connsiteY43" fmla="*/ 5416094 h 5416094"/>
              <a:gd name="connsiteX44" fmla="*/ 0 w 10515600"/>
              <a:gd name="connsiteY44" fmla="*/ 4630760 h 5416094"/>
              <a:gd name="connsiteX45" fmla="*/ 0 w 10515600"/>
              <a:gd name="connsiteY45" fmla="*/ 3953749 h 5416094"/>
              <a:gd name="connsiteX46" fmla="*/ 0 w 10515600"/>
              <a:gd name="connsiteY46" fmla="*/ 3276737 h 5416094"/>
              <a:gd name="connsiteX47" fmla="*/ 0 w 10515600"/>
              <a:gd name="connsiteY47" fmla="*/ 2599725 h 5416094"/>
              <a:gd name="connsiteX48" fmla="*/ 0 w 10515600"/>
              <a:gd name="connsiteY48" fmla="*/ 1922713 h 5416094"/>
              <a:gd name="connsiteX49" fmla="*/ 0 w 10515600"/>
              <a:gd name="connsiteY49" fmla="*/ 1299863 h 5416094"/>
              <a:gd name="connsiteX50" fmla="*/ 0 w 10515600"/>
              <a:gd name="connsiteY50" fmla="*/ 0 h 5416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0515600" h="5416094"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24919" y="196329"/>
                  <a:pt x="10549062" y="488432"/>
                  <a:pt x="10515600" y="785334"/>
                </a:cubicBezTo>
                <a:cubicBezTo>
                  <a:pt x="10482138" y="1082236"/>
                  <a:pt x="10536385" y="1323726"/>
                  <a:pt x="10515600" y="1516506"/>
                </a:cubicBezTo>
                <a:cubicBezTo>
                  <a:pt x="10494815" y="1709286"/>
                  <a:pt x="10546328" y="2097632"/>
                  <a:pt x="10515600" y="2247679"/>
                </a:cubicBezTo>
                <a:cubicBezTo>
                  <a:pt x="10484872" y="2397726"/>
                  <a:pt x="10491771" y="2577292"/>
                  <a:pt x="10515600" y="2762208"/>
                </a:cubicBezTo>
                <a:cubicBezTo>
                  <a:pt x="10539429" y="2947124"/>
                  <a:pt x="10511007" y="3105736"/>
                  <a:pt x="10515600" y="3330898"/>
                </a:cubicBezTo>
                <a:cubicBezTo>
                  <a:pt x="10520194" y="3556060"/>
                  <a:pt x="10497393" y="3882611"/>
                  <a:pt x="10515600" y="4062071"/>
                </a:cubicBezTo>
                <a:cubicBezTo>
                  <a:pt x="10533807" y="4241531"/>
                  <a:pt x="10544791" y="4505155"/>
                  <a:pt x="10515600" y="4684921"/>
                </a:cubicBezTo>
                <a:cubicBezTo>
                  <a:pt x="10486410" y="4864687"/>
                  <a:pt x="10497356" y="5246484"/>
                  <a:pt x="10515600" y="5416094"/>
                </a:cubicBezTo>
                <a:cubicBezTo>
                  <a:pt x="10245623" y="5445692"/>
                  <a:pt x="10029676" y="5415505"/>
                  <a:pt x="9753219" y="5416094"/>
                </a:cubicBezTo>
                <a:cubicBezTo>
                  <a:pt x="9476762" y="5416683"/>
                  <a:pt x="9553148" y="5422760"/>
                  <a:pt x="9411462" y="5416094"/>
                </a:cubicBezTo>
                <a:cubicBezTo>
                  <a:pt x="9269776" y="5409428"/>
                  <a:pt x="8927709" y="5385012"/>
                  <a:pt x="8754237" y="5416094"/>
                </a:cubicBezTo>
                <a:cubicBezTo>
                  <a:pt x="8580766" y="5447176"/>
                  <a:pt x="8413264" y="5410024"/>
                  <a:pt x="8307324" y="5416094"/>
                </a:cubicBezTo>
                <a:cubicBezTo>
                  <a:pt x="8201384" y="5422164"/>
                  <a:pt x="7912690" y="5421686"/>
                  <a:pt x="7544943" y="5416094"/>
                </a:cubicBezTo>
                <a:cubicBezTo>
                  <a:pt x="7177196" y="5410502"/>
                  <a:pt x="7304235" y="5418502"/>
                  <a:pt x="7098030" y="5416094"/>
                </a:cubicBezTo>
                <a:cubicBezTo>
                  <a:pt x="6891825" y="5413686"/>
                  <a:pt x="6541479" y="5434609"/>
                  <a:pt x="6335649" y="5416094"/>
                </a:cubicBezTo>
                <a:cubicBezTo>
                  <a:pt x="6129819" y="5397579"/>
                  <a:pt x="6106541" y="5402791"/>
                  <a:pt x="5993892" y="5416094"/>
                </a:cubicBezTo>
                <a:cubicBezTo>
                  <a:pt x="5881243" y="5429397"/>
                  <a:pt x="5545248" y="5437743"/>
                  <a:pt x="5231511" y="5416094"/>
                </a:cubicBezTo>
                <a:cubicBezTo>
                  <a:pt x="4917774" y="5394445"/>
                  <a:pt x="4963237" y="5426599"/>
                  <a:pt x="4784598" y="5416094"/>
                </a:cubicBezTo>
                <a:cubicBezTo>
                  <a:pt x="4605959" y="5405589"/>
                  <a:pt x="4605904" y="5406658"/>
                  <a:pt x="4442841" y="5416094"/>
                </a:cubicBezTo>
                <a:cubicBezTo>
                  <a:pt x="4279778" y="5425530"/>
                  <a:pt x="4177180" y="5426138"/>
                  <a:pt x="3995928" y="5416094"/>
                </a:cubicBezTo>
                <a:cubicBezTo>
                  <a:pt x="3814676" y="5406050"/>
                  <a:pt x="3516440" y="5429234"/>
                  <a:pt x="3233547" y="5416094"/>
                </a:cubicBezTo>
                <a:cubicBezTo>
                  <a:pt x="2950654" y="5402954"/>
                  <a:pt x="2884354" y="5436103"/>
                  <a:pt x="2786634" y="5416094"/>
                </a:cubicBezTo>
                <a:cubicBezTo>
                  <a:pt x="2688914" y="5396085"/>
                  <a:pt x="2522958" y="5423232"/>
                  <a:pt x="2444877" y="5416094"/>
                </a:cubicBezTo>
                <a:cubicBezTo>
                  <a:pt x="2366796" y="5408956"/>
                  <a:pt x="2104768" y="5395479"/>
                  <a:pt x="1997964" y="5416094"/>
                </a:cubicBezTo>
                <a:cubicBezTo>
                  <a:pt x="1891160" y="5436709"/>
                  <a:pt x="1573016" y="5412376"/>
                  <a:pt x="1445895" y="5416094"/>
                </a:cubicBezTo>
                <a:cubicBezTo>
                  <a:pt x="1318774" y="5419812"/>
                  <a:pt x="986443" y="5400529"/>
                  <a:pt x="788670" y="5416094"/>
                </a:cubicBezTo>
                <a:cubicBezTo>
                  <a:pt x="590897" y="5431659"/>
                  <a:pt x="363709" y="5381266"/>
                  <a:pt x="0" y="5416094"/>
                </a:cubicBezTo>
                <a:cubicBezTo>
                  <a:pt x="-22973" y="5218643"/>
                  <a:pt x="-26699" y="5010779"/>
                  <a:pt x="0" y="4630760"/>
                </a:cubicBezTo>
                <a:cubicBezTo>
                  <a:pt x="26699" y="4250741"/>
                  <a:pt x="-15389" y="4196664"/>
                  <a:pt x="0" y="3953749"/>
                </a:cubicBezTo>
                <a:cubicBezTo>
                  <a:pt x="15389" y="3710834"/>
                  <a:pt x="468" y="3611311"/>
                  <a:pt x="0" y="3276737"/>
                </a:cubicBezTo>
                <a:cubicBezTo>
                  <a:pt x="-468" y="2942163"/>
                  <a:pt x="15360" y="2781998"/>
                  <a:pt x="0" y="2599725"/>
                </a:cubicBezTo>
                <a:cubicBezTo>
                  <a:pt x="-15360" y="2417452"/>
                  <a:pt x="14816" y="2100232"/>
                  <a:pt x="0" y="1922713"/>
                </a:cubicBezTo>
                <a:cubicBezTo>
                  <a:pt x="-14816" y="1745194"/>
                  <a:pt x="-24648" y="1604167"/>
                  <a:pt x="0" y="1299863"/>
                </a:cubicBezTo>
                <a:cubicBezTo>
                  <a:pt x="24648" y="995559"/>
                  <a:pt x="2182" y="279525"/>
                  <a:pt x="0" y="0"/>
                </a:cubicBezTo>
                <a:close/>
              </a:path>
            </a:pathLst>
          </a:custGeom>
          <a:noFill/>
          <a:ln w="4762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R="0" lvl="0" indent="0" fontAlgn="auto">
              <a:spcBef>
                <a:spcPts val="0"/>
              </a:spcBef>
              <a:spcAft>
                <a:spcPts val="600"/>
              </a:spcAft>
              <a:buClrTx/>
              <a:buSzTx/>
              <a:buFontTx/>
              <a:buNone/>
              <a:tabLst/>
              <a:defRPr/>
            </a:pPr>
            <a:fld id="{DD589A36-170F-7348-BCDB-23CF9D860473}" type="slidenum">
              <a:rPr kumimoji="0" lang="en-US" b="0" i="0" u="none" strike="noStrike" cap="none" spc="0" normalizeH="0" baseline="0" noProof="0" smtClean="0">
                <a:ln>
                  <a:noFill/>
                </a:ln>
                <a:effectLst/>
                <a:uLnTx/>
                <a:uFillTx/>
              </a:rPr>
              <a:pPr marR="0" lvl="0" indent="0" fontAlgn="auto">
                <a:spcBef>
                  <a:spcPts val="0"/>
                </a:spcBef>
                <a:spcAft>
                  <a:spcPts val="600"/>
                </a:spcAft>
                <a:buClrTx/>
                <a:buSzTx/>
                <a:buFontTx/>
                <a:buNone/>
                <a:tabLst/>
                <a:defRPr/>
              </a:pPr>
              <a:t>13</a:t>
            </a:fld>
            <a:endParaRPr kumimoji="0" lang="en-US" b="0" i="0" u="none" strike="noStrike" cap="none" spc="0" normalizeH="0" baseline="0" noProof="0">
              <a:ln>
                <a:noFill/>
              </a:ln>
              <a:effectLst/>
              <a:uLnTx/>
              <a:uFillTx/>
            </a:endParaRPr>
          </a:p>
        </p:txBody>
      </p:sp>
      <p:graphicFrame>
        <p:nvGraphicFramePr>
          <p:cNvPr id="5" name="Tabella 4">
            <a:extLst>
              <a:ext uri="{FF2B5EF4-FFF2-40B4-BE49-F238E27FC236}">
                <a16:creationId xmlns:a16="http://schemas.microsoft.com/office/drawing/2014/main" id="{36B7A38E-673E-E5D8-281E-0C3342C65ED5}"/>
              </a:ext>
            </a:extLst>
          </p:cNvPr>
          <p:cNvGraphicFramePr>
            <a:graphicFrameLocks noGrp="1"/>
          </p:cNvGraphicFramePr>
          <p:nvPr/>
        </p:nvGraphicFramePr>
        <p:xfrm>
          <a:off x="990600" y="1275377"/>
          <a:ext cx="10134602" cy="4246868"/>
        </p:xfrm>
        <a:graphic>
          <a:graphicData uri="http://schemas.openxmlformats.org/drawingml/2006/table">
            <a:tbl>
              <a:tblPr firstRow="1" bandRow="1">
                <a:tableStyleId>{5C22544A-7EE6-4342-B048-85BDC9FD1C3A}</a:tableStyleId>
              </a:tblPr>
              <a:tblGrid>
                <a:gridCol w="2553511">
                  <a:extLst>
                    <a:ext uri="{9D8B030D-6E8A-4147-A177-3AD203B41FA5}">
                      <a16:colId xmlns:a16="http://schemas.microsoft.com/office/drawing/2014/main" val="1907178618"/>
                    </a:ext>
                  </a:extLst>
                </a:gridCol>
                <a:gridCol w="4641717">
                  <a:extLst>
                    <a:ext uri="{9D8B030D-6E8A-4147-A177-3AD203B41FA5}">
                      <a16:colId xmlns:a16="http://schemas.microsoft.com/office/drawing/2014/main" val="1759364450"/>
                    </a:ext>
                  </a:extLst>
                </a:gridCol>
                <a:gridCol w="2939374">
                  <a:extLst>
                    <a:ext uri="{9D8B030D-6E8A-4147-A177-3AD203B41FA5}">
                      <a16:colId xmlns:a16="http://schemas.microsoft.com/office/drawing/2014/main" val="1141978160"/>
                    </a:ext>
                  </a:extLst>
                </a:gridCol>
              </a:tblGrid>
              <a:tr h="66461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it-IT" sz="3600" b="1" i="0" u="none" strike="noStrike" kern="1200" cap="none" spc="0" normalizeH="0" baseline="0" noProof="0" dirty="0">
                          <a:ln>
                            <a:noFill/>
                          </a:ln>
                          <a:solidFill>
                            <a:prstClr val="white"/>
                          </a:solidFill>
                          <a:effectLst/>
                          <a:uLnTx/>
                          <a:uFillTx/>
                          <a:latin typeface="+mn-lt"/>
                          <a:ea typeface="+mn-ea"/>
                          <a:cs typeface="+mn-cs"/>
                        </a:rPr>
                        <a:t>Branca</a:t>
                      </a:r>
                      <a:endParaRPr lang="it-IT" sz="1700" dirty="0"/>
                    </a:p>
                  </a:txBody>
                  <a:tcPr marL="89657" marR="89657" marT="44828" marB="44828"/>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3600" dirty="0"/>
                        <a:t>≈ Tipo di potere</a:t>
                      </a:r>
                    </a:p>
                  </a:txBody>
                  <a:tcPr marL="89657" marR="89657" marT="44828" marB="4482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3600" dirty="0"/>
                        <a:t>Limitazione</a:t>
                      </a:r>
                    </a:p>
                  </a:txBody>
                  <a:tcPr marL="89657" marR="89657" marT="44828" marB="44828"/>
                </a:tc>
                <a:extLst>
                  <a:ext uri="{0D108BD9-81ED-4DB2-BD59-A6C34878D82A}">
                    <a16:rowId xmlns:a16="http://schemas.microsoft.com/office/drawing/2014/main" val="966232420"/>
                  </a:ext>
                </a:extLst>
              </a:tr>
              <a:tr h="116803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it-IT" sz="2000" b="0" i="0" u="none" strike="noStrike" kern="1200" cap="none" spc="0" normalizeH="0" baseline="0" noProof="0" dirty="0">
                        <a:ln>
                          <a:noFill/>
                        </a:ln>
                        <a:solidFill>
                          <a:srgbClr val="003A70"/>
                        </a:solidFill>
                        <a:effectLst/>
                        <a:uLnTx/>
                        <a:uFillTx/>
                        <a:latin typeface="Luiss Sans" pitchFamily="2" charset="0"/>
                        <a:cs typeface="Calibri" panose="020F050202020403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0" lang="it-IT" sz="3100" b="0" i="0" u="none" strike="noStrike" kern="1200" cap="none" spc="0" normalizeH="0" baseline="0" noProof="0" dirty="0">
                          <a:ln>
                            <a:noFill/>
                          </a:ln>
                          <a:solidFill>
                            <a:srgbClr val="003A70"/>
                          </a:solidFill>
                          <a:effectLst/>
                          <a:uLnTx/>
                          <a:uFillTx/>
                          <a:latin typeface="Luiss Sans" pitchFamily="2" charset="0"/>
                          <a:cs typeface="Calibri" panose="020F0502020204030204" pitchFamily="34" charset="0"/>
                        </a:rPr>
                        <a:t>Legislativo</a:t>
                      </a:r>
                      <a:endParaRPr lang="it-IT" sz="1400" dirty="0"/>
                    </a:p>
                  </a:txBody>
                  <a:tcPr marL="89657" marR="89657" marT="44828" marB="44828"/>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2000" b="0" i="0" u="none" strike="noStrike" kern="1200" cap="none" spc="0" normalizeH="0" baseline="0" noProof="0" dirty="0">
                        <a:ln>
                          <a:noFill/>
                        </a:ln>
                        <a:solidFill>
                          <a:srgbClr val="003A70"/>
                        </a:solidFill>
                        <a:effectLst/>
                        <a:uLnTx/>
                        <a:uFillTx/>
                        <a:latin typeface="Luiss Sans" pitchFamily="2" charset="0"/>
                        <a:ea typeface="+mn-ea"/>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100" b="0" i="0" u="none" strike="noStrike" kern="1200" cap="none" spc="0" normalizeH="0" baseline="0" noProof="0" dirty="0">
                          <a:ln>
                            <a:noFill/>
                          </a:ln>
                          <a:solidFill>
                            <a:srgbClr val="003A70"/>
                          </a:solidFill>
                          <a:effectLst/>
                          <a:uLnTx/>
                          <a:uFillTx/>
                          <a:latin typeface="Luiss Sans" pitchFamily="2" charset="0"/>
                          <a:ea typeface="+mn-ea"/>
                          <a:cs typeface="Calibri" panose="020F0502020204030204" pitchFamily="34" charset="0"/>
                        </a:rPr>
                        <a:t>Normazione</a:t>
                      </a:r>
                      <a:endParaRPr kumimoji="0" lang="it-IT" sz="1400" b="0" i="0" u="none" strike="noStrike" kern="1200" cap="none" spc="0" normalizeH="0" baseline="0" noProof="0" dirty="0">
                        <a:ln>
                          <a:noFill/>
                        </a:ln>
                        <a:solidFill>
                          <a:prstClr val="black"/>
                        </a:solidFill>
                        <a:effectLst/>
                        <a:uLnTx/>
                        <a:uFillTx/>
                        <a:latin typeface="+mn-lt"/>
                        <a:ea typeface="+mn-ea"/>
                        <a:cs typeface="+mn-cs"/>
                      </a:endParaRPr>
                    </a:p>
                    <a:p>
                      <a:endParaRPr lang="it-IT" sz="1700" dirty="0"/>
                    </a:p>
                  </a:txBody>
                  <a:tcPr marL="89657" marR="89657" marT="44828" marB="44828"/>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2000" b="0" i="0" u="none" strike="noStrike" kern="1200" cap="none" spc="0" normalizeH="0" baseline="0" noProof="0" dirty="0">
                        <a:ln>
                          <a:noFill/>
                        </a:ln>
                        <a:solidFill>
                          <a:srgbClr val="003A70"/>
                        </a:solidFill>
                        <a:effectLst/>
                        <a:uLnTx/>
                        <a:uFillTx/>
                        <a:latin typeface="Luiss Sans" pitchFamily="2" charset="0"/>
                        <a:ea typeface="+mn-ea"/>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100" b="0" i="0" u="none" strike="noStrike" kern="1200" cap="none" spc="0" normalizeH="0" baseline="0" noProof="0" dirty="0">
                          <a:ln>
                            <a:noFill/>
                          </a:ln>
                          <a:solidFill>
                            <a:srgbClr val="003A70"/>
                          </a:solidFill>
                          <a:effectLst/>
                          <a:uLnTx/>
                          <a:uFillTx/>
                          <a:latin typeface="Luiss Sans" pitchFamily="2" charset="0"/>
                          <a:ea typeface="+mn-ea"/>
                          <a:cs typeface="Calibri" panose="020F0502020204030204" pitchFamily="34" charset="0"/>
                        </a:rPr>
                        <a:t>Privilegio</a:t>
                      </a:r>
                      <a:endParaRPr kumimoji="0" lang="it-IT" sz="1400" b="0" i="0" u="none" strike="noStrike" kern="1200" cap="none" spc="0" normalizeH="0" baseline="0" noProof="0" dirty="0">
                        <a:ln>
                          <a:noFill/>
                        </a:ln>
                        <a:solidFill>
                          <a:prstClr val="black"/>
                        </a:solidFill>
                        <a:effectLst/>
                        <a:uLnTx/>
                        <a:uFillTx/>
                        <a:latin typeface="+mn-lt"/>
                        <a:ea typeface="+mn-ea"/>
                        <a:cs typeface="+mn-cs"/>
                      </a:endParaRPr>
                    </a:p>
                    <a:p>
                      <a:endParaRPr lang="it-IT" sz="1700" dirty="0"/>
                    </a:p>
                  </a:txBody>
                  <a:tcPr marL="89657" marR="89657" marT="44828" marB="44828"/>
                </a:tc>
                <a:extLst>
                  <a:ext uri="{0D108BD9-81ED-4DB2-BD59-A6C34878D82A}">
                    <a16:rowId xmlns:a16="http://schemas.microsoft.com/office/drawing/2014/main" val="411232188"/>
                  </a:ext>
                </a:extLst>
              </a:tr>
              <a:tr h="1246193">
                <a:tc>
                  <a:txBody>
                    <a:bodyPr/>
                    <a:lstStyle/>
                    <a:p>
                      <a:pPr marL="0" marR="0" lvl="0" indent="0" algn="ctr" defTabSz="914400" rtl="0" eaLnBrk="1" fontAlgn="auto" latinLnBrk="0" hangingPunct="1">
                        <a:lnSpc>
                          <a:spcPct val="110000"/>
                        </a:lnSpc>
                        <a:spcBef>
                          <a:spcPts val="1800"/>
                        </a:spcBef>
                        <a:spcAft>
                          <a:spcPts val="0"/>
                        </a:spcAft>
                        <a:buClrTx/>
                        <a:buSzTx/>
                        <a:buFont typeface="Arial" panose="020B0604020202020204" pitchFamily="34" charset="0"/>
                        <a:buNone/>
                        <a:tabLst/>
                        <a:defRPr/>
                      </a:pPr>
                      <a:endParaRPr kumimoji="0" lang="it-IT" sz="2000" b="0" i="0" u="none" strike="noStrike" kern="1200" cap="none" spc="0" normalizeH="0" baseline="0" noProof="0" dirty="0">
                        <a:ln>
                          <a:noFill/>
                        </a:ln>
                        <a:solidFill>
                          <a:srgbClr val="003A70"/>
                        </a:solidFill>
                        <a:effectLst/>
                        <a:uLnTx/>
                        <a:uFillTx/>
                        <a:latin typeface="Luiss Sans" pitchFamily="2" charset="0"/>
                        <a:cs typeface="Calibri" panose="020F0502020204030204" pitchFamily="34" charset="0"/>
                      </a:endParaRPr>
                    </a:p>
                    <a:p>
                      <a:pPr marL="0" marR="0" lvl="0" indent="0" algn="ctr" defTabSz="914400" rtl="0" eaLnBrk="1" fontAlgn="auto" latinLnBrk="0" hangingPunct="1">
                        <a:lnSpc>
                          <a:spcPct val="110000"/>
                        </a:lnSpc>
                        <a:spcBef>
                          <a:spcPts val="0"/>
                        </a:spcBef>
                        <a:spcAft>
                          <a:spcPts val="0"/>
                        </a:spcAft>
                        <a:buClrTx/>
                        <a:buSzTx/>
                        <a:buFont typeface="Arial" panose="020B0604020202020204" pitchFamily="34" charset="0"/>
                        <a:buNone/>
                        <a:tabLst/>
                        <a:defRPr/>
                      </a:pPr>
                      <a:r>
                        <a:rPr kumimoji="0" lang="it-IT" sz="3100" b="0" i="0" u="none" strike="noStrike" kern="1200" cap="none" spc="0" normalizeH="0" baseline="0" noProof="0" dirty="0">
                          <a:ln>
                            <a:noFill/>
                          </a:ln>
                          <a:solidFill>
                            <a:srgbClr val="003A70"/>
                          </a:solidFill>
                          <a:effectLst/>
                          <a:uLnTx/>
                          <a:uFillTx/>
                          <a:latin typeface="Luiss Sans" pitchFamily="2" charset="0"/>
                          <a:cs typeface="Calibri" panose="020F0502020204030204" pitchFamily="34" charset="0"/>
                        </a:rPr>
                        <a:t>Esecutivo</a:t>
                      </a:r>
                    </a:p>
                    <a:p>
                      <a:endParaRPr lang="it-IT" sz="1700" dirty="0"/>
                    </a:p>
                  </a:txBody>
                  <a:tcPr marL="89657" marR="89657" marT="44828" marB="44828"/>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2000" b="0" i="0" u="none" strike="noStrike" kern="1200" cap="none" spc="0" normalizeH="0" baseline="0" noProof="0" dirty="0">
                        <a:ln>
                          <a:noFill/>
                        </a:ln>
                        <a:solidFill>
                          <a:srgbClr val="003A70"/>
                        </a:solidFill>
                        <a:effectLst/>
                        <a:uLnTx/>
                        <a:uFillTx/>
                        <a:latin typeface="Luiss Sans" pitchFamily="2" charset="0"/>
                        <a:ea typeface="+mn-ea"/>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100" b="0" i="0" u="none" strike="noStrike" kern="1200" cap="none" spc="0" normalizeH="0" baseline="0" noProof="0" dirty="0">
                          <a:ln>
                            <a:noFill/>
                          </a:ln>
                          <a:solidFill>
                            <a:srgbClr val="003A70"/>
                          </a:solidFill>
                          <a:effectLst/>
                          <a:uLnTx/>
                          <a:uFillTx/>
                          <a:latin typeface="Luiss Sans" pitchFamily="2" charset="0"/>
                          <a:ea typeface="+mn-ea"/>
                          <a:cs typeface="Calibri" panose="020F0502020204030204" pitchFamily="34" charset="0"/>
                        </a:rPr>
                        <a:t>Coercizione</a:t>
                      </a:r>
                      <a:endParaRPr kumimoji="0" lang="it-IT" sz="1400" b="0" i="0" u="none" strike="noStrike" kern="1200" cap="none" spc="0" normalizeH="0" baseline="0" noProof="0" dirty="0">
                        <a:ln>
                          <a:noFill/>
                        </a:ln>
                        <a:solidFill>
                          <a:prstClr val="black"/>
                        </a:solidFill>
                        <a:effectLst/>
                        <a:uLnTx/>
                        <a:uFillTx/>
                        <a:latin typeface="+mn-lt"/>
                        <a:ea typeface="+mn-ea"/>
                        <a:cs typeface="+mn-cs"/>
                      </a:endParaRPr>
                    </a:p>
                    <a:p>
                      <a:endParaRPr lang="it-IT" sz="1700" dirty="0"/>
                    </a:p>
                  </a:txBody>
                  <a:tcPr marL="89657" marR="89657" marT="44828" marB="44828"/>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2000" b="0" i="0" u="none" strike="noStrike" kern="1200" cap="none" spc="0" normalizeH="0" baseline="0" noProof="0" dirty="0">
                        <a:ln>
                          <a:noFill/>
                        </a:ln>
                        <a:solidFill>
                          <a:srgbClr val="003A70"/>
                        </a:solidFill>
                        <a:effectLst/>
                        <a:uLnTx/>
                        <a:uFillTx/>
                        <a:latin typeface="Luiss Sans" pitchFamily="2" charset="0"/>
                        <a:ea typeface="+mn-ea"/>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100" b="0" i="0" u="none" strike="noStrike" kern="1200" cap="none" spc="0" normalizeH="0" baseline="0" noProof="0" dirty="0">
                          <a:ln>
                            <a:noFill/>
                          </a:ln>
                          <a:solidFill>
                            <a:srgbClr val="003A70"/>
                          </a:solidFill>
                          <a:effectLst/>
                          <a:uLnTx/>
                          <a:uFillTx/>
                          <a:latin typeface="Luiss Sans" pitchFamily="2" charset="0"/>
                          <a:ea typeface="+mn-ea"/>
                          <a:cs typeface="Calibri" panose="020F0502020204030204" pitchFamily="34" charset="0"/>
                        </a:rPr>
                        <a:t>Inviolabilità</a:t>
                      </a:r>
                      <a:endParaRPr kumimoji="0" lang="it-IT" sz="1400" b="0" i="0" u="none" strike="noStrike" kern="1200" cap="none" spc="0" normalizeH="0" baseline="0" noProof="0" dirty="0">
                        <a:ln>
                          <a:noFill/>
                        </a:ln>
                        <a:solidFill>
                          <a:prstClr val="black"/>
                        </a:solidFill>
                        <a:effectLst/>
                        <a:uLnTx/>
                        <a:uFillTx/>
                        <a:latin typeface="+mn-lt"/>
                        <a:ea typeface="+mn-ea"/>
                        <a:cs typeface="+mn-cs"/>
                      </a:endParaRPr>
                    </a:p>
                    <a:p>
                      <a:endParaRPr lang="it-IT" sz="1700" dirty="0"/>
                    </a:p>
                  </a:txBody>
                  <a:tcPr marL="89657" marR="89657" marT="44828" marB="44828"/>
                </a:tc>
                <a:extLst>
                  <a:ext uri="{0D108BD9-81ED-4DB2-BD59-A6C34878D82A}">
                    <a16:rowId xmlns:a16="http://schemas.microsoft.com/office/drawing/2014/main" val="461446271"/>
                  </a:ext>
                </a:extLst>
              </a:tr>
              <a:tr h="116803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it-IT" sz="2000" b="0" i="0" u="none" strike="noStrike" kern="1200" cap="none" spc="0" normalizeH="0" baseline="0" noProof="0" dirty="0">
                        <a:ln>
                          <a:noFill/>
                        </a:ln>
                        <a:solidFill>
                          <a:srgbClr val="003A70"/>
                        </a:solidFill>
                        <a:effectLst/>
                        <a:uLnTx/>
                        <a:uFillTx/>
                        <a:latin typeface="Luiss Sans" pitchFamily="2" charset="0"/>
                        <a:cs typeface="Calibri" panose="020F050202020403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0" lang="it-IT" sz="3100" b="0" i="0" u="none" strike="noStrike" kern="1200" cap="none" spc="0" normalizeH="0" baseline="0" noProof="0" dirty="0">
                          <a:ln>
                            <a:noFill/>
                          </a:ln>
                          <a:solidFill>
                            <a:srgbClr val="003A70"/>
                          </a:solidFill>
                          <a:effectLst/>
                          <a:uLnTx/>
                          <a:uFillTx/>
                          <a:latin typeface="Luiss Sans" pitchFamily="2" charset="0"/>
                          <a:cs typeface="Calibri" panose="020F0502020204030204" pitchFamily="34" charset="0"/>
                        </a:rPr>
                        <a:t>Giudiziario</a:t>
                      </a:r>
                      <a:endParaRPr lang="it-IT" sz="3100" dirty="0"/>
                    </a:p>
                  </a:txBody>
                  <a:tcPr marL="89657" marR="89657" marT="44828" marB="44828"/>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2000" b="0" i="0" u="none" strike="noStrike" kern="1200" cap="none" spc="0" normalizeH="0" baseline="0" noProof="0" dirty="0">
                        <a:ln>
                          <a:noFill/>
                        </a:ln>
                        <a:solidFill>
                          <a:srgbClr val="003A70"/>
                        </a:solidFill>
                        <a:effectLst/>
                        <a:uLnTx/>
                        <a:uFillTx/>
                        <a:latin typeface="Luiss Sans" pitchFamily="2" charset="0"/>
                        <a:ea typeface="+mn-ea"/>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100" b="0" i="0" u="none" strike="noStrike" kern="1200" cap="none" spc="0" normalizeH="0" baseline="0" noProof="0" dirty="0">
                          <a:ln>
                            <a:noFill/>
                          </a:ln>
                          <a:solidFill>
                            <a:srgbClr val="003A70"/>
                          </a:solidFill>
                          <a:effectLst/>
                          <a:uLnTx/>
                          <a:uFillTx/>
                          <a:latin typeface="Luiss Sans" pitchFamily="2" charset="0"/>
                          <a:ea typeface="+mn-ea"/>
                          <a:cs typeface="Calibri" panose="020F0502020204030204" pitchFamily="34" charset="0"/>
                        </a:rPr>
                        <a:t>Giurisdizione</a:t>
                      </a:r>
                      <a:endParaRPr kumimoji="0" lang="it-IT" sz="1400" b="0" i="0" u="none" strike="noStrike" kern="1200" cap="none" spc="0" normalizeH="0" baseline="0" noProof="0" dirty="0">
                        <a:ln>
                          <a:noFill/>
                        </a:ln>
                        <a:solidFill>
                          <a:prstClr val="black"/>
                        </a:solidFill>
                        <a:effectLst/>
                        <a:uLnTx/>
                        <a:uFillTx/>
                        <a:latin typeface="+mn-lt"/>
                        <a:ea typeface="+mn-ea"/>
                        <a:cs typeface="+mn-cs"/>
                      </a:endParaRPr>
                    </a:p>
                    <a:p>
                      <a:endParaRPr lang="it-IT" sz="1700" dirty="0"/>
                    </a:p>
                  </a:txBody>
                  <a:tcPr marL="89657" marR="89657" marT="44828" marB="44828"/>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2000" b="0" i="0" u="none" strike="noStrike" kern="1200" cap="none" spc="0" normalizeH="0" baseline="0" noProof="0" dirty="0">
                        <a:ln>
                          <a:noFill/>
                        </a:ln>
                        <a:solidFill>
                          <a:srgbClr val="003A70"/>
                        </a:solidFill>
                        <a:effectLst/>
                        <a:uLnTx/>
                        <a:uFillTx/>
                        <a:latin typeface="Luiss Sans" pitchFamily="2" charset="0"/>
                        <a:ea typeface="+mn-ea"/>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100" b="0" i="0" u="none" strike="noStrike" kern="1200" cap="none" spc="0" normalizeH="0" baseline="0" noProof="0" dirty="0">
                          <a:ln>
                            <a:noFill/>
                          </a:ln>
                          <a:solidFill>
                            <a:srgbClr val="003A70"/>
                          </a:solidFill>
                          <a:effectLst/>
                          <a:uLnTx/>
                          <a:uFillTx/>
                          <a:latin typeface="Luiss Sans" pitchFamily="2" charset="0"/>
                          <a:ea typeface="+mn-ea"/>
                          <a:cs typeface="Calibri" panose="020F0502020204030204" pitchFamily="34" charset="0"/>
                        </a:rPr>
                        <a:t>Immunità</a:t>
                      </a:r>
                      <a:endParaRPr kumimoji="0" lang="it-IT" sz="1400" b="0" i="0" u="none" strike="noStrike" kern="1200" cap="none" spc="0" normalizeH="0" baseline="0" noProof="0" dirty="0">
                        <a:ln>
                          <a:noFill/>
                        </a:ln>
                        <a:solidFill>
                          <a:prstClr val="black"/>
                        </a:solidFill>
                        <a:effectLst/>
                        <a:uLnTx/>
                        <a:uFillTx/>
                        <a:latin typeface="+mn-lt"/>
                        <a:ea typeface="+mn-ea"/>
                        <a:cs typeface="+mn-cs"/>
                      </a:endParaRPr>
                    </a:p>
                    <a:p>
                      <a:endParaRPr lang="it-IT" sz="1700" dirty="0"/>
                    </a:p>
                  </a:txBody>
                  <a:tcPr marL="89657" marR="89657" marT="44828" marB="44828"/>
                </a:tc>
                <a:extLst>
                  <a:ext uri="{0D108BD9-81ED-4DB2-BD59-A6C34878D82A}">
                    <a16:rowId xmlns:a16="http://schemas.microsoft.com/office/drawing/2014/main" val="82589381"/>
                  </a:ext>
                </a:extLst>
              </a:tr>
            </a:tbl>
          </a:graphicData>
        </a:graphic>
      </p:graphicFrame>
    </p:spTree>
    <p:extLst>
      <p:ext uri="{BB962C8B-B14F-4D97-AF65-F5344CB8AC3E}">
        <p14:creationId xmlns:p14="http://schemas.microsoft.com/office/powerpoint/2010/main" val="37887643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591345"/>
            <a:ext cx="10515600" cy="5585618"/>
          </a:xfrm>
        </p:spPr>
        <p:txBody>
          <a:bodyPr vert="horz" lIns="91440" tIns="45720" rIns="91440" bIns="45720" rtlCol="0">
            <a:normAutofit/>
          </a:bodyPr>
          <a:lstStyle/>
          <a:p>
            <a:pPr marL="0" indent="0" algn="just">
              <a:buNone/>
            </a:pPr>
            <a:endParaRPr lang="it-IT" sz="4000" dirty="0"/>
          </a:p>
          <a:p>
            <a:pPr marL="0" indent="0" algn="ctr">
              <a:buNone/>
            </a:pPr>
            <a:endParaRPr lang="it-IT" sz="4000" dirty="0"/>
          </a:p>
          <a:p>
            <a:pPr marL="0" indent="0" algn="ctr">
              <a:buNone/>
            </a:pPr>
            <a:endParaRPr lang="it-IT" sz="4000" dirty="0"/>
          </a:p>
          <a:p>
            <a:pPr marL="0" indent="0" algn="ctr">
              <a:buNone/>
            </a:pPr>
            <a:r>
              <a:rPr lang="it-IT" sz="4400" dirty="0"/>
              <a:t>inviolabilità</a:t>
            </a:r>
            <a:endParaRPr lang="it-IT" sz="3200" dirty="0"/>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84850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lnSpcReduction="10000"/>
          </a:bodyPr>
          <a:lstStyle/>
          <a:p>
            <a:pPr marL="0" indent="0" algn="just">
              <a:buNone/>
            </a:pPr>
            <a:endParaRPr lang="it-IT" sz="3600" dirty="0"/>
          </a:p>
          <a:p>
            <a:pPr marL="0" indent="0" algn="just">
              <a:buNone/>
            </a:pPr>
            <a:r>
              <a:rPr lang="it-IT" sz="4400" dirty="0"/>
              <a:t>La persona di un agente diplomatico è </a:t>
            </a:r>
            <a:r>
              <a:rPr lang="it-IT" sz="4400" b="1" dirty="0"/>
              <a:t>inviolabile</a:t>
            </a:r>
            <a:r>
              <a:rPr lang="it-IT" sz="4400" dirty="0"/>
              <a:t>. Egli non è passibile di alcuna forma di arresto o detenzione. Lo Stato ricevente lo tratterà con il dovuto rispetto e adotterà tutte le misure appropriate per prevenire qualsiasi attacco alla sua persona, alla sua libertà o alla sua dignità.</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848238" y="396534"/>
            <a:ext cx="10703295" cy="1323439"/>
          </a:xfrm>
          <a:prstGeom prst="rect">
            <a:avLst/>
          </a:prstGeom>
          <a:noFill/>
        </p:spPr>
        <p:txBody>
          <a:bodyPr wrap="square">
            <a:spAutoFit/>
          </a:bodyPr>
          <a:lstStyle/>
          <a:p>
            <a:pPr lvl="0" algn="ctr">
              <a:defRPr/>
            </a:pPr>
            <a:r>
              <a:rPr lang="it-IT" sz="4000" dirty="0"/>
              <a:t>Convenzione di Vienna sulle relazioni diplomatiche</a:t>
            </a:r>
            <a:br>
              <a:rPr lang="it-IT" sz="4000" dirty="0"/>
            </a:br>
            <a:r>
              <a:rPr lang="it-IT" sz="4000" dirty="0"/>
              <a:t>Articolo 29</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6345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fontScale="85000" lnSpcReduction="10000"/>
          </a:bodyPr>
          <a:lstStyle/>
          <a:p>
            <a:pPr marL="742950" indent="-742950" algn="just">
              <a:buFont typeface="+mj-lt"/>
              <a:buAutoNum type="arabicPeriod"/>
            </a:pPr>
            <a:endParaRPr lang="it-IT" sz="4400" dirty="0"/>
          </a:p>
          <a:p>
            <a:pPr marL="742950" indent="-742950" algn="just">
              <a:buFont typeface="+mj-lt"/>
              <a:buAutoNum type="arabicPeriod"/>
            </a:pPr>
            <a:r>
              <a:rPr lang="it-IT" sz="4400" dirty="0"/>
              <a:t>I locali della missione sono </a:t>
            </a:r>
            <a:r>
              <a:rPr lang="it-IT" sz="4400" b="1" dirty="0"/>
              <a:t>inviolabili</a:t>
            </a:r>
            <a:r>
              <a:rPr lang="it-IT" sz="4400" dirty="0"/>
              <a:t>. Gli agenti dello Stato di residenza non possono entrarvi, se non con il consenso del capo della missione. 
Lo Stato ricevente ha il dovere speciale di prendere tutte le misure appropriate per proteggere i locali della missione contro qualsiasi intrusione o danno e per prevenire qualsiasi disturbo della quiete della missione o pregiudizio della sua dignità.</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16</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848238" y="396534"/>
            <a:ext cx="10703295" cy="1323439"/>
          </a:xfrm>
          <a:prstGeom prst="rect">
            <a:avLst/>
          </a:prstGeom>
          <a:noFill/>
        </p:spPr>
        <p:txBody>
          <a:bodyPr wrap="square">
            <a:spAutoFit/>
          </a:bodyPr>
          <a:lstStyle/>
          <a:p>
            <a:pPr lvl="0" algn="ctr">
              <a:defRPr/>
            </a:pPr>
            <a:r>
              <a:rPr lang="it-IT" sz="4000" dirty="0"/>
              <a:t>Convenzione di Vienna sulle relazioni diplomatiche</a:t>
            </a:r>
            <a:br>
              <a:rPr lang="it-IT" sz="4000" dirty="0"/>
            </a:br>
            <a:r>
              <a:rPr lang="it-IT" sz="4000" dirty="0"/>
              <a:t>Articolo 29</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1190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a:bodyPr>
          <a:lstStyle/>
          <a:p>
            <a:pPr marL="0" indent="0" algn="just">
              <a:buNone/>
            </a:pPr>
            <a:endParaRPr lang="it-IT" sz="4400" dirty="0"/>
          </a:p>
          <a:p>
            <a:pPr marL="742950" indent="-742950" algn="just">
              <a:buFont typeface="+mj-lt"/>
              <a:buAutoNum type="arabicPeriod"/>
            </a:pPr>
            <a:r>
              <a:rPr lang="it-IT" sz="4400" dirty="0"/>
              <a:t>La residenza privata di un agente diplomatico gode della stessa inviolabilità e protezione dei locali della missione. 
Le sue carte, la sua corrispondenza e [...] i suoi beni, godranno parimenti di inviolabilità.</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17</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848238" y="396534"/>
            <a:ext cx="10703295" cy="1323439"/>
          </a:xfrm>
          <a:prstGeom prst="rect">
            <a:avLst/>
          </a:prstGeom>
          <a:noFill/>
        </p:spPr>
        <p:txBody>
          <a:bodyPr wrap="square">
            <a:spAutoFit/>
          </a:bodyPr>
          <a:lstStyle/>
          <a:p>
            <a:pPr lvl="0" algn="ctr">
              <a:defRPr/>
            </a:pPr>
            <a:r>
              <a:rPr lang="it-IT" sz="4000" dirty="0"/>
              <a:t>Convenzione di Vienna sulle relazioni diplomatiche</a:t>
            </a:r>
            <a:br>
              <a:rPr lang="it-IT" sz="4000" dirty="0"/>
            </a:br>
            <a:r>
              <a:rPr lang="it-IT" sz="4000" dirty="0"/>
              <a:t>Articolo 30</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16921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a:bodyPr>
          <a:lstStyle/>
          <a:p>
            <a:pPr marL="0" indent="0" algn="just">
              <a:buNone/>
            </a:pPr>
            <a:endParaRPr lang="it-IT" sz="4400" dirty="0"/>
          </a:p>
          <a:p>
            <a:pPr marL="0" indent="0" algn="just">
              <a:buNone/>
            </a:pPr>
            <a:endParaRPr lang="it-IT" sz="4400" dirty="0"/>
          </a:p>
          <a:p>
            <a:pPr marL="0" indent="0" algn="just">
              <a:buNone/>
            </a:pPr>
            <a:r>
              <a:rPr lang="it-IT" sz="4400" dirty="0"/>
              <a:t>Gli archivi e i documenti della missione sono </a:t>
            </a:r>
            <a:r>
              <a:rPr lang="it-IT" sz="4400" b="1" dirty="0"/>
              <a:t>inviolabili</a:t>
            </a:r>
            <a:r>
              <a:rPr lang="it-IT" sz="4400" dirty="0"/>
              <a:t> in qualsiasi momento e in qualsiasi luogo si trovino.</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848238" y="396534"/>
            <a:ext cx="10703295" cy="1323439"/>
          </a:xfrm>
          <a:prstGeom prst="rect">
            <a:avLst/>
          </a:prstGeom>
          <a:noFill/>
        </p:spPr>
        <p:txBody>
          <a:bodyPr wrap="square">
            <a:spAutoFit/>
          </a:bodyPr>
          <a:lstStyle/>
          <a:p>
            <a:pPr lvl="0" algn="ctr">
              <a:defRPr/>
            </a:pPr>
            <a:r>
              <a:rPr lang="it-IT" sz="4000" dirty="0"/>
              <a:t>Convenzione di Vienna sulle relazioni diplomatiche</a:t>
            </a:r>
            <a:br>
              <a:rPr lang="it-IT" sz="4000" dirty="0"/>
            </a:br>
            <a:r>
              <a:rPr lang="it-IT" sz="4000" dirty="0"/>
              <a:t>Articolo 24</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059512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a:bodyPr>
          <a:lstStyle/>
          <a:p>
            <a:pPr marL="0" indent="0" algn="just">
              <a:buNone/>
            </a:pPr>
            <a:endParaRPr lang="it-IT" sz="4400" dirty="0"/>
          </a:p>
          <a:p>
            <a:pPr marL="742950" indent="-742950" algn="just">
              <a:buFont typeface="+mj-lt"/>
              <a:buAutoNum type="arabicPeriod" startAt="2"/>
            </a:pPr>
            <a:r>
              <a:rPr lang="it-IT" sz="4400" dirty="0"/>
              <a:t>La corrispondenza ufficiale della missione è inviolabile. Per corrispondenza ufficiale si intende tutta la corrispondenza relativa alla missione e alle sue funzioni.</a:t>
            </a:r>
          </a:p>
          <a:p>
            <a:pPr marL="742950" indent="-742950" algn="just">
              <a:buFont typeface="+mj-lt"/>
              <a:buAutoNum type="arabicPeriod" startAt="2"/>
            </a:pPr>
            <a:r>
              <a:rPr lang="it-IT" sz="4400" dirty="0"/>
              <a:t>La valigia diplomatica non deve essere aperta o trattenuta.</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19</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848238" y="396534"/>
            <a:ext cx="10703295" cy="1323439"/>
          </a:xfrm>
          <a:prstGeom prst="rect">
            <a:avLst/>
          </a:prstGeom>
          <a:noFill/>
        </p:spPr>
        <p:txBody>
          <a:bodyPr wrap="square">
            <a:spAutoFit/>
          </a:bodyPr>
          <a:lstStyle/>
          <a:p>
            <a:pPr lvl="0" algn="ctr">
              <a:defRPr/>
            </a:pPr>
            <a:r>
              <a:rPr lang="it-IT" sz="4000" dirty="0"/>
              <a:t>Convenzione di Vienna sulle relazioni diplomatiche</a:t>
            </a:r>
            <a:br>
              <a:rPr lang="it-IT" sz="4000" dirty="0"/>
            </a:br>
            <a:r>
              <a:rPr lang="it-IT" sz="4000" dirty="0"/>
              <a:t>Articolo 27</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36825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a:bodyPr>
          <a:lstStyle/>
          <a:p>
            <a:pPr marL="0" indent="0" algn="just">
              <a:buNone/>
            </a:pPr>
            <a:r>
              <a:rPr lang="it-IT" dirty="0"/>
              <a:t>Le </a:t>
            </a:r>
            <a:r>
              <a:rPr lang="it-IT" b="1" dirty="0"/>
              <a:t>funzioni di una missione diplomatica </a:t>
            </a:r>
            <a:r>
              <a:rPr lang="it-IT" dirty="0"/>
              <a:t>consistono, tra l’altro, in:</a:t>
            </a:r>
          </a:p>
          <a:p>
            <a:pPr marL="742950" indent="-742950" algn="just">
              <a:buFont typeface="+mj-lt"/>
              <a:buAutoNum type="alphaLcParenR"/>
            </a:pPr>
            <a:r>
              <a:rPr lang="it-IT" dirty="0"/>
              <a:t>rappresentare lo Stato d’invio nello Stato di residenza;
tutelare nello Stato di residenza gli interessi dello Stato d’invio e dei suoi cittadini, entro i limiti consentiti dal diritto internazionale;
negoziare con il governo dello Stato di residenza;
accertare con tutti i mezzi leciti le condizioni e gli sviluppi nello Stato di residenza e riferire al Governo dello Stato d’invio;
Promuovere relazioni amichevoli tra lo Stato d’invio e lo Stato di residenza e sviluppare le loro relazioni economiche, culturali e scientifiche.</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848238" y="396534"/>
            <a:ext cx="10703295" cy="1200329"/>
          </a:xfrm>
          <a:prstGeom prst="rect">
            <a:avLst/>
          </a:prstGeom>
          <a:noFill/>
        </p:spPr>
        <p:txBody>
          <a:bodyPr wrap="square">
            <a:spAutoFit/>
          </a:bodyPr>
          <a:lstStyle/>
          <a:p>
            <a:pPr lvl="0" algn="ctr">
              <a:defRPr/>
            </a:pPr>
            <a:r>
              <a:rPr lang="it-IT" sz="3600" dirty="0"/>
              <a:t>Convenzione di Vienna sulle relazioni diplomatiche</a:t>
            </a:r>
            <a:br>
              <a:rPr lang="it-IT" sz="3600" dirty="0"/>
            </a:br>
            <a:r>
              <a:rPr lang="it-IT" sz="3600" dirty="0"/>
              <a:t>Articolo 3</a:t>
            </a:r>
            <a:endParaRPr kumimoji="0" lang="it-IT" sz="36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562179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591345"/>
            <a:ext cx="10515600" cy="5585618"/>
          </a:xfrm>
        </p:spPr>
        <p:txBody>
          <a:bodyPr vert="horz" lIns="91440" tIns="45720" rIns="91440" bIns="45720" rtlCol="0">
            <a:normAutofit/>
          </a:bodyPr>
          <a:lstStyle/>
          <a:p>
            <a:pPr marL="0" indent="0" algn="just">
              <a:buNone/>
            </a:pPr>
            <a:endParaRPr lang="it-IT" sz="4000" dirty="0"/>
          </a:p>
          <a:p>
            <a:pPr marL="0" indent="0" algn="ctr">
              <a:buNone/>
            </a:pPr>
            <a:endParaRPr lang="it-IT" sz="4000" dirty="0"/>
          </a:p>
          <a:p>
            <a:pPr marL="0" indent="0" algn="ctr">
              <a:buNone/>
            </a:pPr>
            <a:endParaRPr lang="it-IT" sz="4000" dirty="0"/>
          </a:p>
          <a:p>
            <a:pPr marL="0" indent="0" algn="ctr">
              <a:buNone/>
            </a:pPr>
            <a:r>
              <a:rPr lang="it-IT" sz="4400" dirty="0"/>
              <a:t>privilegi</a:t>
            </a:r>
            <a:endParaRPr lang="it-IT" sz="3200" dirty="0"/>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20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584649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a:bodyPr>
          <a:lstStyle/>
          <a:p>
            <a:pPr marL="0" indent="0" algn="just">
              <a:buNone/>
            </a:pPr>
            <a:endParaRPr lang="it-IT" sz="4400" dirty="0"/>
          </a:p>
          <a:p>
            <a:pPr marL="0" indent="0" algn="just">
              <a:buNone/>
            </a:pPr>
            <a:r>
              <a:rPr lang="it-IT" sz="4400" dirty="0"/>
              <a:t>Fatti salvi i loro privilegi e le loro immunità, tutte le persone che godono di tali privilegi e immunità hanno il </a:t>
            </a:r>
            <a:r>
              <a:rPr lang="it-IT" sz="4400" b="1" dirty="0"/>
              <a:t>dovere di rispettare le leggi e i regolamenti dello Stato di residenza</a:t>
            </a:r>
            <a:r>
              <a:rPr lang="it-IT" sz="4400" dirty="0"/>
              <a:t>. Essi hanno inoltre il dovere di non interferire negli affari interni di tale Stato.</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21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848238" y="396534"/>
            <a:ext cx="10703295" cy="1323439"/>
          </a:xfrm>
          <a:prstGeom prst="rect">
            <a:avLst/>
          </a:prstGeom>
          <a:noFill/>
        </p:spPr>
        <p:txBody>
          <a:bodyPr wrap="square">
            <a:spAutoFit/>
          </a:bodyPr>
          <a:lstStyle/>
          <a:p>
            <a:pPr lvl="0" algn="ctr">
              <a:defRPr/>
            </a:pPr>
            <a:r>
              <a:rPr lang="it-IT" sz="4000" dirty="0"/>
              <a:t>Convenzione di Vienna sulle relazioni diplomatiche</a:t>
            </a:r>
            <a:br>
              <a:rPr lang="it-IT" sz="4000" dirty="0"/>
            </a:br>
            <a:r>
              <a:rPr lang="it-IT" sz="4000" dirty="0"/>
              <a:t>Articolo 41</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90481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lnSpcReduction="10000"/>
          </a:bodyPr>
          <a:lstStyle/>
          <a:p>
            <a:pPr marL="0" indent="0" algn="just">
              <a:buNone/>
            </a:pPr>
            <a:endParaRPr lang="it-IT" sz="4400" dirty="0"/>
          </a:p>
          <a:p>
            <a:pPr marL="0" indent="0" algn="just">
              <a:buNone/>
            </a:pPr>
            <a:r>
              <a:rPr lang="it-IT" sz="4400" dirty="0"/>
              <a:t>Un agente diplomatico è esente da tutte le tasse e le imposte, personali o reali, nazionali, regionali o comunali, ad eccezione di:</a:t>
            </a:r>
          </a:p>
          <a:p>
            <a:pPr marL="742950" indent="-742950" algn="just">
              <a:buAutoNum type="alphaLcPeriod"/>
            </a:pPr>
            <a:r>
              <a:rPr lang="it-IT" sz="4400" dirty="0"/>
              <a:t>le imposte indirette del tipo che normalmente sono incorporate nel prezzo di beni o servizi; […]</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848238" y="396534"/>
            <a:ext cx="10703295" cy="1323439"/>
          </a:xfrm>
          <a:prstGeom prst="rect">
            <a:avLst/>
          </a:prstGeom>
          <a:noFill/>
        </p:spPr>
        <p:txBody>
          <a:bodyPr wrap="square">
            <a:spAutoFit/>
          </a:bodyPr>
          <a:lstStyle/>
          <a:p>
            <a:pPr lvl="0" algn="ctr">
              <a:defRPr/>
            </a:pPr>
            <a:r>
              <a:rPr lang="it-IT" sz="4000" dirty="0"/>
              <a:t>Convenzione di Vienna sulle relazioni diplomatiche</a:t>
            </a:r>
            <a:br>
              <a:rPr lang="it-IT" sz="4000" dirty="0"/>
            </a:br>
            <a:r>
              <a:rPr lang="it-IT" sz="4000" dirty="0"/>
              <a:t>Articolo 34</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748199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fontScale="77500" lnSpcReduction="20000"/>
          </a:bodyPr>
          <a:lstStyle/>
          <a:p>
            <a:pPr marL="742950" indent="-742950" algn="just">
              <a:buFont typeface="+mj-lt"/>
              <a:buAutoNum type="arabicPeriod"/>
            </a:pPr>
            <a:r>
              <a:rPr lang="it-IT" sz="4400" dirty="0"/>
              <a:t>[…] un agente diplomatico è esonerato dalle disposizioni di sicurezza sociale eventualmente in vigore nello Stato di residenza, per quanto riguarda i servizi resi allo Stato di residenza.
La deroga di cui al paragrafo 1 del presente articolo si applica anche ai lavoratori privati alle dipendenze esclusive di un agente diplomatico, a condizione che:</a:t>
            </a:r>
          </a:p>
          <a:p>
            <a:pPr marL="1200150" lvl="1" indent="-742950" algn="just">
              <a:buFont typeface="+mj-lt"/>
              <a:buAutoNum type="alphaLcParenR"/>
            </a:pPr>
            <a:r>
              <a:rPr lang="it-IT" sz="4000" dirty="0"/>
              <a:t>Di non essere cittadini dello Stato di residenza o di non risiedere permanentemente in tale Stato; e
 Che siano coperti dalle disposizioni in materia di sicurezza sociale eventualmente in vigore nello Stato d'invio o in uno Stato terzo.</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848238" y="396534"/>
            <a:ext cx="10703295" cy="1323439"/>
          </a:xfrm>
          <a:prstGeom prst="rect">
            <a:avLst/>
          </a:prstGeom>
          <a:noFill/>
        </p:spPr>
        <p:txBody>
          <a:bodyPr wrap="square">
            <a:spAutoFit/>
          </a:bodyPr>
          <a:lstStyle/>
          <a:p>
            <a:pPr lvl="0" algn="ctr">
              <a:defRPr/>
            </a:pPr>
            <a:r>
              <a:rPr lang="it-IT" sz="4000" dirty="0"/>
              <a:t>Convenzione di Vienna sulle relazioni diplomatiche</a:t>
            </a:r>
            <a:br>
              <a:rPr lang="it-IT" sz="4000" dirty="0"/>
            </a:br>
            <a:r>
              <a:rPr lang="it-IT" sz="4000" dirty="0"/>
              <a:t>Articolo 33</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668629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591345"/>
            <a:ext cx="10515600" cy="5585618"/>
          </a:xfrm>
        </p:spPr>
        <p:txBody>
          <a:bodyPr vert="horz" lIns="91440" tIns="45720" rIns="91440" bIns="45720" rtlCol="0">
            <a:normAutofit/>
          </a:bodyPr>
          <a:lstStyle/>
          <a:p>
            <a:pPr marL="0" indent="0" algn="just">
              <a:buNone/>
            </a:pPr>
            <a:endParaRPr lang="it-IT" sz="4000" dirty="0"/>
          </a:p>
          <a:p>
            <a:pPr marL="0" indent="0" algn="ctr">
              <a:buNone/>
            </a:pPr>
            <a:endParaRPr lang="it-IT" sz="4000" dirty="0"/>
          </a:p>
          <a:p>
            <a:pPr marL="0" indent="0" algn="ctr">
              <a:buNone/>
            </a:pPr>
            <a:endParaRPr lang="it-IT" sz="4000" dirty="0"/>
          </a:p>
          <a:p>
            <a:pPr marL="0" indent="0" algn="ctr">
              <a:buNone/>
            </a:pPr>
            <a:r>
              <a:rPr lang="it-IT" sz="4400" dirty="0"/>
              <a:t>immunità</a:t>
            </a:r>
            <a:endParaRPr lang="it-IT" sz="3200" dirty="0"/>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027858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a:bodyPr>
          <a:lstStyle/>
          <a:p>
            <a:pPr marL="742950" indent="-742950" algn="just">
              <a:buFont typeface="+mj-lt"/>
              <a:buAutoNum type="arabicPeriod"/>
            </a:pPr>
            <a:endParaRPr lang="it-IT" sz="4400" dirty="0"/>
          </a:p>
          <a:p>
            <a:pPr marL="742950" indent="-742950" algn="just">
              <a:buFont typeface="+mj-lt"/>
              <a:buAutoNum type="arabicPeriod"/>
            </a:pPr>
            <a:r>
              <a:rPr lang="it-IT" sz="4400" dirty="0"/>
              <a:t>L’immunità giurisdizionale degli agenti diplomatici e delle persone che godono dell’immunità ai sensi dell’articolo 37 può essere revocata dallo Stato d’invio.</a:t>
            </a:r>
          </a:p>
          <a:p>
            <a:pPr marL="742950" indent="-742950" algn="just">
              <a:buFont typeface="+mj-lt"/>
              <a:buAutoNum type="arabicPeriod"/>
            </a:pPr>
            <a:r>
              <a:rPr lang="it-IT" sz="4400" dirty="0"/>
              <a:t>La rinuncia deve essere sempre espressa. […]</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848238" y="396534"/>
            <a:ext cx="10703295" cy="1323439"/>
          </a:xfrm>
          <a:prstGeom prst="rect">
            <a:avLst/>
          </a:prstGeom>
          <a:noFill/>
        </p:spPr>
        <p:txBody>
          <a:bodyPr wrap="square">
            <a:spAutoFit/>
          </a:bodyPr>
          <a:lstStyle/>
          <a:p>
            <a:pPr lvl="0" algn="ctr">
              <a:defRPr/>
            </a:pPr>
            <a:r>
              <a:rPr lang="it-IT" sz="4000" dirty="0"/>
              <a:t>Convenzione di Vienna sulle relazioni diplomatiche</a:t>
            </a:r>
            <a:br>
              <a:rPr lang="it-IT" sz="4000" dirty="0"/>
            </a:br>
            <a:r>
              <a:rPr lang="it-IT" sz="4000" dirty="0"/>
              <a:t>Articolo 32</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951486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fontScale="70000" lnSpcReduction="20000"/>
          </a:bodyPr>
          <a:lstStyle/>
          <a:p>
            <a:pPr marL="0" indent="0" algn="just">
              <a:buNone/>
            </a:pPr>
            <a:r>
              <a:rPr lang="it-IT" sz="4400" dirty="0"/>
              <a:t>Un agente diplomatico gode dell’immunità dalla </a:t>
            </a:r>
            <a:r>
              <a:rPr lang="it-IT" sz="4400" b="1" dirty="0"/>
              <a:t>giurisdizione penale </a:t>
            </a:r>
            <a:r>
              <a:rPr lang="it-IT" sz="4400" dirty="0"/>
              <a:t>dello Stato di residenza. Egli gode inoltre dell’immunità dalla sua </a:t>
            </a:r>
            <a:r>
              <a:rPr lang="it-IT" sz="4400" b="1" dirty="0"/>
              <a:t>giurisdizione civile e amministrativa</a:t>
            </a:r>
            <a:r>
              <a:rPr lang="it-IT" sz="4400" dirty="0"/>
              <a:t>, salvo in caso di: </a:t>
            </a:r>
          </a:p>
          <a:p>
            <a:pPr marL="742950" indent="-742950" algn="just">
              <a:buFont typeface="+mj-lt"/>
              <a:buAutoNum type="alphaLcParenR"/>
            </a:pPr>
            <a:r>
              <a:rPr lang="it-IT" sz="4400" dirty="0"/>
              <a:t>un’azione reale relativa a beni immobili privati situati nel territorio dello Stato di residenza, a meno che egli non li detenga per conto dello Stato d'invio ai fini della missione;
un’azione relativa alla successione in cui l’agente diplomatico è coinvolto in qualità di esecutore testamentario, amministratore, erede o legatario in qualità di persona privata e non per conto dello Stato d’invio;
un’azione relativa a qualsiasi attività professionale o commerciale esercitata dall’agente diplomatico nello Stato di residenza al di fuori delle sue funzioni ufficiali.</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26</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848238" y="396534"/>
            <a:ext cx="10703295" cy="1323439"/>
          </a:xfrm>
          <a:prstGeom prst="rect">
            <a:avLst/>
          </a:prstGeom>
          <a:noFill/>
        </p:spPr>
        <p:txBody>
          <a:bodyPr wrap="square">
            <a:spAutoFit/>
          </a:bodyPr>
          <a:lstStyle/>
          <a:p>
            <a:pPr lvl="0" algn="ctr">
              <a:defRPr/>
            </a:pPr>
            <a:r>
              <a:rPr lang="it-IT" sz="4000" dirty="0"/>
              <a:t>Convenzione di Vienna sulle relazioni diplomatiche</a:t>
            </a:r>
            <a:br>
              <a:rPr lang="it-IT" sz="4000" dirty="0"/>
            </a:br>
            <a:r>
              <a:rPr lang="it-IT" sz="4000" dirty="0"/>
              <a:t>Articolo 31, par. 1</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218102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fontScale="92500" lnSpcReduction="10000"/>
          </a:bodyPr>
          <a:lstStyle/>
          <a:p>
            <a:pPr marL="0" indent="0" algn="just">
              <a:buNone/>
            </a:pPr>
            <a:r>
              <a:rPr lang="it-IT" sz="4400" dirty="0"/>
              <a:t>Quando le funzioni di una persona che gode di privilegi e immunità sono cessate, tali privilegi e immunità cessano di norma nel momento in cui lascia il paese, o alla scadenza di un periodo ragionevole per farlo, [...]. Tuttavia, </a:t>
            </a:r>
            <a:r>
              <a:rPr lang="it-IT" sz="4400" b="1" dirty="0"/>
              <a:t>per quanto riguarda gli atti compiuti da tale persona nell’esercizio delle sue funzioni di membro della missione, l’immunità continua a sussistere</a:t>
            </a:r>
            <a:r>
              <a:rPr lang="it-IT" sz="4400" dirty="0"/>
              <a:t>.</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27</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848238" y="396534"/>
            <a:ext cx="10703295" cy="1323439"/>
          </a:xfrm>
          <a:prstGeom prst="rect">
            <a:avLst/>
          </a:prstGeom>
          <a:noFill/>
        </p:spPr>
        <p:txBody>
          <a:bodyPr wrap="square">
            <a:spAutoFit/>
          </a:bodyPr>
          <a:lstStyle/>
          <a:p>
            <a:pPr lvl="0" algn="ctr">
              <a:defRPr/>
            </a:pPr>
            <a:r>
              <a:rPr lang="it-IT" sz="4000" dirty="0"/>
              <a:t>Convenzione di Vienna sulle relazioni diplomatiche</a:t>
            </a:r>
            <a:br>
              <a:rPr lang="it-IT" sz="4000" dirty="0"/>
            </a:br>
            <a:r>
              <a:rPr lang="it-IT" sz="4000" dirty="0"/>
              <a:t>Articolo 39, par. 2</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525505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DA2E7C1E-2B5A-4BBA-AE51-1CD8C19309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6">
            <a:extLst>
              <a:ext uri="{FF2B5EF4-FFF2-40B4-BE49-F238E27FC236}">
                <a16:creationId xmlns:a16="http://schemas.microsoft.com/office/drawing/2014/main" id="{43DF76B1-5174-4FAF-9D19-FFEE984268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38200" y="720953"/>
            <a:ext cx="10515600" cy="5416094"/>
          </a:xfrm>
          <a:custGeom>
            <a:avLst/>
            <a:gdLst>
              <a:gd name="connsiteX0" fmla="*/ 0 w 10515600"/>
              <a:gd name="connsiteY0" fmla="*/ 0 h 5416094"/>
              <a:gd name="connsiteX1" fmla="*/ 552069 w 10515600"/>
              <a:gd name="connsiteY1" fmla="*/ 0 h 5416094"/>
              <a:gd name="connsiteX2" fmla="*/ 893826 w 10515600"/>
              <a:gd name="connsiteY2" fmla="*/ 0 h 5416094"/>
              <a:gd name="connsiteX3" fmla="*/ 1761363 w 10515600"/>
              <a:gd name="connsiteY3" fmla="*/ 0 h 5416094"/>
              <a:gd name="connsiteX4" fmla="*/ 2313432 w 10515600"/>
              <a:gd name="connsiteY4" fmla="*/ 0 h 5416094"/>
              <a:gd name="connsiteX5" fmla="*/ 2865501 w 10515600"/>
              <a:gd name="connsiteY5" fmla="*/ 0 h 5416094"/>
              <a:gd name="connsiteX6" fmla="*/ 3733038 w 10515600"/>
              <a:gd name="connsiteY6" fmla="*/ 0 h 5416094"/>
              <a:gd name="connsiteX7" fmla="*/ 4179951 w 10515600"/>
              <a:gd name="connsiteY7" fmla="*/ 0 h 5416094"/>
              <a:gd name="connsiteX8" fmla="*/ 5047488 w 10515600"/>
              <a:gd name="connsiteY8" fmla="*/ 0 h 5416094"/>
              <a:gd name="connsiteX9" fmla="*/ 5915025 w 10515600"/>
              <a:gd name="connsiteY9" fmla="*/ 0 h 5416094"/>
              <a:gd name="connsiteX10" fmla="*/ 6572250 w 10515600"/>
              <a:gd name="connsiteY10" fmla="*/ 0 h 5416094"/>
              <a:gd name="connsiteX11" fmla="*/ 7439787 w 10515600"/>
              <a:gd name="connsiteY11" fmla="*/ 0 h 5416094"/>
              <a:gd name="connsiteX12" fmla="*/ 7991856 w 10515600"/>
              <a:gd name="connsiteY12" fmla="*/ 0 h 5416094"/>
              <a:gd name="connsiteX13" fmla="*/ 8543925 w 10515600"/>
              <a:gd name="connsiteY13" fmla="*/ 0 h 5416094"/>
              <a:gd name="connsiteX14" fmla="*/ 9306306 w 10515600"/>
              <a:gd name="connsiteY14" fmla="*/ 0 h 5416094"/>
              <a:gd name="connsiteX15" fmla="*/ 9858375 w 10515600"/>
              <a:gd name="connsiteY15" fmla="*/ 0 h 5416094"/>
              <a:gd name="connsiteX16" fmla="*/ 10515600 w 10515600"/>
              <a:gd name="connsiteY16" fmla="*/ 0 h 5416094"/>
              <a:gd name="connsiteX17" fmla="*/ 10515600 w 10515600"/>
              <a:gd name="connsiteY17" fmla="*/ 785334 h 5416094"/>
              <a:gd name="connsiteX18" fmla="*/ 10515600 w 10515600"/>
              <a:gd name="connsiteY18" fmla="*/ 1516506 h 5416094"/>
              <a:gd name="connsiteX19" fmla="*/ 10515600 w 10515600"/>
              <a:gd name="connsiteY19" fmla="*/ 2247679 h 5416094"/>
              <a:gd name="connsiteX20" fmla="*/ 10515600 w 10515600"/>
              <a:gd name="connsiteY20" fmla="*/ 2762208 h 5416094"/>
              <a:gd name="connsiteX21" fmla="*/ 10515600 w 10515600"/>
              <a:gd name="connsiteY21" fmla="*/ 3330898 h 5416094"/>
              <a:gd name="connsiteX22" fmla="*/ 10515600 w 10515600"/>
              <a:gd name="connsiteY22" fmla="*/ 4062071 h 5416094"/>
              <a:gd name="connsiteX23" fmla="*/ 10515600 w 10515600"/>
              <a:gd name="connsiteY23" fmla="*/ 4684921 h 5416094"/>
              <a:gd name="connsiteX24" fmla="*/ 10515600 w 10515600"/>
              <a:gd name="connsiteY24" fmla="*/ 5416094 h 5416094"/>
              <a:gd name="connsiteX25" fmla="*/ 9753219 w 10515600"/>
              <a:gd name="connsiteY25" fmla="*/ 5416094 h 5416094"/>
              <a:gd name="connsiteX26" fmla="*/ 9411462 w 10515600"/>
              <a:gd name="connsiteY26" fmla="*/ 5416094 h 5416094"/>
              <a:gd name="connsiteX27" fmla="*/ 8754237 w 10515600"/>
              <a:gd name="connsiteY27" fmla="*/ 5416094 h 5416094"/>
              <a:gd name="connsiteX28" fmla="*/ 8307324 w 10515600"/>
              <a:gd name="connsiteY28" fmla="*/ 5416094 h 5416094"/>
              <a:gd name="connsiteX29" fmla="*/ 7544943 w 10515600"/>
              <a:gd name="connsiteY29" fmla="*/ 5416094 h 5416094"/>
              <a:gd name="connsiteX30" fmla="*/ 7098030 w 10515600"/>
              <a:gd name="connsiteY30" fmla="*/ 5416094 h 5416094"/>
              <a:gd name="connsiteX31" fmla="*/ 6335649 w 10515600"/>
              <a:gd name="connsiteY31" fmla="*/ 5416094 h 5416094"/>
              <a:gd name="connsiteX32" fmla="*/ 5993892 w 10515600"/>
              <a:gd name="connsiteY32" fmla="*/ 5416094 h 5416094"/>
              <a:gd name="connsiteX33" fmla="*/ 5231511 w 10515600"/>
              <a:gd name="connsiteY33" fmla="*/ 5416094 h 5416094"/>
              <a:gd name="connsiteX34" fmla="*/ 4784598 w 10515600"/>
              <a:gd name="connsiteY34" fmla="*/ 5416094 h 5416094"/>
              <a:gd name="connsiteX35" fmla="*/ 4442841 w 10515600"/>
              <a:gd name="connsiteY35" fmla="*/ 5416094 h 5416094"/>
              <a:gd name="connsiteX36" fmla="*/ 3995928 w 10515600"/>
              <a:gd name="connsiteY36" fmla="*/ 5416094 h 5416094"/>
              <a:gd name="connsiteX37" fmla="*/ 3233547 w 10515600"/>
              <a:gd name="connsiteY37" fmla="*/ 5416094 h 5416094"/>
              <a:gd name="connsiteX38" fmla="*/ 2786634 w 10515600"/>
              <a:gd name="connsiteY38" fmla="*/ 5416094 h 5416094"/>
              <a:gd name="connsiteX39" fmla="*/ 2444877 w 10515600"/>
              <a:gd name="connsiteY39" fmla="*/ 5416094 h 5416094"/>
              <a:gd name="connsiteX40" fmla="*/ 1997964 w 10515600"/>
              <a:gd name="connsiteY40" fmla="*/ 5416094 h 5416094"/>
              <a:gd name="connsiteX41" fmla="*/ 1445895 w 10515600"/>
              <a:gd name="connsiteY41" fmla="*/ 5416094 h 5416094"/>
              <a:gd name="connsiteX42" fmla="*/ 788670 w 10515600"/>
              <a:gd name="connsiteY42" fmla="*/ 5416094 h 5416094"/>
              <a:gd name="connsiteX43" fmla="*/ 0 w 10515600"/>
              <a:gd name="connsiteY43" fmla="*/ 5416094 h 5416094"/>
              <a:gd name="connsiteX44" fmla="*/ 0 w 10515600"/>
              <a:gd name="connsiteY44" fmla="*/ 4630760 h 5416094"/>
              <a:gd name="connsiteX45" fmla="*/ 0 w 10515600"/>
              <a:gd name="connsiteY45" fmla="*/ 3953749 h 5416094"/>
              <a:gd name="connsiteX46" fmla="*/ 0 w 10515600"/>
              <a:gd name="connsiteY46" fmla="*/ 3276737 h 5416094"/>
              <a:gd name="connsiteX47" fmla="*/ 0 w 10515600"/>
              <a:gd name="connsiteY47" fmla="*/ 2599725 h 5416094"/>
              <a:gd name="connsiteX48" fmla="*/ 0 w 10515600"/>
              <a:gd name="connsiteY48" fmla="*/ 1922713 h 5416094"/>
              <a:gd name="connsiteX49" fmla="*/ 0 w 10515600"/>
              <a:gd name="connsiteY49" fmla="*/ 1299863 h 5416094"/>
              <a:gd name="connsiteX50" fmla="*/ 0 w 10515600"/>
              <a:gd name="connsiteY50" fmla="*/ 0 h 5416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0515600" h="5416094"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24919" y="196329"/>
                  <a:pt x="10549062" y="488432"/>
                  <a:pt x="10515600" y="785334"/>
                </a:cubicBezTo>
                <a:cubicBezTo>
                  <a:pt x="10482138" y="1082236"/>
                  <a:pt x="10536385" y="1323726"/>
                  <a:pt x="10515600" y="1516506"/>
                </a:cubicBezTo>
                <a:cubicBezTo>
                  <a:pt x="10494815" y="1709286"/>
                  <a:pt x="10546328" y="2097632"/>
                  <a:pt x="10515600" y="2247679"/>
                </a:cubicBezTo>
                <a:cubicBezTo>
                  <a:pt x="10484872" y="2397726"/>
                  <a:pt x="10491771" y="2577292"/>
                  <a:pt x="10515600" y="2762208"/>
                </a:cubicBezTo>
                <a:cubicBezTo>
                  <a:pt x="10539429" y="2947124"/>
                  <a:pt x="10511007" y="3105736"/>
                  <a:pt x="10515600" y="3330898"/>
                </a:cubicBezTo>
                <a:cubicBezTo>
                  <a:pt x="10520194" y="3556060"/>
                  <a:pt x="10497393" y="3882611"/>
                  <a:pt x="10515600" y="4062071"/>
                </a:cubicBezTo>
                <a:cubicBezTo>
                  <a:pt x="10533807" y="4241531"/>
                  <a:pt x="10544791" y="4505155"/>
                  <a:pt x="10515600" y="4684921"/>
                </a:cubicBezTo>
                <a:cubicBezTo>
                  <a:pt x="10486410" y="4864687"/>
                  <a:pt x="10497356" y="5246484"/>
                  <a:pt x="10515600" y="5416094"/>
                </a:cubicBezTo>
                <a:cubicBezTo>
                  <a:pt x="10245623" y="5445692"/>
                  <a:pt x="10029676" y="5415505"/>
                  <a:pt x="9753219" y="5416094"/>
                </a:cubicBezTo>
                <a:cubicBezTo>
                  <a:pt x="9476762" y="5416683"/>
                  <a:pt x="9553148" y="5422760"/>
                  <a:pt x="9411462" y="5416094"/>
                </a:cubicBezTo>
                <a:cubicBezTo>
                  <a:pt x="9269776" y="5409428"/>
                  <a:pt x="8927709" y="5385012"/>
                  <a:pt x="8754237" y="5416094"/>
                </a:cubicBezTo>
                <a:cubicBezTo>
                  <a:pt x="8580766" y="5447176"/>
                  <a:pt x="8413264" y="5410024"/>
                  <a:pt x="8307324" y="5416094"/>
                </a:cubicBezTo>
                <a:cubicBezTo>
                  <a:pt x="8201384" y="5422164"/>
                  <a:pt x="7912690" y="5421686"/>
                  <a:pt x="7544943" y="5416094"/>
                </a:cubicBezTo>
                <a:cubicBezTo>
                  <a:pt x="7177196" y="5410502"/>
                  <a:pt x="7304235" y="5418502"/>
                  <a:pt x="7098030" y="5416094"/>
                </a:cubicBezTo>
                <a:cubicBezTo>
                  <a:pt x="6891825" y="5413686"/>
                  <a:pt x="6541479" y="5434609"/>
                  <a:pt x="6335649" y="5416094"/>
                </a:cubicBezTo>
                <a:cubicBezTo>
                  <a:pt x="6129819" y="5397579"/>
                  <a:pt x="6106541" y="5402791"/>
                  <a:pt x="5993892" y="5416094"/>
                </a:cubicBezTo>
                <a:cubicBezTo>
                  <a:pt x="5881243" y="5429397"/>
                  <a:pt x="5545248" y="5437743"/>
                  <a:pt x="5231511" y="5416094"/>
                </a:cubicBezTo>
                <a:cubicBezTo>
                  <a:pt x="4917774" y="5394445"/>
                  <a:pt x="4963237" y="5426599"/>
                  <a:pt x="4784598" y="5416094"/>
                </a:cubicBezTo>
                <a:cubicBezTo>
                  <a:pt x="4605959" y="5405589"/>
                  <a:pt x="4605904" y="5406658"/>
                  <a:pt x="4442841" y="5416094"/>
                </a:cubicBezTo>
                <a:cubicBezTo>
                  <a:pt x="4279778" y="5425530"/>
                  <a:pt x="4177180" y="5426138"/>
                  <a:pt x="3995928" y="5416094"/>
                </a:cubicBezTo>
                <a:cubicBezTo>
                  <a:pt x="3814676" y="5406050"/>
                  <a:pt x="3516440" y="5429234"/>
                  <a:pt x="3233547" y="5416094"/>
                </a:cubicBezTo>
                <a:cubicBezTo>
                  <a:pt x="2950654" y="5402954"/>
                  <a:pt x="2884354" y="5436103"/>
                  <a:pt x="2786634" y="5416094"/>
                </a:cubicBezTo>
                <a:cubicBezTo>
                  <a:pt x="2688914" y="5396085"/>
                  <a:pt x="2522958" y="5423232"/>
                  <a:pt x="2444877" y="5416094"/>
                </a:cubicBezTo>
                <a:cubicBezTo>
                  <a:pt x="2366796" y="5408956"/>
                  <a:pt x="2104768" y="5395479"/>
                  <a:pt x="1997964" y="5416094"/>
                </a:cubicBezTo>
                <a:cubicBezTo>
                  <a:pt x="1891160" y="5436709"/>
                  <a:pt x="1573016" y="5412376"/>
                  <a:pt x="1445895" y="5416094"/>
                </a:cubicBezTo>
                <a:cubicBezTo>
                  <a:pt x="1318774" y="5419812"/>
                  <a:pt x="986443" y="5400529"/>
                  <a:pt x="788670" y="5416094"/>
                </a:cubicBezTo>
                <a:cubicBezTo>
                  <a:pt x="590897" y="5431659"/>
                  <a:pt x="363709" y="5381266"/>
                  <a:pt x="0" y="5416094"/>
                </a:cubicBezTo>
                <a:cubicBezTo>
                  <a:pt x="-22973" y="5218643"/>
                  <a:pt x="-26699" y="5010779"/>
                  <a:pt x="0" y="4630760"/>
                </a:cubicBezTo>
                <a:cubicBezTo>
                  <a:pt x="26699" y="4250741"/>
                  <a:pt x="-15389" y="4196664"/>
                  <a:pt x="0" y="3953749"/>
                </a:cubicBezTo>
                <a:cubicBezTo>
                  <a:pt x="15389" y="3710834"/>
                  <a:pt x="468" y="3611311"/>
                  <a:pt x="0" y="3276737"/>
                </a:cubicBezTo>
                <a:cubicBezTo>
                  <a:pt x="-468" y="2942163"/>
                  <a:pt x="15360" y="2781998"/>
                  <a:pt x="0" y="2599725"/>
                </a:cubicBezTo>
                <a:cubicBezTo>
                  <a:pt x="-15360" y="2417452"/>
                  <a:pt x="14816" y="2100232"/>
                  <a:pt x="0" y="1922713"/>
                </a:cubicBezTo>
                <a:cubicBezTo>
                  <a:pt x="-14816" y="1745194"/>
                  <a:pt x="-24648" y="1604167"/>
                  <a:pt x="0" y="1299863"/>
                </a:cubicBezTo>
                <a:cubicBezTo>
                  <a:pt x="24648" y="995559"/>
                  <a:pt x="2182" y="279525"/>
                  <a:pt x="0" y="0"/>
                </a:cubicBezTo>
                <a:close/>
              </a:path>
            </a:pathLst>
          </a:custGeom>
          <a:noFill/>
          <a:ln w="4762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R="0" lvl="0" indent="0" fontAlgn="auto">
              <a:spcBef>
                <a:spcPts val="0"/>
              </a:spcBef>
              <a:spcAft>
                <a:spcPts val="600"/>
              </a:spcAft>
              <a:buClrTx/>
              <a:buSzTx/>
              <a:buFontTx/>
              <a:buNone/>
              <a:tabLst/>
              <a:defRPr/>
            </a:pPr>
            <a:fld id="{DD589A36-170F-7348-BCDB-23CF9D860473}" type="slidenum">
              <a:rPr kumimoji="0" lang="en-US" b="0" i="0" u="none" strike="noStrike" cap="none" spc="0" normalizeH="0" baseline="0" noProof="0" smtClean="0">
                <a:ln>
                  <a:noFill/>
                </a:ln>
                <a:effectLst/>
                <a:uLnTx/>
                <a:uFillTx/>
              </a:rPr>
              <a:pPr marR="0" lvl="0" indent="0" fontAlgn="auto">
                <a:spcBef>
                  <a:spcPts val="0"/>
                </a:spcBef>
                <a:spcAft>
                  <a:spcPts val="600"/>
                </a:spcAft>
                <a:buClrTx/>
                <a:buSzTx/>
                <a:buFontTx/>
                <a:buNone/>
                <a:tabLst/>
                <a:defRPr/>
              </a:pPr>
              <a:t>28</a:t>
            </a:fld>
            <a:endParaRPr kumimoji="0" lang="en-US" b="0" i="0" u="none" strike="noStrike" cap="none" spc="0" normalizeH="0" baseline="0" noProof="0">
              <a:ln>
                <a:noFill/>
              </a:ln>
              <a:effectLst/>
              <a:uLnTx/>
              <a:uFillTx/>
            </a:endParaRPr>
          </a:p>
        </p:txBody>
      </p:sp>
      <p:graphicFrame>
        <p:nvGraphicFramePr>
          <p:cNvPr id="2" name="Tabella 1">
            <a:extLst>
              <a:ext uri="{FF2B5EF4-FFF2-40B4-BE49-F238E27FC236}">
                <a16:creationId xmlns:a16="http://schemas.microsoft.com/office/drawing/2014/main" id="{0DBEA858-15E3-0609-B4FB-51F6C1E37DA9}"/>
              </a:ext>
            </a:extLst>
          </p:cNvPr>
          <p:cNvGraphicFramePr>
            <a:graphicFrameLocks noGrp="1"/>
          </p:cNvGraphicFramePr>
          <p:nvPr>
            <p:extLst>
              <p:ext uri="{D42A27DB-BD31-4B8C-83A1-F6EECF244321}">
                <p14:modId xmlns:p14="http://schemas.microsoft.com/office/powerpoint/2010/main" val="239992782"/>
              </p:ext>
            </p:extLst>
          </p:nvPr>
        </p:nvGraphicFramePr>
        <p:xfrm>
          <a:off x="1224532" y="914400"/>
          <a:ext cx="9666738" cy="4968820"/>
        </p:xfrm>
        <a:graphic>
          <a:graphicData uri="http://schemas.openxmlformats.org/drawingml/2006/table">
            <a:tbl>
              <a:tblPr firstRow="1" bandRow="1">
                <a:tableStyleId>{5C22544A-7EE6-4342-B048-85BDC9FD1C3A}</a:tableStyleId>
              </a:tblPr>
              <a:tblGrid>
                <a:gridCol w="3222246">
                  <a:extLst>
                    <a:ext uri="{9D8B030D-6E8A-4147-A177-3AD203B41FA5}">
                      <a16:colId xmlns:a16="http://schemas.microsoft.com/office/drawing/2014/main" val="988569649"/>
                    </a:ext>
                  </a:extLst>
                </a:gridCol>
                <a:gridCol w="3222246">
                  <a:extLst>
                    <a:ext uri="{9D8B030D-6E8A-4147-A177-3AD203B41FA5}">
                      <a16:colId xmlns:a16="http://schemas.microsoft.com/office/drawing/2014/main" val="1881570639"/>
                    </a:ext>
                  </a:extLst>
                </a:gridCol>
                <a:gridCol w="3222246">
                  <a:extLst>
                    <a:ext uri="{9D8B030D-6E8A-4147-A177-3AD203B41FA5}">
                      <a16:colId xmlns:a16="http://schemas.microsoft.com/office/drawing/2014/main" val="1004184322"/>
                    </a:ext>
                  </a:extLst>
                </a:gridCol>
              </a:tblGrid>
              <a:tr h="1083471">
                <a:tc>
                  <a:txBody>
                    <a:bodyPr/>
                    <a:lstStyle/>
                    <a:p>
                      <a:pPr algn="ctr"/>
                      <a:endParaRPr lang="it-IT" sz="1500" dirty="0"/>
                    </a:p>
                    <a:p>
                      <a:pPr algn="ctr"/>
                      <a:r>
                        <a:rPr lang="it-IT" sz="3100" dirty="0"/>
                        <a:t>Tipo di immunità</a:t>
                      </a:r>
                      <a:endParaRPr lang="it-IT" sz="1700" dirty="0"/>
                    </a:p>
                  </a:txBody>
                  <a:tcPr marL="87377" marR="87377" marT="43688" marB="43688"/>
                </a:tc>
                <a:tc>
                  <a:txBody>
                    <a:bodyPr/>
                    <a:lstStyle/>
                    <a:p>
                      <a:pPr algn="ctr"/>
                      <a:endParaRPr lang="it-IT" sz="1500" dirty="0"/>
                    </a:p>
                    <a:p>
                      <a:pPr algn="ctr"/>
                      <a:r>
                        <a:rPr lang="it-IT" sz="3100" dirty="0"/>
                        <a:t>Portata</a:t>
                      </a:r>
                      <a:endParaRPr lang="it-IT" sz="1700" dirty="0"/>
                    </a:p>
                    <a:p>
                      <a:endParaRPr lang="it-IT" sz="1700" dirty="0"/>
                    </a:p>
                  </a:txBody>
                  <a:tcPr marL="87377" marR="87377" marT="43688" marB="4368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t-IT" sz="1500" dirty="0"/>
                    </a:p>
                    <a:p>
                      <a:pPr marL="0" marR="0" indent="0" algn="ctr" defTabSz="914400" rtl="0" eaLnBrk="1" fontAlgn="auto" latinLnBrk="0" hangingPunct="1">
                        <a:lnSpc>
                          <a:spcPct val="100000"/>
                        </a:lnSpc>
                        <a:spcBef>
                          <a:spcPts val="0"/>
                        </a:spcBef>
                        <a:spcAft>
                          <a:spcPts val="0"/>
                        </a:spcAft>
                        <a:buClrTx/>
                        <a:buSzTx/>
                        <a:buFontTx/>
                        <a:buNone/>
                        <a:tabLst/>
                        <a:defRPr/>
                      </a:pPr>
                      <a:r>
                        <a:rPr lang="it-IT" sz="3100" dirty="0"/>
                        <a:t>Durata</a:t>
                      </a:r>
                      <a:endParaRPr lang="it-IT" sz="1700" dirty="0"/>
                    </a:p>
                  </a:txBody>
                  <a:tcPr marL="87377" marR="87377" marT="43688" marB="43688"/>
                </a:tc>
                <a:extLst>
                  <a:ext uri="{0D108BD9-81ED-4DB2-BD59-A6C34878D82A}">
                    <a16:rowId xmlns:a16="http://schemas.microsoft.com/office/drawing/2014/main" val="2157931789"/>
                  </a:ext>
                </a:extLst>
              </a:tr>
              <a:tr h="1869861">
                <a:tc>
                  <a:txBody>
                    <a:bodyPr/>
                    <a:lstStyle/>
                    <a:p>
                      <a:endParaRPr lang="it-IT" sz="1700" dirty="0"/>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it-IT" sz="2700" b="0" i="0" u="none" strike="noStrike" kern="1200" cap="none" spc="0" normalizeH="0" baseline="0" noProof="0" dirty="0">
                          <a:ln>
                            <a:noFill/>
                          </a:ln>
                          <a:solidFill>
                            <a:srgbClr val="003A70"/>
                          </a:solidFill>
                          <a:effectLst/>
                          <a:uLnTx/>
                          <a:uFillTx/>
                          <a:latin typeface="+mn-lt"/>
                          <a:ea typeface="+mn-ea"/>
                          <a:cs typeface="+mn-cs"/>
                        </a:rPr>
                        <a:t>immunità funzionale
(c.d. </a:t>
                      </a:r>
                      <a:r>
                        <a:rPr kumimoji="0" lang="it-IT" sz="2700" b="0" i="1" u="none" strike="noStrike" kern="1200" cap="none" spc="0" normalizeH="0" baseline="0" noProof="0" dirty="0">
                          <a:ln>
                            <a:noFill/>
                          </a:ln>
                          <a:solidFill>
                            <a:srgbClr val="003A70"/>
                          </a:solidFill>
                          <a:effectLst/>
                          <a:uLnTx/>
                          <a:uFillTx/>
                          <a:latin typeface="+mn-lt"/>
                          <a:ea typeface="+mn-ea"/>
                          <a:cs typeface="+mn-cs"/>
                        </a:rPr>
                        <a:t>ratione materiae</a:t>
                      </a:r>
                      <a:r>
                        <a:rPr kumimoji="0" lang="it-IT" sz="2700" b="0" i="0" u="none" strike="noStrike" kern="1200" cap="none" spc="0" normalizeH="0" baseline="0" noProof="0" dirty="0">
                          <a:ln>
                            <a:noFill/>
                          </a:ln>
                          <a:solidFill>
                            <a:srgbClr val="003A70"/>
                          </a:solidFill>
                          <a:effectLst/>
                          <a:uLnTx/>
                          <a:uFillTx/>
                          <a:latin typeface="+mn-lt"/>
                          <a:ea typeface="+mn-ea"/>
                          <a:cs typeface="+mn-cs"/>
                        </a:rPr>
                        <a:t>)</a:t>
                      </a:r>
                      <a:endParaRPr lang="it-IT" sz="1700" dirty="0"/>
                    </a:p>
                  </a:txBody>
                  <a:tcPr marL="87377" marR="87377" marT="43688" marB="43688"/>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it-IT" sz="3100" b="0" i="0" u="none" strike="noStrike" kern="1200" cap="none" spc="0" normalizeH="0" baseline="0" noProof="0" dirty="0">
                        <a:ln>
                          <a:noFill/>
                        </a:ln>
                        <a:solidFill>
                          <a:srgbClr val="003A7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it-IT" sz="3100" b="0" i="0" u="none" strike="noStrike" kern="1200" cap="none" spc="0" normalizeH="0" baseline="0" noProof="0" dirty="0">
                          <a:ln>
                            <a:noFill/>
                          </a:ln>
                          <a:solidFill>
                            <a:srgbClr val="003A70"/>
                          </a:solidFill>
                          <a:effectLst/>
                          <a:uLnTx/>
                          <a:uFillTx/>
                          <a:latin typeface="+mn-lt"/>
                          <a:ea typeface="+mn-ea"/>
                          <a:cs typeface="+mn-cs"/>
                        </a:rPr>
                        <a:t>tutti gli atti ufficiali</a:t>
                      </a:r>
                    </a:p>
                  </a:txBody>
                  <a:tcPr marL="87377" marR="87377" marT="43688" marB="43688"/>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it-IT" sz="3100" b="0" i="0" u="none" strike="noStrike" kern="1200" cap="none" spc="0" normalizeH="0" baseline="0" noProof="0" dirty="0">
                        <a:ln>
                          <a:noFill/>
                        </a:ln>
                        <a:solidFill>
                          <a:srgbClr val="003A7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it-IT" sz="3100" b="0" i="0" u="none" strike="noStrike" kern="1200" cap="none" spc="0" normalizeH="0" baseline="0" noProof="0" dirty="0">
                          <a:ln>
                            <a:noFill/>
                          </a:ln>
                          <a:solidFill>
                            <a:srgbClr val="003A70"/>
                          </a:solidFill>
                          <a:effectLst/>
                          <a:uLnTx/>
                          <a:uFillTx/>
                          <a:latin typeface="+mn-lt"/>
                          <a:ea typeface="+mn-ea"/>
                          <a:cs typeface="+mn-cs"/>
                        </a:rPr>
                        <a:t>per sempre</a:t>
                      </a:r>
                      <a:endParaRPr kumimoji="0" lang="it-IT" sz="3200" b="0" i="0" u="none" strike="noStrike" kern="1200" cap="none" spc="0" normalizeH="0" baseline="0" noProof="0" dirty="0">
                        <a:ln>
                          <a:noFill/>
                        </a:ln>
                        <a:solidFill>
                          <a:srgbClr val="003A70"/>
                        </a:solidFill>
                        <a:effectLst/>
                        <a:uLnTx/>
                        <a:uFillTx/>
                        <a:latin typeface="+mn-lt"/>
                        <a:ea typeface="+mn-ea"/>
                        <a:cs typeface="+mn-cs"/>
                      </a:endParaRPr>
                    </a:p>
                  </a:txBody>
                  <a:tcPr marL="87377" marR="87377" marT="43688" marB="43688"/>
                </a:tc>
                <a:extLst>
                  <a:ext uri="{0D108BD9-81ED-4DB2-BD59-A6C34878D82A}">
                    <a16:rowId xmlns:a16="http://schemas.microsoft.com/office/drawing/2014/main" val="1781993110"/>
                  </a:ext>
                </a:extLst>
              </a:tr>
              <a:tr h="2015488">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it-IT" sz="2700" b="0" i="0" u="none" strike="noStrike" kern="1200" cap="none" spc="0" normalizeH="0" baseline="0" noProof="0" dirty="0">
                        <a:ln>
                          <a:noFill/>
                        </a:ln>
                        <a:solidFill>
                          <a:srgbClr val="003A7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it-IT" sz="2700" b="0" i="0" u="none" strike="noStrike" kern="1200" cap="none" spc="0" normalizeH="0" baseline="0" noProof="0" dirty="0">
                          <a:ln>
                            <a:noFill/>
                          </a:ln>
                          <a:solidFill>
                            <a:srgbClr val="003A70"/>
                          </a:solidFill>
                          <a:effectLst/>
                          <a:uLnTx/>
                          <a:uFillTx/>
                          <a:latin typeface="+mn-lt"/>
                          <a:ea typeface="+mn-ea"/>
                          <a:cs typeface="+mn-cs"/>
                        </a:rPr>
                        <a:t>immunità personale
(c.d. </a:t>
                      </a:r>
                      <a:r>
                        <a:rPr kumimoji="0" lang="it-IT" sz="2700" b="0" i="1" u="none" strike="noStrike" kern="1200" cap="none" spc="0" normalizeH="0" baseline="0" noProof="0" dirty="0">
                          <a:ln>
                            <a:noFill/>
                          </a:ln>
                          <a:solidFill>
                            <a:srgbClr val="003A70"/>
                          </a:solidFill>
                          <a:effectLst/>
                          <a:uLnTx/>
                          <a:uFillTx/>
                          <a:latin typeface="+mn-lt"/>
                          <a:ea typeface="+mn-ea"/>
                          <a:cs typeface="+mn-cs"/>
                        </a:rPr>
                        <a:t>ratione personae</a:t>
                      </a:r>
                      <a:r>
                        <a:rPr kumimoji="0" lang="it-IT" sz="2700" b="0" i="0" u="none" strike="noStrike" kern="1200" cap="none" spc="0" normalizeH="0" baseline="0" noProof="0" dirty="0">
                          <a:ln>
                            <a:noFill/>
                          </a:ln>
                          <a:solidFill>
                            <a:srgbClr val="003A70"/>
                          </a:solidFill>
                          <a:effectLst/>
                          <a:uLnTx/>
                          <a:uFillTx/>
                          <a:latin typeface="+mn-lt"/>
                          <a:ea typeface="+mn-ea"/>
                          <a:cs typeface="+mn-cs"/>
                        </a:rPr>
                        <a:t>)</a:t>
                      </a:r>
                      <a:endParaRPr lang="it-IT" sz="1700" dirty="0"/>
                    </a:p>
                  </a:txBody>
                  <a:tcPr marL="87377" marR="87377" marT="43688" marB="43688"/>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it-IT" sz="3000" b="0" i="0" u="none" strike="noStrike" kern="1200" cap="none" spc="0" normalizeH="0" baseline="0" noProof="0" dirty="0">
                        <a:ln>
                          <a:noFill/>
                        </a:ln>
                        <a:solidFill>
                          <a:srgbClr val="003A7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it-IT" sz="3000" b="0" i="0" u="none" strike="noStrike" kern="1200" cap="none" spc="0" normalizeH="0" baseline="0" noProof="0" dirty="0">
                          <a:ln>
                            <a:noFill/>
                          </a:ln>
                          <a:solidFill>
                            <a:srgbClr val="003A70"/>
                          </a:solidFill>
                          <a:effectLst/>
                          <a:uLnTx/>
                          <a:uFillTx/>
                          <a:latin typeface="+mn-lt"/>
                          <a:ea typeface="+mn-ea"/>
                          <a:cs typeface="+mn-cs"/>
                        </a:rPr>
                        <a:t>atti privati
(con eccezioni)</a:t>
                      </a:r>
                    </a:p>
                  </a:txBody>
                  <a:tcPr marL="87377" marR="87377" marT="43688" marB="43688"/>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it-IT" sz="3100" b="0" i="0" u="none" strike="noStrike" kern="1200" cap="none" spc="0" normalizeH="0" baseline="0" noProof="0" dirty="0">
                        <a:ln>
                          <a:noFill/>
                        </a:ln>
                        <a:solidFill>
                          <a:srgbClr val="003A7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it-IT" sz="3100" b="0" i="0" u="none" strike="noStrike" kern="1200" cap="none" spc="0" normalizeH="0" baseline="0" noProof="0" dirty="0">
                          <a:ln>
                            <a:noFill/>
                          </a:ln>
                          <a:solidFill>
                            <a:srgbClr val="003A70"/>
                          </a:solidFill>
                          <a:effectLst/>
                          <a:uLnTx/>
                          <a:uFillTx/>
                          <a:latin typeface="+mn-lt"/>
                          <a:ea typeface="+mn-ea"/>
                          <a:cs typeface="+mn-cs"/>
                        </a:rPr>
                        <a:t>fino alla fine delle funzioni</a:t>
                      </a:r>
                    </a:p>
                  </a:txBody>
                  <a:tcPr marL="87377" marR="87377" marT="43688" marB="43688"/>
                </a:tc>
                <a:extLst>
                  <a:ext uri="{0D108BD9-81ED-4DB2-BD59-A6C34878D82A}">
                    <a16:rowId xmlns:a16="http://schemas.microsoft.com/office/drawing/2014/main" val="1942059097"/>
                  </a:ext>
                </a:extLst>
              </a:tr>
            </a:tbl>
          </a:graphicData>
        </a:graphic>
      </p:graphicFrame>
    </p:spTree>
    <p:extLst>
      <p:ext uri="{BB962C8B-B14F-4D97-AF65-F5344CB8AC3E}">
        <p14:creationId xmlns:p14="http://schemas.microsoft.com/office/powerpoint/2010/main" val="2831147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fontScale="85000" lnSpcReduction="10000"/>
          </a:bodyPr>
          <a:lstStyle/>
          <a:p>
            <a:pPr marL="0" indent="0" algn="just">
              <a:buNone/>
            </a:pPr>
            <a:r>
              <a:rPr lang="it-IT" dirty="0"/>
              <a:t>Le </a:t>
            </a:r>
            <a:r>
              <a:rPr lang="it-IT" b="1" dirty="0"/>
              <a:t>funzioni consolari </a:t>
            </a:r>
            <a:r>
              <a:rPr lang="it-IT" dirty="0"/>
              <a:t>consistono in:</a:t>
            </a:r>
          </a:p>
          <a:p>
            <a:pPr marL="0" indent="0" algn="just">
              <a:buNone/>
            </a:pPr>
            <a:r>
              <a:rPr lang="it-IT" dirty="0"/>
              <a:t>a) tutelare nello Stato di residenza gli interessi dello Stato d’invio e dei suoi cittadini, sia individuali che giuridiche, entro i limiti consentiti dal diritto internazionale; […]
d) rilasciare passaporti e documenti di viaggio ai cittadini dello Stato d’invio, nonché di visti o documenti appropriati alle persone che desiderano recarsi nello Stato d’invio; 
e) aiutare e assistere le persone, sia fisiche che giuridiche, dello Stato d’invio; 
</a:t>
            </a:r>
            <a:r>
              <a:rPr lang="it-IT" dirty="0" err="1"/>
              <a:t>f</a:t>
            </a:r>
            <a:r>
              <a:rPr lang="it-IT" dirty="0"/>
              <a:t>) esercitare le funzioni di notaio e di ufficiale di stato civile e funzioni analoghe e svolgere determinate funzioni di natura amministrativa, purché nelle disposizioni legislative e regolamentari dello Stato di residenza non vi siano disposizioni contrarie; 
g) salvaguardare gli interessi delle persone, sia fisiche che giuridiche, dello Stato d’invio in caso di successione </a:t>
            </a:r>
            <a:r>
              <a:rPr lang="it-IT" i="1" dirty="0" err="1"/>
              <a:t>mortis</a:t>
            </a:r>
            <a:r>
              <a:rPr lang="it-IT" i="1" dirty="0"/>
              <a:t> causa </a:t>
            </a:r>
            <a:r>
              <a:rPr lang="it-IT" dirty="0"/>
              <a:t>nel territorio dello Stato di residenza [...]</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848238" y="396534"/>
            <a:ext cx="10703295" cy="1200329"/>
          </a:xfrm>
          <a:prstGeom prst="rect">
            <a:avLst/>
          </a:prstGeom>
          <a:noFill/>
        </p:spPr>
        <p:txBody>
          <a:bodyPr wrap="square">
            <a:spAutoFit/>
          </a:bodyPr>
          <a:lstStyle/>
          <a:p>
            <a:pPr lvl="0" algn="ctr">
              <a:defRPr/>
            </a:pPr>
            <a:r>
              <a:rPr lang="it-IT" sz="3600" dirty="0"/>
              <a:t>Convenzione di Vienna sulle relazioni consolari</a:t>
            </a:r>
            <a:br>
              <a:rPr lang="it-IT" sz="3600" dirty="0"/>
            </a:br>
            <a:r>
              <a:rPr lang="it-IT" sz="3600" dirty="0"/>
              <a:t>Articolo 5</a:t>
            </a:r>
            <a:endParaRPr kumimoji="0" lang="it-IT" sz="36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46479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a:bodyPr>
          <a:lstStyle/>
          <a:p>
            <a:pPr marL="0" indent="0" algn="just">
              <a:buNone/>
            </a:pPr>
            <a:endParaRPr lang="it-IT" sz="3600" dirty="0"/>
          </a:p>
          <a:p>
            <a:pPr marL="0" indent="0" algn="just">
              <a:buNone/>
            </a:pPr>
            <a:endParaRPr lang="it-IT" sz="3600" dirty="0"/>
          </a:p>
          <a:p>
            <a:pPr marL="0" indent="0" algn="just">
              <a:buNone/>
            </a:pPr>
            <a:r>
              <a:rPr lang="it-IT" sz="4000" dirty="0"/>
              <a:t>L’instaurazione delle relazioni diplomatiche tra gli Stati, nonché delle missioni diplomatiche permanenti, avviene di comune accordo.</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848238" y="396534"/>
            <a:ext cx="10703295" cy="1200329"/>
          </a:xfrm>
          <a:prstGeom prst="rect">
            <a:avLst/>
          </a:prstGeom>
          <a:noFill/>
        </p:spPr>
        <p:txBody>
          <a:bodyPr wrap="square">
            <a:spAutoFit/>
          </a:bodyPr>
          <a:lstStyle/>
          <a:p>
            <a:pPr lvl="0" algn="ctr">
              <a:defRPr/>
            </a:pPr>
            <a:r>
              <a:rPr lang="it-IT" sz="3600" dirty="0"/>
              <a:t>Convenzione di Vienna sulle relazioni diplomatiche</a:t>
            </a:r>
            <a:br>
              <a:rPr lang="it-IT" sz="3600" dirty="0"/>
            </a:br>
            <a:r>
              <a:rPr lang="it-IT" sz="3600" dirty="0"/>
              <a:t>Articolo 2</a:t>
            </a:r>
            <a:endParaRPr kumimoji="0" lang="it-IT" sz="36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67683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a:bodyPr>
          <a:lstStyle/>
          <a:p>
            <a:pPr marL="0" indent="0" algn="just">
              <a:buNone/>
            </a:pPr>
            <a:endParaRPr lang="it-IT" sz="3600" dirty="0"/>
          </a:p>
          <a:p>
            <a:pPr marL="742950" indent="-742950" algn="just">
              <a:buFont typeface="+mj-lt"/>
              <a:buAutoNum type="arabicPeriod"/>
            </a:pPr>
            <a:r>
              <a:rPr lang="it-IT" sz="4000" dirty="0"/>
              <a:t>Lo Stato d’invio deve assicurarsi che l’</a:t>
            </a:r>
            <a:r>
              <a:rPr lang="it-IT" sz="4000" i="1" dirty="0" err="1"/>
              <a:t>agrément</a:t>
            </a:r>
            <a:r>
              <a:rPr lang="it-IT" sz="4000" dirty="0"/>
              <a:t> dello Stato di residenza sia stato concesso alla persona che propone di accreditare come capo della missione in tale Stato.
Lo Stato di residenza non è tenuto a motivare il rifiuto dell’</a:t>
            </a:r>
            <a:r>
              <a:rPr lang="it-IT" sz="4000" i="1" dirty="0" err="1"/>
              <a:t>agrément</a:t>
            </a:r>
            <a:r>
              <a:rPr lang="it-IT" sz="4000" dirty="0"/>
              <a:t> allo Stato di invio.</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848238" y="396534"/>
            <a:ext cx="10703295" cy="1200329"/>
          </a:xfrm>
          <a:prstGeom prst="rect">
            <a:avLst/>
          </a:prstGeom>
          <a:noFill/>
        </p:spPr>
        <p:txBody>
          <a:bodyPr wrap="square">
            <a:spAutoFit/>
          </a:bodyPr>
          <a:lstStyle/>
          <a:p>
            <a:pPr lvl="0" algn="ctr">
              <a:defRPr/>
            </a:pPr>
            <a:r>
              <a:rPr lang="it-IT" sz="3600" dirty="0"/>
              <a:t>Convenzione di Vienna sulle relazioni diplomatiche</a:t>
            </a:r>
            <a:br>
              <a:rPr lang="it-IT" sz="3600" dirty="0"/>
            </a:br>
            <a:r>
              <a:rPr lang="it-IT" sz="3600" dirty="0"/>
              <a:t>Articolo 4</a:t>
            </a:r>
            <a:endParaRPr kumimoji="0" lang="it-IT" sz="36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72974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fontScale="85000" lnSpcReduction="20000"/>
          </a:bodyPr>
          <a:lstStyle/>
          <a:p>
            <a:pPr marL="0" indent="0" algn="just">
              <a:buNone/>
            </a:pPr>
            <a:endParaRPr lang="it-IT" sz="3600" dirty="0"/>
          </a:p>
          <a:p>
            <a:pPr marL="0" indent="0" algn="just">
              <a:buNone/>
            </a:pPr>
            <a:r>
              <a:rPr lang="it-IT" sz="4200" dirty="0"/>
              <a:t>Lo Stato di residenza può, in qualsiasi momento e senza dover motivare la propria decisione, notificare allo Stato d’invio che il capo della missione o qualsiasi membro del personale diplomatico della missione è </a:t>
            </a:r>
            <a:r>
              <a:rPr lang="it-IT" sz="4200" b="1" i="1" dirty="0"/>
              <a:t>persona non grata </a:t>
            </a:r>
            <a:r>
              <a:rPr lang="it-IT" sz="4200" dirty="0"/>
              <a:t>o che qualsiasi altro membro del personale della missione non è accettabile. In tal caso, lo Stato d’invio richiama, a seconda dei casi, la persona interessata o pone fine alle sue funzioni presso la missione. Una persona può essere dichiarata </a:t>
            </a:r>
            <a:r>
              <a:rPr lang="it-IT" sz="4200" i="1" dirty="0"/>
              <a:t>non grata </a:t>
            </a:r>
            <a:r>
              <a:rPr lang="it-IT" sz="4200" dirty="0"/>
              <a:t>o non accettabile prima di arrivare nel territorio dello Stato ricevente.</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6</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848238" y="396534"/>
            <a:ext cx="10703295" cy="1200329"/>
          </a:xfrm>
          <a:prstGeom prst="rect">
            <a:avLst/>
          </a:prstGeom>
          <a:noFill/>
        </p:spPr>
        <p:txBody>
          <a:bodyPr wrap="square">
            <a:spAutoFit/>
          </a:bodyPr>
          <a:lstStyle/>
          <a:p>
            <a:pPr lvl="0" algn="ctr">
              <a:defRPr/>
            </a:pPr>
            <a:r>
              <a:rPr lang="it-IT" sz="3600" dirty="0"/>
              <a:t>Convenzione di Vienna sulle relazioni diplomatiche</a:t>
            </a:r>
            <a:br>
              <a:rPr lang="it-IT" sz="3600" dirty="0"/>
            </a:br>
            <a:r>
              <a:rPr lang="it-IT" sz="3600" dirty="0"/>
              <a:t>Articolo 9, par. 1</a:t>
            </a:r>
            <a:endParaRPr kumimoji="0" lang="it-IT" sz="36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04999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fontScale="85000" lnSpcReduction="10000"/>
          </a:bodyPr>
          <a:lstStyle/>
          <a:p>
            <a:pPr marL="0" indent="0" algn="just">
              <a:buNone/>
            </a:pPr>
            <a:endParaRPr lang="it-IT" sz="3600" dirty="0"/>
          </a:p>
          <a:p>
            <a:pPr marL="0" indent="0" algn="just">
              <a:buNone/>
            </a:pPr>
            <a:r>
              <a:rPr lang="it-IT" sz="4800" dirty="0"/>
              <a:t>Le norme del diritto diplomatico, in definitiva, costituiscono un </a:t>
            </a:r>
            <a:r>
              <a:rPr lang="it-IT" sz="4800" b="1" dirty="0"/>
              <a:t>regime autonomo [</a:t>
            </a:r>
            <a:r>
              <a:rPr lang="it-IT" sz="4800" b="1" i="1" dirty="0"/>
              <a:t>self-</a:t>
            </a:r>
            <a:r>
              <a:rPr lang="it-IT" sz="4800" b="1" i="1" dirty="0" err="1"/>
              <a:t>contained</a:t>
            </a:r>
            <a:r>
              <a:rPr lang="it-IT" sz="4800" b="1" i="1" dirty="0"/>
              <a:t> regime</a:t>
            </a:r>
            <a:r>
              <a:rPr lang="it-IT" sz="4800" b="1" dirty="0"/>
              <a:t>]</a:t>
            </a:r>
            <a:r>
              <a:rPr lang="it-IT" sz="4800" dirty="0"/>
              <a:t> che, da un lato, stabilisce gli obblighi dello Stato ricevente nei confronti delle missioni diplomatiche [...] e, dall’altro, ne prevede l’eventuale abuso da parte dei membri della missione e specifica i mezzi a disposizione dello Stato accreditato per contrastare tali abusi.</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7</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04538" y="396534"/>
            <a:ext cx="10912839" cy="1200329"/>
          </a:xfrm>
          <a:prstGeom prst="rect">
            <a:avLst/>
          </a:prstGeom>
          <a:noFill/>
        </p:spPr>
        <p:txBody>
          <a:bodyPr wrap="square">
            <a:spAutoFit/>
          </a:bodyPr>
          <a:lstStyle/>
          <a:p>
            <a:pPr lvl="0" algn="ctr">
              <a:defRPr/>
            </a:pPr>
            <a:r>
              <a:rPr lang="it-IT" sz="3600" i="1" dirty="0"/>
              <a:t>Personale diplomatico e consolare a Teheran (USA c. Iran)</a:t>
            </a:r>
          </a:p>
          <a:p>
            <a:pPr lvl="0" algn="ctr">
              <a:defRPr/>
            </a:pPr>
            <a:r>
              <a:rPr lang="it-IT" sz="3600" dirty="0"/>
              <a:t>Sentenza CIG, 1980</a:t>
            </a:r>
            <a:endParaRPr kumimoji="0" lang="it-IT" sz="36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19777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fontScale="55000" lnSpcReduction="20000"/>
          </a:bodyPr>
          <a:lstStyle/>
          <a:p>
            <a:pPr marL="0" indent="0" algn="just">
              <a:buNone/>
            </a:pPr>
            <a:endParaRPr lang="it-IT" sz="3600" dirty="0"/>
          </a:p>
          <a:p>
            <a:pPr marL="0" indent="0" algn="just">
              <a:buNone/>
            </a:pPr>
            <a:r>
              <a:rPr lang="it-IT" sz="5800" dirty="0"/>
              <a:t>La Corte non può esaminare la domanda americana separata dal suo giusto contesto, vale a dire l’intero dossier politico delle relazioni tra Iran e Stati Uniti negli ultimi 25 anni. Questo dossier comprende, tra l’altro, tutti i crimini perpetrati in Iran dal governo americano, in particolare il colpo di Stato del 1953 fomentato ed eseguito dalla CIA, il rovesciamento del legittimo governo nazionale del dottor </a:t>
            </a:r>
            <a:r>
              <a:rPr lang="it-IT" sz="5800" dirty="0" err="1"/>
              <a:t>Mossadegh</a:t>
            </a:r>
            <a:r>
              <a:rPr lang="it-IT" sz="5800" dirty="0"/>
              <a:t>, la restaurazione dello Scià e del suo regime che era sotto il controllo degli interessi americani, e tutte le conseguenze sociali, economiche, culturali e politiche degli interventi diretti nei nostri affari interni, così come le gravi, flagranti e continue violazioni di tutte le norme internazionali, commesse dagli Stati Uniti in Iran.</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04538" y="396534"/>
            <a:ext cx="10912839" cy="1200329"/>
          </a:xfrm>
          <a:prstGeom prst="rect">
            <a:avLst/>
          </a:prstGeom>
          <a:noFill/>
        </p:spPr>
        <p:txBody>
          <a:bodyPr wrap="square">
            <a:spAutoFit/>
          </a:bodyPr>
          <a:lstStyle/>
          <a:p>
            <a:pPr lvl="0" algn="ctr">
              <a:defRPr/>
            </a:pPr>
            <a:r>
              <a:rPr lang="it-IT" sz="3600" i="1" dirty="0"/>
              <a:t>Personale diplomatico e consolare a Teheran (USA c. Iran)</a:t>
            </a:r>
          </a:p>
          <a:p>
            <a:pPr lvl="0" algn="ctr">
              <a:defRPr/>
            </a:pPr>
            <a:r>
              <a:rPr lang="it-IT" sz="3600" dirty="0"/>
              <a:t>Memoria dell’Iran</a:t>
            </a:r>
            <a:endParaRPr kumimoji="0" lang="it-IT" sz="36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20487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fontScale="92500" lnSpcReduction="20000"/>
          </a:bodyPr>
          <a:lstStyle/>
          <a:p>
            <a:pPr marL="0" indent="0" algn="just">
              <a:buNone/>
            </a:pPr>
            <a:r>
              <a:rPr lang="it-IT" sz="3600" dirty="0"/>
              <a:t>Nel caso di specie, il governo iraniano non ha interrotto le relazioni diplomatiche con gli Stati Uniti; e [...] in nessun momento prima degli eventi del 4 novembre 1979 il governo iraniano aveva dichiarato, o indicato l'intenzione di dichiarare, un membro del personale diplomatico o consolare degli Stati Uniti a Teheran </a:t>
            </a:r>
            <a:r>
              <a:rPr lang="it-IT" sz="3600" i="1" dirty="0"/>
              <a:t>persona non grata</a:t>
            </a:r>
            <a:r>
              <a:rPr lang="it-IT" sz="3600" dirty="0"/>
              <a:t>. Pertanto, </a:t>
            </a:r>
            <a:r>
              <a:rPr lang="it-IT" sz="3600" b="1" dirty="0"/>
              <a:t>il governo iraniano non ha utilizzato i rimedi messi a sua disposizione dal diritto diplomatico specificamente per affrontare attività del tipo di quelle che ora lamenta</a:t>
            </a:r>
            <a:r>
              <a:rPr lang="it-IT" sz="3600" dirty="0"/>
              <a:t>. Invece, ha permesso a un gruppo di militanti di attaccare e occupare l’ambasciata degli Stati Uniti con la forza, e di prendere in ostaggio il personale diplomatico e consolare.</a:t>
            </a: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04538" y="396534"/>
            <a:ext cx="10912839" cy="1200329"/>
          </a:xfrm>
          <a:prstGeom prst="rect">
            <a:avLst/>
          </a:prstGeom>
          <a:noFill/>
        </p:spPr>
        <p:txBody>
          <a:bodyPr wrap="square">
            <a:spAutoFit/>
          </a:bodyPr>
          <a:lstStyle/>
          <a:p>
            <a:pPr lvl="0" algn="ctr">
              <a:defRPr/>
            </a:pPr>
            <a:r>
              <a:rPr lang="it-IT" sz="3600" i="1" dirty="0"/>
              <a:t>Personale diplomatico e consolare a Teheran (USA c. Iran)</a:t>
            </a:r>
          </a:p>
          <a:p>
            <a:pPr lvl="0" algn="ctr">
              <a:defRPr/>
            </a:pPr>
            <a:r>
              <a:rPr lang="it-IT" sz="3600" dirty="0"/>
              <a:t>Sentenza CIG, 1980</a:t>
            </a:r>
            <a:endParaRPr kumimoji="0" lang="it-IT" sz="36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2303657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8102</TotalTime>
  <Words>1734</Words>
  <Application>Microsoft Macintosh PowerPoint</Application>
  <PresentationFormat>Widescreen</PresentationFormat>
  <Paragraphs>194</Paragraphs>
  <Slides>28</Slides>
  <Notes>28</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28</vt:i4>
      </vt:variant>
    </vt:vector>
  </HeadingPairs>
  <TitlesOfParts>
    <vt:vector size="34" baseType="lpstr">
      <vt:lpstr>Arial</vt:lpstr>
      <vt:lpstr>Calibri</vt:lpstr>
      <vt:lpstr>Calibri Light</vt:lpstr>
      <vt:lpstr>Luiss Sans</vt:lpstr>
      <vt:lpstr>Luiss type</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State in International Law</dc:title>
  <dc:creator>Pierfrancesco Rossi</dc:creator>
  <cp:lastModifiedBy>Pierfrancesco Rossi</cp:lastModifiedBy>
  <cp:revision>343</cp:revision>
  <dcterms:created xsi:type="dcterms:W3CDTF">2023-02-07T10:10:48Z</dcterms:created>
  <dcterms:modified xsi:type="dcterms:W3CDTF">2025-04-03T13:53:30Z</dcterms:modified>
</cp:coreProperties>
</file>