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sldIdLst>
    <p:sldId id="382" r:id="rId2"/>
    <p:sldId id="257" r:id="rId3"/>
    <p:sldId id="381" r:id="rId4"/>
    <p:sldId id="259" r:id="rId5"/>
    <p:sldId id="408" r:id="rId6"/>
    <p:sldId id="407" r:id="rId7"/>
    <p:sldId id="406" r:id="rId8"/>
    <p:sldId id="404" r:id="rId9"/>
    <p:sldId id="403" r:id="rId10"/>
    <p:sldId id="402" r:id="rId11"/>
    <p:sldId id="401" r:id="rId12"/>
    <p:sldId id="409" r:id="rId13"/>
    <p:sldId id="386" r:id="rId14"/>
    <p:sldId id="415" r:id="rId15"/>
    <p:sldId id="419" r:id="rId16"/>
    <p:sldId id="418" r:id="rId17"/>
    <p:sldId id="421" r:id="rId18"/>
    <p:sldId id="433" r:id="rId19"/>
    <p:sldId id="437" r:id="rId20"/>
    <p:sldId id="387" r:id="rId21"/>
    <p:sldId id="438" r:id="rId22"/>
    <p:sldId id="429" r:id="rId23"/>
    <p:sldId id="464" r:id="rId24"/>
    <p:sldId id="463" r:id="rId25"/>
    <p:sldId id="462" r:id="rId26"/>
    <p:sldId id="460" r:id="rId27"/>
    <p:sldId id="449" r:id="rId28"/>
    <p:sldId id="479" r:id="rId29"/>
    <p:sldId id="477" r:id="rId30"/>
    <p:sldId id="475" r:id="rId31"/>
    <p:sldId id="474" r:id="rId32"/>
    <p:sldId id="473" r:id="rId33"/>
    <p:sldId id="472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59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79484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961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14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121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6105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166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33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497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33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904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2/24/2025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8775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093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843074-CF87-7C58-918F-AC61214DE5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11600EB-3561-C0FF-39CB-525D8CB770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17" name="Immagine 16">
            <a:extLst>
              <a:ext uri="{FF2B5EF4-FFF2-40B4-BE49-F238E27FC236}">
                <a16:creationId xmlns:a16="http://schemas.microsoft.com/office/drawing/2014/main" id="{9A17EECA-E0F0-E5C0-2B14-BEED7D2E07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032870" cy="459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068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964" y="1548916"/>
            <a:ext cx="9720072" cy="3760167"/>
          </a:xfrm>
        </p:spPr>
        <p:txBody>
          <a:bodyPr>
            <a:noAutofit/>
          </a:bodyPr>
          <a:lstStyle/>
          <a:p>
            <a:pPr algn="ctr"/>
            <a:r>
              <a:rPr lang="it-IT" sz="3600" cap="none" dirty="0">
                <a:latin typeface="Trebuchet MS" panose="020B0603020202020204" pitchFamily="34" charset="0"/>
              </a:rPr>
              <a:t>L'origine di tali elementi è da individuare nelle azioni di comunicazione realizzate dall'impresa, il cui obiettivo è proprio quello di inviare stimoli potenzialmente rilevanti per i consumatori e atti a creare un'immagine positiva della marca.</a:t>
            </a:r>
            <a:endParaRPr lang="it-IT" sz="32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08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964" y="881349"/>
            <a:ext cx="9720072" cy="5045725"/>
          </a:xfrm>
        </p:spPr>
        <p:txBody>
          <a:bodyPr>
            <a:noAutofit/>
          </a:bodyPr>
          <a:lstStyle/>
          <a:p>
            <a:pPr algn="ctr"/>
            <a:r>
              <a:rPr lang="it-IT" sz="3600" cap="none" dirty="0">
                <a:latin typeface="Trebuchet MS" panose="020B0603020202020204" pitchFamily="34" charset="0"/>
              </a:rPr>
              <a:t>Per poter accrescere il </a:t>
            </a:r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valore della marca</a:t>
            </a:r>
            <a:r>
              <a:rPr lang="it-IT" sz="3600" cap="none" dirty="0">
                <a:latin typeface="Trebuchet MS" panose="020B0603020202020204" pitchFamily="34" charset="0"/>
              </a:rPr>
              <a:t>, le associazioni mentali che ne definiscono l'immagine devono connotarsi in termini di forza, desiderabilità e unicità. </a:t>
            </a:r>
            <a:br>
              <a:rPr lang="it-IT" sz="3600" cap="none" dirty="0">
                <a:latin typeface="Trebuchet MS" panose="020B0603020202020204" pitchFamily="34" charset="0"/>
              </a:rPr>
            </a:br>
            <a:br>
              <a:rPr lang="it-IT" sz="3600" cap="none" dirty="0">
                <a:latin typeface="Trebuchet MS" panose="020B0603020202020204" pitchFamily="34" charset="0"/>
              </a:rPr>
            </a:br>
            <a:r>
              <a:rPr lang="it-IT" sz="3600" cap="none" dirty="0">
                <a:latin typeface="Trebuchet MS" panose="020B0603020202020204" pitchFamily="34" charset="0"/>
              </a:rPr>
              <a:t>La forza fa riferimento alla rapidità con cui l'individuo, è in grado di richiamare alla mente il nome della marca unitamente a un insieme di associazioni mentali a esso riferite.</a:t>
            </a:r>
          </a:p>
        </p:txBody>
      </p:sp>
    </p:spTree>
    <p:extLst>
      <p:ext uri="{BB962C8B-B14F-4D97-AF65-F5344CB8AC3E}">
        <p14:creationId xmlns:p14="http://schemas.microsoft.com/office/powerpoint/2010/main" val="1210054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212" y="305718"/>
            <a:ext cx="11479576" cy="6246564"/>
          </a:xfrm>
        </p:spPr>
        <p:txBody>
          <a:bodyPr>
            <a:normAutofit/>
          </a:bodyPr>
          <a:lstStyle/>
          <a:p>
            <a:pPr algn="ctr"/>
            <a:r>
              <a:rPr lang="it-IT" sz="3600" cap="none" dirty="0">
                <a:latin typeface="Trebuchet MS" panose="020B0603020202020204" pitchFamily="34" charset="0"/>
              </a:rPr>
              <a:t>Le associazioni possono essere riferite a quattro ambiti diversi, per ognuno dei quali vengono proposte alcune tipologie di associazioni.</a:t>
            </a:r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C6650D29-4D37-E4C4-4D13-E6F2B68B94C2}"/>
              </a:ext>
            </a:extLst>
          </p:cNvPr>
          <p:cNvSpPr txBox="1">
            <a:spLocks/>
          </p:cNvSpPr>
          <p:nvPr/>
        </p:nvSpPr>
        <p:spPr>
          <a:xfrm>
            <a:off x="280924" y="305718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6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LA COSTRUZIONE DELL’IMMAGINE DI MARCA</a:t>
            </a:r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77A2BE9D-BA9B-1CC6-909C-50EAC87B1A1F}"/>
              </a:ext>
            </a:extLst>
          </p:cNvPr>
          <p:cNvSpPr/>
          <p:nvPr/>
        </p:nvSpPr>
        <p:spPr>
          <a:xfrm>
            <a:off x="9865360" y="4968240"/>
            <a:ext cx="802640" cy="8737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0413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1F068CE9-3E64-3E77-4287-3C9FCDE415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839" y="356857"/>
            <a:ext cx="11314322" cy="614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145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964" y="540873"/>
            <a:ext cx="9720072" cy="5776254"/>
          </a:xfrm>
        </p:spPr>
        <p:txBody>
          <a:bodyPr>
            <a:normAutofit/>
          </a:bodyPr>
          <a:lstStyle/>
          <a:p>
            <a:pPr algn="ctr"/>
            <a:r>
              <a:rPr lang="it-IT" sz="40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Marca come prodotto</a:t>
            </a:r>
            <a:br>
              <a:rPr lang="it-IT" sz="3600" cap="none" dirty="0">
                <a:latin typeface="Trebuchet MS" panose="020B0603020202020204" pitchFamily="34" charset="0"/>
              </a:rPr>
            </a:br>
            <a:br>
              <a:rPr lang="it-IT" sz="3600" cap="none" dirty="0">
                <a:latin typeface="Trebuchet MS" panose="020B0603020202020204" pitchFamily="34" charset="0"/>
              </a:rPr>
            </a:br>
            <a:r>
              <a:rPr lang="it-IT" sz="3600" cap="none" dirty="0">
                <a:latin typeface="Trebuchet MS" panose="020B0603020202020204" pitchFamily="34" charset="0"/>
              </a:rPr>
              <a:t>Il primo ambito nel quale possono essere sviluppate le associazioni è il prodotto. Questo risulta del tutto logico, in quanto la marca può essere innanzitutto intesa come esito di un'attività economica volta alla realizzazione di un prodotto indirizzato a soddisfare determinate esigenze della domanda.</a:t>
            </a:r>
          </a:p>
        </p:txBody>
      </p:sp>
    </p:spTree>
    <p:extLst>
      <p:ext uri="{BB962C8B-B14F-4D97-AF65-F5344CB8AC3E}">
        <p14:creationId xmlns:p14="http://schemas.microsoft.com/office/powerpoint/2010/main" val="3451235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964" y="2679192"/>
            <a:ext cx="9720072" cy="1499616"/>
          </a:xfrm>
        </p:spPr>
        <p:txBody>
          <a:bodyPr>
            <a:noAutofit/>
          </a:bodyPr>
          <a:lstStyle/>
          <a:p>
            <a:pPr algn="ctr"/>
            <a:r>
              <a:rPr lang="it-IT" sz="3600" cap="none" dirty="0">
                <a:latin typeface="Trebuchet MS" panose="020B0603020202020204" pitchFamily="34" charset="0"/>
              </a:rPr>
              <a:t>In questa prospettiva, il management può far leva su tutti gli elementi di significato che il consumatore ascrive alla marca allorché pensa ai prodotti da essa contraddistinti:</a:t>
            </a:r>
          </a:p>
        </p:txBody>
      </p:sp>
    </p:spTree>
    <p:extLst>
      <p:ext uri="{BB962C8B-B14F-4D97-AF65-F5344CB8AC3E}">
        <p14:creationId xmlns:p14="http://schemas.microsoft.com/office/powerpoint/2010/main" val="15372649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964" y="155282"/>
            <a:ext cx="9720072" cy="6547435"/>
          </a:xfrm>
        </p:spPr>
        <p:txBody>
          <a:bodyPr>
            <a:noAutofit/>
          </a:bodyPr>
          <a:lstStyle/>
          <a:p>
            <a:pPr algn="ctr"/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• La gamma </a:t>
            </a:r>
            <a:b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</a:br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• Gli attributi e i benefici ottenibili</a:t>
            </a:r>
            <a:b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</a:br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• Il rapporto fra qualità e prezzo</a:t>
            </a:r>
            <a:b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</a:br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• Le caratteristiche del target e le modalità di utilizzo del prodotto </a:t>
            </a:r>
            <a:b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</a:br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• L'origine geografica</a:t>
            </a:r>
            <a:br>
              <a:rPr lang="it-IT" sz="3200" cap="none" dirty="0">
                <a:latin typeface="Trebuchet MS" panose="020B0603020202020204" pitchFamily="34" charset="0"/>
              </a:rPr>
            </a:br>
            <a:br>
              <a:rPr lang="it-IT" sz="3200" cap="none" dirty="0">
                <a:latin typeface="Trebuchet MS" panose="020B0603020202020204" pitchFamily="34" charset="0"/>
              </a:rPr>
            </a:br>
            <a:r>
              <a:rPr lang="it-IT" sz="3200" cap="none" dirty="0">
                <a:latin typeface="Trebuchet MS" panose="020B0603020202020204" pitchFamily="34" charset="0"/>
              </a:rPr>
              <a:t>Si tratta di elementi significativi per i consumatori, dato che sono quelli a cui prestano normalmente maggiore attenzione durante il loro processo di scelta. Occorre tuttavia considerare che molti di essi sono condivisi da più marche.</a:t>
            </a:r>
          </a:p>
        </p:txBody>
      </p:sp>
    </p:spTree>
    <p:extLst>
      <p:ext uri="{BB962C8B-B14F-4D97-AF65-F5344CB8AC3E}">
        <p14:creationId xmlns:p14="http://schemas.microsoft.com/office/powerpoint/2010/main" val="3239533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523" y="272667"/>
            <a:ext cx="11589744" cy="6312666"/>
          </a:xfrm>
        </p:spPr>
        <p:txBody>
          <a:bodyPr>
            <a:normAutofit/>
          </a:bodyPr>
          <a:lstStyle/>
          <a:p>
            <a:pPr algn="ctr"/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Marca come azienda</a:t>
            </a:r>
            <a:b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</a:br>
            <a:b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</a:br>
            <a:r>
              <a:rPr lang="it-IT" sz="3600" cap="none" dirty="0">
                <a:solidFill>
                  <a:schemeClr val="tx1"/>
                </a:solidFill>
                <a:latin typeface="Trebuchet MS" panose="020B0603020202020204" pitchFamily="34" charset="0"/>
              </a:rPr>
              <a:t>Il secondo ambito al quale è possibile riferire lo sviluppo di associazioni mentali alla marca riguarda l'organizzazione alla quale essa fa capo, con riferimento soprattutto alla cultura aziendale, ossia ai valori e ai principi guida che ne informano la strategia, le politiche e le azioni. Si individuano due elementi sui quali far leva per sviluppare associazioni mentali alla marca: </a:t>
            </a:r>
            <a:br>
              <a:rPr lang="it-IT" sz="3600" cap="none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br>
              <a:rPr lang="it-IT" sz="3600" cap="none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le caratteristiche istituzionali dell'azienda; la dimensione locale o sovranazionale</a:t>
            </a:r>
            <a:r>
              <a:rPr lang="it-IT" sz="3600" cap="none" dirty="0">
                <a:solidFill>
                  <a:schemeClr val="tx1"/>
                </a:solidFill>
                <a:latin typeface="Trebuchet MS" panose="020B0603020202020204" pitchFamily="34" charset="0"/>
              </a:rPr>
              <a:t>. A questi ci pare di dovere aggiungere </a:t>
            </a:r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il brand purpose</a:t>
            </a:r>
          </a:p>
        </p:txBody>
      </p:sp>
    </p:spTree>
    <p:extLst>
      <p:ext uri="{BB962C8B-B14F-4D97-AF65-F5344CB8AC3E}">
        <p14:creationId xmlns:p14="http://schemas.microsoft.com/office/powerpoint/2010/main" val="12379972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982" y="333260"/>
            <a:ext cx="10956036" cy="6191479"/>
          </a:xfrm>
        </p:spPr>
        <p:txBody>
          <a:bodyPr>
            <a:normAutofit/>
          </a:bodyPr>
          <a:lstStyle/>
          <a:p>
            <a:pPr algn="ctr"/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Marca come persona</a:t>
            </a:r>
            <a:b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</a:br>
            <a:b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</a:br>
            <a:r>
              <a:rPr lang="it-IT" sz="3600" cap="none" dirty="0">
                <a:solidFill>
                  <a:schemeClr val="tx1"/>
                </a:solidFill>
                <a:latin typeface="Trebuchet MS" panose="020B0603020202020204" pitchFamily="34" charset="0"/>
              </a:rPr>
              <a:t>L'interesse del consumatore verso tutto quanto sottostà alla marca spiega la rilevanza del terzo ambito nel quale possono svilupparsi associazioni forti, desiderabili e uniche, cioè le persone alle quali ricondurre l'origine del brand o comunque impiegate nelle attività di comunicazione che lo riguardano. Il riferimento a queste figure concorre sovente a conferire personalità alla marca, sostenendone la differenziazione, e in special modo nei contesti iper-competitivi.</a:t>
            </a:r>
          </a:p>
        </p:txBody>
      </p:sp>
    </p:spTree>
    <p:extLst>
      <p:ext uri="{BB962C8B-B14F-4D97-AF65-F5344CB8AC3E}">
        <p14:creationId xmlns:p14="http://schemas.microsoft.com/office/powerpoint/2010/main" val="13176457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961" y="308473"/>
            <a:ext cx="11182121" cy="6257580"/>
          </a:xfrm>
        </p:spPr>
        <p:txBody>
          <a:bodyPr>
            <a:normAutofit/>
          </a:bodyPr>
          <a:lstStyle/>
          <a:p>
            <a:pPr algn="ctr"/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Marca come simbolo</a:t>
            </a:r>
            <a:br>
              <a:rPr lang="it-IT" sz="3600" cap="none" dirty="0">
                <a:latin typeface="Trebuchet MS" panose="020B0603020202020204" pitchFamily="34" charset="0"/>
              </a:rPr>
            </a:br>
            <a:br>
              <a:rPr lang="it-IT" sz="3600" cap="none" dirty="0">
                <a:latin typeface="Trebuchet MS" panose="020B0603020202020204" pitchFamily="34" charset="0"/>
              </a:rPr>
            </a:br>
            <a:r>
              <a:rPr lang="it-IT" sz="3600" cap="none" dirty="0">
                <a:latin typeface="Trebuchet MS" panose="020B0603020202020204" pitchFamily="34" charset="0"/>
              </a:rPr>
              <a:t>Il quarto ambito al quale può essere riferito lo sviluppo di associazioni mentali alla marca è quello della marca come simbolo. In questo caso, il riferimento è alle attività mediante le quali la marca perpetra nel tempo elementi ricorrenti e iconografici atti a valorizzare la sua continuità e, dunque, la serietà e la solidità che la connotano. In questa prospettiva, possono essere valorizzati due elementi: </a:t>
            </a:r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gli stimoli visivi </a:t>
            </a:r>
            <a:r>
              <a:rPr lang="it-IT" sz="3600" cap="none" dirty="0">
                <a:solidFill>
                  <a:schemeClr val="tx1"/>
                </a:solidFill>
                <a:latin typeface="Trebuchet MS" panose="020B0603020202020204" pitchFamily="34" charset="0"/>
              </a:rPr>
              <a:t>e</a:t>
            </a:r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 l'heritage della marca.</a:t>
            </a:r>
          </a:p>
        </p:txBody>
      </p:sp>
    </p:spTree>
    <p:extLst>
      <p:ext uri="{BB962C8B-B14F-4D97-AF65-F5344CB8AC3E}">
        <p14:creationId xmlns:p14="http://schemas.microsoft.com/office/powerpoint/2010/main" val="4254414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905B45-B902-949C-32F0-8A1A5525C4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sz="4400" dirty="0">
                <a:solidFill>
                  <a:srgbClr val="0070C0"/>
                </a:solidFill>
              </a:rPr>
              <a:t>CAPITOLO 4</a:t>
            </a:r>
            <a:br>
              <a:rPr lang="it-IT" sz="1800" dirty="0"/>
            </a:br>
            <a:br>
              <a:rPr lang="it-IT" sz="3600" dirty="0"/>
            </a:br>
            <a:r>
              <a:rPr lang="it-IT" sz="3600" dirty="0"/>
              <a:t>notorietà, immagine e risonanza</a:t>
            </a:r>
            <a:endParaRPr lang="it-IT" sz="1800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E0A23A82-90F9-E6D0-E2C4-D1F99D5B59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7760" y="4859365"/>
            <a:ext cx="3108960" cy="166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7146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964" y="2679192"/>
            <a:ext cx="9720072" cy="1499616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92D050"/>
                </a:solidFill>
                <a:latin typeface="Trebuchet MS" panose="020B0603020202020204" pitchFamily="34" charset="0"/>
              </a:rPr>
              <a:t>LA PERSONALITA’ DI MARCA</a:t>
            </a:r>
          </a:p>
        </p:txBody>
      </p:sp>
    </p:spTree>
    <p:extLst>
      <p:ext uri="{BB962C8B-B14F-4D97-AF65-F5344CB8AC3E}">
        <p14:creationId xmlns:p14="http://schemas.microsoft.com/office/powerpoint/2010/main" val="1491702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431" y="481988"/>
            <a:ext cx="11193138" cy="5894024"/>
          </a:xfrm>
        </p:spPr>
        <p:txBody>
          <a:bodyPr>
            <a:normAutofit/>
          </a:bodyPr>
          <a:lstStyle/>
          <a:p>
            <a:pPr algn="ctr"/>
            <a:r>
              <a:rPr lang="it-IT" sz="3600" cap="none" dirty="0">
                <a:latin typeface="Trebuchet MS" panose="020B0603020202020204" pitchFamily="34" charset="0"/>
              </a:rPr>
              <a:t>L’idea che anche le marche possano avere una personalità è dunque ormai da tempo condivisa dagli studiosi e rappresenta un elemento sul quale il marketing può far leva per incrementarne il valore. </a:t>
            </a:r>
            <a:br>
              <a:rPr lang="it-IT" sz="3600" cap="none" dirty="0">
                <a:latin typeface="Trebuchet MS" panose="020B0603020202020204" pitchFamily="34" charset="0"/>
              </a:rPr>
            </a:br>
            <a:r>
              <a:rPr lang="it-IT" sz="3600" cap="none" dirty="0">
                <a:latin typeface="Trebuchet MS" panose="020B0603020202020204" pitchFamily="34" charset="0"/>
              </a:rPr>
              <a:t>Una personalità di marca favorevole migliora le risposte cognitive, affettive e comportamentali dei consumatori, con conseguenti effetti positivi sulla brand equity. </a:t>
            </a:r>
          </a:p>
        </p:txBody>
      </p:sp>
    </p:spTree>
    <p:extLst>
      <p:ext uri="{BB962C8B-B14F-4D97-AF65-F5344CB8AC3E}">
        <p14:creationId xmlns:p14="http://schemas.microsoft.com/office/powerpoint/2010/main" val="360747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299" y="330506"/>
            <a:ext cx="10669597" cy="5607585"/>
          </a:xfrm>
        </p:spPr>
        <p:txBody>
          <a:bodyPr>
            <a:normAutofit/>
          </a:bodyPr>
          <a:lstStyle/>
          <a:p>
            <a:pPr algn="ctr"/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Scala definitiva di personalità della marca</a:t>
            </a:r>
            <a:br>
              <a:rPr lang="it-IT" sz="3600" cap="none" dirty="0">
                <a:latin typeface="Trebuchet MS" panose="020B0603020202020204" pitchFamily="34" charset="0"/>
              </a:rPr>
            </a:br>
            <a:br>
              <a:rPr lang="it-IT" sz="3600" cap="none" dirty="0">
                <a:latin typeface="Trebuchet MS" panose="020B0603020202020204" pitchFamily="34" charset="0"/>
              </a:rPr>
            </a:br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• sincerità</a:t>
            </a:r>
            <a:r>
              <a:rPr lang="it-IT" sz="3600" cap="none" dirty="0">
                <a:latin typeface="Trebuchet MS" panose="020B0603020202020204" pitchFamily="34" charset="0"/>
              </a:rPr>
              <a:t>: razionale, orientato alla famiglia, provinciale, onesto, sincero, autentico, sano, originale, allegro, sentimentale, amichevole;</a:t>
            </a:r>
            <a:br>
              <a:rPr lang="it-IT" sz="3600" cap="none" dirty="0">
                <a:latin typeface="Trebuchet MS" panose="020B0603020202020204" pitchFamily="34" charset="0"/>
              </a:rPr>
            </a:br>
            <a:br>
              <a:rPr lang="it-IT" sz="3600" cap="none" dirty="0">
                <a:latin typeface="Trebuchet MS" panose="020B0603020202020204" pitchFamily="34" charset="0"/>
              </a:rPr>
            </a:br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• entusiasmo</a:t>
            </a:r>
            <a:r>
              <a:rPr lang="it-IT" sz="3600" cap="none" dirty="0">
                <a:latin typeface="Trebuchet MS" panose="020B0603020202020204" pitchFamily="34" charset="0"/>
              </a:rPr>
              <a:t>: audace, trendy, emozionante, vivace, figo, giovanile, immaginativo, unico, aggiornato, indipendente, contemporaneo;</a:t>
            </a:r>
          </a:p>
        </p:txBody>
      </p:sp>
    </p:spTree>
    <p:extLst>
      <p:ext uri="{BB962C8B-B14F-4D97-AF65-F5344CB8AC3E}">
        <p14:creationId xmlns:p14="http://schemas.microsoft.com/office/powerpoint/2010/main" val="6797827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964" y="672029"/>
            <a:ext cx="9720072" cy="5607585"/>
          </a:xfrm>
        </p:spPr>
        <p:txBody>
          <a:bodyPr>
            <a:normAutofit/>
          </a:bodyPr>
          <a:lstStyle/>
          <a:p>
            <a:pPr algn="ctr"/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• competenza</a:t>
            </a:r>
            <a:r>
              <a:rPr lang="it-IT" sz="3600" cap="none" dirty="0">
                <a:latin typeface="Trebuchet MS" panose="020B0603020202020204" pitchFamily="34" charset="0"/>
              </a:rPr>
              <a:t>: affidabile, laborioso, sicuro, intelligente, tecnologico, aziendale, di successo, leader, sicuro di sé;</a:t>
            </a:r>
            <a:br>
              <a:rPr lang="it-IT" sz="3600" cap="none" dirty="0">
                <a:latin typeface="Trebuchet MS" panose="020B0603020202020204" pitchFamily="34" charset="0"/>
              </a:rPr>
            </a:br>
            <a:b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</a:br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• sofisticatezza</a:t>
            </a:r>
            <a:r>
              <a:rPr lang="it-IT" sz="3600" cap="none" dirty="0">
                <a:latin typeface="Trebuchet MS" panose="020B0603020202020204" pitchFamily="34" charset="0"/>
              </a:rPr>
              <a:t>: aristocratico, affascinante, di bell'aspetto, raffinato, femminile, gradevole;</a:t>
            </a:r>
            <a:br>
              <a:rPr lang="it-IT" sz="3600" cap="none" dirty="0">
                <a:latin typeface="Trebuchet MS" panose="020B0603020202020204" pitchFamily="34" charset="0"/>
              </a:rPr>
            </a:br>
            <a:br>
              <a:rPr lang="it-IT" sz="3600" cap="none" dirty="0">
                <a:latin typeface="Trebuchet MS" panose="020B0603020202020204" pitchFamily="34" charset="0"/>
              </a:rPr>
            </a:br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• ruvidezza</a:t>
            </a:r>
            <a:r>
              <a:rPr lang="it-IT" sz="3600" cap="none" dirty="0">
                <a:latin typeface="Trebuchet MS" panose="020B0603020202020204" pitchFamily="34" charset="0"/>
              </a:rPr>
              <a:t>: aperto all'esperienza, mascolino, occidentale, come un duro, forte.</a:t>
            </a:r>
          </a:p>
        </p:txBody>
      </p:sp>
    </p:spTree>
    <p:extLst>
      <p:ext uri="{BB962C8B-B14F-4D97-AF65-F5344CB8AC3E}">
        <p14:creationId xmlns:p14="http://schemas.microsoft.com/office/powerpoint/2010/main" val="11861807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61" y="672029"/>
            <a:ext cx="10545097" cy="5607585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cap="none" dirty="0">
                <a:latin typeface="Trebuchet MS" panose="020B0603020202020204" pitchFamily="34" charset="0"/>
              </a:rPr>
              <a:t>La </a:t>
            </a:r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risonanza</a:t>
            </a:r>
            <a:r>
              <a:rPr lang="it-IT" sz="3600" cap="none" dirty="0">
                <a:latin typeface="Trebuchet MS" panose="020B0603020202020204" pitchFamily="34" charset="0"/>
              </a:rPr>
              <a:t> è una disposizione favorevole del consumatore, il quale reagisce consapevolmente alle azioni poste in essere dalla marca. </a:t>
            </a:r>
            <a:br>
              <a:rPr lang="it-IT" sz="3600" cap="none" dirty="0">
                <a:latin typeface="Trebuchet MS" panose="020B0603020202020204" pitchFamily="34" charset="0"/>
              </a:rPr>
            </a:br>
            <a:br>
              <a:rPr lang="it-IT" sz="3600" cap="none" dirty="0">
                <a:latin typeface="Trebuchet MS" panose="020B0603020202020204" pitchFamily="34" charset="0"/>
              </a:rPr>
            </a:br>
            <a:r>
              <a:rPr lang="it-IT" sz="3600" cap="none" dirty="0">
                <a:latin typeface="Trebuchet MS" panose="020B0603020202020204" pitchFamily="34" charset="0"/>
              </a:rPr>
              <a:t>In questa prospettiva, in passato si tendeva a interpretare il concetto di risonanza in chiave di reciprocità, nel senso che il cliente più attento e soddisfatto di ciò che osserva e/o sperimenta decide di ricompensare, con i propri comportamenti, l'impegno profuso dalla marca. </a:t>
            </a:r>
            <a:br>
              <a:rPr lang="it-IT" sz="3600" cap="none" dirty="0">
                <a:latin typeface="Trebuchet MS" panose="020B0603020202020204" pitchFamily="34" charset="0"/>
              </a:rPr>
            </a:br>
            <a:br>
              <a:rPr lang="it-IT" sz="3600" cap="none" dirty="0">
                <a:latin typeface="Trebuchet MS" panose="020B0603020202020204" pitchFamily="34" charset="0"/>
              </a:rPr>
            </a:br>
            <a:r>
              <a:rPr lang="it-IT" sz="3600" cap="none" dirty="0">
                <a:latin typeface="Trebuchet MS" panose="020B0603020202020204" pitchFamily="34" charset="0"/>
              </a:rPr>
              <a:t>Via dunque un rapporto di sequenzialità fra le azioni poste in atto dal brand e le risposte deliberate del consumatore.</a:t>
            </a:r>
          </a:p>
        </p:txBody>
      </p:sp>
    </p:spTree>
    <p:extLst>
      <p:ext uri="{BB962C8B-B14F-4D97-AF65-F5344CB8AC3E}">
        <p14:creationId xmlns:p14="http://schemas.microsoft.com/office/powerpoint/2010/main" val="28328502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964" y="672029"/>
            <a:ext cx="9720072" cy="5607585"/>
          </a:xfrm>
        </p:spPr>
        <p:txBody>
          <a:bodyPr>
            <a:normAutofit/>
          </a:bodyPr>
          <a:lstStyle/>
          <a:p>
            <a:pPr algn="ctr"/>
            <a:r>
              <a:rPr lang="it-IT" sz="3600" cap="none" dirty="0">
                <a:latin typeface="Trebuchet MS" panose="020B0603020202020204" pitchFamily="34" charset="0"/>
              </a:rPr>
              <a:t>È possibile tornare al concetto di risonanza e analizzare le dimensioni in cui esso viene usualmente scomposto:</a:t>
            </a:r>
            <a:br>
              <a:rPr lang="it-IT" sz="3600" cap="none" dirty="0">
                <a:latin typeface="Trebuchet MS" panose="020B0603020202020204" pitchFamily="34" charset="0"/>
              </a:rPr>
            </a:br>
            <a:br>
              <a:rPr lang="it-IT" sz="3600" cap="none" dirty="0">
                <a:latin typeface="Trebuchet MS" panose="020B0603020202020204" pitchFamily="34" charset="0"/>
              </a:rPr>
            </a:br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• fedeltà;</a:t>
            </a:r>
            <a:b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</a:br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• senso di attaccamento;</a:t>
            </a:r>
            <a:b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</a:br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• senso di comunità;</a:t>
            </a:r>
            <a:b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</a:br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• impegno attivo.</a:t>
            </a:r>
          </a:p>
        </p:txBody>
      </p:sp>
    </p:spTree>
    <p:extLst>
      <p:ext uri="{BB962C8B-B14F-4D97-AF65-F5344CB8AC3E}">
        <p14:creationId xmlns:p14="http://schemas.microsoft.com/office/powerpoint/2010/main" val="6909780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964" y="672029"/>
            <a:ext cx="9720072" cy="5607585"/>
          </a:xfrm>
        </p:spPr>
        <p:txBody>
          <a:bodyPr>
            <a:normAutofit/>
          </a:bodyPr>
          <a:lstStyle/>
          <a:p>
            <a:pPr algn="ctr"/>
            <a:r>
              <a:rPr lang="it-IT" sz="3600" cap="none" dirty="0">
                <a:latin typeface="Trebuchet MS" panose="020B0603020202020204" pitchFamily="34" charset="0"/>
              </a:rPr>
              <a:t>In sintesi, </a:t>
            </a:r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la fedeltà è un costrutto multidimensionale</a:t>
            </a:r>
            <a:r>
              <a:rPr lang="it-IT" sz="3600" cap="none" dirty="0">
                <a:latin typeface="Trebuchet MS" panose="020B0603020202020204" pitchFamily="34" charset="0"/>
              </a:rPr>
              <a:t>, alla cui definizione concorrono tanto la fedeltà comportamentale quanto quella cognitiva.</a:t>
            </a:r>
            <a:br>
              <a:rPr lang="it-IT" sz="3600" cap="none" dirty="0">
                <a:latin typeface="Trebuchet MS" panose="020B0603020202020204" pitchFamily="34" charset="0"/>
              </a:rPr>
            </a:br>
            <a:br>
              <a:rPr lang="it-IT" sz="3600" cap="none" dirty="0">
                <a:latin typeface="Trebuchet MS" panose="020B0603020202020204" pitchFamily="34" charset="0"/>
              </a:rPr>
            </a:br>
            <a:br>
              <a:rPr lang="it-IT" sz="3600" cap="none" dirty="0">
                <a:latin typeface="Trebuchet MS" panose="020B0603020202020204" pitchFamily="34" charset="0"/>
              </a:rPr>
            </a:br>
            <a:endParaRPr lang="it-IT" sz="3600" cap="none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8846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679" y="625207"/>
            <a:ext cx="9982642" cy="5607585"/>
          </a:xfrm>
        </p:spPr>
        <p:txBody>
          <a:bodyPr>
            <a:normAutofit/>
          </a:bodyPr>
          <a:lstStyle/>
          <a:p>
            <a:pPr algn="ctr"/>
            <a:r>
              <a:rPr lang="it-IT" sz="3600" cap="none" dirty="0">
                <a:latin typeface="Trebuchet MS" panose="020B0603020202020204" pitchFamily="34" charset="0"/>
              </a:rPr>
              <a:t>Il concetto di brand attachment si riferisce alla forza del legame che connette il consumatore alla marca. </a:t>
            </a:r>
            <a:br>
              <a:rPr lang="it-IT" sz="3600" cap="none" dirty="0">
                <a:latin typeface="Trebuchet MS" panose="020B0603020202020204" pitchFamily="34" charset="0"/>
              </a:rPr>
            </a:br>
            <a:br>
              <a:rPr lang="it-IT" sz="3600" cap="none" dirty="0">
                <a:latin typeface="Trebuchet MS" panose="020B0603020202020204" pitchFamily="34" charset="0"/>
              </a:rPr>
            </a:br>
            <a:r>
              <a:rPr lang="it-IT" sz="3600" cap="none" dirty="0">
                <a:latin typeface="Trebuchet MS" panose="020B0603020202020204" pitchFamily="34" charset="0"/>
              </a:rPr>
              <a:t>Come rilevano Park et al., questo legame «is exemplified by a rich and accessible memory network that involves thoughts and feelings about a brand and the brand's relationship to the self».</a:t>
            </a:r>
          </a:p>
        </p:txBody>
      </p:sp>
    </p:spTree>
    <p:extLst>
      <p:ext uri="{BB962C8B-B14F-4D97-AF65-F5344CB8AC3E}">
        <p14:creationId xmlns:p14="http://schemas.microsoft.com/office/powerpoint/2010/main" val="35188409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941" y="672029"/>
            <a:ext cx="11105535" cy="5607585"/>
          </a:xfrm>
        </p:spPr>
        <p:txBody>
          <a:bodyPr>
            <a:normAutofit/>
          </a:bodyPr>
          <a:lstStyle/>
          <a:p>
            <a:pPr algn="ctr"/>
            <a:r>
              <a:rPr lang="it-IT" sz="3600" cap="none" dirty="0">
                <a:latin typeface="Trebuchet MS" panose="020B0603020202020204" pitchFamily="34" charset="0"/>
              </a:rPr>
              <a:t>Dunque, le comunità di marca rappresentano pratiche di condivisione, relazione, socializzazione. Tramite di esse, i loro membri mettono in comune conoscenze, esperienze e passioni, contribuendo in tal modo a co-definire un senso comune attorno alla marca. </a:t>
            </a:r>
            <a:br>
              <a:rPr lang="it-IT" sz="3600" cap="none" dirty="0">
                <a:latin typeface="Trebuchet MS" panose="020B0603020202020204" pitchFamily="34" charset="0"/>
              </a:rPr>
            </a:br>
            <a:r>
              <a:rPr lang="it-IT" sz="3600" cap="none" dirty="0">
                <a:latin typeface="Trebuchet MS" panose="020B0603020202020204" pitchFamily="34" charset="0"/>
              </a:rPr>
              <a:t>Le brand community possono pertanto contribuire alla costruzione del valore della marca arricchendo la stessa tramite la partecipazione dei loro membri.</a:t>
            </a:r>
          </a:p>
        </p:txBody>
      </p:sp>
    </p:spTree>
    <p:extLst>
      <p:ext uri="{BB962C8B-B14F-4D97-AF65-F5344CB8AC3E}">
        <p14:creationId xmlns:p14="http://schemas.microsoft.com/office/powerpoint/2010/main" val="4475713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948" y="672029"/>
            <a:ext cx="11356258" cy="5607585"/>
          </a:xfrm>
        </p:spPr>
        <p:txBody>
          <a:bodyPr>
            <a:normAutofit/>
          </a:bodyPr>
          <a:lstStyle/>
          <a:p>
            <a:pPr algn="ctr"/>
            <a:r>
              <a:rPr lang="it-IT" sz="3600" cap="none" dirty="0">
                <a:latin typeface="Trebuchet MS" panose="020B0603020202020204" pitchFamily="34" charset="0"/>
              </a:rPr>
              <a:t>Vi si possono presentare delle divergenze fra le aziende e la comunità , ad esempio:</a:t>
            </a:r>
            <a:br>
              <a:rPr lang="it-IT" sz="3600" cap="none" dirty="0">
                <a:latin typeface="Trebuchet MS" panose="020B0603020202020204" pitchFamily="34" charset="0"/>
              </a:rPr>
            </a:br>
            <a:br>
              <a:rPr lang="it-IT" sz="3600" cap="none" dirty="0">
                <a:latin typeface="Trebuchet MS" panose="020B0603020202020204" pitchFamily="34" charset="0"/>
              </a:rPr>
            </a:br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1. l’attaccamento alla storia e il desiderio di prodotti autentici.</a:t>
            </a:r>
            <a:b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</a:br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2. le scelte tecniche.</a:t>
            </a:r>
            <a:b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</a:br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3. le difficoltà di iterazione tra azienda e appassionati.</a:t>
            </a:r>
            <a:b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</a:br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4. l’autocandidatura degli appassionati alla valorizzazione della marca.</a:t>
            </a:r>
          </a:p>
        </p:txBody>
      </p:sp>
    </p:spTree>
    <p:extLst>
      <p:ext uri="{BB962C8B-B14F-4D97-AF65-F5344CB8AC3E}">
        <p14:creationId xmlns:p14="http://schemas.microsoft.com/office/powerpoint/2010/main" val="3923133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EB7F46-9FD8-AAC9-9542-365B9A440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352" y="389544"/>
            <a:ext cx="1982598" cy="1753299"/>
          </a:xfrm>
        </p:spPr>
        <p:txBody>
          <a:bodyPr>
            <a:normAutofit/>
          </a:bodyPr>
          <a:lstStyle/>
          <a:p>
            <a:r>
              <a:rPr lang="it-IT" sz="2400" dirty="0">
                <a:latin typeface="Trebuchet MS" panose="020B0603020202020204" pitchFamily="34" charset="0"/>
              </a:rPr>
              <a:t>ARGOMENTI TRATTATI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908A042-A27F-92B3-63E8-09E55A97939F}"/>
              </a:ext>
            </a:extLst>
          </p:cNvPr>
          <p:cNvSpPr txBox="1"/>
          <p:nvPr/>
        </p:nvSpPr>
        <p:spPr>
          <a:xfrm>
            <a:off x="2587381" y="1000043"/>
            <a:ext cx="45735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latin typeface="Trebuchet MS" panose="020B0603020202020204" pitchFamily="34" charset="0"/>
              </a:rPr>
              <a:t>LA NOTORIETA’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0E9B880-CAE3-E641-7707-2582EC19C942}"/>
              </a:ext>
            </a:extLst>
          </p:cNvPr>
          <p:cNvSpPr txBox="1"/>
          <p:nvPr/>
        </p:nvSpPr>
        <p:spPr>
          <a:xfrm>
            <a:off x="2587381" y="1895735"/>
            <a:ext cx="6126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latin typeface="Trebuchet MS" panose="020B0603020202020204" pitchFamily="34" charset="0"/>
              </a:rPr>
              <a:t>L’IMMAGINE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EB58C5B-230F-6682-FA24-9B2ED0E8EC70}"/>
              </a:ext>
            </a:extLst>
          </p:cNvPr>
          <p:cNvSpPr txBox="1"/>
          <p:nvPr/>
        </p:nvSpPr>
        <p:spPr>
          <a:xfrm>
            <a:off x="2587381" y="2808319"/>
            <a:ext cx="7281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latin typeface="Trebuchet MS" panose="020B0603020202020204" pitchFamily="34" charset="0"/>
              </a:rPr>
              <a:t>LA COSTRUZIONE DELL’IMMAGINE DI MARCA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7A028A6-7D48-170C-F7B8-0F620A027274}"/>
              </a:ext>
            </a:extLst>
          </p:cNvPr>
          <p:cNvSpPr txBox="1"/>
          <p:nvPr/>
        </p:nvSpPr>
        <p:spPr>
          <a:xfrm>
            <a:off x="2587381" y="3671814"/>
            <a:ext cx="6380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latin typeface="Trebuchet MS" panose="020B0603020202020204" pitchFamily="34" charset="0"/>
              </a:rPr>
              <a:t>LA PERSONALITA’ DELLA MARCA  </a:t>
            </a:r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AC8DA099-9B98-2A47-9D8B-CB01A106695E}"/>
              </a:ext>
            </a:extLst>
          </p:cNvPr>
          <p:cNvCxnSpPr/>
          <p:nvPr/>
        </p:nvCxnSpPr>
        <p:spPr>
          <a:xfrm>
            <a:off x="2256639" y="1694576"/>
            <a:ext cx="9487948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9B9874FA-0FC3-450C-470A-38EEC79D913F}"/>
              </a:ext>
            </a:extLst>
          </p:cNvPr>
          <p:cNvCxnSpPr/>
          <p:nvPr/>
        </p:nvCxnSpPr>
        <p:spPr>
          <a:xfrm>
            <a:off x="2256639" y="2592198"/>
            <a:ext cx="9487948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A720B1B4-0B7A-6B0F-FC70-89D150B123E3}"/>
              </a:ext>
            </a:extLst>
          </p:cNvPr>
          <p:cNvCxnSpPr>
            <a:cxnSpLocks/>
          </p:cNvCxnSpPr>
          <p:nvPr/>
        </p:nvCxnSpPr>
        <p:spPr>
          <a:xfrm>
            <a:off x="2256639" y="3429000"/>
            <a:ext cx="9487948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88BA41D1-9789-6EE4-5F3C-153D1DC14885}"/>
              </a:ext>
            </a:extLst>
          </p:cNvPr>
          <p:cNvCxnSpPr>
            <a:cxnSpLocks/>
          </p:cNvCxnSpPr>
          <p:nvPr/>
        </p:nvCxnSpPr>
        <p:spPr>
          <a:xfrm>
            <a:off x="2265028" y="4376292"/>
            <a:ext cx="947117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36B7CDF2-A834-CF44-E287-3FA0B5962E5F}"/>
              </a:ext>
            </a:extLst>
          </p:cNvPr>
          <p:cNvSpPr txBox="1"/>
          <p:nvPr/>
        </p:nvSpPr>
        <p:spPr>
          <a:xfrm>
            <a:off x="2587381" y="4518886"/>
            <a:ext cx="45625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latin typeface="Trebuchet MS" panose="020B0603020202020204" pitchFamily="34" charset="0"/>
              </a:rPr>
              <a:t>LA RISONANZA</a:t>
            </a:r>
          </a:p>
        </p:txBody>
      </p:sp>
    </p:spTree>
    <p:extLst>
      <p:ext uri="{BB962C8B-B14F-4D97-AF65-F5344CB8AC3E}">
        <p14:creationId xmlns:p14="http://schemas.microsoft.com/office/powerpoint/2010/main" val="4296539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964" y="672029"/>
            <a:ext cx="9720072" cy="5607585"/>
          </a:xfrm>
        </p:spPr>
        <p:txBody>
          <a:bodyPr>
            <a:normAutofit/>
          </a:bodyPr>
          <a:lstStyle/>
          <a:p>
            <a:pPr algn="ctr"/>
            <a:r>
              <a:rPr lang="it-IT" sz="3600" cap="none" dirty="0">
                <a:latin typeface="Trebuchet MS" panose="020B0603020202020204" pitchFamily="34" charset="0"/>
              </a:rPr>
              <a:t>Da ciò discende che il consumatore non è più visto solo quale soggetto destinatario delle azioni della marca atte a stimolare reazioni emotive e a instaurare un legame intenso, bensì un protagonista nella definizione del suo significato e della sua immagine.</a:t>
            </a:r>
          </a:p>
        </p:txBody>
      </p:sp>
    </p:spTree>
    <p:extLst>
      <p:ext uri="{BB962C8B-B14F-4D97-AF65-F5344CB8AC3E}">
        <p14:creationId xmlns:p14="http://schemas.microsoft.com/office/powerpoint/2010/main" val="13670694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050" y="199103"/>
            <a:ext cx="11249040" cy="6459793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cap="none" dirty="0">
                <a:latin typeface="Trebuchet MS" panose="020B0603020202020204" pitchFamily="34" charset="0"/>
              </a:rPr>
              <a:t>Fuller propone un elenco delle motivazioni che stimolano il consumatore all'impegno attivo nei confronti del brand: </a:t>
            </a:r>
            <a:br>
              <a:rPr lang="it-IT" sz="3600" cap="none" dirty="0">
                <a:latin typeface="Trebuchet MS" panose="020B0603020202020204" pitchFamily="34" charset="0"/>
              </a:rPr>
            </a:br>
            <a:br>
              <a:rPr lang="it-IT" sz="3600" cap="none" dirty="0">
                <a:latin typeface="Trebuchet MS" panose="020B0603020202020204" pitchFamily="34" charset="0"/>
              </a:rPr>
            </a:br>
            <a:br>
              <a:rPr lang="it-IT" sz="3600" cap="none" dirty="0">
                <a:latin typeface="Trebuchet MS" panose="020B0603020202020204" pitchFamily="34" charset="0"/>
              </a:rPr>
            </a:br>
            <a:r>
              <a:rPr lang="it-IT" sz="3600" b="1" cap="none" dirty="0">
                <a:solidFill>
                  <a:srgbClr val="00B050"/>
                </a:solidFill>
                <a:latin typeface="Trebuchet MS" panose="020B0603020202020204" pitchFamily="34" charset="0"/>
              </a:rPr>
              <a:t>• l'appagamento che reputa di trarre dalla partecipazione in sé la curiosità, tanto in termini di ricerca di stimoli nuovi quanto dell'approfondimento di specifici temi;</a:t>
            </a:r>
            <a:br>
              <a:rPr lang="it-IT" sz="3600" b="1" cap="none" dirty="0">
                <a:solidFill>
                  <a:srgbClr val="00B050"/>
                </a:solidFill>
                <a:latin typeface="Trebuchet MS" panose="020B0603020202020204" pitchFamily="34" charset="0"/>
              </a:rPr>
            </a:br>
            <a:br>
              <a:rPr lang="it-IT" sz="3600" b="1" cap="none" dirty="0">
                <a:latin typeface="Trebuchet MS" panose="020B0603020202020204" pitchFamily="34" charset="0"/>
              </a:rPr>
            </a:br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• l'autoefficacia, connessa alla gratificazione avvertita nel rilevare la qualità del proprio contributo;</a:t>
            </a:r>
            <a:br>
              <a:rPr lang="it-IT" sz="3600" b="1" cap="none" dirty="0">
                <a:latin typeface="Trebuchet MS" panose="020B0603020202020204" pitchFamily="34" charset="0"/>
              </a:rPr>
            </a:br>
            <a:br>
              <a:rPr lang="it-IT" sz="3600" b="1" cap="none" dirty="0">
                <a:latin typeface="Trebuchet MS" panose="020B0603020202020204" pitchFamily="34" charset="0"/>
              </a:rPr>
            </a:br>
            <a:r>
              <a:rPr lang="it-IT" sz="3600" b="1" cap="none" dirty="0">
                <a:solidFill>
                  <a:srgbClr val="00B050"/>
                </a:solidFill>
                <a:latin typeface="Trebuchet MS" panose="020B0603020202020204" pitchFamily="34" charset="0"/>
              </a:rPr>
              <a:t>• l'acquisizione di conoscenza, con riferimento al contesto nel quale si inserisce la marca in questione;</a:t>
            </a:r>
          </a:p>
        </p:txBody>
      </p:sp>
    </p:spTree>
    <p:extLst>
      <p:ext uri="{BB962C8B-B14F-4D97-AF65-F5344CB8AC3E}">
        <p14:creationId xmlns:p14="http://schemas.microsoft.com/office/powerpoint/2010/main" val="4479835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206" y="339213"/>
            <a:ext cx="11488994" cy="5940401"/>
          </a:xfrm>
        </p:spPr>
        <p:txBody>
          <a:bodyPr>
            <a:normAutofit/>
          </a:bodyPr>
          <a:lstStyle/>
          <a:p>
            <a:pPr algn="ctr"/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• l'accesso alle informazioni di cui dispongono altri consumatori;</a:t>
            </a:r>
            <a:b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</a:br>
            <a:br>
              <a:rPr lang="it-IT" sz="3600" b="1" cap="none" dirty="0">
                <a:latin typeface="Trebuchet MS" panose="020B0603020202020204" pitchFamily="34" charset="0"/>
              </a:rPr>
            </a:br>
            <a:r>
              <a:rPr lang="it-IT" sz="3600" b="1" cap="none" dirty="0">
                <a:solidFill>
                  <a:srgbClr val="00B050"/>
                </a:solidFill>
                <a:latin typeface="Trebuchet MS" panose="020B0603020202020204" pitchFamily="34" charset="0"/>
              </a:rPr>
              <a:t>• la visibilità, a causa della possibile riconoscibilità del proprio contributo;</a:t>
            </a:r>
            <a:br>
              <a:rPr lang="it-IT" sz="3600" b="1" cap="none" dirty="0">
                <a:solidFill>
                  <a:srgbClr val="00B050"/>
                </a:solidFill>
                <a:latin typeface="Trebuchet MS" panose="020B0603020202020204" pitchFamily="34" charset="0"/>
              </a:rPr>
            </a:br>
            <a:br>
              <a:rPr lang="it-IT" sz="3600" b="1" cap="none" dirty="0">
                <a:latin typeface="Trebuchet MS" panose="020B0603020202020204" pitchFamily="34" charset="0"/>
              </a:rPr>
            </a:br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• l'altruismo, quindi la disponibilità a impegnarsi in favore di un'altra entità;</a:t>
            </a:r>
            <a:b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</a:br>
            <a:br>
              <a:rPr lang="it-IT" sz="3600" b="1" cap="none" dirty="0">
                <a:solidFill>
                  <a:srgbClr val="00B050"/>
                </a:solidFill>
                <a:latin typeface="Trebuchet MS" panose="020B0603020202020204" pitchFamily="34" charset="0"/>
              </a:rPr>
            </a:br>
            <a:r>
              <a:rPr lang="it-IT" sz="3600" b="1" cap="none" dirty="0">
                <a:solidFill>
                  <a:srgbClr val="00B050"/>
                </a:solidFill>
                <a:latin typeface="Trebuchet MS" panose="020B0603020202020204" pitchFamily="34" charset="0"/>
              </a:rPr>
              <a:t>• il desiderio di condivisione con altre persone reputate affini;</a:t>
            </a:r>
          </a:p>
        </p:txBody>
      </p:sp>
    </p:spTree>
    <p:extLst>
      <p:ext uri="{BB962C8B-B14F-4D97-AF65-F5344CB8AC3E}">
        <p14:creationId xmlns:p14="http://schemas.microsoft.com/office/powerpoint/2010/main" val="4661449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19" y="672029"/>
            <a:ext cx="11636478" cy="5607585"/>
          </a:xfrm>
        </p:spPr>
        <p:txBody>
          <a:bodyPr>
            <a:normAutofit/>
          </a:bodyPr>
          <a:lstStyle/>
          <a:p>
            <a:pPr algn="ctr"/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• il corrispettivo monetario, previsto per talune attività di collaborazione con la marca, quali lo sviluppo di nuove idee, o il coinvolgimento in attività di comunicazione virali;</a:t>
            </a:r>
            <a:b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</a:br>
            <a:br>
              <a:rPr lang="it-IT" sz="3600" b="1" cap="none" dirty="0">
                <a:latin typeface="Trebuchet MS" panose="020B0603020202020204" pitchFamily="34" charset="0"/>
              </a:rPr>
            </a:br>
            <a:r>
              <a:rPr lang="it-IT" sz="3600" b="1" cap="none" dirty="0">
                <a:solidFill>
                  <a:srgbClr val="00B050"/>
                </a:solidFill>
                <a:latin typeface="Trebuchet MS" panose="020B0603020202020204" pitchFamily="34" charset="0"/>
              </a:rPr>
              <a:t>• l'insoddisfazione personale, che fornisce lo stimolo a impegnarsi per modificare la realtà circostante.</a:t>
            </a:r>
          </a:p>
        </p:txBody>
      </p:sp>
    </p:spTree>
    <p:extLst>
      <p:ext uri="{BB962C8B-B14F-4D97-AF65-F5344CB8AC3E}">
        <p14:creationId xmlns:p14="http://schemas.microsoft.com/office/powerpoint/2010/main" val="2765474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964" y="912169"/>
            <a:ext cx="9720072" cy="5033661"/>
          </a:xfrm>
        </p:spPr>
        <p:txBody>
          <a:bodyPr>
            <a:noAutofit/>
          </a:bodyPr>
          <a:lstStyle/>
          <a:p>
            <a:pPr algn="ctr"/>
            <a:r>
              <a:rPr lang="it-IT" sz="3200" cap="none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NOTORIETA’ DELLA MARCA</a:t>
            </a:r>
            <a:br>
              <a:rPr lang="it-IT" sz="3200" cap="none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</a:br>
            <a:br>
              <a:rPr lang="it-IT" sz="3200" cap="none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</a:br>
            <a:r>
              <a:rPr lang="it-IT" sz="3200" cap="none" dirty="0">
                <a:latin typeface="Trebuchet MS" panose="020B0603020202020204" pitchFamily="34" charset="0"/>
              </a:rPr>
              <a:t>La </a:t>
            </a:r>
            <a:r>
              <a:rPr lang="it-IT" sz="3200" cap="none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brand awareness </a:t>
            </a:r>
            <a:r>
              <a:rPr lang="it-IT" sz="3200" cap="none" dirty="0">
                <a:latin typeface="Trebuchet MS" panose="020B0603020202020204" pitchFamily="34" charset="0"/>
              </a:rPr>
              <a:t>attiene alla forza rappresentato dalla marca nella memoria del consumatore e si riflette sulla sua capacità di identificare il brand in condizioni diverse. </a:t>
            </a:r>
            <a:br>
              <a:rPr lang="it-IT" sz="3200" cap="none" dirty="0">
                <a:latin typeface="Trebuchet MS" panose="020B0603020202020204" pitchFamily="34" charset="0"/>
              </a:rPr>
            </a:br>
            <a:br>
              <a:rPr lang="it-IT" sz="3200" cap="none" dirty="0">
                <a:latin typeface="Trebuchet MS" panose="020B0603020202020204" pitchFamily="34" charset="0"/>
              </a:rPr>
            </a:br>
            <a:r>
              <a:rPr lang="it-IT" sz="3200" cap="none" dirty="0">
                <a:latin typeface="Trebuchet MS" panose="020B0603020202020204" pitchFamily="34" charset="0"/>
              </a:rPr>
              <a:t>Più precisamente, la notorietà si articola nelle dimensioni del riconoscimento e del ricordo, le quali fanno rispettivamente riferimento alla probabilità/velocità con cui il consumatore identifica la marca se esposto a stimoli rappresentati da:</a:t>
            </a:r>
          </a:p>
        </p:txBody>
      </p:sp>
    </p:spTree>
    <p:extLst>
      <p:ext uri="{BB962C8B-B14F-4D97-AF65-F5344CB8AC3E}">
        <p14:creationId xmlns:p14="http://schemas.microsoft.com/office/powerpoint/2010/main" val="260506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964" y="686846"/>
            <a:ext cx="9720072" cy="5484307"/>
          </a:xfrm>
        </p:spPr>
        <p:txBody>
          <a:bodyPr>
            <a:normAutofit/>
          </a:bodyPr>
          <a:lstStyle/>
          <a:p>
            <a:pPr algn="ctr"/>
            <a:r>
              <a:rPr lang="it-IT" sz="3600" cap="none" dirty="0">
                <a:latin typeface="Trebuchet MS" panose="020B0603020202020204" pitchFamily="34" charset="0"/>
              </a:rPr>
              <a:t>• Uno o più segni di riconoscimento della stessa;</a:t>
            </a:r>
            <a:br>
              <a:rPr lang="it-IT" sz="3600" cap="none" dirty="0">
                <a:latin typeface="Trebuchet MS" panose="020B0603020202020204" pitchFamily="34" charset="0"/>
              </a:rPr>
            </a:br>
            <a:br>
              <a:rPr lang="it-IT" sz="3600" cap="none" dirty="0">
                <a:latin typeface="Trebuchet MS" panose="020B0603020202020204" pitchFamily="34" charset="0"/>
              </a:rPr>
            </a:br>
            <a:r>
              <a:rPr lang="it-IT" sz="3600" cap="none" dirty="0">
                <a:latin typeface="Trebuchet MS" panose="020B0603020202020204" pitchFamily="34" charset="0"/>
              </a:rPr>
              <a:t>• la categoria di prodotto, i bisogni soddisfatti da tale categoria, le occasioni d'uso, gli utilizzatori tipici.</a:t>
            </a:r>
          </a:p>
        </p:txBody>
      </p:sp>
    </p:spTree>
    <p:extLst>
      <p:ext uri="{BB962C8B-B14F-4D97-AF65-F5344CB8AC3E}">
        <p14:creationId xmlns:p14="http://schemas.microsoft.com/office/powerpoint/2010/main" val="4143292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964" y="674783"/>
            <a:ext cx="9720072" cy="5508433"/>
          </a:xfrm>
        </p:spPr>
        <p:txBody>
          <a:bodyPr>
            <a:normAutofit/>
          </a:bodyPr>
          <a:lstStyle/>
          <a:p>
            <a:pPr algn="ctr"/>
            <a:r>
              <a:rPr lang="it-IT" sz="3600" cap="none" dirty="0">
                <a:solidFill>
                  <a:srgbClr val="111B21"/>
                </a:solidFill>
                <a:latin typeface="Segoe UI" panose="020B0502040204020203" pitchFamily="34" charset="0"/>
              </a:rPr>
              <a:t>La </a:t>
            </a:r>
            <a:r>
              <a:rPr lang="it-IT" sz="3600" b="1" cap="none" dirty="0">
                <a:solidFill>
                  <a:srgbClr val="92D050"/>
                </a:solidFill>
                <a:latin typeface="Segoe UI" panose="020B0502040204020203" pitchFamily="34" charset="0"/>
              </a:rPr>
              <a:t>notorietà</a:t>
            </a:r>
            <a:r>
              <a:rPr lang="it-IT" sz="3600" cap="none" dirty="0">
                <a:solidFill>
                  <a:srgbClr val="111B21"/>
                </a:solidFill>
                <a:latin typeface="Segoe UI" panose="020B0502040204020203" pitchFamily="34" charset="0"/>
              </a:rPr>
              <a:t> si sviluppa lungo un continuum, che parte dalla non consapevolezza della marca fino ad arrivare alla convinzione che essa sia l'unica presente in una determinata categoria di prodotto.</a:t>
            </a:r>
            <a:endParaRPr lang="it-IT" sz="3600" cap="none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078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B81D9DB5-3377-7B05-8F44-A9607BB5EA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550" y="625498"/>
            <a:ext cx="11156899" cy="5607003"/>
          </a:xfrm>
          <a:prstGeom prst="rect">
            <a:avLst/>
          </a:prstGeom>
          <a:effectLst>
            <a:glow rad="63500">
              <a:srgbClr val="92D050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val="2286505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964" y="1473239"/>
            <a:ext cx="9720072" cy="3911522"/>
          </a:xfrm>
        </p:spPr>
        <p:txBody>
          <a:bodyPr>
            <a:normAutofit/>
          </a:bodyPr>
          <a:lstStyle/>
          <a:p>
            <a:pPr algn="ctr"/>
            <a:r>
              <a:rPr lang="it-IT" sz="3600" cap="none" dirty="0">
                <a:latin typeface="Trebuchet MS" panose="020B0603020202020204" pitchFamily="34" charset="0"/>
              </a:rPr>
              <a:t>Se in alcuni casi, per ottenere una risposta favorevole da parte del consumatore, è sufficiente la sola notorietà della marca, in molte altre situazioni entra in gioco anche l'immagine di questa.</a:t>
            </a:r>
          </a:p>
        </p:txBody>
      </p:sp>
    </p:spTree>
    <p:extLst>
      <p:ext uri="{BB962C8B-B14F-4D97-AF65-F5344CB8AC3E}">
        <p14:creationId xmlns:p14="http://schemas.microsoft.com/office/powerpoint/2010/main" val="1609802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19" y="533464"/>
            <a:ext cx="11600761" cy="5791071"/>
          </a:xfrm>
        </p:spPr>
        <p:txBody>
          <a:bodyPr>
            <a:noAutofit/>
          </a:bodyPr>
          <a:lstStyle/>
          <a:p>
            <a:pPr algn="ctr"/>
            <a:r>
              <a:rPr lang="it-IT" sz="36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L'immagine di marca </a:t>
            </a:r>
            <a:r>
              <a:rPr lang="it-IT" sz="3600" cap="none" dirty="0">
                <a:latin typeface="Trebuchet MS" panose="020B0603020202020204" pitchFamily="34" charset="0"/>
              </a:rPr>
              <a:t>non pre-esiste rispetto al momento in cui l'individuo colloca nel proprio sistema mentale di riferimento gli elementi di significato che hanno attirato la sua attenzione riguardo a quel brand.</a:t>
            </a:r>
          </a:p>
        </p:txBody>
      </p:sp>
    </p:spTree>
    <p:extLst>
      <p:ext uri="{BB962C8B-B14F-4D97-AF65-F5344CB8AC3E}">
        <p14:creationId xmlns:p14="http://schemas.microsoft.com/office/powerpoint/2010/main" val="6686452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Blu verde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372</TotalTime>
  <Words>1524</Words>
  <Application>Microsoft Office PowerPoint</Application>
  <PresentationFormat>Widescreen</PresentationFormat>
  <Paragraphs>36</Paragraphs>
  <Slides>33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33</vt:i4>
      </vt:variant>
    </vt:vector>
  </HeadingPairs>
  <TitlesOfParts>
    <vt:vector size="39" baseType="lpstr">
      <vt:lpstr>Segoe UI</vt:lpstr>
      <vt:lpstr>Trebuchet MS</vt:lpstr>
      <vt:lpstr>Tw Cen MT</vt:lpstr>
      <vt:lpstr>Tw Cen MT Condensed</vt:lpstr>
      <vt:lpstr>Wingdings 3</vt:lpstr>
      <vt:lpstr>Integrale</vt:lpstr>
      <vt:lpstr>Presentazione standard di PowerPoint</vt:lpstr>
      <vt:lpstr>CAPITOLO 4  notorietà, immagine e risonanza</vt:lpstr>
      <vt:lpstr>ARGOMENTI TRATTATI</vt:lpstr>
      <vt:lpstr>NOTORIETA’ DELLA MARCA  La brand awareness attiene alla forza rappresentato dalla marca nella memoria del consumatore e si riflette sulla sua capacità di identificare il brand in condizioni diverse.   Più precisamente, la notorietà si articola nelle dimensioni del riconoscimento e del ricordo, le quali fanno rispettivamente riferimento alla probabilità/velocità con cui il consumatore identifica la marca se esposto a stimoli rappresentati da:</vt:lpstr>
      <vt:lpstr>• Uno o più segni di riconoscimento della stessa;  • la categoria di prodotto, i bisogni soddisfatti da tale categoria, le occasioni d'uso, gli utilizzatori tipici.</vt:lpstr>
      <vt:lpstr>La notorietà si sviluppa lungo un continuum, che parte dalla non consapevolezza della marca fino ad arrivare alla convinzione che essa sia l'unica presente in una determinata categoria di prodotto.</vt:lpstr>
      <vt:lpstr>Presentazione standard di PowerPoint</vt:lpstr>
      <vt:lpstr>Se in alcuni casi, per ottenere una risposta favorevole da parte del consumatore, è sufficiente la sola notorietà della marca, in molte altre situazioni entra in gioco anche l'immagine di questa.</vt:lpstr>
      <vt:lpstr>L'immagine di marca non pre-esiste rispetto al momento in cui l'individuo colloca nel proprio sistema mentale di riferimento gli elementi di significato che hanno attirato la sua attenzione riguardo a quel brand.</vt:lpstr>
      <vt:lpstr>L'origine di tali elementi è da individuare nelle azioni di comunicazione realizzate dall'impresa, il cui obiettivo è proprio quello di inviare stimoli potenzialmente rilevanti per i consumatori e atti a creare un'immagine positiva della marca.</vt:lpstr>
      <vt:lpstr>Per poter accrescere il valore della marca, le associazioni mentali che ne definiscono l'immagine devono connotarsi in termini di forza, desiderabilità e unicità.   La forza fa riferimento alla rapidità con cui l'individuo, è in grado di richiamare alla mente il nome della marca unitamente a un insieme di associazioni mentali a esso riferite.</vt:lpstr>
      <vt:lpstr>Le associazioni possono essere riferite a quattro ambiti diversi, per ognuno dei quali vengono proposte alcune tipologie di associazioni.</vt:lpstr>
      <vt:lpstr>Presentazione standard di PowerPoint</vt:lpstr>
      <vt:lpstr>Marca come prodotto  Il primo ambito nel quale possono essere sviluppate le associazioni è il prodotto. Questo risulta del tutto logico, in quanto la marca può essere innanzitutto intesa come esito di un'attività economica volta alla realizzazione di un prodotto indirizzato a soddisfare determinate esigenze della domanda.</vt:lpstr>
      <vt:lpstr>In questa prospettiva, il management può far leva su tutti gli elementi di significato che il consumatore ascrive alla marca allorché pensa ai prodotti da essa contraddistinti:</vt:lpstr>
      <vt:lpstr>• La gamma  • Gli attributi e i benefici ottenibili • Il rapporto fra qualità e prezzo • Le caratteristiche del target e le modalità di utilizzo del prodotto  • L'origine geografica  Si tratta di elementi significativi per i consumatori, dato che sono quelli a cui prestano normalmente maggiore attenzione durante il loro processo di scelta. Occorre tuttavia considerare che molti di essi sono condivisi da più marche.</vt:lpstr>
      <vt:lpstr>Marca come azienda  Il secondo ambito al quale è possibile riferire lo sviluppo di associazioni mentali alla marca riguarda l'organizzazione alla quale essa fa capo, con riferimento soprattutto alla cultura aziendale, ossia ai valori e ai principi guida che ne informano la strategia, le politiche e le azioni. Si individuano due elementi sui quali far leva per sviluppare associazioni mentali alla marca:   le caratteristiche istituzionali dell'azienda; la dimensione locale o sovranazionale. A questi ci pare di dovere aggiungere il brand purpose</vt:lpstr>
      <vt:lpstr>Marca come persona  L'interesse del consumatore verso tutto quanto sottostà alla marca spiega la rilevanza del terzo ambito nel quale possono svilupparsi associazioni forti, desiderabili e uniche, cioè le persone alle quali ricondurre l'origine del brand o comunque impiegate nelle attività di comunicazione che lo riguardano. Il riferimento a queste figure concorre sovente a conferire personalità alla marca, sostenendone la differenziazione, e in special modo nei contesti iper-competitivi.</vt:lpstr>
      <vt:lpstr>Marca come simbolo  Il quarto ambito al quale può essere riferito lo sviluppo di associazioni mentali alla marca è quello della marca come simbolo. In questo caso, il riferimento è alle attività mediante le quali la marca perpetra nel tempo elementi ricorrenti e iconografici atti a valorizzare la sua continuità e, dunque, la serietà e la solidità che la connotano. In questa prospettiva, possono essere valorizzati due elementi: gli stimoli visivi e l'heritage della marca.</vt:lpstr>
      <vt:lpstr>LA PERSONALITA’ DI MARCA</vt:lpstr>
      <vt:lpstr>L’idea che anche le marche possano avere una personalità è dunque ormai da tempo condivisa dagli studiosi e rappresenta un elemento sul quale il marketing può far leva per incrementarne il valore.  Una personalità di marca favorevole migliora le risposte cognitive, affettive e comportamentali dei consumatori, con conseguenti effetti positivi sulla brand equity. </vt:lpstr>
      <vt:lpstr>Scala definitiva di personalità della marca  • sincerità: razionale, orientato alla famiglia, provinciale, onesto, sincero, autentico, sano, originale, allegro, sentimentale, amichevole;  • entusiasmo: audace, trendy, emozionante, vivace, figo, giovanile, immaginativo, unico, aggiornato, indipendente, contemporaneo;</vt:lpstr>
      <vt:lpstr>• competenza: affidabile, laborioso, sicuro, intelligente, tecnologico, aziendale, di successo, leader, sicuro di sé;  • sofisticatezza: aristocratico, affascinante, di bell'aspetto, raffinato, femminile, gradevole;  • ruvidezza: aperto all'esperienza, mascolino, occidentale, come un duro, forte.</vt:lpstr>
      <vt:lpstr>La risonanza è una disposizione favorevole del consumatore, il quale reagisce consapevolmente alle azioni poste in essere dalla marca.   In questa prospettiva, in passato si tendeva a interpretare il concetto di risonanza in chiave di reciprocità, nel senso che il cliente più attento e soddisfatto di ciò che osserva e/o sperimenta decide di ricompensare, con i propri comportamenti, l'impegno profuso dalla marca.   Via dunque un rapporto di sequenzialità fra le azioni poste in atto dal brand e le risposte deliberate del consumatore.</vt:lpstr>
      <vt:lpstr>È possibile tornare al concetto di risonanza e analizzare le dimensioni in cui esso viene usualmente scomposto:  • fedeltà; • senso di attaccamento; • senso di comunità; • impegno attivo.</vt:lpstr>
      <vt:lpstr>In sintesi, la fedeltà è un costrutto multidimensionale, alla cui definizione concorrono tanto la fedeltà comportamentale quanto quella cognitiva.   </vt:lpstr>
      <vt:lpstr>Il concetto di brand attachment si riferisce alla forza del legame che connette il consumatore alla marca.   Come rilevano Park et al., questo legame «is exemplified by a rich and accessible memory network that involves thoughts and feelings about a brand and the brand's relationship to the self».</vt:lpstr>
      <vt:lpstr>Dunque, le comunità di marca rappresentano pratiche di condivisione, relazione, socializzazione. Tramite di esse, i loro membri mettono in comune conoscenze, esperienze e passioni, contribuendo in tal modo a co-definire un senso comune attorno alla marca.  Le brand community possono pertanto contribuire alla costruzione del valore della marca arricchendo la stessa tramite la partecipazione dei loro membri.</vt:lpstr>
      <vt:lpstr>Vi si possono presentare delle divergenze fra le aziende e la comunità , ad esempio:  1. l’attaccamento alla storia e il desiderio di prodotti autentici. 2. le scelte tecniche. 3. le difficoltà di iterazione tra azienda e appassionati. 4. l’autocandidatura degli appassionati alla valorizzazione della marca.</vt:lpstr>
      <vt:lpstr>Da ciò discende che il consumatore non è più visto solo quale soggetto destinatario delle azioni della marca atte a stimolare reazioni emotive e a instaurare un legame intenso, bensì un protagonista nella definizione del suo significato e della sua immagine.</vt:lpstr>
      <vt:lpstr>Fuller propone un elenco delle motivazioni che stimolano il consumatore all'impegno attivo nei confronti del brand:    • l'appagamento che reputa di trarre dalla partecipazione in sé la curiosità, tanto in termini di ricerca di stimoli nuovi quanto dell'approfondimento di specifici temi;  • l'autoefficacia, connessa alla gratificazione avvertita nel rilevare la qualità del proprio contributo;  • l'acquisizione di conoscenza, con riferimento al contesto nel quale si inserisce la marca in questione;</vt:lpstr>
      <vt:lpstr>• l'accesso alle informazioni di cui dispongono altri consumatori;  • la visibilità, a causa della possibile riconoscibilità del proprio contributo;  • l'altruismo, quindi la disponibilità a impegnarsi in favore di un'altra entità;  • il desiderio di condivisione con altre persone reputate affini;</vt:lpstr>
      <vt:lpstr>• il corrispettivo monetario, previsto per talune attività di collaborazione con la marca, quali lo sviluppo di nuove idee, o il coinvolgimento in attività di comunicazione virali;  • l'insoddisfazione personale, che fornisce lo stimolo a impegnarsi per modificare la realtà circostante.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pietropaolo garofalo</dc:creator>
  <cp:lastModifiedBy>Rossana Piccolo</cp:lastModifiedBy>
  <cp:revision>8</cp:revision>
  <dcterms:created xsi:type="dcterms:W3CDTF">2023-04-11T18:36:44Z</dcterms:created>
  <dcterms:modified xsi:type="dcterms:W3CDTF">2025-02-24T18:37:49Z</dcterms:modified>
</cp:coreProperties>
</file>