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335" r:id="rId2"/>
    <p:sldId id="474" r:id="rId3"/>
    <p:sldId id="503" r:id="rId4"/>
    <p:sldId id="496" r:id="rId5"/>
    <p:sldId id="502" r:id="rId6"/>
    <p:sldId id="486" r:id="rId7"/>
    <p:sldId id="497" r:id="rId8"/>
    <p:sldId id="499" r:id="rId9"/>
    <p:sldId id="500" r:id="rId10"/>
    <p:sldId id="501" r:id="rId11"/>
    <p:sldId id="464" r:id="rId12"/>
    <p:sldId id="385" r:id="rId13"/>
    <p:sldId id="498" r:id="rId14"/>
    <p:sldId id="475"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81"/>
  </p:normalViewPr>
  <p:slideViewPr>
    <p:cSldViewPr snapToGrid="0">
      <p:cViewPr varScale="1">
        <p:scale>
          <a:sx n="85" d="100"/>
          <a:sy n="85" d="100"/>
        </p:scale>
        <p:origin x="192" y="7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A80CC-20A3-C344-B06D-E9D596BF494B}" type="datetimeFigureOut">
              <a:rPr lang="it-IT" smtClean="0"/>
              <a:t>16/04/25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82D968-9B0B-C141-B041-8A419C610F87}" type="slidenum">
              <a:rPr lang="it-IT" smtClean="0"/>
              <a:t>‹N›</a:t>
            </a:fld>
            <a:endParaRPr lang="it-IT"/>
          </a:p>
        </p:txBody>
      </p:sp>
    </p:spTree>
    <p:extLst>
      <p:ext uri="{BB962C8B-B14F-4D97-AF65-F5344CB8AC3E}">
        <p14:creationId xmlns:p14="http://schemas.microsoft.com/office/powerpoint/2010/main" val="1448158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A168A-61D4-FFA8-8073-8B113514F75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3F24C7C-F9AE-37D4-7916-639B83782FF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8DA0A5D-BAC1-6231-25FF-C79C520B5517}"/>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D0D2ABB0-65E2-83C1-F146-325C1B00B94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304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9604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7369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2782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1756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0397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4105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2504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2114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4641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0639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7250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2604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344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2ECC72-280E-72C2-E2B3-2F41D58E58B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D44E9CE-69A3-29A1-5AF6-6DD7B66EE4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F349DE-8CBE-779B-A2B8-725146DDC29D}"/>
              </a:ext>
            </a:extLst>
          </p:cNvPr>
          <p:cNvSpPr>
            <a:spLocks noGrp="1"/>
          </p:cNvSpPr>
          <p:nvPr>
            <p:ph type="dt" sz="half" idx="10"/>
          </p:nvPr>
        </p:nvSpPr>
        <p:spPr/>
        <p:txBody>
          <a:bodyPr/>
          <a:lstStyle/>
          <a:p>
            <a:fld id="{A7F286A0-824A-5942-B62D-2CDCFA938951}" type="datetimeFigureOut">
              <a:rPr lang="it-IT" smtClean="0"/>
              <a:t>16/04/25</a:t>
            </a:fld>
            <a:endParaRPr lang="it-IT"/>
          </a:p>
        </p:txBody>
      </p:sp>
      <p:sp>
        <p:nvSpPr>
          <p:cNvPr id="5" name="Segnaposto piè di pagina 4">
            <a:extLst>
              <a:ext uri="{FF2B5EF4-FFF2-40B4-BE49-F238E27FC236}">
                <a16:creationId xmlns:a16="http://schemas.microsoft.com/office/drawing/2014/main" id="{2165AB88-27BE-6551-CEA1-2E5FD43011C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A126DFB-E67D-104D-E92C-6B481273BF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30316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A4BCF8-B44D-75F6-05F6-C51F42D766D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6950FA2-3CA6-EC55-018D-FC99DCE488B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A36E9-0A85-B334-9BF5-E95E8FDD2914}"/>
              </a:ext>
            </a:extLst>
          </p:cNvPr>
          <p:cNvSpPr>
            <a:spLocks noGrp="1"/>
          </p:cNvSpPr>
          <p:nvPr>
            <p:ph type="dt" sz="half" idx="10"/>
          </p:nvPr>
        </p:nvSpPr>
        <p:spPr/>
        <p:txBody>
          <a:bodyPr/>
          <a:lstStyle/>
          <a:p>
            <a:fld id="{A7F286A0-824A-5942-B62D-2CDCFA938951}" type="datetimeFigureOut">
              <a:rPr lang="it-IT" smtClean="0"/>
              <a:t>16/04/25</a:t>
            </a:fld>
            <a:endParaRPr lang="it-IT"/>
          </a:p>
        </p:txBody>
      </p:sp>
      <p:sp>
        <p:nvSpPr>
          <p:cNvPr id="5" name="Segnaposto piè di pagina 4">
            <a:extLst>
              <a:ext uri="{FF2B5EF4-FFF2-40B4-BE49-F238E27FC236}">
                <a16:creationId xmlns:a16="http://schemas.microsoft.com/office/drawing/2014/main" id="{12F4449E-A309-30FC-E172-8B6E05F2BD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FD431D-B051-D7FD-CF35-A802BBE0D431}"/>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828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43160DE-C0F2-241D-A089-6DBD3CDD0DB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4C2FF80-ED34-BC9E-9C4A-6EF48C078F6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75C88F-9995-28B1-DB86-B48F4273FFE8}"/>
              </a:ext>
            </a:extLst>
          </p:cNvPr>
          <p:cNvSpPr>
            <a:spLocks noGrp="1"/>
          </p:cNvSpPr>
          <p:nvPr>
            <p:ph type="dt" sz="half" idx="10"/>
          </p:nvPr>
        </p:nvSpPr>
        <p:spPr/>
        <p:txBody>
          <a:bodyPr/>
          <a:lstStyle/>
          <a:p>
            <a:fld id="{A7F286A0-824A-5942-B62D-2CDCFA938951}" type="datetimeFigureOut">
              <a:rPr lang="it-IT" smtClean="0"/>
              <a:t>16/04/25</a:t>
            </a:fld>
            <a:endParaRPr lang="it-IT"/>
          </a:p>
        </p:txBody>
      </p:sp>
      <p:sp>
        <p:nvSpPr>
          <p:cNvPr id="5" name="Segnaposto piè di pagina 4">
            <a:extLst>
              <a:ext uri="{FF2B5EF4-FFF2-40B4-BE49-F238E27FC236}">
                <a16:creationId xmlns:a16="http://schemas.microsoft.com/office/drawing/2014/main" id="{6DCFADBB-B403-A9DF-C4E8-1D2E8FD6E1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3251D9-4DE2-1CB8-5940-ED4B6BB106B9}"/>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10290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506353" y="1672314"/>
            <a:ext cx="11189995" cy="547200"/>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498261" y="2243181"/>
            <a:ext cx="11189994" cy="619850"/>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16 aprile 2025</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a:stretch>
            <a:fillRect/>
          </a:stretch>
        </p:blipFill>
        <p:spPr>
          <a:xfrm>
            <a:off x="515508" y="5066132"/>
            <a:ext cx="3257143" cy="547200"/>
          </a:xfrm>
          <a:prstGeom prst="rect">
            <a:avLst/>
          </a:prstGeom>
        </p:spPr>
      </p:pic>
      <p:sp>
        <p:nvSpPr>
          <p:cNvPr id="32" name="Segnaposto testo 77">
            <a:extLst>
              <a:ext uri="{FF2B5EF4-FFF2-40B4-BE49-F238E27FC236}">
                <a16:creationId xmlns:a16="http://schemas.microsoft.com/office/drawing/2014/main" id="{11E9754D-4544-094C-90CE-D95DEC303D3D}"/>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7" name="CasellaDiTesto 6">
            <a:extLst>
              <a:ext uri="{FF2B5EF4-FFF2-40B4-BE49-F238E27FC236}">
                <a16:creationId xmlns:a16="http://schemas.microsoft.com/office/drawing/2014/main" id="{4F48BF19-5644-BB43-8AD2-AEB567996144}"/>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32809441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864">
          <p15:clr>
            <a:srgbClr val="FBAE40"/>
          </p15:clr>
        </p15:guide>
        <p15:guide id="5" orient="horz" pos="3517">
          <p15:clr>
            <a:srgbClr val="FBAE40"/>
          </p15:clr>
        </p15:guide>
        <p15:guide id="7" orient="horz" pos="2742">
          <p15:clr>
            <a:srgbClr val="FBAE40"/>
          </p15:clr>
        </p15:guide>
        <p15:guide id="8" orient="horz" pos="1091">
          <p15:clr>
            <a:srgbClr val="FBAE40"/>
          </p15:clr>
        </p15:guide>
        <p15:guide id="10" pos="5011">
          <p15:clr>
            <a:srgbClr val="FBAE40"/>
          </p15:clr>
        </p15:guide>
        <p15:guide id="11" pos="467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DA9BEF-80A2-2331-DC94-EBB0C2858E8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9D19C77-4BE8-2E96-C0B8-733DE692E46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F85FAC5-3CEB-E7E8-0C26-134619395CF7}"/>
              </a:ext>
            </a:extLst>
          </p:cNvPr>
          <p:cNvSpPr>
            <a:spLocks noGrp="1"/>
          </p:cNvSpPr>
          <p:nvPr>
            <p:ph type="dt" sz="half" idx="10"/>
          </p:nvPr>
        </p:nvSpPr>
        <p:spPr/>
        <p:txBody>
          <a:bodyPr/>
          <a:lstStyle/>
          <a:p>
            <a:fld id="{A7F286A0-824A-5942-B62D-2CDCFA938951}" type="datetimeFigureOut">
              <a:rPr lang="it-IT" smtClean="0"/>
              <a:t>16/04/25</a:t>
            </a:fld>
            <a:endParaRPr lang="it-IT"/>
          </a:p>
        </p:txBody>
      </p:sp>
      <p:sp>
        <p:nvSpPr>
          <p:cNvPr id="5" name="Segnaposto piè di pagina 4">
            <a:extLst>
              <a:ext uri="{FF2B5EF4-FFF2-40B4-BE49-F238E27FC236}">
                <a16:creationId xmlns:a16="http://schemas.microsoft.com/office/drawing/2014/main" id="{C2A447C6-BBB5-AE5F-213C-A75B55A319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170495-A64D-9581-65F3-209633DE8E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75349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0DBE94-C5A7-7146-5DF9-B7AE84427DE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5495F73-6741-4E8D-C2F4-35124625B3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75B4F62-E436-DCD4-5D5B-80B9D88F57E9}"/>
              </a:ext>
            </a:extLst>
          </p:cNvPr>
          <p:cNvSpPr>
            <a:spLocks noGrp="1"/>
          </p:cNvSpPr>
          <p:nvPr>
            <p:ph type="dt" sz="half" idx="10"/>
          </p:nvPr>
        </p:nvSpPr>
        <p:spPr/>
        <p:txBody>
          <a:bodyPr/>
          <a:lstStyle/>
          <a:p>
            <a:fld id="{A7F286A0-824A-5942-B62D-2CDCFA938951}" type="datetimeFigureOut">
              <a:rPr lang="it-IT" smtClean="0"/>
              <a:t>16/04/25</a:t>
            </a:fld>
            <a:endParaRPr lang="it-IT"/>
          </a:p>
        </p:txBody>
      </p:sp>
      <p:sp>
        <p:nvSpPr>
          <p:cNvPr id="5" name="Segnaposto piè di pagina 4">
            <a:extLst>
              <a:ext uri="{FF2B5EF4-FFF2-40B4-BE49-F238E27FC236}">
                <a16:creationId xmlns:a16="http://schemas.microsoft.com/office/drawing/2014/main" id="{DE8E0835-B3FC-ED34-1FF8-BF1E940D89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4662F94-BC73-17CD-5247-355D5A549B3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29298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0D406D-7C0D-5EA4-D71A-8F50383141A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46FA6B-3F0C-218F-C39C-212A702CC0E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A09847B-C27A-8415-A22C-D7457435095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151B669-6778-1071-378A-FCF068101DA7}"/>
              </a:ext>
            </a:extLst>
          </p:cNvPr>
          <p:cNvSpPr>
            <a:spLocks noGrp="1"/>
          </p:cNvSpPr>
          <p:nvPr>
            <p:ph type="dt" sz="half" idx="10"/>
          </p:nvPr>
        </p:nvSpPr>
        <p:spPr/>
        <p:txBody>
          <a:bodyPr/>
          <a:lstStyle/>
          <a:p>
            <a:fld id="{A7F286A0-824A-5942-B62D-2CDCFA938951}" type="datetimeFigureOut">
              <a:rPr lang="it-IT" smtClean="0"/>
              <a:t>16/04/25</a:t>
            </a:fld>
            <a:endParaRPr lang="it-IT"/>
          </a:p>
        </p:txBody>
      </p:sp>
      <p:sp>
        <p:nvSpPr>
          <p:cNvPr id="6" name="Segnaposto piè di pagina 5">
            <a:extLst>
              <a:ext uri="{FF2B5EF4-FFF2-40B4-BE49-F238E27FC236}">
                <a16:creationId xmlns:a16="http://schemas.microsoft.com/office/drawing/2014/main" id="{49866B33-D405-6AA2-04DD-8D1A4A8C7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AC9CED0-7C38-A680-A3E8-79967908D1B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215159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FFFC2-9497-EE80-67E2-95617E1A936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63221A3-3F79-CE47-AF15-BE1883619C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92B4A25-4702-E7AF-1318-918274CAF1C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E371380-C290-51C9-BF6A-DB6754F262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48FF730-5359-B6A8-B12D-A36D5C2F2F1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BFF7F4F-D638-4C9A-8225-D0E96B3A2378}"/>
              </a:ext>
            </a:extLst>
          </p:cNvPr>
          <p:cNvSpPr>
            <a:spLocks noGrp="1"/>
          </p:cNvSpPr>
          <p:nvPr>
            <p:ph type="dt" sz="half" idx="10"/>
          </p:nvPr>
        </p:nvSpPr>
        <p:spPr/>
        <p:txBody>
          <a:bodyPr/>
          <a:lstStyle/>
          <a:p>
            <a:fld id="{A7F286A0-824A-5942-B62D-2CDCFA938951}" type="datetimeFigureOut">
              <a:rPr lang="it-IT" smtClean="0"/>
              <a:t>16/04/25</a:t>
            </a:fld>
            <a:endParaRPr lang="it-IT"/>
          </a:p>
        </p:txBody>
      </p:sp>
      <p:sp>
        <p:nvSpPr>
          <p:cNvPr id="8" name="Segnaposto piè di pagina 7">
            <a:extLst>
              <a:ext uri="{FF2B5EF4-FFF2-40B4-BE49-F238E27FC236}">
                <a16:creationId xmlns:a16="http://schemas.microsoft.com/office/drawing/2014/main" id="{B7A56874-A21B-AD3C-00FA-F73655AEF7B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F0A97E2-611F-6021-6B95-F37F906B9E6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34713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54111-F026-CDC0-4656-B719E1D1ACA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752540F-E4FE-8F35-FFC5-574203D846BF}"/>
              </a:ext>
            </a:extLst>
          </p:cNvPr>
          <p:cNvSpPr>
            <a:spLocks noGrp="1"/>
          </p:cNvSpPr>
          <p:nvPr>
            <p:ph type="dt" sz="half" idx="10"/>
          </p:nvPr>
        </p:nvSpPr>
        <p:spPr/>
        <p:txBody>
          <a:bodyPr/>
          <a:lstStyle/>
          <a:p>
            <a:fld id="{A7F286A0-824A-5942-B62D-2CDCFA938951}" type="datetimeFigureOut">
              <a:rPr lang="it-IT" smtClean="0"/>
              <a:t>16/04/25</a:t>
            </a:fld>
            <a:endParaRPr lang="it-IT"/>
          </a:p>
        </p:txBody>
      </p:sp>
      <p:sp>
        <p:nvSpPr>
          <p:cNvPr id="4" name="Segnaposto piè di pagina 3">
            <a:extLst>
              <a:ext uri="{FF2B5EF4-FFF2-40B4-BE49-F238E27FC236}">
                <a16:creationId xmlns:a16="http://schemas.microsoft.com/office/drawing/2014/main" id="{B6D46E13-2E96-77A9-462A-3E8D64C38D7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BCDD7D3-6592-93E6-0D4D-2BDD17C36AC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3543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94E561C-1D2F-5C79-09C0-3D8544DF8F93}"/>
              </a:ext>
            </a:extLst>
          </p:cNvPr>
          <p:cNvSpPr>
            <a:spLocks noGrp="1"/>
          </p:cNvSpPr>
          <p:nvPr>
            <p:ph type="dt" sz="half" idx="10"/>
          </p:nvPr>
        </p:nvSpPr>
        <p:spPr/>
        <p:txBody>
          <a:bodyPr/>
          <a:lstStyle/>
          <a:p>
            <a:fld id="{A7F286A0-824A-5942-B62D-2CDCFA938951}" type="datetimeFigureOut">
              <a:rPr lang="it-IT" smtClean="0"/>
              <a:t>16/04/25</a:t>
            </a:fld>
            <a:endParaRPr lang="it-IT"/>
          </a:p>
        </p:txBody>
      </p:sp>
      <p:sp>
        <p:nvSpPr>
          <p:cNvPr id="3" name="Segnaposto piè di pagina 2">
            <a:extLst>
              <a:ext uri="{FF2B5EF4-FFF2-40B4-BE49-F238E27FC236}">
                <a16:creationId xmlns:a16="http://schemas.microsoft.com/office/drawing/2014/main" id="{0F675F10-CBB4-3D3F-3CBF-6B255BB4E40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E2CDB5B-B609-4500-47F1-2A34113DD037}"/>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55400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6ECC02-1330-B1DC-C297-5E4569F69A4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EBE631-1F5E-974F-F0D9-B1BB4012C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6E9B07D-A11A-F80A-0F10-BFB1AD274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DC8AF56-3003-6CD2-099B-C437A1B9292F}"/>
              </a:ext>
            </a:extLst>
          </p:cNvPr>
          <p:cNvSpPr>
            <a:spLocks noGrp="1"/>
          </p:cNvSpPr>
          <p:nvPr>
            <p:ph type="dt" sz="half" idx="10"/>
          </p:nvPr>
        </p:nvSpPr>
        <p:spPr/>
        <p:txBody>
          <a:bodyPr/>
          <a:lstStyle/>
          <a:p>
            <a:fld id="{A7F286A0-824A-5942-B62D-2CDCFA938951}" type="datetimeFigureOut">
              <a:rPr lang="it-IT" smtClean="0"/>
              <a:t>16/04/25</a:t>
            </a:fld>
            <a:endParaRPr lang="it-IT"/>
          </a:p>
        </p:txBody>
      </p:sp>
      <p:sp>
        <p:nvSpPr>
          <p:cNvPr id="6" name="Segnaposto piè di pagina 5">
            <a:extLst>
              <a:ext uri="{FF2B5EF4-FFF2-40B4-BE49-F238E27FC236}">
                <a16:creationId xmlns:a16="http://schemas.microsoft.com/office/drawing/2014/main" id="{6A64C94F-F4C9-4E16-C2CC-06D44F647C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858C6C2-503B-F1F4-C5B7-CE60FD4EDA1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06742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D4A6A7-397A-029E-4F1F-518C7DD2E8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7C1659A-5181-3716-91F0-E512EC0385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104660F-3444-29CE-0022-A347C1BB8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CDFF5B3-9EA7-28FC-8CB4-8EE9CB903D32}"/>
              </a:ext>
            </a:extLst>
          </p:cNvPr>
          <p:cNvSpPr>
            <a:spLocks noGrp="1"/>
          </p:cNvSpPr>
          <p:nvPr>
            <p:ph type="dt" sz="half" idx="10"/>
          </p:nvPr>
        </p:nvSpPr>
        <p:spPr/>
        <p:txBody>
          <a:bodyPr/>
          <a:lstStyle/>
          <a:p>
            <a:fld id="{A7F286A0-824A-5942-B62D-2CDCFA938951}" type="datetimeFigureOut">
              <a:rPr lang="it-IT" smtClean="0"/>
              <a:t>16/04/25</a:t>
            </a:fld>
            <a:endParaRPr lang="it-IT"/>
          </a:p>
        </p:txBody>
      </p:sp>
      <p:sp>
        <p:nvSpPr>
          <p:cNvPr id="6" name="Segnaposto piè di pagina 5">
            <a:extLst>
              <a:ext uri="{FF2B5EF4-FFF2-40B4-BE49-F238E27FC236}">
                <a16:creationId xmlns:a16="http://schemas.microsoft.com/office/drawing/2014/main" id="{0A5424BD-8406-7085-3A44-2B6AC1F0491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C46EAB-6271-89BD-988F-1683B8088F5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4877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5F06D29-4895-B3EE-1718-BD95BD40DB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5E5F458-6B28-8315-C74D-7DB77A5A33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2741B5-7DDD-D058-E233-735285CD5B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286A0-824A-5942-B62D-2CDCFA938951}" type="datetimeFigureOut">
              <a:rPr lang="it-IT" smtClean="0"/>
              <a:t>16/04/25</a:t>
            </a:fld>
            <a:endParaRPr lang="it-IT"/>
          </a:p>
        </p:txBody>
      </p:sp>
      <p:sp>
        <p:nvSpPr>
          <p:cNvPr id="5" name="Segnaposto piè di pagina 4">
            <a:extLst>
              <a:ext uri="{FF2B5EF4-FFF2-40B4-BE49-F238E27FC236}">
                <a16:creationId xmlns:a16="http://schemas.microsoft.com/office/drawing/2014/main" id="{A61DB45D-58C4-C289-B768-AE08237F6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CC36594-999E-2C84-4402-3F6FB517C7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EEC13-CC30-8646-866A-F5E48827E0E2}" type="slidenum">
              <a:rPr lang="it-IT" smtClean="0"/>
              <a:t>‹N›</a:t>
            </a:fld>
            <a:endParaRPr lang="it-IT"/>
          </a:p>
        </p:txBody>
      </p:sp>
    </p:spTree>
    <p:extLst>
      <p:ext uri="{BB962C8B-B14F-4D97-AF65-F5344CB8AC3E}">
        <p14:creationId xmlns:p14="http://schemas.microsoft.com/office/powerpoint/2010/main" val="3523341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4E4BF2-12BC-D68B-DB54-3E906979179F}"/>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D06A8F5F-E5AD-743A-2736-31A5C5BE102C}"/>
              </a:ext>
            </a:extLst>
          </p:cNvPr>
          <p:cNvSpPr>
            <a:spLocks noGrp="1"/>
          </p:cNvSpPr>
          <p:nvPr>
            <p:ph sz="half" idx="1"/>
          </p:nvPr>
        </p:nvSpPr>
        <p:spPr>
          <a:xfrm>
            <a:off x="838200" y="1929384"/>
            <a:ext cx="10515600" cy="4251960"/>
          </a:xfrm>
        </p:spPr>
        <p:txBody>
          <a:bodyPr vert="horz" lIns="91440" tIns="45720" rIns="91440" bIns="45720" rtlCol="0">
            <a:normAutofit/>
          </a:bodyPr>
          <a:lstStyle/>
          <a:p>
            <a:pPr marL="0" indent="0">
              <a:buNone/>
            </a:pPr>
            <a:r>
              <a:rPr lang="it-IT" sz="6000" dirty="0"/>
              <a:t>Immunità delle organizzazioni internazionali</a:t>
            </a:r>
            <a:r>
              <a:rPr lang="it-IT" sz="5800" b="1" dirty="0"/>
              <a:t>
</a:t>
            </a:r>
            <a:endParaRPr lang="en-US" sz="5800" b="1" dirty="0"/>
          </a:p>
        </p:txBody>
      </p:sp>
      <p:sp>
        <p:nvSpPr>
          <p:cNvPr id="7" name="Segnaposto numero diapositiva 6">
            <a:extLst>
              <a:ext uri="{FF2B5EF4-FFF2-40B4-BE49-F238E27FC236}">
                <a16:creationId xmlns:a16="http://schemas.microsoft.com/office/drawing/2014/main" id="{E85D1090-A6BF-477D-00A1-C98788112C7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181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92500"/>
          </a:bodyPr>
          <a:lstStyle/>
          <a:p>
            <a:pPr marL="0" indent="0" algn="just">
              <a:buNone/>
            </a:pPr>
            <a:endParaRPr lang="it-IT" dirty="0"/>
          </a:p>
          <a:p>
            <a:pPr marL="0" indent="0" algn="just">
              <a:buNone/>
            </a:pPr>
            <a:r>
              <a:rPr lang="it-IT" dirty="0"/>
              <a:t>Resta il fatto che le Nazioni Unite non hanno, fino ad ora, previsto modalità di risoluzione adeguate alla controversia in questione. Indipendentemente dal fatto che l’articolo VIII, articolo 29, della Convenzione sui privilegi e sulle immunità delle Nazioni Unite possa essere interpretato nel senso da richiedere l’istituzione di un organo di risoluzione delle controversie nel caso di specie, tale situazione non è imputabile ai Paesi Bassi. L’articolo 6 della Convenzione non impone neppure ai Paesi Bassi di intervenire: come sottolineato in precedenza, </a:t>
            </a:r>
            <a:r>
              <a:rPr lang="it-IT" b="1" dirty="0"/>
              <a:t>il caso in esame è fondamentalmente diverso dai casi precedenti in cui la Corte ha dovuto esaminare l’immunità dalla giurisdizione interna di cui godevano le organizzazioni internazionali</a:t>
            </a:r>
            <a:r>
              <a:rPr lang="it-IT" dirty="0"/>
              <a:t>, e la natura delle domande dei ricorrenti non richiedeva ai Paesi Bassi di prevedere un ricorso contro le Nazioni Unite dinanzi ai propri tribunali.</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Associazione Madri di Srebrenica c. Paesi Bassi</a:t>
            </a:r>
          </a:p>
          <a:p>
            <a:pPr lvl="0" algn="ctr">
              <a:defRPr/>
            </a:pPr>
            <a:r>
              <a:rPr lang="it-IT" sz="4000" dirty="0"/>
              <a:t>Corte EDU, 2013</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0680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endParaRPr lang="it-IT" sz="4000" dirty="0"/>
          </a:p>
          <a:p>
            <a:pPr marL="0" indent="0" algn="ctr">
              <a:buNone/>
            </a:pPr>
            <a:endParaRPr lang="it-IT" sz="4000" dirty="0"/>
          </a:p>
          <a:p>
            <a:pPr marL="0" indent="0" algn="ctr">
              <a:buNone/>
            </a:pPr>
            <a:r>
              <a:rPr lang="it-IT" sz="4400" dirty="0"/>
              <a:t>immunità dei funzionari</a:t>
            </a: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6955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p:nvSpPr>
          <p:cNvPr id="2057" name="Rectangle 2056">
            <a:extLst>
              <a:ext uri="{FF2B5EF4-FFF2-40B4-BE49-F238E27FC236}">
                <a16:creationId xmlns:a16="http://schemas.microsoft.com/office/drawing/2014/main" id="{0205D939-00C4-4F2E-9797-3170DD040D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E4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38EE4E44-1403-472B-8C01-D354CB8F5A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Chi era Vittorio Iacovacci, il carabiniere morto in Congo per difendere  l'ambasciatore - Open">
            <a:extLst>
              <a:ext uri="{FF2B5EF4-FFF2-40B4-BE49-F238E27FC236}">
                <a16:creationId xmlns:a16="http://schemas.microsoft.com/office/drawing/2014/main" id="{BD6B624D-C53B-8B44-BB7A-4DBCAD2C79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8356" r="26857" b="1"/>
          <a:stretch/>
        </p:blipFill>
        <p:spPr bwMode="auto">
          <a:xfrm>
            <a:off x="6421035" y="643467"/>
            <a:ext cx="5129784" cy="5571066"/>
          </a:xfrm>
          <a:prstGeom prst="rect">
            <a:avLst/>
          </a:prstGeom>
          <a:noFill/>
          <a:extLst>
            <a:ext uri="{909E8E84-426E-40DD-AFC4-6F175D3DCCD1}">
              <a14:hiddenFill xmlns:a14="http://schemas.microsoft.com/office/drawing/2010/main">
                <a:solidFill>
                  <a:srgbClr val="FFFFFF"/>
                </a:solidFill>
              </a14:hiddenFill>
            </a:ext>
          </a:extLst>
        </p:spPr>
      </p:pic>
      <p:sp>
        <p:nvSpPr>
          <p:cNvPr id="2061" name="Rectangle 2060">
            <a:extLst>
              <a:ext uri="{FF2B5EF4-FFF2-40B4-BE49-F238E27FC236}">
                <a16:creationId xmlns:a16="http://schemas.microsoft.com/office/drawing/2014/main" id="{583CCE40-4C5F-42D3-86D9-7892AD1E9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a:extLst>
              <a:ext uri="{FF2B5EF4-FFF2-40B4-BE49-F238E27FC236}">
                <a16:creationId xmlns:a16="http://schemas.microsoft.com/office/drawing/2014/main" id="{2B70CD3C-7F6E-E4F5-A9B5-F39CA7D7B3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1129" r="2" b="26380"/>
          <a:stretch/>
        </p:blipFill>
        <p:spPr bwMode="auto">
          <a:xfrm>
            <a:off x="641180" y="643467"/>
            <a:ext cx="5129784" cy="5571066"/>
          </a:xfrm>
          <a:prstGeom prst="rect">
            <a:avLst/>
          </a:prstGeom>
          <a:noFill/>
          <a:extLst>
            <a:ext uri="{909E8E84-426E-40DD-AFC4-6F175D3DCCD1}">
              <a14:hiddenFill xmlns:a14="http://schemas.microsoft.com/office/drawing/2010/main">
                <a:solidFill>
                  <a:srgbClr val="FFFFFF"/>
                </a:solidFill>
              </a14:hiddenFill>
            </a:ext>
          </a:extLst>
        </p:spPr>
      </p:pic>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DD589A36-170F-7348-BCDB-23CF9D860473}" type="slidenum">
              <a:rPr lang="en-US">
                <a:solidFill>
                  <a:srgbClr val="FFFFFF"/>
                </a:solidFill>
              </a:rPr>
              <a:pPr>
                <a:spcAft>
                  <a:spcPts val="600"/>
                </a:spcAft>
                <a:defRPr/>
              </a:pPr>
              <a:t>12</a:t>
            </a:fld>
            <a:endParaRPr lang="en-US">
              <a:solidFill>
                <a:srgbClr val="FFFFFF"/>
              </a:solidFill>
            </a:endParaRPr>
          </a:p>
        </p:txBody>
      </p:sp>
    </p:spTree>
    <p:extLst>
      <p:ext uri="{BB962C8B-B14F-4D97-AF65-F5344CB8AC3E}">
        <p14:creationId xmlns:p14="http://schemas.microsoft.com/office/powerpoint/2010/main" val="3655531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p:nvSpPr>
          <p:cNvPr id="12" name="Rectangle 11">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Immagine 2" descr="Immagine che contiene testo, mappa, atlante, Carattere&#10;&#10;Descrizione generata automaticamente">
            <a:extLst>
              <a:ext uri="{FF2B5EF4-FFF2-40B4-BE49-F238E27FC236}">
                <a16:creationId xmlns:a16="http://schemas.microsoft.com/office/drawing/2014/main" id="{4FFCFF82-3219-BD24-9679-0BBFECE9A52F}"/>
              </a:ext>
            </a:extLst>
          </p:cNvPr>
          <p:cNvPicPr>
            <a:picLocks noChangeAspect="1"/>
          </p:cNvPicPr>
          <p:nvPr/>
        </p:nvPicPr>
        <p:blipFill>
          <a:blip r:embed="rId3"/>
          <a:srcRect r="13318" b="1"/>
          <a:stretch/>
        </p:blipFill>
        <p:spPr>
          <a:xfrm>
            <a:off x="20" y="1282"/>
            <a:ext cx="12191980" cy="6856718"/>
          </a:xfrm>
          <a:prstGeom prst="rect">
            <a:avLst/>
          </a:prstGeom>
        </p:spPr>
      </p:pic>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DD589A36-170F-7348-BCDB-23CF9D860473}" type="slidenum">
              <a:rPr lang="en-US">
                <a:solidFill>
                  <a:srgbClr val="FFFFFF"/>
                </a:solidFill>
              </a:rPr>
              <a:pPr>
                <a:spcAft>
                  <a:spcPts val="600"/>
                </a:spcAft>
                <a:defRPr/>
              </a:pPr>
              <a:t>13</a:t>
            </a:fld>
            <a:endParaRPr lang="en-US">
              <a:solidFill>
                <a:srgbClr val="FFFFFF"/>
              </a:solidFill>
            </a:endParaRPr>
          </a:p>
        </p:txBody>
      </p:sp>
    </p:spTree>
    <p:extLst>
      <p:ext uri="{BB962C8B-B14F-4D97-AF65-F5344CB8AC3E}">
        <p14:creationId xmlns:p14="http://schemas.microsoft.com/office/powerpoint/2010/main" val="1327799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70000" lnSpcReduction="20000"/>
          </a:bodyPr>
          <a:lstStyle/>
          <a:p>
            <a:pPr marL="0" indent="0" algn="just">
              <a:buNone/>
            </a:pPr>
            <a:endParaRPr lang="it-IT" sz="4100" dirty="0"/>
          </a:p>
          <a:p>
            <a:pPr marL="0" indent="0" algn="just">
              <a:buNone/>
            </a:pPr>
            <a:r>
              <a:rPr lang="it-IT" sz="4100" dirty="0"/>
              <a:t>Tutte le parti del procedimento hanno concordato sul fatto che gli imputati, al momento del fatto oggetto del procedimento, erano funzionari del PAM e che agivano nell’esercizio delle loro funzioni. […]</a:t>
            </a:r>
          </a:p>
          <a:p>
            <a:pPr marL="0" indent="0" algn="just">
              <a:buNone/>
            </a:pPr>
            <a:r>
              <a:rPr lang="it-IT" sz="4100" dirty="0"/>
              <a:t>Secondo la prospettiva del Pubblici Ministero, […] l’immunità dei funzionari è legata all’inserimento dei loro nominativi all’interno degli elenchi comunicati periodicamente allo Stato, e la non operatività dell’immunità è stata desunta dall’assenza di tali nomi negli elenchi trasmessi al Ministero degli Esteri […]</a:t>
            </a:r>
          </a:p>
          <a:p>
            <a:pPr marL="0" indent="0" algn="just">
              <a:buNone/>
            </a:pPr>
            <a:r>
              <a:rPr lang="it-IT" sz="4100" dirty="0"/>
              <a:t>Tale impostazione non si ritiene condivisibile […] non è possibile attribuire all’inserimento dei nomi dei funzionari negli elenchi un valore «costitutivo» dell’immunità […].</a:t>
            </a:r>
          </a:p>
          <a:p>
            <a:pPr marL="0" indent="0" algn="just">
              <a:buNone/>
            </a:pPr>
            <a:endParaRPr lang="it-IT" sz="4100" dirty="0"/>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dirty="0"/>
              <a:t>Tribunale di Roma (GIP)</a:t>
            </a:r>
          </a:p>
          <a:p>
            <a:pPr lvl="0" algn="ctr">
              <a:defRPr/>
            </a:pPr>
            <a:r>
              <a:rPr lang="it-IT" sz="4000" i="1" dirty="0"/>
              <a:t>Leone e </a:t>
            </a:r>
            <a:r>
              <a:rPr lang="it-IT" sz="4000" i="1" dirty="0" err="1"/>
              <a:t>Rwagaza</a:t>
            </a:r>
            <a:r>
              <a:rPr lang="it-IT" sz="4000" dirty="0"/>
              <a:t>, </a:t>
            </a:r>
            <a:r>
              <a:rPr lang="it-IT" sz="4000" dirty="0" err="1"/>
              <a:t>sent</a:t>
            </a:r>
            <a:r>
              <a:rPr lang="it-IT" sz="4000" dirty="0"/>
              <a:t>. 13 febbraio 2024</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6815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73770"/>
            <a:ext cx="10515600" cy="4847705"/>
          </a:xfrm>
        </p:spPr>
        <p:txBody>
          <a:bodyPr vert="horz" lIns="91440" tIns="45720" rIns="91440" bIns="45720" rtlCol="0">
            <a:normAutofit fontScale="85000" lnSpcReduction="20000"/>
          </a:bodyPr>
          <a:lstStyle/>
          <a:p>
            <a:pPr marL="0" indent="0" algn="just">
              <a:buNone/>
            </a:pPr>
            <a:endParaRPr lang="it-IT" sz="3100" dirty="0"/>
          </a:p>
          <a:p>
            <a:pPr marL="742950" indent="-742950" algn="just">
              <a:buFont typeface="+mj-lt"/>
              <a:buAutoNum type="arabicPeriod"/>
            </a:pPr>
            <a:r>
              <a:rPr lang="it-IT" sz="3600" dirty="0"/>
              <a:t>L’Organizzazione gode, nel territorio di ciascuno dei suoi membri, dei </a:t>
            </a:r>
            <a:r>
              <a:rPr lang="it-IT" sz="3600" b="1" dirty="0"/>
              <a:t>privilegi e delle immunità necessari per il conseguimento dei suoi scopi</a:t>
            </a:r>
            <a:r>
              <a:rPr lang="it-IT" sz="3600" dirty="0"/>
              <a:t>.</a:t>
            </a:r>
          </a:p>
          <a:p>
            <a:pPr marL="742950" indent="-742950" algn="just">
              <a:buFont typeface="+mj-lt"/>
              <a:buAutoNum type="arabicPeriod"/>
            </a:pPr>
            <a:r>
              <a:rPr lang="it-IT" sz="3600" dirty="0"/>
              <a:t>I rappresentanti dei Membri delle Nazioni Unite e i funzionari dell'Organizzazione godono parimenti dei privilegi e delle immunità necessari per l’esercizio indipendente delle loro funzioni in relazione all'Organizzazione.</a:t>
            </a:r>
          </a:p>
          <a:p>
            <a:pPr marL="742950" indent="-742950" algn="just">
              <a:buFont typeface="+mj-lt"/>
              <a:buAutoNum type="arabicPeriod"/>
            </a:pPr>
            <a:r>
              <a:rPr lang="it-IT" sz="3600" dirty="0"/>
              <a:t>L'Assemblea generale può formulare raccomandazioni al fine di determinare i dettagli dell'applicazione dei paragrafi 1 e 2 del presente articolo o può proporre convenzioni ai membri delle Nazioni Unite a tal fine.</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dirty="0"/>
              <a:t>Carta delle Nazioni Unite</a:t>
            </a:r>
          </a:p>
          <a:p>
            <a:pPr lvl="0" algn="ctr">
              <a:defRPr/>
            </a:pPr>
            <a:r>
              <a:rPr lang="it-IT" sz="4000" dirty="0"/>
              <a:t>Articolo 105</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6291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2488367"/>
            <a:ext cx="10515600" cy="4233108"/>
          </a:xfrm>
        </p:spPr>
        <p:txBody>
          <a:bodyPr vert="horz" lIns="91440" tIns="45720" rIns="91440" bIns="45720" rtlCol="0">
            <a:normAutofit lnSpcReduction="10000"/>
          </a:bodyPr>
          <a:lstStyle/>
          <a:p>
            <a:pPr marL="0" indent="0" algn="just">
              <a:buNone/>
            </a:pPr>
            <a:endParaRPr lang="it-IT" sz="3100" dirty="0"/>
          </a:p>
          <a:p>
            <a:pPr marL="0" indent="0" algn="just">
              <a:buNone/>
            </a:pPr>
            <a:r>
              <a:rPr lang="it-IT" sz="3600" dirty="0"/>
              <a:t>Le Nazioni Unite, le loro proprietà e i loro beni, ovunque si trovino e da chiunque siano detenuti, godono dell’</a:t>
            </a:r>
            <a:r>
              <a:rPr lang="it-IT" sz="3600" b="1" dirty="0"/>
              <a:t>immunità da ogni forma di procedimento giudiziario</a:t>
            </a:r>
            <a:r>
              <a:rPr lang="it-IT" sz="3600" dirty="0"/>
              <a:t>, salvo nella misura in cui in un caso particolare abbiano espressamente rinunciato alla loro immunità. Resta tuttavia inteso che la revoca dell’immunità non si estende ad alcuna misura di esecuzione.</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938992"/>
          </a:xfrm>
          <a:prstGeom prst="rect">
            <a:avLst/>
          </a:prstGeom>
          <a:noFill/>
        </p:spPr>
        <p:txBody>
          <a:bodyPr wrap="square">
            <a:spAutoFit/>
          </a:bodyPr>
          <a:lstStyle/>
          <a:p>
            <a:pPr lvl="0" algn="ctr">
              <a:defRPr/>
            </a:pPr>
            <a:r>
              <a:rPr lang="it-IT" sz="4000" dirty="0"/>
              <a:t>Convenzione sui privilegi e le immunità delle Nazioni Unite, 1946</a:t>
            </a:r>
          </a:p>
          <a:p>
            <a:pPr lvl="0" algn="ctr">
              <a:defRPr/>
            </a:pPr>
            <a:r>
              <a:rPr lang="it-IT" sz="4000" dirty="0"/>
              <a:t>Articolo II, sezione 2</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437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2488367"/>
            <a:ext cx="10515600" cy="4233108"/>
          </a:xfrm>
        </p:spPr>
        <p:txBody>
          <a:bodyPr vert="horz" lIns="91440" tIns="45720" rIns="91440" bIns="45720" rtlCol="0">
            <a:normAutofit fontScale="92500" lnSpcReduction="10000"/>
          </a:bodyPr>
          <a:lstStyle/>
          <a:p>
            <a:pPr marL="0" indent="0" algn="just">
              <a:buNone/>
            </a:pPr>
            <a:r>
              <a:rPr lang="it-IT" sz="3100" dirty="0"/>
              <a:t>Sezione 17. Il Segretario generale specifica le categorie di funzionari alle quali si applicano le disposizioni del presente articolo […]. Egli sottopone queste categorie all’Assemblea Generale. In seguito, queste categorie saranno comunicate ai governi di tutti i membri. I nomi dei funzionari inclusi in queste categorie saranno di tanto in tanto resi noti ai governi degli Stati membri.
Sezione 18. </a:t>
            </a:r>
            <a:r>
              <a:rPr lang="it-IT" sz="3100" b="1" dirty="0"/>
              <a:t>I funzionari dell'Organizzazione delle Nazioni Unite</a:t>
            </a:r>
            <a:r>
              <a:rPr lang="it-IT" sz="3100" dirty="0"/>
              <a:t>:
a) </a:t>
            </a:r>
            <a:r>
              <a:rPr lang="it-IT" sz="3100" b="1" dirty="0"/>
              <a:t>sono immuni da qualsiasi procedimento giudiziario per quanto riguarda le parole pronunciate o scritte e tutti gli atti da essi compiuti nella loro veste ufficiale </a:t>
            </a:r>
            <a:r>
              <a:rPr lang="it-IT" sz="3100" dirty="0"/>
              <a:t>[...]</a:t>
            </a:r>
            <a:endParaRPr lang="it-IT" sz="3600" dirty="0"/>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938992"/>
          </a:xfrm>
          <a:prstGeom prst="rect">
            <a:avLst/>
          </a:prstGeom>
          <a:noFill/>
        </p:spPr>
        <p:txBody>
          <a:bodyPr wrap="square">
            <a:spAutoFit/>
          </a:bodyPr>
          <a:lstStyle/>
          <a:p>
            <a:pPr lvl="0" algn="ctr">
              <a:defRPr/>
            </a:pPr>
            <a:r>
              <a:rPr lang="it-IT" sz="4000" dirty="0"/>
              <a:t>Convenzione sui privilegi e le immunità delle Nazioni Unite, 1946</a:t>
            </a:r>
          </a:p>
          <a:p>
            <a:pPr lvl="0" algn="ctr">
              <a:defRPr/>
            </a:pPr>
            <a:r>
              <a:rPr lang="it-IT" sz="4000" dirty="0"/>
              <a:t>Articolo V</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7416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2488367"/>
            <a:ext cx="10515600" cy="4233108"/>
          </a:xfrm>
        </p:spPr>
        <p:txBody>
          <a:bodyPr vert="horz" lIns="91440" tIns="45720" rIns="91440" bIns="45720" rtlCol="0">
            <a:normAutofit fontScale="92500" lnSpcReduction="10000"/>
          </a:bodyPr>
          <a:lstStyle/>
          <a:p>
            <a:pPr marL="0" indent="0" algn="just">
              <a:buNone/>
            </a:pPr>
            <a:r>
              <a:rPr lang="it-IT" sz="3600" dirty="0"/>
              <a:t>L’Organizzazione prevede procedure adeguate per comporre:</a:t>
            </a:r>
          </a:p>
          <a:p>
            <a:pPr marL="742950" indent="-742950" algn="just">
              <a:buFont typeface="+mj-lt"/>
              <a:buAutoNum type="alphaLcParenR"/>
            </a:pPr>
            <a:r>
              <a:rPr lang="it-IT" sz="3600" dirty="0"/>
              <a:t>le controversie derivanti da contratti o altre controversie di diritto privato di cui l'Organizzazione delle Nazioni Unite sia parte;</a:t>
            </a:r>
          </a:p>
          <a:p>
            <a:pPr marL="742950" indent="-742950" algn="just">
              <a:buFont typeface="+mj-lt"/>
              <a:buAutoNum type="alphaLcParenR"/>
            </a:pPr>
            <a:r>
              <a:rPr lang="it-IT" sz="3600" dirty="0"/>
              <a:t>le controversie in cui sia coinvolto un funzionario delle Nazioni Unite che, a motivo della sua funzione ufficiale, gode dell’immunità, se l’immunità non è stata revocata dal Segretario generale.</a:t>
            </a:r>
          </a:p>
          <a:p>
            <a:pPr marL="0" indent="0" algn="just">
              <a:buNone/>
            </a:pPr>
            <a:endParaRPr lang="it-IT" sz="3600" dirty="0"/>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938992"/>
          </a:xfrm>
          <a:prstGeom prst="rect">
            <a:avLst/>
          </a:prstGeom>
          <a:noFill/>
        </p:spPr>
        <p:txBody>
          <a:bodyPr wrap="square">
            <a:spAutoFit/>
          </a:bodyPr>
          <a:lstStyle/>
          <a:p>
            <a:pPr lvl="0" algn="ctr">
              <a:defRPr/>
            </a:pPr>
            <a:r>
              <a:rPr lang="it-IT" sz="4000" dirty="0"/>
              <a:t>Convenzione sui privilegi e le immunità delle Nazioni Unite, 1946</a:t>
            </a:r>
          </a:p>
          <a:p>
            <a:pPr lvl="0" algn="ctr">
              <a:defRPr/>
            </a:pPr>
            <a:r>
              <a:rPr lang="it-IT" sz="4000" dirty="0"/>
              <a:t>Articolo VIII, sezione 29</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4391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endParaRPr lang="it-IT" sz="2600" dirty="0"/>
          </a:p>
          <a:p>
            <a:pPr marL="0" indent="0" algn="just">
              <a:buNone/>
            </a:pPr>
            <a:r>
              <a:rPr lang="it-IT" dirty="0"/>
              <a:t>[U]</a:t>
            </a:r>
            <a:r>
              <a:rPr lang="it-IT" dirty="0" err="1"/>
              <a:t>na</a:t>
            </a:r>
            <a:r>
              <a:rPr lang="it-IT" dirty="0"/>
              <a:t> limitazione non sarà compatibile con l’articolo 6, paragrafo 1, se non persegue uno scopo legittimo e se non esiste un ragionevole rapporto di proporzionalità [...].
[L]a Corte sottolinea che l’attribuzione di privilegi e immunità alle organizzazioni internazionali è uno strumento essenziale per garantire il buon funzionamento di tali organizzazioni, libere da ingerenze unilaterali da parte dei singoli governi. […] In tale contesto, </a:t>
            </a:r>
            <a:r>
              <a:rPr lang="it-IT" b="1" dirty="0"/>
              <a:t>la Corte constata che la regola dell’immunità giurisdizionale</a:t>
            </a:r>
            <a:r>
              <a:rPr lang="it-IT" dirty="0"/>
              <a:t>, che i giudici tedeschi hanno applicato all’ESA nel caso di specie, </a:t>
            </a:r>
            <a:r>
              <a:rPr lang="it-IT" b="1" dirty="0"/>
              <a:t>persegue un obiettivo legittimo</a:t>
            </a:r>
            <a:r>
              <a:rPr lang="it-IT" dirty="0"/>
              <a:t>.</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err="1"/>
              <a:t>Waite</a:t>
            </a:r>
            <a:r>
              <a:rPr lang="it-IT" sz="4000" i="1" dirty="0"/>
              <a:t> and Kennedy c. Germania</a:t>
            </a:r>
          </a:p>
          <a:p>
            <a:pPr lvl="0" algn="ctr">
              <a:defRPr/>
            </a:pPr>
            <a:r>
              <a:rPr lang="it-IT" sz="4000" dirty="0"/>
              <a:t>Corte EDU, 1999</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9149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Autofit/>
          </a:bodyPr>
          <a:lstStyle/>
          <a:p>
            <a:pPr marL="0" indent="0" algn="just">
              <a:buNone/>
            </a:pPr>
            <a:r>
              <a:rPr lang="it-IT" sz="2300" dirty="0"/>
              <a:t>Per quanto riguarda la questione della proporzionalità, la Corte deve valutare la contestata limitazione dell’articolo 6 alla luce delle particolari circostanze del caso di specie. […] La Corte è del parere che, quando gli Stati istituiscono organizzazioni internazionali […], e quando attribuiscono a tali organizzazioni determinate competenze e riconoscono loro immunità, possono esservi implicazioni per quanto riguarda la tutela dei diritti fondamentali. Sarebbe tuttavia incompatibile con lo scopo e con l’oggetto della Convenzione se gli Stati contraenti fossero in tal modo esonerati dalla loro responsabilità ai sensi della Convenzione per quanto riguarda il settore di attività coperto da tale attribuzione. […]
Per la Corte, </a:t>
            </a:r>
            <a:r>
              <a:rPr lang="it-IT" sz="2300" b="1" dirty="0"/>
              <a:t>un fattore rilevante </a:t>
            </a:r>
            <a:r>
              <a:rPr lang="it-IT" sz="2300" dirty="0"/>
              <a:t>per determinare se la concessione dell’immunità dell’ESA dalla giurisdizione tedesca sia ammissibile ai sensi della Convenzione </a:t>
            </a:r>
            <a:r>
              <a:rPr lang="it-IT" sz="2300" b="1" dirty="0"/>
              <a:t>è se i richiedenti disponevano di mezzi alternativi ragionevoli per tutelare efficacemente i loro diritti ai sensi della Convenzione</a:t>
            </a:r>
            <a:r>
              <a:rPr lang="it-IT" sz="2300" dirty="0"/>
              <a:t>. La convenzione ESA, insieme al suo allegato I, prevede espressamente varie modalità di risoluzione delle controversie di diritto privato, sia in materia di personale che in altre controversie.</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err="1"/>
              <a:t>Waite</a:t>
            </a:r>
            <a:r>
              <a:rPr lang="it-IT" sz="4000" i="1" dirty="0"/>
              <a:t> and Kennedy c. Germania</a:t>
            </a:r>
          </a:p>
          <a:p>
            <a:pPr lvl="0" algn="ctr">
              <a:defRPr/>
            </a:pPr>
            <a:r>
              <a:rPr lang="it-IT" sz="4000" dirty="0"/>
              <a:t>Corte EDU, 1999</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1767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92500"/>
          </a:bodyPr>
          <a:lstStyle/>
          <a:p>
            <a:pPr marL="0" indent="0" algn="just">
              <a:buNone/>
            </a:pPr>
            <a:r>
              <a:rPr lang="it-IT" dirty="0"/>
              <a:t>I ricorrenti lamentano, ai sensi dell’articolo 6 della Convenzione, […] che la concessione dell’immunità alle Nazioni Unite ha violato il loro diritto di accesso alla giustizia [...].
La Corte ritiene che, poiché le operazioni stabilite dalle risoluzioni del Consiglio di Sicurezza delle Nazioni Unite ai sensi del Capitolo VII della Carta delle Nazioni Unite sono fondamentali per la missione delle Nazioni Unite di garantire la pace e la sicurezza internazionali, la Convenzione non può essere interpretata in un modo che assoggetterebbe gli atti e le omissioni del Consiglio di Sicurezza alla giurisdizione interna senza il consenso delle Nazioni Unite. Portare tali operazioni nell’ambito della giurisdizione interna significherebbe consentire ai singoli Stati, attraverso i loro tribunali, di interferire con l’adempimento della missione chiave delle Nazioni Unite in questo campo, compreso l’efficace svolgimento delle sue operazioni.</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Associazione Madri di Srebrenica c. Paesi Bassi</a:t>
            </a:r>
          </a:p>
          <a:p>
            <a:pPr lvl="0" algn="ctr">
              <a:defRPr/>
            </a:pPr>
            <a:r>
              <a:rPr lang="it-IT" sz="4000" dirty="0"/>
              <a:t>Corte EDU, 2013</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4461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lnSpcReduction="10000"/>
          </a:bodyPr>
          <a:lstStyle/>
          <a:p>
            <a:pPr marL="0" indent="0" algn="just">
              <a:buNone/>
            </a:pPr>
            <a:r>
              <a:rPr lang="it-IT" sz="2400" dirty="0"/>
              <a:t>Come hanno giustamente sottolineato i ricorrenti, nella sentenza </a:t>
            </a:r>
            <a:r>
              <a:rPr lang="it-IT" sz="2400" i="1" dirty="0" err="1"/>
              <a:t>Waite</a:t>
            </a:r>
            <a:r>
              <a:rPr lang="it-IT" sz="2400" i="1" dirty="0"/>
              <a:t> e Kennedy </a:t>
            </a:r>
            <a:r>
              <a:rPr lang="it-IT" sz="2400" dirty="0"/>
              <a:t>[...] la Corte ha ritenuto che un «fattore rilevante» nel determinare se la concessione di un’immunità dalla giurisdizione interna a un’organizzazione internazionale fosse ammissibile ai sensi della Convenzione fosse se i ricorrenti disponessero di mezzi alternativi ragionevoli per tutelare efficacemente i loro diritti derivanti dalla Convenzione. </a:t>
            </a:r>
            <a:r>
              <a:rPr lang="it-IT" sz="2400" b="1" dirty="0"/>
              <a:t>Nel caso di specie, è indubbio che tali mezzi alternativi non esistevano </a:t>
            </a:r>
            <a:r>
              <a:rPr lang="it-IT" sz="2400" dirty="0"/>
              <a:t>né nel diritto interno dei Paesi Bassi né in quello delle Nazioni Unite.
</a:t>
            </a:r>
            <a:r>
              <a:rPr lang="it-IT" sz="2400" b="1" dirty="0"/>
              <a:t>Non ne consegue, tuttavia, che, in assenza di un ricorso alternativo, il riconoscimento dell'immunità costituisca </a:t>
            </a:r>
            <a:r>
              <a:rPr lang="it-IT" sz="2400" b="1" i="1" dirty="0"/>
              <a:t>ipso facto </a:t>
            </a:r>
            <a:r>
              <a:rPr lang="it-IT" sz="2400" b="1" dirty="0"/>
              <a:t>una violazione del diritto di accesso a un giudice</a:t>
            </a:r>
            <a:r>
              <a:rPr lang="it-IT" sz="2400" dirty="0"/>
              <a:t>. Per quanto riguarda l'immunità sovrana degli Stati esteri, la CIG ha esplicitamente negato l'esistenza di una tale norma (Immunità giurisdizionali dello Stato (Germania c. Italia: intervento della Grecia), § 101). Per quanto riguarda le organizzazioni internazionali, le sentenze della Corte nelle cause </a:t>
            </a:r>
            <a:r>
              <a:rPr lang="it-IT" sz="2400" i="1" dirty="0" err="1"/>
              <a:t>Waite</a:t>
            </a:r>
            <a:r>
              <a:rPr lang="it-IT" sz="2400" i="1" dirty="0"/>
              <a:t> e Kennedy</a:t>
            </a:r>
            <a:r>
              <a:rPr lang="it-IT" sz="2400" dirty="0"/>
              <a:t> e </a:t>
            </a:r>
            <a:r>
              <a:rPr lang="it-IT" sz="2400" i="1" dirty="0"/>
              <a:t>Beer e Regan </a:t>
            </a:r>
            <a:r>
              <a:rPr lang="it-IT" sz="2400" dirty="0"/>
              <a:t>non possono essere interpretate in termini assoluti.</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Associazione Madri di Srebrenica c. Paesi Bassi</a:t>
            </a:r>
          </a:p>
          <a:p>
            <a:pPr lvl="0" algn="ctr">
              <a:defRPr/>
            </a:pPr>
            <a:r>
              <a:rPr lang="it-IT" sz="4000" dirty="0"/>
              <a:t>Corte EDU, 2013</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556141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8325</TotalTime>
  <Words>1320</Words>
  <Application>Microsoft Macintosh PowerPoint</Application>
  <PresentationFormat>Widescreen</PresentationFormat>
  <Paragraphs>64</Paragraphs>
  <Slides>14</Slides>
  <Notes>14</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Calibri</vt:lpstr>
      <vt:lpstr>Calibri Light</vt:lpstr>
      <vt:lpstr>Luiss Sans</vt:lpstr>
      <vt:lpstr>Luiss type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in International Law</dc:title>
  <dc:creator>Pierfrancesco Rossi</dc:creator>
  <cp:lastModifiedBy>Pierfrancesco Rossi</cp:lastModifiedBy>
  <cp:revision>471</cp:revision>
  <dcterms:created xsi:type="dcterms:W3CDTF">2023-02-07T10:10:48Z</dcterms:created>
  <dcterms:modified xsi:type="dcterms:W3CDTF">2025-04-16T06:39:52Z</dcterms:modified>
</cp:coreProperties>
</file>