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  <p:sldId id="267" r:id="rId4"/>
    <p:sldId id="268" r:id="rId5"/>
    <p:sldId id="264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2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C7790-0B6F-44B9-874C-BA769E903AAD}" type="datetimeFigureOut">
              <a:rPr lang="it-IT" smtClean="0"/>
              <a:t>16/11/2017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C147-7805-4DF1-8A29-5DD2C34349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7825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C7790-0B6F-44B9-874C-BA769E903AAD}" type="datetimeFigureOut">
              <a:rPr lang="it-IT" smtClean="0"/>
              <a:t>16/11/2017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C147-7805-4DF1-8A29-5DD2C34349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2649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C7790-0B6F-44B9-874C-BA769E903AAD}" type="datetimeFigureOut">
              <a:rPr lang="it-IT" smtClean="0"/>
              <a:t>16/11/2017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C147-7805-4DF1-8A29-5DD2C34349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7035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C7790-0B6F-44B9-874C-BA769E903AAD}" type="datetimeFigureOut">
              <a:rPr lang="it-IT" smtClean="0"/>
              <a:t>16/11/2017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C147-7805-4DF1-8A29-5DD2C34349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3188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C7790-0B6F-44B9-874C-BA769E903AAD}" type="datetimeFigureOut">
              <a:rPr lang="it-IT" smtClean="0"/>
              <a:t>16/11/2017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C147-7805-4DF1-8A29-5DD2C34349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2902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C7790-0B6F-44B9-874C-BA769E903AAD}" type="datetimeFigureOut">
              <a:rPr lang="it-IT" smtClean="0"/>
              <a:t>16/11/2017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C147-7805-4DF1-8A29-5DD2C34349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4003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C7790-0B6F-44B9-874C-BA769E903AAD}" type="datetimeFigureOut">
              <a:rPr lang="it-IT" smtClean="0"/>
              <a:t>16/11/2017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C147-7805-4DF1-8A29-5DD2C34349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177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C7790-0B6F-44B9-874C-BA769E903AAD}" type="datetimeFigureOut">
              <a:rPr lang="it-IT" smtClean="0"/>
              <a:t>16/11/2017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C147-7805-4DF1-8A29-5DD2C34349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9242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C7790-0B6F-44B9-874C-BA769E903AAD}" type="datetimeFigureOut">
              <a:rPr lang="it-IT" smtClean="0"/>
              <a:t>16/11/2017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C147-7805-4DF1-8A29-5DD2C34349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8216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C7790-0B6F-44B9-874C-BA769E903AAD}" type="datetimeFigureOut">
              <a:rPr lang="it-IT" smtClean="0"/>
              <a:t>16/11/2017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C147-7805-4DF1-8A29-5DD2C34349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0915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C7790-0B6F-44B9-874C-BA769E903AAD}" type="datetimeFigureOut">
              <a:rPr lang="it-IT" smtClean="0"/>
              <a:t>16/11/2017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C147-7805-4DF1-8A29-5DD2C34349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5773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C7790-0B6F-44B9-874C-BA769E903AAD}" type="datetimeFigureOut">
              <a:rPr lang="it-IT" smtClean="0"/>
              <a:t>16/11/2017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7C147-7805-4DF1-8A29-5DD2C34349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3253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AFDE4-7C4D-41EF-80A5-6165EDE41396}" type="slidenum">
              <a:rPr lang="it-IT" smtClean="0"/>
              <a:t>1</a:t>
            </a:fld>
            <a:endParaRPr lang="it-IT"/>
          </a:p>
        </p:txBody>
      </p:sp>
      <p:grpSp>
        <p:nvGrpSpPr>
          <p:cNvPr id="3" name="Gruppo 2"/>
          <p:cNvGrpSpPr/>
          <p:nvPr/>
        </p:nvGrpSpPr>
        <p:grpSpPr>
          <a:xfrm>
            <a:off x="0" y="44624"/>
            <a:ext cx="8460432" cy="6496218"/>
            <a:chOff x="0" y="44624"/>
            <a:chExt cx="8460432" cy="6496218"/>
          </a:xfrm>
        </p:grpSpPr>
        <p:sp>
          <p:nvSpPr>
            <p:cNvPr id="4" name="Rettangolo 3"/>
            <p:cNvSpPr/>
            <p:nvPr/>
          </p:nvSpPr>
          <p:spPr>
            <a:xfrm>
              <a:off x="539552" y="1988840"/>
              <a:ext cx="7920880" cy="273921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/>
              <a:r>
                <a:rPr lang="it-IT" sz="3200" b="1" dirty="0" smtClean="0"/>
                <a:t>SCHEMA </a:t>
              </a:r>
              <a:r>
                <a:rPr lang="it-IT" sz="3200" b="1" dirty="0" smtClean="0"/>
                <a:t>PARZIALI</a:t>
              </a:r>
              <a:endParaRPr lang="it-IT" sz="3200" b="1" dirty="0" smtClean="0"/>
            </a:p>
            <a:p>
              <a:pPr algn="ctr" fontAlgn="base"/>
              <a:endParaRPr lang="it-IT" b="1" dirty="0" smtClean="0"/>
            </a:p>
            <a:p>
              <a:pPr algn="ctr" fontAlgn="base"/>
              <a:r>
                <a:rPr lang="it-IT" sz="4000" b="1" dirty="0" smtClean="0"/>
                <a:t>PSICOBIOLOGIA E PSICOLOGIA ANIMALE</a:t>
              </a:r>
              <a:endParaRPr lang="it-IT" sz="4000" b="1" dirty="0" smtClean="0"/>
            </a:p>
            <a:p>
              <a:pPr algn="ctr" fontAlgn="base"/>
              <a:endParaRPr lang="it-IT" b="1" dirty="0" smtClean="0"/>
            </a:p>
            <a:p>
              <a:pPr algn="ctr" fontAlgn="base"/>
              <a:r>
                <a:rPr lang="it-IT" sz="2400" b="1" dirty="0" smtClean="0"/>
                <a:t>Prof. dott. Andrea MAZZATENTA, </a:t>
              </a:r>
              <a:r>
                <a:rPr lang="it-IT" sz="2400" b="1" dirty="0" err="1" smtClean="0"/>
                <a:t>PhD</a:t>
              </a:r>
              <a:endParaRPr lang="it-IT" sz="2400" b="1" dirty="0" smtClean="0"/>
            </a:p>
          </p:txBody>
        </p:sp>
        <p:pic>
          <p:nvPicPr>
            <p:cNvPr id="1026" name="Picture 2" descr="Risultati immagini per facolta di medicina veterinaria di teram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496" y="44624"/>
              <a:ext cx="1682243" cy="14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8" name="Connettore 1 7"/>
            <p:cNvCxnSpPr/>
            <p:nvPr/>
          </p:nvCxnSpPr>
          <p:spPr>
            <a:xfrm flipH="1">
              <a:off x="0" y="6540842"/>
              <a:ext cx="8028384" cy="0"/>
            </a:xfrm>
            <a:prstGeom prst="line">
              <a:avLst/>
            </a:prstGeom>
            <a:ln w="12700" cap="rnd">
              <a:solidFill>
                <a:srgbClr val="C00000"/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7242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907704" y="332656"/>
            <a:ext cx="53285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it-IT" sz="2400" b="1" dirty="0" smtClean="0"/>
              <a:t>MODALITA D’ESAME CON PARZIALI</a:t>
            </a:r>
            <a:endParaRPr lang="it-IT" sz="2400" b="1" dirty="0"/>
          </a:p>
        </p:txBody>
      </p:sp>
      <p:grpSp>
        <p:nvGrpSpPr>
          <p:cNvPr id="10" name="Gruppo 9"/>
          <p:cNvGrpSpPr/>
          <p:nvPr/>
        </p:nvGrpSpPr>
        <p:grpSpPr>
          <a:xfrm>
            <a:off x="0" y="116632"/>
            <a:ext cx="8028384" cy="6695440"/>
            <a:chOff x="0" y="116632"/>
            <a:chExt cx="8028384" cy="6695440"/>
          </a:xfrm>
        </p:grpSpPr>
        <p:pic>
          <p:nvPicPr>
            <p:cNvPr id="1026" name="Picture 2" descr="Risultati immagini per facolta di medicina veterinaria di teramo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116632"/>
              <a:ext cx="841121" cy="72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uppo 8"/>
            <p:cNvGrpSpPr/>
            <p:nvPr/>
          </p:nvGrpSpPr>
          <p:grpSpPr>
            <a:xfrm>
              <a:off x="0" y="6540842"/>
              <a:ext cx="8028384" cy="271230"/>
              <a:chOff x="0" y="6540842"/>
              <a:chExt cx="8028384" cy="271230"/>
            </a:xfrm>
          </p:grpSpPr>
          <p:cxnSp>
            <p:nvCxnSpPr>
              <p:cNvPr id="3" name="Connettore 1 2"/>
              <p:cNvCxnSpPr/>
              <p:nvPr/>
            </p:nvCxnSpPr>
            <p:spPr>
              <a:xfrm flipH="1">
                <a:off x="0" y="6540842"/>
                <a:ext cx="8028384" cy="0"/>
              </a:xfrm>
              <a:prstGeom prst="line">
                <a:avLst/>
              </a:prstGeom>
              <a:ln w="12700" cap="rnd">
                <a:solidFill>
                  <a:srgbClr val="C00000"/>
                </a:solidFill>
                <a:headEnd type="oval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" name="CasellaDiTesto 4"/>
              <p:cNvSpPr txBox="1"/>
              <p:nvPr/>
            </p:nvSpPr>
            <p:spPr>
              <a:xfrm>
                <a:off x="115614" y="6550462"/>
                <a:ext cx="526939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100" dirty="0" smtClean="0">
                    <a:solidFill>
                      <a:srgbClr val="C00000"/>
                    </a:solidFill>
                  </a:rPr>
                  <a:t>Prof. Andrea Mazzatenta 			 Tossicologia Veterinaria</a:t>
                </a:r>
                <a:endParaRPr lang="it-IT" sz="1100" dirty="0">
                  <a:solidFill>
                    <a:srgbClr val="C00000"/>
                  </a:solidFill>
                </a:endParaRPr>
              </a:p>
            </p:txBody>
          </p:sp>
        </p:grpSp>
      </p:grp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AFDE4-7C4D-41EF-80A5-6165EDE41396}" type="slidenum">
              <a:rPr lang="it-IT" smtClean="0">
                <a:solidFill>
                  <a:schemeClr val="bg1">
                    <a:lumMod val="50000"/>
                  </a:schemeClr>
                </a:solidFill>
              </a:rPr>
              <a:t>2</a:t>
            </a:fld>
            <a:endParaRPr lang="it-IT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251520" y="1352957"/>
            <a:ext cx="864095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/>
              <a:t>PARTE I°</a:t>
            </a:r>
          </a:p>
          <a:p>
            <a:pPr marL="357188"/>
            <a:r>
              <a:rPr lang="it-IT" dirty="0" smtClean="0"/>
              <a:t>STUDIO DI UN </a:t>
            </a:r>
            <a:r>
              <a:rPr lang="it-IT" dirty="0" smtClean="0"/>
              <a:t>COMPORTAMENTO NORMALE/NATURALE </a:t>
            </a:r>
            <a:r>
              <a:rPr lang="it-IT" b="1" dirty="0" smtClean="0"/>
              <a:t>NON PATOLOGICO</a:t>
            </a:r>
            <a:r>
              <a:rPr lang="it-IT" dirty="0" smtClean="0"/>
              <a:t>:</a:t>
            </a:r>
            <a:endParaRPr lang="it-IT" dirty="0" smtClean="0"/>
          </a:p>
          <a:p>
            <a:pPr marL="642938" indent="-285750">
              <a:buFont typeface="Arial" panose="020B0604020202020204" pitchFamily="34" charset="0"/>
              <a:buChar char="•"/>
            </a:pPr>
            <a:r>
              <a:rPr lang="it-IT" i="1" dirty="0" smtClean="0"/>
              <a:t>CASO </a:t>
            </a:r>
            <a:r>
              <a:rPr lang="it-IT" i="1" dirty="0" smtClean="0"/>
              <a:t>STUDIO </a:t>
            </a:r>
            <a:r>
              <a:rPr lang="it-IT" b="1" i="1" dirty="0" smtClean="0"/>
              <a:t>CON RIFERIMENTO AD UN ARGOMENTO DEL CORSO </a:t>
            </a:r>
            <a:r>
              <a:rPr lang="it-IT" i="1" dirty="0" smtClean="0"/>
              <a:t>(ES. COMP. ISTINTIVO);</a:t>
            </a:r>
            <a:endParaRPr lang="it-IT" i="1" dirty="0" smtClean="0"/>
          </a:p>
          <a:p>
            <a:pPr marL="642938" indent="-285750">
              <a:buFont typeface="Arial" panose="020B0604020202020204" pitchFamily="34" charset="0"/>
              <a:buChar char="•"/>
            </a:pPr>
            <a:r>
              <a:rPr lang="it-IT" i="1" dirty="0" smtClean="0"/>
              <a:t>LETTERATURA SCIENTIFICA;</a:t>
            </a:r>
          </a:p>
          <a:p>
            <a:pPr marL="642938" indent="-285750">
              <a:buFont typeface="Arial" panose="020B0604020202020204" pitchFamily="34" charset="0"/>
              <a:buChar char="•"/>
            </a:pPr>
            <a:r>
              <a:rPr lang="it-IT" i="1" dirty="0" smtClean="0"/>
              <a:t>METODICA SPERIMENTALE CON </a:t>
            </a:r>
            <a:r>
              <a:rPr lang="it-IT" b="1" i="1" dirty="0" smtClean="0"/>
              <a:t>ANALISI STATISTICA</a:t>
            </a:r>
            <a:r>
              <a:rPr lang="it-IT" i="1" dirty="0" smtClean="0"/>
              <a:t>;</a:t>
            </a:r>
            <a:endParaRPr lang="it-IT" i="1" dirty="0" smtClean="0"/>
          </a:p>
          <a:p>
            <a:pPr marL="642938" indent="-285750">
              <a:buFont typeface="Arial" panose="020B0604020202020204" pitchFamily="34" charset="0"/>
              <a:buChar char="•"/>
            </a:pPr>
            <a:r>
              <a:rPr lang="it-IT" i="1" dirty="0" smtClean="0"/>
              <a:t>OPINIONE </a:t>
            </a:r>
            <a:r>
              <a:rPr lang="it-IT" b="1" i="1" dirty="0" smtClean="0"/>
              <a:t>CRITICA</a:t>
            </a:r>
            <a:r>
              <a:rPr lang="it-IT" i="1" dirty="0" smtClean="0"/>
              <a:t> DELLO STUDENTE;</a:t>
            </a:r>
            <a:endParaRPr lang="it-IT" i="1" dirty="0" smtClean="0"/>
          </a:p>
          <a:p>
            <a:pPr algn="r"/>
            <a:r>
              <a:rPr lang="it-IT" b="1" u="sng" dirty="0" smtClean="0">
                <a:solidFill>
                  <a:srgbClr val="FF0000"/>
                </a:solidFill>
              </a:rPr>
              <a:t>VOTO SULL’ELABORATO</a:t>
            </a:r>
          </a:p>
          <a:p>
            <a:endParaRPr lang="it-IT" dirty="0"/>
          </a:p>
          <a:p>
            <a:r>
              <a:rPr lang="it-IT" b="1" dirty="0" smtClean="0"/>
              <a:t>PARTE II°</a:t>
            </a:r>
          </a:p>
          <a:p>
            <a:pPr marL="357188"/>
            <a:r>
              <a:rPr lang="it-IT" dirty="0" smtClean="0"/>
              <a:t>ESPOSIZIONE ALLA CLASSE CON POWER POINT;</a:t>
            </a:r>
          </a:p>
          <a:p>
            <a:pPr algn="r"/>
            <a:r>
              <a:rPr lang="it-IT" b="1" u="sng" dirty="0">
                <a:solidFill>
                  <a:srgbClr val="FF0000"/>
                </a:solidFill>
              </a:rPr>
              <a:t>VOTO </a:t>
            </a:r>
            <a:r>
              <a:rPr lang="it-IT" b="1" u="sng" dirty="0" smtClean="0">
                <a:solidFill>
                  <a:srgbClr val="FF0000"/>
                </a:solidFill>
              </a:rPr>
              <a:t>SULLA PRESENTAZIONE  ED ESPOSIZIONE</a:t>
            </a:r>
            <a:endParaRPr lang="it-IT" b="1" u="sng" dirty="0">
              <a:solidFill>
                <a:srgbClr val="FF0000"/>
              </a:solidFill>
            </a:endParaRPr>
          </a:p>
          <a:p>
            <a:endParaRPr lang="it-IT" dirty="0" smtClean="0"/>
          </a:p>
          <a:p>
            <a:endParaRPr lang="it-IT" dirty="0"/>
          </a:p>
          <a:p>
            <a:r>
              <a:rPr lang="it-IT" b="1" dirty="0" smtClean="0"/>
              <a:t>PARTE III°</a:t>
            </a:r>
          </a:p>
          <a:p>
            <a:pPr marL="357188"/>
            <a:r>
              <a:rPr lang="it-IT" dirty="0" smtClean="0"/>
              <a:t>COLLOQUIO ORALE;</a:t>
            </a:r>
          </a:p>
          <a:p>
            <a:pPr marL="357188" algn="r"/>
            <a:r>
              <a:rPr lang="it-IT" b="1" u="sng" dirty="0" smtClean="0">
                <a:solidFill>
                  <a:srgbClr val="FF0000"/>
                </a:solidFill>
              </a:rPr>
              <a:t>VOTO SULLA PREPARAZIONE DIMOSTRATA</a:t>
            </a:r>
            <a:endParaRPr lang="it-IT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405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115616" y="153466"/>
            <a:ext cx="35684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it-IT" sz="1200" b="1" dirty="0" smtClean="0"/>
              <a:t>Nome:_____________________________________</a:t>
            </a:r>
          </a:p>
          <a:p>
            <a:pPr fontAlgn="base"/>
            <a:r>
              <a:rPr lang="it-IT" sz="1200" b="1" dirty="0" smtClean="0"/>
              <a:t>Cognome:__________________________________</a:t>
            </a:r>
          </a:p>
          <a:p>
            <a:pPr fontAlgn="base"/>
            <a:r>
              <a:rPr lang="it-IT" sz="1200" b="1" dirty="0" smtClean="0"/>
              <a:t>Matricola:__________________________________</a:t>
            </a:r>
          </a:p>
        </p:txBody>
      </p:sp>
      <p:grpSp>
        <p:nvGrpSpPr>
          <p:cNvPr id="10" name="Gruppo 9"/>
          <p:cNvGrpSpPr/>
          <p:nvPr/>
        </p:nvGrpSpPr>
        <p:grpSpPr>
          <a:xfrm>
            <a:off x="0" y="116632"/>
            <a:ext cx="8028384" cy="6695440"/>
            <a:chOff x="0" y="116632"/>
            <a:chExt cx="8028384" cy="6695440"/>
          </a:xfrm>
        </p:grpSpPr>
        <p:pic>
          <p:nvPicPr>
            <p:cNvPr id="1026" name="Picture 2" descr="Risultati immagini per facolta di medicina veterinaria di teramo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116632"/>
              <a:ext cx="841121" cy="72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uppo 8"/>
            <p:cNvGrpSpPr/>
            <p:nvPr/>
          </p:nvGrpSpPr>
          <p:grpSpPr>
            <a:xfrm>
              <a:off x="0" y="6540842"/>
              <a:ext cx="8028384" cy="271230"/>
              <a:chOff x="0" y="6540842"/>
              <a:chExt cx="8028384" cy="271230"/>
            </a:xfrm>
          </p:grpSpPr>
          <p:cxnSp>
            <p:nvCxnSpPr>
              <p:cNvPr id="3" name="Connettore 1 2"/>
              <p:cNvCxnSpPr/>
              <p:nvPr/>
            </p:nvCxnSpPr>
            <p:spPr>
              <a:xfrm flipH="1">
                <a:off x="0" y="6540842"/>
                <a:ext cx="8028384" cy="0"/>
              </a:xfrm>
              <a:prstGeom prst="line">
                <a:avLst/>
              </a:prstGeom>
              <a:ln w="12700" cap="rnd">
                <a:solidFill>
                  <a:srgbClr val="C00000"/>
                </a:solidFill>
                <a:headEnd type="oval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" name="CasellaDiTesto 4"/>
              <p:cNvSpPr txBox="1"/>
              <p:nvPr/>
            </p:nvSpPr>
            <p:spPr>
              <a:xfrm>
                <a:off x="115614" y="6550462"/>
                <a:ext cx="526939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100" dirty="0" smtClean="0">
                    <a:solidFill>
                      <a:srgbClr val="C00000"/>
                    </a:solidFill>
                  </a:rPr>
                  <a:t>Prof. Andrea Mazzatenta 			 Tossicologia Veterinaria</a:t>
                </a:r>
                <a:endParaRPr lang="it-IT" sz="1100" dirty="0">
                  <a:solidFill>
                    <a:srgbClr val="C00000"/>
                  </a:solidFill>
                </a:endParaRPr>
              </a:p>
            </p:txBody>
          </p:sp>
        </p:grpSp>
      </p:grp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AFDE4-7C4D-41EF-80A5-6165EDE41396}" type="slidenum">
              <a:rPr lang="it-IT" smtClean="0">
                <a:solidFill>
                  <a:schemeClr val="bg1">
                    <a:lumMod val="50000"/>
                  </a:schemeClr>
                </a:solidFill>
              </a:rPr>
              <a:t>3</a:t>
            </a:fld>
            <a:endParaRPr lang="it-IT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323528" y="1412776"/>
            <a:ext cx="86409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it-IT" sz="2000" b="1" dirty="0">
                <a:solidFill>
                  <a:schemeClr val="bg1">
                    <a:lumMod val="50000"/>
                  </a:schemeClr>
                </a:solidFill>
              </a:rPr>
              <a:t>PARTE </a:t>
            </a: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it-IT" sz="2000" b="1" dirty="0">
                <a:solidFill>
                  <a:schemeClr val="bg1">
                    <a:lumMod val="50000"/>
                  </a:schemeClr>
                </a:solidFill>
              </a:rPr>
              <a:t>°</a:t>
            </a:r>
          </a:p>
          <a:p>
            <a:pPr algn="ctr" fontAlgn="base"/>
            <a:r>
              <a:rPr lang="it-IT" sz="2000" b="1" dirty="0">
                <a:solidFill>
                  <a:schemeClr val="bg1">
                    <a:lumMod val="50000"/>
                  </a:schemeClr>
                </a:solidFill>
              </a:rPr>
              <a:t>FORM </a:t>
            </a: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ELABORATO </a:t>
            </a:r>
          </a:p>
          <a:p>
            <a:pPr algn="ctr" fontAlgn="base"/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(file word, carattere </a:t>
            </a:r>
            <a:r>
              <a:rPr lang="it-IT" sz="2000" b="1" dirty="0">
                <a:solidFill>
                  <a:schemeClr val="bg1">
                    <a:lumMod val="50000"/>
                  </a:schemeClr>
                </a:solidFill>
              </a:rPr>
              <a:t>12, spazio singolo, margini </a:t>
            </a: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2; </a:t>
            </a:r>
            <a:r>
              <a:rPr lang="it-IT" sz="2000" b="1" dirty="0" err="1" smtClean="0">
                <a:solidFill>
                  <a:schemeClr val="bg1">
                    <a:lumMod val="50000"/>
                  </a:schemeClr>
                </a:solidFill>
              </a:rPr>
              <a:t>max</a:t>
            </a: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 1,5-2 pagine):</a:t>
            </a:r>
            <a:endParaRPr lang="it-IT" sz="2000" b="1" dirty="0">
              <a:solidFill>
                <a:schemeClr val="bg1">
                  <a:lumMod val="50000"/>
                </a:schemeClr>
              </a:solidFill>
            </a:endParaRPr>
          </a:p>
          <a:p>
            <a:pPr algn="ctr" fontAlgn="base"/>
            <a:endParaRPr lang="it-IT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357188" indent="-357188" fontAlgn="base">
              <a:buFont typeface="Arial" panose="020B0604020202020204" pitchFamily="34" charset="0"/>
              <a:buChar char="•"/>
            </a:pP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Caso studio: </a:t>
            </a:r>
            <a:r>
              <a:rPr lang="it-IT" sz="2000" b="1" dirty="0">
                <a:solidFill>
                  <a:schemeClr val="bg1">
                    <a:lumMod val="50000"/>
                  </a:schemeClr>
                </a:solidFill>
              </a:rPr>
              <a:t>titolo </a:t>
            </a: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(con riferimento ad un argomento del corso es. </a:t>
            </a:r>
            <a:r>
              <a:rPr lang="it-IT" sz="2000" b="1" dirty="0" err="1" smtClean="0">
                <a:solidFill>
                  <a:schemeClr val="bg1">
                    <a:lumMod val="50000"/>
                  </a:schemeClr>
                </a:solidFill>
              </a:rPr>
              <a:t>comp</a:t>
            </a: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. istintivo) </a:t>
            </a:r>
            <a:r>
              <a:rPr lang="it-IT" sz="2000" b="1" u="sng" dirty="0" smtClean="0">
                <a:solidFill>
                  <a:schemeClr val="bg1">
                    <a:lumMod val="50000"/>
                  </a:schemeClr>
                </a:solidFill>
              </a:rPr>
              <a:t>ATTENZIONE A NON ANDARE FUORI TEMA</a:t>
            </a: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;</a:t>
            </a:r>
            <a:endParaRPr lang="it-IT" sz="2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57188" indent="-357188" fontAlgn="base">
              <a:buFont typeface="Arial" panose="020B0604020202020204" pitchFamily="34" charset="0"/>
              <a:buChar char="•"/>
            </a:pPr>
            <a:endParaRPr lang="it-IT" sz="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57188" indent="-357188" fontAlgn="base">
              <a:buFont typeface="Arial" panose="020B0604020202020204" pitchFamily="34" charset="0"/>
              <a:buChar char="•"/>
            </a:pP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Introduzione </a:t>
            </a:r>
            <a:r>
              <a:rPr lang="it-IT" sz="2000" b="1" dirty="0">
                <a:solidFill>
                  <a:schemeClr val="bg1">
                    <a:lumMod val="50000"/>
                  </a:schemeClr>
                </a:solidFill>
              </a:rPr>
              <a:t>sulla letteratura scientifica </a:t>
            </a: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studiata e ricercata su </a:t>
            </a:r>
            <a:r>
              <a:rPr lang="it-IT" sz="2000" b="1" dirty="0" err="1" smtClean="0">
                <a:solidFill>
                  <a:schemeClr val="bg1">
                    <a:lumMod val="50000"/>
                  </a:schemeClr>
                </a:solidFill>
              </a:rPr>
              <a:t>pubmed</a:t>
            </a: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it-IT" sz="2000" b="1" dirty="0" err="1" smtClean="0">
                <a:solidFill>
                  <a:schemeClr val="bg1">
                    <a:lumMod val="50000"/>
                  </a:schemeClr>
                </a:solidFill>
              </a:rPr>
              <a:t>max</a:t>
            </a: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 mezza pagina);</a:t>
            </a:r>
            <a:endParaRPr lang="it-IT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357188" indent="-357188" fontAlgn="base">
              <a:buFont typeface="Arial" panose="020B0604020202020204" pitchFamily="34" charset="0"/>
              <a:buChar char="•"/>
            </a:pPr>
            <a:endParaRPr lang="it-IT" sz="800" b="1" dirty="0">
              <a:solidFill>
                <a:schemeClr val="bg1">
                  <a:lumMod val="50000"/>
                </a:schemeClr>
              </a:solidFill>
            </a:endParaRPr>
          </a:p>
          <a:p>
            <a:pPr marL="357188" indent="-357188" fontAlgn="base">
              <a:buFont typeface="Arial" panose="020B0604020202020204" pitchFamily="34" charset="0"/>
              <a:buChar char="•"/>
            </a:pP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Materiali e Metodi (</a:t>
            </a:r>
            <a:r>
              <a:rPr lang="it-IT" sz="2000" b="1" dirty="0" err="1" smtClean="0">
                <a:solidFill>
                  <a:schemeClr val="bg1">
                    <a:lumMod val="50000"/>
                  </a:schemeClr>
                </a:solidFill>
              </a:rPr>
              <a:t>max</a:t>
            </a: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it-IT" sz="2000" b="1" dirty="0">
                <a:solidFill>
                  <a:schemeClr val="bg1">
                    <a:lumMod val="50000"/>
                  </a:schemeClr>
                </a:solidFill>
              </a:rPr>
              <a:t>mezza pagina)</a:t>
            </a: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;</a:t>
            </a:r>
            <a:endParaRPr lang="it-IT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357188" indent="-357188" fontAlgn="base">
              <a:buFont typeface="Arial" panose="020B0604020202020204" pitchFamily="34" charset="0"/>
              <a:buChar char="•"/>
            </a:pPr>
            <a:endParaRPr lang="it-IT" sz="800" b="1" dirty="0">
              <a:solidFill>
                <a:schemeClr val="bg1">
                  <a:lumMod val="50000"/>
                </a:schemeClr>
              </a:solidFill>
            </a:endParaRPr>
          </a:p>
          <a:p>
            <a:pPr marL="357188" indent="-357188" fontAlgn="base">
              <a:buFont typeface="Arial" panose="020B0604020202020204" pitchFamily="34" charset="0"/>
              <a:buChar char="•"/>
            </a:pP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Opinione critica dello studente (NB </a:t>
            </a: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questa parte è </a:t>
            </a: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personale! deve </a:t>
            </a: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esprimere lo </a:t>
            </a: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capacità dello studente di comprendere la materia ed elaborare lo studio fatto), </a:t>
            </a:r>
            <a:r>
              <a:rPr lang="it-IT" sz="2000" b="1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it-IT" sz="2000" b="1" dirty="0" err="1">
                <a:solidFill>
                  <a:schemeClr val="bg1">
                    <a:lumMod val="50000"/>
                  </a:schemeClr>
                </a:solidFill>
              </a:rPr>
              <a:t>max</a:t>
            </a:r>
            <a:r>
              <a:rPr lang="it-IT" sz="2000" b="1" dirty="0">
                <a:solidFill>
                  <a:schemeClr val="bg1">
                    <a:lumMod val="50000"/>
                  </a:schemeClr>
                </a:solidFill>
              </a:rPr>
              <a:t> mezza pagina</a:t>
            </a: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);</a:t>
            </a:r>
          </a:p>
          <a:p>
            <a:pPr marL="357188" indent="-357188" fontAlgn="base">
              <a:buFont typeface="Arial" panose="020B0604020202020204" pitchFamily="34" charset="0"/>
              <a:buChar char="•"/>
            </a:pPr>
            <a:endParaRPr lang="it-IT" sz="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57188" indent="-357188" fontAlgn="base">
              <a:buFont typeface="Arial" panose="020B0604020202020204" pitchFamily="34" charset="0"/>
              <a:buChar char="•"/>
            </a:pP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Referenze </a:t>
            </a:r>
            <a:r>
              <a:rPr lang="it-IT" sz="2000" b="1" dirty="0" err="1" smtClean="0">
                <a:solidFill>
                  <a:schemeClr val="bg1">
                    <a:lumMod val="50000"/>
                  </a:schemeClr>
                </a:solidFill>
              </a:rPr>
              <a:t>min</a:t>
            </a: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 3 </a:t>
            </a:r>
            <a:r>
              <a:rPr lang="it-IT" sz="2000" b="1" dirty="0" err="1" smtClean="0">
                <a:solidFill>
                  <a:schemeClr val="bg1">
                    <a:lumMod val="50000"/>
                  </a:schemeClr>
                </a:solidFill>
              </a:rPr>
              <a:t>max</a:t>
            </a:r>
            <a:r>
              <a:rPr lang="it-IT" sz="2000" b="1" dirty="0" smtClean="0">
                <a:solidFill>
                  <a:schemeClr val="bg1">
                    <a:lumMod val="50000"/>
                  </a:schemeClr>
                </a:solidFill>
              </a:rPr>
              <a:t> 5 referenze espresse nella forma autore/i, anno, titolo del lavoro, rivista scientifica, volume, pagine.</a:t>
            </a:r>
            <a:endParaRPr lang="it-IT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1043608" y="980728"/>
            <a:ext cx="69847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it-IT" sz="2400" b="1" dirty="0"/>
              <a:t>STUDIO DI UN COMPORTAMENTO NORMALE:</a:t>
            </a:r>
            <a:endParaRPr lang="it-IT" sz="24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4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115616" y="153466"/>
            <a:ext cx="35684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it-IT" sz="1200" b="1" dirty="0" smtClean="0"/>
              <a:t>Nome:_____________________________________</a:t>
            </a:r>
          </a:p>
          <a:p>
            <a:pPr fontAlgn="base"/>
            <a:r>
              <a:rPr lang="it-IT" sz="1200" b="1" dirty="0" smtClean="0"/>
              <a:t>Cognome:__________________________________</a:t>
            </a:r>
          </a:p>
          <a:p>
            <a:pPr fontAlgn="base"/>
            <a:r>
              <a:rPr lang="it-IT" sz="1200" b="1" dirty="0" smtClean="0"/>
              <a:t>Matricola:__________________________________</a:t>
            </a:r>
          </a:p>
        </p:txBody>
      </p:sp>
      <p:grpSp>
        <p:nvGrpSpPr>
          <p:cNvPr id="10" name="Gruppo 9"/>
          <p:cNvGrpSpPr/>
          <p:nvPr/>
        </p:nvGrpSpPr>
        <p:grpSpPr>
          <a:xfrm>
            <a:off x="0" y="116632"/>
            <a:ext cx="8028384" cy="6695440"/>
            <a:chOff x="0" y="116632"/>
            <a:chExt cx="8028384" cy="6695440"/>
          </a:xfrm>
        </p:grpSpPr>
        <p:pic>
          <p:nvPicPr>
            <p:cNvPr id="1026" name="Picture 2" descr="Risultati immagini per facolta di medicina veterinaria di teramo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116632"/>
              <a:ext cx="841121" cy="72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uppo 8"/>
            <p:cNvGrpSpPr/>
            <p:nvPr/>
          </p:nvGrpSpPr>
          <p:grpSpPr>
            <a:xfrm>
              <a:off x="0" y="6540842"/>
              <a:ext cx="8028384" cy="271230"/>
              <a:chOff x="0" y="6540842"/>
              <a:chExt cx="8028384" cy="271230"/>
            </a:xfrm>
          </p:grpSpPr>
          <p:cxnSp>
            <p:nvCxnSpPr>
              <p:cNvPr id="3" name="Connettore 1 2"/>
              <p:cNvCxnSpPr/>
              <p:nvPr/>
            </p:nvCxnSpPr>
            <p:spPr>
              <a:xfrm flipH="1">
                <a:off x="0" y="6540842"/>
                <a:ext cx="8028384" cy="0"/>
              </a:xfrm>
              <a:prstGeom prst="line">
                <a:avLst/>
              </a:prstGeom>
              <a:ln w="12700" cap="rnd">
                <a:solidFill>
                  <a:srgbClr val="C00000"/>
                </a:solidFill>
                <a:headEnd type="oval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" name="CasellaDiTesto 4"/>
              <p:cNvSpPr txBox="1"/>
              <p:nvPr/>
            </p:nvSpPr>
            <p:spPr>
              <a:xfrm>
                <a:off x="115614" y="6550462"/>
                <a:ext cx="526939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100" dirty="0" smtClean="0">
                    <a:solidFill>
                      <a:srgbClr val="C00000"/>
                    </a:solidFill>
                  </a:rPr>
                  <a:t>Prof. Andrea Mazzatenta 			 Tossicologia Veterinaria</a:t>
                </a:r>
                <a:endParaRPr lang="it-IT" sz="1100" dirty="0">
                  <a:solidFill>
                    <a:srgbClr val="C00000"/>
                  </a:solidFill>
                </a:endParaRPr>
              </a:p>
            </p:txBody>
          </p:sp>
        </p:grpSp>
      </p:grp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AFDE4-7C4D-41EF-80A5-6165EDE41396}" type="slidenum">
              <a:rPr lang="it-IT" smtClean="0">
                <a:solidFill>
                  <a:schemeClr val="bg1">
                    <a:lumMod val="50000"/>
                  </a:schemeClr>
                </a:solidFill>
              </a:rPr>
              <a:t>4</a:t>
            </a:fld>
            <a:endParaRPr lang="it-IT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251520" y="1844238"/>
            <a:ext cx="864096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it-IT" sz="3600" b="1" dirty="0">
                <a:solidFill>
                  <a:schemeClr val="bg1">
                    <a:lumMod val="50000"/>
                  </a:schemeClr>
                </a:solidFill>
              </a:rPr>
              <a:t>PARTE II°</a:t>
            </a:r>
          </a:p>
          <a:p>
            <a:pPr algn="ctr" fontAlgn="base"/>
            <a:r>
              <a:rPr lang="it-IT" sz="3600" b="1" dirty="0" smtClean="0">
                <a:solidFill>
                  <a:schemeClr val="bg1">
                    <a:lumMod val="50000"/>
                  </a:schemeClr>
                </a:solidFill>
              </a:rPr>
              <a:t>FORM PRESENTAZIONE:</a:t>
            </a:r>
          </a:p>
          <a:p>
            <a:pPr algn="ctr" fontAlgn="base"/>
            <a:endParaRPr lang="it-IT" sz="2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57188" indent="-357188" fontAlgn="base">
              <a:buFont typeface="Arial" panose="020B0604020202020204" pitchFamily="34" charset="0"/>
              <a:buChar char="•"/>
            </a:pPr>
            <a:r>
              <a:rPr lang="it-IT" sz="2800" b="1" dirty="0" smtClean="0">
                <a:solidFill>
                  <a:schemeClr val="bg1">
                    <a:lumMod val="50000"/>
                  </a:schemeClr>
                </a:solidFill>
              </a:rPr>
              <a:t>Slide 1-2 </a:t>
            </a:r>
            <a:r>
              <a:rPr lang="it-IT" sz="2800" b="1" dirty="0" smtClean="0">
                <a:solidFill>
                  <a:schemeClr val="bg1">
                    <a:lumMod val="50000"/>
                  </a:schemeClr>
                </a:solidFill>
              </a:rPr>
              <a:t>introduzione </a:t>
            </a:r>
            <a:r>
              <a:rPr lang="it-IT" sz="2800" b="1" dirty="0" smtClean="0">
                <a:solidFill>
                  <a:schemeClr val="bg1">
                    <a:lumMod val="50000"/>
                  </a:schemeClr>
                </a:solidFill>
              </a:rPr>
              <a:t>sulla letteratura scientifica studiata;</a:t>
            </a:r>
          </a:p>
          <a:p>
            <a:pPr marL="357188" indent="-357188" fontAlgn="base">
              <a:buFont typeface="Arial" panose="020B0604020202020204" pitchFamily="34" charset="0"/>
              <a:buChar char="•"/>
            </a:pPr>
            <a:endParaRPr lang="it-IT" sz="12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57188" indent="-357188" fontAlgn="base">
              <a:buFont typeface="Arial" panose="020B0604020202020204" pitchFamily="34" charset="0"/>
              <a:buChar char="•"/>
            </a:pPr>
            <a:r>
              <a:rPr lang="it-IT" sz="2800" b="1" dirty="0" smtClean="0">
                <a:solidFill>
                  <a:schemeClr val="bg1">
                    <a:lumMod val="50000"/>
                  </a:schemeClr>
                </a:solidFill>
              </a:rPr>
              <a:t>Slide 3-4 </a:t>
            </a:r>
            <a:r>
              <a:rPr lang="it-IT" sz="2800" b="1" dirty="0" smtClean="0">
                <a:solidFill>
                  <a:schemeClr val="bg1">
                    <a:lumMod val="50000"/>
                  </a:schemeClr>
                </a:solidFill>
              </a:rPr>
              <a:t>metodica sperimentale con analisi statistica;</a:t>
            </a:r>
            <a:endParaRPr lang="it-IT" sz="2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57188" indent="-357188" fontAlgn="base">
              <a:buFont typeface="Arial" panose="020B0604020202020204" pitchFamily="34" charset="0"/>
              <a:buChar char="•"/>
            </a:pPr>
            <a:endParaRPr lang="it-IT" sz="1200" b="1" dirty="0">
              <a:solidFill>
                <a:schemeClr val="bg1">
                  <a:lumMod val="50000"/>
                </a:schemeClr>
              </a:solidFill>
            </a:endParaRPr>
          </a:p>
          <a:p>
            <a:pPr marL="357188" indent="-357188" fontAlgn="base">
              <a:buFont typeface="Arial" panose="020B0604020202020204" pitchFamily="34" charset="0"/>
              <a:buChar char="•"/>
            </a:pPr>
            <a:r>
              <a:rPr lang="it-IT" sz="2800" b="1" dirty="0">
                <a:solidFill>
                  <a:schemeClr val="bg1">
                    <a:lumMod val="50000"/>
                  </a:schemeClr>
                </a:solidFill>
              </a:rPr>
              <a:t>Slide </a:t>
            </a:r>
            <a:r>
              <a:rPr lang="it-IT" sz="2800" b="1" dirty="0" smtClean="0">
                <a:solidFill>
                  <a:schemeClr val="bg1">
                    <a:lumMod val="50000"/>
                  </a:schemeClr>
                </a:solidFill>
              </a:rPr>
              <a:t>4-5 </a:t>
            </a:r>
            <a:r>
              <a:rPr lang="it-IT" sz="2800" b="1" dirty="0" smtClean="0">
                <a:solidFill>
                  <a:schemeClr val="bg1">
                    <a:lumMod val="50000"/>
                  </a:schemeClr>
                </a:solidFill>
              </a:rPr>
              <a:t>opinione critica dello studente;</a:t>
            </a:r>
            <a:endParaRPr lang="it-IT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1907704" y="980728"/>
            <a:ext cx="53285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it-IT" sz="2400" b="1" dirty="0" smtClean="0"/>
              <a:t>Caso studio: </a:t>
            </a:r>
            <a:r>
              <a:rPr lang="it-IT" sz="2400" b="1" dirty="0" smtClean="0">
                <a:solidFill>
                  <a:schemeClr val="bg1">
                    <a:lumMod val="50000"/>
                  </a:schemeClr>
                </a:solidFill>
              </a:rPr>
              <a:t>titolo</a:t>
            </a:r>
            <a:endParaRPr lang="it-IT" sz="24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769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907704" y="332656"/>
            <a:ext cx="53285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it-IT" sz="2400" b="1" dirty="0" smtClean="0"/>
              <a:t>ESITO ESAME</a:t>
            </a:r>
            <a:endParaRPr lang="it-IT" sz="2400" b="1" dirty="0"/>
          </a:p>
        </p:txBody>
      </p:sp>
      <p:grpSp>
        <p:nvGrpSpPr>
          <p:cNvPr id="10" name="Gruppo 9"/>
          <p:cNvGrpSpPr/>
          <p:nvPr/>
        </p:nvGrpSpPr>
        <p:grpSpPr>
          <a:xfrm>
            <a:off x="0" y="116632"/>
            <a:ext cx="8028384" cy="6695440"/>
            <a:chOff x="0" y="116632"/>
            <a:chExt cx="8028384" cy="6695440"/>
          </a:xfrm>
        </p:grpSpPr>
        <p:pic>
          <p:nvPicPr>
            <p:cNvPr id="1026" name="Picture 2" descr="Risultati immagini per facolta di medicina veterinaria di teramo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116632"/>
              <a:ext cx="841121" cy="72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uppo 8"/>
            <p:cNvGrpSpPr/>
            <p:nvPr/>
          </p:nvGrpSpPr>
          <p:grpSpPr>
            <a:xfrm>
              <a:off x="0" y="6540842"/>
              <a:ext cx="8028384" cy="271230"/>
              <a:chOff x="0" y="6540842"/>
              <a:chExt cx="8028384" cy="271230"/>
            </a:xfrm>
          </p:grpSpPr>
          <p:cxnSp>
            <p:nvCxnSpPr>
              <p:cNvPr id="3" name="Connettore 1 2"/>
              <p:cNvCxnSpPr/>
              <p:nvPr/>
            </p:nvCxnSpPr>
            <p:spPr>
              <a:xfrm flipH="1">
                <a:off x="0" y="6540842"/>
                <a:ext cx="8028384" cy="0"/>
              </a:xfrm>
              <a:prstGeom prst="line">
                <a:avLst/>
              </a:prstGeom>
              <a:ln w="12700" cap="rnd">
                <a:solidFill>
                  <a:srgbClr val="C00000"/>
                </a:solidFill>
                <a:headEnd type="oval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" name="CasellaDiTesto 4"/>
              <p:cNvSpPr txBox="1"/>
              <p:nvPr/>
            </p:nvSpPr>
            <p:spPr>
              <a:xfrm>
                <a:off x="115614" y="6550462"/>
                <a:ext cx="526939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100" dirty="0" smtClean="0">
                    <a:solidFill>
                      <a:srgbClr val="C00000"/>
                    </a:solidFill>
                  </a:rPr>
                  <a:t>Prof. Andrea Mazzatenta 			 Tossicologia Veterinaria</a:t>
                </a:r>
                <a:endParaRPr lang="it-IT" sz="1100" dirty="0">
                  <a:solidFill>
                    <a:srgbClr val="C00000"/>
                  </a:solidFill>
                </a:endParaRPr>
              </a:p>
            </p:txBody>
          </p:sp>
        </p:grpSp>
      </p:grp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AFDE4-7C4D-41EF-80A5-6165EDE41396}" type="slidenum">
              <a:rPr lang="it-IT" smtClean="0">
                <a:solidFill>
                  <a:schemeClr val="bg1">
                    <a:lumMod val="50000"/>
                  </a:schemeClr>
                </a:solidFill>
              </a:rPr>
              <a:t>5</a:t>
            </a:fld>
            <a:endParaRPr lang="it-IT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251520" y="1352957"/>
            <a:ext cx="8640959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 smtClean="0"/>
              <a:t>ESAME CON PARZIALI:</a:t>
            </a:r>
          </a:p>
          <a:p>
            <a:pPr marL="2867025" indent="-357188">
              <a:buFont typeface="Arial" panose="020B0604020202020204" pitchFamily="34" charset="0"/>
              <a:buChar char="•"/>
            </a:pPr>
            <a:r>
              <a:rPr lang="it-IT" b="1" dirty="0" smtClean="0"/>
              <a:t>PARTE I°: </a:t>
            </a:r>
            <a:r>
              <a:rPr lang="it-IT" b="1" u="sng" dirty="0" smtClean="0">
                <a:solidFill>
                  <a:srgbClr val="FF0000"/>
                </a:solidFill>
              </a:rPr>
              <a:t>MAX 10 PUNTI</a:t>
            </a:r>
          </a:p>
          <a:p>
            <a:pPr marL="2867025" indent="-357188">
              <a:buFont typeface="Arial" panose="020B0604020202020204" pitchFamily="34" charset="0"/>
              <a:buChar char="•"/>
            </a:pPr>
            <a:endParaRPr lang="it-IT" dirty="0"/>
          </a:p>
          <a:p>
            <a:pPr marL="2867025" indent="-357188">
              <a:buFont typeface="Arial" panose="020B0604020202020204" pitchFamily="34" charset="0"/>
              <a:buChar char="•"/>
            </a:pPr>
            <a:r>
              <a:rPr lang="it-IT" b="1" dirty="0" smtClean="0"/>
              <a:t>PARTE II°: </a:t>
            </a:r>
            <a:r>
              <a:rPr lang="it-IT" b="1" u="sng" dirty="0">
                <a:solidFill>
                  <a:srgbClr val="FF0000"/>
                </a:solidFill>
              </a:rPr>
              <a:t>MAX 10 </a:t>
            </a:r>
            <a:r>
              <a:rPr lang="it-IT" b="1" u="sng" dirty="0" smtClean="0">
                <a:solidFill>
                  <a:srgbClr val="FF0000"/>
                </a:solidFill>
              </a:rPr>
              <a:t>PUNTI</a:t>
            </a:r>
            <a:endParaRPr lang="it-IT" b="1" u="sng" dirty="0">
              <a:solidFill>
                <a:srgbClr val="FF0000"/>
              </a:solidFill>
            </a:endParaRPr>
          </a:p>
          <a:p>
            <a:pPr marL="2867025" indent="-357188">
              <a:buFont typeface="Arial" panose="020B0604020202020204" pitchFamily="34" charset="0"/>
              <a:buChar char="•"/>
            </a:pPr>
            <a:endParaRPr lang="it-IT" dirty="0"/>
          </a:p>
          <a:p>
            <a:pPr marL="2867025" indent="-357188">
              <a:buFont typeface="Arial" panose="020B0604020202020204" pitchFamily="34" charset="0"/>
              <a:buChar char="•"/>
            </a:pPr>
            <a:r>
              <a:rPr lang="it-IT" b="1" dirty="0" smtClean="0"/>
              <a:t>PARTE III°: </a:t>
            </a:r>
            <a:r>
              <a:rPr lang="it-IT" b="1" u="sng" dirty="0">
                <a:solidFill>
                  <a:srgbClr val="FF0000"/>
                </a:solidFill>
              </a:rPr>
              <a:t>MAX 10 </a:t>
            </a:r>
            <a:r>
              <a:rPr lang="it-IT" b="1" u="sng" dirty="0" smtClean="0">
                <a:solidFill>
                  <a:srgbClr val="FF0000"/>
                </a:solidFill>
              </a:rPr>
              <a:t>PUNTI</a:t>
            </a:r>
          </a:p>
          <a:p>
            <a:pPr algn="ctr"/>
            <a:endParaRPr lang="it-IT" dirty="0" smtClean="0"/>
          </a:p>
          <a:p>
            <a:pPr algn="ctr"/>
            <a:r>
              <a:rPr lang="it-IT" dirty="0" smtClean="0"/>
              <a:t>(N.B. non è possibile recupero dei parziali persi a causa della modalità </a:t>
            </a:r>
            <a:r>
              <a:rPr lang="it-IT" i="1" dirty="0" smtClean="0"/>
              <a:t>open </a:t>
            </a:r>
            <a:r>
              <a:rPr lang="it-IT" i="1" dirty="0" err="1" smtClean="0"/>
              <a:t>class</a:t>
            </a:r>
            <a:r>
              <a:rPr lang="it-IT" dirty="0" smtClean="0"/>
              <a:t>)</a:t>
            </a:r>
            <a:endParaRPr lang="it-IT" b="1" u="sng" dirty="0" smtClean="0">
              <a:solidFill>
                <a:srgbClr val="FF0000"/>
              </a:solidFill>
            </a:endParaRPr>
          </a:p>
          <a:p>
            <a:endParaRPr lang="it-IT" b="1" u="sng" dirty="0" smtClean="0">
              <a:solidFill>
                <a:srgbClr val="FF0000"/>
              </a:solidFill>
            </a:endParaRPr>
          </a:p>
          <a:p>
            <a:pPr algn="ctr"/>
            <a:endParaRPr lang="it-IT" dirty="0" smtClean="0"/>
          </a:p>
          <a:p>
            <a:pPr algn="ctr"/>
            <a:r>
              <a:rPr lang="it-IT" dirty="0" smtClean="0"/>
              <a:t>- OPPURE  -</a:t>
            </a:r>
          </a:p>
          <a:p>
            <a:pPr marL="285750" indent="-285750" algn="ctr">
              <a:buFontTx/>
              <a:buChar char="-"/>
            </a:pPr>
            <a:endParaRPr lang="it-IT" dirty="0"/>
          </a:p>
          <a:p>
            <a:endParaRPr lang="it-IT" sz="2000" u="sng" dirty="0" smtClean="0">
              <a:solidFill>
                <a:srgbClr val="FF0000"/>
              </a:solidFill>
            </a:endParaRPr>
          </a:p>
          <a:p>
            <a:r>
              <a:rPr lang="it-IT" sz="2000" b="1" dirty="0" smtClean="0"/>
              <a:t>ESAME UNICO:</a:t>
            </a:r>
            <a:endParaRPr lang="it-IT" sz="2000" b="1" dirty="0"/>
          </a:p>
          <a:p>
            <a:pPr marL="2867025" indent="-357188">
              <a:buFont typeface="Arial" panose="020B0604020202020204" pitchFamily="34" charset="0"/>
              <a:buChar char="•"/>
            </a:pPr>
            <a:r>
              <a:rPr lang="it-IT" b="1" dirty="0" smtClean="0"/>
              <a:t>COLLOQUIO ORALE </a:t>
            </a:r>
          </a:p>
          <a:p>
            <a:pPr marL="2509837"/>
            <a:r>
              <a:rPr lang="it-IT" dirty="0" smtClean="0"/>
              <a:t>(N.B. su tutto il programma)</a:t>
            </a:r>
          </a:p>
        </p:txBody>
      </p:sp>
    </p:spTree>
    <p:extLst>
      <p:ext uri="{BB962C8B-B14F-4D97-AF65-F5344CB8AC3E}">
        <p14:creationId xmlns:p14="http://schemas.microsoft.com/office/powerpoint/2010/main" val="36593601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340</Words>
  <Application>Microsoft Office PowerPoint</Application>
  <PresentationFormat>Presentazione su schermo (4:3)</PresentationFormat>
  <Paragraphs>77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Andrea</dc:creator>
  <cp:lastModifiedBy>Andrea</cp:lastModifiedBy>
  <cp:revision>23</cp:revision>
  <dcterms:created xsi:type="dcterms:W3CDTF">2017-07-30T19:33:54Z</dcterms:created>
  <dcterms:modified xsi:type="dcterms:W3CDTF">2017-11-16T18:33:36Z</dcterms:modified>
</cp:coreProperties>
</file>