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426" r:id="rId2"/>
    <p:sldId id="343" r:id="rId3"/>
    <p:sldId id="347" r:id="rId4"/>
    <p:sldId id="348" r:id="rId5"/>
    <p:sldId id="349" r:id="rId6"/>
    <p:sldId id="427" r:id="rId7"/>
    <p:sldId id="350" r:id="rId8"/>
    <p:sldId id="351" r:id="rId9"/>
    <p:sldId id="428" r:id="rId10"/>
    <p:sldId id="429" r:id="rId11"/>
    <p:sldId id="1652" r:id="rId12"/>
    <p:sldId id="1655" r:id="rId13"/>
    <p:sldId id="1653" r:id="rId14"/>
    <p:sldId id="1654" r:id="rId15"/>
    <p:sldId id="1657" r:id="rId16"/>
    <p:sldId id="1658" r:id="rId17"/>
    <p:sldId id="1659" r:id="rId18"/>
    <p:sldId id="1660" r:id="rId19"/>
    <p:sldId id="352" r:id="rId20"/>
    <p:sldId id="353" r:id="rId21"/>
    <p:sldId id="355" r:id="rId22"/>
    <p:sldId id="354" r:id="rId23"/>
    <p:sldId id="356" r:id="rId2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033"/>
    <p:restoredTop sz="94719"/>
  </p:normalViewPr>
  <p:slideViewPr>
    <p:cSldViewPr snapToGrid="0">
      <p:cViewPr varScale="1">
        <p:scale>
          <a:sx n="103" d="100"/>
          <a:sy n="103" d="100"/>
        </p:scale>
        <p:origin x="184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95C53-052C-734F-BD51-CEDC8A42DBB8}" type="datetimeFigureOut">
              <a:rPr lang="it-IT" smtClean="0"/>
              <a:t>12/12/23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AB64A-C9B1-9A48-95C4-920DA9303F0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8206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CC8F57-14DE-9302-1227-FF170EEC42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D8857C9-2689-73F0-D206-4DA17702EA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B1E3F23-9BD7-7C61-D993-37B37EF90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DE508-644D-8B47-B73B-2B857C512CE7}" type="datetimeFigureOut">
              <a:rPr lang="it-IT" smtClean="0"/>
              <a:t>12/12/23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E3CECF6-C57F-8846-B628-375B456BA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380198F-EBA2-DAF6-A896-4CD71EFAF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9FBF4-518A-1B4E-BB47-5A0AF4049E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4027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CA4A07-C1AA-5751-DD70-D3AE02B0C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A7BC62C-C56B-3FE4-4247-C761E97EFD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A32BA20-1C35-381A-27AC-BE01C4E84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DE508-644D-8B47-B73B-2B857C512CE7}" type="datetimeFigureOut">
              <a:rPr lang="it-IT" smtClean="0"/>
              <a:t>12/12/23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8FB7DF9-64C8-D7C5-C0B1-FB0621696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EF9B632-B54D-4622-07DE-7771B51D6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9FBF4-518A-1B4E-BB47-5A0AF4049E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4479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7A0B241-07C4-2066-301C-585D109B7D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A495D76-67E1-CFBF-55D9-9C395FB0F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B10002C-BFB0-62E3-962C-DD56130C5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DE508-644D-8B47-B73B-2B857C512CE7}" type="datetimeFigureOut">
              <a:rPr lang="it-IT" smtClean="0"/>
              <a:t>12/12/23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C2955B5-1961-3CB3-B914-854D95513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DF545F3-9DFA-4AFB-1565-13A5F90B1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9FBF4-518A-1B4E-BB47-5A0AF4049E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1946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6AB95E-8331-DDC2-E9EE-87063E321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31545DE-AD1D-EC07-0E34-712C768F62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BA959B9-438E-D06E-4C6C-CA9F63FFB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DE508-644D-8B47-B73B-2B857C512CE7}" type="datetimeFigureOut">
              <a:rPr lang="it-IT" smtClean="0"/>
              <a:t>12/12/23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658A7F5-123A-DA6D-3507-3DE74FC97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3C83FAA-3619-4489-8F86-0C6EA0569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9FBF4-518A-1B4E-BB47-5A0AF4049E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6616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C85C5B-A33B-20EA-BCF0-BB18E1344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018CFC1-7CF7-3383-AD20-5CBA2102D2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3D3615F-F53C-8D7F-ED73-ED84BC219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DE508-644D-8B47-B73B-2B857C512CE7}" type="datetimeFigureOut">
              <a:rPr lang="it-IT" smtClean="0"/>
              <a:t>12/12/23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2BA200E-39CE-68EC-D868-E3C38A7E1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DB2FE39-9DEF-B81E-F418-6EB93B320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9FBF4-518A-1B4E-BB47-5A0AF4049E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5161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96B02F-AD78-E7AC-553F-FB0603011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1DAAC4-1760-9717-7E60-7BC19CD2FB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7F4B6DA-D630-205D-BF29-DBFD2C26CB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AFBB6C5-732F-493C-DF85-E74779305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DE508-644D-8B47-B73B-2B857C512CE7}" type="datetimeFigureOut">
              <a:rPr lang="it-IT" smtClean="0"/>
              <a:t>12/12/23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001FA6C-880D-F3E6-ED20-A4D609968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F1F79DB-AA0D-9A71-CC52-E6A9AC5C9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9FBF4-518A-1B4E-BB47-5A0AF4049E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9951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07B0EF-B61E-BA5F-D693-3FA82F311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9EEDF91-8762-1C10-695D-9A14F0884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05C1125-B331-4885-0F04-9B5E656173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AA4CE55-00D5-7CB3-7BB6-3590B1F688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8BB9BD8-9DC5-A7F4-E3C2-8DE656AFA4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99B663E-F7A6-4DB9-B3EA-1D2683633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DE508-644D-8B47-B73B-2B857C512CE7}" type="datetimeFigureOut">
              <a:rPr lang="it-IT" smtClean="0"/>
              <a:t>12/12/23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090B6B3-7574-A3DA-7355-0A47A8B6A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CDD3220-B8A4-02D7-9620-E3EA07B9B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9FBF4-518A-1B4E-BB47-5A0AF4049E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8390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0FAAFA-AD29-C0DE-A7EE-E4481C822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87F863E-973F-B262-C197-FB5B981DC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DE508-644D-8B47-B73B-2B857C512CE7}" type="datetimeFigureOut">
              <a:rPr lang="it-IT" smtClean="0"/>
              <a:t>12/12/23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EBB1511-F2E8-197D-7237-988569E08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B2554AB-4BF5-A225-ADCA-3D653F98D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9FBF4-518A-1B4E-BB47-5A0AF4049E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5465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258654A-7395-B545-B4FC-1A9CE8816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DE508-644D-8B47-B73B-2B857C512CE7}" type="datetimeFigureOut">
              <a:rPr lang="it-IT" smtClean="0"/>
              <a:t>12/12/23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7FB251D-8891-F607-6205-B4617EAC5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99AEB7F-CA96-4A2D-A829-9D9D2E65A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9FBF4-518A-1B4E-BB47-5A0AF4049E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8141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4DEB8D-8A23-3501-D778-629E49E91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BEA92EF-BE06-FDC0-3CDC-9780C5FC7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0B58F56-1FD4-DA83-D369-16D9321B62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37C1704-04A8-9958-BA33-4BD7582D4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DE508-644D-8B47-B73B-2B857C512CE7}" type="datetimeFigureOut">
              <a:rPr lang="it-IT" smtClean="0"/>
              <a:t>12/12/23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D4D858A-B8EB-A9A4-23FB-B807A9BC5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D0F96E3-E361-4DA7-4F1C-0B387BA0C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9FBF4-518A-1B4E-BB47-5A0AF4049E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8430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65800D-1DE1-8786-ED36-5F6A5B67A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339E9A0-7CB4-EE15-A712-494EBB91EF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208A891-7643-28F1-006B-2D34B11DB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BA53AB9-E515-91AE-D3C1-11EBBF882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DE508-644D-8B47-B73B-2B857C512CE7}" type="datetimeFigureOut">
              <a:rPr lang="it-IT" smtClean="0"/>
              <a:t>12/12/23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72DB74F-B742-69E0-C2CA-964919889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2B978F8-8AB0-46AB-DAD1-C10D367DA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9FBF4-518A-1B4E-BB47-5A0AF4049E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7576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1636E27-CE49-37BD-609E-778AB6B32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8068D74-6660-F49B-A485-FF8269EA11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7D3D625-861A-8490-8A2F-9A65DDA2F6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DE508-644D-8B47-B73B-2B857C512CE7}" type="datetimeFigureOut">
              <a:rPr lang="it-IT" smtClean="0"/>
              <a:t>12/12/23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0047F67-800F-2AB8-4B21-8B58CCC73E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F867F71-4073-5A4A-4FAF-80F2B7A1EA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19FBF4-518A-1B4E-BB47-5A0AF4049E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636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6.jpe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E4ADF086-6042-F119-D855-D6B64134A9C3}"/>
              </a:ext>
            </a:extLst>
          </p:cNvPr>
          <p:cNvSpPr txBox="1"/>
          <p:nvPr/>
        </p:nvSpPr>
        <p:spPr>
          <a:xfrm>
            <a:off x="153947" y="12526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u="sng" dirty="0">
                <a:solidFill>
                  <a:srgbClr val="823A0A"/>
                </a:solidFill>
                <a:latin typeface="Arial" panose="020B0604020202020204" pitchFamily="34" charset="0"/>
              </a:rPr>
              <a:t>I Biosensori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45F6234-1681-DA7C-18D7-07A53E092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935" y="271130"/>
            <a:ext cx="4918272" cy="302663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7F25088-CB21-38E4-A6CB-1B9B477F887E}"/>
              </a:ext>
            </a:extLst>
          </p:cNvPr>
          <p:cNvSpPr txBox="1"/>
          <p:nvPr/>
        </p:nvSpPr>
        <p:spPr>
          <a:xfrm>
            <a:off x="256801" y="741560"/>
            <a:ext cx="61993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 sensore chimico è un dispositivo in grado di trasformare informazioni chimiche, come la concentrazione di uno o </a:t>
            </a:r>
            <a:r>
              <a:rPr lang="it-IT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piu’</a:t>
            </a:r>
            <a:r>
              <a:rPr lang="it-IT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componenti di una soluzione, in un segnale analiticamente utile. </a:t>
            </a:r>
            <a:endParaRPr lang="it-IT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818508A-D795-9872-681E-1A41861D54C1}"/>
              </a:ext>
            </a:extLst>
          </p:cNvPr>
          <p:cNvSpPr txBox="1"/>
          <p:nvPr/>
        </p:nvSpPr>
        <p:spPr>
          <a:xfrm>
            <a:off x="309967" y="2288625"/>
            <a:ext cx="6577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/>
              <a:t>In un </a:t>
            </a:r>
            <a:r>
              <a:rPr lang="it-IT" b="1" u="sng" dirty="0"/>
              <a:t>biosensore</a:t>
            </a:r>
            <a:r>
              <a:rPr lang="it-IT" dirty="0"/>
              <a:t> viene introdotta una componente di riconoscimento molecolare di origine biologica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17165749-1962-262F-EC8F-CFE2FC096E4A}"/>
              </a:ext>
            </a:extLst>
          </p:cNvPr>
          <p:cNvCxnSpPr>
            <a:cxnSpLocks/>
          </p:cNvCxnSpPr>
          <p:nvPr/>
        </p:nvCxnSpPr>
        <p:spPr>
          <a:xfrm>
            <a:off x="3275612" y="3512394"/>
            <a:ext cx="0" cy="1927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0F5E4EF-18C1-5F20-2BD3-F8AD14C8FA29}"/>
              </a:ext>
            </a:extLst>
          </p:cNvPr>
          <p:cNvSpPr txBox="1"/>
          <p:nvPr/>
        </p:nvSpPr>
        <p:spPr>
          <a:xfrm>
            <a:off x="1659487" y="3143062"/>
            <a:ext cx="3088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/>
              <a:t>Un test ELISA è un biosensore?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323D9F1-5556-26DC-6DAF-32E4489348E4}"/>
              </a:ext>
            </a:extLst>
          </p:cNvPr>
          <p:cNvSpPr txBox="1"/>
          <p:nvPr/>
        </p:nvSpPr>
        <p:spPr>
          <a:xfrm>
            <a:off x="2976506" y="3693161"/>
            <a:ext cx="652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NO</a:t>
            </a: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B2E9FF6D-3DA4-ED59-0067-AD1AD244E09D}"/>
              </a:ext>
            </a:extLst>
          </p:cNvPr>
          <p:cNvCxnSpPr>
            <a:cxnSpLocks/>
          </p:cNvCxnSpPr>
          <p:nvPr/>
        </p:nvCxnSpPr>
        <p:spPr>
          <a:xfrm>
            <a:off x="3275612" y="2934956"/>
            <a:ext cx="1978" cy="212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16DF0E8-9CBF-797A-F359-4745310E415F}"/>
              </a:ext>
            </a:extLst>
          </p:cNvPr>
          <p:cNvSpPr txBox="1"/>
          <p:nvPr/>
        </p:nvSpPr>
        <p:spPr>
          <a:xfrm>
            <a:off x="249585" y="4004608"/>
            <a:ext cx="10490731" cy="1287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“...a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biosensor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it-IT" b="1" u="sng" dirty="0">
                <a:latin typeface="Arial" panose="020B0604020202020204" pitchFamily="34" charset="0"/>
                <a:cs typeface="Arial" panose="020B0604020202020204" pitchFamily="34" charset="0"/>
              </a:rPr>
              <a:t>self-</a:t>
            </a:r>
            <a:r>
              <a:rPr lang="it-IT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contained</a:t>
            </a:r>
            <a:r>
              <a:rPr lang="it-IT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intergated</a:t>
            </a:r>
            <a:r>
              <a:rPr lang="it-IT" b="1" u="sng" dirty="0">
                <a:latin typeface="Arial" panose="020B0604020202020204" pitchFamily="34" charset="0"/>
                <a:cs typeface="Arial" panose="020B0604020202020204" pitchFamily="34" charset="0"/>
              </a:rPr>
              <a:t> device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capable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providing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specific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quantitative or semiquantitative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analytical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information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biological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recognition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element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biochemical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receptor)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retained</a:t>
            </a:r>
            <a:r>
              <a:rPr lang="it-IT" b="1" u="sng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direct</a:t>
            </a:r>
            <a:r>
              <a:rPr lang="it-IT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spatial</a:t>
            </a:r>
            <a:r>
              <a:rPr lang="it-IT" b="1" u="sng" dirty="0">
                <a:latin typeface="Arial" panose="020B0604020202020204" pitchFamily="34" charset="0"/>
                <a:cs typeface="Arial" panose="020B0604020202020204" pitchFamily="34" charset="0"/>
              </a:rPr>
              <a:t> contact with a </a:t>
            </a:r>
            <a:r>
              <a:rPr lang="it-IT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transduction</a:t>
            </a:r>
            <a:r>
              <a:rPr lang="it-IT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element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.” </a:t>
            </a:r>
          </a:p>
        </p:txBody>
      </p:sp>
    </p:spTree>
    <p:extLst>
      <p:ext uri="{BB962C8B-B14F-4D97-AF65-F5344CB8AC3E}">
        <p14:creationId xmlns:p14="http://schemas.microsoft.com/office/powerpoint/2010/main" val="815684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3B01D89D-10DD-764D-E4DF-FF1BA1349398}"/>
              </a:ext>
            </a:extLst>
          </p:cNvPr>
          <p:cNvGrpSpPr/>
          <p:nvPr/>
        </p:nvGrpSpPr>
        <p:grpSpPr>
          <a:xfrm>
            <a:off x="-12526" y="5998924"/>
            <a:ext cx="4509370" cy="872315"/>
            <a:chOff x="-12526" y="5998924"/>
            <a:chExt cx="4509370" cy="872315"/>
          </a:xfrm>
        </p:grpSpPr>
        <p:pic>
          <p:nvPicPr>
            <p:cNvPr id="3" name="Picture 1" descr="page1image929219888">
              <a:extLst>
                <a:ext uri="{FF2B5EF4-FFF2-40B4-BE49-F238E27FC236}">
                  <a16:creationId xmlns:a16="http://schemas.microsoft.com/office/drawing/2014/main" id="{FAD08641-B668-7521-16B7-AC5CBB1126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526" y="5998924"/>
              <a:ext cx="1853852" cy="733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DEE310BB-FC0B-67D2-359F-6367A1549B58}"/>
                </a:ext>
              </a:extLst>
            </p:cNvPr>
            <p:cNvSpPr txBox="1"/>
            <p:nvPr/>
          </p:nvSpPr>
          <p:spPr>
            <a:xfrm>
              <a:off x="0" y="6594240"/>
              <a:ext cx="4496844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200" b="1" dirty="0">
                  <a:solidFill>
                    <a:srgbClr val="823A0A"/>
                  </a:solidFill>
                  <a:effectLst/>
                  <a:latin typeface="Arial" panose="020B0604020202020204" pitchFamily="34" charset="0"/>
                </a:rPr>
                <a:t>Tecniche Scientifiche di Indagine nel Settore Alimentare </a:t>
              </a:r>
              <a:endParaRPr lang="it-IT" sz="1200" dirty="0"/>
            </a:p>
          </p:txBody>
        </p:sp>
      </p:grp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2F870FF-14C4-46C5-C29D-E23C595114F2}"/>
              </a:ext>
            </a:extLst>
          </p:cNvPr>
          <p:cNvSpPr txBox="1"/>
          <p:nvPr/>
        </p:nvSpPr>
        <p:spPr>
          <a:xfrm>
            <a:off x="153947" y="12526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u="sng" dirty="0">
                <a:solidFill>
                  <a:srgbClr val="823A0A"/>
                </a:solidFill>
                <a:latin typeface="Arial" panose="020B0604020202020204" pitchFamily="34" charset="0"/>
              </a:rPr>
              <a:t>I Biosensori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3A01A44-41DF-65CB-3CD6-43C356467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63" y="720435"/>
            <a:ext cx="5258594" cy="587380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6F70E77-3D26-E265-CBBA-53BDDFD48D95}"/>
              </a:ext>
            </a:extLst>
          </p:cNvPr>
          <p:cNvSpPr txBox="1"/>
          <p:nvPr/>
        </p:nvSpPr>
        <p:spPr>
          <a:xfrm>
            <a:off x="5939993" y="597287"/>
            <a:ext cx="3785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Esempio: biosensore a fenolo ossidasi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219F0B7-0E9A-041E-DD2D-B27CAB774575}"/>
              </a:ext>
            </a:extLst>
          </p:cNvPr>
          <p:cNvSpPr txBox="1"/>
          <p:nvPr/>
        </p:nvSpPr>
        <p:spPr>
          <a:xfrm>
            <a:off x="5939994" y="2829739"/>
            <a:ext cx="5052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Esempio: biosensore biosensore a glucosio ossidasi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EF39EB9-FAD9-7167-397F-38D2AF779304}"/>
              </a:ext>
            </a:extLst>
          </p:cNvPr>
          <p:cNvSpPr txBox="1"/>
          <p:nvPr/>
        </p:nvSpPr>
        <p:spPr>
          <a:xfrm>
            <a:off x="5934075" y="4917000"/>
            <a:ext cx="4533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Esempio: biosensore biosensore a perossidasi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718023DA-19BB-2138-1024-3D733F683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1522" y="3345002"/>
            <a:ext cx="4326230" cy="1152212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3535C982-4C47-04A2-31F8-4C3A3325C8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5531" y="5323382"/>
            <a:ext cx="3977044" cy="140935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C457213-2006-06F2-ED52-C7B71C5A91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999" y="1021202"/>
            <a:ext cx="2401229" cy="163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23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95D298A6-59D0-2FAF-16E6-E7074859C29F}"/>
              </a:ext>
            </a:extLst>
          </p:cNvPr>
          <p:cNvSpPr txBox="1"/>
          <p:nvPr/>
        </p:nvSpPr>
        <p:spPr>
          <a:xfrm>
            <a:off x="356784" y="125260"/>
            <a:ext cx="2969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u="sng" dirty="0">
                <a:solidFill>
                  <a:srgbClr val="823A0A"/>
                </a:solidFill>
                <a:latin typeface="Arial" panose="020B0604020202020204" pitchFamily="34" charset="0"/>
              </a:rPr>
              <a:t>Gli </a:t>
            </a:r>
            <a:r>
              <a:rPr lang="it-IT" sz="2400" b="1" u="sng" dirty="0" err="1">
                <a:solidFill>
                  <a:srgbClr val="823A0A"/>
                </a:solidFill>
                <a:latin typeface="Arial" panose="020B0604020202020204" pitchFamily="34" charset="0"/>
              </a:rPr>
              <a:t>Immunosensori</a:t>
            </a:r>
            <a:endParaRPr lang="it-IT" sz="2400" b="1" u="sng" dirty="0">
              <a:solidFill>
                <a:srgbClr val="823A0A"/>
              </a:solidFill>
              <a:latin typeface="Arial" panose="020B0604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0B9B27D-B045-16F7-76C2-68A59B0D48DC}"/>
              </a:ext>
            </a:extLst>
          </p:cNvPr>
          <p:cNvSpPr txBox="1"/>
          <p:nvPr/>
        </p:nvSpPr>
        <p:spPr>
          <a:xfrm>
            <a:off x="446050" y="1025915"/>
            <a:ext cx="9251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Quando l’elemento di riconoscimento biologico è un anticorpo si parla di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immunosensore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764DAF5-A722-DA56-43EE-C0C81476A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050" y="1557238"/>
            <a:ext cx="6200077" cy="3971322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48E9254-0AD3-D307-3BBE-608DCE03C3C9}"/>
              </a:ext>
            </a:extLst>
          </p:cNvPr>
          <p:cNvSpPr txBox="1"/>
          <p:nvPr/>
        </p:nvSpPr>
        <p:spPr>
          <a:xfrm>
            <a:off x="6668429" y="2081002"/>
            <a:ext cx="54529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Principali step di costruzione</a:t>
            </a:r>
          </a:p>
          <a:p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Preparazione della superficie del sensore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Immobilizzazione dell’Ab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Bloccaggio della superficie</a:t>
            </a:r>
          </a:p>
        </p:txBody>
      </p:sp>
    </p:spTree>
    <p:extLst>
      <p:ext uri="{BB962C8B-B14F-4D97-AF65-F5344CB8AC3E}">
        <p14:creationId xmlns:p14="http://schemas.microsoft.com/office/powerpoint/2010/main" val="1270883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95D298A6-59D0-2FAF-16E6-E7074859C29F}"/>
              </a:ext>
            </a:extLst>
          </p:cNvPr>
          <p:cNvSpPr txBox="1"/>
          <p:nvPr/>
        </p:nvSpPr>
        <p:spPr>
          <a:xfrm>
            <a:off x="215838" y="13067"/>
            <a:ext cx="2969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u="sng" dirty="0">
                <a:solidFill>
                  <a:srgbClr val="823A0A"/>
                </a:solidFill>
                <a:latin typeface="Arial" panose="020B0604020202020204" pitchFamily="34" charset="0"/>
              </a:rPr>
              <a:t>Gli </a:t>
            </a:r>
            <a:r>
              <a:rPr lang="it-IT" sz="2400" b="1" u="sng" dirty="0" err="1">
                <a:solidFill>
                  <a:srgbClr val="823A0A"/>
                </a:solidFill>
                <a:latin typeface="Arial" panose="020B0604020202020204" pitchFamily="34" charset="0"/>
              </a:rPr>
              <a:t>Immunosensori</a:t>
            </a:r>
            <a:endParaRPr lang="it-IT" sz="2400" b="1" u="sng" dirty="0">
              <a:solidFill>
                <a:srgbClr val="823A0A"/>
              </a:solidFill>
              <a:latin typeface="Arial" panose="020B0604020202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764DAF5-A722-DA56-43EE-C0C81476A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729" y="1188628"/>
            <a:ext cx="2687192" cy="1721221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48E9254-0AD3-D307-3BBE-608DCE03C3C9}"/>
              </a:ext>
            </a:extLst>
          </p:cNvPr>
          <p:cNvSpPr txBox="1"/>
          <p:nvPr/>
        </p:nvSpPr>
        <p:spPr>
          <a:xfrm>
            <a:off x="3743937" y="612645"/>
            <a:ext cx="47586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Principali step di misura «sandwich»</a:t>
            </a:r>
          </a:p>
          <a:p>
            <a:endParaRPr lang="it-I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1° aggiunta del campione sulla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supericie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dell’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immunosensore</a:t>
            </a:r>
            <a:endParaRPr lang="it-I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2° incubazione</a:t>
            </a:r>
          </a:p>
          <a:p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3°washing</a:t>
            </a:r>
          </a:p>
          <a:p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4° aggiunta dell’anticorpo secondario marcato (label EC o Enzima)</a:t>
            </a:r>
          </a:p>
          <a:p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5°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washing</a:t>
            </a:r>
            <a:endParaRPr lang="it-I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6° aggiunta di un reagente o del substrato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120EB0E-5CE2-AC16-CA48-AF8DFFBAEF2F}"/>
              </a:ext>
            </a:extLst>
          </p:cNvPr>
          <p:cNvSpPr txBox="1"/>
          <p:nvPr/>
        </p:nvSpPr>
        <p:spPr>
          <a:xfrm>
            <a:off x="9404197" y="2607399"/>
            <a:ext cx="269487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dirty="0"/>
              <a:t>Svantaggio: metodo complicato non facilmente utilizzabile in campo</a:t>
            </a:r>
          </a:p>
          <a:p>
            <a:endParaRPr lang="it-IT" sz="1500" dirty="0"/>
          </a:p>
          <a:p>
            <a:r>
              <a:rPr lang="it-IT" sz="1500" dirty="0"/>
              <a:t>Vantaggio: combinare la specificità della reazione Ag-Ab con la sensibilità della misura EC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381777E1-E66F-0DDB-2F9B-3E7A002DA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839" y="4020104"/>
            <a:ext cx="4411918" cy="1721221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D849EAF-5110-E598-8056-7B07DAB4CFA9}"/>
              </a:ext>
            </a:extLst>
          </p:cNvPr>
          <p:cNvSpPr txBox="1"/>
          <p:nvPr/>
        </p:nvSpPr>
        <p:spPr>
          <a:xfrm>
            <a:off x="4877645" y="3648045"/>
            <a:ext cx="475866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Principali step di misura </a:t>
            </a:r>
            <a:r>
              <a:rPr lang="it-IT" sz="16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immunosensore</a:t>
            </a:r>
            <a:r>
              <a:rPr lang="it-IT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competitivo</a:t>
            </a:r>
          </a:p>
          <a:p>
            <a:endParaRPr lang="it-I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1° aggiunta del campione sulla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supericie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dell’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immunosensore</a:t>
            </a:r>
            <a:endParaRPr lang="it-I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2° incubazione</a:t>
            </a:r>
          </a:p>
          <a:p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3°washing</a:t>
            </a:r>
          </a:p>
          <a:p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4° aggiunta dell’anticorpo secondario marcato (label EC o Enzima)</a:t>
            </a:r>
          </a:p>
          <a:p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5°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washing</a:t>
            </a:r>
            <a:endParaRPr lang="it-I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6° aggiunta di un reagente o del substrato </a:t>
            </a:r>
          </a:p>
        </p:txBody>
      </p:sp>
    </p:spTree>
    <p:extLst>
      <p:ext uri="{BB962C8B-B14F-4D97-AF65-F5344CB8AC3E}">
        <p14:creationId xmlns:p14="http://schemas.microsoft.com/office/powerpoint/2010/main" val="2682439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95D298A6-59D0-2FAF-16E6-E7074859C29F}"/>
              </a:ext>
            </a:extLst>
          </p:cNvPr>
          <p:cNvSpPr txBox="1"/>
          <p:nvPr/>
        </p:nvSpPr>
        <p:spPr>
          <a:xfrm>
            <a:off x="356784" y="125260"/>
            <a:ext cx="2969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u="sng" dirty="0">
                <a:solidFill>
                  <a:srgbClr val="823A0A"/>
                </a:solidFill>
                <a:latin typeface="Arial" panose="020B0604020202020204" pitchFamily="34" charset="0"/>
              </a:rPr>
              <a:t>Gli </a:t>
            </a:r>
            <a:r>
              <a:rPr lang="it-IT" sz="2400" b="1" u="sng" dirty="0" err="1">
                <a:solidFill>
                  <a:srgbClr val="823A0A"/>
                </a:solidFill>
                <a:latin typeface="Arial" panose="020B0604020202020204" pitchFamily="34" charset="0"/>
              </a:rPr>
              <a:t>Immunosensori</a:t>
            </a:r>
            <a:endParaRPr lang="it-IT" sz="2400" b="1" u="sng" dirty="0">
              <a:solidFill>
                <a:srgbClr val="823A0A"/>
              </a:solidFill>
              <a:latin typeface="Arial" panose="020B0604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0B9B27D-B045-16F7-76C2-68A59B0D48DC}"/>
              </a:ext>
            </a:extLst>
          </p:cNvPr>
          <p:cNvSpPr txBox="1"/>
          <p:nvPr/>
        </p:nvSpPr>
        <p:spPr>
          <a:xfrm>
            <a:off x="515566" y="1507983"/>
            <a:ext cx="9010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limite maggiore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nello sviluppo degli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immunosensori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è legato al fatto che la misura richiede degli step di lavaggio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(saggio eterogeneo)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1823DBE-6FD5-B100-D28E-B140505E8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132" y="2388234"/>
            <a:ext cx="6217803" cy="3800693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4D479C5-97C9-0952-2652-419D91FC24AF}"/>
              </a:ext>
            </a:extLst>
          </p:cNvPr>
          <p:cNvSpPr txBox="1"/>
          <p:nvPr/>
        </p:nvSpPr>
        <p:spPr>
          <a:xfrm>
            <a:off x="7051058" y="2510895"/>
            <a:ext cx="42591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b="1" i="0" u="none" strike="noStrike" dirty="0">
                <a:solidFill>
                  <a:srgbClr val="212121"/>
                </a:solidFill>
                <a:effectLst/>
                <a:latin typeface="Merriweather" panose="020F0502020204030204" pitchFamily="34" charset="0"/>
              </a:rPr>
              <a:t>Major </a:t>
            </a:r>
            <a:r>
              <a:rPr lang="it-IT" b="1" i="0" u="none" strike="noStrike" dirty="0" err="1">
                <a:solidFill>
                  <a:srgbClr val="212121"/>
                </a:solidFill>
                <a:effectLst/>
                <a:latin typeface="Merriweather" panose="020F0502020204030204" pitchFamily="34" charset="0"/>
              </a:rPr>
              <a:t>Peanut</a:t>
            </a:r>
            <a:r>
              <a:rPr lang="it-IT" b="1" i="0" u="none" strike="noStrike" dirty="0">
                <a:solidFill>
                  <a:srgbClr val="212121"/>
                </a:solidFill>
                <a:effectLst/>
                <a:latin typeface="Merriweather" panose="020F0502020204030204" pitchFamily="34" charset="0"/>
              </a:rPr>
              <a:t> </a:t>
            </a:r>
            <a:r>
              <a:rPr lang="it-IT" b="1" i="0" u="none" strike="noStrike" dirty="0" err="1">
                <a:solidFill>
                  <a:srgbClr val="212121"/>
                </a:solidFill>
                <a:effectLst/>
                <a:latin typeface="Merriweather" panose="020F0502020204030204" pitchFamily="34" charset="0"/>
              </a:rPr>
              <a:t>Allergen</a:t>
            </a:r>
            <a:r>
              <a:rPr lang="it-IT" b="1" i="0" u="none" strike="noStrike" dirty="0">
                <a:solidFill>
                  <a:srgbClr val="212121"/>
                </a:solidFill>
                <a:effectLst/>
                <a:latin typeface="Merriweather" panose="020F0502020204030204" pitchFamily="34" charset="0"/>
              </a:rPr>
              <a:t> (Ara h 1)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184E0E6-98DE-F3D6-8998-53F34C66FE20}"/>
              </a:ext>
            </a:extLst>
          </p:cNvPr>
          <p:cNvSpPr txBox="1"/>
          <p:nvPr/>
        </p:nvSpPr>
        <p:spPr>
          <a:xfrm>
            <a:off x="560170" y="903957"/>
            <a:ext cx="901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vantaggio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principale è quello di raggiungere bassi LOD in un dispositivo integrato 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657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1749CEEB-B2B7-ABBC-0222-E4A984F094FD}"/>
              </a:ext>
            </a:extLst>
          </p:cNvPr>
          <p:cNvSpPr txBox="1"/>
          <p:nvPr/>
        </p:nvSpPr>
        <p:spPr>
          <a:xfrm>
            <a:off x="356784" y="125260"/>
            <a:ext cx="2969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u="sng" dirty="0">
                <a:solidFill>
                  <a:srgbClr val="823A0A"/>
                </a:solidFill>
                <a:latin typeface="Arial" panose="020B0604020202020204" pitchFamily="34" charset="0"/>
              </a:rPr>
              <a:t>Gli </a:t>
            </a:r>
            <a:r>
              <a:rPr lang="it-IT" sz="2400" b="1" u="sng" dirty="0" err="1">
                <a:solidFill>
                  <a:srgbClr val="823A0A"/>
                </a:solidFill>
                <a:latin typeface="Arial" panose="020B0604020202020204" pitchFamily="34" charset="0"/>
              </a:rPr>
              <a:t>Immunosensori</a:t>
            </a:r>
            <a:endParaRPr lang="it-IT" sz="2400" b="1" u="sng" dirty="0">
              <a:solidFill>
                <a:srgbClr val="823A0A"/>
              </a:solidFill>
              <a:latin typeface="Arial" panose="020B0604020202020204" pitchFamily="34" charset="0"/>
            </a:endParaRPr>
          </a:p>
        </p:txBody>
      </p:sp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B1274926-1436-965D-7083-C62D3D278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139" y="989737"/>
            <a:ext cx="7976919" cy="310276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A57E1839-DAD2-77C2-1958-8C64C363B210}"/>
              </a:ext>
            </a:extLst>
          </p:cNvPr>
          <p:cNvSpPr txBox="1"/>
          <p:nvPr/>
        </p:nvSpPr>
        <p:spPr>
          <a:xfrm>
            <a:off x="6367347" y="3568383"/>
            <a:ext cx="512480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Cosa si intende per «label free </a:t>
            </a:r>
            <a:r>
              <a:rPr lang="it-IT" dirty="0" err="1"/>
              <a:t>immunosensor</a:t>
            </a:r>
            <a:r>
              <a:rPr lang="it-IT" dirty="0"/>
              <a:t>»?</a:t>
            </a:r>
          </a:p>
          <a:p>
            <a:endParaRPr lang="it-IT" dirty="0"/>
          </a:p>
          <a:p>
            <a:r>
              <a:rPr lang="it-IT" dirty="0"/>
              <a:t>Questo permette di effettuare un saggio omogeneo?</a:t>
            </a:r>
          </a:p>
          <a:p>
            <a:endParaRPr lang="it-IT" dirty="0"/>
          </a:p>
          <a:p>
            <a:r>
              <a:rPr lang="it-IT" dirty="0"/>
              <a:t>Quale è il vantaggio?</a:t>
            </a:r>
          </a:p>
        </p:txBody>
      </p:sp>
    </p:spTree>
    <p:extLst>
      <p:ext uri="{BB962C8B-B14F-4D97-AF65-F5344CB8AC3E}">
        <p14:creationId xmlns:p14="http://schemas.microsoft.com/office/powerpoint/2010/main" val="612910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1749CEEB-B2B7-ABBC-0222-E4A984F094FD}"/>
              </a:ext>
            </a:extLst>
          </p:cNvPr>
          <p:cNvSpPr txBox="1"/>
          <p:nvPr/>
        </p:nvSpPr>
        <p:spPr>
          <a:xfrm>
            <a:off x="487177" y="125260"/>
            <a:ext cx="4934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u="sng" dirty="0">
                <a:solidFill>
                  <a:srgbClr val="823A0A"/>
                </a:solidFill>
                <a:latin typeface="Arial" panose="020B0604020202020204" pitchFamily="34" charset="0"/>
              </a:rPr>
              <a:t>Gli </a:t>
            </a:r>
            <a:r>
              <a:rPr lang="it-IT" sz="2400" b="1" u="sng" dirty="0" err="1">
                <a:solidFill>
                  <a:srgbClr val="823A0A"/>
                </a:solidFill>
                <a:latin typeface="Arial" panose="020B0604020202020204" pitchFamily="34" charset="0"/>
              </a:rPr>
              <a:t>Immunosensori</a:t>
            </a:r>
            <a:r>
              <a:rPr lang="it-IT" sz="2400" b="1" u="sng" dirty="0">
                <a:solidFill>
                  <a:srgbClr val="823A0A"/>
                </a:solidFill>
                <a:latin typeface="Arial" panose="020B0604020202020204" pitchFamily="34" charset="0"/>
              </a:rPr>
              <a:t> piezoelettrici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FDC507F-C84F-9124-167E-BE6E44EF1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77" y="2153633"/>
            <a:ext cx="5626216" cy="3253254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C306DE2-6705-923D-F211-7181DED38A7E}"/>
              </a:ext>
            </a:extLst>
          </p:cNvPr>
          <p:cNvSpPr txBox="1"/>
          <p:nvPr/>
        </p:nvSpPr>
        <p:spPr>
          <a:xfrm>
            <a:off x="498441" y="894219"/>
            <a:ext cx="57626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 piattaforma piezoelettrica o cristallo piezoelettrico è un sensore che lavora sul principio del cambiamento delle oscillazioni in funzione della massa legata sulla superficie del cristallo piezoelettrico. 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FC712071-1F5D-0648-410D-7A0861BE2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9241" y="383711"/>
            <a:ext cx="2809619" cy="1485715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5658B6C8-7502-9419-A76F-9973294D74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2881" y="3323952"/>
            <a:ext cx="3774998" cy="3391100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D60CB1D-D3E7-BB8A-B6EC-DE0235B57B58}"/>
              </a:ext>
            </a:extLst>
          </p:cNvPr>
          <p:cNvSpPr txBox="1"/>
          <p:nvPr/>
        </p:nvSpPr>
        <p:spPr>
          <a:xfrm>
            <a:off x="7032033" y="2740144"/>
            <a:ext cx="4322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u="sng" dirty="0">
                <a:solidFill>
                  <a:srgbClr val="823A0A"/>
                </a:solidFill>
                <a:latin typeface="Arial" panose="020B0604020202020204" pitchFamily="34" charset="0"/>
              </a:rPr>
              <a:t>Biosensore di affinità a DNA</a:t>
            </a:r>
          </a:p>
        </p:txBody>
      </p:sp>
    </p:spTree>
    <p:extLst>
      <p:ext uri="{BB962C8B-B14F-4D97-AF65-F5344CB8AC3E}">
        <p14:creationId xmlns:p14="http://schemas.microsoft.com/office/powerpoint/2010/main" val="2073575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1749CEEB-B2B7-ABBC-0222-E4A984F094FD}"/>
              </a:ext>
            </a:extLst>
          </p:cNvPr>
          <p:cNvSpPr txBox="1"/>
          <p:nvPr/>
        </p:nvSpPr>
        <p:spPr>
          <a:xfrm>
            <a:off x="54092" y="134896"/>
            <a:ext cx="64988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200" b="1" u="sng" dirty="0">
                <a:solidFill>
                  <a:srgbClr val="823A0A"/>
                </a:solidFill>
                <a:latin typeface="Arial" panose="020B0604020202020204" pitchFamily="34" charset="0"/>
              </a:rPr>
              <a:t>Gli </a:t>
            </a:r>
            <a:r>
              <a:rPr lang="it-IT" sz="2200" b="1" u="sng" dirty="0" err="1">
                <a:solidFill>
                  <a:srgbClr val="823A0A"/>
                </a:solidFill>
                <a:latin typeface="Arial" panose="020B0604020202020204" pitchFamily="34" charset="0"/>
              </a:rPr>
              <a:t>Immunosensori</a:t>
            </a:r>
            <a:r>
              <a:rPr lang="it-IT" sz="2200" b="1" u="sng" dirty="0">
                <a:solidFill>
                  <a:srgbClr val="823A0A"/>
                </a:solidFill>
                <a:latin typeface="Arial" panose="020B0604020202020204" pitchFamily="34" charset="0"/>
              </a:rPr>
              <a:t> piezoelettrici: applicazione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627A806-A74E-FE48-AE18-5E93CFC89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1528" y="1143557"/>
            <a:ext cx="1918563" cy="184395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6ED614A-1E07-DB18-E88F-4917CA537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909" y="1246175"/>
            <a:ext cx="3969773" cy="1869364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16E060B-2747-8F13-1ADE-5CC6261925FD}"/>
              </a:ext>
            </a:extLst>
          </p:cNvPr>
          <p:cNvSpPr txBox="1"/>
          <p:nvPr/>
        </p:nvSpPr>
        <p:spPr>
          <a:xfrm>
            <a:off x="146550" y="3724656"/>
            <a:ext cx="5382741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700" b="1" dirty="0">
                <a:latin typeface="Arial" panose="020B0604020202020204" pitchFamily="34" charset="0"/>
                <a:cs typeface="Arial" panose="020B0604020202020204" pitchFamily="34" charset="0"/>
              </a:rPr>
              <a:t>Strategia di misura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it-IT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it-IT" sz="1700" dirty="0">
                <a:latin typeface="Arial" panose="020B0604020202020204" pitchFamily="34" charset="0"/>
                <a:cs typeface="Arial" panose="020B0604020202020204" pitchFamily="34" charset="0"/>
              </a:rPr>
              <a:t>Incubazione del campione (o degli standard) con  una </a:t>
            </a:r>
            <a:r>
              <a:rPr lang="it-IT" sz="1700" b="1" u="sng" dirty="0">
                <a:latin typeface="Arial" panose="020B0604020202020204" pitchFamily="34" charset="0"/>
                <a:cs typeface="Arial" panose="020B0604020202020204" pitchFamily="34" charset="0"/>
              </a:rPr>
              <a:t>concentrazione limitante </a:t>
            </a:r>
            <a:r>
              <a:rPr lang="it-IT" sz="1700" dirty="0">
                <a:latin typeface="Arial" panose="020B0604020202020204" pitchFamily="34" charset="0"/>
                <a:cs typeface="Arial" panose="020B0604020202020204" pitchFamily="34" charset="0"/>
              </a:rPr>
              <a:t>di Ab-anti ribavirina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it-IT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it-IT" sz="1700" dirty="0">
                <a:latin typeface="Arial" panose="020B0604020202020204" pitchFamily="34" charset="0"/>
                <a:cs typeface="Arial" panose="020B0604020202020204" pitchFamily="34" charset="0"/>
              </a:rPr>
              <a:t>Aggiunta della soluzione alla superficie del sensore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it-IT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it-IT" sz="1700" dirty="0">
                <a:latin typeface="Arial" panose="020B0604020202020204" pitchFamily="34" charset="0"/>
                <a:cs typeface="Arial" panose="020B0604020202020204" pitchFamily="34" charset="0"/>
              </a:rPr>
              <a:t>Lavaggio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it-IT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it-IT" sz="1700" dirty="0">
                <a:latin typeface="Arial" panose="020B0604020202020204" pitchFamily="34" charset="0"/>
                <a:cs typeface="Arial" panose="020B0604020202020204" pitchFamily="34" charset="0"/>
              </a:rPr>
              <a:t>Misura della frequenza del cristallo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318C261-36A0-0488-7912-B5501F91735F}"/>
              </a:ext>
            </a:extLst>
          </p:cNvPr>
          <p:cNvSpPr txBox="1"/>
          <p:nvPr/>
        </p:nvSpPr>
        <p:spPr>
          <a:xfrm>
            <a:off x="4294621" y="1335195"/>
            <a:ext cx="5056192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Strategia di costruzione dell’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immunosensore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competitivo</a:t>
            </a:r>
          </a:p>
          <a:p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Funzionalizzazione della superficie in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Au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° con –COOH</a:t>
            </a:r>
          </a:p>
          <a:p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Formazione del legame con –NH</a:t>
            </a:r>
            <a:r>
              <a:rPr lang="it-IT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della Ribavirina</a:t>
            </a:r>
          </a:p>
          <a:p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Bloccaggio dei siti superficiali liberi</a:t>
            </a:r>
          </a:p>
        </p:txBody>
      </p: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EA57347F-784C-3B1F-FFDC-C31C08E6446E}"/>
              </a:ext>
            </a:extLst>
          </p:cNvPr>
          <p:cNvGrpSpPr/>
          <p:nvPr/>
        </p:nvGrpSpPr>
        <p:grpSpPr>
          <a:xfrm>
            <a:off x="5708822" y="2935633"/>
            <a:ext cx="5210778" cy="3787471"/>
            <a:chOff x="7462182" y="2850726"/>
            <a:chExt cx="4496844" cy="3019778"/>
          </a:xfrm>
        </p:grpSpPr>
        <p:grpSp>
          <p:nvGrpSpPr>
            <p:cNvPr id="26" name="Gruppo 25">
              <a:extLst>
                <a:ext uri="{FF2B5EF4-FFF2-40B4-BE49-F238E27FC236}">
                  <a16:creationId xmlns:a16="http://schemas.microsoft.com/office/drawing/2014/main" id="{5F852799-7A53-4BE9-F80F-1E45604F6AE1}"/>
                </a:ext>
              </a:extLst>
            </p:cNvPr>
            <p:cNvGrpSpPr/>
            <p:nvPr/>
          </p:nvGrpSpPr>
          <p:grpSpPr>
            <a:xfrm>
              <a:off x="7462182" y="2850726"/>
              <a:ext cx="4496844" cy="3019778"/>
              <a:chOff x="7064456" y="3776994"/>
              <a:chExt cx="4496844" cy="3019778"/>
            </a:xfrm>
          </p:grpSpPr>
          <p:pic>
            <p:nvPicPr>
              <p:cNvPr id="16" name="Immagine 15">
                <a:extLst>
                  <a:ext uri="{FF2B5EF4-FFF2-40B4-BE49-F238E27FC236}">
                    <a16:creationId xmlns:a16="http://schemas.microsoft.com/office/drawing/2014/main" id="{C444FBB4-DAF3-089C-7A41-DF21EB52CF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64456" y="3776994"/>
                <a:ext cx="4496844" cy="3019778"/>
              </a:xfrm>
              <a:prstGeom prst="rect">
                <a:avLst/>
              </a:prstGeom>
            </p:spPr>
          </p:pic>
          <p:cxnSp>
            <p:nvCxnSpPr>
              <p:cNvPr id="18" name="Connettore 1 17">
                <a:extLst>
                  <a:ext uri="{FF2B5EF4-FFF2-40B4-BE49-F238E27FC236}">
                    <a16:creationId xmlns:a16="http://schemas.microsoft.com/office/drawing/2014/main" id="{FABE70C1-B3D2-76A4-5DD4-9028BBF74E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8335" y="4854835"/>
                <a:ext cx="1616636" cy="0"/>
              </a:xfrm>
              <a:prstGeom prst="line">
                <a:avLst/>
              </a:prstGeom>
              <a:ln w="41275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ttore 1 21">
                <a:extLst>
                  <a:ext uri="{FF2B5EF4-FFF2-40B4-BE49-F238E27FC236}">
                    <a16:creationId xmlns:a16="http://schemas.microsoft.com/office/drawing/2014/main" id="{491A4BD3-E6FC-D697-3A40-C149D6645A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60735" y="5245771"/>
                <a:ext cx="1616636" cy="0"/>
              </a:xfrm>
              <a:prstGeom prst="line">
                <a:avLst/>
              </a:prstGeom>
              <a:ln w="41275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ttore 1 22">
                <a:extLst>
                  <a:ext uri="{FF2B5EF4-FFF2-40B4-BE49-F238E27FC236}">
                    <a16:creationId xmlns:a16="http://schemas.microsoft.com/office/drawing/2014/main" id="{087BF088-DD2B-B55C-05EC-A79F477328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08265" y="4854835"/>
                <a:ext cx="0" cy="366525"/>
              </a:xfrm>
              <a:prstGeom prst="line">
                <a:avLst/>
              </a:prstGeom>
              <a:ln w="41275">
                <a:solidFill>
                  <a:srgbClr val="FF0000"/>
                </a:solidFill>
                <a:prstDash val="solid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A1A2EC70-B01C-65B1-FEE2-3F8DF1B1B856}"/>
                  </a:ext>
                </a:extLst>
              </p:cNvPr>
              <p:cNvSpPr txBox="1"/>
              <p:nvPr/>
            </p:nvSpPr>
            <p:spPr>
              <a:xfrm>
                <a:off x="9308265" y="4894133"/>
                <a:ext cx="62869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100" b="1" dirty="0">
                    <a:solidFill>
                      <a:srgbClr val="FF0000"/>
                    </a:solidFill>
                  </a:rPr>
                  <a:t>segnale</a:t>
                </a:r>
              </a:p>
            </p:txBody>
          </p:sp>
        </p:grp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FC712071-1F5D-0648-410D-7A0861BE2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64606" y="4466631"/>
              <a:ext cx="1435396" cy="759032"/>
            </a:xfrm>
            <a:prstGeom prst="rect">
              <a:avLst/>
            </a:prstGeom>
          </p:spPr>
        </p:pic>
      </p:grpSp>
      <p:pic>
        <p:nvPicPr>
          <p:cNvPr id="30" name="Immagine 29" descr="Immagine che contiene testo&#10;&#10;Descrizione generata automaticamente">
            <a:extLst>
              <a:ext uri="{FF2B5EF4-FFF2-40B4-BE49-F238E27FC236}">
                <a16:creationId xmlns:a16="http://schemas.microsoft.com/office/drawing/2014/main" id="{B170F941-81B7-9209-F63C-D43221EF64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0008" y="0"/>
            <a:ext cx="1754348" cy="888792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79CE5D4E-F480-4E1E-FAB0-2AB5109148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0524" y="650625"/>
            <a:ext cx="4926952" cy="46166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DF683D0-48F4-6008-0C81-A382DA04E3EE}"/>
              </a:ext>
            </a:extLst>
          </p:cNvPr>
          <p:cNvSpPr txBox="1"/>
          <p:nvPr/>
        </p:nvSpPr>
        <p:spPr>
          <a:xfrm>
            <a:off x="9614050" y="2830030"/>
            <a:ext cx="25779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Ribavirina</a:t>
            </a:r>
          </a:p>
          <a:p>
            <a:r>
              <a:rPr lang="it-IT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antivirale usato in zootecnia</a:t>
            </a:r>
          </a:p>
        </p:txBody>
      </p:sp>
    </p:spTree>
    <p:extLst>
      <p:ext uri="{BB962C8B-B14F-4D97-AF65-F5344CB8AC3E}">
        <p14:creationId xmlns:p14="http://schemas.microsoft.com/office/powerpoint/2010/main" val="10404570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10EA2573-1181-3127-91AE-8435F7DAA5E4}"/>
              </a:ext>
            </a:extLst>
          </p:cNvPr>
          <p:cNvSpPr txBox="1"/>
          <p:nvPr/>
        </p:nvSpPr>
        <p:spPr>
          <a:xfrm>
            <a:off x="312030" y="338730"/>
            <a:ext cx="11367355" cy="652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Biosensori di affinità a DNA</a:t>
            </a:r>
          </a:p>
          <a:p>
            <a:pPr algn="just"/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
Questo approccio si basa sulla reazione di ibridazione tra singole eliche di DNA complementare. </a:t>
            </a:r>
          </a:p>
          <a:p>
            <a:pPr algn="just"/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ìLa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superficie del biosensore è costituito da un corto singolo filamento di DNA (sonda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ssDNA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) in grado di formare duplex con elevata efficienza e specificità con frammenti di acido nucleico complementare. </a:t>
            </a:r>
          </a:p>
          <a:p>
            <a:pPr algn="just"/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La sonda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ssDNA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è immobilizzata ad un trasduttore che traduce l'evento di ibridazione in un valore fisicamente misurabile (aumento della massa). </a:t>
            </a:r>
          </a:p>
          <a:p>
            <a:pPr algn="just"/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
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ssDNA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deve essere immobilizzato in modo da mantenere stabilità, reattività, e orientamento spaziale per la reazione di ibridazione con la sequenza target. </a:t>
            </a:r>
          </a:p>
          <a:p>
            <a:pPr algn="just"/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Scelta della sequenza di DNA</a:t>
            </a:r>
          </a:p>
          <a:p>
            <a:pPr algn="just"/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la sonda deve avere elevata specificità e selettività di ibridazione; </a:t>
            </a:r>
          </a:p>
          <a:p>
            <a:pPr algn="just"/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la sonda deve ibridarsi con acidi nucleici di sequenza non bersaglio in </a:t>
            </a:r>
          </a:p>
          <a:p>
            <a:pPr algn="just"/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una miscela campione di acidi nucleici.</a:t>
            </a:r>
          </a:p>
          <a:p>
            <a:pPr algn="just"/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la sequenza target non deve essere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autocomplementare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I vantaggi più importanti dei biosensori a ibridazione sono a basso costo, </a:t>
            </a:r>
          </a:p>
          <a:p>
            <a:pPr algn="just"/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la sensibilità e la selettività.</a:t>
            </a:r>
          </a:p>
          <a:p>
            <a:pPr algn="just"/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Lo svantaggio principale è che non possono essere utilizzati in campo
</a:t>
            </a:r>
            <a:endParaRPr lang="it-IT" sz="1600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8156FDC-39D3-E6EE-4C5F-13F50C97D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4771" y="3285667"/>
            <a:ext cx="3774998" cy="33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2471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10EA2573-1181-3127-91AE-8435F7DAA5E4}"/>
              </a:ext>
            </a:extLst>
          </p:cNvPr>
          <p:cNvSpPr txBox="1"/>
          <p:nvPr/>
        </p:nvSpPr>
        <p:spPr>
          <a:xfrm>
            <a:off x="312030" y="244314"/>
            <a:ext cx="113673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Biosensori di affinità a DNA applicati agli alimenti</a:t>
            </a:r>
          </a:p>
        </p:txBody>
      </p:sp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DB47F0D1-637E-96DE-41D0-87B084128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029" y="1043385"/>
            <a:ext cx="4872585" cy="1551533"/>
          </a:xfrm>
          <a:prstGeom prst="rect">
            <a:avLst/>
          </a:prstGeom>
        </p:spPr>
      </p:pic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478B8964-919E-D5DF-B012-32B8922CF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405" y="3656671"/>
            <a:ext cx="5694302" cy="2102511"/>
          </a:xfrm>
          <a:prstGeom prst="rect">
            <a:avLst/>
          </a:prstGeom>
        </p:spPr>
      </p:pic>
      <p:pic>
        <p:nvPicPr>
          <p:cNvPr id="10" name="Immagine 9" descr="Immagine che contiene testo&#10;&#10;Descrizione generata automaticamente">
            <a:extLst>
              <a:ext uri="{FF2B5EF4-FFF2-40B4-BE49-F238E27FC236}">
                <a16:creationId xmlns:a16="http://schemas.microsoft.com/office/drawing/2014/main" id="{3D599DDC-1373-6201-66F9-6A5AA3D69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3033" y="1039092"/>
            <a:ext cx="6691858" cy="2102510"/>
          </a:xfrm>
          <a:prstGeom prst="rect">
            <a:avLst/>
          </a:prstGeom>
        </p:spPr>
      </p:pic>
      <p:pic>
        <p:nvPicPr>
          <p:cNvPr id="12" name="Immagine 11" descr="Immagine che contiene testo&#10;&#10;Descrizione generata automaticamente">
            <a:extLst>
              <a:ext uri="{FF2B5EF4-FFF2-40B4-BE49-F238E27FC236}">
                <a16:creationId xmlns:a16="http://schemas.microsoft.com/office/drawing/2014/main" id="{02601562-060A-EB7D-F61C-153F26B8BA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8776" y="4139514"/>
            <a:ext cx="5018956" cy="167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1745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E967E3B-C49F-A3FA-6307-8D7FFBD17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275" y="536125"/>
            <a:ext cx="8318500" cy="506343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5D298A6-59D0-2FAF-16E6-E7074859C29F}"/>
              </a:ext>
            </a:extLst>
          </p:cNvPr>
          <p:cNvSpPr txBox="1"/>
          <p:nvPr/>
        </p:nvSpPr>
        <p:spPr>
          <a:xfrm>
            <a:off x="86736" y="74460"/>
            <a:ext cx="1944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u="sng" dirty="0">
                <a:solidFill>
                  <a:srgbClr val="823A0A"/>
                </a:solidFill>
                <a:latin typeface="Arial" panose="020B0604020202020204" pitchFamily="34" charset="0"/>
              </a:rPr>
              <a:t>I Biosensori</a:t>
            </a:r>
          </a:p>
        </p:txBody>
      </p:sp>
    </p:spTree>
    <p:extLst>
      <p:ext uri="{BB962C8B-B14F-4D97-AF65-F5344CB8AC3E}">
        <p14:creationId xmlns:p14="http://schemas.microsoft.com/office/powerpoint/2010/main" val="704403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magine 29">
            <a:extLst>
              <a:ext uri="{FF2B5EF4-FFF2-40B4-BE49-F238E27FC236}">
                <a16:creationId xmlns:a16="http://schemas.microsoft.com/office/drawing/2014/main" id="{DD7B6A8F-5821-DAB1-7FA0-779742CCF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603" y="760321"/>
            <a:ext cx="7052030" cy="2693027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B2235CF-73F7-C804-BC01-5DC436C0FA9C}"/>
              </a:ext>
            </a:extLst>
          </p:cNvPr>
          <p:cNvSpPr txBox="1"/>
          <p:nvPr/>
        </p:nvSpPr>
        <p:spPr>
          <a:xfrm>
            <a:off x="153947" y="50829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u="sng" dirty="0">
                <a:solidFill>
                  <a:srgbClr val="823A0A"/>
                </a:solidFill>
                <a:latin typeface="Arial" panose="020B0604020202020204" pitchFamily="34" charset="0"/>
              </a:rPr>
              <a:t>I Biosensori</a:t>
            </a: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950D55CD-49D4-C261-A2A0-8A9E0829D28C}"/>
              </a:ext>
            </a:extLst>
          </p:cNvPr>
          <p:cNvCxnSpPr>
            <a:cxnSpLocks/>
          </p:cNvCxnSpPr>
          <p:nvPr/>
        </p:nvCxnSpPr>
        <p:spPr>
          <a:xfrm flipV="1">
            <a:off x="7542959" y="3373580"/>
            <a:ext cx="0" cy="2874607"/>
          </a:xfrm>
          <a:prstGeom prst="straightConnector1">
            <a:avLst/>
          </a:prstGeom>
          <a:ln w="317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551A0E4E-4A15-95C8-B949-1888DF347A8D}"/>
              </a:ext>
            </a:extLst>
          </p:cNvPr>
          <p:cNvCxnSpPr>
            <a:cxnSpLocks/>
          </p:cNvCxnSpPr>
          <p:nvPr/>
        </p:nvCxnSpPr>
        <p:spPr>
          <a:xfrm>
            <a:off x="7529104" y="6235682"/>
            <a:ext cx="4066756" cy="0"/>
          </a:xfrm>
          <a:prstGeom prst="straightConnector1">
            <a:avLst/>
          </a:prstGeom>
          <a:ln w="317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B36A1E8-453E-C3DF-AE37-563E8C392839}"/>
              </a:ext>
            </a:extLst>
          </p:cNvPr>
          <p:cNvSpPr txBox="1"/>
          <p:nvPr/>
        </p:nvSpPr>
        <p:spPr>
          <a:xfrm rot="16200000">
            <a:off x="6823100" y="3743866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segnale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8C28A4C-BC9D-8225-F989-83D3ACDB1DE3}"/>
              </a:ext>
            </a:extLst>
          </p:cNvPr>
          <p:cNvSpPr txBox="1"/>
          <p:nvPr/>
        </p:nvSpPr>
        <p:spPr>
          <a:xfrm>
            <a:off x="9753808" y="6394708"/>
            <a:ext cx="1643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concentrazione</a:t>
            </a:r>
          </a:p>
        </p:txBody>
      </p:sp>
      <p:cxnSp>
        <p:nvCxnSpPr>
          <p:cNvPr id="23" name="Connettore 1 22">
            <a:extLst>
              <a:ext uri="{FF2B5EF4-FFF2-40B4-BE49-F238E27FC236}">
                <a16:creationId xmlns:a16="http://schemas.microsoft.com/office/drawing/2014/main" id="{F66516A0-334E-4799-BF68-D72E8C283960}"/>
              </a:ext>
            </a:extLst>
          </p:cNvPr>
          <p:cNvCxnSpPr>
            <a:cxnSpLocks/>
          </p:cNvCxnSpPr>
          <p:nvPr/>
        </p:nvCxnSpPr>
        <p:spPr>
          <a:xfrm flipV="1">
            <a:off x="7752730" y="3739310"/>
            <a:ext cx="2812358" cy="2244580"/>
          </a:xfrm>
          <a:prstGeom prst="line">
            <a:avLst/>
          </a:prstGeom>
          <a:ln w="22225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6A1E74B1-8FDE-4E1B-5A86-6AF3A5439FCF}"/>
              </a:ext>
            </a:extLst>
          </p:cNvPr>
          <p:cNvSpPr txBox="1"/>
          <p:nvPr/>
        </p:nvSpPr>
        <p:spPr>
          <a:xfrm rot="16200000">
            <a:off x="140437" y="2265766"/>
            <a:ext cx="1643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concentrazione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DFE5B202-6E9E-DC43-9C66-DF84ACE15011}"/>
              </a:ext>
            </a:extLst>
          </p:cNvPr>
          <p:cNvSpPr txBox="1"/>
          <p:nvPr/>
        </p:nvSpPr>
        <p:spPr>
          <a:xfrm rot="16200000">
            <a:off x="6223811" y="2204521"/>
            <a:ext cx="1400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segnale</a:t>
            </a:r>
          </a:p>
        </p:txBody>
      </p:sp>
      <p:sp>
        <p:nvSpPr>
          <p:cNvPr id="28" name="Figura a mano libera 27">
            <a:extLst>
              <a:ext uri="{FF2B5EF4-FFF2-40B4-BE49-F238E27FC236}">
                <a16:creationId xmlns:a16="http://schemas.microsoft.com/office/drawing/2014/main" id="{1586B37F-7132-D1ED-23CC-E741C5726751}"/>
              </a:ext>
            </a:extLst>
          </p:cNvPr>
          <p:cNvSpPr/>
          <p:nvPr/>
        </p:nvSpPr>
        <p:spPr>
          <a:xfrm>
            <a:off x="1199758" y="3157689"/>
            <a:ext cx="5539458" cy="980037"/>
          </a:xfrm>
          <a:custGeom>
            <a:avLst/>
            <a:gdLst>
              <a:gd name="connsiteX0" fmla="*/ 0 w 4532244"/>
              <a:gd name="connsiteY0" fmla="*/ 357808 h 2427543"/>
              <a:gd name="connsiteX1" fmla="*/ 2226365 w 4532244"/>
              <a:gd name="connsiteY1" fmla="*/ 2425147 h 2427543"/>
              <a:gd name="connsiteX2" fmla="*/ 4532244 w 4532244"/>
              <a:gd name="connsiteY2" fmla="*/ 0 h 242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32244" h="2427543">
                <a:moveTo>
                  <a:pt x="0" y="357808"/>
                </a:moveTo>
                <a:cubicBezTo>
                  <a:pt x="735495" y="1421295"/>
                  <a:pt x="1470991" y="2484782"/>
                  <a:pt x="2226365" y="2425147"/>
                </a:cubicBezTo>
                <a:cubicBezTo>
                  <a:pt x="2981739" y="2365512"/>
                  <a:pt x="3756991" y="1182756"/>
                  <a:pt x="4532244" y="0"/>
                </a:cubicBezTo>
              </a:path>
            </a:pathLst>
          </a:custGeom>
          <a:noFill/>
          <a:ln w="44450">
            <a:solidFill>
              <a:schemeClr val="accent4">
                <a:lumMod val="75000"/>
              </a:schemeClr>
            </a:solidFill>
            <a:prstDash val="sysDot"/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90316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avolo&#10;&#10;Descrizione generata automaticamente">
            <a:extLst>
              <a:ext uri="{FF2B5EF4-FFF2-40B4-BE49-F238E27FC236}">
                <a16:creationId xmlns:a16="http://schemas.microsoft.com/office/drawing/2014/main" id="{07D05B6C-F699-7D2E-832C-0D0730338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074" y="461984"/>
            <a:ext cx="7772400" cy="613225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CDC8D7C-8695-3FDC-7A90-486E4FD4ADA4}"/>
              </a:ext>
            </a:extLst>
          </p:cNvPr>
          <p:cNvSpPr txBox="1"/>
          <p:nvPr/>
        </p:nvSpPr>
        <p:spPr>
          <a:xfrm>
            <a:off x="86736" y="74460"/>
            <a:ext cx="1944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u="sng" dirty="0">
                <a:solidFill>
                  <a:srgbClr val="823A0A"/>
                </a:solidFill>
                <a:latin typeface="Arial" panose="020B0604020202020204" pitchFamily="34" charset="0"/>
              </a:rPr>
              <a:t>I Biosensori</a:t>
            </a:r>
          </a:p>
        </p:txBody>
      </p:sp>
    </p:spTree>
    <p:extLst>
      <p:ext uri="{BB962C8B-B14F-4D97-AF65-F5344CB8AC3E}">
        <p14:creationId xmlns:p14="http://schemas.microsoft.com/office/powerpoint/2010/main" val="27917122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avolo&#10;&#10;Descrizione generata automaticamente">
            <a:extLst>
              <a:ext uri="{FF2B5EF4-FFF2-40B4-BE49-F238E27FC236}">
                <a16:creationId xmlns:a16="http://schemas.microsoft.com/office/drawing/2014/main" id="{C5F36CA3-9885-10F0-315A-EB173F4E2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2" y="430428"/>
            <a:ext cx="6426374" cy="450577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AB847B5-9C73-6D16-6949-F7DD9FEDD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285" y="3498224"/>
            <a:ext cx="8012599" cy="287717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1DF7473-F40A-821A-3E74-985969C596AC}"/>
              </a:ext>
            </a:extLst>
          </p:cNvPr>
          <p:cNvSpPr txBox="1"/>
          <p:nvPr/>
        </p:nvSpPr>
        <p:spPr>
          <a:xfrm>
            <a:off x="31532" y="-2709"/>
            <a:ext cx="7093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u="sng" dirty="0">
                <a:solidFill>
                  <a:srgbClr val="823A0A"/>
                </a:solidFill>
                <a:latin typeface="Arial" panose="020B0604020202020204" pitchFamily="34" charset="0"/>
              </a:rPr>
              <a:t>I Biosensori commerciali nel settore alimentare</a:t>
            </a:r>
          </a:p>
        </p:txBody>
      </p:sp>
    </p:spTree>
    <p:extLst>
      <p:ext uri="{BB962C8B-B14F-4D97-AF65-F5344CB8AC3E}">
        <p14:creationId xmlns:p14="http://schemas.microsoft.com/office/powerpoint/2010/main" val="38823414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D76B7360-BC03-4E64-AA52-AB945F568C12}"/>
              </a:ext>
            </a:extLst>
          </p:cNvPr>
          <p:cNvSpPr txBox="1"/>
          <p:nvPr/>
        </p:nvSpPr>
        <p:spPr>
          <a:xfrm>
            <a:off x="2449909" y="192086"/>
            <a:ext cx="6885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u="sng" dirty="0">
                <a:solidFill>
                  <a:srgbClr val="823A0A"/>
                </a:solidFill>
                <a:latin typeface="Arial" panose="020B0604020202020204" pitchFamily="34" charset="0"/>
              </a:rPr>
              <a:t>Biosensori commerciali per analisi di alimenti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F037D3E-4682-C558-C0B7-B456B366B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073" y="941931"/>
            <a:ext cx="7772400" cy="268206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FBE5454-7E8E-B513-AE22-0CBF86456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078" y="3816477"/>
            <a:ext cx="4667209" cy="152638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C6915E6-C03B-BAD4-0D7B-EDCD173459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7263" y="5007066"/>
            <a:ext cx="4496844" cy="166187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57B1F698-2CCF-1E63-33C4-BC17B86212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3602" y="2282963"/>
            <a:ext cx="3861009" cy="265980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A6E623D5-2E0B-0D6E-FA9B-1B664E61BF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526" y="125260"/>
            <a:ext cx="2235100" cy="81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3122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A787A6C-8460-E310-0DB6-013433043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51" y="125260"/>
            <a:ext cx="2476331" cy="1179205"/>
          </a:xfrm>
          <a:prstGeom prst="rect">
            <a:avLst/>
          </a:prstGeom>
        </p:spPr>
      </p:pic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546E0780-E165-41D2-E217-2EF98AF56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15" y="3127444"/>
            <a:ext cx="8031299" cy="1019143"/>
          </a:xfrm>
          <a:prstGeom prst="rect">
            <a:avLst/>
          </a:prstGeom>
        </p:spPr>
      </p:pic>
      <p:pic>
        <p:nvPicPr>
          <p:cNvPr id="11" name="Immagine 10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7C52AAEB-25E4-1BEA-9184-711888D74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578" y="1423300"/>
            <a:ext cx="6462477" cy="127008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6B3A1B0F-4589-A5A8-797F-2BC3BED48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2814" y="384351"/>
            <a:ext cx="2518113" cy="2453408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5B803593-24E2-C80F-A458-31447A185E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549" y="4687531"/>
            <a:ext cx="11544420" cy="1245083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F60E0243-4B5B-AC13-0D4B-AD22E38DC2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5122" y="0"/>
            <a:ext cx="31242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97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6CCB61C-3E0D-2AE7-D8F0-D22F885AD255}"/>
              </a:ext>
            </a:extLst>
          </p:cNvPr>
          <p:cNvSpPr txBox="1"/>
          <p:nvPr/>
        </p:nvSpPr>
        <p:spPr>
          <a:xfrm>
            <a:off x="357589" y="689779"/>
            <a:ext cx="11195074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Classificazione in base all’elemento di riconoscimento molecolare </a:t>
            </a:r>
          </a:p>
          <a:p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b="1" dirty="0">
                <a:solidFill>
                  <a:srgbClr val="823A0A"/>
                </a:solidFill>
                <a:latin typeface="Arial" panose="020B0604020202020204" pitchFamily="34" charset="0"/>
              </a:rPr>
              <a:t>Biosensori catalitici</a:t>
            </a:r>
            <a:br>
              <a:rPr lang="it-IT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 reazione di riconoscimento catalizza una reazione chimica </a:t>
            </a:r>
          </a:p>
          <a:p>
            <a:r>
              <a:rPr lang="it-IT" sz="1800" b="1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es: enzimi, cellule, tessuti </a:t>
            </a:r>
          </a:p>
          <a:p>
            <a:endParaRPr lang="it-IT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8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b="1" dirty="0">
                <a:solidFill>
                  <a:srgbClr val="823A0A"/>
                </a:solidFill>
                <a:latin typeface="Arial" panose="020B0604020202020204" pitchFamily="34" charset="0"/>
              </a:rPr>
              <a:t>Biosensori di </a:t>
            </a:r>
            <a:r>
              <a:rPr lang="it-IT" b="1" dirty="0" err="1">
                <a:solidFill>
                  <a:srgbClr val="823A0A"/>
                </a:solidFill>
                <a:latin typeface="Arial" panose="020B0604020202020204" pitchFamily="34" charset="0"/>
              </a:rPr>
              <a:t>affinita</a:t>
            </a:r>
            <a:r>
              <a:rPr lang="it-IT" b="1" dirty="0">
                <a:solidFill>
                  <a:srgbClr val="823A0A"/>
                </a:solidFill>
                <a:latin typeface="Arial" panose="020B0604020202020204" pitchFamily="34" charset="0"/>
              </a:rPr>
              <a:t>̀</a:t>
            </a:r>
            <a:br>
              <a:rPr lang="it-IT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 reazione di riconoscimento determina la formazione di un </a:t>
            </a:r>
            <a:endParaRPr lang="it-IT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complesso</a:t>
            </a:r>
            <a:br>
              <a:rPr lang="it-IT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800" b="1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es: anticorpi, filamenti di oligonucleotidi, recettori biologici </a:t>
            </a:r>
          </a:p>
          <a:p>
            <a:endParaRPr lang="it-IT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8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b="1" dirty="0">
                <a:solidFill>
                  <a:srgbClr val="823A0A"/>
                </a:solidFill>
                <a:latin typeface="Arial" panose="020B0604020202020204" pitchFamily="34" charset="0"/>
              </a:rPr>
              <a:t>Biosensori biomimetici</a:t>
            </a:r>
            <a:br>
              <a:rPr lang="it-IT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 reazione di riconoscimento avviene tra un recettore sintetico (che mima una biomolecola) e l’analita con formazione di un complesso</a:t>
            </a:r>
            <a:br>
              <a:rPr lang="it-IT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800" b="1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es: peptidi sintetici, MIP, </a:t>
            </a:r>
            <a:r>
              <a:rPr lang="it-IT" sz="1800" b="1" dirty="0" err="1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aptameri</a:t>
            </a:r>
            <a:r>
              <a:rPr lang="it-IT" sz="1800" b="1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dirty="0">
              <a:solidFill>
                <a:schemeClr val="bg2">
                  <a:lumMod val="2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4BD5172-5A0E-DAA2-F6E5-0EA20A2FE292}"/>
              </a:ext>
            </a:extLst>
          </p:cNvPr>
          <p:cNvSpPr txBox="1"/>
          <p:nvPr/>
        </p:nvSpPr>
        <p:spPr>
          <a:xfrm>
            <a:off x="153947" y="12526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u="sng" dirty="0">
                <a:solidFill>
                  <a:srgbClr val="823A0A"/>
                </a:solidFill>
                <a:latin typeface="Arial" panose="020B0604020202020204" pitchFamily="34" charset="0"/>
              </a:rPr>
              <a:t>I Biosensori</a:t>
            </a:r>
          </a:p>
        </p:txBody>
      </p:sp>
    </p:spTree>
    <p:extLst>
      <p:ext uri="{BB962C8B-B14F-4D97-AF65-F5344CB8AC3E}">
        <p14:creationId xmlns:p14="http://schemas.microsoft.com/office/powerpoint/2010/main" val="1396337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32F870FF-14C4-46C5-C29D-E23C595114F2}"/>
              </a:ext>
            </a:extLst>
          </p:cNvPr>
          <p:cNvSpPr txBox="1"/>
          <p:nvPr/>
        </p:nvSpPr>
        <p:spPr>
          <a:xfrm>
            <a:off x="153947" y="12526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u="sng" dirty="0">
                <a:solidFill>
                  <a:srgbClr val="823A0A"/>
                </a:solidFill>
                <a:latin typeface="Arial" panose="020B0604020202020204" pitchFamily="34" charset="0"/>
              </a:rPr>
              <a:t>I Biosensori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E09FB43-4EBA-06B4-7267-F6AA80324F99}"/>
              </a:ext>
            </a:extLst>
          </p:cNvPr>
          <p:cNvSpPr txBox="1"/>
          <p:nvPr/>
        </p:nvSpPr>
        <p:spPr>
          <a:xfrm>
            <a:off x="1553469" y="793242"/>
            <a:ext cx="7948339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Classificazione in base al tipo di trasduttore</a:t>
            </a:r>
          </a:p>
          <a:p>
            <a:endParaRPr 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24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2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sz="2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elettrochimico </a:t>
            </a:r>
          </a:p>
          <a:p>
            <a:endParaRPr lang="it-IT" sz="24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2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sz="2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ottico </a:t>
            </a:r>
          </a:p>
          <a:p>
            <a:endParaRPr lang="it-IT" sz="24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2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sz="2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piezoelettrico </a:t>
            </a:r>
          </a:p>
          <a:p>
            <a:endParaRPr lang="it-IT" sz="24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2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sz="2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termico </a:t>
            </a:r>
          </a:p>
          <a:p>
            <a:endParaRPr lang="it-IT" sz="2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02D363B-D58F-6E5F-853B-08ADE4E104ED}"/>
              </a:ext>
            </a:extLst>
          </p:cNvPr>
          <p:cNvSpPr txBox="1"/>
          <p:nvPr/>
        </p:nvSpPr>
        <p:spPr>
          <a:xfrm>
            <a:off x="4040791" y="1937114"/>
            <a:ext cx="241773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potenziometrici </a:t>
            </a:r>
          </a:p>
          <a:p>
            <a:r>
              <a:rPr lang="it-IT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amperometrici </a:t>
            </a:r>
          </a:p>
          <a:p>
            <a:r>
              <a:rPr lang="it-IT" sz="2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voltammetrici</a:t>
            </a:r>
            <a:r>
              <a:rPr lang="it-IT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it-IT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conduttometrici </a:t>
            </a:r>
          </a:p>
        </p:txBody>
      </p:sp>
    </p:spTree>
    <p:extLst>
      <p:ext uri="{BB962C8B-B14F-4D97-AF65-F5344CB8AC3E}">
        <p14:creationId xmlns:p14="http://schemas.microsoft.com/office/powerpoint/2010/main" val="499744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3B0D6876-7573-C706-7BB7-5351C257663F}"/>
              </a:ext>
            </a:extLst>
          </p:cNvPr>
          <p:cNvSpPr txBox="1"/>
          <p:nvPr/>
        </p:nvSpPr>
        <p:spPr>
          <a:xfrm>
            <a:off x="153947" y="12526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u="sng" dirty="0">
                <a:solidFill>
                  <a:srgbClr val="823A0A"/>
                </a:solidFill>
                <a:latin typeface="Arial" panose="020B0604020202020204" pitchFamily="34" charset="0"/>
              </a:rPr>
              <a:t>I Biosensori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EE3341B-07C2-A858-477F-83493626AD42}"/>
              </a:ext>
            </a:extLst>
          </p:cNvPr>
          <p:cNvSpPr txBox="1"/>
          <p:nvPr/>
        </p:nvSpPr>
        <p:spPr>
          <a:xfrm>
            <a:off x="337990" y="852407"/>
            <a:ext cx="10081606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L’elemento biologico deve possedere: </a:t>
            </a:r>
          </a:p>
          <a:p>
            <a:endParaRPr lang="it-IT" sz="2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it-IT" sz="2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Elevata selettività per l’analita</a:t>
            </a:r>
            <a:br>
              <a:rPr lang="it-IT" sz="2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br>
              <a:rPr lang="it-IT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it-IT" sz="2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Stabilità nelle condizioni di misura (t, pH) </a:t>
            </a:r>
          </a:p>
          <a:p>
            <a:endParaRPr lang="it-IT" sz="2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it-IT" sz="2400" b="1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Deve ritenere sufficiente attività biologica dopo l’immobilizzazione </a:t>
            </a:r>
          </a:p>
          <a:p>
            <a:endParaRPr lang="it-IT" sz="2400" u="sng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it-IT" sz="2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Non deve essere inibito dal campione </a:t>
            </a:r>
            <a:endParaRPr lang="it-IT" sz="2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380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3B0D6876-7573-C706-7BB7-5351C257663F}"/>
              </a:ext>
            </a:extLst>
          </p:cNvPr>
          <p:cNvSpPr txBox="1"/>
          <p:nvPr/>
        </p:nvSpPr>
        <p:spPr>
          <a:xfrm>
            <a:off x="-65664" y="125260"/>
            <a:ext cx="1944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u="sng" dirty="0">
                <a:solidFill>
                  <a:srgbClr val="823A0A"/>
                </a:solidFill>
                <a:latin typeface="Arial" panose="020B0604020202020204" pitchFamily="34" charset="0"/>
              </a:rPr>
              <a:t>I Biosensori</a:t>
            </a:r>
          </a:p>
        </p:txBody>
      </p:sp>
      <p:pic>
        <p:nvPicPr>
          <p:cNvPr id="7" name="Immagine 6" descr="Immagine che contiene testo, diverso&#10;&#10;Descrizione generata automaticamente">
            <a:extLst>
              <a:ext uri="{FF2B5EF4-FFF2-40B4-BE49-F238E27FC236}">
                <a16:creationId xmlns:a16="http://schemas.microsoft.com/office/drawing/2014/main" id="{380AB0F2-B95D-D736-0E62-B58B09613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6844" y="441846"/>
            <a:ext cx="7255753" cy="597430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8F1743E-A387-3830-6752-E09D3A6A91D5}"/>
              </a:ext>
            </a:extLst>
          </p:cNvPr>
          <p:cNvSpPr txBox="1"/>
          <p:nvPr/>
        </p:nvSpPr>
        <p:spPr>
          <a:xfrm>
            <a:off x="-23308" y="720576"/>
            <a:ext cx="4613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>
                <a:solidFill>
                  <a:srgbClr val="823A0A"/>
                </a:solidFill>
                <a:latin typeface="Arial" panose="020B0604020202020204" pitchFamily="34" charset="0"/>
              </a:rPr>
              <a:t>BIOSENSORIE A ENZIMA O CATALITICO</a:t>
            </a:r>
          </a:p>
        </p:txBody>
      </p:sp>
    </p:spTree>
    <p:extLst>
      <p:ext uri="{BB962C8B-B14F-4D97-AF65-F5344CB8AC3E}">
        <p14:creationId xmlns:p14="http://schemas.microsoft.com/office/powerpoint/2010/main" val="496471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92E3136D-2CA2-2A41-236C-0FE7C4C3AB2F}"/>
              </a:ext>
            </a:extLst>
          </p:cNvPr>
          <p:cNvSpPr txBox="1"/>
          <p:nvPr/>
        </p:nvSpPr>
        <p:spPr>
          <a:xfrm>
            <a:off x="86736" y="74460"/>
            <a:ext cx="1944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u="sng" dirty="0">
                <a:solidFill>
                  <a:srgbClr val="823A0A"/>
                </a:solidFill>
                <a:latin typeface="Arial" panose="020B0604020202020204" pitchFamily="34" charset="0"/>
              </a:rPr>
              <a:t>I Biosensori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1DF6244-841B-2932-00FD-9C4574522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637" y="74460"/>
            <a:ext cx="8281563" cy="625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81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3A753E00-A33E-5871-E0BB-F3401614E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143" y="152783"/>
            <a:ext cx="8470378" cy="630295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5158F66-6661-7EE8-C235-F884068CA6EF}"/>
              </a:ext>
            </a:extLst>
          </p:cNvPr>
          <p:cNvSpPr txBox="1"/>
          <p:nvPr/>
        </p:nvSpPr>
        <p:spPr>
          <a:xfrm>
            <a:off x="86736" y="74460"/>
            <a:ext cx="1944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u="sng" dirty="0">
                <a:solidFill>
                  <a:srgbClr val="823A0A"/>
                </a:solidFill>
                <a:latin typeface="Arial" panose="020B0604020202020204" pitchFamily="34" charset="0"/>
              </a:rPr>
              <a:t>I Biosensori</a:t>
            </a:r>
          </a:p>
        </p:txBody>
      </p:sp>
    </p:spTree>
    <p:extLst>
      <p:ext uri="{BB962C8B-B14F-4D97-AF65-F5344CB8AC3E}">
        <p14:creationId xmlns:p14="http://schemas.microsoft.com/office/powerpoint/2010/main" val="1404295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32F870FF-14C4-46C5-C29D-E23C595114F2}"/>
              </a:ext>
            </a:extLst>
          </p:cNvPr>
          <p:cNvSpPr txBox="1"/>
          <p:nvPr/>
        </p:nvSpPr>
        <p:spPr>
          <a:xfrm>
            <a:off x="153947" y="12526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u="sng" dirty="0">
                <a:solidFill>
                  <a:srgbClr val="823A0A"/>
                </a:solidFill>
                <a:latin typeface="Arial" panose="020B0604020202020204" pitchFamily="34" charset="0"/>
              </a:rPr>
              <a:t>I Biosensori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3A01A44-41DF-65CB-3CD6-43C356467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5882" y="703024"/>
            <a:ext cx="5082117" cy="567668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26018EB-D261-1CCB-C6F4-73BF26F5F705}"/>
              </a:ext>
            </a:extLst>
          </p:cNvPr>
          <p:cNvSpPr txBox="1"/>
          <p:nvPr/>
        </p:nvSpPr>
        <p:spPr>
          <a:xfrm>
            <a:off x="1998133" y="1707773"/>
            <a:ext cx="2771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prima generazione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A41ED0D-3E6F-F51B-CE61-ACE51300D235}"/>
              </a:ext>
            </a:extLst>
          </p:cNvPr>
          <p:cNvSpPr txBox="1"/>
          <p:nvPr/>
        </p:nvSpPr>
        <p:spPr>
          <a:xfrm>
            <a:off x="1998133" y="3198167"/>
            <a:ext cx="3217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seconda generazione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D8128CE-AD18-FCC5-B92B-5EF07F64CE07}"/>
              </a:ext>
            </a:extLst>
          </p:cNvPr>
          <p:cNvSpPr txBox="1"/>
          <p:nvPr/>
        </p:nvSpPr>
        <p:spPr>
          <a:xfrm>
            <a:off x="1998133" y="5150227"/>
            <a:ext cx="2736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terza generazione </a:t>
            </a:r>
          </a:p>
        </p:txBody>
      </p:sp>
    </p:spTree>
    <p:extLst>
      <p:ext uri="{BB962C8B-B14F-4D97-AF65-F5344CB8AC3E}">
        <p14:creationId xmlns:p14="http://schemas.microsoft.com/office/powerpoint/2010/main" val="39756409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3934</TotalTime>
  <Words>811</Words>
  <Application>Microsoft Macintosh PowerPoint</Application>
  <PresentationFormat>Widescreen</PresentationFormat>
  <Paragraphs>149</Paragraphs>
  <Slides>23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Courier New</vt:lpstr>
      <vt:lpstr>Merriweather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giorgia lancia</dc:creator>
  <cp:lastModifiedBy>giorgia lancia</cp:lastModifiedBy>
  <cp:revision>38</cp:revision>
  <dcterms:created xsi:type="dcterms:W3CDTF">2023-02-19T08:24:34Z</dcterms:created>
  <dcterms:modified xsi:type="dcterms:W3CDTF">2023-12-12T06:31:35Z</dcterms:modified>
</cp:coreProperties>
</file>