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1" r:id="rId13"/>
    <p:sldId id="282" r:id="rId14"/>
    <p:sldId id="283" r:id="rId15"/>
    <p:sldId id="284" r:id="rId16"/>
    <p:sldId id="268" r:id="rId17"/>
    <p:sldId id="267" r:id="rId18"/>
    <p:sldId id="269" r:id="rId19"/>
    <p:sldId id="270" r:id="rId20"/>
    <p:sldId id="271" r:id="rId21"/>
    <p:sldId id="274" r:id="rId22"/>
    <p:sldId id="272" r:id="rId23"/>
    <p:sldId id="277" r:id="rId24"/>
    <p:sldId id="278" r:id="rId25"/>
    <p:sldId id="279" r:id="rId26"/>
    <p:sldId id="280" r:id="rId27"/>
  </p:sldIdLst>
  <p:sldSz cx="12192000" cy="6858000"/>
  <p:notesSz cx="6858000" cy="9144000"/>
  <p:embeddedFontLst>
    <p:embeddedFont>
      <p:font typeface="Open Sans" panose="020B0606030504020204" pitchFamily="34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jfWELhNnhE+QpcYo1rQ47F/uO0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0"/>
  </p:normalViewPr>
  <p:slideViewPr>
    <p:cSldViewPr snapToGrid="0">
      <p:cViewPr varScale="1">
        <p:scale>
          <a:sx n="99" d="100"/>
          <a:sy n="99" d="100"/>
        </p:scale>
        <p:origin x="96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5" name="Google Shape;35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5" name="Google Shape;3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7" name="Google Shape;33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3" name="Google Shape;3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6"/>
          <p:cNvSpPr txBox="1"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dt" idx="10"/>
          </p:nvPr>
        </p:nvSpPr>
        <p:spPr>
          <a:xfrm>
            <a:off x="522271" y="3891534"/>
            <a:ext cx="5565913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9" name="Google Shape;19;p16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20" name="Google Shape;20;p16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" name="Google Shape;21;p16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" name="Google Shape;22;p16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Google Shape;23;p16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" name="Google Shape;24;p16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" name="Google Shape;25;p16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Google Shape;26;p16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16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16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16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16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" name="Google Shape;31;p16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32" name="Google Shape;32;p16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" name="Google Shape;33;p16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" name="Google Shape;34;p16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16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16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16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16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16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16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16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5066132"/>
            <a:ext cx="3257143" cy="54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530225" y="795857"/>
            <a:ext cx="6889750" cy="724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  <a:defRPr sz="20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/>
          <p:nvPr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Luiss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ntestazione sezione">
  <p:cSld name="2_Intestazione sezione">
    <p:bg>
      <p:bgPr>
        <a:solidFill>
          <a:srgbClr val="FFC72C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Google Shape;239;p25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240" name="Google Shape;240;p25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1" name="Google Shape;241;p25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25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25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25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25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25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25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25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25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25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77258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1" name="Google Shape;251;p25"/>
          <p:cNvGrpSpPr/>
          <p:nvPr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252" name="Google Shape;252;p25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5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5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5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5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5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5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5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25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25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25"/>
            <p:cNvSpPr/>
            <p:nvPr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FFC72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4" name="Google Shape;264;p25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2583"/>
              </a:buClr>
              <a:buSzPts val="3800"/>
              <a:buFont typeface="Arial"/>
              <a:buNone/>
              <a:defRPr sz="3800" b="1" i="0">
                <a:solidFill>
                  <a:srgbClr val="77258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25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772583"/>
              </a:buClr>
              <a:buSzPts val="3800"/>
              <a:buNone/>
              <a:defRPr sz="3800" b="0" i="0">
                <a:solidFill>
                  <a:srgbClr val="77258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6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26"/>
          <p:cNvSpPr txBox="1">
            <a:spLocks noGrp="1"/>
          </p:cNvSpPr>
          <p:nvPr>
            <p:ph type="body" idx="1"/>
          </p:nvPr>
        </p:nvSpPr>
        <p:spPr>
          <a:xfrm>
            <a:off x="419099" y="1528003"/>
            <a:ext cx="535913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Char char="•"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9" name="Google Shape;269;p26"/>
          <p:cNvSpPr txBox="1">
            <a:spLocks noGrp="1"/>
          </p:cNvSpPr>
          <p:nvPr>
            <p:ph type="body" idx="2"/>
          </p:nvPr>
        </p:nvSpPr>
        <p:spPr>
          <a:xfrm>
            <a:off x="6030118" y="1534556"/>
            <a:ext cx="561101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Char char="•"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0" name="Google Shape;270;p26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26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2" name="Google Shape;272;p26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273" name="Google Shape;27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6250912"/>
            <a:ext cx="1714284" cy="2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olo e contenuto">
  <p:cSld name="2_Titolo e contenuto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7"/>
          <p:cNvSpPr>
            <a:spLocks noGrp="1"/>
          </p:cNvSpPr>
          <p:nvPr>
            <p:ph type="pic" idx="2"/>
          </p:nvPr>
        </p:nvSpPr>
        <p:spPr>
          <a:xfrm>
            <a:off x="542925" y="549275"/>
            <a:ext cx="11098213" cy="577056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contenuto" type="obj">
  <p:cSld name="OBJECT">
    <p:bg>
      <p:bgPr>
        <a:solidFill>
          <a:srgbClr val="003A70"/>
        </a:soli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  <a:defRPr sz="2600"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1"/>
          </p:nvPr>
        </p:nvSpPr>
        <p:spPr>
          <a:xfrm>
            <a:off x="419100" y="1536971"/>
            <a:ext cx="11222038" cy="4214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51" name="Google Shape;51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6250912"/>
            <a:ext cx="1714284" cy="28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ntestazione sezione">
  <p:cSld name="3_Intestazione sezione">
    <p:bg>
      <p:bgPr>
        <a:solidFill>
          <a:srgbClr val="00B2A9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oogle Shape;53;p18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Google Shape;54;p18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18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18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18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18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18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18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18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18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18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8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" name="Google Shape;65;p18"/>
          <p:cNvGrpSpPr/>
          <p:nvPr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66" name="Google Shape;66;p18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18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8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8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18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8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8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8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8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8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18"/>
            <p:cNvSpPr/>
            <p:nvPr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8"/>
            <p:cNvSpPr/>
            <p:nvPr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B2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 sz="38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>
  <p:cSld name="Titolo e contenuto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Char char="•"/>
              <a:defRPr sz="32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  <p:pic>
        <p:nvPicPr>
          <p:cNvPr id="86" name="Google Shape;86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6250912"/>
            <a:ext cx="1714284" cy="28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titolo">
  <p:cSld name="1_Diapositiva titol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 txBox="1"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0" name="Google Shape;90;p20"/>
          <p:cNvSpPr txBox="1">
            <a:spLocks noGrp="1"/>
          </p:cNvSpPr>
          <p:nvPr>
            <p:ph type="dt" idx="10"/>
          </p:nvPr>
        </p:nvSpPr>
        <p:spPr>
          <a:xfrm>
            <a:off x="522271" y="3891534"/>
            <a:ext cx="5565913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91" name="Google Shape;91;p20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92" name="Google Shape;92;p20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20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20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20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20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20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20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20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20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20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20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20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104" name="Google Shape;104;p20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0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0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0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0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0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0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0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0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14" name="Google Shape;114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5066132"/>
            <a:ext cx="3257143" cy="54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20"/>
          <p:cNvSpPr>
            <a:spLocks noGrp="1"/>
          </p:cNvSpPr>
          <p:nvPr>
            <p:ph type="pic" idx="2"/>
          </p:nvPr>
        </p:nvSpPr>
        <p:spPr>
          <a:xfrm>
            <a:off x="7954963" y="542925"/>
            <a:ext cx="3706812" cy="5040313"/>
          </a:xfrm>
          <a:prstGeom prst="rect">
            <a:avLst/>
          </a:prstGeom>
          <a:noFill/>
          <a:ln>
            <a:noFill/>
          </a:ln>
        </p:spPr>
      </p:sp>
      <p:sp>
        <p:nvSpPr>
          <p:cNvPr id="116" name="Google Shape;116;p20"/>
          <p:cNvSpPr txBox="1">
            <a:spLocks noGrp="1"/>
          </p:cNvSpPr>
          <p:nvPr>
            <p:ph type="body" idx="3"/>
          </p:nvPr>
        </p:nvSpPr>
        <p:spPr>
          <a:xfrm>
            <a:off x="530225" y="795857"/>
            <a:ext cx="6889750" cy="724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  <a:defRPr sz="20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0"/>
          <p:cNvSpPr txBox="1"/>
          <p:nvPr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Luiss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7680">
          <p15:clr>
            <a:srgbClr val="FBAE40"/>
          </p15:clr>
        </p15:guide>
        <p15:guide id="8" pos="5011">
          <p15:clr>
            <a:srgbClr val="FBAE40"/>
          </p15:clr>
        </p15:guide>
        <p15:guide id="9" pos="467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titolo">
  <p:cSld name="2_Diapositiva titolo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>
            <a:spLocks noGrp="1"/>
          </p:cNvSpPr>
          <p:nvPr>
            <p:ph type="dt" idx="10"/>
          </p:nvPr>
        </p:nvSpPr>
        <p:spPr>
          <a:xfrm>
            <a:off x="522271" y="3891534"/>
            <a:ext cx="5565913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0" name="Google Shape;120;p21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121" name="Google Shape;121;p21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21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21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1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1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1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1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1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1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1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1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2" name="Google Shape;132;p21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133" name="Google Shape;133;p21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21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21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21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1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1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1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21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21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21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3" name="Google Shape;143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5066132"/>
            <a:ext cx="3257143" cy="54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21"/>
          <p:cNvSpPr>
            <a:spLocks noGrp="1"/>
          </p:cNvSpPr>
          <p:nvPr>
            <p:ph type="pic" idx="2"/>
          </p:nvPr>
        </p:nvSpPr>
        <p:spPr>
          <a:xfrm>
            <a:off x="7954963" y="1731963"/>
            <a:ext cx="3706812" cy="3851275"/>
          </a:xfrm>
          <a:prstGeom prst="rect">
            <a:avLst/>
          </a:prstGeom>
          <a:noFill/>
          <a:ln>
            <a:noFill/>
          </a:ln>
        </p:spPr>
      </p:sp>
      <p:sp>
        <p:nvSpPr>
          <p:cNvPr id="145" name="Google Shape;145;p21"/>
          <p:cNvSpPr>
            <a:spLocks noGrp="1"/>
          </p:cNvSpPr>
          <p:nvPr>
            <p:ph type="pic" idx="3"/>
          </p:nvPr>
        </p:nvSpPr>
        <p:spPr>
          <a:xfrm>
            <a:off x="10071651" y="548056"/>
            <a:ext cx="1590123" cy="433019"/>
          </a:xfrm>
          <a:prstGeom prst="rect">
            <a:avLst/>
          </a:prstGeom>
          <a:noFill/>
          <a:ln>
            <a:noFill/>
          </a:ln>
        </p:spPr>
      </p:sp>
      <p:sp>
        <p:nvSpPr>
          <p:cNvPr id="146" name="Google Shape;146;p21"/>
          <p:cNvSpPr>
            <a:spLocks noGrp="1"/>
          </p:cNvSpPr>
          <p:nvPr>
            <p:ph type="pic" idx="4"/>
          </p:nvPr>
        </p:nvSpPr>
        <p:spPr>
          <a:xfrm>
            <a:off x="7954093" y="548056"/>
            <a:ext cx="1590123" cy="433019"/>
          </a:xfrm>
          <a:prstGeom prst="rect">
            <a:avLst/>
          </a:prstGeom>
          <a:noFill/>
          <a:ln>
            <a:noFill/>
          </a:ln>
        </p:spPr>
      </p:sp>
      <p:sp>
        <p:nvSpPr>
          <p:cNvPr id="147" name="Google Shape;147;p21"/>
          <p:cNvSpPr txBox="1"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1"/>
          <p:cNvSpPr txBox="1"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9" name="Google Shape;149;p21"/>
          <p:cNvSpPr txBox="1">
            <a:spLocks noGrp="1"/>
          </p:cNvSpPr>
          <p:nvPr>
            <p:ph type="body" idx="5"/>
          </p:nvPr>
        </p:nvSpPr>
        <p:spPr>
          <a:xfrm>
            <a:off x="530225" y="795857"/>
            <a:ext cx="6889750" cy="724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  <a:defRPr sz="20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1"/>
          <p:cNvSpPr txBox="1"/>
          <p:nvPr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Luiss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  <p15:guide id="9" orient="horz" pos="61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titolo">
  <p:cSld name="3_Diapositiva titol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"/>
          <p:cNvSpPr txBox="1">
            <a:spLocks noGrp="1"/>
          </p:cNvSpPr>
          <p:nvPr>
            <p:ph type="dt" idx="10"/>
          </p:nvPr>
        </p:nvSpPr>
        <p:spPr>
          <a:xfrm>
            <a:off x="522271" y="3891534"/>
            <a:ext cx="5565913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3" name="Google Shape;153;p22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154" name="Google Shape;154;p22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22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22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22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22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22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22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22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22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22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22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5" name="Google Shape;165;p22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166" name="Google Shape;166;p22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22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22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22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22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22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2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2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22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22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76" name="Google Shape;176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15508" y="5066132"/>
            <a:ext cx="3257143" cy="54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2"/>
          <p:cNvSpPr>
            <a:spLocks noGrp="1"/>
          </p:cNvSpPr>
          <p:nvPr>
            <p:ph type="pic" idx="2"/>
          </p:nvPr>
        </p:nvSpPr>
        <p:spPr>
          <a:xfrm>
            <a:off x="10071651" y="548056"/>
            <a:ext cx="1590123" cy="433019"/>
          </a:xfrm>
          <a:prstGeom prst="rect">
            <a:avLst/>
          </a:prstGeom>
          <a:noFill/>
          <a:ln>
            <a:noFill/>
          </a:ln>
        </p:spPr>
      </p:sp>
      <p:sp>
        <p:nvSpPr>
          <p:cNvPr id="178" name="Google Shape;178;p22"/>
          <p:cNvSpPr>
            <a:spLocks noGrp="1"/>
          </p:cNvSpPr>
          <p:nvPr>
            <p:ph type="pic" idx="3"/>
          </p:nvPr>
        </p:nvSpPr>
        <p:spPr>
          <a:xfrm>
            <a:off x="7954093" y="548056"/>
            <a:ext cx="1590123" cy="433019"/>
          </a:xfrm>
          <a:prstGeom prst="rect">
            <a:avLst/>
          </a:prstGeom>
          <a:noFill/>
          <a:ln>
            <a:noFill/>
          </a:ln>
        </p:spPr>
      </p:sp>
      <p:sp>
        <p:nvSpPr>
          <p:cNvPr id="179" name="Google Shape;179;p22"/>
          <p:cNvSpPr>
            <a:spLocks noGrp="1"/>
          </p:cNvSpPr>
          <p:nvPr>
            <p:ph type="pic" idx="4"/>
          </p:nvPr>
        </p:nvSpPr>
        <p:spPr>
          <a:xfrm>
            <a:off x="7950063" y="1731963"/>
            <a:ext cx="3711712" cy="3851276"/>
          </a:xfrm>
          <a:prstGeom prst="rect">
            <a:avLst/>
          </a:prstGeom>
          <a:noFill/>
          <a:ln>
            <a:noFill/>
          </a:ln>
        </p:spPr>
      </p:sp>
      <p:sp>
        <p:nvSpPr>
          <p:cNvPr id="180" name="Google Shape;180;p22"/>
          <p:cNvSpPr txBox="1"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1" name="Google Shape;181;p22"/>
          <p:cNvSpPr txBox="1"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2" name="Google Shape;182;p22"/>
          <p:cNvSpPr txBox="1">
            <a:spLocks noGrp="1"/>
          </p:cNvSpPr>
          <p:nvPr>
            <p:ph type="body" idx="5"/>
          </p:nvPr>
        </p:nvSpPr>
        <p:spPr>
          <a:xfrm>
            <a:off x="530225" y="795857"/>
            <a:ext cx="6889750" cy="724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  <a:defRPr sz="20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3" name="Google Shape;183;p22"/>
          <p:cNvSpPr txBox="1"/>
          <p:nvPr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rPr>
              <a:t>Luiss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4" orient="horz" pos="3517">
          <p15:clr>
            <a:srgbClr val="FBAE40"/>
          </p15:clr>
        </p15:guide>
        <p15:guide id="5" orient="horz" pos="2742">
          <p15:clr>
            <a:srgbClr val="FBAE40"/>
          </p15:clr>
        </p15:guide>
        <p15:guide id="6" orient="horz" pos="1091">
          <p15:clr>
            <a:srgbClr val="FBAE40"/>
          </p15:clr>
        </p15:guide>
        <p15:guide id="7" pos="5011">
          <p15:clr>
            <a:srgbClr val="FBAE40"/>
          </p15:clr>
        </p15:guide>
        <p15:guide id="8" pos="4674">
          <p15:clr>
            <a:srgbClr val="FBAE40"/>
          </p15:clr>
        </p15:guide>
        <p15:guide id="9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>
  <p:cSld name="Intestazione sezione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3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186" name="Google Shape;186;p23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23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23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9" name="Google Shape;189;p23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0" name="Google Shape;190;p23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23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23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23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4" name="Google Shape;194;p23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5" name="Google Shape;195;p23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23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7" name="Google Shape;197;p23"/>
          <p:cNvGrpSpPr/>
          <p:nvPr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</p:grpSpPr>
        <p:sp>
          <p:nvSpPr>
            <p:cNvPr id="198" name="Google Shape;198;p23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23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23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23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23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23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23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23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23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23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8" name="Google Shape;208;p23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  <a:defRPr sz="3800" b="1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23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3800"/>
              <a:buNone/>
              <a:defRPr sz="3800" b="0" i="0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ntestazione sezione">
  <p:cSld name="1_Intestazione sezione">
    <p:bg>
      <p:bgPr>
        <a:solidFill>
          <a:srgbClr val="003A70"/>
        </a:soli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Google Shape;211;p24"/>
          <p:cNvGrpSpPr/>
          <p:nvPr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212" name="Google Shape;212;p24"/>
            <p:cNvSpPr/>
            <p:nvPr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24"/>
            <p:cNvSpPr/>
            <p:nvPr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24"/>
            <p:cNvSpPr/>
            <p:nvPr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24"/>
            <p:cNvSpPr/>
            <p:nvPr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24"/>
            <p:cNvSpPr/>
            <p:nvPr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24"/>
            <p:cNvSpPr/>
            <p:nvPr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24"/>
            <p:cNvSpPr/>
            <p:nvPr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24"/>
            <p:cNvSpPr/>
            <p:nvPr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" name="Google Shape;220;p24"/>
            <p:cNvSpPr/>
            <p:nvPr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24"/>
            <p:cNvSpPr/>
            <p:nvPr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24"/>
            <p:cNvSpPr/>
            <p:nvPr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3" name="Google Shape;223;p24"/>
          <p:cNvGrpSpPr/>
          <p:nvPr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224" name="Google Shape;224;p24"/>
            <p:cNvSpPr/>
            <p:nvPr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5" name="Google Shape;225;p24"/>
            <p:cNvSpPr/>
            <p:nvPr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24"/>
            <p:cNvSpPr/>
            <p:nvPr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7" name="Google Shape;227;p24"/>
            <p:cNvSpPr/>
            <p:nvPr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8" name="Google Shape;228;p24"/>
            <p:cNvSpPr/>
            <p:nvPr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24"/>
            <p:cNvSpPr/>
            <p:nvPr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24"/>
            <p:cNvSpPr/>
            <p:nvPr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1" name="Google Shape;231;p24"/>
            <p:cNvSpPr/>
            <p:nvPr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2" name="Google Shape;232;p24"/>
            <p:cNvSpPr/>
            <p:nvPr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3" name="Google Shape;233;p24"/>
            <p:cNvSpPr/>
            <p:nvPr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24"/>
            <p:cNvSpPr/>
            <p:nvPr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5" name="Google Shape;235;p24"/>
            <p:cNvSpPr/>
            <p:nvPr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6" name="Google Shape;236;p24"/>
          <p:cNvSpPr txBox="1"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sz="38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24"/>
          <p:cNvSpPr txBox="1"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  <a:defRPr sz="3800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600"/>
              <a:buFont typeface="Arial"/>
              <a:buNone/>
              <a:defRPr sz="26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body" idx="1"/>
          </p:nvPr>
        </p:nvSpPr>
        <p:spPr>
          <a:xfrm>
            <a:off x="419911" y="1532404"/>
            <a:ext cx="11222038" cy="434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4318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1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solidFill>
                  <a:srgbClr val="003A7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pos="331">
          <p15:clr>
            <a:srgbClr val="F26B43"/>
          </p15:clr>
        </p15:guide>
        <p15:guide id="4" orient="horz" pos="346">
          <p15:clr>
            <a:srgbClr val="F26B43"/>
          </p15:clr>
        </p15:guide>
        <p15:guide id="5" orient="horz" pos="3981">
          <p15:clr>
            <a:srgbClr val="F26B43"/>
          </p15:clr>
        </p15:guide>
        <p15:guide id="6" orient="horz" pos="300">
          <p15:clr>
            <a:srgbClr val="F26B43"/>
          </p15:clr>
        </p15:guide>
        <p15:guide id="7" orient="horz" pos="958">
          <p15:clr>
            <a:srgbClr val="F26B43"/>
          </p15:clr>
        </p15:guide>
        <p15:guide id="8" orient="horz" pos="3702">
          <p15:clr>
            <a:srgbClr val="F26B43"/>
          </p15:clr>
        </p15:guide>
        <p15:guide id="9" pos="73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neighbourhood-enlargement.ec.europa.eu/european-neighbourhood-policy/countries-region/moldova_i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neighbourhood-enlargement.ec.europa.eu/european-neighbourhood-policy/countries-region/moldova_i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"/>
          <p:cNvSpPr txBox="1"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3800"/>
              <a:buFont typeface="Arial"/>
              <a:buNone/>
            </a:pPr>
            <a:r>
              <a:rPr lang="it-IT"/>
              <a:t>Diritto dell’Unione europea </a:t>
            </a:r>
            <a:endParaRPr/>
          </a:p>
        </p:txBody>
      </p:sp>
      <p:sp>
        <p:nvSpPr>
          <p:cNvPr id="281" name="Google Shape;281;p1"/>
          <p:cNvSpPr txBox="1"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1859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800"/>
              <a:buNone/>
            </a:pPr>
            <a:r>
              <a:rPr lang="it-IT" sz="2800" b="1"/>
              <a:t>Settimana 2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B0F0"/>
              </a:buClr>
              <a:buSzPts val="2800"/>
              <a:buNone/>
            </a:pPr>
            <a:r>
              <a:rPr lang="it-IT" sz="2800" b="1" i="1">
                <a:solidFill>
                  <a:srgbClr val="00B0F0"/>
                </a:solidFill>
              </a:rPr>
              <a:t>Membership, Valori e Obiettivi dell’Unione europea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3A70"/>
              </a:buClr>
              <a:buSzPts val="2400"/>
              <a:buNone/>
            </a:pPr>
            <a:r>
              <a:rPr lang="it-IT" sz="2400"/>
              <a:t>Prof Alessandro Nato</a:t>
            </a:r>
            <a:endParaRPr/>
          </a:p>
        </p:txBody>
      </p:sp>
      <p:sp>
        <p:nvSpPr>
          <p:cNvPr id="282" name="Google Shape;282;p1"/>
          <p:cNvSpPr txBox="1">
            <a:spLocks noGrp="1"/>
          </p:cNvSpPr>
          <p:nvPr>
            <p:ph type="dt" idx="10"/>
          </p:nvPr>
        </p:nvSpPr>
        <p:spPr>
          <a:xfrm>
            <a:off x="522271" y="4139212"/>
            <a:ext cx="5565913" cy="299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20 gennaio 2025</a:t>
            </a:r>
            <a:endParaRPr/>
          </a:p>
        </p:txBody>
      </p:sp>
      <p:sp>
        <p:nvSpPr>
          <p:cNvPr id="283" name="Google Shape;283;p1"/>
          <p:cNvSpPr txBox="1">
            <a:spLocks noGrp="1"/>
          </p:cNvSpPr>
          <p:nvPr>
            <p:ph type="body" idx="2"/>
          </p:nvPr>
        </p:nvSpPr>
        <p:spPr>
          <a:xfrm>
            <a:off x="530225" y="795857"/>
            <a:ext cx="6889750" cy="7249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</a:pPr>
            <a:r>
              <a:rPr lang="it-IT"/>
              <a:t>Libera Università Internazionale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A70"/>
              </a:buClr>
              <a:buSzPts val="2000"/>
              <a:buNone/>
            </a:pPr>
            <a:r>
              <a:rPr lang="it-IT"/>
              <a:t>degli Studi Sociali Guido Carli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0"/>
          <p:cNvSpPr txBox="1">
            <a:spLocks noGrp="1"/>
          </p:cNvSpPr>
          <p:nvPr>
            <p:ph type="title"/>
          </p:nvPr>
        </p:nvSpPr>
        <p:spPr>
          <a:xfrm>
            <a:off x="801666" y="365125"/>
            <a:ext cx="10839472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Adesione e art. 49 TUE</a:t>
            </a:r>
            <a:endParaRPr/>
          </a:p>
        </p:txBody>
      </p:sp>
      <p:sp>
        <p:nvSpPr>
          <p:cNvPr id="352" name="Google Shape;352;p10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700"/>
              <a:buChar char="•"/>
            </a:pPr>
            <a:r>
              <a:rPr lang="it-IT" sz="27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Accordo di Accesso:</a:t>
            </a:r>
            <a:endParaRPr/>
          </a:p>
          <a:p>
            <a:pPr marL="685800" lvl="1" indent="-5715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Le condizioni per l'ammissione e gli adattamenti dei trattati su cui è fondata l'Unione, da essa determinati, formano l'oggetto di un accordo tra gli Stati membri e lo Stato richiedente. </a:t>
            </a:r>
            <a:endParaRPr/>
          </a:p>
          <a:p>
            <a:pPr marL="457200" lvl="1" indent="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</a:pPr>
            <a:endParaRPr sz="270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Tale accordo è sottoposto a ratifica da tutti gli Stati contraenti conformemente alle loro rispettive norme costituzionali.</a:t>
            </a:r>
            <a:endParaRPr/>
          </a:p>
          <a:p>
            <a:pPr marL="228600" lvl="0" indent="-254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11"/>
          <p:cNvSpPr/>
          <p:nvPr/>
        </p:nvSpPr>
        <p:spPr>
          <a:xfrm>
            <a:off x="0" y="2"/>
            <a:ext cx="12192000" cy="685799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1"/>
          <p:cNvSpPr txBox="1">
            <a:spLocks noGrp="1"/>
          </p:cNvSpPr>
          <p:nvPr>
            <p:ph type="title"/>
          </p:nvPr>
        </p:nvSpPr>
        <p:spPr>
          <a:xfrm>
            <a:off x="8643193" y="489507"/>
            <a:ext cx="3091607" cy="1455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800"/>
              <a:buFont typeface="Arial"/>
              <a:buNone/>
            </a:pPr>
            <a:r>
              <a:rPr lang="it-IT" sz="2800">
                <a:solidFill>
                  <a:srgbClr val="00B0F0"/>
                </a:solidFill>
              </a:rPr>
              <a:t>I paesi attualmente candidati sono:</a:t>
            </a:r>
            <a:br>
              <a:rPr lang="it-IT" sz="2800">
                <a:solidFill>
                  <a:srgbClr val="00B0F0"/>
                </a:solidFill>
              </a:rPr>
            </a:br>
            <a:endParaRPr sz="2800"/>
          </a:p>
        </p:txBody>
      </p:sp>
      <p:sp>
        <p:nvSpPr>
          <p:cNvPr id="359" name="Google Shape;359;p11"/>
          <p:cNvSpPr txBox="1">
            <a:spLocks noGrp="1"/>
          </p:cNvSpPr>
          <p:nvPr>
            <p:ph type="ftr" idx="11"/>
          </p:nvPr>
        </p:nvSpPr>
        <p:spPr>
          <a:xfrm rot="5400000">
            <a:off x="-1808519" y="194533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>
                <a:solidFill>
                  <a:srgbClr val="FFFFFF"/>
                </a:solidFill>
              </a:rPr>
              <a:t>Titolo della Presentazione/Sezione</a:t>
            </a:r>
            <a:endParaRPr/>
          </a:p>
        </p:txBody>
      </p:sp>
      <p:pic>
        <p:nvPicPr>
          <p:cNvPr id="360" name="Google Shape;360;p11"/>
          <p:cNvPicPr preferRelativeResize="0"/>
          <p:nvPr/>
        </p:nvPicPr>
        <p:blipFill rotWithShape="1">
          <a:blip r:embed="rId3">
            <a:alphaModFix/>
          </a:blip>
          <a:srcRect l="33" r="3089" b="-1"/>
          <a:stretch/>
        </p:blipFill>
        <p:spPr>
          <a:xfrm>
            <a:off x="20" y="431"/>
            <a:ext cx="8115280" cy="6408311"/>
          </a:xfrm>
          <a:prstGeom prst="rect">
            <a:avLst/>
          </a:prstGeom>
          <a:noFill/>
          <a:ln>
            <a:noFill/>
          </a:ln>
        </p:spPr>
      </p:pic>
      <p:sp>
        <p:nvSpPr>
          <p:cNvPr id="361" name="Google Shape;361;p11"/>
          <p:cNvSpPr txBox="1">
            <a:spLocks noGrp="1"/>
          </p:cNvSpPr>
          <p:nvPr>
            <p:ph type="body" idx="1"/>
          </p:nvPr>
        </p:nvSpPr>
        <p:spPr>
          <a:xfrm>
            <a:off x="8643193" y="2148114"/>
            <a:ext cx="2942813" cy="3904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/>
          <a:p>
            <a:pPr marL="228600" lvl="0" indent="-13017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None/>
            </a:pPr>
            <a:endParaRPr sz="2000"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Albania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Bosnia-Erzegovina, 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Georgia, Moldova, Montenegro, 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Macedonia del Nord, Serbia, 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Turchia 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Ucraina</a:t>
            </a: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Font typeface="Arial"/>
              <a:buChar char="•"/>
            </a:pPr>
            <a:r>
              <a:rPr lang="it-IT" sz="2000"/>
              <a:t>Il Kosovo è un potenziale candidato</a:t>
            </a:r>
            <a:endParaRPr/>
          </a:p>
          <a:p>
            <a:pPr marL="228600" lvl="0" indent="-130175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 sz="2000"/>
          </a:p>
        </p:txBody>
      </p:sp>
      <p:sp>
        <p:nvSpPr>
          <p:cNvPr id="362" name="Google Shape;362;p11"/>
          <p:cNvSpPr/>
          <p:nvPr/>
        </p:nvSpPr>
        <p:spPr>
          <a:xfrm flipH="1">
            <a:off x="-1" y="6408741"/>
            <a:ext cx="12191998" cy="457202"/>
          </a:xfrm>
          <a:prstGeom prst="rect">
            <a:avLst/>
          </a:prstGeom>
          <a:gradFill>
            <a:gsLst>
              <a:gs pos="0">
                <a:srgbClr val="000000">
                  <a:alpha val="95686"/>
                </a:srgbClr>
              </a:gs>
              <a:gs pos="34000">
                <a:srgbClr val="000000">
                  <a:alpha val="95686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1"/>
          <p:cNvSpPr/>
          <p:nvPr/>
        </p:nvSpPr>
        <p:spPr>
          <a:xfrm flipH="1">
            <a:off x="-4" y="6408742"/>
            <a:ext cx="8115300" cy="449258"/>
          </a:xfrm>
          <a:prstGeom prst="rect">
            <a:avLst/>
          </a:prstGeom>
          <a:gradFill>
            <a:gsLst>
              <a:gs pos="0">
                <a:srgbClr val="2F5496">
                  <a:alpha val="58823"/>
                </a:srgbClr>
              </a:gs>
              <a:gs pos="28000">
                <a:srgbClr val="2F5496">
                  <a:alpha val="58823"/>
                </a:srgbClr>
              </a:gs>
              <a:gs pos="100000">
                <a:srgbClr val="000000">
                  <a:alpha val="69803"/>
                </a:srgbClr>
              </a:gs>
            </a:gsLst>
            <a:lin ang="11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1"/>
          <p:cNvSpPr txBox="1">
            <a:spLocks noGrp="1"/>
          </p:cNvSpPr>
          <p:nvPr>
            <p:ph type="dt" idx="10"/>
          </p:nvPr>
        </p:nvSpPr>
        <p:spPr>
          <a:xfrm>
            <a:off x="8961120" y="645937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100">
                <a:solidFill>
                  <a:srgbClr val="FFFFFF"/>
                </a:solidFill>
              </a:rPr>
              <a:t>20 gennaio 2025</a:t>
            </a:r>
            <a:endParaRPr sz="1100">
              <a:solidFill>
                <a:srgbClr val="FFFFFF"/>
              </a:solidFill>
            </a:endParaRPr>
          </a:p>
        </p:txBody>
      </p:sp>
      <p:sp>
        <p:nvSpPr>
          <p:cNvPr id="365" name="Google Shape;365;p11"/>
          <p:cNvSpPr txBox="1">
            <a:spLocks noGrp="1"/>
          </p:cNvSpPr>
          <p:nvPr>
            <p:ph type="sldNum" idx="12"/>
          </p:nvPr>
        </p:nvSpPr>
        <p:spPr>
          <a:xfrm>
            <a:off x="11704320" y="6459376"/>
            <a:ext cx="44805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100">
                <a:solidFill>
                  <a:srgbClr val="FFFFFF"/>
                </a:solidFill>
              </a:rPr>
              <a:t>11</a:t>
            </a:fld>
            <a:endParaRPr sz="11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BF409D-E791-9AFA-A274-415E77AA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Processo di Stabilizzazione e Associazione (SAP)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5FD3CF-378B-7B5A-BDD1-D91319197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0" y="1536970"/>
            <a:ext cx="11222038" cy="4567616"/>
          </a:xfrm>
        </p:spPr>
        <p:txBody>
          <a:bodyPr>
            <a:normAutofit/>
          </a:bodyPr>
          <a:lstStyle/>
          <a:p>
            <a:r>
              <a:rPr lang="it-IT" sz="2200" dirty="0"/>
              <a:t>I Paesi dei Balcani occidentali seguono l’art. 49 TUE, ma attraverso un </a:t>
            </a:r>
            <a:r>
              <a:rPr lang="it-IT" sz="2200" b="1" dirty="0"/>
              <a:t>percorso speciale preparatorio</a:t>
            </a:r>
            <a:r>
              <a:rPr lang="it-IT" sz="2200" dirty="0"/>
              <a:t>.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Perché un processo speciale?</a:t>
            </a:r>
            <a:endParaRPr lang="it-IT" sz="2200" dirty="0">
              <a:solidFill>
                <a:srgbClr val="00B0F0"/>
              </a:solidFill>
            </a:endParaRPr>
          </a:p>
          <a:p>
            <a:pPr lvl="1"/>
            <a:r>
              <a:rPr lang="it-IT" sz="2200" dirty="0"/>
              <a:t>Regionale instabilità post‑conflitto.</a:t>
            </a:r>
          </a:p>
          <a:p>
            <a:pPr lvl="1"/>
            <a:r>
              <a:rPr lang="it-IT" sz="2200" dirty="0"/>
              <a:t>Necessità di </a:t>
            </a:r>
            <a:r>
              <a:rPr lang="it-IT" sz="2200" b="1" dirty="0"/>
              <a:t>rafforzamento istituzionale</a:t>
            </a:r>
            <a:r>
              <a:rPr lang="it-IT" sz="2200" dirty="0"/>
              <a:t>, </a:t>
            </a:r>
            <a:r>
              <a:rPr lang="it-IT" sz="2200" b="1" dirty="0"/>
              <a:t>transizione economica</a:t>
            </a:r>
            <a:r>
              <a:rPr lang="it-IT" sz="2200" dirty="0"/>
              <a:t> e </a:t>
            </a:r>
            <a:r>
              <a:rPr lang="it-IT" sz="2200" b="1" dirty="0"/>
              <a:t>cooperazione regionale</a:t>
            </a:r>
            <a:r>
              <a:rPr lang="it-IT" sz="2200" dirty="0"/>
              <a:t>.</a:t>
            </a:r>
          </a:p>
          <a:p>
            <a:r>
              <a:rPr lang="it-IT" sz="2200" b="1" dirty="0">
                <a:solidFill>
                  <a:srgbClr val="00B0F0"/>
                </a:solidFill>
              </a:rPr>
              <a:t>Obiettivi principali del SAP</a:t>
            </a:r>
            <a:endParaRPr lang="it-IT" sz="2200" dirty="0">
              <a:solidFill>
                <a:srgbClr val="00B0F0"/>
              </a:solidFill>
            </a:endParaRPr>
          </a:p>
          <a:p>
            <a:pPr lvl="1"/>
            <a:r>
              <a:rPr lang="it-IT" sz="2200" dirty="0"/>
              <a:t>Stabilizzazione politica + transizione a economia di mercato.</a:t>
            </a:r>
          </a:p>
          <a:p>
            <a:pPr lvl="1"/>
            <a:r>
              <a:rPr lang="it-IT" sz="2200" dirty="0"/>
              <a:t>Cooperazione regionale.</a:t>
            </a:r>
          </a:p>
          <a:p>
            <a:pPr lvl="1"/>
            <a:r>
              <a:rPr lang="it-IT" sz="2200" dirty="0"/>
              <a:t>Preparazione alla futura </a:t>
            </a:r>
            <a:r>
              <a:rPr lang="it-IT" sz="2200" b="1" dirty="0"/>
              <a:t>adesione UE</a:t>
            </a:r>
            <a:r>
              <a:rPr lang="it-IT" sz="2200" dirty="0"/>
              <a:t>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FB0EA1-1B67-5AF9-3277-B1AD824936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04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6A75CF-ACBD-88BC-33A6-F38B9545B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Processo di Stabilizzazione e Associazione (SAP)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B3DFEE3-BCF7-1055-F289-8BEA47AE8E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Strumenti del SAP</a:t>
            </a:r>
          </a:p>
          <a:p>
            <a:pPr marL="25400" indent="0">
              <a:buNone/>
            </a:pPr>
            <a:endParaRPr lang="it-IT" dirty="0">
              <a:solidFill>
                <a:srgbClr val="00B0F0"/>
              </a:solidFill>
            </a:endParaRPr>
          </a:p>
          <a:p>
            <a:pPr lvl="1"/>
            <a:r>
              <a:rPr lang="it-IT" sz="3200" b="1" dirty="0"/>
              <a:t>Concessioni commerciali</a:t>
            </a:r>
            <a:r>
              <a:rPr lang="it-IT" sz="3200" dirty="0"/>
              <a:t> (accesso duty‑free).</a:t>
            </a:r>
          </a:p>
          <a:p>
            <a:pPr lvl="1"/>
            <a:r>
              <a:rPr lang="it-IT" sz="3200" b="1" dirty="0"/>
              <a:t>Assistenza economica e finanziaria</a:t>
            </a:r>
            <a:r>
              <a:rPr lang="it-IT" sz="3200" dirty="0"/>
              <a:t>.</a:t>
            </a:r>
          </a:p>
          <a:p>
            <a:pPr lvl="1"/>
            <a:r>
              <a:rPr lang="it-IT" sz="3200" b="1" dirty="0"/>
              <a:t>Sostegno alla ricostruzione e allo sviluppo</a:t>
            </a:r>
            <a:r>
              <a:rPr lang="it-IT" sz="3200" dirty="0"/>
              <a:t>.</a:t>
            </a:r>
          </a:p>
          <a:p>
            <a:pPr lvl="1"/>
            <a:r>
              <a:rPr lang="it-IT" sz="3200" b="1" dirty="0" err="1"/>
              <a:t>Stabilisation</a:t>
            </a:r>
            <a:r>
              <a:rPr lang="it-IT" sz="3200" b="1" dirty="0"/>
              <a:t> and Association Agreements (SAA)</a:t>
            </a:r>
            <a:r>
              <a:rPr lang="it-IT" sz="3200" dirty="0"/>
              <a:t> → accordi vincolanti con diritti e obblighi reciproci.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BCF7795-F47F-A428-2F49-F3E2E77B908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132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B1500F-0ED5-97F9-0AC3-4F47491C8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Processo di Stabilizzazione e Associazione (SAP)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0435676-4E39-810F-FDC3-4938FF626C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/>
              <a:t>Dal SAP all’adesione formale</a:t>
            </a:r>
            <a:endParaRPr lang="it-IT" dirty="0"/>
          </a:p>
          <a:p>
            <a:r>
              <a:rPr lang="it-IT" dirty="0"/>
              <a:t>I Paesi entrano nel SAP come </a:t>
            </a:r>
            <a:r>
              <a:rPr lang="it-IT" b="1" dirty="0"/>
              <a:t>potenziali candidati</a:t>
            </a:r>
            <a:r>
              <a:rPr lang="it-IT" dirty="0"/>
              <a:t>.</a:t>
            </a:r>
          </a:p>
          <a:p>
            <a:r>
              <a:rPr lang="it-IT" dirty="0"/>
              <a:t>Quando rispettano le condizioni politiche → diventano </a:t>
            </a:r>
            <a:r>
              <a:rPr lang="it-IT" b="1" dirty="0"/>
              <a:t>candidati ufficiali</a:t>
            </a:r>
            <a:r>
              <a:rPr lang="it-IT" dirty="0"/>
              <a:t> ex art. 49 TUE.</a:t>
            </a:r>
          </a:p>
          <a:p>
            <a:r>
              <a:rPr lang="it-IT" dirty="0"/>
              <a:t>Il SAP rafforza le capacità amministrative, normative e istituzionali per adottare l’</a:t>
            </a:r>
            <a:r>
              <a:rPr lang="it-IT" b="1" dirty="0"/>
              <a:t>acquis UE</a:t>
            </a:r>
            <a:r>
              <a:rPr lang="it-IT" dirty="0"/>
              <a:t>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7A8A59F-05B6-25CA-92E9-C569F174D9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777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C42A21-176E-320D-B202-167381156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Processo di Stabilizzazione e Associazione (SAP)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43BC70-17A7-0CB3-8C8A-F07E7FB10E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b="1" dirty="0"/>
              <a:t>Progressione verso l’UE</a:t>
            </a:r>
            <a:endParaRPr lang="it-IT" dirty="0"/>
          </a:p>
          <a:p>
            <a:r>
              <a:rPr lang="it-IT" dirty="0"/>
              <a:t>Avanzamento </a:t>
            </a:r>
            <a:r>
              <a:rPr lang="it-IT" b="1" dirty="0" err="1"/>
              <a:t>step‑by‑step</a:t>
            </a:r>
            <a:r>
              <a:rPr lang="it-IT" dirty="0"/>
              <a:t> in base agli impegni rispettati.</a:t>
            </a:r>
          </a:p>
          <a:p>
            <a:r>
              <a:rPr lang="it-IT" dirty="0"/>
              <a:t>La Commissione valuta i progressi nei </a:t>
            </a:r>
            <a:r>
              <a:rPr lang="it-IT" b="1" dirty="0"/>
              <a:t>Progress Reports annuali</a:t>
            </a:r>
            <a:r>
              <a:rPr lang="it-IT" dirty="0"/>
              <a:t> (autunno).</a:t>
            </a:r>
            <a:br>
              <a:rPr lang="it-IT" dirty="0"/>
            </a:br>
            <a:endParaRPr lang="it-IT" dirty="0"/>
          </a:p>
          <a:p>
            <a:r>
              <a:rPr lang="it-IT" dirty="0"/>
              <a:t>Il SAP </a:t>
            </a:r>
            <a:r>
              <a:rPr lang="it-IT" b="1" dirty="0"/>
              <a:t>non sostituisce</a:t>
            </a:r>
            <a:r>
              <a:rPr lang="it-IT" dirty="0"/>
              <a:t> l’art. 49 TUE, ma è il </a:t>
            </a:r>
            <a:r>
              <a:rPr lang="it-IT" b="1" dirty="0"/>
              <a:t>percorso più strutturato e vincolante</a:t>
            </a:r>
            <a:r>
              <a:rPr lang="it-IT" dirty="0"/>
              <a:t> per preparare i Paesi dei Balcani all’adesione formale.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2463EF7-9387-DD78-7C0E-0AD4FA94F3D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760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Font typeface="Arial"/>
              <a:buNone/>
            </a:pPr>
            <a:r>
              <a:rPr lang="it-IT" sz="2800" b="1">
                <a:solidFill>
                  <a:srgbClr val="0070C0"/>
                </a:solidFill>
              </a:rPr>
              <a:t>Allargamenti UE e caso Ucraino</a:t>
            </a:r>
            <a:endParaRPr b="1">
              <a:solidFill>
                <a:srgbClr val="00B050"/>
              </a:solidFill>
            </a:endParaRPr>
          </a:p>
        </p:txBody>
      </p:sp>
      <p:sp>
        <p:nvSpPr>
          <p:cNvPr id="378" name="Google Shape;378;p13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 u="sng">
              <a:solidFill>
                <a:schemeClr val="hlink"/>
              </a:solidFill>
              <a:hlinkClick r:id="rId3"/>
            </a:endParaRPr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FA00D12D-0D65-3A66-5022-C07C846336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977" y="2170729"/>
            <a:ext cx="10099609" cy="327004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2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Allargamenti UE e caso Ucraino</a:t>
            </a:r>
            <a:endParaRPr/>
          </a:p>
        </p:txBody>
      </p:sp>
      <p:sp>
        <p:nvSpPr>
          <p:cNvPr id="371" name="Google Shape;371;p12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54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 u="sng">
              <a:solidFill>
                <a:schemeClr val="hlink"/>
              </a:solidFill>
              <a:hlinkClick r:id="rId3"/>
            </a:endParaRPr>
          </a:p>
          <a:p>
            <a:pPr marL="228600" lvl="0" indent="-254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DB41DDBB-F65B-C79E-4BF8-F45FB204B7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909" y="1931831"/>
            <a:ext cx="11133790" cy="318108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14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Allargamenti UE e caso Ucraino</a:t>
            </a:r>
            <a:endParaRPr sz="3200" b="1">
              <a:solidFill>
                <a:srgbClr val="00B050"/>
              </a:solidFill>
            </a:endParaRPr>
          </a:p>
        </p:txBody>
      </p:sp>
      <p:sp>
        <p:nvSpPr>
          <p:cNvPr id="385" name="Google Shape;385;p14"/>
          <p:cNvSpPr txBox="1">
            <a:spLocks noGrp="1"/>
          </p:cNvSpPr>
          <p:nvPr>
            <p:ph type="body" idx="1"/>
          </p:nvPr>
        </p:nvSpPr>
        <p:spPr>
          <a:xfrm>
            <a:off x="838200" y="1453020"/>
            <a:ext cx="10515600" cy="4922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/>
          <a:p>
            <a:pPr marL="228600" lvl="0" indent="-10414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 sz="2800" b="1">
              <a:solidFill>
                <a:srgbClr val="00B0F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228600" lvl="0" indent="-20193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B0F0"/>
              </a:buClr>
              <a:buSzPct val="100000"/>
              <a:buChar char="•"/>
            </a:pPr>
            <a:r>
              <a:rPr lang="it-IT" sz="2800" b="1">
                <a:solidFill>
                  <a:srgbClr val="00B0F0"/>
                </a:solidFill>
                <a:latin typeface="Open Sans"/>
                <a:ea typeface="Open Sans"/>
                <a:cs typeface="Open Sans"/>
                <a:sym typeface="Open Sans"/>
              </a:rPr>
              <a:t>Cosa richiedono le istituzioni UE all’Ucraina?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Raccomandazione della Commissione europea nella fase di pre-adesione allo Stato ucraino di adottare alcune misure idonee a </a:t>
            </a:r>
            <a:r>
              <a:rPr lang="it-IT" b="1">
                <a:solidFill>
                  <a:srgbClr val="00B0F0"/>
                </a:solidFill>
              </a:rPr>
              <a:t>rafforzare</a:t>
            </a:r>
            <a:r>
              <a:rPr lang="it-IT"/>
              <a:t>: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l’economia di mercato;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le istituzioni nazionali;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la democrazia; 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la rule of law;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il rispetto dei diritti fondamentali;</a:t>
            </a:r>
            <a:endParaRPr/>
          </a:p>
          <a:p>
            <a:pPr marL="228600" lvl="0" indent="-19812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la protezione dei diritti delle minoranze.</a:t>
            </a:r>
            <a:endParaRPr/>
          </a:p>
          <a:p>
            <a:pPr marL="228600" lvl="0" indent="-8636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F079A0-F46F-EE0D-CEC5-70083FDAA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riavvicinamento dell’Ucraina all’UE (2014–2026)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617D465-9487-EBB7-6D82-FE1CBD54B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/>
              <a:t>Dal 2014 l’Unione europea e l’Ucraina sono legate </a:t>
            </a:r>
          </a:p>
          <a:p>
            <a:r>
              <a:rPr lang="it-IT" dirty="0"/>
              <a:t>dall’</a:t>
            </a:r>
            <a:r>
              <a:rPr lang="it-IT" b="1" dirty="0"/>
              <a:t>Accordo di Associazione (AA)</a:t>
            </a:r>
            <a:r>
              <a:rPr lang="it-IT" dirty="0"/>
              <a:t>, </a:t>
            </a:r>
          </a:p>
          <a:p>
            <a:r>
              <a:rPr lang="it-IT" dirty="0"/>
              <a:t>che comprende la </a:t>
            </a:r>
            <a:r>
              <a:rPr lang="it-IT" b="1" dirty="0"/>
              <a:t>Zona di Libero Scambio Globale e Approfondita (DCFTA)</a:t>
            </a:r>
            <a:r>
              <a:rPr lang="it-IT" dirty="0"/>
              <a:t>.</a:t>
            </a:r>
            <a:br>
              <a:rPr lang="it-IT" dirty="0"/>
            </a:br>
            <a:endParaRPr lang="it-IT" dirty="0"/>
          </a:p>
          <a:p>
            <a:r>
              <a:rPr lang="it-IT" dirty="0"/>
              <a:t>L’AA è riconosciuto dalla Commissione come:</a:t>
            </a:r>
          </a:p>
          <a:p>
            <a:r>
              <a:rPr lang="it-IT" i="1" dirty="0"/>
              <a:t>“il principale strumento per riavvicinare l’Ucraina e l'UE, rafforzando i legami politici, economici e il rispetto dei valori comuni”</a:t>
            </a:r>
            <a:r>
              <a:rPr lang="it-IT" dirty="0"/>
              <a:t>. </a:t>
            </a:r>
          </a:p>
          <a:p>
            <a:r>
              <a:rPr lang="it-IT" dirty="0"/>
              <a:t>La DCFTA è stata applicata provvisoriamente dal 2016 ed è diventata pienamente operativa nel 2017.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02DFCA3-D13C-A03E-B35C-970D3DA207D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47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2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lang="it-IT" sz="3600" b="1">
                <a:solidFill>
                  <a:srgbClr val="FFFF00"/>
                </a:solidFill>
              </a:rPr>
              <a:t>Indice</a:t>
            </a:r>
            <a:endParaRPr/>
          </a:p>
        </p:txBody>
      </p:sp>
      <p:sp>
        <p:nvSpPr>
          <p:cNvPr id="289" name="Google Shape;289;p2"/>
          <p:cNvSpPr txBox="1">
            <a:spLocks noGrp="1"/>
          </p:cNvSpPr>
          <p:nvPr>
            <p:ph type="body" idx="1"/>
          </p:nvPr>
        </p:nvSpPr>
        <p:spPr>
          <a:xfrm>
            <a:off x="419100" y="1465545"/>
            <a:ext cx="11222038" cy="428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101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endParaRPr sz="2000" b="1">
              <a:solidFill>
                <a:srgbClr val="00B050"/>
              </a:solidFill>
            </a:endParaRPr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ts val="2000"/>
              <a:buChar char="•"/>
            </a:pPr>
            <a:r>
              <a:rPr lang="it-IT" sz="2000" b="1">
                <a:solidFill>
                  <a:srgbClr val="FFFF00"/>
                </a:solidFill>
              </a:rPr>
              <a:t>Lezione 1</a:t>
            </a:r>
            <a:endParaRPr/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-IT" sz="1800"/>
              <a:t>a.i. Adesione all’UE, procedure e criteri; a.ii. Allargamenti dell’UE; </a:t>
            </a:r>
            <a:endParaRPr sz="2000"/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ts val="2000"/>
              <a:buChar char="•"/>
            </a:pPr>
            <a:r>
              <a:rPr lang="it-IT" sz="2000" b="1">
                <a:solidFill>
                  <a:srgbClr val="FFFF00"/>
                </a:solidFill>
              </a:rPr>
              <a:t>Lezione 2</a:t>
            </a:r>
            <a:endParaRPr/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</a:pPr>
            <a:r>
              <a:rPr lang="it-IT" sz="1800"/>
              <a:t>b.i. I Valori e l’art. 2 TUE; b.ii. Rule of la backsliding in Polonia e Ungeria; b.iii. Strumenti di tutela dei valori UE e della rule of law nell’UE; b.iv. Regolamento 2020/2092 e tutela della rule of law; b.v. Sentenze C-156/21 e C-157/21</a:t>
            </a:r>
            <a:endParaRPr sz="2000"/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ts val="2000"/>
              <a:buChar char="•"/>
            </a:pPr>
            <a:r>
              <a:rPr lang="it-IT" sz="2000" b="1">
                <a:solidFill>
                  <a:srgbClr val="FFFF00"/>
                </a:solidFill>
              </a:rPr>
              <a:t>Lezione 3</a:t>
            </a:r>
            <a:endParaRPr/>
          </a:p>
          <a:p>
            <a:pPr marL="228600" lvl="0" indent="-2286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</a:pPr>
            <a:r>
              <a:rPr lang="it-IT" sz="2000"/>
              <a:t> </a:t>
            </a:r>
            <a:r>
              <a:rPr lang="it-IT" sz="1800"/>
              <a:t>c.i. Recesso dai Trattati UE ex art. 50 TUE; c.ii. Caso Brexit; d. Obiettivi dell’UE.</a:t>
            </a:r>
            <a:endParaRPr/>
          </a:p>
          <a:p>
            <a:pPr marL="228600" lvl="0" indent="-25400" algn="just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/>
          </a:p>
        </p:txBody>
      </p:sp>
      <p:sp>
        <p:nvSpPr>
          <p:cNvPr id="290" name="Google Shape;290;p2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20 gennaio 2025</a:t>
            </a:r>
            <a:endParaRPr/>
          </a:p>
        </p:txBody>
      </p:sp>
      <p:sp>
        <p:nvSpPr>
          <p:cNvPr id="291" name="Google Shape;291;p2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Titolo della Presentazione/Sezione</a:t>
            </a:r>
            <a:endParaRPr/>
          </a:p>
        </p:txBody>
      </p:sp>
      <p:sp>
        <p:nvSpPr>
          <p:cNvPr id="292" name="Google Shape;292;p2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C7183-2BFE-B0CE-C728-A502E6A3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Aggiornamento della DCFTA (2025): un passo cruciale verso il mercato unico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6D293B-3FCD-58F7-A6A8-4CDFEB7CD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Il 29 ottobre 2025 è entrata in vigore una </a:t>
            </a:r>
            <a:r>
              <a:rPr lang="it-IT" b="1" dirty="0"/>
              <a:t>DCFTA aggiornata</a:t>
            </a:r>
            <a:r>
              <a:rPr lang="it-IT" dirty="0"/>
              <a:t>, adottata sulla base dell’art. 29 AA.</a:t>
            </a:r>
          </a:p>
          <a:p>
            <a:r>
              <a:rPr lang="it-IT" dirty="0"/>
              <a:t>Questa revisione:</a:t>
            </a:r>
          </a:p>
          <a:p>
            <a:r>
              <a:rPr lang="it-IT" dirty="0"/>
              <a:t>introduce </a:t>
            </a:r>
            <a:r>
              <a:rPr lang="it-IT" b="1" dirty="0"/>
              <a:t>ulteriore liberalizzazione commerciale</a:t>
            </a:r>
            <a:r>
              <a:rPr lang="it-IT" dirty="0"/>
              <a:t>,</a:t>
            </a:r>
          </a:p>
          <a:p>
            <a:r>
              <a:rPr lang="it-IT" dirty="0"/>
              <a:t>allinea più strettamente l’Ucraina agli </a:t>
            </a:r>
            <a:r>
              <a:rPr lang="it-IT" b="1" dirty="0"/>
              <a:t>standard produttivi dell’UE</a:t>
            </a:r>
            <a:r>
              <a:rPr lang="it-IT" dirty="0"/>
              <a:t>,</a:t>
            </a:r>
          </a:p>
          <a:p>
            <a:r>
              <a:rPr lang="it-IT" dirty="0"/>
              <a:t>crea un quadro stabile e permanente per l’integrazione economica,</a:t>
            </a:r>
          </a:p>
          <a:p>
            <a:r>
              <a:rPr lang="it-IT" dirty="0"/>
              <a:t>rafforza i meccanismi di salvaguardia per i settori agricoli sensibili dell’UE.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8E87196-4165-BE2C-44F2-B06DB5053E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08829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4C99B5-C843-9AA8-A918-EDDFE5037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ruolo dell’Accordo di Associazione (AA)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FEDAF73-E403-3615-7EAC-F073B5E410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it-IT" dirty="0"/>
          </a:p>
          <a:p>
            <a:r>
              <a:rPr lang="it-IT" dirty="0"/>
              <a:t>Dal 2014 = </a:t>
            </a:r>
            <a:r>
              <a:rPr lang="it-IT" b="1" dirty="0"/>
              <a:t>pilastro giuridico</a:t>
            </a:r>
            <a:r>
              <a:rPr lang="it-IT" dirty="0"/>
              <a:t> del riavvicinamento UE–Ucraina.</a:t>
            </a:r>
          </a:p>
          <a:p>
            <a:r>
              <a:rPr lang="it-IT" dirty="0"/>
              <a:t>Nessuna clausola che menzioni l’adesione futura.</a:t>
            </a:r>
          </a:p>
          <a:p>
            <a:r>
              <a:rPr lang="it-IT" dirty="0"/>
              <a:t>Non copre adeguatamente capitoli-chiave dell’allargamento (libera circolazione, minoranze).</a:t>
            </a:r>
            <a:br>
              <a:rPr lang="it-IT" dirty="0"/>
            </a:br>
            <a:endParaRPr lang="it-IT" dirty="0"/>
          </a:p>
          <a:p>
            <a:r>
              <a:rPr lang="it-IT" dirty="0"/>
              <a:t>Condizionalità fortemente asimmetrica: l’UE valuta unilateralmente i progressi (art. 475 AA). </a:t>
            </a:r>
          </a:p>
          <a:p>
            <a:r>
              <a:rPr lang="it-IT" dirty="0"/>
              <a:t>L’Ucraina resta </a:t>
            </a:r>
            <a:r>
              <a:rPr lang="it-IT" i="1" dirty="0"/>
              <a:t>rule </a:t>
            </a:r>
            <a:r>
              <a:rPr lang="it-IT" i="1" dirty="0" err="1"/>
              <a:t>taker</a:t>
            </a:r>
            <a:r>
              <a:rPr lang="it-IT" dirty="0"/>
              <a:t>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5458324-79AA-EE23-DF56-CD439E43CC5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5393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24EF89-0790-098C-7DD9-3D74EBB61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Partecipazione crescente ai programmi UE: mercato unico, ricerca, istruzione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7C92A8D-9E30-3416-2FD9-982BCF36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0" y="1197736"/>
            <a:ext cx="11222038" cy="5026852"/>
          </a:xfrm>
        </p:spPr>
        <p:txBody>
          <a:bodyPr>
            <a:normAutofit fontScale="70000" lnSpcReduction="20000"/>
          </a:bodyPr>
          <a:lstStyle/>
          <a:p>
            <a:pPr marL="25400" indent="0">
              <a:buNone/>
            </a:pPr>
            <a:endParaRPr lang="it-IT" dirty="0"/>
          </a:p>
          <a:p>
            <a:r>
              <a:rPr lang="it-IT" dirty="0"/>
              <a:t>Dal febbraio 2023 l’Ucraina partecipa al </a:t>
            </a:r>
            <a:r>
              <a:rPr lang="it-IT" b="1" dirty="0"/>
              <a:t>Programma per il Mercato Unico</a:t>
            </a:r>
            <a:r>
              <a:rPr lang="it-IT" dirty="0"/>
              <a:t>, che consente:</a:t>
            </a:r>
          </a:p>
          <a:p>
            <a:r>
              <a:rPr lang="it-IT" dirty="0"/>
              <a:t>sostegno alle PMI ucraine,</a:t>
            </a:r>
          </a:p>
          <a:p>
            <a:r>
              <a:rPr lang="it-IT" dirty="0"/>
              <a:t>accesso a strumenti finanziari e tecnici del mercato interno dell’UE.</a:t>
            </a:r>
          </a:p>
          <a:p>
            <a:r>
              <a:rPr lang="it-IT" dirty="0"/>
              <a:t>L’Ucraina è pienamente associata a:</a:t>
            </a:r>
          </a:p>
          <a:p>
            <a:r>
              <a:rPr lang="it-IT" b="1" dirty="0"/>
              <a:t>Horizon Europe</a:t>
            </a:r>
            <a:r>
              <a:rPr lang="it-IT" dirty="0"/>
              <a:t>, </a:t>
            </a:r>
            <a:r>
              <a:rPr lang="it-IT" b="1" dirty="0" err="1"/>
              <a:t>Euratom</a:t>
            </a:r>
            <a:r>
              <a:rPr lang="it-IT" b="1" dirty="0"/>
              <a:t> ricerca e formazione</a:t>
            </a:r>
            <a:r>
              <a:rPr lang="it-IT" dirty="0"/>
              <a:t>, </a:t>
            </a:r>
            <a:r>
              <a:rPr lang="it-IT" b="1" dirty="0"/>
              <a:t>Erasmus+</a:t>
            </a:r>
            <a:r>
              <a:rPr lang="it-IT" dirty="0"/>
              <a:t> (oltre 11.500 scambi dal 2021).</a:t>
            </a:r>
          </a:p>
          <a:p>
            <a:r>
              <a:rPr lang="it-IT" dirty="0"/>
              <a:t>Dal giugno 2023 l’Ucraina partecipa anche al </a:t>
            </a:r>
            <a:r>
              <a:rPr lang="it-IT" b="1" dirty="0"/>
              <a:t>Meccanismo per Collegare l’Europa (CEF)</a:t>
            </a:r>
            <a:r>
              <a:rPr lang="it-IT" dirty="0"/>
              <a:t> nei settori: trasporti, energia, digitale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202F726-B93B-CB12-A82F-B773218241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555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ACC24D-2445-F355-E532-F6EB395E0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Criticità adesione Ucraina all’UE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BD47207-7519-2E88-89B5-B11510A2C0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0" y="1210614"/>
            <a:ext cx="11222038" cy="4666311"/>
          </a:xfrm>
        </p:spPr>
        <p:txBody>
          <a:bodyPr>
            <a:normAutofit fontScale="70000" lnSpcReduction="20000"/>
          </a:bodyPr>
          <a:lstStyle/>
          <a:p>
            <a:pPr marL="25400" indent="0">
              <a:buNone/>
            </a:pPr>
            <a:endParaRPr lang="it-IT" dirty="0"/>
          </a:p>
          <a:p>
            <a:r>
              <a:rPr lang="it-IT" b="1" i="1" u="sng" dirty="0">
                <a:solidFill>
                  <a:srgbClr val="00B0F0"/>
                </a:solidFill>
              </a:rPr>
              <a:t>Minoranze e criteri di Copenaghen:</a:t>
            </a:r>
            <a:br>
              <a:rPr lang="it-IT" dirty="0"/>
            </a:br>
            <a:endParaRPr lang="it-IT" dirty="0"/>
          </a:p>
          <a:p>
            <a:r>
              <a:rPr lang="it-IT" dirty="0"/>
              <a:t>AA include dialogo sui diritti delle minoranze (art. 4(2)(e)), ma non definisce standard chiari.</a:t>
            </a:r>
          </a:p>
          <a:p>
            <a:r>
              <a:rPr lang="it-IT" dirty="0"/>
              <a:t>Giudizi critici ripetuti della </a:t>
            </a:r>
            <a:r>
              <a:rPr lang="it-IT" dirty="0" err="1"/>
              <a:t>Venice</a:t>
            </a:r>
            <a:r>
              <a:rPr lang="it-IT" dirty="0"/>
              <a:t> Commission su lingua/istruzione (2017–2023) (es. disparità trattamento lingue UE vs non UE).</a:t>
            </a:r>
          </a:p>
          <a:p>
            <a:r>
              <a:rPr lang="it-IT" dirty="0"/>
              <a:t>Tema sensibile per alcuni Stati membri (HU), con potenziale blocco negoziale.</a:t>
            </a:r>
          </a:p>
          <a:p>
            <a:r>
              <a:rPr lang="it-IT" b="1" i="1" u="sng" dirty="0">
                <a:solidFill>
                  <a:srgbClr val="00B0F0"/>
                </a:solidFill>
              </a:rPr>
              <a:t>Rispetto della Rule of </a:t>
            </a:r>
            <a:r>
              <a:rPr lang="it-IT" b="1" i="1" u="sng" dirty="0" err="1">
                <a:solidFill>
                  <a:srgbClr val="00B0F0"/>
                </a:solidFill>
              </a:rPr>
              <a:t>law</a:t>
            </a:r>
            <a:endParaRPr lang="it-IT" b="1" i="1" u="sng" dirty="0">
              <a:solidFill>
                <a:srgbClr val="00B0F0"/>
              </a:solidFill>
            </a:endParaRP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E84C71C-49F3-112F-976E-E944E4BD16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6585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8F849E-6687-662C-5619-463227877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Adesione di uno Stato belligerante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E7CBE6-89D2-3C9B-335A-D5A6FC256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Attivazione potenziale della clausola di mutua assistenza (Art. 42(7) TUE)</a:t>
            </a:r>
            <a:endParaRPr lang="it-IT" dirty="0">
              <a:solidFill>
                <a:srgbClr val="00B0F0"/>
              </a:solidFill>
            </a:endParaRPr>
          </a:p>
          <a:p>
            <a:r>
              <a:rPr lang="it-IT" dirty="0"/>
              <a:t>Gli Stati membri devono fornire “aiuto e assistenza con tutti i mezzi in loro possesso” in caso di aggressione armata contro un membro.</a:t>
            </a:r>
          </a:p>
          <a:p>
            <a:r>
              <a:rPr lang="it-IT" dirty="0"/>
              <a:t>Adesione di un Paese già in guerra = rischio di coinvolgimento diretto dell’UE in un conflitto armato.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D035C6-81E9-6190-3E9C-D908D771CEC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9513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12C23D-0CC4-EC4B-A9DB-036E30F2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Adesione di uno Stato belligerante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B3D3CF5-3088-6900-7BCF-1134A3B8DF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Interazione con la clausola di solidarietà (Art. 222 TFUE)</a:t>
            </a:r>
            <a:endParaRPr lang="it-IT" dirty="0">
              <a:solidFill>
                <a:srgbClr val="00B0F0"/>
              </a:solidFill>
            </a:endParaRPr>
          </a:p>
          <a:p>
            <a:r>
              <a:rPr lang="it-IT" dirty="0"/>
              <a:t>Richiede azione congiunta degli Stati membri in risposta a attacchi o disastri, incluse minacce di origine umana.</a:t>
            </a:r>
          </a:p>
          <a:p>
            <a:r>
              <a:rPr lang="it-IT" dirty="0"/>
              <a:t>Estenderebbe l'obbligo di sostegno all’Ucraina oltre il profilo strettamente militare.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695EBF4-E675-A0A2-7928-9E9F03C3331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93517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133968-289E-0E99-669A-A12055908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Adesione di uno Stato belligerante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364D096-FBCD-47E9-1362-92B1A1995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0" y="1262130"/>
            <a:ext cx="11222038" cy="4614795"/>
          </a:xfrm>
        </p:spPr>
        <p:txBody>
          <a:bodyPr>
            <a:normAutofit fontScale="925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Ambiguità dell’obbligo difensivo UE e rischio escalation</a:t>
            </a:r>
            <a:endParaRPr lang="it-IT" dirty="0">
              <a:solidFill>
                <a:srgbClr val="00B0F0"/>
              </a:solidFill>
            </a:endParaRPr>
          </a:p>
          <a:p>
            <a:r>
              <a:rPr lang="it-IT" dirty="0"/>
              <a:t>L’Art. 42(7) TUE non garantisce una difesa militare equivalente all’Art. 5 NATO e contiene un’“intenzionale ambiguità” sulla forma dell’assistenza.</a:t>
            </a:r>
          </a:p>
          <a:p>
            <a:r>
              <a:rPr lang="it-IT" dirty="0"/>
              <a:t>L’ingresso di uno Stato in guerra espone l’UE a obblighi potenzialmente ampi, ma senza capacità consolidata di deterrenza.</a:t>
            </a:r>
          </a:p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86FB677-19ED-EA97-D849-48DBEEFCD6B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994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"/>
          <p:cNvSpPr txBox="1">
            <a:spLocks noGrp="1"/>
          </p:cNvSpPr>
          <p:nvPr>
            <p:ph type="title"/>
          </p:nvPr>
        </p:nvSpPr>
        <p:spPr>
          <a:xfrm>
            <a:off x="419101" y="1453019"/>
            <a:ext cx="11242812" cy="1114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0"/>
              <a:buFont typeface="Arial"/>
              <a:buNone/>
            </a:pPr>
            <a:r>
              <a:rPr lang="it-IT" sz="6500"/>
              <a:t>Lezione 1</a:t>
            </a:r>
            <a:endParaRPr/>
          </a:p>
        </p:txBody>
      </p:sp>
      <p:sp>
        <p:nvSpPr>
          <p:cNvPr id="298" name="Google Shape;298;p3"/>
          <p:cNvSpPr txBox="1">
            <a:spLocks noGrp="1"/>
          </p:cNvSpPr>
          <p:nvPr>
            <p:ph type="body" idx="1"/>
          </p:nvPr>
        </p:nvSpPr>
        <p:spPr>
          <a:xfrm>
            <a:off x="419101" y="2655518"/>
            <a:ext cx="11242812" cy="2968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it-IT" sz="3600"/>
              <a:t>a.i. Adesione all’UE, procedure e criteri; </a:t>
            </a:r>
            <a:endParaRPr/>
          </a:p>
          <a:p>
            <a:pPr marL="0" lvl="0" indent="0" algn="just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it-IT" sz="3600"/>
              <a:t>a.ii. Allargamenti dell’UE; </a:t>
            </a:r>
            <a:endParaRPr sz="4000"/>
          </a:p>
          <a:p>
            <a:pPr marL="0" lvl="0" indent="0" algn="just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3800"/>
              <a:buNone/>
            </a:pPr>
            <a:endParaRPr/>
          </a:p>
        </p:txBody>
      </p:sp>
      <p:sp>
        <p:nvSpPr>
          <p:cNvPr id="299" name="Google Shape;299;p3"/>
          <p:cNvSpPr txBox="1"/>
          <p:nvPr/>
        </p:nvSpPr>
        <p:spPr>
          <a:xfrm>
            <a:off x="8480289" y="-847126"/>
            <a:ext cx="3711711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 statica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Esempio di slide divisoria personalizzata con i colori complementari e testo maggiorato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"/>
          <p:cNvSpPr txBox="1">
            <a:spLocks noGrp="1"/>
          </p:cNvSpPr>
          <p:nvPr>
            <p:ph type="title"/>
          </p:nvPr>
        </p:nvSpPr>
        <p:spPr>
          <a:xfrm>
            <a:off x="726508" y="365125"/>
            <a:ext cx="10914629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Adesione all’UE, procedure e criteri</a:t>
            </a:r>
            <a:endParaRPr/>
          </a:p>
        </p:txBody>
      </p:sp>
      <p:sp>
        <p:nvSpPr>
          <p:cNvPr id="305" name="Google Shape;305;p4"/>
          <p:cNvSpPr txBox="1">
            <a:spLocks noGrp="1"/>
          </p:cNvSpPr>
          <p:nvPr>
            <p:ph type="body" idx="1"/>
          </p:nvPr>
        </p:nvSpPr>
        <p:spPr>
          <a:xfrm>
            <a:off x="726510" y="1536970"/>
            <a:ext cx="1091462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ct val="100000"/>
              <a:buChar char="•"/>
            </a:pPr>
            <a:r>
              <a:rPr lang="it-IT">
                <a:solidFill>
                  <a:srgbClr val="00B0F0"/>
                </a:solidFill>
              </a:rPr>
              <a:t>Adesione Stati all’UE: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Integrazione europea come processo in itinere 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Procedura e condizioni di ammissibilità sono regolate dall’art. 49 TFUE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/>
          </a:p>
          <a:p>
            <a:pPr marL="228600" lvl="0" indent="-228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/>
              <a:t>Consiglio europeo può decidere i criteri di ammissibilità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5"/>
          <p:cNvSpPr txBox="1">
            <a:spLocks noGrp="1"/>
          </p:cNvSpPr>
          <p:nvPr>
            <p:ph type="title"/>
          </p:nvPr>
        </p:nvSpPr>
        <p:spPr>
          <a:xfrm>
            <a:off x="419100" y="365125"/>
            <a:ext cx="112220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None/>
            </a:pPr>
            <a:r>
              <a:rPr lang="it-IT" b="1">
                <a:solidFill>
                  <a:srgbClr val="0070C0"/>
                </a:solidFill>
              </a:rPr>
              <a:t>Fasi procedura di adesione (art. 49 TUE)</a:t>
            </a:r>
            <a:endParaRPr/>
          </a:p>
        </p:txBody>
      </p:sp>
      <p:grpSp>
        <p:nvGrpSpPr>
          <p:cNvPr id="311" name="Google Shape;311;p5"/>
          <p:cNvGrpSpPr/>
          <p:nvPr/>
        </p:nvGrpSpPr>
        <p:grpSpPr>
          <a:xfrm>
            <a:off x="422387" y="3047079"/>
            <a:ext cx="11215462" cy="1319466"/>
            <a:chOff x="3287" y="1510379"/>
            <a:chExt cx="11215462" cy="1319466"/>
          </a:xfrm>
        </p:grpSpPr>
        <p:sp>
          <p:nvSpPr>
            <p:cNvPr id="312" name="Google Shape;312;p5"/>
            <p:cNvSpPr/>
            <p:nvPr/>
          </p:nvSpPr>
          <p:spPr>
            <a:xfrm>
              <a:off x="3287" y="1510379"/>
              <a:ext cx="3298665" cy="1319466"/>
            </a:xfrm>
            <a:prstGeom prst="homePlate">
              <a:avLst>
                <a:gd name="adj" fmla="val 50000"/>
              </a:avLst>
            </a:prstGeom>
            <a:solidFill>
              <a:schemeClr val="accent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5"/>
            <p:cNvSpPr txBox="1"/>
            <p:nvPr/>
          </p:nvSpPr>
          <p:spPr>
            <a:xfrm>
              <a:off x="3287" y="1510379"/>
              <a:ext cx="2968799" cy="131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80000" rIns="4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it-IT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Presentazione candidatura</a:t>
              </a:r>
              <a:endParaRPr/>
            </a:p>
          </p:txBody>
        </p:sp>
        <p:sp>
          <p:nvSpPr>
            <p:cNvPr id="314" name="Google Shape;314;p5"/>
            <p:cNvSpPr/>
            <p:nvPr/>
          </p:nvSpPr>
          <p:spPr>
            <a:xfrm>
              <a:off x="2642220" y="1510379"/>
              <a:ext cx="3298665" cy="1319466"/>
            </a:xfrm>
            <a:prstGeom prst="chevron">
              <a:avLst>
                <a:gd name="adj" fmla="val 5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5"/>
            <p:cNvSpPr txBox="1"/>
            <p:nvPr/>
          </p:nvSpPr>
          <p:spPr>
            <a:xfrm>
              <a:off x="3301953" y="1510379"/>
              <a:ext cx="1979100" cy="131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000" tIns="80000" rIns="4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it-IT" sz="1800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Fase di Pre-adesione (consuetudine)</a:t>
              </a:r>
              <a:endParaRPr sz="1000" dirty="0"/>
            </a:p>
          </p:txBody>
        </p:sp>
        <p:sp>
          <p:nvSpPr>
            <p:cNvPr id="316" name="Google Shape;316;p5"/>
            <p:cNvSpPr/>
            <p:nvPr/>
          </p:nvSpPr>
          <p:spPr>
            <a:xfrm>
              <a:off x="5281152" y="1510379"/>
              <a:ext cx="3298665" cy="1319466"/>
            </a:xfrm>
            <a:prstGeom prst="chevron">
              <a:avLst>
                <a:gd name="adj" fmla="val 50000"/>
              </a:avLst>
            </a:prstGeom>
            <a:solidFill>
              <a:schemeClr val="accent4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5"/>
            <p:cNvSpPr txBox="1"/>
            <p:nvPr/>
          </p:nvSpPr>
          <p:spPr>
            <a:xfrm>
              <a:off x="5940885" y="1510379"/>
              <a:ext cx="1979199" cy="131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000" tIns="80000" rIns="4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it-IT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Fase Negoziale</a:t>
              </a:r>
              <a:endParaRPr/>
            </a:p>
          </p:txBody>
        </p:sp>
        <p:sp>
          <p:nvSpPr>
            <p:cNvPr id="318" name="Google Shape;318;p5"/>
            <p:cNvSpPr/>
            <p:nvPr/>
          </p:nvSpPr>
          <p:spPr>
            <a:xfrm>
              <a:off x="7920084" y="1510379"/>
              <a:ext cx="3298665" cy="1319466"/>
            </a:xfrm>
            <a:prstGeom prst="chevron">
              <a:avLst>
                <a:gd name="adj" fmla="val 5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5"/>
            <p:cNvSpPr txBox="1"/>
            <p:nvPr/>
          </p:nvSpPr>
          <p:spPr>
            <a:xfrm>
              <a:off x="8579817" y="1510379"/>
              <a:ext cx="1979199" cy="131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0000" tIns="80000" rIns="40000" bIns="8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000"/>
                <a:buFont typeface="Calibri"/>
                <a:buNone/>
              </a:pPr>
              <a:r>
                <a:rPr lang="it-IT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Accordo di Adesione</a:t>
              </a:r>
              <a:endParaRPr/>
            </a:p>
          </p:txBody>
        </p:sp>
      </p:grpSp>
      <p:sp>
        <p:nvSpPr>
          <p:cNvPr id="320" name="Google Shape;320;p5"/>
          <p:cNvSpPr txBox="1">
            <a:spLocks noGrp="1"/>
          </p:cNvSpPr>
          <p:nvPr>
            <p:ph type="dt" idx="10"/>
          </p:nvPr>
        </p:nvSpPr>
        <p:spPr>
          <a:xfrm>
            <a:off x="8445500" y="6224587"/>
            <a:ext cx="2286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20 gennaio 2025</a:t>
            </a:r>
            <a:endParaRPr/>
          </a:p>
        </p:txBody>
      </p:sp>
      <p:sp>
        <p:nvSpPr>
          <p:cNvPr id="321" name="Google Shape;321;p5"/>
          <p:cNvSpPr txBox="1">
            <a:spLocks noGrp="1"/>
          </p:cNvSpPr>
          <p:nvPr>
            <p:ph type="ftr" idx="11"/>
          </p:nvPr>
        </p:nvSpPr>
        <p:spPr>
          <a:xfrm>
            <a:off x="2572692" y="6224587"/>
            <a:ext cx="570770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Titolo della Presentazione/Sezione</a:t>
            </a:r>
            <a:endParaRPr/>
          </a:p>
        </p:txBody>
      </p:sp>
      <p:sp>
        <p:nvSpPr>
          <p:cNvPr id="322" name="Google Shape;322;p5"/>
          <p:cNvSpPr txBox="1">
            <a:spLocks noGrp="1"/>
          </p:cNvSpPr>
          <p:nvPr>
            <p:ph type="sldNum" idx="12"/>
          </p:nvPr>
        </p:nvSpPr>
        <p:spPr>
          <a:xfrm>
            <a:off x="10896600" y="6224587"/>
            <a:ext cx="8588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000" tIns="0" rIns="7200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8029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Arial"/>
              <a:buNone/>
            </a:pPr>
            <a:r>
              <a:rPr lang="it-IT" b="1">
                <a:solidFill>
                  <a:srgbClr val="0070C0"/>
                </a:solidFill>
              </a:rPr>
              <a:t>Fasi procedura di adesione (art. 49 TUE)</a:t>
            </a:r>
            <a:endParaRPr/>
          </a:p>
        </p:txBody>
      </p:sp>
      <p:sp>
        <p:nvSpPr>
          <p:cNvPr id="328" name="Google Shape;328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1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/>
          <a:p>
            <a:pPr marL="228600" lvl="0" indent="-228600" algn="just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Char char="•"/>
            </a:pPr>
            <a:r>
              <a:rPr lang="it-IT" sz="2400" b="1">
                <a:solidFill>
                  <a:srgbClr val="00B0F0"/>
                </a:solidFill>
              </a:rPr>
              <a:t>1</a:t>
            </a:r>
            <a:r>
              <a:rPr lang="it-IT" sz="2700">
                <a:solidFill>
                  <a:srgbClr val="00B0F0"/>
                </a:solidFill>
              </a:rPr>
              <a:t>°. Presentazione della candidatura: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Richiesta di adesione al Consiglio e comunicata al PE e ai parlamenti nazionali.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Il Consiglio delibera all’unanimità previa consultazione della Commissione e previa approvazione del Parlamento europeo (che si pronuncia a maggioranza dei suoi membri).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Occorre sia l’accordo di tutti gli Stati membri sia l’assenso del PE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Il parere obbligatorio della Commissione non vincola il Consiglio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Lo status di paese candidato è poi concesso dal Consiglio europeo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7"/>
          <p:cNvSpPr txBox="1">
            <a:spLocks noGrp="1"/>
          </p:cNvSpPr>
          <p:nvPr>
            <p:ph type="title"/>
          </p:nvPr>
        </p:nvSpPr>
        <p:spPr>
          <a:xfrm>
            <a:off x="914400" y="365125"/>
            <a:ext cx="10726738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Fasi procedura di adesione (art. 49 TUE)</a:t>
            </a:r>
            <a:endParaRPr sz="3200">
              <a:solidFill>
                <a:srgbClr val="0070C0"/>
              </a:solidFill>
            </a:endParaRPr>
          </a:p>
        </p:txBody>
      </p:sp>
      <p:sp>
        <p:nvSpPr>
          <p:cNvPr id="334" name="Google Shape;334;p7"/>
          <p:cNvSpPr txBox="1">
            <a:spLocks noGrp="1"/>
          </p:cNvSpPr>
          <p:nvPr>
            <p:ph type="body" idx="1"/>
          </p:nvPr>
        </p:nvSpPr>
        <p:spPr>
          <a:xfrm>
            <a:off x="419100" y="1536970"/>
            <a:ext cx="11222038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685800" lvl="1" indent="-22860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700"/>
              <a:buChar char="•"/>
            </a:pPr>
            <a:r>
              <a:rPr lang="it-IT" sz="2700">
                <a:solidFill>
                  <a:srgbClr val="00B0F0"/>
                </a:solidFill>
                <a:latin typeface="Arial"/>
                <a:ea typeface="Arial"/>
                <a:cs typeface="Arial"/>
                <a:sym typeface="Arial"/>
              </a:rPr>
              <a:t>2°  Pre-adesione </a:t>
            </a: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(natura consuetudinaria) che anticipa la fase negoziale: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L’utilità di questa fase è quella di offrire agli Stati candidati la possibilità di adeguarsi agli standard UE attraverso degli accordi bilaterali di stabilizzazione e associazione.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Sotto il controllo della Commissione europea, si verifica che lo Stato si conformi progressivamente alle esigenze derivanti dalla sua partecipazione all’Unione </a:t>
            </a:r>
            <a:endParaRPr/>
          </a:p>
          <a:p>
            <a:pPr marL="685800" lvl="1" indent="-22860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700"/>
              <a:buChar char="•"/>
            </a:pPr>
            <a:r>
              <a:rPr lang="it-IT" sz="27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Stato candidato deve soddisfare alcuni criteri per divenire membro</a:t>
            </a:r>
            <a:endParaRPr/>
          </a:p>
          <a:p>
            <a:pPr marL="228600" lvl="0" indent="-254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8"/>
          <p:cNvSpPr txBox="1">
            <a:spLocks noGrp="1"/>
          </p:cNvSpPr>
          <p:nvPr>
            <p:ph type="title"/>
          </p:nvPr>
        </p:nvSpPr>
        <p:spPr>
          <a:xfrm>
            <a:off x="651352" y="365125"/>
            <a:ext cx="10989786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Fasi procedura di adesione (art. 49 TUE)</a:t>
            </a:r>
            <a:endParaRPr sz="3200">
              <a:solidFill>
                <a:srgbClr val="0070C0"/>
              </a:solidFill>
            </a:endParaRPr>
          </a:p>
        </p:txBody>
      </p:sp>
      <p:sp>
        <p:nvSpPr>
          <p:cNvPr id="340" name="Google Shape;340;p8"/>
          <p:cNvSpPr txBox="1">
            <a:spLocks noGrp="1"/>
          </p:cNvSpPr>
          <p:nvPr>
            <p:ph type="body" idx="1"/>
          </p:nvPr>
        </p:nvSpPr>
        <p:spPr>
          <a:xfrm>
            <a:off x="651352" y="1536970"/>
            <a:ext cx="10989785" cy="4339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62500" lnSpcReduction="20000"/>
          </a:bodyPr>
          <a:lstStyle/>
          <a:p>
            <a:pPr marL="228600" lvl="0" indent="-89725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 sz="3500"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B0F0"/>
              </a:buClr>
              <a:buSzPct val="100000"/>
              <a:buChar char="•"/>
            </a:pPr>
            <a:r>
              <a:rPr lang="it-IT" sz="3500">
                <a:solidFill>
                  <a:srgbClr val="00B0F0"/>
                </a:solidFill>
              </a:rPr>
              <a:t>Requisiti di accesso:</a:t>
            </a:r>
            <a:endParaRPr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 sz="3500"/>
              <a:t>L’accesso dipende dall’appartenenza all’Europa geografica e il rispetto di una serie di requisiti politici che si ricollegano ai valori su cui l’UE si fonda (art. 49, par. 2, TUE);</a:t>
            </a:r>
            <a:endParaRPr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 sz="3500"/>
              <a:t>C.d. criteri di Copenaghen (art. 49, par. 1, TUE)</a:t>
            </a:r>
            <a:endParaRPr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 sz="3500"/>
              <a:t>La prima: aderire all’acquis comunitarie (condizione giuridica).</a:t>
            </a:r>
            <a:endParaRPr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 sz="3500"/>
              <a:t>La seconda: una economia di mercato funzionante e basata sui principi della libera concorrenza (condizione economica)</a:t>
            </a:r>
            <a:endParaRPr/>
          </a:p>
          <a:p>
            <a:pPr marL="228600" lvl="0" indent="-228631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Char char="•"/>
            </a:pPr>
            <a:r>
              <a:rPr lang="it-IT" sz="3500"/>
              <a:t>La terza: politica, rispetto dei valori fondanti dell’UE.</a:t>
            </a:r>
            <a:endParaRPr/>
          </a:p>
          <a:p>
            <a:pPr marL="228600" lvl="0" indent="-1016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802937" cy="993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200"/>
              <a:buFont typeface="Arial"/>
              <a:buNone/>
            </a:pPr>
            <a:r>
              <a:rPr lang="it-IT" sz="3200" b="1">
                <a:solidFill>
                  <a:srgbClr val="0070C0"/>
                </a:solidFill>
              </a:rPr>
              <a:t>Fasi procedura di adesione (art. 49 TUE)</a:t>
            </a:r>
            <a:endParaRPr sz="3200">
              <a:solidFill>
                <a:srgbClr val="0070C0"/>
              </a:solidFill>
            </a:endParaRPr>
          </a:p>
        </p:txBody>
      </p:sp>
      <p:sp>
        <p:nvSpPr>
          <p:cNvPr id="346" name="Google Shape;346;p9"/>
          <p:cNvSpPr txBox="1">
            <a:spLocks noGrp="1"/>
          </p:cNvSpPr>
          <p:nvPr>
            <p:ph type="body" idx="1"/>
          </p:nvPr>
        </p:nvSpPr>
        <p:spPr>
          <a:xfrm>
            <a:off x="838200" y="1600200"/>
            <a:ext cx="10515600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400"/>
              <a:buChar char="•"/>
            </a:pPr>
            <a:r>
              <a:rPr lang="it-IT" sz="2400">
                <a:solidFill>
                  <a:srgbClr val="00B0F0"/>
                </a:solidFill>
              </a:rPr>
              <a:t>3. Fase negoziale di adesione tra gli Stati membri e il Paese candidato:</a:t>
            </a:r>
            <a:endParaRPr/>
          </a:p>
          <a:p>
            <a:pPr marL="2286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it-IT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Il processo di preparazione all’ingresso nell’UE continua durante la fase intergovernativa di negoziato in vista della conclusione dell’accordo di adesione.</a:t>
            </a:r>
            <a:endParaRPr/>
          </a:p>
          <a:p>
            <a:pPr marL="2286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it-IT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Una volta deliberata l’ammissione, si procederà alla conclusione di un accordo di adesione che intercorre tra gli Stati membri e lo Stato richiedente.</a:t>
            </a:r>
            <a:endParaRPr/>
          </a:p>
          <a:p>
            <a:pPr marL="2286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it-IT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Il PE approva il testo prima della firma dell’accordo</a:t>
            </a:r>
            <a:endParaRPr/>
          </a:p>
          <a:p>
            <a:pPr marL="2286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it-IT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Accordo deve essere ratificato da tutti gli Stati contraenti.</a:t>
            </a:r>
            <a:endParaRPr/>
          </a:p>
          <a:p>
            <a:pPr marL="228600" lvl="1" indent="-228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</a:pPr>
            <a:r>
              <a:rPr lang="it-IT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L’ingresso dello Stato nell’UE avverrà alla data della sua entrata in vigore.</a:t>
            </a:r>
            <a:endParaRPr/>
          </a:p>
          <a:p>
            <a:pPr marL="228600" lvl="0" indent="-2540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595959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1593</Words>
  <Application>Microsoft Macintosh PowerPoint</Application>
  <PresentationFormat>Widescreen</PresentationFormat>
  <Paragraphs>182</Paragraphs>
  <Slides>26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Arial</vt:lpstr>
      <vt:lpstr>Calibri</vt:lpstr>
      <vt:lpstr>Open Sans</vt:lpstr>
      <vt:lpstr>Tema di Office</vt:lpstr>
      <vt:lpstr>Diritto dell’Unione europea </vt:lpstr>
      <vt:lpstr>Indice</vt:lpstr>
      <vt:lpstr>Lezione 1</vt:lpstr>
      <vt:lpstr>Adesione all’UE, procedure e criteri</vt:lpstr>
      <vt:lpstr>Fasi procedura di adesione (art. 49 TUE)</vt:lpstr>
      <vt:lpstr>Fasi procedura di adesione (art. 49 TUE)</vt:lpstr>
      <vt:lpstr>Fasi procedura di adesione (art. 49 TUE)</vt:lpstr>
      <vt:lpstr>Fasi procedura di adesione (art. 49 TUE)</vt:lpstr>
      <vt:lpstr>Fasi procedura di adesione (art. 49 TUE)</vt:lpstr>
      <vt:lpstr>Adesione e art. 49 TUE</vt:lpstr>
      <vt:lpstr>I paesi attualmente candidati sono: </vt:lpstr>
      <vt:lpstr>Il Processo di Stabilizzazione e Associazione (SAP) </vt:lpstr>
      <vt:lpstr>Il Processo di Stabilizzazione e Associazione (SAP) </vt:lpstr>
      <vt:lpstr>Il Processo di Stabilizzazione e Associazione (SAP)</vt:lpstr>
      <vt:lpstr>Il Processo di Stabilizzazione e Associazione (SAP)</vt:lpstr>
      <vt:lpstr>Allargamenti UE e caso Ucraino</vt:lpstr>
      <vt:lpstr>Allargamenti UE e caso Ucraino</vt:lpstr>
      <vt:lpstr>Allargamenti UE e caso Ucraino</vt:lpstr>
      <vt:lpstr>Il riavvicinamento dell’Ucraina all’UE (2014–2026) </vt:lpstr>
      <vt:lpstr>Aggiornamento della DCFTA (2025): un passo cruciale verso il mercato unico </vt:lpstr>
      <vt:lpstr>Il ruolo dell’Accordo di Associazione (AA) </vt:lpstr>
      <vt:lpstr>Partecipazione crescente ai programmi UE: mercato unico, ricerca, istruzione </vt:lpstr>
      <vt:lpstr>Criticità adesione Ucraina all’UE </vt:lpstr>
      <vt:lpstr>Adesione di uno Stato belligerante </vt:lpstr>
      <vt:lpstr>Adesione di uno Stato belligerante</vt:lpstr>
      <vt:lpstr>Adesione di uno Stato belligerante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Microsoft Office User</dc:creator>
  <cp:lastModifiedBy>Alessandro Nato</cp:lastModifiedBy>
  <cp:revision>4</cp:revision>
  <dcterms:created xsi:type="dcterms:W3CDTF">2018-10-26T13:10:45Z</dcterms:created>
  <dcterms:modified xsi:type="dcterms:W3CDTF">2026-02-08T12:48:48Z</dcterms:modified>
</cp:coreProperties>
</file>