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09" r:id="rId3"/>
    <p:sldId id="308" r:id="rId4"/>
    <p:sldId id="273" r:id="rId5"/>
    <p:sldId id="278" r:id="rId6"/>
    <p:sldId id="281" r:id="rId7"/>
    <p:sldId id="285" r:id="rId8"/>
    <p:sldId id="282" r:id="rId9"/>
    <p:sldId id="286" r:id="rId10"/>
    <p:sldId id="264" r:id="rId11"/>
    <p:sldId id="270" r:id="rId12"/>
    <p:sldId id="271" r:id="rId13"/>
    <p:sldId id="305" r:id="rId14"/>
    <p:sldId id="280" r:id="rId15"/>
    <p:sldId id="279" r:id="rId16"/>
    <p:sldId id="287" r:id="rId17"/>
    <p:sldId id="274" r:id="rId18"/>
    <p:sldId id="293" r:id="rId19"/>
    <p:sldId id="304" r:id="rId20"/>
    <p:sldId id="288" r:id="rId21"/>
    <p:sldId id="277" r:id="rId22"/>
    <p:sldId id="306" r:id="rId23"/>
    <p:sldId id="294" r:id="rId24"/>
    <p:sldId id="30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77"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fermiamolaguerra.it/medio-orient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ermiamolaguerra.it/medio-orient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ermiamolaguerra.it/medio-orient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200" dirty="0"/>
              <a:t>La dimensione geopolitica degli infiniti conflitti mediorientali </a:t>
            </a:r>
          </a:p>
        </p:txBody>
      </p:sp>
      <p:sp>
        <p:nvSpPr>
          <p:cNvPr id="3" name="Sottotitolo 2"/>
          <p:cNvSpPr>
            <a:spLocks noGrp="1"/>
          </p:cNvSpPr>
          <p:nvPr>
            <p:ph type="subTitle" idx="1"/>
          </p:nvPr>
        </p:nvSpPr>
        <p:spPr/>
        <p:txBody>
          <a:bodyPr>
            <a:normAutofit/>
          </a:bodyPr>
          <a:lstStyle/>
          <a:p>
            <a:r>
              <a:rPr lang="it-IT" sz="1200" dirty="0"/>
              <a:t>Prof. Pasquale Iuso</a:t>
            </a:r>
          </a:p>
          <a:p>
            <a:r>
              <a:rPr lang="it-IT" sz="1200"/>
              <a:t>Corso </a:t>
            </a:r>
            <a:r>
              <a:rPr lang="it-IT" sz="1200" dirty="0"/>
              <a:t>di laurea in Scienze Politiche Internazionali</a:t>
            </a:r>
          </a:p>
          <a:p>
            <a:r>
              <a:rPr lang="it-IT" sz="1200" dirty="0"/>
              <a:t>Storia del 900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Riprendiamo la mappa della teoria dello scontro delle civiltà: cosa osserviamo?</a:t>
            </a:r>
          </a:p>
        </p:txBody>
      </p:sp>
      <p:pic>
        <p:nvPicPr>
          <p:cNvPr id="4" name="Segnaposto contenuto 3" descr="mappe-huntington 1.png"/>
          <p:cNvPicPr>
            <a:picLocks noGrp="1" noChangeAspect="1"/>
          </p:cNvPicPr>
          <p:nvPr>
            <p:ph idx="1"/>
          </p:nvPr>
        </p:nvPicPr>
        <p:blipFill>
          <a:blip r:embed="rId2"/>
          <a:stretch>
            <a:fillRect/>
          </a:stretch>
        </p:blipFill>
        <p:spPr>
          <a:xfrm>
            <a:off x="1981200" y="1958181"/>
            <a:ext cx="8229600" cy="40425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7677" y="624110"/>
            <a:ext cx="9506936" cy="809274"/>
          </a:xfrm>
        </p:spPr>
        <p:txBody>
          <a:bodyPr>
            <a:noAutofit/>
          </a:bodyPr>
          <a:lstStyle/>
          <a:p>
            <a:pPr algn="ctr"/>
            <a:r>
              <a:rPr lang="it-IT" sz="2000" dirty="0"/>
              <a:t>Riprendiamo il big </a:t>
            </a:r>
            <a:r>
              <a:rPr lang="it-IT" sz="2000" dirty="0" err="1"/>
              <a:t>space</a:t>
            </a:r>
            <a:r>
              <a:rPr lang="it-IT" sz="2000" dirty="0"/>
              <a:t> ossia le zone di influenza in un mondo multipolare. Cosa osserviamo e come lo analizziamo</a:t>
            </a:r>
            <a:r>
              <a:rPr lang="it-IT" sz="2400" dirty="0"/>
              <a:t>?</a:t>
            </a:r>
          </a:p>
        </p:txBody>
      </p:sp>
      <p:pic>
        <p:nvPicPr>
          <p:cNvPr id="4" name="Segnaposto contenuto 3" descr="mappe-geopolitiche1.jpg"/>
          <p:cNvPicPr>
            <a:picLocks noGrp="1" noChangeAspect="1"/>
          </p:cNvPicPr>
          <p:nvPr>
            <p:ph idx="1"/>
          </p:nvPr>
        </p:nvPicPr>
        <p:blipFill>
          <a:blip r:embed="rId2"/>
          <a:stretch>
            <a:fillRect/>
          </a:stretch>
        </p:blipFill>
        <p:spPr>
          <a:xfrm>
            <a:off x="2845028" y="1600201"/>
            <a:ext cx="7349296" cy="511579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frattura</a:t>
            </a:r>
          </a:p>
        </p:txBody>
      </p:sp>
      <p:sp>
        <p:nvSpPr>
          <p:cNvPr id="3" name="Segnaposto contenuto 2"/>
          <p:cNvSpPr>
            <a:spLocks noGrp="1"/>
          </p:cNvSpPr>
          <p:nvPr>
            <p:ph idx="1"/>
          </p:nvPr>
        </p:nvSpPr>
        <p:spPr/>
        <p:txBody>
          <a:bodyPr>
            <a:normAutofit/>
          </a:bodyPr>
          <a:lstStyle/>
          <a:p>
            <a:pPr algn="just"/>
            <a:r>
              <a:rPr lang="it-IT" sz="2000" dirty="0"/>
              <a:t>Nelle divisioni fra zone di influenza (big </a:t>
            </a:r>
            <a:r>
              <a:rPr lang="it-IT" sz="2000" dirty="0" err="1"/>
              <a:t>space</a:t>
            </a:r>
            <a:r>
              <a:rPr lang="it-IT" sz="2000" dirty="0"/>
              <a:t>) corrono altrettante linee di potenziali fratture (o di confronto economico </a:t>
            </a:r>
            <a:r>
              <a:rPr lang="it-IT" sz="2000" dirty="0" err="1"/>
              <a:t>etcc</a:t>
            </a:r>
            <a:r>
              <a:rPr lang="it-IT" sz="2000" dirty="0"/>
              <a:t>.)</a:t>
            </a:r>
          </a:p>
          <a:p>
            <a:pPr algn="just"/>
            <a:endParaRPr lang="it-IT" sz="2000" dirty="0"/>
          </a:p>
          <a:p>
            <a:pPr algn="just"/>
            <a:r>
              <a:rPr lang="it-IT" sz="2000" dirty="0"/>
              <a:t>Andando a identificare il nostro big </a:t>
            </a:r>
            <a:r>
              <a:rPr lang="it-IT" sz="2000" dirty="0" err="1"/>
              <a:t>space</a:t>
            </a:r>
            <a:r>
              <a:rPr lang="it-IT" sz="2000" dirty="0"/>
              <a:t> (zone 5 e 8) possiamo quindi definire un perimetro attraversato da fratture ideologiche, religiose, culturali, politiche che affondano le loro radice nel tempo lontano e che sono prepotentemente emerse all’indomani del 1945 e del 1989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frattura</a:t>
            </a:r>
          </a:p>
        </p:txBody>
      </p:sp>
      <p:sp>
        <p:nvSpPr>
          <p:cNvPr id="3" name="Segnaposto contenuto 2"/>
          <p:cNvSpPr>
            <a:spLocks noGrp="1"/>
          </p:cNvSpPr>
          <p:nvPr>
            <p:ph idx="1"/>
          </p:nvPr>
        </p:nvSpPr>
        <p:spPr/>
        <p:txBody>
          <a:bodyPr>
            <a:normAutofit/>
          </a:bodyPr>
          <a:lstStyle/>
          <a:p>
            <a:pPr algn="just"/>
            <a:r>
              <a:rPr lang="it-IT" sz="2000" dirty="0"/>
              <a:t>Un perimetro di guerra molto vasto ed articolato, al cui interno i conflitti si determinano e si sviluppano in modo differente. Dalle primavere arabe, all’esplosione dei conflitti tribali; dalla dimensione </a:t>
            </a:r>
            <a:r>
              <a:rPr lang="it-IT" sz="2000" dirty="0" err="1"/>
              <a:t>israelo-palestinese</a:t>
            </a:r>
            <a:r>
              <a:rPr lang="it-IT" sz="2000" dirty="0"/>
              <a:t> a quella sunnita-sciita; dalla volontà di potenza regionale o macro regionale, a quella del conflitto regionale per interposta potenza (globale)</a:t>
            </a:r>
          </a:p>
          <a:p>
            <a:pPr algn="just"/>
            <a:r>
              <a:rPr lang="it-IT" sz="2000" dirty="0"/>
              <a:t>Ad una centralità della motivazione economica subentra una centralità della motivazione di potenza e di identità, ma soprattutto si intreccia con una visione (culturale, economica </a:t>
            </a:r>
            <a:r>
              <a:rPr lang="it-IT" sz="2000" dirty="0" err="1"/>
              <a:t>etcc</a:t>
            </a:r>
            <a:r>
              <a:rPr lang="it-IT" sz="2000" dirty="0"/>
              <a:t>.) del mondo occidentalizzata che risulta decisamente in crisi.  </a:t>
            </a:r>
          </a:p>
        </p:txBody>
      </p:sp>
    </p:spTree>
    <p:extLst>
      <p:ext uri="{BB962C8B-B14F-4D97-AF65-F5344CB8AC3E}">
        <p14:creationId xmlns:p14="http://schemas.microsoft.com/office/powerpoint/2010/main" val="310253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 I confini: una linea variabile</a:t>
            </a:r>
          </a:p>
        </p:txBody>
      </p:sp>
      <p:pic>
        <p:nvPicPr>
          <p:cNvPr id="4" name="Segnaposto contenuto 3" descr="Medio-Oriente.jpg"/>
          <p:cNvPicPr>
            <a:picLocks noGrp="1" noChangeAspect="1"/>
          </p:cNvPicPr>
          <p:nvPr>
            <p:ph idx="1"/>
          </p:nvPr>
        </p:nvPicPr>
        <p:blipFill>
          <a:blip r:embed="rId2"/>
          <a:stretch>
            <a:fillRect/>
          </a:stretch>
        </p:blipFill>
        <p:spPr>
          <a:xfrm>
            <a:off x="2596936" y="1600201"/>
            <a:ext cx="6998128"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linee di frattura </a:t>
            </a:r>
            <a:r>
              <a:rPr lang="it-IT" dirty="0" err="1"/>
              <a:t>trasnazionali</a:t>
            </a:r>
            <a:endParaRPr lang="it-IT" dirty="0"/>
          </a:p>
        </p:txBody>
      </p:sp>
      <p:pic>
        <p:nvPicPr>
          <p:cNvPr id="1026" name="Picture 2"/>
          <p:cNvPicPr>
            <a:picLocks noGrp="1" noChangeAspect="1" noChangeArrowheads="1"/>
          </p:cNvPicPr>
          <p:nvPr>
            <p:ph idx="1"/>
          </p:nvPr>
        </p:nvPicPr>
        <p:blipFill>
          <a:blip r:embed="rId2"/>
          <a:srcRect/>
          <a:stretch>
            <a:fillRect/>
          </a:stretch>
        </p:blipFill>
        <p:spPr bwMode="auto">
          <a:xfrm>
            <a:off x="2024034" y="1428736"/>
            <a:ext cx="8215370" cy="507209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525068"/>
          </a:xfrm>
        </p:spPr>
        <p:txBody>
          <a:bodyPr>
            <a:normAutofit fontScale="90000"/>
          </a:bodyPr>
          <a:lstStyle/>
          <a:p>
            <a:pPr algn="ctr"/>
            <a:r>
              <a:rPr lang="it-IT" sz="2700" dirty="0"/>
              <a:t>La terra dei conflitti </a:t>
            </a:r>
            <a:br>
              <a:rPr lang="it-IT" dirty="0"/>
            </a:br>
            <a:endParaRPr lang="it-IT" sz="1400" dirty="0"/>
          </a:p>
        </p:txBody>
      </p:sp>
      <p:pic>
        <p:nvPicPr>
          <p:cNvPr id="2050" name="Picture 2" descr="C:\Users\Juso\Desktop\Workshop medioriente\3-Sunniti-e-sciiti-nello-scontro-Iran-Arabia-S.jpg"/>
          <p:cNvPicPr>
            <a:picLocks noGrp="1" noChangeAspect="1" noChangeArrowheads="1"/>
          </p:cNvPicPr>
          <p:nvPr>
            <p:ph idx="1"/>
          </p:nvPr>
        </p:nvPicPr>
        <p:blipFill>
          <a:blip r:embed="rId2" cstate="print"/>
          <a:srcRect/>
          <a:stretch>
            <a:fillRect/>
          </a:stretch>
        </p:blipFill>
        <p:spPr bwMode="auto">
          <a:xfrm>
            <a:off x="2791865" y="1149178"/>
            <a:ext cx="8513805" cy="567270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Linee di frattura e linee di conflitto</a:t>
            </a:r>
          </a:p>
        </p:txBody>
      </p:sp>
      <p:sp>
        <p:nvSpPr>
          <p:cNvPr id="3" name="Segnaposto contenuto 2"/>
          <p:cNvSpPr>
            <a:spLocks noGrp="1"/>
          </p:cNvSpPr>
          <p:nvPr>
            <p:ph idx="1"/>
          </p:nvPr>
        </p:nvSpPr>
        <p:spPr/>
        <p:txBody>
          <a:bodyPr>
            <a:normAutofit fontScale="92500" lnSpcReduction="10000"/>
          </a:bodyPr>
          <a:lstStyle/>
          <a:p>
            <a:pPr algn="just"/>
            <a:r>
              <a:rPr lang="it-IT" dirty="0"/>
              <a:t>Se riprendiamo i modelli geopolitici che abbiamo visto e le loro evoluzioni, si possono notare delle interessanti sovrapposizioni e successive differenziazioni.</a:t>
            </a:r>
          </a:p>
          <a:p>
            <a:pPr lvl="1" algn="just"/>
            <a:r>
              <a:rPr lang="it-IT" dirty="0"/>
              <a:t>Ai lati della strozzatura del medio oriente così come l’abbiamo definita si trovano le due aree di grandi consumatori di prodotti petroliferi , mentre in quella stessa strozzatura c’è chi lo produce </a:t>
            </a:r>
          </a:p>
          <a:p>
            <a:pPr lvl="1" algn="just"/>
            <a:r>
              <a:rPr lang="it-IT" dirty="0"/>
              <a:t>Sulla carta si vede bene come ci si trovi di fronte una sorta di crocevia di tre continenti ma anche di tre grandi potenze (USA, Russia, Cina): un contesto con il quale ci stiamo confrontando da oltre venti anni per assumere un ruolo egemonico</a:t>
            </a:r>
          </a:p>
          <a:p>
            <a:pPr lvl="1" algn="just"/>
            <a:r>
              <a:rPr lang="it-IT" dirty="0"/>
              <a:t>L’egemonia occidentale (USA ed Europa) è derivata tradizionalmente anche dal controllo dei mari e delle rotte, ed oggi si confronta con una Russia che cerca di arrivare in Europa attraverso la Turchia ed oggi la Libia e, verso l’oceano indiano, attraverso l’Iran.</a:t>
            </a:r>
          </a:p>
          <a:p>
            <a:pPr lvl="1" algn="just"/>
            <a:r>
              <a:rPr lang="it-IT" dirty="0"/>
              <a:t>Questo progetto si associa con la Cina al fine di determinare una grande rete infrastrutturale terrestre in parallelo con quella marittima con l’idea di una grande massa euroasiatica  che colleghi l’Asia e l’Europa (</a:t>
            </a:r>
            <a:r>
              <a:rPr lang="it-IT" dirty="0" err="1"/>
              <a:t>Hertland</a:t>
            </a:r>
            <a:r>
              <a:rPr lang="it-IT" dirty="0"/>
              <a:t>/Area Pivot)</a:t>
            </a:r>
          </a:p>
          <a:p>
            <a:pPr lvl="1"/>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Linee di frattura e linee di conflitto</a:t>
            </a:r>
          </a:p>
        </p:txBody>
      </p:sp>
      <p:sp>
        <p:nvSpPr>
          <p:cNvPr id="3" name="Segnaposto contenuto 2"/>
          <p:cNvSpPr>
            <a:spLocks noGrp="1"/>
          </p:cNvSpPr>
          <p:nvPr>
            <p:ph idx="1"/>
          </p:nvPr>
        </p:nvSpPr>
        <p:spPr/>
        <p:txBody>
          <a:bodyPr>
            <a:normAutofit/>
          </a:bodyPr>
          <a:lstStyle/>
          <a:p>
            <a:pPr lvl="1" algn="just"/>
            <a:r>
              <a:rPr lang="it-IT" dirty="0"/>
              <a:t>La terra di mezzo si chiama medio oriente che dobbiamo intendere in modo allargato soprattutto per non cadere nell’errore di sezionare in tanti conflitti quella che invece è una partita molto più ampia. </a:t>
            </a:r>
          </a:p>
          <a:p>
            <a:pPr lvl="1" algn="just"/>
            <a:endParaRPr lang="it-IT" dirty="0"/>
          </a:p>
          <a:p>
            <a:pPr lvl="1" algn="just"/>
            <a:r>
              <a:rPr lang="it-IT" dirty="0"/>
              <a:t>Un Medio Oriente allargato che di fatto va dal Pakistan ad est, fino alla Libia ed all’Algeria ad ovest, spingendosi verso il Sudan a sud ed inglobando la Turchia a Nord </a:t>
            </a:r>
          </a:p>
          <a:p>
            <a:pPr lvl="1" algn="just"/>
            <a:endParaRPr lang="it-IT" dirty="0"/>
          </a:p>
          <a:p>
            <a:pPr lvl="1" algn="just"/>
            <a:r>
              <a:rPr lang="it-IT" dirty="0"/>
              <a:t>Il medio oriente è quel luogo del mondo dove oggi si percepisce meglio la crisi dell’egemonia statunitense . Dove si tocca con mano la difficoltà degli USA a determinare gli esiti di questi conflitti sia in termini militari sia in termini egemonici: la durata e la persistenza dei conflitti e i loro risultati rendono chiaramente leggibile questa difficoltà. </a:t>
            </a:r>
          </a:p>
          <a:p>
            <a:pPr lvl="1" algn="just"/>
            <a:endParaRPr lang="it-IT" dirty="0"/>
          </a:p>
          <a:p>
            <a:pPr algn="just"/>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49A2D9-88DD-4831-81B3-67EF40EBD2FE}"/>
              </a:ext>
            </a:extLst>
          </p:cNvPr>
          <p:cNvSpPr>
            <a:spLocks noGrp="1"/>
          </p:cNvSpPr>
          <p:nvPr>
            <p:ph type="title"/>
          </p:nvPr>
        </p:nvSpPr>
        <p:spPr/>
        <p:txBody>
          <a:bodyPr/>
          <a:lstStyle/>
          <a:p>
            <a:r>
              <a:rPr lang="it-IT" dirty="0"/>
              <a:t>Linee di frattura e linee di conflitto</a:t>
            </a:r>
          </a:p>
        </p:txBody>
      </p:sp>
      <p:sp>
        <p:nvSpPr>
          <p:cNvPr id="3" name="Segnaposto contenuto 2">
            <a:extLst>
              <a:ext uri="{FF2B5EF4-FFF2-40B4-BE49-F238E27FC236}">
                <a16:creationId xmlns:a16="http://schemas.microsoft.com/office/drawing/2014/main" id="{B0339BEB-13FB-4408-B6A6-182480BC5558}"/>
              </a:ext>
            </a:extLst>
          </p:cNvPr>
          <p:cNvSpPr>
            <a:spLocks noGrp="1"/>
          </p:cNvSpPr>
          <p:nvPr>
            <p:ph idx="1"/>
          </p:nvPr>
        </p:nvSpPr>
        <p:spPr/>
        <p:txBody>
          <a:bodyPr/>
          <a:lstStyle/>
          <a:p>
            <a:pPr lvl="1" algn="just"/>
            <a:r>
              <a:rPr lang="it-IT" dirty="0"/>
              <a:t>L’elemento più caratterizzante sembrano essere degli inediti allineamenti delle potenze coinvolte:  russo-cinese, iraniano-turco, e da ultimo russo-turco. Uno schema all’interno del quale non va dimenticato che la Turchia è un paese Nato ed utilizza l’arma del ricatto dei profughi.</a:t>
            </a:r>
          </a:p>
          <a:p>
            <a:pPr lvl="1" algn="just"/>
            <a:endParaRPr lang="it-IT" dirty="0"/>
          </a:p>
          <a:p>
            <a:pPr lvl="1" algn="just"/>
            <a:r>
              <a:rPr lang="it-IT" dirty="0"/>
              <a:t>Allineamenti che ci suggeriscono come questi attori si siano stufati degli USA egemoni nel mondo, segnando la crisi dell’unipolarismo americano nato sulle ceneri della guerra fredda, che legittimò l’esportazione della democrazia o frasi più forti come “gendarmi del mondo”, a fronte di una vittoria che sancì il modello occidentale (economico, politico-democrazia, culturale, sociale) come l’unico realmente in grado di assicurare la pace. </a:t>
            </a:r>
          </a:p>
          <a:p>
            <a:endParaRPr lang="it-IT" dirty="0"/>
          </a:p>
        </p:txBody>
      </p:sp>
    </p:spTree>
    <p:extLst>
      <p:ext uri="{BB962C8B-B14F-4D97-AF65-F5344CB8AC3E}">
        <p14:creationId xmlns:p14="http://schemas.microsoft.com/office/powerpoint/2010/main" val="23100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D0E36-09CF-4CA0-9CA6-9A9A96EB1E94}"/>
              </a:ext>
            </a:extLst>
          </p:cNvPr>
          <p:cNvSpPr>
            <a:spLocks noGrp="1"/>
          </p:cNvSpPr>
          <p:nvPr>
            <p:ph type="title"/>
          </p:nvPr>
        </p:nvSpPr>
        <p:spPr/>
        <p:txBody>
          <a:bodyPr>
            <a:normAutofit/>
          </a:bodyPr>
          <a:lstStyle/>
          <a:p>
            <a:r>
              <a:rPr lang="it-IT" sz="2400" dirty="0"/>
              <a:t>Un grande Medio Oriente o un Mediterraneo allargato?</a:t>
            </a:r>
          </a:p>
        </p:txBody>
      </p:sp>
      <p:pic>
        <p:nvPicPr>
          <p:cNvPr id="2050" name="Picture 2" descr="Il Mediterraneo allargato e la Cina come “offshore balancer” - T.wai">
            <a:extLst>
              <a:ext uri="{FF2B5EF4-FFF2-40B4-BE49-F238E27FC236}">
                <a16:creationId xmlns:a16="http://schemas.microsoft.com/office/drawing/2014/main" id="{0CA18122-EB9E-4B25-B387-84516021C7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8079" y="2133600"/>
            <a:ext cx="5037667"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5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Linee di frattura e linee di conflitto</a:t>
            </a:r>
          </a:p>
        </p:txBody>
      </p:sp>
      <p:sp>
        <p:nvSpPr>
          <p:cNvPr id="3" name="Segnaposto contenuto 2"/>
          <p:cNvSpPr>
            <a:spLocks noGrp="1"/>
          </p:cNvSpPr>
          <p:nvPr>
            <p:ph idx="1"/>
          </p:nvPr>
        </p:nvSpPr>
        <p:spPr/>
        <p:txBody>
          <a:bodyPr>
            <a:normAutofit fontScale="85000" lnSpcReduction="10000"/>
          </a:bodyPr>
          <a:lstStyle/>
          <a:p>
            <a:r>
              <a:rPr lang="it-IT" dirty="0"/>
              <a:t>Di fatto questi nuovi allineamenti sembrano contestare una visione del mondo ed una egemonia sostanziale dell’occidente.</a:t>
            </a:r>
          </a:p>
          <a:p>
            <a:r>
              <a:rPr lang="it-IT" dirty="0"/>
              <a:t>Una contestazione profonda che si esplicita in moltissimi modi, fra i quali il conflitto bellico è uno di questi.</a:t>
            </a:r>
          </a:p>
          <a:p>
            <a:r>
              <a:rPr lang="it-IT" dirty="0"/>
              <a:t>Siamo di fronte ad asimmetrie che non vogliamo comprendere fino in fondo?</a:t>
            </a:r>
          </a:p>
          <a:p>
            <a:r>
              <a:rPr lang="it-IT" dirty="0"/>
              <a:t>Ci stiamo avvicinando alla fine di 500 anni di egemonia occidentale?</a:t>
            </a:r>
          </a:p>
          <a:p>
            <a:r>
              <a:rPr lang="it-IT" dirty="0"/>
              <a:t>L’ultimo successo USA nella regione è del 1978-79 con il Presidente </a:t>
            </a:r>
            <a:r>
              <a:rPr lang="it-IT" dirty="0" err="1"/>
              <a:t>Cart</a:t>
            </a:r>
            <a:r>
              <a:rPr lang="it-IT" dirty="0"/>
              <a:t> e la pace di </a:t>
            </a:r>
            <a:r>
              <a:rPr lang="it-IT" dirty="0" err="1"/>
              <a:t>Camp</a:t>
            </a:r>
            <a:r>
              <a:rPr lang="it-IT" dirty="0"/>
              <a:t> David fra arabi e palestinesi</a:t>
            </a:r>
          </a:p>
          <a:p>
            <a:r>
              <a:rPr lang="it-IT" dirty="0"/>
              <a:t>Gli altri tentativi sono andati male e gestiti peggio</a:t>
            </a:r>
          </a:p>
          <a:p>
            <a:r>
              <a:rPr lang="it-IT" dirty="0" err="1"/>
              <a:t>Obama</a:t>
            </a:r>
            <a:r>
              <a:rPr lang="it-IT" dirty="0"/>
              <a:t> nel 2015 è arrivato all’accordo con l’Iraq e poi a quello sul nucleare con Iran</a:t>
            </a:r>
          </a:p>
          <a:p>
            <a:r>
              <a:rPr lang="it-IT" dirty="0"/>
              <a:t>Bombardieri e </a:t>
            </a:r>
            <a:r>
              <a:rPr lang="it-IT" dirty="0" err="1"/>
              <a:t>Droni</a:t>
            </a:r>
            <a:r>
              <a:rPr lang="it-IT" dirty="0"/>
              <a:t> non sono una strategia.</a:t>
            </a:r>
          </a:p>
          <a:p>
            <a:r>
              <a:rPr lang="it-IT" dirty="0"/>
              <a:t>Oggi guardiamo anche cosa dicono la Turchia </a:t>
            </a:r>
          </a:p>
          <a:p>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algn="just"/>
            <a:r>
              <a:rPr lang="it-IT" sz="2400" dirty="0"/>
              <a:t>La fisionomia che sta assumendo il MO si può dividere in tre fasce (vedi cartina sulle linee di frattura):</a:t>
            </a:r>
          </a:p>
          <a:p>
            <a:pPr lvl="1" algn="just"/>
            <a:r>
              <a:rPr lang="it-IT" sz="2000" dirty="0"/>
              <a:t>Una fascia </a:t>
            </a:r>
            <a:r>
              <a:rPr lang="it-IT" sz="2000" dirty="0" err="1"/>
              <a:t>neottomana</a:t>
            </a:r>
            <a:r>
              <a:rPr lang="it-IT" sz="2000" dirty="0"/>
              <a:t> a nord dove troviamo gli interessi della </a:t>
            </a:r>
            <a:r>
              <a:rPr lang="it-IT" sz="2000" dirty="0" err="1"/>
              <a:t>turchia</a:t>
            </a:r>
            <a:endParaRPr lang="it-IT" sz="2000" dirty="0"/>
          </a:p>
          <a:p>
            <a:pPr lvl="1" algn="just"/>
            <a:r>
              <a:rPr lang="it-IT" sz="2000" dirty="0"/>
              <a:t>Una fascia centrale: quella della Siria di </a:t>
            </a:r>
            <a:r>
              <a:rPr lang="it-IT" sz="2000" dirty="0" err="1"/>
              <a:t>Assad</a:t>
            </a:r>
            <a:r>
              <a:rPr lang="it-IT" sz="2000" dirty="0"/>
              <a:t>, dall’Iran, dall’Iraq sciita, dal Libano di Hezbollah che è un gruppo di paesi che si oppone a egemoni a Usa</a:t>
            </a:r>
          </a:p>
          <a:p>
            <a:pPr lvl="1" algn="just"/>
            <a:r>
              <a:rPr lang="it-IT" sz="2000" dirty="0"/>
              <a:t>Una fascia  Sud dove ritroviamo l’Egitto, l’Arabia e i paesi del golfo e Israele preoccupato da Iran  (inedito allineamento), che si oppone a quella centrale</a:t>
            </a:r>
          </a:p>
          <a:p>
            <a:pPr lvl="1" algn="just"/>
            <a:endParaRPr lang="it-IT" dirty="0"/>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marL="457200" lvl="1" indent="0" algn="just">
              <a:buNone/>
            </a:pPr>
            <a:endParaRPr lang="it-IT" dirty="0"/>
          </a:p>
          <a:p>
            <a:pPr algn="just"/>
            <a:r>
              <a:rPr lang="it-IT" dirty="0"/>
              <a:t>Lungo questi tre assi si stanno definendo i perimetri di conflitto geopolitico e le dinamiche politiche.  Un asse della resistenza con capofila l’Iran e un asse sottostante della restaurazione che vuole impedire il mutamento della fisionomia della regione iniziato con la rivoluzione iraniana del 1979</a:t>
            </a:r>
          </a:p>
          <a:p>
            <a:pPr algn="just"/>
            <a:endParaRPr lang="it-IT" dirty="0"/>
          </a:p>
          <a:p>
            <a:pPr algn="just"/>
            <a:r>
              <a:rPr lang="it-IT" dirty="0"/>
              <a:t>Russia e Usa si confrontano con questa situazione, e se la Russia </a:t>
            </a:r>
            <a:r>
              <a:rPr lang="it-IT" b="1" dirty="0"/>
              <a:t>sembra</a:t>
            </a:r>
            <a:r>
              <a:rPr lang="it-IT" dirty="0"/>
              <a:t> avere una sorta di leadership sull’asse centrale lo stesso accade in quella sud (della resistenza) dove gli USA </a:t>
            </a:r>
            <a:r>
              <a:rPr lang="it-IT" b="1" dirty="0"/>
              <a:t>sembrano</a:t>
            </a:r>
            <a:r>
              <a:rPr lang="it-IT" dirty="0"/>
              <a:t> essere il capofila o vengono trascinati in questo confronto dai paesi amici. </a:t>
            </a:r>
          </a:p>
          <a:p>
            <a:endParaRPr lang="it-IT" dirty="0"/>
          </a:p>
        </p:txBody>
      </p:sp>
    </p:spTree>
    <p:extLst>
      <p:ext uri="{BB962C8B-B14F-4D97-AF65-F5344CB8AC3E}">
        <p14:creationId xmlns:p14="http://schemas.microsoft.com/office/powerpoint/2010/main" val="2318665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algn="just"/>
            <a:r>
              <a:rPr lang="it-IT" dirty="0"/>
              <a:t>Quale è </a:t>
            </a:r>
            <a:r>
              <a:rPr lang="it-IT" dirty="0" err="1"/>
              <a:t>stat</a:t>
            </a:r>
            <a:r>
              <a:rPr lang="it-IT" dirty="0"/>
              <a:t> la politica USA? Trump: speso 7000 miliardi di dollari senza giungere ad un risultato positivo. L’avventura USA in MO è negativa e fallimentare. Trump si scontra con l’</a:t>
            </a:r>
            <a:r>
              <a:rPr lang="it-IT" dirty="0" err="1"/>
              <a:t>establishement</a:t>
            </a:r>
            <a:r>
              <a:rPr lang="it-IT" dirty="0"/>
              <a:t> USA dove l’Iran è ancora visto come il demonio, l’accordo sul nucleare va cestinato perché non si occupa dell’atteggiamento regionale dell’Iran. </a:t>
            </a:r>
          </a:p>
          <a:p>
            <a:pPr algn="just"/>
            <a:endParaRPr lang="it-IT" dirty="0"/>
          </a:p>
          <a:p>
            <a:pPr algn="just"/>
            <a:r>
              <a:rPr lang="it-IT" dirty="0"/>
              <a:t>Questo è lo scenario geopolitico cui su sommano problemi culturali di comunicazione e di tolleranza, di reciproco riconoscimento. Problemi con nascono oggi e può risalire al nostro DNA dall’antica Grecia. </a:t>
            </a:r>
          </a:p>
          <a:p>
            <a:pPr algn="just"/>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Linee di frattura e linee di conflitto</a:t>
            </a:r>
          </a:p>
        </p:txBody>
      </p:sp>
      <p:sp>
        <p:nvSpPr>
          <p:cNvPr id="3" name="Segnaposto contenuto 2"/>
          <p:cNvSpPr>
            <a:spLocks noGrp="1"/>
          </p:cNvSpPr>
          <p:nvPr>
            <p:ph idx="1"/>
          </p:nvPr>
        </p:nvSpPr>
        <p:spPr/>
        <p:txBody>
          <a:bodyPr>
            <a:normAutofit/>
          </a:bodyPr>
          <a:lstStyle/>
          <a:p>
            <a:pPr algn="just"/>
            <a:endParaRPr lang="it-IT" dirty="0"/>
          </a:p>
          <a:p>
            <a:pPr algn="just"/>
            <a:r>
              <a:rPr lang="it-IT" dirty="0"/>
              <a:t>Gli occidentali hanno un bisogno patologico di un nemico che ci aiuti a rafforzarci nella nostra convinzione che siamo i migliori: l’asse del male, il barbaro, il balcanico …. Cerchiamo un nemico per dire a noi stessi che siamo i migliori, per rafforzare la nostra cultura e la nostra identità. </a:t>
            </a:r>
          </a:p>
          <a:p>
            <a:pPr algn="just"/>
            <a:endParaRPr lang="it-IT" dirty="0"/>
          </a:p>
          <a:p>
            <a:pPr algn="just"/>
            <a:r>
              <a:rPr lang="it-IT" dirty="0"/>
              <a:t>Noi siamo cresciuti con questa cultura. Hollywood: arrivano i nostri, gli indiani cattivi </a:t>
            </a:r>
            <a:r>
              <a:rPr lang="it-IT" dirty="0" err="1"/>
              <a:t>etcc</a:t>
            </a:r>
            <a:r>
              <a:rPr lang="it-IT" dirty="0"/>
              <a:t>.. Oggi abbiamo altri nemici …. ma le modalità di rappresentazione e di </a:t>
            </a:r>
            <a:r>
              <a:rPr lang="it-IT" dirty="0" err="1"/>
              <a:t>autorappresentazione</a:t>
            </a:r>
            <a:r>
              <a:rPr lang="it-IT" dirty="0"/>
              <a:t> degli attori in gioco sono le stesse</a:t>
            </a:r>
          </a:p>
        </p:txBody>
      </p:sp>
    </p:spTree>
    <p:extLst>
      <p:ext uri="{BB962C8B-B14F-4D97-AF65-F5344CB8AC3E}">
        <p14:creationId xmlns:p14="http://schemas.microsoft.com/office/powerpoint/2010/main" val="255693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CA2AB68-8B6E-46FD-B2A0-DBF3F3A48F7D}"/>
              </a:ext>
            </a:extLst>
          </p:cNvPr>
          <p:cNvPicPr>
            <a:picLocks noChangeAspect="1"/>
          </p:cNvPicPr>
          <p:nvPr/>
        </p:nvPicPr>
        <p:blipFill>
          <a:blip r:embed="rId2"/>
          <a:stretch>
            <a:fillRect/>
          </a:stretch>
        </p:blipFill>
        <p:spPr>
          <a:xfrm>
            <a:off x="2533135" y="420462"/>
            <a:ext cx="9502348" cy="6280820"/>
          </a:xfrm>
          <a:prstGeom prst="rect">
            <a:avLst/>
          </a:prstGeom>
        </p:spPr>
      </p:pic>
    </p:spTree>
    <p:extLst>
      <p:ext uri="{BB962C8B-B14F-4D97-AF65-F5344CB8AC3E}">
        <p14:creationId xmlns:p14="http://schemas.microsoft.com/office/powerpoint/2010/main" val="280226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dimensione geopolitica degli infiniti conflitti mediorientali</a:t>
            </a:r>
          </a:p>
        </p:txBody>
      </p:sp>
      <p:sp>
        <p:nvSpPr>
          <p:cNvPr id="3" name="Segnaposto contenuto 2"/>
          <p:cNvSpPr>
            <a:spLocks noGrp="1"/>
          </p:cNvSpPr>
          <p:nvPr>
            <p:ph idx="1"/>
          </p:nvPr>
        </p:nvSpPr>
        <p:spPr/>
        <p:txBody>
          <a:bodyPr>
            <a:normAutofit fontScale="85000" lnSpcReduction="10000"/>
          </a:bodyPr>
          <a:lstStyle/>
          <a:p>
            <a:pPr algn="just"/>
            <a:r>
              <a:rPr lang="it-IT" sz="2600" dirty="0"/>
              <a:t>L’ arco di instabilità che si estende dall’Iran al Marocco non sembra mostrare per il momento segnali di affievolimento. </a:t>
            </a:r>
          </a:p>
          <a:p>
            <a:pPr algn="just"/>
            <a:r>
              <a:rPr lang="it-IT" sz="2600" dirty="0"/>
              <a:t>Queste aree di conflitto - dalla Siria alla Libia e allo Yemen – vanno inserite in un più ampio contesto geopolitico, in cui l'emergere di nuovi equilibri e l’avvio di processi di transizione possono ostacolare il ripristino di condizioni favorevoli al ritorno della pace. </a:t>
            </a:r>
          </a:p>
          <a:p>
            <a:pPr algn="just"/>
            <a:r>
              <a:rPr lang="it-IT" sz="2600" dirty="0"/>
              <a:t>Con la caduta del muro di Berlino, la divisione in primo, secondo e terzo mondo viene meno. </a:t>
            </a:r>
          </a:p>
          <a:p>
            <a:pPr algn="just"/>
            <a:endParaRPr lang="it-IT" sz="2600" dirty="0"/>
          </a:p>
          <a:p>
            <a:pPr algn="just"/>
            <a:r>
              <a:rPr lang="it-IT" sz="1300" dirty="0"/>
              <a:t>Nota: spunti da </a:t>
            </a:r>
            <a:r>
              <a:rPr lang="it-IT" sz="1300" dirty="0">
                <a:hlinkClick r:id="rId2"/>
              </a:rPr>
              <a:t>http://www.fermiamolaguerra.it/</a:t>
            </a:r>
            <a:r>
              <a:rPr lang="it-IT" sz="1300" dirty="0" err="1">
                <a:hlinkClick r:id="rId2"/>
              </a:rPr>
              <a:t>medio-oriente.html</a:t>
            </a:r>
            <a:endParaRPr lang="it-IT" sz="1300" dirty="0"/>
          </a:p>
          <a:p>
            <a:pPr algn="just"/>
            <a:endParaRPr lang="it-IT" sz="2600" dirty="0"/>
          </a:p>
          <a:p>
            <a:pPr>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dimensione geopolitica degli infiniti conflitti mediorientali</a:t>
            </a:r>
          </a:p>
        </p:txBody>
      </p:sp>
      <p:sp>
        <p:nvSpPr>
          <p:cNvPr id="3" name="Segnaposto contenuto 2"/>
          <p:cNvSpPr>
            <a:spLocks noGrp="1"/>
          </p:cNvSpPr>
          <p:nvPr>
            <p:ph idx="1"/>
          </p:nvPr>
        </p:nvSpPr>
        <p:spPr/>
        <p:txBody>
          <a:bodyPr>
            <a:noAutofit/>
          </a:bodyPr>
          <a:lstStyle/>
          <a:p>
            <a:pPr algn="just"/>
            <a:r>
              <a:rPr lang="it-IT" sz="2000" dirty="0"/>
              <a:t>Gli Stati Uniti, baluardo del </a:t>
            </a:r>
            <a:r>
              <a:rPr lang="it-IT" sz="2000" i="1" dirty="0"/>
              <a:t>free world</a:t>
            </a:r>
            <a:r>
              <a:rPr lang="it-IT" sz="2000" dirty="0"/>
              <a:t>, del capitalismo e libero mercato, hanno la meglio sull’ideologia comunista e il sistema sovietico. </a:t>
            </a:r>
          </a:p>
          <a:p>
            <a:pPr algn="just"/>
            <a:r>
              <a:rPr lang="it-IT" sz="2000" dirty="0"/>
              <a:t>Il mondo deve essere ridisegnato senza che vi sia più una contrapposizione netta e frontale. Non vi è più un Occidente contro Oriente.</a:t>
            </a:r>
          </a:p>
          <a:p>
            <a:pPr algn="just"/>
            <a:r>
              <a:rPr lang="it-IT" sz="2000" dirty="0"/>
              <a:t>Il Medio Oriente appare sempre più da decenni come il principale focolaio di guerre. </a:t>
            </a:r>
          </a:p>
          <a:p>
            <a:pPr algn="just"/>
            <a:r>
              <a:rPr lang="it-IT" sz="2000" dirty="0"/>
              <a:t>Il Medio Oriente va inquadrato in una zona molto ampia che va dall’Asia Centrale a tutto il nord africa.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dimensione geopolitica degli infiniti conflitti mediorientali</a:t>
            </a:r>
          </a:p>
        </p:txBody>
      </p:sp>
      <p:sp>
        <p:nvSpPr>
          <p:cNvPr id="3" name="Segnaposto contenuto 2"/>
          <p:cNvSpPr>
            <a:spLocks noGrp="1"/>
          </p:cNvSpPr>
          <p:nvPr>
            <p:ph idx="1"/>
          </p:nvPr>
        </p:nvSpPr>
        <p:spPr/>
        <p:txBody>
          <a:bodyPr>
            <a:noAutofit/>
          </a:bodyPr>
          <a:lstStyle/>
          <a:p>
            <a:pPr algn="just"/>
            <a:r>
              <a:rPr lang="it-IT" sz="2000" dirty="0"/>
              <a:t>In questa zona troviamo:</a:t>
            </a:r>
          </a:p>
          <a:p>
            <a:pPr lvl="1" algn="just"/>
            <a:r>
              <a:rPr lang="it-IT" sz="2000" dirty="0"/>
              <a:t>Il </a:t>
            </a:r>
            <a:r>
              <a:rPr lang="it-IT" sz="2000" b="1" dirty="0"/>
              <a:t>Pakistan</a:t>
            </a:r>
            <a:r>
              <a:rPr lang="it-IT" sz="2000" dirty="0"/>
              <a:t>, paese fortemente instabile, con forti tensioni interne, con l’eterna competizione con </a:t>
            </a:r>
            <a:r>
              <a:rPr lang="it-IT" sz="2000" b="1" dirty="0"/>
              <a:t>l’India</a:t>
            </a:r>
            <a:r>
              <a:rPr lang="it-IT" sz="2000" dirty="0"/>
              <a:t>, quella con </a:t>
            </a:r>
            <a:r>
              <a:rPr lang="it-IT" sz="2000" b="1" dirty="0"/>
              <a:t>l’Afganistan</a:t>
            </a:r>
            <a:r>
              <a:rPr lang="it-IT" sz="2000" dirty="0"/>
              <a:t> e quella meno nota con </a:t>
            </a:r>
            <a:r>
              <a:rPr lang="it-IT" sz="2000" b="1" dirty="0"/>
              <a:t>l’Iran</a:t>
            </a:r>
            <a:r>
              <a:rPr lang="it-IT" sz="2000" dirty="0"/>
              <a:t>. </a:t>
            </a:r>
          </a:p>
          <a:p>
            <a:pPr lvl="1" algn="just"/>
            <a:r>
              <a:rPr lang="it-IT" sz="2000" dirty="0"/>
              <a:t>Sul suo terreno (con poca copertura mediatica occidentale perché più lontano di altri) si gioca una partita enorme (oltre che di guerra a bassa intensità) tra USA, Cina, fondamentalismo islamista: l’Afghanistan diviene un territorio più conteso che mai.</a:t>
            </a:r>
          </a:p>
          <a:p>
            <a:pPr algn="just"/>
            <a:r>
              <a:rPr lang="it-IT" sz="1050" dirty="0"/>
              <a:t>Nota: spunti da </a:t>
            </a:r>
            <a:r>
              <a:rPr lang="it-IT" sz="1050" dirty="0">
                <a:hlinkClick r:id="rId2"/>
              </a:rPr>
              <a:t>http://www.fermiamolaguerra.it/</a:t>
            </a:r>
            <a:r>
              <a:rPr lang="it-IT" sz="1050" dirty="0" err="1">
                <a:hlinkClick r:id="rId2"/>
              </a:rPr>
              <a:t>medio-oriente.html</a:t>
            </a:r>
            <a:endParaRPr lang="it-IT" sz="1050" dirty="0"/>
          </a:p>
          <a:p>
            <a:pPr lvl="1" algn="just"/>
            <a:endParaRPr lang="it-IT"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dimensione geopolitica degli infiniti conflitti mediorientali</a:t>
            </a:r>
          </a:p>
        </p:txBody>
      </p:sp>
      <p:sp>
        <p:nvSpPr>
          <p:cNvPr id="3" name="Segnaposto contenuto 2"/>
          <p:cNvSpPr>
            <a:spLocks noGrp="1"/>
          </p:cNvSpPr>
          <p:nvPr>
            <p:ph idx="1"/>
          </p:nvPr>
        </p:nvSpPr>
        <p:spPr/>
        <p:txBody>
          <a:bodyPr>
            <a:normAutofit fontScale="77500" lnSpcReduction="20000"/>
          </a:bodyPr>
          <a:lstStyle/>
          <a:p>
            <a:pPr lvl="1" algn="just"/>
            <a:r>
              <a:rPr lang="it-IT" sz="2600" b="1" dirty="0"/>
              <a:t>Iraq</a:t>
            </a:r>
            <a:r>
              <a:rPr lang="it-IT" sz="2600" dirty="0"/>
              <a:t> e </a:t>
            </a:r>
            <a:r>
              <a:rPr lang="it-IT" sz="2600" b="1" dirty="0"/>
              <a:t>Siria</a:t>
            </a:r>
            <a:r>
              <a:rPr lang="it-IT" sz="2600" dirty="0"/>
              <a:t>: siamo nella mezzaluna fertile ed i due paesi sono ormai un solo campo di battaglia dove si fronteggiano gli attori nazionali, le milizie islamiste, quelle a sfondo confessionale (SCIITI E SUNNITI), le potenze globali, le debolezze degli stati istituzionali. </a:t>
            </a:r>
          </a:p>
          <a:p>
            <a:pPr lvl="1" algn="just"/>
            <a:r>
              <a:rPr lang="it-IT" sz="2600" b="1" dirty="0"/>
              <a:t>Turchia</a:t>
            </a:r>
            <a:r>
              <a:rPr lang="it-IT" sz="2600" dirty="0"/>
              <a:t> e </a:t>
            </a:r>
            <a:r>
              <a:rPr lang="it-IT" sz="2600" b="1" dirty="0"/>
              <a:t>Kurdistan</a:t>
            </a:r>
            <a:r>
              <a:rPr lang="it-IT" sz="2600" dirty="0"/>
              <a:t>: </a:t>
            </a:r>
          </a:p>
          <a:p>
            <a:pPr lvl="1" algn="just"/>
            <a:r>
              <a:rPr lang="it-IT" sz="2600" b="1" dirty="0"/>
              <a:t>Israele</a:t>
            </a:r>
            <a:r>
              <a:rPr lang="it-IT" sz="2600" dirty="0"/>
              <a:t> e </a:t>
            </a:r>
            <a:r>
              <a:rPr lang="it-IT" sz="2600" b="1" dirty="0"/>
              <a:t>Palestina</a:t>
            </a:r>
            <a:r>
              <a:rPr lang="it-IT" sz="2600" dirty="0"/>
              <a:t>: con un conflitto pluridecennale</a:t>
            </a:r>
          </a:p>
          <a:p>
            <a:pPr lvl="1" algn="just"/>
            <a:r>
              <a:rPr lang="it-IT" sz="2600" dirty="0"/>
              <a:t>La </a:t>
            </a:r>
            <a:r>
              <a:rPr lang="it-IT" sz="2600" b="1" dirty="0"/>
              <a:t>Libia</a:t>
            </a:r>
            <a:r>
              <a:rPr lang="it-IT" sz="2600" dirty="0"/>
              <a:t>: con i nuovi arrivi della Turchia e della Russia</a:t>
            </a:r>
          </a:p>
          <a:p>
            <a:pPr lvl="1" algn="just"/>
            <a:r>
              <a:rPr lang="it-IT" sz="2600" b="1" dirty="0"/>
              <a:t>L’Arabia Saudita</a:t>
            </a:r>
            <a:r>
              <a:rPr lang="it-IT" sz="2600" dirty="0"/>
              <a:t>: con le sue tendenze egemoniche nell’</a:t>
            </a:r>
            <a:r>
              <a:rPr lang="it-IT" sz="2600" dirty="0" err="1"/>
              <a:t>arera</a:t>
            </a:r>
            <a:endParaRPr lang="it-IT" sz="2600" dirty="0"/>
          </a:p>
          <a:p>
            <a:pPr algn="just"/>
            <a:r>
              <a:rPr lang="it-IT" sz="2600" dirty="0"/>
              <a:t>Il motore dei conflitti non può che essere la risorsa e, in questo caso, i combustibili fossili presenti in Arabia, Iraq, Iran, Libia, </a:t>
            </a:r>
            <a:r>
              <a:rPr lang="it-IT" sz="2600" dirty="0" err="1"/>
              <a:t>etcc</a:t>
            </a:r>
            <a:r>
              <a:rPr lang="it-IT" sz="2600" dirty="0"/>
              <a:t>.. </a:t>
            </a:r>
          </a:p>
          <a:p>
            <a:pPr algn="just"/>
            <a:endParaRPr lang="it-IT" sz="2600" dirty="0"/>
          </a:p>
          <a:p>
            <a:pPr algn="just"/>
            <a:r>
              <a:rPr lang="it-IT" sz="1200" dirty="0"/>
              <a:t>Nota: spunti da </a:t>
            </a:r>
            <a:r>
              <a:rPr lang="it-IT" sz="1200" dirty="0">
                <a:hlinkClick r:id="rId2"/>
              </a:rPr>
              <a:t>http://www.fermiamolaguerra.it/</a:t>
            </a:r>
            <a:r>
              <a:rPr lang="it-IT" sz="1200" dirty="0" err="1">
                <a:hlinkClick r:id="rId2"/>
              </a:rPr>
              <a:t>medio-oriente.html</a:t>
            </a:r>
            <a:endParaRPr lang="it-IT"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dimensione geopolitica degli infiniti conflitti mediorientali</a:t>
            </a:r>
          </a:p>
        </p:txBody>
      </p:sp>
      <p:sp>
        <p:nvSpPr>
          <p:cNvPr id="3" name="Segnaposto contenuto 2"/>
          <p:cNvSpPr>
            <a:spLocks noGrp="1"/>
          </p:cNvSpPr>
          <p:nvPr>
            <p:ph idx="1"/>
          </p:nvPr>
        </p:nvSpPr>
        <p:spPr/>
        <p:txBody>
          <a:bodyPr>
            <a:noAutofit/>
          </a:bodyPr>
          <a:lstStyle/>
          <a:p>
            <a:pPr algn="just"/>
            <a:r>
              <a:rPr lang="it-IT" sz="2400" dirty="0"/>
              <a:t>Visto che la guerra è, nelle sue declinazioni, un altro modo di esprimersi della politica e che la politica di potenza è la conquista dello spazio, il perimetro del conflitto è definito </a:t>
            </a:r>
          </a:p>
          <a:p>
            <a:pPr algn="just"/>
            <a:endParaRPr lang="it-IT" sz="2400" dirty="0"/>
          </a:p>
          <a:p>
            <a:pPr algn="just"/>
            <a:r>
              <a:rPr lang="it-IT" sz="2400" dirty="0"/>
              <a:t>Vengono attratte nella competizione le potenze esterne e gli interessi di Iran ed Arabia ad assumere il ruolo di potenze regionali (scontrandosi di fatto per l’egemonia)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dimensione geopolitica degli infiniti conflitti mediorientali</a:t>
            </a:r>
          </a:p>
        </p:txBody>
      </p:sp>
      <p:sp>
        <p:nvSpPr>
          <p:cNvPr id="3" name="Segnaposto contenuto 2"/>
          <p:cNvSpPr>
            <a:spLocks noGrp="1"/>
          </p:cNvSpPr>
          <p:nvPr>
            <p:ph idx="1"/>
          </p:nvPr>
        </p:nvSpPr>
        <p:spPr/>
        <p:txBody>
          <a:bodyPr>
            <a:normAutofit/>
          </a:bodyPr>
          <a:lstStyle/>
          <a:p>
            <a:pPr algn="just"/>
            <a:r>
              <a:rPr lang="it-IT" sz="2400" dirty="0"/>
              <a:t>In Medio Oriente si misurano, quindi, le capacità di potenza di attori regionali (Israele, Egitto, Iran, Turchia, Arabia Saudita) con quelle degli attori mondiali (Usa, Russia, Cina); e fenomeni migratori. </a:t>
            </a:r>
          </a:p>
          <a:p>
            <a:pPr algn="just"/>
            <a:endParaRPr lang="it-IT" sz="2400" dirty="0"/>
          </a:p>
          <a:p>
            <a:pPr algn="just"/>
            <a:r>
              <a:rPr lang="it-IT" sz="2400" dirty="0"/>
              <a:t>Questi molteplici fronti determinano un disastro umanitario, fenomeni migratori devastanti, ed  una crisi a livello globale dei rapporti con il mondo islamico e con il crescere del rischio terrorismo</a:t>
            </a:r>
          </a:p>
          <a:p>
            <a:endParaRPr lang="it-IT" dirty="0"/>
          </a:p>
          <a:p>
            <a:endParaRPr lang="it-IT" dirty="0"/>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TotalTime>
  <Words>1832</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Century Gothic</vt:lpstr>
      <vt:lpstr>Wingdings 3</vt:lpstr>
      <vt:lpstr>Filo</vt:lpstr>
      <vt:lpstr>La dimensione geopolitica degli infiniti conflitti mediorientali </vt:lpstr>
      <vt:lpstr>Un grande Medio Oriente o un Mediterraneo allargato?</vt:lpstr>
      <vt:lpstr>Presentazione standard di PowerPoint</vt:lpstr>
      <vt:lpstr>La dimensione geopolitica degli infiniti conflitti mediorientali</vt:lpstr>
      <vt:lpstr>La dimensione geopolitica degli infiniti conflitti mediorientali</vt:lpstr>
      <vt:lpstr>La dimensione geopolitica degli infiniti conflitti mediorientali</vt:lpstr>
      <vt:lpstr>La dimensione geopolitica degli infiniti conflitti mediorientali</vt:lpstr>
      <vt:lpstr>La dimensione geopolitica degli infiniti conflitti mediorientali</vt:lpstr>
      <vt:lpstr>La dimensione geopolitica degli infiniti conflitti mediorientali</vt:lpstr>
      <vt:lpstr>Riprendiamo la mappa della teoria dello scontro delle civiltà: cosa osserviamo?</vt:lpstr>
      <vt:lpstr>Riprendiamo il big space ossia le zone di influenza in un mondo multipolare. Cosa osserviamo e come lo analizziamo?</vt:lpstr>
      <vt:lpstr>Le linee di frattura</vt:lpstr>
      <vt:lpstr>Le linee di frattura</vt:lpstr>
      <vt:lpstr> I confini: una linea variabile</vt:lpstr>
      <vt:lpstr>Le linee di frattura trasnazionali</vt:lpstr>
      <vt:lpstr>La terra dei conflitti  </vt:lpstr>
      <vt:lpstr>Linee di frattura e linee di conflitto</vt:lpstr>
      <vt:lpstr>Linee di frattura e linee di conflitto</vt:lpstr>
      <vt:lpstr>Linee di frattura e linee di conflitto</vt:lpstr>
      <vt:lpstr>Linee di frattura e linee di conflitto</vt:lpstr>
      <vt:lpstr>Linee di frattura e linee di conflitto</vt:lpstr>
      <vt:lpstr>Linee di frattura e linee di conflitto</vt:lpstr>
      <vt:lpstr>Linee di frattura e linee di conflitto</vt:lpstr>
      <vt:lpstr>Linee di frattura e linee di conflitto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dimensione geopolitica degli infiniti conflitti mediorientali </dc:title>
  <dc:creator>utente</dc:creator>
  <cp:lastModifiedBy>utente</cp:lastModifiedBy>
  <cp:revision>8</cp:revision>
  <dcterms:created xsi:type="dcterms:W3CDTF">2020-12-30T17:36:00Z</dcterms:created>
  <dcterms:modified xsi:type="dcterms:W3CDTF">2022-03-31T11:29:28Z</dcterms:modified>
</cp:coreProperties>
</file>