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8" r:id="rId2"/>
    <p:sldId id="258" r:id="rId3"/>
    <p:sldId id="259" r:id="rId4"/>
    <p:sldId id="262" r:id="rId5"/>
    <p:sldId id="261" r:id="rId6"/>
    <p:sldId id="273" r:id="rId7"/>
    <p:sldId id="276" r:id="rId8"/>
    <p:sldId id="277" r:id="rId9"/>
    <p:sldId id="268" r:id="rId10"/>
    <p:sldId id="27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55"/>
    <a:srgbClr val="E7C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9"/>
    <p:restoredTop sz="86377"/>
  </p:normalViewPr>
  <p:slideViewPr>
    <p:cSldViewPr>
      <p:cViewPr varScale="1">
        <p:scale>
          <a:sx n="99" d="100"/>
          <a:sy n="99" d="100"/>
        </p:scale>
        <p:origin x="122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94EC-71DE-B442-B9B1-F20CF5315DDD}" type="datetimeFigureOut">
              <a:rPr lang="it-IT" smtClean="0"/>
              <a:t>12/11/25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51B5-F5D6-7142-9D62-9427DA79B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2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A51B5-F5D6-7142-9D62-9427DA79B59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21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A51B5-F5D6-7142-9D62-9427DA79B59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72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55A6-E805-BD26-9859-8BE3AAB07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6A2B1D-95D4-4B06-A1B1-B3C93DE6C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43FCC7-8A34-ECE3-3419-4C39A4325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29B6EC-E5AF-6706-560B-1FBF35264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A51B5-F5D6-7142-9D62-9427DA79B59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81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A51B5-F5D6-7142-9D62-9427DA79B59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412" y="525780"/>
            <a:ext cx="914317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67459"/>
            <a:ext cx="10343515" cy="473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F93A2-F44E-DC39-9538-BB7BC029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C1A65F-9956-584A-F0C7-6A021DC4D368}"/>
              </a:ext>
            </a:extLst>
          </p:cNvPr>
          <p:cNvSpPr txBox="1"/>
          <p:nvPr/>
        </p:nvSpPr>
        <p:spPr>
          <a:xfrm>
            <a:off x="381000" y="1081825"/>
            <a:ext cx="61670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SERIALE </a:t>
            </a:r>
          </a:p>
          <a:p>
            <a:pPr algn="ctr"/>
            <a:r>
              <a:rPr lang="it-IT" sz="48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 </a:t>
            </a:r>
          </a:p>
          <a:p>
            <a:pPr algn="ctr"/>
            <a:endParaRPr lang="it-IT" sz="48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8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</a:p>
          <a:p>
            <a:pPr algn="ctr"/>
            <a:endParaRPr lang="it-IT" sz="48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8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DEI NETWORK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5C1BEAF6-CAD4-9D5B-9AA0-FD7358B919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7051" y="-15701"/>
            <a:ext cx="5971249" cy="68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1B01-F699-C6F5-6255-105FA8AA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E406AD-3576-B88A-B22A-DA7BB696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6169"/>
            <a:ext cx="8229600" cy="677108"/>
          </a:xfrm>
        </p:spPr>
        <p:txBody>
          <a:bodyPr/>
          <a:lstStyle/>
          <a:p>
            <a:r>
              <a:rPr dirty="0"/>
              <a:t>DALLAS (CBS, 1978–1991)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4369D-847C-C035-9716-F3AE5D3910B7}"/>
              </a:ext>
            </a:extLst>
          </p:cNvPr>
          <p:cNvSpPr txBox="1">
            <a:spLocks/>
          </p:cNvSpPr>
          <p:nvPr/>
        </p:nvSpPr>
        <p:spPr>
          <a:xfrm>
            <a:off x="228600" y="983277"/>
            <a:ext cx="6629400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Serie drammatica familiare legato a logiche di potere, prodotta da CBS, considerata l’archetipo della soap opera di prima serata. Ambientata nel Texas del petrolio, mette in scena conflitti familiari, economici e sentimentali all’interno della dinastia Ewing. È una serialità orizzontale: le trame proseguono di episodio in episodio, creando continuità e suspense.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Serialità cumulativa e orizzontale come forma narrativa dominante del broadcasting tardo-industriale. Il caso Dallas permette di osservare l’ibridazione tra melodramma familiare e logiche di mercato televisivo, in cui la fidelizzazione dello spettatore si fonda sul ritmo settimanale della messa in onda.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Dallas rappresenta la transizione dalla ripetizione episodica alla serialità continuativa: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la trama orizzontale sostituisce la chiusura episodica;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il cliffhanger diventa meccanismo industriale di fidelizzazione;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la famiglia borghese è il luogo simbolico della stabilità e del conflitto sociale.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È il paradigma della serialità classica del broadcasting, fondata sulla durata, sulla prevedibilità e sull’identificazione collettiva.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228D84A-940C-777C-A250-A0203677C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46" y="22538"/>
            <a:ext cx="501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5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495550" y="224028"/>
            <a:ext cx="72015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0" dirty="0"/>
              <a:t>FORMATI,</a:t>
            </a:r>
            <a:r>
              <a:rPr spc="-380" dirty="0"/>
              <a:t> </a:t>
            </a:r>
            <a:r>
              <a:rPr spc="-345" dirty="0"/>
              <a:t>MODELLI,</a:t>
            </a:r>
            <a:r>
              <a:rPr spc="-375" dirty="0"/>
              <a:t> </a:t>
            </a:r>
            <a:r>
              <a:rPr spc="-360" dirty="0"/>
              <a:t>GENERI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267459"/>
            <a:ext cx="10343515" cy="481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b="1" spc="45" dirty="0">
                <a:solidFill>
                  <a:srgbClr val="E8C755"/>
                </a:solidFill>
                <a:latin typeface="Times New Roman"/>
                <a:cs typeface="Times New Roman"/>
              </a:rPr>
              <a:t>Formato</a:t>
            </a:r>
            <a:r>
              <a:rPr b="1" spc="-204" dirty="0">
                <a:solidFill>
                  <a:srgbClr val="E8C755"/>
                </a:solidFill>
                <a:latin typeface="Times New Roman"/>
                <a:cs typeface="Times New Roman"/>
              </a:rPr>
              <a:t> </a:t>
            </a:r>
            <a:r>
              <a:rPr b="1" spc="100" dirty="0">
                <a:solidFill>
                  <a:srgbClr val="E8C755"/>
                </a:solidFill>
                <a:latin typeface="Times New Roman"/>
                <a:cs typeface="Times New Roman"/>
              </a:rPr>
              <a:t>seriale</a:t>
            </a:r>
            <a:r>
              <a:rPr spc="100" dirty="0">
                <a:latin typeface="Al Tarikh"/>
                <a:cs typeface="Al Tarikh"/>
              </a:rPr>
              <a:t>:</a:t>
            </a:r>
            <a:r>
              <a:rPr spc="40" dirty="0">
                <a:latin typeface="Al Tarikh"/>
                <a:cs typeface="Al Tarikh"/>
              </a:rPr>
              <a:t> </a:t>
            </a:r>
            <a:r>
              <a:rPr dirty="0"/>
              <a:t>ovvero,</a:t>
            </a:r>
            <a:r>
              <a:rPr spc="-204" dirty="0"/>
              <a:t> </a:t>
            </a:r>
            <a:r>
              <a:rPr spc="-20" dirty="0"/>
              <a:t>il</a:t>
            </a:r>
            <a:r>
              <a:rPr spc="-190" dirty="0"/>
              <a:t> </a:t>
            </a:r>
            <a:r>
              <a:rPr spc="80" dirty="0"/>
              <a:t>formato</a:t>
            </a:r>
            <a:r>
              <a:rPr spc="-195" dirty="0"/>
              <a:t> </a:t>
            </a:r>
            <a:r>
              <a:rPr spc="85" dirty="0"/>
              <a:t>temporale</a:t>
            </a:r>
            <a:r>
              <a:rPr spc="85" dirty="0">
                <a:latin typeface="Al Tarikh"/>
                <a:cs typeface="Al Tarikh"/>
              </a:rPr>
              <a:t>.</a:t>
            </a:r>
            <a:r>
              <a:rPr spc="40" dirty="0">
                <a:latin typeface="Al Tarikh"/>
                <a:cs typeface="Al Tarikh"/>
              </a:rPr>
              <a:t> </a:t>
            </a:r>
            <a:r>
              <a:rPr spc="-50" dirty="0"/>
              <a:t>La</a:t>
            </a:r>
            <a:r>
              <a:rPr spc="-195" dirty="0"/>
              <a:t> </a:t>
            </a:r>
            <a:r>
              <a:rPr spc="120" dirty="0"/>
              <a:t>durata</a:t>
            </a:r>
            <a:r>
              <a:rPr spc="-190" dirty="0"/>
              <a:t> </a:t>
            </a:r>
            <a:r>
              <a:rPr spc="65" dirty="0"/>
              <a:t>del</a:t>
            </a:r>
            <a:r>
              <a:rPr spc="-195" dirty="0"/>
              <a:t> </a:t>
            </a:r>
            <a:r>
              <a:rPr spc="105" dirty="0"/>
              <a:t>programma</a:t>
            </a:r>
            <a:r>
              <a:rPr spc="-185" dirty="0"/>
              <a:t> </a:t>
            </a:r>
            <a:r>
              <a:rPr spc="105" dirty="0"/>
              <a:t>e</a:t>
            </a:r>
            <a:r>
              <a:rPr spc="-195" dirty="0"/>
              <a:t> </a:t>
            </a:r>
            <a:r>
              <a:rPr spc="45" dirty="0"/>
              <a:t>dei</a:t>
            </a:r>
          </a:p>
          <a:p>
            <a:pPr marL="241300">
              <a:lnSpc>
                <a:spcPts val="2005"/>
              </a:lnSpc>
            </a:pPr>
            <a:r>
              <a:rPr dirty="0"/>
              <a:t>singoli</a:t>
            </a:r>
            <a:r>
              <a:rPr spc="-150" dirty="0"/>
              <a:t> </a:t>
            </a:r>
            <a:r>
              <a:rPr spc="70" dirty="0"/>
              <a:t>segmenti</a:t>
            </a:r>
            <a:r>
              <a:rPr spc="70" dirty="0">
                <a:latin typeface="Al Tarikh"/>
                <a:cs typeface="Al Tarikh"/>
              </a:rPr>
              <a:t>.</a:t>
            </a:r>
            <a:r>
              <a:rPr spc="85" dirty="0">
                <a:latin typeface="Al Tarikh"/>
                <a:cs typeface="Al Tarikh"/>
              </a:rPr>
              <a:t> </a:t>
            </a:r>
            <a:r>
              <a:rPr dirty="0"/>
              <a:t>In</a:t>
            </a:r>
            <a:r>
              <a:rPr spc="-150" dirty="0"/>
              <a:t> </a:t>
            </a:r>
            <a:r>
              <a:rPr spc="95" dirty="0"/>
              <a:t>base</a:t>
            </a:r>
            <a:r>
              <a:rPr spc="-140" dirty="0"/>
              <a:t> </a:t>
            </a:r>
            <a:r>
              <a:rPr dirty="0"/>
              <a:t>alla</a:t>
            </a:r>
            <a:r>
              <a:rPr spc="-145" dirty="0"/>
              <a:t> </a:t>
            </a:r>
            <a:r>
              <a:rPr spc="120" dirty="0"/>
              <a:t>durata</a:t>
            </a:r>
            <a:r>
              <a:rPr spc="-145" dirty="0"/>
              <a:t> </a:t>
            </a:r>
            <a:r>
              <a:rPr spc="65" dirty="0"/>
              <a:t>del</a:t>
            </a:r>
            <a:r>
              <a:rPr spc="-150" dirty="0"/>
              <a:t> </a:t>
            </a:r>
            <a:r>
              <a:rPr spc="105" dirty="0"/>
              <a:t>programma</a:t>
            </a:r>
            <a:r>
              <a:rPr spc="-135" dirty="0"/>
              <a:t> </a:t>
            </a:r>
            <a:r>
              <a:rPr dirty="0"/>
              <a:t>si</a:t>
            </a:r>
            <a:r>
              <a:rPr spc="-150" dirty="0"/>
              <a:t> </a:t>
            </a:r>
            <a:r>
              <a:rPr spc="95" dirty="0"/>
              <a:t>parla</a:t>
            </a:r>
            <a:r>
              <a:rPr spc="-145" dirty="0"/>
              <a:t> </a:t>
            </a:r>
            <a:r>
              <a:rPr spc="60" dirty="0"/>
              <a:t>di</a:t>
            </a:r>
            <a:r>
              <a:rPr spc="-150" dirty="0"/>
              <a:t> </a:t>
            </a:r>
            <a:r>
              <a:rPr dirty="0"/>
              <a:t>breve,</a:t>
            </a:r>
            <a:r>
              <a:rPr spc="-155" dirty="0"/>
              <a:t> </a:t>
            </a:r>
            <a:r>
              <a:rPr spc="45" dirty="0"/>
              <a:t>media,</a:t>
            </a:r>
          </a:p>
          <a:p>
            <a:pPr marL="241300" marR="315595">
              <a:lnSpc>
                <a:spcPct val="72500"/>
              </a:lnSpc>
              <a:spcBef>
                <a:spcPts val="345"/>
              </a:spcBef>
            </a:pPr>
            <a:r>
              <a:rPr dirty="0"/>
              <a:t>lunga,</a:t>
            </a:r>
            <a:r>
              <a:rPr spc="-190" dirty="0"/>
              <a:t> </a:t>
            </a:r>
            <a:r>
              <a:rPr spc="60" dirty="0"/>
              <a:t>lunghissima</a:t>
            </a:r>
            <a:r>
              <a:rPr spc="-175" dirty="0"/>
              <a:t> </a:t>
            </a:r>
            <a:r>
              <a:rPr spc="60" dirty="0"/>
              <a:t>serialità</a:t>
            </a:r>
            <a:r>
              <a:rPr spc="60" dirty="0">
                <a:latin typeface="Al Tarikh"/>
                <a:cs typeface="Al Tarikh"/>
              </a:rPr>
              <a:t>. </a:t>
            </a:r>
            <a:r>
              <a:rPr spc="-30" dirty="0"/>
              <a:t>I</a:t>
            </a:r>
            <a:r>
              <a:rPr spc="-180" dirty="0"/>
              <a:t> </a:t>
            </a:r>
            <a:r>
              <a:rPr dirty="0"/>
              <a:t>singoli</a:t>
            </a:r>
            <a:r>
              <a:rPr spc="-185" dirty="0"/>
              <a:t> </a:t>
            </a:r>
            <a:r>
              <a:rPr spc="85" dirty="0"/>
              <a:t>segmenti</a:t>
            </a:r>
            <a:r>
              <a:rPr spc="-185" dirty="0"/>
              <a:t> </a:t>
            </a:r>
            <a:r>
              <a:rPr spc="105" dirty="0">
                <a:latin typeface="Al Tarikh"/>
                <a:cs typeface="Al Tarikh"/>
              </a:rPr>
              <a:t>(</a:t>
            </a:r>
            <a:r>
              <a:rPr spc="105" dirty="0"/>
              <a:t>puntate</a:t>
            </a:r>
            <a:r>
              <a:rPr spc="-170" dirty="0"/>
              <a:t> </a:t>
            </a:r>
            <a:r>
              <a:rPr spc="70" dirty="0"/>
              <a:t>o</a:t>
            </a:r>
            <a:r>
              <a:rPr spc="-170" dirty="0"/>
              <a:t> </a:t>
            </a:r>
            <a:r>
              <a:rPr spc="60" dirty="0"/>
              <a:t>episodi</a:t>
            </a:r>
            <a:r>
              <a:rPr spc="60" dirty="0">
                <a:latin typeface="Al Tarikh"/>
                <a:cs typeface="Al Tarikh"/>
              </a:rPr>
              <a:t>)</a:t>
            </a:r>
            <a:r>
              <a:rPr spc="50" dirty="0">
                <a:latin typeface="Al Tarikh"/>
                <a:cs typeface="Al Tarikh"/>
              </a:rPr>
              <a:t> </a:t>
            </a:r>
            <a:r>
              <a:rPr spc="105" dirty="0"/>
              <a:t>hanno</a:t>
            </a:r>
            <a:r>
              <a:rPr spc="-175" dirty="0"/>
              <a:t> </a:t>
            </a:r>
            <a:r>
              <a:rPr spc="95" dirty="0"/>
              <a:t>una </a:t>
            </a:r>
            <a:r>
              <a:rPr spc="120" dirty="0"/>
              <a:t>durata</a:t>
            </a:r>
            <a:r>
              <a:rPr spc="-195" dirty="0"/>
              <a:t> </a:t>
            </a:r>
            <a:r>
              <a:rPr spc="55" dirty="0"/>
              <a:t>variabile</a:t>
            </a:r>
            <a:r>
              <a:rPr spc="-195" dirty="0"/>
              <a:t> </a:t>
            </a:r>
            <a:r>
              <a:rPr dirty="0"/>
              <a:t>che,</a:t>
            </a:r>
            <a:r>
              <a:rPr spc="-204" dirty="0"/>
              <a:t> </a:t>
            </a:r>
            <a:r>
              <a:rPr spc="55" dirty="0"/>
              <a:t>nella</a:t>
            </a:r>
            <a:r>
              <a:rPr spc="-195" dirty="0"/>
              <a:t> </a:t>
            </a:r>
            <a:r>
              <a:rPr spc="60" dirty="0"/>
              <a:t>maggior</a:t>
            </a:r>
            <a:r>
              <a:rPr spc="-200" dirty="0"/>
              <a:t> </a:t>
            </a:r>
            <a:r>
              <a:rPr spc="125" dirty="0"/>
              <a:t>parte</a:t>
            </a:r>
            <a:r>
              <a:rPr spc="-195" dirty="0"/>
              <a:t> </a:t>
            </a:r>
            <a:r>
              <a:rPr spc="70" dirty="0"/>
              <a:t>dei</a:t>
            </a:r>
            <a:r>
              <a:rPr spc="-204" dirty="0"/>
              <a:t> </a:t>
            </a:r>
            <a:r>
              <a:rPr dirty="0"/>
              <a:t>casi,</a:t>
            </a:r>
            <a:r>
              <a:rPr spc="-204" dirty="0"/>
              <a:t> </a:t>
            </a:r>
            <a:r>
              <a:rPr dirty="0"/>
              <a:t>va</a:t>
            </a:r>
            <a:r>
              <a:rPr spc="-195" dirty="0"/>
              <a:t> </a:t>
            </a:r>
            <a:r>
              <a:rPr spc="105" dirty="0"/>
              <a:t>da</a:t>
            </a:r>
            <a:r>
              <a:rPr spc="-195" dirty="0"/>
              <a:t> </a:t>
            </a:r>
            <a:r>
              <a:rPr dirty="0">
                <a:latin typeface="Al Tarikh"/>
                <a:cs typeface="Al Tarikh"/>
              </a:rPr>
              <a:t>2</a:t>
            </a:r>
            <a:r>
              <a:rPr dirty="0"/>
              <a:t>o</a:t>
            </a:r>
            <a:r>
              <a:rPr spc="-195" dirty="0"/>
              <a:t> </a:t>
            </a:r>
            <a:r>
              <a:rPr spc="105" dirty="0"/>
              <a:t>a</a:t>
            </a:r>
            <a:r>
              <a:rPr spc="-195" dirty="0"/>
              <a:t> </a:t>
            </a:r>
            <a:r>
              <a:rPr dirty="0">
                <a:latin typeface="Al Tarikh"/>
                <a:cs typeface="Al Tarikh"/>
              </a:rPr>
              <a:t>60</a:t>
            </a:r>
            <a:r>
              <a:rPr spc="35" dirty="0">
                <a:latin typeface="Al Tarikh"/>
                <a:cs typeface="Al Tarikh"/>
              </a:rPr>
              <a:t> </a:t>
            </a:r>
            <a:r>
              <a:rPr spc="55" dirty="0"/>
              <a:t>minuti</a:t>
            </a:r>
            <a:r>
              <a:rPr spc="55" dirty="0">
                <a:latin typeface="Al Tarikh"/>
                <a:cs typeface="Al Tarikh"/>
              </a:rPr>
              <a:t>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55" dirty="0">
              <a:latin typeface="Al Tarikh"/>
              <a:cs typeface="Al Tarikh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029" algn="l"/>
              </a:tabLst>
            </a:pPr>
            <a:r>
              <a:rPr b="1" spc="70" dirty="0">
                <a:solidFill>
                  <a:srgbClr val="E8C755"/>
                </a:solidFill>
                <a:latin typeface="Times New Roman"/>
                <a:cs typeface="Times New Roman"/>
              </a:rPr>
              <a:t>Modello</a:t>
            </a:r>
            <a:r>
              <a:rPr b="1" spc="-229" dirty="0">
                <a:solidFill>
                  <a:srgbClr val="E8C755"/>
                </a:solidFill>
                <a:latin typeface="Times New Roman"/>
                <a:cs typeface="Times New Roman"/>
              </a:rPr>
              <a:t> </a:t>
            </a:r>
            <a:r>
              <a:rPr b="1" spc="100" dirty="0">
                <a:solidFill>
                  <a:srgbClr val="E8C755"/>
                </a:solidFill>
                <a:latin typeface="Times New Roman"/>
                <a:cs typeface="Times New Roman"/>
              </a:rPr>
              <a:t>seriale</a:t>
            </a:r>
            <a:r>
              <a:rPr spc="100" dirty="0">
                <a:latin typeface="Al Tarikh"/>
                <a:cs typeface="Al Tarikh"/>
              </a:rPr>
              <a:t>:</a:t>
            </a:r>
            <a:r>
              <a:rPr spc="15" dirty="0">
                <a:latin typeface="Al Tarikh"/>
                <a:cs typeface="Al Tarikh"/>
              </a:rPr>
              <a:t> </a:t>
            </a:r>
            <a:r>
              <a:rPr spc="-20" dirty="0"/>
              <a:t>il</a:t>
            </a:r>
            <a:r>
              <a:rPr spc="-215" dirty="0"/>
              <a:t> </a:t>
            </a:r>
            <a:r>
              <a:rPr spc="80" dirty="0"/>
              <a:t>tipo</a:t>
            </a:r>
            <a:r>
              <a:rPr spc="-215" dirty="0"/>
              <a:t> </a:t>
            </a:r>
            <a:r>
              <a:rPr spc="60" dirty="0"/>
              <a:t>di</a:t>
            </a:r>
            <a:r>
              <a:rPr spc="-225" dirty="0"/>
              <a:t> </a:t>
            </a:r>
            <a:r>
              <a:rPr spc="120" dirty="0"/>
              <a:t>rapporto</a:t>
            </a:r>
            <a:r>
              <a:rPr spc="-220" dirty="0"/>
              <a:t> </a:t>
            </a:r>
            <a:r>
              <a:rPr spc="70" dirty="0"/>
              <a:t>che</a:t>
            </a:r>
            <a:r>
              <a:rPr spc="-215" dirty="0"/>
              <a:t> </a:t>
            </a:r>
            <a:r>
              <a:rPr spc="80" dirty="0"/>
              <a:t>esiste</a:t>
            </a:r>
            <a:r>
              <a:rPr spc="-210" dirty="0"/>
              <a:t> </a:t>
            </a:r>
            <a:r>
              <a:rPr spc="130" dirty="0"/>
              <a:t>tra</a:t>
            </a:r>
            <a:r>
              <a:rPr spc="-215" dirty="0"/>
              <a:t> </a:t>
            </a:r>
            <a:r>
              <a:rPr spc="85" dirty="0"/>
              <a:t>segmenti</a:t>
            </a:r>
            <a:r>
              <a:rPr spc="-229" dirty="0"/>
              <a:t> </a:t>
            </a:r>
            <a:r>
              <a:rPr spc="40" dirty="0"/>
              <a:t>differenti</a:t>
            </a:r>
            <a:r>
              <a:rPr spc="40" dirty="0">
                <a:latin typeface="Al Tarikh"/>
                <a:cs typeface="Al Tarikh"/>
              </a:rPr>
              <a:t>.</a:t>
            </a:r>
          </a:p>
          <a:p>
            <a:pPr marL="240029" marR="1249045" indent="-227329">
              <a:lnSpc>
                <a:spcPct val="700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pc="-50" dirty="0"/>
              <a:t>La</a:t>
            </a:r>
            <a:r>
              <a:rPr spc="-170" dirty="0"/>
              <a:t> </a:t>
            </a:r>
            <a:r>
              <a:rPr i="1" spc="85" dirty="0">
                <a:solidFill>
                  <a:srgbClr val="E8C755"/>
                </a:solidFill>
                <a:latin typeface="Times New Roman"/>
                <a:cs typeface="Times New Roman"/>
              </a:rPr>
              <a:t>puntata</a:t>
            </a:r>
            <a:r>
              <a:rPr i="1" spc="-165" dirty="0">
                <a:latin typeface="Times New Roman"/>
                <a:cs typeface="Times New Roman"/>
              </a:rPr>
              <a:t> </a:t>
            </a:r>
            <a:r>
              <a:rPr spc="-120" dirty="0"/>
              <a:t>è</a:t>
            </a:r>
            <a:r>
              <a:rPr spc="-165" dirty="0"/>
              <a:t> </a:t>
            </a:r>
            <a:r>
              <a:rPr spc="130" dirty="0"/>
              <a:t>un</a:t>
            </a:r>
            <a:r>
              <a:rPr spc="-170" dirty="0"/>
              <a:t> </a:t>
            </a:r>
            <a:r>
              <a:rPr spc="90" dirty="0"/>
              <a:t>segmento</a:t>
            </a:r>
            <a:r>
              <a:rPr spc="-175" dirty="0"/>
              <a:t> </a:t>
            </a:r>
            <a:r>
              <a:rPr spc="80" dirty="0"/>
              <a:t>narrativo</a:t>
            </a:r>
            <a:r>
              <a:rPr spc="-160" dirty="0"/>
              <a:t> </a:t>
            </a:r>
            <a:r>
              <a:rPr spc="105" dirty="0"/>
              <a:t>non</a:t>
            </a:r>
            <a:r>
              <a:rPr spc="-170" dirty="0"/>
              <a:t> </a:t>
            </a:r>
            <a:r>
              <a:rPr dirty="0" err="1"/>
              <a:t>autosuf</a:t>
            </a:r>
            <a:r>
              <a:rPr lang="it-IT" dirty="0" err="1"/>
              <a:t>f</a:t>
            </a:r>
            <a:r>
              <a:rPr dirty="0" err="1"/>
              <a:t>iciente</a:t>
            </a:r>
            <a:r>
              <a:rPr dirty="0"/>
              <a:t>,</a:t>
            </a:r>
            <a:r>
              <a:rPr spc="-160" dirty="0"/>
              <a:t> </a:t>
            </a:r>
            <a:r>
              <a:rPr spc="110" dirty="0"/>
              <a:t>strettamente 	</a:t>
            </a:r>
            <a:r>
              <a:rPr spc="80" dirty="0"/>
              <a:t>concatenato</a:t>
            </a:r>
            <a:r>
              <a:rPr spc="-175" dirty="0"/>
              <a:t> </a:t>
            </a:r>
            <a:r>
              <a:rPr spc="105" dirty="0"/>
              <a:t>a</a:t>
            </a:r>
            <a:r>
              <a:rPr spc="-170" dirty="0"/>
              <a:t> </a:t>
            </a:r>
            <a:r>
              <a:rPr dirty="0"/>
              <a:t>quelli</a:t>
            </a:r>
            <a:r>
              <a:rPr spc="-185" dirty="0"/>
              <a:t> </a:t>
            </a:r>
            <a:r>
              <a:rPr spc="70" dirty="0"/>
              <a:t>che</a:t>
            </a:r>
            <a:r>
              <a:rPr spc="-170" dirty="0"/>
              <a:t> </a:t>
            </a:r>
            <a:r>
              <a:rPr dirty="0"/>
              <a:t>lo</a:t>
            </a:r>
            <a:r>
              <a:rPr spc="-180" dirty="0"/>
              <a:t> </a:t>
            </a:r>
            <a:r>
              <a:rPr spc="95" dirty="0"/>
              <a:t>precedono</a:t>
            </a:r>
            <a:r>
              <a:rPr spc="-175" dirty="0"/>
              <a:t> </a:t>
            </a:r>
            <a:r>
              <a:rPr spc="105" dirty="0"/>
              <a:t>e</a:t>
            </a:r>
            <a:r>
              <a:rPr spc="-175" dirty="0"/>
              <a:t> </a:t>
            </a:r>
            <a:r>
              <a:rPr spc="70" dirty="0"/>
              <a:t>che</a:t>
            </a:r>
            <a:r>
              <a:rPr spc="-170" dirty="0"/>
              <a:t> </a:t>
            </a:r>
            <a:r>
              <a:rPr dirty="0"/>
              <a:t>lo</a:t>
            </a:r>
            <a:r>
              <a:rPr spc="-175" dirty="0"/>
              <a:t> </a:t>
            </a:r>
            <a:r>
              <a:rPr spc="55" dirty="0"/>
              <a:t>seguono</a:t>
            </a:r>
            <a:r>
              <a:rPr spc="55" dirty="0">
                <a:latin typeface="Al Tarikh"/>
                <a:cs typeface="Al Tarikh"/>
              </a:rPr>
              <a:t>.</a:t>
            </a:r>
          </a:p>
          <a:p>
            <a:pPr marL="240029" marR="240029" indent="-227329">
              <a:lnSpc>
                <a:spcPct val="72500"/>
              </a:lnSpc>
              <a:spcBef>
                <a:spcPts val="915"/>
              </a:spcBef>
              <a:buFont typeface="Arial"/>
              <a:buChar char="•"/>
              <a:tabLst>
                <a:tab pos="241300" algn="l"/>
              </a:tabLst>
            </a:pPr>
            <a:r>
              <a:rPr spc="-20" dirty="0"/>
              <a:t>L’</a:t>
            </a:r>
            <a:r>
              <a:rPr i="1" spc="-20" dirty="0">
                <a:solidFill>
                  <a:srgbClr val="E8C755"/>
                </a:solidFill>
                <a:latin typeface="Times New Roman"/>
                <a:cs typeface="Times New Roman"/>
              </a:rPr>
              <a:t>episodio</a:t>
            </a:r>
            <a:r>
              <a:rPr i="1" spc="-140" dirty="0">
                <a:latin typeface="Times New Roman"/>
                <a:cs typeface="Times New Roman"/>
              </a:rPr>
              <a:t> </a:t>
            </a:r>
            <a:r>
              <a:rPr spc="-120" dirty="0"/>
              <a:t>è,</a:t>
            </a:r>
            <a:r>
              <a:rPr spc="-150" dirty="0"/>
              <a:t> </a:t>
            </a:r>
            <a:r>
              <a:rPr dirty="0"/>
              <a:t>al</a:t>
            </a:r>
            <a:r>
              <a:rPr spc="-140" dirty="0"/>
              <a:t> </a:t>
            </a:r>
            <a:r>
              <a:rPr spc="70" dirty="0"/>
              <a:t>contrario,</a:t>
            </a:r>
            <a:r>
              <a:rPr spc="-145" dirty="0"/>
              <a:t> </a:t>
            </a:r>
            <a:r>
              <a:rPr dirty="0"/>
              <a:t>autoconclusivo,</a:t>
            </a:r>
            <a:r>
              <a:rPr spc="-140" dirty="0"/>
              <a:t> </a:t>
            </a:r>
            <a:r>
              <a:rPr spc="105" dirty="0"/>
              <a:t>sebbene</a:t>
            </a:r>
            <a:r>
              <a:rPr spc="-135" dirty="0"/>
              <a:t> </a:t>
            </a:r>
            <a:r>
              <a:rPr spc="60" dirty="0"/>
              <a:t>sia</a:t>
            </a:r>
            <a:r>
              <a:rPr spc="-130" dirty="0"/>
              <a:t> </a:t>
            </a:r>
            <a:r>
              <a:rPr spc="55" dirty="0"/>
              <a:t>legato</a:t>
            </a:r>
            <a:r>
              <a:rPr spc="-140" dirty="0"/>
              <a:t> </a:t>
            </a:r>
            <a:r>
              <a:rPr spc="105" dirty="0"/>
              <a:t>da</a:t>
            </a:r>
            <a:r>
              <a:rPr spc="-135" dirty="0"/>
              <a:t> </a:t>
            </a:r>
            <a:r>
              <a:rPr spc="120" dirty="0"/>
              <a:t>una</a:t>
            </a:r>
            <a:r>
              <a:rPr spc="-135" dirty="0"/>
              <a:t> </a:t>
            </a:r>
            <a:r>
              <a:rPr spc="45" dirty="0"/>
              <a:t>continuita 	</a:t>
            </a:r>
            <a:r>
              <a:rPr spc="85" dirty="0"/>
              <a:t>narrativa</a:t>
            </a:r>
            <a:r>
              <a:rPr spc="-185" dirty="0"/>
              <a:t> </a:t>
            </a:r>
            <a:r>
              <a:rPr dirty="0"/>
              <a:t>agli</a:t>
            </a:r>
            <a:r>
              <a:rPr spc="-190" dirty="0"/>
              <a:t> </a:t>
            </a:r>
            <a:r>
              <a:rPr spc="80" dirty="0"/>
              <a:t>altri</a:t>
            </a:r>
            <a:r>
              <a:rPr spc="-195" dirty="0"/>
              <a:t> </a:t>
            </a:r>
            <a:r>
              <a:rPr spc="60" dirty="0"/>
              <a:t>episodi</a:t>
            </a:r>
            <a:r>
              <a:rPr spc="-190" dirty="0"/>
              <a:t> </a:t>
            </a:r>
            <a:r>
              <a:rPr spc="55" dirty="0"/>
              <a:t>della</a:t>
            </a:r>
            <a:r>
              <a:rPr spc="-185" dirty="0"/>
              <a:t> </a:t>
            </a:r>
            <a:r>
              <a:rPr spc="-10" dirty="0"/>
              <a:t>8iction</a:t>
            </a:r>
            <a:r>
              <a:rPr spc="-10" dirty="0">
                <a:latin typeface="Al Tarikh"/>
                <a:cs typeface="Al Tarikh"/>
              </a:rPr>
              <a:t>.</a:t>
            </a:r>
          </a:p>
          <a:p>
            <a:pPr>
              <a:lnSpc>
                <a:spcPct val="100000"/>
              </a:lnSpc>
              <a:spcBef>
                <a:spcPts val="305"/>
              </a:spcBef>
              <a:buClr>
                <a:srgbClr val="FFFFFF"/>
              </a:buClr>
              <a:buFont typeface="Arial"/>
              <a:buChar char="•"/>
            </a:pPr>
            <a:endParaRPr spc="-10" dirty="0">
              <a:latin typeface="Al Tarikh"/>
              <a:cs typeface="Al Tarikh"/>
            </a:endParaRPr>
          </a:p>
          <a:p>
            <a:pPr marL="240029" indent="-227329">
              <a:lnSpc>
                <a:spcPts val="2450"/>
              </a:lnSpc>
              <a:buFont typeface="Arial"/>
              <a:buChar char="•"/>
              <a:tabLst>
                <a:tab pos="240029" algn="l"/>
              </a:tabLst>
            </a:pPr>
            <a:r>
              <a:rPr b="1" spc="65" dirty="0">
                <a:solidFill>
                  <a:srgbClr val="E8C755"/>
                </a:solidFill>
                <a:latin typeface="Times New Roman"/>
                <a:cs typeface="Times New Roman"/>
              </a:rPr>
              <a:t>Genere</a:t>
            </a:r>
            <a:r>
              <a:rPr b="1" spc="-155" dirty="0">
                <a:solidFill>
                  <a:srgbClr val="E8C755"/>
                </a:solidFill>
                <a:latin typeface="Times New Roman"/>
                <a:cs typeface="Times New Roman"/>
              </a:rPr>
              <a:t> </a:t>
            </a:r>
            <a:r>
              <a:rPr b="1" spc="50" dirty="0">
                <a:solidFill>
                  <a:srgbClr val="E8C755"/>
                </a:solidFill>
                <a:latin typeface="Times New Roman"/>
                <a:cs typeface="Times New Roman"/>
              </a:rPr>
              <a:t>narrativo</a:t>
            </a:r>
            <a:r>
              <a:rPr spc="50" dirty="0">
                <a:latin typeface="Al Tarikh"/>
                <a:cs typeface="Al Tarikh"/>
              </a:rPr>
              <a:t>:</a:t>
            </a:r>
            <a:r>
              <a:rPr spc="85" dirty="0">
                <a:latin typeface="Al Tarikh"/>
                <a:cs typeface="Al Tarikh"/>
              </a:rPr>
              <a:t> </a:t>
            </a:r>
            <a:r>
              <a:rPr dirty="0"/>
              <a:t>la</a:t>
            </a:r>
            <a:r>
              <a:rPr spc="-145" dirty="0"/>
              <a:t> </a:t>
            </a:r>
            <a:r>
              <a:rPr dirty="0"/>
              <a:t>tonalità</a:t>
            </a:r>
            <a:r>
              <a:rPr spc="160" dirty="0"/>
              <a:t> </a:t>
            </a:r>
            <a:r>
              <a:rPr spc="55" dirty="0"/>
              <a:t>della</a:t>
            </a:r>
            <a:r>
              <a:rPr spc="-145" dirty="0"/>
              <a:t> </a:t>
            </a:r>
            <a:r>
              <a:rPr spc="85" dirty="0"/>
              <a:t>narrazione</a:t>
            </a:r>
            <a:r>
              <a:rPr spc="85" dirty="0">
                <a:latin typeface="Al Tarikh"/>
                <a:cs typeface="Al Tarikh"/>
              </a:rPr>
              <a:t>. </a:t>
            </a:r>
            <a:r>
              <a:rPr dirty="0"/>
              <a:t>Drama,</a:t>
            </a:r>
            <a:r>
              <a:rPr spc="-150" dirty="0"/>
              <a:t> </a:t>
            </a:r>
            <a:r>
              <a:rPr spc="95" dirty="0"/>
              <a:t>dramedy</a:t>
            </a:r>
            <a:r>
              <a:rPr spc="-145" dirty="0"/>
              <a:t> </a:t>
            </a:r>
            <a:r>
              <a:rPr spc="70" dirty="0"/>
              <a:t>o</a:t>
            </a:r>
            <a:r>
              <a:rPr spc="-145" dirty="0"/>
              <a:t> </a:t>
            </a:r>
            <a:r>
              <a:rPr spc="40" dirty="0"/>
              <a:t>comedy</a:t>
            </a:r>
            <a:r>
              <a:rPr spc="40" dirty="0">
                <a:latin typeface="Al Tarikh"/>
                <a:cs typeface="Al Tarikh"/>
              </a:rPr>
              <a:t>.</a:t>
            </a:r>
          </a:p>
          <a:p>
            <a:pPr marL="241300">
              <a:lnSpc>
                <a:spcPts val="2005"/>
              </a:lnSpc>
            </a:pPr>
            <a:r>
              <a:rPr dirty="0"/>
              <a:t>Poliziesco,</a:t>
            </a:r>
            <a:r>
              <a:rPr spc="-130" dirty="0"/>
              <a:t> </a:t>
            </a:r>
            <a:r>
              <a:rPr dirty="0"/>
              <a:t>sci</a:t>
            </a:r>
            <a:r>
              <a:rPr dirty="0">
                <a:latin typeface="Al Tarikh"/>
                <a:cs typeface="Al Tarikh"/>
              </a:rPr>
              <a:t>-</a:t>
            </a:r>
            <a:r>
              <a:rPr lang="it-IT" spc="-210" dirty="0">
                <a:latin typeface="Al Tarikh"/>
                <a:cs typeface="Al Tarikh"/>
              </a:rPr>
              <a:t>f</a:t>
            </a:r>
            <a:r>
              <a:rPr spc="-210" dirty="0" err="1"/>
              <a:t>i</a:t>
            </a:r>
            <a:r>
              <a:rPr spc="-210" dirty="0"/>
              <a:t>,</a:t>
            </a:r>
            <a:r>
              <a:rPr spc="-130" dirty="0"/>
              <a:t> </a:t>
            </a:r>
            <a:r>
              <a:rPr spc="95" dirty="0"/>
              <a:t>western</a:t>
            </a:r>
            <a:r>
              <a:rPr spc="95" dirty="0">
                <a:latin typeface="Al Tarikh"/>
                <a:cs typeface="Al Tarikh"/>
              </a:rPr>
              <a:t>.</a:t>
            </a:r>
            <a:r>
              <a:rPr spc="110" dirty="0">
                <a:latin typeface="Al Tarikh"/>
                <a:cs typeface="Al Tarikh"/>
              </a:rPr>
              <a:t> </a:t>
            </a:r>
            <a:r>
              <a:rPr spc="80" dirty="0"/>
              <a:t>Procedural</a:t>
            </a:r>
            <a:r>
              <a:rPr spc="-130" dirty="0"/>
              <a:t> </a:t>
            </a:r>
            <a:r>
              <a:rPr dirty="0"/>
              <a:t>Drama,</a:t>
            </a:r>
            <a:r>
              <a:rPr spc="-125" dirty="0"/>
              <a:t> </a:t>
            </a:r>
            <a:r>
              <a:rPr spc="-10" dirty="0"/>
              <a:t>Legal</a:t>
            </a:r>
            <a:r>
              <a:rPr spc="-130" dirty="0"/>
              <a:t> </a:t>
            </a:r>
            <a:r>
              <a:rPr dirty="0"/>
              <a:t>Drama,</a:t>
            </a:r>
            <a:r>
              <a:rPr spc="-125" dirty="0"/>
              <a:t> </a:t>
            </a:r>
            <a:r>
              <a:rPr dirty="0"/>
              <a:t>Medical</a:t>
            </a:r>
            <a:r>
              <a:rPr spc="-130" dirty="0"/>
              <a:t> </a:t>
            </a:r>
            <a:r>
              <a:rPr spc="-10" dirty="0"/>
              <a:t>Drama,</a:t>
            </a:r>
          </a:p>
          <a:p>
            <a:pPr marL="241300" marR="551815">
              <a:lnSpc>
                <a:spcPct val="69200"/>
              </a:lnSpc>
              <a:spcBef>
                <a:spcPts val="445"/>
              </a:spcBef>
            </a:pPr>
            <a:r>
              <a:rPr dirty="0"/>
              <a:t>Teen</a:t>
            </a:r>
            <a:r>
              <a:rPr spc="-204" dirty="0"/>
              <a:t> </a:t>
            </a:r>
            <a:r>
              <a:rPr spc="50" dirty="0"/>
              <a:t>Drama</a:t>
            </a:r>
            <a:r>
              <a:rPr spc="50" dirty="0">
                <a:latin typeface="Al Tarikh"/>
                <a:cs typeface="Al Tarikh"/>
              </a:rPr>
              <a:t>.</a:t>
            </a:r>
            <a:r>
              <a:rPr spc="35" dirty="0">
                <a:latin typeface="Al Tarikh"/>
                <a:cs typeface="Al Tarikh"/>
              </a:rPr>
              <a:t> </a:t>
            </a:r>
            <a:r>
              <a:rPr spc="60" dirty="0"/>
              <a:t>Considerando</a:t>
            </a:r>
            <a:r>
              <a:rPr spc="-204" dirty="0"/>
              <a:t> </a:t>
            </a:r>
            <a:r>
              <a:rPr spc="70" dirty="0"/>
              <a:t>l’odierna</a:t>
            </a:r>
            <a:r>
              <a:rPr spc="-195" dirty="0"/>
              <a:t> </a:t>
            </a:r>
            <a:r>
              <a:rPr spc="105" dirty="0"/>
              <a:t>e</a:t>
            </a:r>
            <a:r>
              <a:rPr spc="-200" dirty="0"/>
              <a:t> </a:t>
            </a:r>
            <a:r>
              <a:rPr spc="50" dirty="0"/>
              <a:t>massiva</a:t>
            </a:r>
            <a:r>
              <a:rPr spc="-195" dirty="0"/>
              <a:t> </a:t>
            </a:r>
            <a:r>
              <a:rPr spc="70" dirty="0"/>
              <a:t>ibridazione</a:t>
            </a:r>
            <a:r>
              <a:rPr spc="-195" dirty="0"/>
              <a:t> </a:t>
            </a:r>
            <a:r>
              <a:rPr spc="60" dirty="0"/>
              <a:t>di</a:t>
            </a:r>
            <a:r>
              <a:rPr spc="-200" dirty="0"/>
              <a:t> </a:t>
            </a:r>
            <a:r>
              <a:rPr spc="55" dirty="0"/>
              <a:t>generi,</a:t>
            </a:r>
            <a:r>
              <a:rPr spc="-210" dirty="0"/>
              <a:t> </a:t>
            </a:r>
            <a:r>
              <a:rPr spc="105" dirty="0"/>
              <a:t>non</a:t>
            </a:r>
            <a:r>
              <a:rPr spc="-204" dirty="0"/>
              <a:t> </a:t>
            </a:r>
            <a:r>
              <a:rPr spc="-55" dirty="0"/>
              <a:t>è </a:t>
            </a:r>
            <a:r>
              <a:rPr spc="120" dirty="0"/>
              <a:t>sempre</a:t>
            </a:r>
            <a:r>
              <a:rPr spc="-135" dirty="0"/>
              <a:t> </a:t>
            </a:r>
            <a:r>
              <a:rPr spc="65" dirty="0"/>
              <a:t>semplice</a:t>
            </a:r>
            <a:r>
              <a:rPr spc="-135" dirty="0"/>
              <a:t> </a:t>
            </a:r>
            <a:r>
              <a:rPr spc="95" dirty="0"/>
              <a:t>etichettare</a:t>
            </a:r>
            <a:r>
              <a:rPr spc="-125" dirty="0"/>
              <a:t> </a:t>
            </a:r>
            <a:r>
              <a:rPr spc="120" dirty="0"/>
              <a:t>una</a:t>
            </a:r>
            <a:r>
              <a:rPr spc="-135" dirty="0"/>
              <a:t> </a:t>
            </a:r>
            <a:r>
              <a:rPr dirty="0"/>
              <a:t>serialità</a:t>
            </a:r>
            <a:r>
              <a:rPr spc="180" dirty="0"/>
              <a:t> </a:t>
            </a:r>
            <a:r>
              <a:rPr spc="-10" dirty="0"/>
              <a:t>televisiva</a:t>
            </a:r>
            <a:r>
              <a:rPr spc="-10" dirty="0">
                <a:latin typeface="Al Tarikh"/>
                <a:cs typeface="Al Tarikh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LA</a:t>
            </a:r>
            <a:r>
              <a:rPr spc="-405" dirty="0"/>
              <a:t> </a:t>
            </a:r>
            <a:r>
              <a:rPr spc="-375" dirty="0"/>
              <a:t>NARRATIVA</a:t>
            </a:r>
            <a:r>
              <a:rPr spc="-409" dirty="0"/>
              <a:t> </a:t>
            </a:r>
            <a:r>
              <a:rPr spc="-365" dirty="0"/>
              <a:t>TELEVISIVA</a:t>
            </a:r>
            <a:r>
              <a:rPr spc="-400" dirty="0"/>
              <a:t> </a:t>
            </a:r>
            <a:r>
              <a:rPr spc="-345" dirty="0"/>
              <a:t>SERIALE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372100"/>
            <a:ext cx="10162540" cy="86241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0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05" dirty="0">
                <a:solidFill>
                  <a:srgbClr val="E7C756"/>
                </a:solidFill>
                <a:latin typeface="Times New Roman"/>
                <a:cs typeface="Times New Roman"/>
              </a:rPr>
              <a:t>La</a:t>
            </a:r>
            <a:r>
              <a:rPr sz="2000" b="1" spc="-100" dirty="0">
                <a:solidFill>
                  <a:srgbClr val="E7C756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 err="1">
                <a:solidFill>
                  <a:srgbClr val="E7C756"/>
                </a:solidFill>
                <a:latin typeface="Times New Roman"/>
                <a:cs typeface="Times New Roman"/>
              </a:rPr>
              <a:t>serie</a:t>
            </a:r>
            <a:r>
              <a:rPr lang="it-IT" sz="2000" b="1" spc="95" dirty="0">
                <a:solidFill>
                  <a:srgbClr val="E7C756"/>
                </a:solidFill>
                <a:latin typeface="Times New Roman"/>
                <a:cs typeface="Times New Roman"/>
              </a:rPr>
              <a:t> episodica</a:t>
            </a:r>
            <a:r>
              <a:rPr sz="2000" spc="95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2000" spc="8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basa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sulla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discontinuità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non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consequenzialità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tra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segmenti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narrativi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l Tarikh"/>
                <a:cs typeface="Al Tarikh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episodi</a:t>
            </a:r>
            <a:r>
              <a:rPr sz="2000" spc="-10" dirty="0">
                <a:solidFill>
                  <a:srgbClr val="FFFFFF"/>
                </a:solidFill>
                <a:latin typeface="Al Tarikh"/>
                <a:cs typeface="Al Tarikh"/>
              </a:rPr>
              <a:t>)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ogni</a:t>
            </a:r>
            <a:r>
              <a:rPr sz="2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episodio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reitera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medesima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struttura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senza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che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sia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evoluzione</a:t>
            </a:r>
            <a:r>
              <a:rPr sz="2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sviluppo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cronologico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672844"/>
            <a:ext cx="10119360" cy="241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Prodotto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fiction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concepito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articolato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segmenti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racconto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chiusi</a:t>
            </a:r>
            <a:r>
              <a:rPr sz="18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collegati,</a:t>
            </a:r>
            <a:endParaRPr sz="1800">
              <a:latin typeface="Times New Roman"/>
              <a:cs typeface="Times New Roman"/>
            </a:endParaRPr>
          </a:p>
          <a:p>
            <a:pPr marL="450850" marR="5080">
              <a:lnSpc>
                <a:spcPts val="2090"/>
              </a:lnSpc>
              <a:spcBef>
                <a:spcPts val="175"/>
              </a:spcBef>
            </a:pP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che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presentano</a:t>
            </a:r>
            <a:r>
              <a:rPr sz="1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personaggi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fissi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invariabili,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caratteri</a:t>
            </a:r>
            <a:r>
              <a:rPr sz="1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strutturali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costanti</a:t>
            </a:r>
            <a:r>
              <a:rPr sz="1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1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un’ambientazione 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caratteristica</a:t>
            </a:r>
            <a:endParaRPr sz="1800">
              <a:latin typeface="Times New Roman"/>
              <a:cs typeface="Times New Roman"/>
            </a:endParaRPr>
          </a:p>
          <a:p>
            <a:pPr marL="209550" algn="ctr">
              <a:lnSpc>
                <a:spcPct val="100000"/>
              </a:lnSpc>
              <a:spcBef>
                <a:spcPts val="1325"/>
              </a:spcBef>
            </a:pPr>
            <a:r>
              <a:rPr sz="3200" b="1" spc="-140" dirty="0">
                <a:solidFill>
                  <a:srgbClr val="E7C756"/>
                </a:solidFill>
                <a:latin typeface="Times New Roman"/>
                <a:cs typeface="Times New Roman"/>
              </a:rPr>
              <a:t>CONTINUITÀ</a:t>
            </a:r>
            <a:endParaRPr sz="3200">
              <a:latin typeface="Times New Roman"/>
              <a:cs typeface="Times New Roman"/>
            </a:endParaRPr>
          </a:p>
          <a:p>
            <a:pPr marL="241300" marR="692785" indent="-228600">
              <a:lnSpc>
                <a:spcPts val="2110"/>
              </a:lnSpc>
              <a:spcBef>
                <a:spcPts val="295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0" dirty="0">
                <a:solidFill>
                  <a:srgbClr val="E7C756"/>
                </a:solidFill>
                <a:latin typeface="Times New Roman"/>
                <a:cs typeface="Times New Roman"/>
              </a:rPr>
              <a:t>Il</a:t>
            </a:r>
            <a:r>
              <a:rPr sz="2000" b="1" spc="-155" dirty="0">
                <a:solidFill>
                  <a:srgbClr val="E7C756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E7C756"/>
                </a:solidFill>
                <a:latin typeface="Times New Roman"/>
                <a:cs typeface="Times New Roman"/>
              </a:rPr>
              <a:t>serial</a:t>
            </a:r>
            <a:r>
              <a:rPr sz="2000" spc="75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2000" spc="3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trama</a:t>
            </a:r>
            <a:r>
              <a:rPr sz="2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potenzialmente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continua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divisa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ripartita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segmenti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l Tarikh"/>
                <a:cs typeface="Al Tarikh"/>
              </a:rPr>
              <a:t>(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puntate</a:t>
            </a:r>
            <a:r>
              <a:rPr sz="2000" spc="70" dirty="0">
                <a:solidFill>
                  <a:srgbClr val="FFFFFF"/>
                </a:solidFill>
                <a:latin typeface="Al Tarikh"/>
                <a:cs typeface="Al Tarikh"/>
              </a:rPr>
              <a:t>)</a:t>
            </a:r>
            <a:r>
              <a:rPr sz="2000" spc="3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continuità</a:t>
            </a:r>
            <a:r>
              <a:rPr sz="20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consequenzialita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7792" y="4463796"/>
            <a:ext cx="3026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0" dirty="0">
                <a:solidFill>
                  <a:srgbClr val="E7C756"/>
                </a:solidFill>
                <a:latin typeface="Times New Roman"/>
                <a:cs typeface="Times New Roman"/>
              </a:rPr>
              <a:t>DISCONTINUITÀ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0">
              <a:lnSpc>
                <a:spcPct val="100000"/>
              </a:lnSpc>
              <a:spcBef>
                <a:spcPts val="100"/>
              </a:spcBef>
            </a:pPr>
            <a:r>
              <a:rPr spc="-355" dirty="0"/>
              <a:t>IL</a:t>
            </a:r>
            <a:r>
              <a:rPr spc="-405" dirty="0"/>
              <a:t> </a:t>
            </a:r>
            <a:r>
              <a:rPr spc="-335" dirty="0"/>
              <a:t>SERIAL</a:t>
            </a:r>
          </a:p>
        </p:txBody>
      </p:sp>
      <p:sp>
        <p:nvSpPr>
          <p:cNvPr id="3" name="object 3"/>
          <p:cNvSpPr/>
          <p:nvPr/>
        </p:nvSpPr>
        <p:spPr>
          <a:xfrm>
            <a:off x="705737" y="2496521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59" y="0"/>
                </a:moveTo>
                <a:lnTo>
                  <a:pt x="90592" y="6752"/>
                </a:lnTo>
                <a:lnTo>
                  <a:pt x="54230" y="25557"/>
                </a:lnTo>
                <a:lnTo>
                  <a:pt x="25557" y="54231"/>
                </a:lnTo>
                <a:lnTo>
                  <a:pt x="6752" y="90593"/>
                </a:lnTo>
                <a:lnTo>
                  <a:pt x="0" y="132461"/>
                </a:lnTo>
                <a:lnTo>
                  <a:pt x="6752" y="174328"/>
                </a:lnTo>
                <a:lnTo>
                  <a:pt x="25557" y="210689"/>
                </a:lnTo>
                <a:lnTo>
                  <a:pt x="54230" y="239363"/>
                </a:lnTo>
                <a:lnTo>
                  <a:pt x="90592" y="258167"/>
                </a:lnTo>
                <a:lnTo>
                  <a:pt x="132459" y="264920"/>
                </a:lnTo>
                <a:lnTo>
                  <a:pt x="174326" y="258167"/>
                </a:lnTo>
                <a:lnTo>
                  <a:pt x="210688" y="239363"/>
                </a:lnTo>
                <a:lnTo>
                  <a:pt x="239361" y="210689"/>
                </a:lnTo>
                <a:lnTo>
                  <a:pt x="258166" y="174328"/>
                </a:lnTo>
                <a:lnTo>
                  <a:pt x="264918" y="132461"/>
                </a:lnTo>
                <a:lnTo>
                  <a:pt x="258166" y="90593"/>
                </a:lnTo>
                <a:lnTo>
                  <a:pt x="239361" y="54231"/>
                </a:lnTo>
                <a:lnTo>
                  <a:pt x="210688" y="25557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737" y="3059987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59" y="0"/>
                </a:moveTo>
                <a:lnTo>
                  <a:pt x="90592" y="6752"/>
                </a:lnTo>
                <a:lnTo>
                  <a:pt x="54230" y="25557"/>
                </a:lnTo>
                <a:lnTo>
                  <a:pt x="25557" y="54231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7" y="210689"/>
                </a:lnTo>
                <a:lnTo>
                  <a:pt x="54230" y="239363"/>
                </a:lnTo>
                <a:lnTo>
                  <a:pt x="90592" y="258167"/>
                </a:lnTo>
                <a:lnTo>
                  <a:pt x="132459" y="264920"/>
                </a:lnTo>
                <a:lnTo>
                  <a:pt x="174326" y="258167"/>
                </a:lnTo>
                <a:lnTo>
                  <a:pt x="210688" y="239363"/>
                </a:lnTo>
                <a:lnTo>
                  <a:pt x="239361" y="210689"/>
                </a:lnTo>
                <a:lnTo>
                  <a:pt x="258166" y="174327"/>
                </a:lnTo>
                <a:lnTo>
                  <a:pt x="264918" y="132459"/>
                </a:lnTo>
                <a:lnTo>
                  <a:pt x="258166" y="90592"/>
                </a:lnTo>
                <a:lnTo>
                  <a:pt x="239361" y="54231"/>
                </a:lnTo>
                <a:lnTo>
                  <a:pt x="210688" y="25557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737" y="1949869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7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7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8" y="239362"/>
                </a:lnTo>
                <a:lnTo>
                  <a:pt x="239361" y="210688"/>
                </a:lnTo>
                <a:lnTo>
                  <a:pt x="258166" y="174327"/>
                </a:lnTo>
                <a:lnTo>
                  <a:pt x="264918" y="132459"/>
                </a:lnTo>
                <a:lnTo>
                  <a:pt x="258166" y="90592"/>
                </a:lnTo>
                <a:lnTo>
                  <a:pt x="239361" y="54230"/>
                </a:lnTo>
                <a:lnTo>
                  <a:pt x="210688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7639" y="1886203"/>
            <a:ext cx="8251825" cy="145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medio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lungo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207799"/>
              </a:lnSpc>
              <a:spcBef>
                <a:spcPts val="120"/>
              </a:spcBef>
            </a:pP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Suddivisa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puntate</a:t>
            </a:r>
            <a:r>
              <a:rPr sz="1800" spc="75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800" spc="5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segmenti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narrativi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aperti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sviluppo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cronologico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delle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vicende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Sviluppo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lineare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tempo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4656" y="4809235"/>
            <a:ext cx="441452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Soap opera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Genere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sé</a:t>
            </a:r>
            <a:r>
              <a:rPr sz="18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l Tarikh"/>
                <a:cs typeface="Al Tarikh"/>
              </a:rPr>
              <a:t>(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conclusion,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daytime,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tematico</a:t>
            </a:r>
            <a:r>
              <a:rPr sz="1800" spc="35" dirty="0">
                <a:solidFill>
                  <a:srgbClr val="FFFFFF"/>
                </a:solidFill>
                <a:latin typeface="Al Tarikh"/>
                <a:cs typeface="Al Tarikh"/>
              </a:rPr>
              <a:t>)</a:t>
            </a:r>
            <a:endParaRPr sz="1800" dirty="0">
              <a:latin typeface="Al Tarikh"/>
              <a:cs typeface="Al Tarik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81624" y="4826000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29" h="265429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6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6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7" y="239362"/>
                </a:lnTo>
                <a:lnTo>
                  <a:pt x="239361" y="210688"/>
                </a:lnTo>
                <a:lnTo>
                  <a:pt x="258165" y="174327"/>
                </a:lnTo>
                <a:lnTo>
                  <a:pt x="264918" y="132459"/>
                </a:lnTo>
                <a:lnTo>
                  <a:pt x="258165" y="90592"/>
                </a:lnTo>
                <a:lnTo>
                  <a:pt x="239361" y="54230"/>
                </a:lnTo>
                <a:lnTo>
                  <a:pt x="210687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1624" y="5395509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29" h="265429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6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6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7" y="239362"/>
                </a:lnTo>
                <a:lnTo>
                  <a:pt x="239361" y="210688"/>
                </a:lnTo>
                <a:lnTo>
                  <a:pt x="258165" y="174327"/>
                </a:lnTo>
                <a:lnTo>
                  <a:pt x="264918" y="132459"/>
                </a:lnTo>
                <a:lnTo>
                  <a:pt x="258165" y="90592"/>
                </a:lnTo>
                <a:lnTo>
                  <a:pt x="239361" y="54230"/>
                </a:lnTo>
                <a:lnTo>
                  <a:pt x="210687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9237" y="4652665"/>
            <a:ext cx="1269999" cy="1269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300" y="4368800"/>
            <a:ext cx="4330700" cy="248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9178" y="1776476"/>
            <a:ext cx="8344534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lunga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serialità;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98900"/>
              </a:lnSpc>
            </a:pP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Suddivisa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episodi</a:t>
            </a:r>
            <a:r>
              <a:rPr sz="1800" spc="45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800" spc="8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segmenti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autoconclusivi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senza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sviluppo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cronologico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delle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vicende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Ritorno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ciclico</a:t>
            </a:r>
            <a:r>
              <a:rPr sz="18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tempo</a:t>
            </a:r>
            <a:r>
              <a:rPr sz="1800" spc="5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endParaRPr sz="1800">
              <a:latin typeface="Al Tarikh"/>
              <a:cs typeface="Al Tarik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0162" y="4440428"/>
            <a:ext cx="1756410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005" algn="r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Detective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drama</a:t>
            </a:r>
            <a:endParaRPr sz="1800">
              <a:latin typeface="Times New Roman"/>
              <a:cs typeface="Times New Roman"/>
            </a:endParaRPr>
          </a:p>
          <a:p>
            <a:pPr marL="165100" marR="40005" indent="264795" algn="r">
              <a:lnSpc>
                <a:spcPct val="198900"/>
              </a:lnSpc>
              <a:spcBef>
                <a:spcPts val="2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Legal</a:t>
            </a:r>
            <a:r>
              <a:rPr sz="18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drama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drama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Sit</a:t>
            </a:r>
            <a:r>
              <a:rPr sz="1750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334311" y="275844"/>
            <a:ext cx="3080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LA</a:t>
            </a:r>
            <a:r>
              <a:rPr spc="-415" dirty="0"/>
              <a:t> </a:t>
            </a:r>
            <a:r>
              <a:rPr spc="-300" dirty="0"/>
              <a:t>SERIE</a:t>
            </a:r>
            <a:r>
              <a:rPr spc="-409" dirty="0"/>
              <a:t> </a:t>
            </a:r>
            <a:r>
              <a:rPr spc="-310" dirty="0"/>
              <a:t>TV</a:t>
            </a:r>
          </a:p>
        </p:txBody>
      </p:sp>
      <p:sp>
        <p:nvSpPr>
          <p:cNvPr id="6" name="object 6"/>
          <p:cNvSpPr/>
          <p:nvPr/>
        </p:nvSpPr>
        <p:spPr>
          <a:xfrm>
            <a:off x="402982" y="1803838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6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6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8" y="239362"/>
                </a:lnTo>
                <a:lnTo>
                  <a:pt x="239361" y="210688"/>
                </a:lnTo>
                <a:lnTo>
                  <a:pt x="258166" y="174327"/>
                </a:lnTo>
                <a:lnTo>
                  <a:pt x="264918" y="132459"/>
                </a:lnTo>
                <a:lnTo>
                  <a:pt x="258166" y="90592"/>
                </a:lnTo>
                <a:lnTo>
                  <a:pt x="239361" y="54230"/>
                </a:lnTo>
                <a:lnTo>
                  <a:pt x="210688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982" y="2343884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6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6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8" y="239362"/>
                </a:lnTo>
                <a:lnTo>
                  <a:pt x="239361" y="210688"/>
                </a:lnTo>
                <a:lnTo>
                  <a:pt x="258166" y="174327"/>
                </a:lnTo>
                <a:lnTo>
                  <a:pt x="264918" y="132459"/>
                </a:lnTo>
                <a:lnTo>
                  <a:pt x="258166" y="90592"/>
                </a:lnTo>
                <a:lnTo>
                  <a:pt x="239361" y="54230"/>
                </a:lnTo>
                <a:lnTo>
                  <a:pt x="210688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982" y="2883929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59" y="0"/>
                </a:moveTo>
                <a:lnTo>
                  <a:pt x="90592" y="6752"/>
                </a:lnTo>
                <a:lnTo>
                  <a:pt x="54230" y="25556"/>
                </a:lnTo>
                <a:lnTo>
                  <a:pt x="25556" y="54230"/>
                </a:lnTo>
                <a:lnTo>
                  <a:pt x="6752" y="90592"/>
                </a:lnTo>
                <a:lnTo>
                  <a:pt x="0" y="132459"/>
                </a:lnTo>
                <a:lnTo>
                  <a:pt x="6752" y="174327"/>
                </a:lnTo>
                <a:lnTo>
                  <a:pt x="25556" y="210688"/>
                </a:lnTo>
                <a:lnTo>
                  <a:pt x="54230" y="239362"/>
                </a:lnTo>
                <a:lnTo>
                  <a:pt x="90592" y="258166"/>
                </a:lnTo>
                <a:lnTo>
                  <a:pt x="132459" y="264919"/>
                </a:lnTo>
                <a:lnTo>
                  <a:pt x="174326" y="258166"/>
                </a:lnTo>
                <a:lnTo>
                  <a:pt x="210688" y="239362"/>
                </a:lnTo>
                <a:lnTo>
                  <a:pt x="239361" y="210688"/>
                </a:lnTo>
                <a:lnTo>
                  <a:pt x="258166" y="174327"/>
                </a:lnTo>
                <a:lnTo>
                  <a:pt x="264918" y="132459"/>
                </a:lnTo>
                <a:lnTo>
                  <a:pt x="258166" y="90592"/>
                </a:lnTo>
                <a:lnTo>
                  <a:pt x="239361" y="54230"/>
                </a:lnTo>
                <a:lnTo>
                  <a:pt x="210688" y="25556"/>
                </a:lnTo>
                <a:lnTo>
                  <a:pt x="174326" y="6752"/>
                </a:lnTo>
                <a:lnTo>
                  <a:pt x="132459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6472" y="4525619"/>
            <a:ext cx="265430" cy="1856105"/>
          </a:xfrm>
          <a:custGeom>
            <a:avLst/>
            <a:gdLst/>
            <a:ahLst/>
            <a:cxnLst/>
            <a:rect l="l" t="t" r="r" b="b"/>
            <a:pathLst>
              <a:path w="265429" h="1856104">
                <a:moveTo>
                  <a:pt x="264922" y="1723542"/>
                </a:moveTo>
                <a:lnTo>
                  <a:pt x="258165" y="1681683"/>
                </a:lnTo>
                <a:lnTo>
                  <a:pt x="239369" y="1645323"/>
                </a:lnTo>
                <a:lnTo>
                  <a:pt x="210693" y="1616646"/>
                </a:lnTo>
                <a:lnTo>
                  <a:pt x="174332" y="1597837"/>
                </a:lnTo>
                <a:lnTo>
                  <a:pt x="132461" y="1591081"/>
                </a:lnTo>
                <a:lnTo>
                  <a:pt x="90589" y="1597837"/>
                </a:lnTo>
                <a:lnTo>
                  <a:pt x="54229" y="1616646"/>
                </a:lnTo>
                <a:lnTo>
                  <a:pt x="25552" y="1645323"/>
                </a:lnTo>
                <a:lnTo>
                  <a:pt x="6756" y="1681683"/>
                </a:lnTo>
                <a:lnTo>
                  <a:pt x="0" y="1723542"/>
                </a:lnTo>
                <a:lnTo>
                  <a:pt x="6756" y="1765414"/>
                </a:lnTo>
                <a:lnTo>
                  <a:pt x="25552" y="1801774"/>
                </a:lnTo>
                <a:lnTo>
                  <a:pt x="54229" y="1830451"/>
                </a:lnTo>
                <a:lnTo>
                  <a:pt x="90589" y="1849259"/>
                </a:lnTo>
                <a:lnTo>
                  <a:pt x="132461" y="1856003"/>
                </a:lnTo>
                <a:lnTo>
                  <a:pt x="174332" y="1849259"/>
                </a:lnTo>
                <a:lnTo>
                  <a:pt x="210693" y="1830451"/>
                </a:lnTo>
                <a:lnTo>
                  <a:pt x="239369" y="1801774"/>
                </a:lnTo>
                <a:lnTo>
                  <a:pt x="258165" y="1765414"/>
                </a:lnTo>
                <a:lnTo>
                  <a:pt x="264922" y="1723542"/>
                </a:lnTo>
                <a:close/>
              </a:path>
              <a:path w="265429" h="1856104">
                <a:moveTo>
                  <a:pt x="264922" y="1214907"/>
                </a:moveTo>
                <a:lnTo>
                  <a:pt x="258165" y="1173048"/>
                </a:lnTo>
                <a:lnTo>
                  <a:pt x="239369" y="1136688"/>
                </a:lnTo>
                <a:lnTo>
                  <a:pt x="210693" y="1108011"/>
                </a:lnTo>
                <a:lnTo>
                  <a:pt x="174332" y="1089202"/>
                </a:lnTo>
                <a:lnTo>
                  <a:pt x="132461" y="1082446"/>
                </a:lnTo>
                <a:lnTo>
                  <a:pt x="90589" y="1089202"/>
                </a:lnTo>
                <a:lnTo>
                  <a:pt x="54229" y="1108011"/>
                </a:lnTo>
                <a:lnTo>
                  <a:pt x="25565" y="1136688"/>
                </a:lnTo>
                <a:lnTo>
                  <a:pt x="6756" y="1173048"/>
                </a:lnTo>
                <a:lnTo>
                  <a:pt x="0" y="1214907"/>
                </a:lnTo>
                <a:lnTo>
                  <a:pt x="6756" y="1256779"/>
                </a:lnTo>
                <a:lnTo>
                  <a:pt x="25565" y="1293139"/>
                </a:lnTo>
                <a:lnTo>
                  <a:pt x="54229" y="1321816"/>
                </a:lnTo>
                <a:lnTo>
                  <a:pt x="90589" y="1340624"/>
                </a:lnTo>
                <a:lnTo>
                  <a:pt x="132461" y="1347368"/>
                </a:lnTo>
                <a:lnTo>
                  <a:pt x="174332" y="1340624"/>
                </a:lnTo>
                <a:lnTo>
                  <a:pt x="210693" y="1321816"/>
                </a:lnTo>
                <a:lnTo>
                  <a:pt x="239369" y="1293139"/>
                </a:lnTo>
                <a:lnTo>
                  <a:pt x="258165" y="1256779"/>
                </a:lnTo>
                <a:lnTo>
                  <a:pt x="264922" y="1214907"/>
                </a:lnTo>
                <a:close/>
              </a:path>
              <a:path w="265429" h="1856104">
                <a:moveTo>
                  <a:pt x="264922" y="637781"/>
                </a:moveTo>
                <a:lnTo>
                  <a:pt x="258165" y="595922"/>
                </a:lnTo>
                <a:lnTo>
                  <a:pt x="239369" y="559549"/>
                </a:lnTo>
                <a:lnTo>
                  <a:pt x="210693" y="530885"/>
                </a:lnTo>
                <a:lnTo>
                  <a:pt x="174332" y="512076"/>
                </a:lnTo>
                <a:lnTo>
                  <a:pt x="132461" y="505320"/>
                </a:lnTo>
                <a:lnTo>
                  <a:pt x="90589" y="512076"/>
                </a:lnTo>
                <a:lnTo>
                  <a:pt x="54229" y="530885"/>
                </a:lnTo>
                <a:lnTo>
                  <a:pt x="25565" y="559549"/>
                </a:lnTo>
                <a:lnTo>
                  <a:pt x="6756" y="595922"/>
                </a:lnTo>
                <a:lnTo>
                  <a:pt x="0" y="637781"/>
                </a:lnTo>
                <a:lnTo>
                  <a:pt x="6756" y="679653"/>
                </a:lnTo>
                <a:lnTo>
                  <a:pt x="25565" y="716013"/>
                </a:lnTo>
                <a:lnTo>
                  <a:pt x="54229" y="744689"/>
                </a:lnTo>
                <a:lnTo>
                  <a:pt x="90589" y="763485"/>
                </a:lnTo>
                <a:lnTo>
                  <a:pt x="132461" y="770242"/>
                </a:lnTo>
                <a:lnTo>
                  <a:pt x="174332" y="763485"/>
                </a:lnTo>
                <a:lnTo>
                  <a:pt x="210693" y="744689"/>
                </a:lnTo>
                <a:lnTo>
                  <a:pt x="239369" y="716013"/>
                </a:lnTo>
                <a:lnTo>
                  <a:pt x="258165" y="679653"/>
                </a:lnTo>
                <a:lnTo>
                  <a:pt x="264922" y="637781"/>
                </a:lnTo>
                <a:close/>
              </a:path>
              <a:path w="265429" h="1856104">
                <a:moveTo>
                  <a:pt x="264922" y="132461"/>
                </a:moveTo>
                <a:lnTo>
                  <a:pt x="258165" y="90589"/>
                </a:lnTo>
                <a:lnTo>
                  <a:pt x="239369" y="54229"/>
                </a:lnTo>
                <a:lnTo>
                  <a:pt x="210693" y="25552"/>
                </a:lnTo>
                <a:lnTo>
                  <a:pt x="174332" y="6756"/>
                </a:lnTo>
                <a:lnTo>
                  <a:pt x="132461" y="0"/>
                </a:lnTo>
                <a:lnTo>
                  <a:pt x="90589" y="6756"/>
                </a:lnTo>
                <a:lnTo>
                  <a:pt x="54229" y="25552"/>
                </a:lnTo>
                <a:lnTo>
                  <a:pt x="25565" y="54229"/>
                </a:lnTo>
                <a:lnTo>
                  <a:pt x="6756" y="90589"/>
                </a:lnTo>
                <a:lnTo>
                  <a:pt x="0" y="132461"/>
                </a:lnTo>
                <a:lnTo>
                  <a:pt x="6756" y="174320"/>
                </a:lnTo>
                <a:lnTo>
                  <a:pt x="25565" y="210693"/>
                </a:lnTo>
                <a:lnTo>
                  <a:pt x="54229" y="239356"/>
                </a:lnTo>
                <a:lnTo>
                  <a:pt x="90589" y="258165"/>
                </a:lnTo>
                <a:lnTo>
                  <a:pt x="132461" y="264922"/>
                </a:lnTo>
                <a:lnTo>
                  <a:pt x="174332" y="258165"/>
                </a:lnTo>
                <a:lnTo>
                  <a:pt x="210693" y="239356"/>
                </a:lnTo>
                <a:lnTo>
                  <a:pt x="239369" y="210693"/>
                </a:lnTo>
                <a:lnTo>
                  <a:pt x="258165" y="174320"/>
                </a:lnTo>
                <a:lnTo>
                  <a:pt x="264922" y="132461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37FA-F959-11C8-6707-1D59D266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20E91B-4F61-F870-8137-50D4B67142C1}"/>
              </a:ext>
            </a:extLst>
          </p:cNvPr>
          <p:cNvSpPr txBox="1"/>
          <p:nvPr/>
        </p:nvSpPr>
        <p:spPr>
          <a:xfrm>
            <a:off x="990600" y="1588007"/>
            <a:ext cx="56920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E7C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Network System</a:t>
            </a:r>
          </a:p>
          <a:p>
            <a:pPr algn="ctr"/>
            <a:endParaRPr lang="it-IT" sz="4000" dirty="0">
              <a:solidFill>
                <a:srgbClr val="E7C7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000" dirty="0">
                <a:solidFill>
                  <a:srgbClr val="E7C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reti </a:t>
            </a:r>
          </a:p>
          <a:p>
            <a:pPr algn="ctr"/>
            <a:r>
              <a:rPr lang="it-IT" sz="4000" dirty="0">
                <a:solidFill>
                  <a:srgbClr val="E7C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 </a:t>
            </a:r>
          </a:p>
          <a:p>
            <a:pPr algn="ctr"/>
            <a:r>
              <a:rPr lang="it-IT" sz="4000" dirty="0">
                <a:solidFill>
                  <a:srgbClr val="E7C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generaliste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C3F100A-26B7-7826-3B5E-188073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23" y="0"/>
            <a:ext cx="4428377" cy="6858000"/>
          </a:xfrm>
          <a:prstGeom prst="rect">
            <a:avLst/>
          </a:prstGeom>
        </p:spPr>
      </p:pic>
      <p:grpSp>
        <p:nvGrpSpPr>
          <p:cNvPr id="5" name="object 4">
            <a:extLst>
              <a:ext uri="{FF2B5EF4-FFF2-40B4-BE49-F238E27FC236}">
                <a16:creationId xmlns:a16="http://schemas.microsoft.com/office/drawing/2014/main" id="{9973E017-5E06-24DA-164D-F0885503BA2E}"/>
              </a:ext>
            </a:extLst>
          </p:cNvPr>
          <p:cNvGrpSpPr/>
          <p:nvPr/>
        </p:nvGrpSpPr>
        <p:grpSpPr>
          <a:xfrm>
            <a:off x="8319682" y="240030"/>
            <a:ext cx="3316257" cy="2475541"/>
            <a:chOff x="1173480" y="2654807"/>
            <a:chExt cx="3569335" cy="266446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BABCFD8F-DF83-CE0C-22B0-6B23ACEBD7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2654807"/>
              <a:ext cx="1560576" cy="1450847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473A42B0-EE13-EDBF-2021-EAF9E4572CB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36" y="4447031"/>
              <a:ext cx="3401567" cy="871728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4ECB703E-216A-EDE6-6204-7A89389FA4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4784" y="2691383"/>
              <a:ext cx="1517904" cy="1414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149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62290-FAAB-516E-1188-C3643A8A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4EBE087-C085-178A-56D9-F5D0C111E0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1" y="2057400"/>
            <a:ext cx="5638799" cy="3847548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54822A0-D2DB-70B0-EF6A-5ABF88FF0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71665"/>
              </p:ext>
            </p:extLst>
          </p:nvPr>
        </p:nvGraphicFramePr>
        <p:xfrm>
          <a:off x="-914400" y="609600"/>
          <a:ext cx="8904394" cy="5181601"/>
        </p:xfrm>
        <a:graphic>
          <a:graphicData uri="http://schemas.openxmlformats.org/drawingml/2006/table">
            <a:tbl>
              <a:tblPr/>
              <a:tblGrid>
                <a:gridCol w="4452197">
                  <a:extLst>
                    <a:ext uri="{9D8B030D-6E8A-4147-A177-3AD203B41FA5}">
                      <a16:colId xmlns:a16="http://schemas.microsoft.com/office/drawing/2014/main" val="1302334596"/>
                    </a:ext>
                  </a:extLst>
                </a:gridCol>
                <a:gridCol w="4452197">
                  <a:extLst>
                    <a:ext uri="{9D8B030D-6E8A-4147-A177-3AD203B41FA5}">
                      <a16:colId xmlns:a16="http://schemas.microsoft.com/office/drawing/2014/main" val="1041825262"/>
                    </a:ext>
                  </a:extLst>
                </a:gridCol>
              </a:tblGrid>
              <a:tr h="1245351">
                <a:tc>
                  <a:txBody>
                    <a:bodyPr/>
                    <a:lstStyle/>
                    <a:p>
                      <a:pPr algn="ctr"/>
                      <a:r>
                        <a:rPr lang="it-IT" sz="3800" b="1" u="none" dirty="0">
                          <a:solidFill>
                            <a:srgbClr val="E8C755"/>
                          </a:solidFill>
                        </a:rPr>
                        <a:t>Aspetto</a:t>
                      </a:r>
                    </a:p>
                    <a:p>
                      <a:pPr algn="ctr"/>
                      <a:endParaRPr lang="it-IT" sz="3800" b="1" u="none" dirty="0">
                        <a:solidFill>
                          <a:srgbClr val="E8C755"/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800" b="1" u="none" dirty="0">
                          <a:solidFill>
                            <a:srgbClr val="E8C755"/>
                          </a:solidFill>
                        </a:rPr>
                        <a:t>Descrizione</a:t>
                      </a:r>
                    </a:p>
                    <a:p>
                      <a:pPr algn="ctr"/>
                      <a:endParaRPr lang="it-IT" sz="3800" b="1" u="none" dirty="0">
                        <a:solidFill>
                          <a:srgbClr val="E8C755"/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79518"/>
                  </a:ext>
                </a:extLst>
              </a:tr>
              <a:tr h="1023426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Monopolio culturale</a:t>
                      </a:r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Coprivano oltre il </a:t>
                      </a:r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90% dell’audience nazionale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: l’intera popolazione guardava </a:t>
                      </a:r>
                      <a:r>
                        <a:rPr lang="it-IT" sz="15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le stesse cose, negli stessi orari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</a:t>
                      </a:r>
                    </a:p>
                    <a:p>
                      <a:pPr algn="l"/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52779"/>
                  </a:ext>
                </a:extLst>
              </a:tr>
              <a:tr h="78725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Programmazione lineare</a:t>
                      </a:r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Palinsesto centralizzato: lo spettatore non sceglieva </a:t>
                      </a:r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cosa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vedere, ma solo </a:t>
                      </a:r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quando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accendere la TV.</a:t>
                      </a:r>
                    </a:p>
                    <a:p>
                      <a:pPr algn="l"/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12674"/>
                  </a:ext>
                </a:extLst>
              </a:tr>
              <a:tr h="78725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Economia pubblicitaria</a:t>
                      </a:r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Il valore del programma dipendeva dagli </a:t>
                      </a:r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indici di ascolto Nielsen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: più spettatori, più inserzioni.</a:t>
                      </a:r>
                    </a:p>
                    <a:p>
                      <a:pPr algn="l"/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35481"/>
                  </a:ext>
                </a:extLst>
              </a:tr>
              <a:tr h="78725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Neutralità tematica</a:t>
                      </a:r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Niente contenuti troppo controversi: obiettivo → “appeal universale”.</a:t>
                      </a:r>
                    </a:p>
                    <a:p>
                      <a:pPr algn="l"/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54952"/>
                  </a:ext>
                </a:extLst>
              </a:tr>
              <a:tr h="551074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Omogeneità estetica</a:t>
                      </a:r>
                      <a:endParaRPr lang="it-IT" sz="15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Format standardizzati (sitcom, </a:t>
                      </a:r>
                      <a:r>
                        <a:rPr lang="it-IT" sz="15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procedural</a:t>
                      </a:r>
                      <a:r>
                        <a:rPr lang="it-IT" sz="15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soap): riconoscibili, familiari, rassicuranti.</a:t>
                      </a:r>
                    </a:p>
                  </a:txBody>
                  <a:tcPr marL="78726" marR="78726" marT="39363" marB="39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94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5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455D-5E7B-B604-6CC0-2018C9EC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50CE17-2867-177A-6FFA-6B76F3BF5E5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91A5E54-58D4-409D-D843-12950B2F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12" y="307538"/>
            <a:ext cx="9143174" cy="1292662"/>
          </a:xfrm>
        </p:spPr>
        <p:txBody>
          <a:bodyPr/>
          <a:lstStyle/>
          <a:p>
            <a:pPr algn="ctr"/>
            <a:r>
              <a:rPr lang="it-IT" sz="2800" dirty="0"/>
              <a:t>Durante la </a:t>
            </a:r>
            <a:r>
              <a:rPr lang="it-IT" sz="2800" i="1" dirty="0"/>
              <a:t>network era</a:t>
            </a:r>
            <a:r>
              <a:rPr lang="it-IT" sz="2800" dirty="0"/>
              <a:t> (anni ’50–’80), </a:t>
            </a:r>
            <a:r>
              <a:rPr lang="it-IT" sz="2800" b="1" dirty="0"/>
              <a:t>ABC, CBS e NBC</a:t>
            </a:r>
            <a:r>
              <a:rPr lang="it-IT" sz="2800" dirty="0"/>
              <a:t> competono per il </a:t>
            </a:r>
            <a:r>
              <a:rPr lang="it-IT" sz="2800" b="1" dirty="0"/>
              <a:t>pubblico nazionale generalista</a:t>
            </a:r>
            <a:r>
              <a:rPr lang="it-IT" sz="2800" dirty="0"/>
              <a:t>.</a:t>
            </a:r>
            <a:br>
              <a:rPr lang="it-IT" sz="2800" dirty="0"/>
            </a:br>
            <a:endParaRPr lang="it-IT" sz="28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7B95BBA-2DDC-8900-8115-08D69737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89451"/>
              </p:ext>
            </p:extLst>
          </p:nvPr>
        </p:nvGraphicFramePr>
        <p:xfrm>
          <a:off x="924718" y="2776228"/>
          <a:ext cx="10342562" cy="3579254"/>
        </p:xfrm>
        <a:graphic>
          <a:graphicData uri="http://schemas.openxmlformats.org/drawingml/2006/table">
            <a:tbl>
              <a:tblPr/>
              <a:tblGrid>
                <a:gridCol w="5171281">
                  <a:extLst>
                    <a:ext uri="{9D8B030D-6E8A-4147-A177-3AD203B41FA5}">
                      <a16:colId xmlns:a16="http://schemas.microsoft.com/office/drawing/2014/main" val="1414981923"/>
                    </a:ext>
                  </a:extLst>
                </a:gridCol>
                <a:gridCol w="5171281">
                  <a:extLst>
                    <a:ext uri="{9D8B030D-6E8A-4147-A177-3AD203B41FA5}">
                      <a16:colId xmlns:a16="http://schemas.microsoft.com/office/drawing/2014/main" val="3530241634"/>
                    </a:ext>
                  </a:extLst>
                </a:gridCol>
              </a:tblGrid>
              <a:tr h="744614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E8C755"/>
                          </a:solidFill>
                        </a:rPr>
                        <a:t>Funzione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E8C755"/>
                          </a:solidFill>
                        </a:rPr>
                        <a:t>Descrizione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4144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Misurazione dell’audience</a:t>
                      </a:r>
                      <a:endParaRPr lang="it-IT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Nielsen rilevava quotidianamente (tramite i “people meters” o diari familiari) quanti spettatori guardavano ciascun programma.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0607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Valutazione dei programmi</a:t>
                      </a:r>
                      <a:endParaRPr lang="it-IT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Le reti decidevano il rinnovo o la cancellazione delle serie in base agli </a:t>
                      </a:r>
                      <a:r>
                        <a:rPr lang="it-IT" sz="1800" i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indici di ascolto</a:t>
                      </a:r>
                      <a:r>
                        <a:rPr lang="it-IT" sz="18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(ratings e share).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61547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Determinazione dei prezzi pubblicitari</a:t>
                      </a:r>
                      <a:endParaRPr lang="it-IT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Gli inserzionisti compravano “spazi” in base ai dati Nielsen — più alto il rating, più costoso lo spot.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805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 b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Standardizzazione del successo</a:t>
                      </a:r>
                      <a:endParaRPr lang="it-IT" sz="18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 Nielsen Ratings diventano il </a:t>
                      </a:r>
                      <a:r>
                        <a:rPr lang="it-IT" sz="18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parametro ufficiale</a:t>
                      </a:r>
                      <a:r>
                        <a:rPr lang="it-IT" sz="18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del valore di mercato di un programma.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400932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D0A809-964A-D688-C920-8BFD0ABE2185}"/>
              </a:ext>
            </a:extLst>
          </p:cNvPr>
          <p:cNvSpPr txBox="1"/>
          <p:nvPr/>
        </p:nvSpPr>
        <p:spPr>
          <a:xfrm>
            <a:off x="924718" y="1784664"/>
            <a:ext cx="1073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Il potere di </a:t>
            </a:r>
            <a:r>
              <a:rPr lang="it-IT" sz="1800" dirty="0">
                <a:solidFill>
                  <a:srgbClr val="E8C755"/>
                </a:solidFill>
              </a:rPr>
              <a:t>Nielsen</a:t>
            </a:r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 consiste nel </a:t>
            </a:r>
            <a:r>
              <a:rPr lang="it-IT" sz="1800" b="1" dirty="0">
                <a:solidFill>
                  <a:schemeClr val="bg1">
                    <a:lumMod val="95000"/>
                  </a:schemeClr>
                </a:solidFill>
              </a:rPr>
              <a:t>quantificare quella competizione</a:t>
            </a:r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 e renderla la base dell’intero sistema economico della TV.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FA74-B49A-6973-5F39-E0C50BD9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ABC0228-11CB-FCC9-9086-87A0F1241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2247454" cy="688919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CD9B31E-B697-9589-6712-B9335BCF5F02}"/>
              </a:ext>
            </a:extLst>
          </p:cNvPr>
          <p:cNvSpPr/>
          <p:nvPr/>
        </p:nvSpPr>
        <p:spPr>
          <a:xfrm>
            <a:off x="-557548" y="4293"/>
            <a:ext cx="7620000" cy="734555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7573A6-15B9-016E-8909-4558BA6F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71" y="587005"/>
            <a:ext cx="6772929" cy="1107996"/>
          </a:xfrm>
        </p:spPr>
        <p:txBody>
          <a:bodyPr/>
          <a:lstStyle/>
          <a:p>
            <a:r>
              <a:rPr sz="3600" dirty="0"/>
              <a:t>IL TENENTE COL</a:t>
            </a:r>
            <a:r>
              <a:rPr lang="it-IT" sz="3600" dirty="0"/>
              <a:t>O</a:t>
            </a:r>
            <a:r>
              <a:rPr sz="3600" dirty="0"/>
              <a:t>MBO (NBC, 19</a:t>
            </a:r>
            <a:r>
              <a:rPr lang="it-IT" sz="3600" dirty="0"/>
              <a:t>71</a:t>
            </a:r>
            <a:r>
              <a:rPr sz="3600" dirty="0"/>
              <a:t>–1978; ABC, 1989–2003)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03B745-D649-29F6-9223-9C1D492A5558}"/>
              </a:ext>
            </a:extLst>
          </p:cNvPr>
          <p:cNvSpPr txBox="1">
            <a:spLocks/>
          </p:cNvSpPr>
          <p:nvPr/>
        </p:nvSpPr>
        <p:spPr>
          <a:xfrm>
            <a:off x="151612" y="2006543"/>
            <a:ext cx="6884009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Serie poliziesca di formato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procedural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 trasmessa da NBC e poi da ABC, prodotta nel pieno della logica del broadcasting. Ogni episodio, autoconclusivo e indipendente, segue la risoluzione di un caso criminale secondo la formula del ‘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howcatchem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' (lo spettatore conosce già l’assassino).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Serialità episodica come dispositivo narrativo e industriale dell’era dei network. Rapporto tra forma narrativa, modello distributivo (syndication) e logica del flusso televisivo.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Il tenente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Columbo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 incarna la televisione del broadcasting system: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struttura episodica chiusa, pensata per la ripetibilità e l’accessibilità universale;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personaggio statico e ricorrente come garanzia di riconoscibilità;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• funzione morale e rituale: il ristabilimento dell’ordine a ogni episodio.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882</Words>
  <Application>Microsoft Macintosh PowerPoint</Application>
  <PresentationFormat>Widescreen</PresentationFormat>
  <Paragraphs>90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Al Tarikh</vt:lpstr>
      <vt:lpstr>Arial</vt:lpstr>
      <vt:lpstr>Calibri</vt:lpstr>
      <vt:lpstr>Times New Roman</vt:lpstr>
      <vt:lpstr>Office Theme</vt:lpstr>
      <vt:lpstr>Presentazione standard di PowerPoint</vt:lpstr>
      <vt:lpstr>FORMATI, MODELLI, GENERI</vt:lpstr>
      <vt:lpstr>LA NARRATIVA TELEVISIVA SERIALE</vt:lpstr>
      <vt:lpstr>IL SERIAL</vt:lpstr>
      <vt:lpstr>LA SERIE TV</vt:lpstr>
      <vt:lpstr>Presentazione standard di PowerPoint</vt:lpstr>
      <vt:lpstr>Presentazione standard di PowerPoint</vt:lpstr>
      <vt:lpstr>Durante la network era (anni ’50–’80), ABC, CBS e NBC competono per il pubblico nazionale generalista. </vt:lpstr>
      <vt:lpstr>IL TENENTE COLOMBO (NBC, 1971–1978; ABC, 1989–2003)</vt:lpstr>
      <vt:lpstr>DALLAS (CBS, 1978–1991)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Alberto De Nicola</cp:lastModifiedBy>
  <cp:revision>10</cp:revision>
  <dcterms:created xsi:type="dcterms:W3CDTF">2025-11-08T10:45:24Z</dcterms:created>
  <dcterms:modified xsi:type="dcterms:W3CDTF">2025-11-12T20:28:24Z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2025-11-08T00:00:00Z</vt:filetime>
  </property>
  <property fmtid="{D5CDD505-2E9C-101B-9397-08002B2CF9AE}" pid="3" name="LastSaved">
    <vt:filetime>2025-11-08T00:00:00Z</vt:filetime>
  </property>
  <property fmtid="{D5CDD505-2E9C-101B-9397-08002B2CF9AE}" pid="4" name="Producer">
    <vt:lpwstr>iLovePDF</vt:lpwstr>
  </property>
</Properties>
</file>