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353" r:id="rId4"/>
    <p:sldId id="354" r:id="rId5"/>
    <p:sldId id="355" r:id="rId6"/>
    <p:sldId id="301" r:id="rId7"/>
    <p:sldId id="356" r:id="rId8"/>
    <p:sldId id="357" r:id="rId9"/>
    <p:sldId id="358" r:id="rId10"/>
    <p:sldId id="365" r:id="rId11"/>
    <p:sldId id="367" r:id="rId12"/>
    <p:sldId id="368" r:id="rId13"/>
    <p:sldId id="366" r:id="rId14"/>
    <p:sldId id="359" r:id="rId15"/>
    <p:sldId id="360" r:id="rId16"/>
    <p:sldId id="361" r:id="rId17"/>
    <p:sldId id="363" r:id="rId18"/>
    <p:sldId id="364" r:id="rId19"/>
    <p:sldId id="362" r:id="rId20"/>
    <p:sldId id="369" r:id="rId21"/>
    <p:sldId id="370" r:id="rId22"/>
    <p:sldId id="372" r:id="rId23"/>
    <p:sldId id="373" r:id="rId24"/>
    <p:sldId id="374" r:id="rId25"/>
    <p:sldId id="375" r:id="rId26"/>
    <p:sldId id="376" r:id="rId27"/>
    <p:sldId id="377" r:id="rId28"/>
    <p:sldId id="378" r:id="rId29"/>
    <p:sldId id="379" r:id="rId30"/>
    <p:sldId id="380" r:id="rId31"/>
    <p:sldId id="381" r:id="rId32"/>
    <p:sldId id="382" r:id="rId33"/>
    <p:sldId id="383" r:id="rId34"/>
    <p:sldId id="384" r:id="rId3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1651"/>
    <a:srgbClr val="931651"/>
    <a:srgbClr val="2E379E"/>
    <a:srgbClr val="8089FF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00"/>
    <p:restoredTop sz="91460"/>
  </p:normalViewPr>
  <p:slideViewPr>
    <p:cSldViewPr snapToGrid="0">
      <p:cViewPr varScale="1">
        <p:scale>
          <a:sx n="80" d="100"/>
          <a:sy n="80" d="100"/>
        </p:scale>
        <p:origin x="224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23/10/25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23/10/25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23/10/25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23/10/25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23/10/25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23/10/25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it-IT" sz="4800" b="1" dirty="0">
                <a:solidFill>
                  <a:srgbClr val="C00000"/>
                </a:solidFill>
              </a:rPr>
              <a:t>2.2. La seconda </a:t>
            </a:r>
            <a:r>
              <a:rPr lang="it-IT" sz="4800" b="1">
                <a:solidFill>
                  <a:srgbClr val="C00000"/>
                </a:solidFill>
              </a:rPr>
              <a:t>guerra mondiale ... </a:t>
            </a:r>
            <a:r>
              <a:rPr lang="it-IT" sz="4800" b="1" dirty="0">
                <a:solidFill>
                  <a:srgbClr val="C00000"/>
                </a:solidFill>
              </a:rPr>
              <a:t>Rwanda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400" dirty="0"/>
              <a:t>Storia e immagine</a:t>
            </a:r>
          </a:p>
          <a:p>
            <a:pPr algn="r"/>
            <a:r>
              <a:rPr lang="it-IT" sz="14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testo 9">
            <a:extLst>
              <a:ext uri="{FF2B5EF4-FFF2-40B4-BE49-F238E27FC236}">
                <a16:creationId xmlns:a16="http://schemas.microsoft.com/office/drawing/2014/main" id="{ECFDC883-BC2A-CDE6-FD73-E9F941B905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Robert Capa, </a:t>
            </a:r>
            <a:r>
              <a:rPr lang="it-IT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Sbarco del 6 giugno 1944 a Omaha Beach, Normandia</a:t>
            </a:r>
            <a:endParaRPr lang="it-IT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Magnum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917F58AF-21A2-6838-9D81-BD8007498A4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551" y="2505075"/>
            <a:ext cx="5134261" cy="3684588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EA9D8413-CF83-A65F-C16F-EEB533F5E46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574816"/>
            <a:ext cx="5183188" cy="3545105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723166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3CBB26F7-F941-39BF-0297-5F5C4EE1AA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Lee Miller, </a:t>
            </a:r>
            <a:r>
              <a:rPr lang="it-IT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Picasso nel suo studio di rue des </a:t>
            </a:r>
            <a:r>
              <a:rPr lang="it-IT" sz="16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Grands</a:t>
            </a:r>
            <a:r>
              <a:rPr lang="it-IT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Augustins</a:t>
            </a: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Parigi, 1944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93A55BA7-DAE4-93D8-64FC-39E6A802D2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Lee Miller, </a:t>
            </a:r>
            <a:r>
              <a:rPr lang="it-IT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Collaborazionista</a:t>
            </a: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Rennes, 1944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Segnaposto contenuto 19">
            <a:extLst>
              <a:ext uri="{FF2B5EF4-FFF2-40B4-BE49-F238E27FC236}">
                <a16:creationId xmlns:a16="http://schemas.microsoft.com/office/drawing/2014/main" id="{D368D0C3-CCD3-64DB-1667-F2ED2787DE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5800" y="2505075"/>
            <a:ext cx="4885763" cy="3684588"/>
          </a:xfrm>
          <a:ln w="19050">
            <a:solidFill>
              <a:srgbClr val="C00000"/>
            </a:solidFill>
          </a:ln>
        </p:spPr>
      </p:pic>
      <p:pic>
        <p:nvPicPr>
          <p:cNvPr id="24" name="Segnaposto contenuto 23">
            <a:extLst>
              <a:ext uri="{FF2B5EF4-FFF2-40B4-BE49-F238E27FC236}">
                <a16:creationId xmlns:a16="http://schemas.microsoft.com/office/drawing/2014/main" id="{EFC85F2C-1714-82ED-46C6-0B5A184D0F6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8410" y="2505075"/>
            <a:ext cx="2350767" cy="3684588"/>
          </a:xfr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740351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2AA44CB9-187A-8522-3862-C9541EA801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Tony Vaccaro, </a:t>
            </a:r>
            <a:r>
              <a:rPr lang="it-IT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Soldato tedesco morto e la posta della sua famiglia</a:t>
            </a: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Hurtgen</a:t>
            </a: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Forest</a:t>
            </a: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dicembre 1944 (</a:t>
            </a:r>
            <a:r>
              <a:rPr lang="it-IT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Shots of War)</a:t>
            </a:r>
            <a:endParaRPr lang="it-IT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DA9E3091-B01B-0552-C3D1-F32084B50B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Tony Vaccaro, </a:t>
            </a:r>
            <a:r>
              <a:rPr lang="it-IT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Morte bianca. </a:t>
            </a:r>
            <a:r>
              <a:rPr lang="it-IT" sz="16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Reqieum</a:t>
            </a:r>
            <a:r>
              <a:rPr lang="it-IT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 Henry I. </a:t>
            </a:r>
            <a:r>
              <a:rPr lang="it-IT" sz="16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Tannenbaum</a:t>
            </a: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Ardenne, dicembre 1944 (</a:t>
            </a:r>
            <a:r>
              <a:rPr lang="it-IT" sz="16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Entering</a:t>
            </a:r>
            <a:r>
              <a:rPr lang="it-IT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Germany</a:t>
            </a: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37610F9C-7EE6-B221-09F8-F39BC2AE2C6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673213"/>
            <a:ext cx="5183188" cy="3348312"/>
          </a:xfrm>
          <a:ln w="19050">
            <a:solidFill>
              <a:srgbClr val="C00000"/>
            </a:solidFill>
          </a:ln>
        </p:spPr>
      </p:pic>
      <p:pic>
        <p:nvPicPr>
          <p:cNvPr id="19" name="Segnaposto contenuto 18">
            <a:extLst>
              <a:ext uri="{FF2B5EF4-FFF2-40B4-BE49-F238E27FC236}">
                <a16:creationId xmlns:a16="http://schemas.microsoft.com/office/drawing/2014/main" id="{E23407BD-7A66-89D7-4206-F397ED0139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2717221"/>
            <a:ext cx="5157787" cy="3260295"/>
          </a:xfr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9157880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10CAE5AE-3252-B6D0-38B1-A0C1B0D48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Nuremberg</a:t>
            </a:r>
            <a:r>
              <a:rPr 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trials (1946)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2FECF401-5AAE-2EAA-C59E-A0AD97F130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025482"/>
            <a:ext cx="5181600" cy="3951624"/>
          </a:xfrm>
          <a:ln w="19050">
            <a:solidFill>
              <a:srgbClr val="C00000"/>
            </a:solidFill>
          </a:ln>
        </p:spPr>
      </p:pic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7A2E38A-ED90-24F8-9A20-7C38B59C1A5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https://</a:t>
            </a:r>
            <a:r>
              <a:rPr lang="it-IT" dirty="0" err="1"/>
              <a:t>youtu.be</a:t>
            </a:r>
            <a:r>
              <a:rPr lang="it-IT" dirty="0"/>
              <a:t>/szhpgDz5iC8</a:t>
            </a:r>
          </a:p>
        </p:txBody>
      </p:sp>
    </p:spTree>
    <p:extLst>
      <p:ext uri="{BB962C8B-B14F-4D97-AF65-F5344CB8AC3E}">
        <p14:creationId xmlns:p14="http://schemas.microsoft.com/office/powerpoint/2010/main" val="2054172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10CAE5AE-3252-B6D0-38B1-A0C1B0D48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Shoah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829B346C-1716-E527-4F95-07BA816829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12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Esponente delle SS, </a:t>
            </a:r>
            <a:r>
              <a:rPr lang="it-IT" sz="1200" b="0" i="1" kern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Laboratorio di calzoleria e tessitura, pag. 17 dell’album di Ravensbruck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12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Fine 1940 – inizio 1941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it-IT" sz="12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it-IT" sz="12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Memoria dei campi. Fotografie dei campi di concentramento e di sterminio nazisti</a:t>
            </a:r>
            <a:r>
              <a:rPr lang="it-IT" sz="12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2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(1933-1999)</a:t>
            </a:r>
            <a:r>
              <a:rPr lang="it-IT" sz="12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1600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it-IT" sz="16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Segnaposto contenuto 1">
            <a:extLst>
              <a:ext uri="{FF2B5EF4-FFF2-40B4-BE49-F238E27FC236}">
                <a16:creationId xmlns:a16="http://schemas.microsoft.com/office/drawing/2014/main" id="{918EACF3-D048-DAFB-0D50-6C5A3F3C26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591" y="2505075"/>
            <a:ext cx="5122181" cy="3684588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6011E340-5716-11A4-4DB7-B598ADFFD8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Militare (Per il processo di Norimberga), </a:t>
            </a:r>
            <a:r>
              <a:rPr lang="it-IT" sz="1800" b="0" i="1" kern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guardiani di Bergen-Belsen, </a:t>
            </a:r>
            <a:r>
              <a:rPr lang="it-IT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Picture Post, 22 settembre 1945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it-IT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it-IT" sz="18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Memoria dei campi. Fotografie dei campi di concentramento e di sterminio nazisti</a:t>
            </a:r>
            <a:r>
              <a:rPr lang="it-IT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(1933-1999)</a:t>
            </a:r>
            <a:r>
              <a:rPr lang="it-IT" sz="1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it-IT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DB2FCE7A-C5F5-33A1-CA17-3453C5FD92F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2709" y="2505075"/>
            <a:ext cx="2642169" cy="3684588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137962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BE488337-4CDF-37F4-1078-D7CCEF130E5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13" name="Segnaposto testo 12">
            <a:extLst>
              <a:ext uri="{FF2B5EF4-FFF2-40B4-BE49-F238E27FC236}">
                <a16:creationId xmlns:a16="http://schemas.microsoft.com/office/drawing/2014/main" id="{322852EB-9C38-358E-EA7B-7E35A93FAF3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George Rodger,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Bergen-Belsen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1945</a:t>
            </a:r>
          </a:p>
        </p:txBody>
      </p:sp>
    </p:spTree>
    <p:extLst>
      <p:ext uri="{BB962C8B-B14F-4D97-AF65-F5344CB8AC3E}">
        <p14:creationId xmlns:p14="http://schemas.microsoft.com/office/powerpoint/2010/main" val="1199444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86EDECD4-BC00-DCC3-263D-CF13A44866F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18" name="Segnaposto testo 17">
            <a:extLst>
              <a:ext uri="{FF2B5EF4-FFF2-40B4-BE49-F238E27FC236}">
                <a16:creationId xmlns:a16="http://schemas.microsoft.com/office/drawing/2014/main" id="{F470BC98-D63B-0AC7-A860-E89A4970CCC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George Rodger,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Bergen-Belsen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1945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5768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egnaposto contenuto 11">
            <a:extLst>
              <a:ext uri="{FF2B5EF4-FFF2-40B4-BE49-F238E27FC236}">
                <a16:creationId xmlns:a16="http://schemas.microsoft.com/office/drawing/2014/main" id="{2039221A-5A01-1654-635E-D6F75DAD0F0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Album di Auschwitz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https://</a:t>
            </a:r>
            <a:r>
              <a:rPr lang="it-IT" dirty="0" err="1"/>
              <a:t>www.yadvashem.org</a:t>
            </a:r>
            <a:r>
              <a:rPr lang="it-IT" dirty="0"/>
              <a:t>/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A2DED2A-3180-19C5-66EF-5DF42C648E8C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274378"/>
            <a:ext cx="5181600" cy="3453832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738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C7AACDB-F02C-37F1-3732-85547EF4F8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David </a:t>
            </a:r>
            <a:r>
              <a:rPr lang="it-IT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Olère</a:t>
            </a: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Crematorio III in attività</a:t>
            </a: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Aushwitz-Birkenau, 1945</a:t>
            </a:r>
          </a:p>
        </p:txBody>
      </p:sp>
      <p:pic>
        <p:nvPicPr>
          <p:cNvPr id="2" name="Segnaposto contenuto 1">
            <a:extLst>
              <a:ext uri="{FF2B5EF4-FFF2-40B4-BE49-F238E27FC236}">
                <a16:creationId xmlns:a16="http://schemas.microsoft.com/office/drawing/2014/main" id="{0F001441-9A7B-BC2E-2558-14B9E8757A9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289" y="2505075"/>
            <a:ext cx="4912784" cy="3684588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902CE8B5-4C41-2AE1-BCAF-576AF1705B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David </a:t>
            </a:r>
            <a:r>
              <a:rPr lang="it-IT" sz="16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Olère</a:t>
            </a: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Sala-spogliatoio del Crematorio II, </a:t>
            </a:r>
            <a:r>
              <a:rPr lang="it-IT" sz="1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Auschwitz-Birkenau, 1945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6DA2A446-2204-8FE1-9252-E69F7E8972B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7402" y="2505075"/>
            <a:ext cx="4912784" cy="3684588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558607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6DB4EEBB-ABCE-C8E2-98F8-476FAE84C92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8942" y="2485231"/>
            <a:ext cx="2993116" cy="4351338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6D1BC43-A2F2-29D8-0198-0F9A69A33DE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181600" cy="433070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4F8BA99-7AFA-67F8-F3CE-804FC08B9A1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69400" y="2485231"/>
            <a:ext cx="3022600" cy="4394200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10243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61FC01-86BF-8064-926B-AA60537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12700">
            <a:noFill/>
          </a:ln>
        </p:spPr>
        <p:txBody>
          <a:bodyPr>
            <a:normAutofit/>
          </a:bodyPr>
          <a:lstStyle/>
          <a:p>
            <a:r>
              <a:rPr lang="it-IT" sz="3600" b="1" dirty="0">
                <a:solidFill>
                  <a:srgbClr val="941651"/>
                </a:solidFill>
              </a:rPr>
              <a:t>2.2. La seconda guerra mondiale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2FE1F-CF6E-AB40-5416-7833C9F877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noFill/>
          <a:ln>
            <a:solidFill>
              <a:srgbClr val="931651"/>
            </a:solidFill>
          </a:ln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 err="1"/>
              <a:t>guerra</a:t>
            </a:r>
            <a:r>
              <a:rPr lang="fr-FR" dirty="0"/>
              <a:t> « totale »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/>
              <a:t>i </a:t>
            </a:r>
            <a:r>
              <a:rPr lang="fr-FR" dirty="0" err="1"/>
              <a:t>bombardamenti</a:t>
            </a:r>
            <a:endParaRPr lang="fr-FR" dirty="0"/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/>
              <a:t>la Shoah</a:t>
            </a:r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/>
              <a:t>il </a:t>
            </a:r>
            <a:r>
              <a:rPr lang="fr-FR" dirty="0" err="1"/>
              <a:t>fotogiornalismo</a:t>
            </a:r>
            <a:endParaRPr lang="fr-FR" dirty="0"/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/>
              <a:t>la </a:t>
            </a:r>
            <a:r>
              <a:rPr lang="fr-FR" dirty="0" err="1"/>
              <a:t>prossimità</a:t>
            </a:r>
            <a:r>
              <a:rPr lang="fr-FR" dirty="0"/>
              <a:t> </a:t>
            </a:r>
            <a:r>
              <a:rPr lang="fr-FR" dirty="0" err="1"/>
              <a:t>fotografi</a:t>
            </a:r>
            <a:r>
              <a:rPr lang="fr-FR" dirty="0"/>
              <a:t>/</a:t>
            </a:r>
            <a:r>
              <a:rPr lang="fr-FR" dirty="0" err="1"/>
              <a:t>eserciti</a:t>
            </a:r>
            <a:endParaRPr lang="fr-FR" dirty="0"/>
          </a:p>
          <a:p>
            <a:pPr>
              <a:buClr>
                <a:schemeClr val="accent2"/>
              </a:buClr>
              <a:buFont typeface="Wingdings" pitchFamily="2" charset="2"/>
              <a:buChar char="§"/>
            </a:pPr>
            <a:r>
              <a:rPr lang="fr-FR" dirty="0"/>
              <a:t>la </a:t>
            </a:r>
            <a:r>
              <a:rPr lang="fr-FR" dirty="0" err="1"/>
              <a:t>memoria</a:t>
            </a:r>
            <a:r>
              <a:rPr lang="fr-FR" dirty="0"/>
              <a:t> </a:t>
            </a:r>
            <a:r>
              <a:rPr lang="fr-FR" dirty="0" err="1"/>
              <a:t>visuale</a:t>
            </a:r>
            <a:r>
              <a:rPr lang="fr-FR" dirty="0"/>
              <a:t> della </a:t>
            </a:r>
            <a:r>
              <a:rPr lang="fr-FR" dirty="0" err="1"/>
              <a:t>guerra</a:t>
            </a: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2E379E"/>
              </a:buClr>
              <a:buNone/>
            </a:pPr>
            <a:endParaRPr lang="fr-FR" dirty="0">
              <a:solidFill>
                <a:schemeClr val="accent2"/>
              </a:solidFill>
            </a:endParaRPr>
          </a:p>
          <a:p>
            <a:pPr>
              <a:buClr>
                <a:srgbClr val="2E379E"/>
              </a:buClr>
              <a:buFont typeface="Wingdings" pitchFamily="2" charset="2"/>
              <a:buChar char="Ø"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  <a:p>
            <a:pPr marL="0" indent="0">
              <a:buClr>
                <a:srgbClr val="2E379E"/>
              </a:buClr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98702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9A305086-54BA-24D1-5FCB-0D89EE671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0381" y="504000"/>
            <a:ext cx="1842300" cy="24840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015EEFB4-0D4F-0148-9F9D-C6B2259EA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2071" y="216000"/>
            <a:ext cx="2521675" cy="32760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A1378342-6213-7026-E5F0-42E4FFB864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260991" cy="3492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801DEBDF-D6E4-E636-3687-9BD01BDF0E3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3136" y="431600"/>
            <a:ext cx="1836000" cy="18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6406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>
            <a:extLst>
              <a:ext uri="{FF2B5EF4-FFF2-40B4-BE49-F238E27FC236}">
                <a16:creationId xmlns:a16="http://schemas.microsoft.com/office/drawing/2014/main" id="{ECC8A01C-7C0F-6A92-7A3F-44F4A5E0E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Gilles </a:t>
            </a:r>
            <a:r>
              <a:rPr lang="it-IT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Peress</a:t>
            </a:r>
            <a:r>
              <a:rPr 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sz="36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Silence</a:t>
            </a:r>
            <a:r>
              <a:rPr lang="it-IT" sz="36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1994 (Magnum)</a:t>
            </a:r>
          </a:p>
        </p:txBody>
      </p:sp>
      <p:pic>
        <p:nvPicPr>
          <p:cNvPr id="12" name="Segnaposto contenuto 11">
            <a:extLst>
              <a:ext uri="{FF2B5EF4-FFF2-40B4-BE49-F238E27FC236}">
                <a16:creationId xmlns:a16="http://schemas.microsoft.com/office/drawing/2014/main" id="{BDCB4758-C743-6109-556F-D04CE1B0BD1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4480" y="1825625"/>
            <a:ext cx="2909040" cy="4351338"/>
          </a:xfrm>
          <a:prstGeom prst="rect">
            <a:avLst/>
          </a:prstGeom>
        </p:spPr>
      </p:pic>
      <p:pic>
        <p:nvPicPr>
          <p:cNvPr id="19" name="Segnaposto contenuto 18">
            <a:extLst>
              <a:ext uri="{FF2B5EF4-FFF2-40B4-BE49-F238E27FC236}">
                <a16:creationId xmlns:a16="http://schemas.microsoft.com/office/drawing/2014/main" id="{F78DF459-55EB-87B0-37BF-C655C7491D0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201847"/>
            <a:ext cx="5181600" cy="359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0734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1A0BCC4-BC1F-EEFA-87DF-7BBFF468C32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2400" y="1193800"/>
            <a:ext cx="6654800" cy="4470400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AEC7212-4DB0-6CC2-AD19-6E2756D9C59A}"/>
              </a:ext>
            </a:extLst>
          </p:cNvPr>
          <p:cNvSpPr txBox="1"/>
          <p:nvPr/>
        </p:nvSpPr>
        <p:spPr>
          <a:xfrm>
            <a:off x="0" y="0"/>
            <a:ext cx="8401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Clothing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bleached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bones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remained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refugee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slain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over 1000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parish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church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Nyarubuye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765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E61C86E-AE30-80F6-199D-73D641F0264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4950" y="1193800"/>
            <a:ext cx="6642100" cy="447040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78C6DD9-D3DB-1535-6B4E-6C4ACAC5ABD2}"/>
              </a:ext>
            </a:extLst>
          </p:cNvPr>
          <p:cNvSpPr txBox="1"/>
          <p:nvPr/>
        </p:nvSpPr>
        <p:spPr>
          <a:xfrm>
            <a:off x="0" y="0"/>
            <a:ext cx="3980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border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Rwanda. Goma, Zaire</a:t>
            </a:r>
          </a:p>
        </p:txBody>
      </p:sp>
    </p:spTree>
    <p:extLst>
      <p:ext uri="{BB962C8B-B14F-4D97-AF65-F5344CB8AC3E}">
        <p14:creationId xmlns:p14="http://schemas.microsoft.com/office/powerpoint/2010/main" val="3652273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C3D3484-4AF9-DE8C-C115-D1189505FA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2250" y="1766094"/>
            <a:ext cx="6667500" cy="44704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3D3A7843-8150-B045-63D9-EEC3F6CC8F56}"/>
              </a:ext>
            </a:extLst>
          </p:cNvPr>
          <p:cNvSpPr txBox="1"/>
          <p:nvPr/>
        </p:nvSpPr>
        <p:spPr>
          <a:xfrm>
            <a:off x="0" y="0"/>
            <a:ext cx="44037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Hospital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concentration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camp.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Kabgayi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4932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F423931B-BB37-9BB3-12E3-C85072C7914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8600" y="1193800"/>
            <a:ext cx="6654800" cy="44704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AB8077CE-F7E1-77B0-E0A3-EED6853FCB87}"/>
              </a:ext>
            </a:extLst>
          </p:cNvPr>
          <p:cNvSpPr txBox="1"/>
          <p:nvPr/>
        </p:nvSpPr>
        <p:spPr>
          <a:xfrm>
            <a:off x="-67469" y="0"/>
            <a:ext cx="5672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remains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Rwandan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refugees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slaughtered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parish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Nyarubuye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bodies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remained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undiscovered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44 days after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killings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837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7218444-DF1F-5624-A395-9541FD5EE10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2250" y="1193800"/>
            <a:ext cx="6667500" cy="44704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FD662CD7-7A58-6E23-83A4-6BFE5F302270}"/>
              </a:ext>
            </a:extLst>
          </p:cNvPr>
          <p:cNvSpPr txBox="1"/>
          <p:nvPr/>
        </p:nvSpPr>
        <p:spPr>
          <a:xfrm>
            <a:off x="0" y="0"/>
            <a:ext cx="8798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Hutus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living in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house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scrawled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ethnicity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wall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prevent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looting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advance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rebel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Rwandan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Patriotic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Army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caused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Hutus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flee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turn</a:t>
            </a:r>
          </a:p>
        </p:txBody>
      </p:sp>
    </p:spTree>
    <p:extLst>
      <p:ext uri="{BB962C8B-B14F-4D97-AF65-F5344CB8AC3E}">
        <p14:creationId xmlns:p14="http://schemas.microsoft.com/office/powerpoint/2010/main" val="24747298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4576396-C50A-D890-D3C4-80DC4C87412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5900" y="1193800"/>
            <a:ext cx="6680200" cy="44704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65FB635-3E62-3A18-7DAC-14B85C4CD040}"/>
              </a:ext>
            </a:extLst>
          </p:cNvPr>
          <p:cNvSpPr txBox="1"/>
          <p:nvPr/>
        </p:nvSpPr>
        <p:spPr>
          <a:xfrm>
            <a:off x="0" y="0"/>
            <a:ext cx="4121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Rwandans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refugee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camp. Goma, Zaire</a:t>
            </a:r>
          </a:p>
        </p:txBody>
      </p:sp>
    </p:spTree>
    <p:extLst>
      <p:ext uri="{BB962C8B-B14F-4D97-AF65-F5344CB8AC3E}">
        <p14:creationId xmlns:p14="http://schemas.microsoft.com/office/powerpoint/2010/main" val="42883675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531B496-B63E-1CF5-CB29-3A4BB893125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3200" y="1193800"/>
            <a:ext cx="6705600" cy="44704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DB3D5DC-00BD-2C74-C32E-4B9675043A1D}"/>
              </a:ext>
            </a:extLst>
          </p:cNvPr>
          <p:cNvSpPr txBox="1"/>
          <p:nvPr/>
        </p:nvSpPr>
        <p:spPr>
          <a:xfrm>
            <a:off x="0" y="0"/>
            <a:ext cx="6386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Baptismal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records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parish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church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Nyarubuye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debris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slaughter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1000 Tutsi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refugees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Hutu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militia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refugees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sought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shelter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parish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1619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732BA47-39B5-FD14-58F4-D1A03344834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9550" y="1193800"/>
            <a:ext cx="6692900" cy="44704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27C2ED70-B241-03B3-6E54-C6E6DF89328A}"/>
              </a:ext>
            </a:extLst>
          </p:cNvPr>
          <p:cNvSpPr txBox="1"/>
          <p:nvPr/>
        </p:nvSpPr>
        <p:spPr>
          <a:xfrm>
            <a:off x="0" y="0"/>
            <a:ext cx="11578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body of 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slain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looter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the ground in front of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Parish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Rukara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church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some 45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kilometers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southwest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Nagali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looted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church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captured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killed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guards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bodies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rot</a:t>
            </a:r>
          </a:p>
        </p:txBody>
      </p:sp>
    </p:spTree>
    <p:extLst>
      <p:ext uri="{BB962C8B-B14F-4D97-AF65-F5344CB8AC3E}">
        <p14:creationId xmlns:p14="http://schemas.microsoft.com/office/powerpoint/2010/main" val="2661768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10CAE5AE-3252-B6D0-38B1-A0C1B0D48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Guerra civile spagnola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EBD5C0CA-15A7-B024-8AEF-7F4AAA5A4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Gerda Taro, </a:t>
            </a:r>
            <a:r>
              <a:rPr lang="it-IT" sz="14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Republican</a:t>
            </a:r>
            <a:r>
              <a:rPr lang="it-IT" sz="1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dinamiteros</a:t>
            </a:r>
            <a:r>
              <a:rPr lang="it-IT" sz="1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4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Carabanchel</a:t>
            </a:r>
            <a:r>
              <a:rPr lang="it-IT" sz="1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neighborhood</a:t>
            </a:r>
            <a:r>
              <a:rPr lang="it-IT" sz="1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Madrid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June 1937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Center of </a:t>
            </a:r>
            <a:r>
              <a:rPr lang="it-IT" sz="1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Photography</a:t>
            </a:r>
            <a:r>
              <a:rPr lang="it-IT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Magnum</a:t>
            </a:r>
          </a:p>
        </p:txBody>
      </p:sp>
      <p:pic>
        <p:nvPicPr>
          <p:cNvPr id="2056" name="Picture 8">
            <a:extLst>
              <a:ext uri="{FF2B5EF4-FFF2-40B4-BE49-F238E27FC236}">
                <a16:creationId xmlns:a16="http://schemas.microsoft.com/office/drawing/2014/main" id="{726DCC9C-10E9-AB9F-977A-BC476816F6B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475581" y="2823369"/>
            <a:ext cx="3886200" cy="3048000"/>
          </a:xfrm>
          <a:prstGeom prst="rect">
            <a:avLst/>
          </a:prstGeom>
          <a:noFill/>
          <a:ln w="19050">
            <a:solidFill>
              <a:srgbClr val="93165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Segnaposto testo 27">
            <a:extLst>
              <a:ext uri="{FF2B5EF4-FFF2-40B4-BE49-F238E27FC236}">
                <a16:creationId xmlns:a16="http://schemas.microsoft.com/office/drawing/2014/main" id="{E23878A3-9A57-80B3-FF48-FE01B3F9B7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Gerda Taro, </a:t>
            </a:r>
            <a:r>
              <a:rPr lang="it-IT" sz="14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Peblican</a:t>
            </a:r>
            <a:r>
              <a:rPr lang="it-IT" sz="1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militiawoman</a:t>
            </a:r>
            <a:r>
              <a:rPr lang="it-IT" sz="1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training on the beach. </a:t>
            </a:r>
            <a:r>
              <a:rPr lang="it-IT" sz="14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Outside</a:t>
            </a:r>
            <a:r>
              <a:rPr lang="it-IT" sz="1400" b="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Barcelona</a:t>
            </a:r>
            <a:endParaRPr lang="it-IT" sz="1400" b="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August 1936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Center of </a:t>
            </a:r>
            <a:r>
              <a:rPr lang="it-IT" sz="1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Photography</a:t>
            </a:r>
            <a:r>
              <a:rPr lang="it-IT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Magnum</a:t>
            </a:r>
          </a:p>
        </p:txBody>
      </p:sp>
      <p:pic>
        <p:nvPicPr>
          <p:cNvPr id="2058" name="Picture 10">
            <a:extLst>
              <a:ext uri="{FF2B5EF4-FFF2-40B4-BE49-F238E27FC236}">
                <a16:creationId xmlns:a16="http://schemas.microsoft.com/office/drawing/2014/main" id="{423379BE-390E-BB82-F5DA-97347BA345C4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90594" y="2823369"/>
            <a:ext cx="2946400" cy="3048000"/>
          </a:xfrm>
          <a:prstGeom prst="rect">
            <a:avLst/>
          </a:prstGeom>
          <a:noFill/>
          <a:ln w="19050">
            <a:solidFill>
              <a:srgbClr val="93165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57195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5A95427-2BB8-1AF7-C793-2905FAABB79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2250" y="1193800"/>
            <a:ext cx="6667500" cy="44704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77041C8-62B7-D91D-5655-8F8DCC68890D}"/>
              </a:ext>
            </a:extLst>
          </p:cNvPr>
          <p:cNvSpPr txBox="1"/>
          <p:nvPr/>
        </p:nvSpPr>
        <p:spPr>
          <a:xfrm>
            <a:off x="0" y="0"/>
            <a:ext cx="794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Rwandan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refugee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camp in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region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border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Rwanda. Tanzania</a:t>
            </a:r>
          </a:p>
        </p:txBody>
      </p:sp>
    </p:spTree>
    <p:extLst>
      <p:ext uri="{BB962C8B-B14F-4D97-AF65-F5344CB8AC3E}">
        <p14:creationId xmlns:p14="http://schemas.microsoft.com/office/powerpoint/2010/main" val="41842863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DFE9ADC-54D1-8806-1D01-0B159D5101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3200" y="1193800"/>
            <a:ext cx="6705600" cy="44704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B8350C2C-02DF-C92B-58F8-FE6E48B50A06}"/>
              </a:ext>
            </a:extLst>
          </p:cNvPr>
          <p:cNvSpPr txBox="1"/>
          <p:nvPr/>
        </p:nvSpPr>
        <p:spPr>
          <a:xfrm>
            <a:off x="0" y="0"/>
            <a:ext cx="4589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Photo-album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massacre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site.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Nyamata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0918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ABCDDDA-2ADD-F502-E78B-3D714751D56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6700" y="1193800"/>
            <a:ext cx="6578600" cy="44704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BED4A13-94E1-3A0A-32D8-8FC011D79846}"/>
              </a:ext>
            </a:extLst>
          </p:cNvPr>
          <p:cNvSpPr txBox="1"/>
          <p:nvPr/>
        </p:nvSpPr>
        <p:spPr>
          <a:xfrm>
            <a:off x="0" y="0"/>
            <a:ext cx="7948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Rwandan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refugee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camp in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region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border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Rwanda. Tanzania</a:t>
            </a:r>
          </a:p>
        </p:txBody>
      </p:sp>
    </p:spTree>
    <p:extLst>
      <p:ext uri="{BB962C8B-B14F-4D97-AF65-F5344CB8AC3E}">
        <p14:creationId xmlns:p14="http://schemas.microsoft.com/office/powerpoint/2010/main" val="22007328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2DBE816-64A6-0AAE-3916-70D70D19731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500" y="1193800"/>
            <a:ext cx="6731000" cy="44704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A115E46-BC40-853C-1048-06722E784EC3}"/>
              </a:ext>
            </a:extLst>
          </p:cNvPr>
          <p:cNvSpPr txBox="1"/>
          <p:nvPr/>
        </p:nvSpPr>
        <p:spPr>
          <a:xfrm>
            <a:off x="0" y="0"/>
            <a:ext cx="647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Tutsi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corpses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litter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floor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classroom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parish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Nyarubuye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228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939639B-31D9-C3BD-6C44-929410146B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000" y="1222376"/>
            <a:ext cx="6604000" cy="44704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6B3A98D-6F1F-4FD7-CD55-2D5C79A8FDA7}"/>
              </a:ext>
            </a:extLst>
          </p:cNvPr>
          <p:cNvSpPr txBox="1"/>
          <p:nvPr/>
        </p:nvSpPr>
        <p:spPr>
          <a:xfrm>
            <a:off x="0" y="0"/>
            <a:ext cx="7779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Rwandan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refugee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camp, in the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region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Ngara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Rwanda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border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Tanzania</a:t>
            </a:r>
          </a:p>
        </p:txBody>
      </p:sp>
    </p:spTree>
    <p:extLst>
      <p:ext uri="{BB962C8B-B14F-4D97-AF65-F5344CB8AC3E}">
        <p14:creationId xmlns:p14="http://schemas.microsoft.com/office/powerpoint/2010/main" val="2342063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D9611EA4-6A92-2267-47B5-F9611429D02A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prstGeom prst="rect">
            <a:avLst/>
          </a:prstGeom>
          <a:noFill/>
          <a:ln w="19050">
            <a:solidFill>
              <a:srgbClr val="93165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31C6F2B-CB53-7B05-4D0F-9F88A4A8E6B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Robert Capa (</a:t>
            </a:r>
            <a:r>
              <a:rPr lang="it-IT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Endre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Ernö</a:t>
            </a: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Friedmann)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Running for shelter </a:t>
            </a:r>
            <a:r>
              <a:rPr lang="it-IT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it-IT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the air raids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Bilbao, 1937 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742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E24ED5D-7DF6-5C79-DCAE-8722B5D3B5E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b="0" i="0" dirty="0">
                <a:solidFill>
                  <a:srgbClr val="02020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Pablo Picasso, </a:t>
            </a:r>
            <a:r>
              <a:rPr lang="it-IT" i="1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Guernica </a:t>
            </a:r>
            <a:r>
              <a:rPr lang="it-IT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(1° maggio – 4 giugno 1937)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olio su tela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b="0" dirty="0">
                <a:solidFill>
                  <a:srgbClr val="02020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349,3</a:t>
            </a:r>
            <a:r>
              <a:rPr lang="it-IT" b="0" i="0" dirty="0">
                <a:solidFill>
                  <a:srgbClr val="02020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x 776,6 cm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Museo </a:t>
            </a:r>
            <a:r>
              <a:rPr lang="it-IT" dirty="0" err="1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Nacional</a:t>
            </a:r>
            <a:r>
              <a:rPr lang="it-IT" dirty="0">
                <a:solidFill>
                  <a:srgbClr val="0202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Centro de Arte Reina Sofia, Madrid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based on: Guernica ">
            <a:extLst>
              <a:ext uri="{FF2B5EF4-FFF2-40B4-BE49-F238E27FC236}">
                <a16:creationId xmlns:a16="http://schemas.microsoft.com/office/drawing/2014/main" id="{A74DACED-5284-741C-3775-4FA94D4F2510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 w="19050">
            <a:solidFill>
              <a:srgbClr val="93165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230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613BE1FF-3AE8-61B2-1B8D-CC2817DFCA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Robert Capa, </a:t>
            </a:r>
            <a:r>
              <a:rPr lang="it-IT" sz="14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Death of a </a:t>
            </a:r>
            <a:r>
              <a:rPr lang="it-IT" sz="14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Loyalist</a:t>
            </a:r>
            <a:r>
              <a:rPr lang="it-IT" sz="14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militiaman</a:t>
            </a:r>
            <a:r>
              <a:rPr lang="it-IT" sz="14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near</a:t>
            </a:r>
            <a:r>
              <a:rPr lang="it-IT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Espejo</a:t>
            </a:r>
            <a:r>
              <a:rPr lang="it-IT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Córdoba front, </a:t>
            </a:r>
            <a:r>
              <a:rPr lang="it-IT" sz="1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Spain</a:t>
            </a:r>
            <a:r>
              <a:rPr lang="it-IT" sz="1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  <a:r>
              <a:rPr lang="it-IT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September</a:t>
            </a:r>
            <a:r>
              <a:rPr lang="it-IT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1936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nternational</a:t>
            </a:r>
            <a:r>
              <a:rPr lang="it-IT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Center of </a:t>
            </a:r>
            <a:r>
              <a:rPr lang="it-IT" sz="1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Photography</a:t>
            </a:r>
            <a:r>
              <a:rPr lang="it-IT" sz="1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/Magnum </a:t>
            </a:r>
            <a:r>
              <a:rPr lang="it-IT" sz="1400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Photos</a:t>
            </a:r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Segnaposto contenuto 2">
            <a:extLst>
              <a:ext uri="{FF2B5EF4-FFF2-40B4-BE49-F238E27FC236}">
                <a16:creationId xmlns:a16="http://schemas.microsoft.com/office/drawing/2014/main" id="{6FD1912D-30A9-1A56-F5FB-D40BFBCE579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2645585"/>
            <a:ext cx="5157787" cy="3403567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018D5D9D-70C4-1D43-1DAE-5B7A1D227A5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702792"/>
            <a:ext cx="5183188" cy="3289153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3729859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10CAE5AE-3252-B6D0-38B1-A0C1B0D48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WWII</a:t>
            </a:r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ABAAC587-3F12-BFEF-520E-061728A1B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Teatro di guerra. Italia.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Mediterranean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Allied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Air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Un B-26, soprannominato Little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ripreso da un altro velivolo mentre bombarda la stazione Tiburtina, target assegnato. In basso a destra, si distingue la Città del Vaticano. 31 marzo 1944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NARA, 342-FH-A25694-50208AC</a:t>
            </a:r>
          </a:p>
        </p:txBody>
      </p:sp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B7E7C748-5FD3-4398-1E5E-27E4591CC89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ln w="1905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11892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8D220D7-1B88-B85B-CCD5-FF784B2BD11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BCED61C7-29A4-8B53-1E39-BF4E6141CC7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Teatro di guerra. Italia. Bombardamento di Roma. Ordigni sganciati su sistema ferroviario da un velivolo delle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Northwest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African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Air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NARA, 342-FH-A25667-24409AC</a:t>
            </a:r>
          </a:p>
        </p:txBody>
      </p:sp>
    </p:spTree>
    <p:extLst>
      <p:ext uri="{BB962C8B-B14F-4D97-AF65-F5344CB8AC3E}">
        <p14:creationId xmlns:p14="http://schemas.microsoft.com/office/powerpoint/2010/main" val="32862269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1">
            <a:extLst>
              <a:ext uri="{FF2B5EF4-FFF2-40B4-BE49-F238E27FC236}">
                <a16:creationId xmlns:a16="http://schemas.microsoft.com/office/drawing/2014/main" id="{335EC163-0DD9-0F6A-5833-FD8E6E014D1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55F06C36-713B-8666-A439-CA8D1EF1F0C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Danni alla Basilica di San Lorenzo.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Basilica di San Lorenzo, uno dei monumenti colpiti dalle bombe alleate, è situato a poche centinaia di metri dagli snodi ferroviari.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NARA, 111-SC-191383</a:t>
            </a:r>
          </a:p>
        </p:txBody>
      </p:sp>
    </p:spTree>
    <p:extLst>
      <p:ext uri="{BB962C8B-B14F-4D97-AF65-F5344CB8AC3E}">
        <p14:creationId xmlns:p14="http://schemas.microsoft.com/office/powerpoint/2010/main" val="8607772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2034</TotalTime>
  <Words>744</Words>
  <Application>Microsoft Macintosh PowerPoint</Application>
  <PresentationFormat>Widescreen</PresentationFormat>
  <Paragraphs>83</Paragraphs>
  <Slides>34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Wingdings</vt:lpstr>
      <vt:lpstr>Tema di Office</vt:lpstr>
      <vt:lpstr>2.2. La seconda guerra mondiale ... Rwanda</vt:lpstr>
      <vt:lpstr>2.2. La seconda guerra mondiale</vt:lpstr>
      <vt:lpstr>Guerra civile spagnola</vt:lpstr>
      <vt:lpstr>Presentazione standard di PowerPoint</vt:lpstr>
      <vt:lpstr>Presentazione standard di PowerPoint</vt:lpstr>
      <vt:lpstr>Presentazione standard di PowerPoint</vt:lpstr>
      <vt:lpstr>WWII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Nuremberg trials (1946)</vt:lpstr>
      <vt:lpstr>Shoah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Gilles Peress, The Silence, 1994 (Magnum)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88</cp:revision>
  <dcterms:created xsi:type="dcterms:W3CDTF">2025-05-28T06:59:09Z</dcterms:created>
  <dcterms:modified xsi:type="dcterms:W3CDTF">2025-10-23T07:10:25Z</dcterms:modified>
</cp:coreProperties>
</file>