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53" r:id="rId4"/>
    <p:sldId id="354" r:id="rId5"/>
    <p:sldId id="355" r:id="rId6"/>
    <p:sldId id="301" r:id="rId7"/>
    <p:sldId id="356" r:id="rId8"/>
    <p:sldId id="357" r:id="rId9"/>
    <p:sldId id="358" r:id="rId10"/>
    <p:sldId id="365" r:id="rId11"/>
    <p:sldId id="367" r:id="rId12"/>
    <p:sldId id="368" r:id="rId13"/>
    <p:sldId id="366" r:id="rId14"/>
    <p:sldId id="359" r:id="rId15"/>
    <p:sldId id="360" r:id="rId16"/>
    <p:sldId id="361" r:id="rId17"/>
    <p:sldId id="363" r:id="rId18"/>
    <p:sldId id="364" r:id="rId19"/>
    <p:sldId id="362" r:id="rId20"/>
    <p:sldId id="369" r:id="rId21"/>
    <p:sldId id="370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931651"/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1460"/>
  </p:normalViewPr>
  <p:slideViewPr>
    <p:cSldViewPr snapToGrid="0">
      <p:cViewPr varScale="1">
        <p:scale>
          <a:sx n="80" d="100"/>
          <a:sy n="80" d="100"/>
        </p:scale>
        <p:origin x="22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C00000"/>
                </a:solidFill>
              </a:rPr>
              <a:t>2.2. La seconda </a:t>
            </a:r>
            <a:r>
              <a:rPr lang="it-IT" sz="4800" b="1">
                <a:solidFill>
                  <a:srgbClr val="C00000"/>
                </a:solidFill>
              </a:rPr>
              <a:t>guerra mondiale ... </a:t>
            </a:r>
            <a:r>
              <a:rPr lang="it-IT" sz="4800" b="1" dirty="0">
                <a:solidFill>
                  <a:srgbClr val="C00000"/>
                </a:solidFill>
              </a:rPr>
              <a:t>Rwanda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ECFDC883-BC2A-CDE6-FD73-E9F941B90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Capa,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Sbarco del 6 giugno 1944 a Omaha Beach, Normandia</a:t>
            </a: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17F58AF-21A2-6838-9D81-BD8007498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51" y="2505075"/>
            <a:ext cx="5134261" cy="3684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A9D8413-CF83-A65F-C16F-EEB533F5E4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74816"/>
            <a:ext cx="5183188" cy="35451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2316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3CBB26F7-F941-39BF-0297-5F5C4EE1A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Miller,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Picasso nel suo studio di rue des </a:t>
            </a:r>
            <a:r>
              <a:rPr lang="it-IT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Grands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Augustins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Parigi, 1944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93A55BA7-DAE4-93D8-64FC-39E6A802D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Miller,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Collaborazionista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Rennes, 1944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Segnaposto contenuto 19">
            <a:extLst>
              <a:ext uri="{FF2B5EF4-FFF2-40B4-BE49-F238E27FC236}">
                <a16:creationId xmlns:a16="http://schemas.microsoft.com/office/drawing/2014/main" id="{D368D0C3-CCD3-64DB-1667-F2ED2787DE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00" y="2505075"/>
            <a:ext cx="4885763" cy="3684588"/>
          </a:xfrm>
          <a:ln w="19050">
            <a:solidFill>
              <a:srgbClr val="C00000"/>
            </a:solidFill>
          </a:ln>
        </p:spPr>
      </p:pic>
      <p:pic>
        <p:nvPicPr>
          <p:cNvPr id="24" name="Segnaposto contenuto 23">
            <a:extLst>
              <a:ext uri="{FF2B5EF4-FFF2-40B4-BE49-F238E27FC236}">
                <a16:creationId xmlns:a16="http://schemas.microsoft.com/office/drawing/2014/main" id="{EFC85F2C-1714-82ED-46C6-0B5A184D0F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10" y="2505075"/>
            <a:ext cx="2350767" cy="3684588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4035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2AA44CB9-187A-8522-3862-C9541EA80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Vaccaro,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Soldato tedesco morto e la posta della sua famiglia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Hurtgen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dicembre 1944 (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Shots of War)</a:t>
            </a: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DA9E3091-B01B-0552-C3D1-F32084B50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Vaccaro,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Morte bianca. </a:t>
            </a:r>
            <a:r>
              <a:rPr lang="it-IT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Reqieum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Henry I. </a:t>
            </a:r>
            <a:r>
              <a:rPr lang="it-IT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Tannenbaum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Ardenne, dicembre 1944 (</a:t>
            </a:r>
            <a:r>
              <a:rPr lang="it-IT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Entering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Germany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37610F9C-7EE6-B221-09F8-F39BC2AE2C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73213"/>
            <a:ext cx="5183188" cy="3348312"/>
          </a:xfrm>
          <a:ln w="19050">
            <a:solidFill>
              <a:srgbClr val="C00000"/>
            </a:solidFill>
          </a:ln>
        </p:spPr>
      </p:pic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E23407BD-7A66-89D7-4206-F397ED0139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17221"/>
            <a:ext cx="5157787" cy="3260295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1578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0CAE5AE-3252-B6D0-38B1-A0C1B0D4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Nuremberg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trials (1946)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FECF401-5AAE-2EAA-C59E-A0AD97F13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25482"/>
            <a:ext cx="5181600" cy="3951624"/>
          </a:xfrm>
          <a:ln w="19050">
            <a:solidFill>
              <a:srgbClr val="C00000"/>
            </a:solidFill>
          </a:ln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A2E38A-ED90-24F8-9A20-7C38B59C1A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https://</a:t>
            </a:r>
            <a:r>
              <a:rPr lang="it-IT" dirty="0" err="1"/>
              <a:t>youtu.be</a:t>
            </a:r>
            <a:r>
              <a:rPr lang="it-IT" dirty="0"/>
              <a:t>/szhpgDz5iC8</a:t>
            </a:r>
          </a:p>
        </p:txBody>
      </p:sp>
    </p:spTree>
    <p:extLst>
      <p:ext uri="{BB962C8B-B14F-4D97-AF65-F5344CB8AC3E}">
        <p14:creationId xmlns:p14="http://schemas.microsoft.com/office/powerpoint/2010/main" val="205417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0CAE5AE-3252-B6D0-38B1-A0C1B0D4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Shoah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29B346C-1716-E527-4F95-07BA81682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Esponente delle SS, </a:t>
            </a:r>
            <a:r>
              <a:rPr lang="it-IT" sz="1200" b="0" i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Laboratorio di calzoleria e tessitura, pag. 17 dell’album di Ravensbruck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Fine 1940 – inizio 1941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Memoria dei campi. Fotografie dei campi di concentramento e di sterminio nazisti</a:t>
            </a:r>
            <a:r>
              <a:rPr lang="it-IT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(1933-1999)</a:t>
            </a:r>
            <a:r>
              <a:rPr lang="it-IT" sz="1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918EACF3-D048-DAFB-0D50-6C5A3F3C2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91" y="2505075"/>
            <a:ext cx="5122181" cy="3684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011E340-5716-11A4-4DB7-B598ADFFD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Militare (Per il processo di Norimberga), </a:t>
            </a:r>
            <a:r>
              <a:rPr lang="it-IT" sz="1800" b="0" i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guardiani di Bergen-Belsen, </a:t>
            </a:r>
            <a:r>
              <a:rPr lang="it-IT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Post, 22 settembre 1945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Memoria dei campi. Fotografie dei campi di concentramento e di sterminio nazisti</a:t>
            </a:r>
            <a:r>
              <a:rPr lang="it-IT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(1933-1999)</a:t>
            </a:r>
            <a:r>
              <a:rPr lang="it-IT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B2FCE7A-C5F5-33A1-CA17-3453C5FD92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09" y="2505075"/>
            <a:ext cx="2642169" cy="3684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3796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E488337-4CDF-37F4-1078-D7CCEF130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322852EB-9C38-358E-EA7B-7E35A93F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Rodger,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Bergen-Belsen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1945</a:t>
            </a:r>
          </a:p>
        </p:txBody>
      </p:sp>
    </p:spTree>
    <p:extLst>
      <p:ext uri="{BB962C8B-B14F-4D97-AF65-F5344CB8AC3E}">
        <p14:creationId xmlns:p14="http://schemas.microsoft.com/office/powerpoint/2010/main" val="119944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6EDECD4-BC00-DCC3-263D-CF13A4486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470BC98-D63B-0AC7-A860-E89A4970C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Rodger,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Bergen-Belsen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76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2039221A-5A01-1654-635E-D6F75DAD0F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 di Auschwitz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https://</a:t>
            </a:r>
            <a:r>
              <a:rPr lang="it-IT" dirty="0" err="1"/>
              <a:t>www.yadvashem.org</a:t>
            </a:r>
            <a:r>
              <a:rPr lang="it-IT" dirty="0"/>
              <a:t>/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A2DED2A-3180-19C5-66EF-5DF42C648E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74378"/>
            <a:ext cx="5181600" cy="345383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3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C7AACDB-F02C-37F1-3732-85547EF4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it-IT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Olère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Crematorio III in attività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Aushwitz-Birkenau, 1945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0F001441-9A7B-BC2E-2558-14B9E8757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02CE8B5-4C41-2AE1-BCAF-576AF1705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it-IT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Olère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Sala-spogliatoio del Crematorio II, </a:t>
            </a:r>
            <a:r>
              <a:rPr lang="it-IT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Auschwitz-Birkenau, 1945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DA2A446-2204-8FE1-9252-E69F7E8972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586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DB4EEBB-ABCE-C8E2-98F8-476FAE84C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42" y="2485231"/>
            <a:ext cx="2993116" cy="43513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D1BC43-A2F2-29D8-0198-0F9A69A33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600" cy="43307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F8BA99-7AFA-67F8-F3CE-804FC08B9A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400" y="2485231"/>
            <a:ext cx="3022600" cy="4394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024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941651"/>
                </a:solidFill>
              </a:rPr>
              <a:t>2.2. 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931651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 err="1"/>
              <a:t>guerra</a:t>
            </a:r>
            <a:r>
              <a:rPr lang="fr-FR" dirty="0"/>
              <a:t> « totale »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i </a:t>
            </a:r>
            <a:r>
              <a:rPr lang="fr-FR" dirty="0" err="1"/>
              <a:t>bombardamenti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la Shoah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il </a:t>
            </a:r>
            <a:r>
              <a:rPr lang="fr-FR" dirty="0" err="1"/>
              <a:t>fotogiornalismo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la </a:t>
            </a:r>
            <a:r>
              <a:rPr lang="fr-FR" dirty="0" err="1"/>
              <a:t>prossimità</a:t>
            </a:r>
            <a:r>
              <a:rPr lang="fr-FR" dirty="0"/>
              <a:t> </a:t>
            </a:r>
            <a:r>
              <a:rPr lang="fr-FR" dirty="0" err="1"/>
              <a:t>fotografi</a:t>
            </a:r>
            <a:r>
              <a:rPr lang="fr-FR" dirty="0"/>
              <a:t>/</a:t>
            </a:r>
            <a:r>
              <a:rPr lang="fr-FR" dirty="0" err="1"/>
              <a:t>eserciti</a:t>
            </a:r>
            <a:endParaRPr lang="fr-FR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dirty="0"/>
              <a:t>la </a:t>
            </a:r>
            <a:r>
              <a:rPr lang="fr-FR" dirty="0" err="1"/>
              <a:t>memoria</a:t>
            </a:r>
            <a:r>
              <a:rPr lang="fr-FR" dirty="0"/>
              <a:t> </a:t>
            </a:r>
            <a:r>
              <a:rPr lang="fr-FR" dirty="0" err="1"/>
              <a:t>visuale</a:t>
            </a:r>
            <a:r>
              <a:rPr lang="fr-FR" dirty="0"/>
              <a:t> della </a:t>
            </a:r>
            <a:r>
              <a:rPr lang="fr-FR" dirty="0" err="1"/>
              <a:t>guerra</a:t>
            </a: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A305086-54BA-24D1-5FCB-0D89EE67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381" y="504000"/>
            <a:ext cx="1842300" cy="2484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15EEFB4-0D4F-0148-9F9D-C6B2259E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71" y="216000"/>
            <a:ext cx="2521675" cy="3276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378342-6213-7026-E5F0-42E4FFB86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60991" cy="3492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01DEBDF-D6E4-E636-3687-9BD01BDF0E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136" y="431600"/>
            <a:ext cx="1836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4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CC8A01C-7C0F-6A92-7A3F-44F4A5E0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Gilles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Peress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r>
              <a:rPr lang="it-IT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(Magnum)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DCB4758-C743-6109-556F-D04CE1B0B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480" y="1825625"/>
            <a:ext cx="2909040" cy="4351338"/>
          </a:xfrm>
          <a:prstGeom prst="rect">
            <a:avLst/>
          </a:prstGeom>
        </p:spPr>
      </p:pic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F78DF459-55EB-87B0-37BF-C655C7491D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01847"/>
            <a:ext cx="5181600" cy="35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3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A0BCC4-BC1F-EEFA-87DF-7BBFF468C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0" y="1193800"/>
            <a:ext cx="6654800" cy="4470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EC7212-4DB0-6CC2-AD19-6E2756D9C59A}"/>
              </a:ext>
            </a:extLst>
          </p:cNvPr>
          <p:cNvSpPr txBox="1"/>
          <p:nvPr/>
        </p:nvSpPr>
        <p:spPr>
          <a:xfrm>
            <a:off x="0" y="0"/>
            <a:ext cx="840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bleached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over 1000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Nyarubuye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6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1C86E-AE30-80F6-199D-73D641F02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50" y="1193800"/>
            <a:ext cx="6642100" cy="4470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8C6DD9-D3DB-1535-6B4E-6C4ACAC5ABD2}"/>
              </a:ext>
            </a:extLst>
          </p:cNvPr>
          <p:cNvSpPr txBox="1"/>
          <p:nvPr/>
        </p:nvSpPr>
        <p:spPr>
          <a:xfrm>
            <a:off x="0" y="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Rwanda. Goma, Zaire</a:t>
            </a:r>
          </a:p>
        </p:txBody>
      </p:sp>
    </p:spTree>
    <p:extLst>
      <p:ext uri="{BB962C8B-B14F-4D97-AF65-F5344CB8AC3E}">
        <p14:creationId xmlns:p14="http://schemas.microsoft.com/office/powerpoint/2010/main" val="365227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C3D3484-4AF9-DE8C-C115-D1189505F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0" y="1766094"/>
            <a:ext cx="6667500" cy="4470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3A7843-8150-B045-63D9-EEC3F6CC8F56}"/>
              </a:ext>
            </a:extLst>
          </p:cNvPr>
          <p:cNvSpPr txBox="1"/>
          <p:nvPr/>
        </p:nvSpPr>
        <p:spPr>
          <a:xfrm>
            <a:off x="0" y="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Kabgayi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9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423931B-BB37-9BB3-12E3-C85072C79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00" y="1193800"/>
            <a:ext cx="6654800" cy="4470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8077CE-F7E1-77B0-E0A3-EED6853FCB87}"/>
              </a:ext>
            </a:extLst>
          </p:cNvPr>
          <p:cNvSpPr txBox="1"/>
          <p:nvPr/>
        </p:nvSpPr>
        <p:spPr>
          <a:xfrm>
            <a:off x="-67469" y="0"/>
            <a:ext cx="567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slaughtered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Nyarubuye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bodies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undiscovered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44 days after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killings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7218444-DF1F-5624-A395-9541FD5EE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0" y="1193800"/>
            <a:ext cx="6667500" cy="4470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662CD7-7A58-6E23-83A4-6BFE5F302270}"/>
              </a:ext>
            </a:extLst>
          </p:cNvPr>
          <p:cNvSpPr txBox="1"/>
          <p:nvPr/>
        </p:nvSpPr>
        <p:spPr>
          <a:xfrm>
            <a:off x="0" y="0"/>
            <a:ext cx="879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living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scrawled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looting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Patriotic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Army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turn</a:t>
            </a:r>
          </a:p>
        </p:txBody>
      </p:sp>
    </p:spTree>
    <p:extLst>
      <p:ext uri="{BB962C8B-B14F-4D97-AF65-F5344CB8AC3E}">
        <p14:creationId xmlns:p14="http://schemas.microsoft.com/office/powerpoint/2010/main" val="2474729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576396-C50A-D890-D3C4-80DC4C874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900" y="1193800"/>
            <a:ext cx="6680200" cy="4470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5FB635-3E62-3A18-7DAC-14B85C4CD040}"/>
              </a:ext>
            </a:extLst>
          </p:cNvPr>
          <p:cNvSpPr txBox="1"/>
          <p:nvPr/>
        </p:nvSpPr>
        <p:spPr>
          <a:xfrm>
            <a:off x="0" y="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camp. Goma, Zaire</a:t>
            </a:r>
          </a:p>
        </p:txBody>
      </p:sp>
    </p:spTree>
    <p:extLst>
      <p:ext uri="{BB962C8B-B14F-4D97-AF65-F5344CB8AC3E}">
        <p14:creationId xmlns:p14="http://schemas.microsoft.com/office/powerpoint/2010/main" val="4288367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31B496-B63E-1CF5-CB29-3A4BB8931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193800"/>
            <a:ext cx="6705600" cy="4470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B3D5DC-00BD-2C74-C32E-4B9675043A1D}"/>
              </a:ext>
            </a:extLst>
          </p:cNvPr>
          <p:cNvSpPr txBox="1"/>
          <p:nvPr/>
        </p:nvSpPr>
        <p:spPr>
          <a:xfrm>
            <a:off x="0" y="0"/>
            <a:ext cx="638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Baptismal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Nyarubuye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slaughter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1000 Tutsi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Hutu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sought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shelter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1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32BA47-39B5-FD14-58F4-D1A0334483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550" y="1193800"/>
            <a:ext cx="66929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C2ED70-B241-03B3-6E54-C6E6DF89328A}"/>
              </a:ext>
            </a:extLst>
          </p:cNvPr>
          <p:cNvSpPr txBox="1"/>
          <p:nvPr/>
        </p:nvSpPr>
        <p:spPr>
          <a:xfrm>
            <a:off x="0" y="0"/>
            <a:ext cx="1157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of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ground in front of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Rukara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45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looted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bodies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rot</a:t>
            </a:r>
          </a:p>
        </p:txBody>
      </p:sp>
    </p:spTree>
    <p:extLst>
      <p:ext uri="{BB962C8B-B14F-4D97-AF65-F5344CB8AC3E}">
        <p14:creationId xmlns:p14="http://schemas.microsoft.com/office/powerpoint/2010/main" val="266176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0CAE5AE-3252-B6D0-38B1-A0C1B0D4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spagnola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BD5C0CA-15A7-B024-8AEF-7F4AAA5A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Gerda Taro,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Republican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dinamiteros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Carabanchel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Madrid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1937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Center of </a:t>
            </a:r>
            <a:r>
              <a:rPr lang="it-IT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Magnum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726DCC9C-10E9-AB9F-977A-BC476816F6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581" y="2823369"/>
            <a:ext cx="3886200" cy="30480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E23878A3-9A57-80B3-FF48-FE01B3F9B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Gerda Taro,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Peblican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militiawoman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on the beach.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it-IT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Barcelona</a:t>
            </a:r>
            <a:endParaRPr lang="it-IT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1936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Center of </a:t>
            </a:r>
            <a:r>
              <a:rPr lang="it-IT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Magnum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23379BE-390E-BB82-F5DA-97347BA345C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594" y="2823369"/>
            <a:ext cx="2946400" cy="30480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1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A95427-2BB8-1AF7-C793-2905FAABB7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0" y="1193800"/>
            <a:ext cx="66675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7041C8-62B7-D91D-5655-8F8DCC68890D}"/>
              </a:ext>
            </a:extLst>
          </p:cNvPr>
          <p:cNvSpPr txBox="1"/>
          <p:nvPr/>
        </p:nvSpPr>
        <p:spPr>
          <a:xfrm>
            <a:off x="0" y="0"/>
            <a:ext cx="794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Rwanda. Tanzania</a:t>
            </a:r>
          </a:p>
        </p:txBody>
      </p:sp>
    </p:spTree>
    <p:extLst>
      <p:ext uri="{BB962C8B-B14F-4D97-AF65-F5344CB8AC3E}">
        <p14:creationId xmlns:p14="http://schemas.microsoft.com/office/powerpoint/2010/main" val="418428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DFE9ADC-54D1-8806-1D01-0B159D5101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193800"/>
            <a:ext cx="67056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350C2C-02DF-C92B-58F8-FE6E48B50A06}"/>
              </a:ext>
            </a:extLst>
          </p:cNvPr>
          <p:cNvSpPr txBox="1"/>
          <p:nvPr/>
        </p:nvSpPr>
        <p:spPr>
          <a:xfrm>
            <a:off x="0" y="0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Photo-album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massacre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Nyamata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91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BCDDDA-2ADD-F502-E78B-3D714751D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700" y="1193800"/>
            <a:ext cx="65786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ED4A13-94E1-3A0A-32D8-8FC011D79846}"/>
              </a:ext>
            </a:extLst>
          </p:cNvPr>
          <p:cNvSpPr txBox="1"/>
          <p:nvPr/>
        </p:nvSpPr>
        <p:spPr>
          <a:xfrm>
            <a:off x="0" y="0"/>
            <a:ext cx="794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Rwanda. Tanzania</a:t>
            </a:r>
          </a:p>
        </p:txBody>
      </p:sp>
    </p:spTree>
    <p:extLst>
      <p:ext uri="{BB962C8B-B14F-4D97-AF65-F5344CB8AC3E}">
        <p14:creationId xmlns:p14="http://schemas.microsoft.com/office/powerpoint/2010/main" val="2200732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DBE816-64A6-0AAE-3916-70D70D197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00" y="1193800"/>
            <a:ext cx="67310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115E46-BC40-853C-1048-06722E784EC3}"/>
              </a:ext>
            </a:extLst>
          </p:cNvPr>
          <p:cNvSpPr txBox="1"/>
          <p:nvPr/>
        </p:nvSpPr>
        <p:spPr>
          <a:xfrm>
            <a:off x="0" y="0"/>
            <a:ext cx="647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corpses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Nyarubuye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2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39639B-31D9-C3BD-6C44-929410146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1222376"/>
            <a:ext cx="6604000" cy="4470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B3A98D-6F1F-4FD7-CD55-2D5C79A8FDA7}"/>
              </a:ext>
            </a:extLst>
          </p:cNvPr>
          <p:cNvSpPr txBox="1"/>
          <p:nvPr/>
        </p:nvSpPr>
        <p:spPr>
          <a:xfrm>
            <a:off x="0" y="0"/>
            <a:ext cx="777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camp,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Rwanda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Tanzania</a:t>
            </a:r>
          </a:p>
        </p:txBody>
      </p:sp>
    </p:spTree>
    <p:extLst>
      <p:ext uri="{BB962C8B-B14F-4D97-AF65-F5344CB8AC3E}">
        <p14:creationId xmlns:p14="http://schemas.microsoft.com/office/powerpoint/2010/main" val="234206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9611EA4-6A92-2267-47B5-F9611429D02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1C6F2B-CB53-7B05-4D0F-9F88A4A8E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Capa (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Endre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Ernö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Friedmann)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Running for shelter </a:t>
            </a:r>
            <a:r>
              <a:rPr lang="it-IT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air raids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Bilbao, 1937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4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24ED5D-7DF6-5C79-DCAE-8722B5D3B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i="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Picasso, </a:t>
            </a:r>
            <a:r>
              <a:rPr lang="it-IT" i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Guernica </a:t>
            </a:r>
            <a:r>
              <a:rPr lang="it-IT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(1° maggio – 4 giugno 1937)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su tela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349,3</a:t>
            </a:r>
            <a:r>
              <a:rPr lang="it-IT" b="0" i="0" dirty="0">
                <a:solidFill>
                  <a:srgbClr val="02020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776,6 cm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 </a:t>
            </a:r>
            <a:r>
              <a:rPr lang="it-IT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it-IT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Centro de Arte Reina Sofia, Madrid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based on: Guernica ">
            <a:extLst>
              <a:ext uri="{FF2B5EF4-FFF2-40B4-BE49-F238E27FC236}">
                <a16:creationId xmlns:a16="http://schemas.microsoft.com/office/drawing/2014/main" id="{A74DACED-5284-741C-3775-4FA94D4F251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3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13BE1FF-3AE8-61B2-1B8D-CC2817DFC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Robert Capa, </a:t>
            </a:r>
            <a:r>
              <a:rPr lang="it-IT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 of a </a:t>
            </a:r>
            <a:r>
              <a:rPr lang="it-IT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Loyalist</a:t>
            </a:r>
            <a:r>
              <a:rPr lang="it-IT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militiaman</a:t>
            </a:r>
            <a:r>
              <a:rPr lang="it-IT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Espejo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Córdoba front,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it-IT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1936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Center of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/Magnum </a:t>
            </a:r>
            <a:r>
              <a:rPr lang="it-IT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6FD1912D-30A9-1A56-F5FB-D40BFBCE5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45585"/>
            <a:ext cx="5157787" cy="340356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18D5D9D-70C4-1D43-1DAE-5B7A1D227A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02792"/>
            <a:ext cx="5183188" cy="32891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2985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0CAE5AE-3252-B6D0-38B1-A0C1B0D4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WWII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AAC587-3F12-BFEF-520E-061728A1B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di guerra. Italia.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Allied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B-26, soprannominato Little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ripreso da un altro velivolo mentre bombarda la stazione Tiburtina, target assegnato. In basso a destra, si distingue la Città del Vaticano. 31 marzo 1944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NARA, 342-FH-A25694-50208AC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B7E7C748-5FD3-4398-1E5E-27E4591CC8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89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D220D7-1B88-B85B-CCD5-FF784B2BD1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CED61C7-29A4-8B53-1E39-BF4E6141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di guerra. Italia. Bombardamento di Roma. Ordigni sganciati su sistema ferroviario da un velivolo delle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NARA, 342-FH-A25667-24409AC</a:t>
            </a:r>
          </a:p>
        </p:txBody>
      </p:sp>
    </p:spTree>
    <p:extLst>
      <p:ext uri="{BB962C8B-B14F-4D97-AF65-F5344CB8AC3E}">
        <p14:creationId xmlns:p14="http://schemas.microsoft.com/office/powerpoint/2010/main" val="32862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335EC163-0DD9-0F6A-5833-FD8E6E014D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F06C36-713B-8666-A439-CA8D1EF1F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Danni alla Basilica di San Lorenzo.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Basilica di San Lorenzo, uno dei monumenti colpiti dalle bombe alleate, è situato a poche centinaia di metri dagli snodi ferroviari.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NARA, 111-SC-191383</a:t>
            </a:r>
          </a:p>
        </p:txBody>
      </p:sp>
    </p:spTree>
    <p:extLst>
      <p:ext uri="{BB962C8B-B14F-4D97-AF65-F5344CB8AC3E}">
        <p14:creationId xmlns:p14="http://schemas.microsoft.com/office/powerpoint/2010/main" val="860777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744</Words>
  <Application>Microsoft Macintosh PowerPoint</Application>
  <PresentationFormat>Widescreen</PresentationFormat>
  <Paragraphs>83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Tema di Office</vt:lpstr>
      <vt:lpstr>2.2. La seconda guerra mondiale ... Rwanda</vt:lpstr>
      <vt:lpstr>2.2. La seconda guerra mondiale</vt:lpstr>
      <vt:lpstr>Guerra civile spagnola</vt:lpstr>
      <vt:lpstr>Presentazione standard di PowerPoint</vt:lpstr>
      <vt:lpstr>Presentazione standard di PowerPoint</vt:lpstr>
      <vt:lpstr>Presentazione standard di PowerPoint</vt:lpstr>
      <vt:lpstr>WWII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Nuremberg trials (1946)</vt:lpstr>
      <vt:lpstr>Shoah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Gilles Peress, The Silence, 1994 (Magnum)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88</cp:revision>
  <dcterms:created xsi:type="dcterms:W3CDTF">2025-05-28T06:59:09Z</dcterms:created>
  <dcterms:modified xsi:type="dcterms:W3CDTF">2025-10-23T07:10:25Z</dcterms:modified>
</cp:coreProperties>
</file>