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67"/>
  </p:notesMasterIdLst>
  <p:sldIdLst>
    <p:sldId id="301" r:id="rId2"/>
    <p:sldId id="338" r:id="rId3"/>
    <p:sldId id="339" r:id="rId4"/>
    <p:sldId id="343" r:id="rId5"/>
    <p:sldId id="319" r:id="rId6"/>
    <p:sldId id="320" r:id="rId7"/>
    <p:sldId id="326" r:id="rId8"/>
    <p:sldId id="327" r:id="rId9"/>
    <p:sldId id="285" r:id="rId10"/>
    <p:sldId id="257" r:id="rId11"/>
    <p:sldId id="313" r:id="rId12"/>
    <p:sldId id="259" r:id="rId13"/>
    <p:sldId id="261" r:id="rId14"/>
    <p:sldId id="315" r:id="rId15"/>
    <p:sldId id="286" r:id="rId16"/>
    <p:sldId id="260" r:id="rId17"/>
    <p:sldId id="262" r:id="rId18"/>
    <p:sldId id="287" r:id="rId19"/>
    <p:sldId id="264" r:id="rId20"/>
    <p:sldId id="349" r:id="rId21"/>
    <p:sldId id="266" r:id="rId22"/>
    <p:sldId id="289" r:id="rId23"/>
    <p:sldId id="263" r:id="rId24"/>
    <p:sldId id="318" r:id="rId25"/>
    <p:sldId id="314" r:id="rId26"/>
    <p:sldId id="311" r:id="rId27"/>
    <p:sldId id="317" r:id="rId28"/>
    <p:sldId id="267" r:id="rId29"/>
    <p:sldId id="299" r:id="rId30"/>
    <p:sldId id="310" r:id="rId31"/>
    <p:sldId id="269" r:id="rId32"/>
    <p:sldId id="270" r:id="rId33"/>
    <p:sldId id="344" r:id="rId34"/>
    <p:sldId id="303" r:id="rId35"/>
    <p:sldId id="290" r:id="rId36"/>
    <p:sldId id="277" r:id="rId37"/>
    <p:sldId id="291" r:id="rId38"/>
    <p:sldId id="292" r:id="rId39"/>
    <p:sldId id="294" r:id="rId40"/>
    <p:sldId id="295" r:id="rId41"/>
    <p:sldId id="332" r:id="rId42"/>
    <p:sldId id="276" r:id="rId43"/>
    <p:sldId id="274" r:id="rId44"/>
    <p:sldId id="351" r:id="rId45"/>
    <p:sldId id="352" r:id="rId46"/>
    <p:sldId id="279" r:id="rId47"/>
    <p:sldId id="275" r:id="rId48"/>
    <p:sldId id="336" r:id="rId49"/>
    <p:sldId id="354" r:id="rId50"/>
    <p:sldId id="345" r:id="rId51"/>
    <p:sldId id="298" r:id="rId52"/>
    <p:sldId id="328" r:id="rId53"/>
    <p:sldId id="353" r:id="rId54"/>
    <p:sldId id="335" r:id="rId55"/>
    <p:sldId id="337" r:id="rId56"/>
    <p:sldId id="282" r:id="rId57"/>
    <p:sldId id="307" r:id="rId58"/>
    <p:sldId id="330" r:id="rId59"/>
    <p:sldId id="348" r:id="rId60"/>
    <p:sldId id="355" r:id="rId61"/>
    <p:sldId id="324" r:id="rId62"/>
    <p:sldId id="370" r:id="rId63"/>
    <p:sldId id="296" r:id="rId64"/>
    <p:sldId id="356" r:id="rId65"/>
    <p:sldId id="341" r:id="rId66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71"/>
    <p:restoredTop sz="92857"/>
  </p:normalViewPr>
  <p:slideViewPr>
    <p:cSldViewPr>
      <p:cViewPr varScale="1">
        <p:scale>
          <a:sx n="118" d="100"/>
          <a:sy n="118" d="100"/>
        </p:scale>
        <p:origin x="244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DA939614-626C-8448-9C2E-85F29A6B19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5A6F85C-EFA6-864A-B001-CADCD82371C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12F3690-D0DE-9540-82B8-F591C3F36AF0}" type="datetimeFigureOut">
              <a:rPr lang="it-IT"/>
              <a:pPr>
                <a:defRPr/>
              </a:pPr>
              <a:t>04/01/25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A4B839BF-3093-E840-AB7E-06D425A920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DC5AFBF9-9D9F-5445-A570-FBB586891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29C1BE-53AC-C948-90EA-E35754D36B7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986D93-0E79-DA4D-918F-0693E13BDC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F02A2B-FAC5-4240-9644-4864F75B597A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egnaposto immagine diapositiva 1">
            <a:extLst>
              <a:ext uri="{FF2B5EF4-FFF2-40B4-BE49-F238E27FC236}">
                <a16:creationId xmlns:a16="http://schemas.microsoft.com/office/drawing/2014/main" id="{23E22BBA-6026-ACD8-A2E9-5EB382FADD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Segnaposto note 2">
            <a:extLst>
              <a:ext uri="{FF2B5EF4-FFF2-40B4-BE49-F238E27FC236}">
                <a16:creationId xmlns:a16="http://schemas.microsoft.com/office/drawing/2014/main" id="{C68F36D8-D96B-C1B8-36B3-EB0FF4C7AF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4515" name="Segnaposto numero diapositiva 3">
            <a:extLst>
              <a:ext uri="{FF2B5EF4-FFF2-40B4-BE49-F238E27FC236}">
                <a16:creationId xmlns:a16="http://schemas.microsoft.com/office/drawing/2014/main" id="{D569CEFC-C0F4-E3EF-7450-B6D00765A6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09E533-5695-604C-A781-8F5B4F6B5F4B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50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06A0A5-EEDD-C053-9C35-5A45E394AE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778AC4-A883-0B37-6CB9-3314C7795E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FA99B5-1557-81A3-427F-34376ECB2D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E978F3-2D8A-984E-B27C-41BC20E758E9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224375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8E73D6-12E3-4680-33B2-42C7B59690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A9D42F-580C-0829-574A-217B8A2E9D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122E07-FE20-B1CD-6402-96E4324470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874B2-D743-7C4C-8E50-FBCC835A12B5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44190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3CB7B5-437C-F7CA-8710-554653B21D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CD1597-4FBA-15E8-8EA1-EFCF523C30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C72601-3BCD-399A-CB51-99CDBC48C8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B20A0-D6C7-E44D-BBBC-FF770C7A3CB7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025457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AE1A72-35CD-21B2-F378-A5379BC835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9C6453-4301-E68D-B0FA-A068189521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79DC38-F83E-D3D8-5C61-8970C62D5F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57ADD-CE4E-4044-BAE1-4B243942ABC9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788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5868FDF-6DDD-887D-A59D-8697DD77AB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E2B45C7-C922-B436-F267-33BD07C2EE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8A2F72C-9291-1246-19DE-CB63725BED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6FDB8F-A125-BE46-A886-15EE042317B6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796058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371B0AF-EF0D-9208-A4D1-DCAA7A5E69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BC8F1BE-2574-3438-920F-414A5E32DE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630DD11-6734-C5B7-6D38-DA17F74F82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EEF46B-59FE-5845-98F7-EBCCF70A6CAC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754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6DE947-0137-14F1-2F3A-C65D9DDABC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7D2ED3-FD4A-14F2-82C0-31DD51C2BE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2D6D84-961F-4CA0-2C65-970C4ED93E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EAAAF7-31DB-9942-9576-ED68C736125B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394692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2077E9-4DA1-ADFC-1F75-EEAF0E4822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3417D2-0992-28B4-2522-5E6EF25E21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500773-B84B-7127-6B81-914F5750D0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A80A49-6F3A-E14F-8AB6-C80300A655CA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71347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8B1EEB-54F5-32D7-DEF9-E81DBE8835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C6D385-D8E8-7EEA-80A1-0F4190210D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050DD-D156-1C96-FE7C-36D398075A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1C691-02EC-0A44-BDBB-C80E38D1A331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76938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1754E4-345C-02C0-5CFF-3C7668B55C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9ECF02F-B99F-FB57-1FC8-82E66C7BFB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D613DF-2580-D558-DF0C-BC8D80AF8F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B1165-C989-F04D-9C8A-699B3BD6F6A4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979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1AD9C6-11E6-0D5E-2234-62C861876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8FE64F1-4895-5DF8-EE17-1BB21A26D7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225E28-4F8B-505D-3E23-404FA98D34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242E6-2856-2742-BBB6-91194ED9764D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640268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8ED871-D1AA-8631-C13E-95E318D0D6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44B4D2F-5D6B-407A-1451-0D23A829CE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FA7EBA9-C0BE-024B-76AA-C54985E97C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E9AF79-53EC-C540-A446-4C5FC1DF2278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9426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3BD949-5AC0-ECB6-4D90-A21F56F148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5E133A-723A-8DDE-318C-48C496CEDC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E3D8F3-9D56-5D30-6406-4CCEC98CAB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75816-AE35-AD47-94F5-924E9990B6CA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76397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869B7-4DB3-7EF0-EB18-2C80086DCC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D631-AB4A-140F-4BF8-0910452163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36B425-5510-8D5B-60D5-957C2C320E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8B2D0-D879-2140-A185-D2F952C1EF1D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4481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BA659FF-7FB4-C44E-5442-8889A992EE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4D01597-DC4A-D9F9-CEFF-9E2E3D3B14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111620" name="Rectangle 4">
            <a:extLst>
              <a:ext uri="{FF2B5EF4-FFF2-40B4-BE49-F238E27FC236}">
                <a16:creationId xmlns:a16="http://schemas.microsoft.com/office/drawing/2014/main" id="{ECF99F28-D6BD-2C41-BE33-619AA738B24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2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11621" name="Rectangle 5">
            <a:extLst>
              <a:ext uri="{FF2B5EF4-FFF2-40B4-BE49-F238E27FC236}">
                <a16:creationId xmlns:a16="http://schemas.microsoft.com/office/drawing/2014/main" id="{D8F150A9-9F7E-1C46-95F4-B7B187B9404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2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11622" name="Rectangle 6">
            <a:extLst>
              <a:ext uri="{FF2B5EF4-FFF2-40B4-BE49-F238E27FC236}">
                <a16:creationId xmlns:a16="http://schemas.microsoft.com/office/drawing/2014/main" id="{44BCBE3A-B275-1E43-A7E5-034DBA4ACA6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fld id="{DC458260-E39C-5D43-BF3F-F1476D7CAB70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artsandculture.google.com/asset/the-steerage/igGYpGdjRhdjog?hl=it&amp;ms=%7B%22x%22%3A0.5%2C%22y%22%3A0.5%2C%22z%22%3A9%2C%22size%22%3A%7B%22width%22%3A2.024390243902439%2C%22height%22%3A0.7428243398392652%7D%7D" TargetMode="Externa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35C2993A-0978-58A9-D9BD-19167CC46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8153400" cy="1143000"/>
          </a:xfrm>
        </p:spPr>
        <p:txBody>
          <a:bodyPr/>
          <a:lstStyle/>
          <a:p>
            <a:pPr eaLnBrk="1" hangingPunct="1"/>
            <a:r>
              <a:rPr lang="it-IT" altLang="it-IT" i="1">
                <a:ea typeface="ＭＳ Ｐゴシック" panose="020B0600070205080204" pitchFamily="34" charset="-128"/>
              </a:rPr>
              <a:t>Storia e tecniche della fotografia</a:t>
            </a:r>
            <a:br>
              <a:rPr lang="it-IT" altLang="it-IT" sz="4800">
                <a:ea typeface="ＭＳ Ｐゴシック" panose="020B0600070205080204" pitchFamily="34" charset="-128"/>
              </a:rPr>
            </a:br>
            <a:r>
              <a:rPr lang="it-IT" altLang="it-IT" sz="4000" i="1">
                <a:ea typeface="ＭＳ Ｐゴシック" panose="020B0600070205080204" pitchFamily="34" charset="-128"/>
              </a:rPr>
              <a:t>2024-2025</a:t>
            </a:r>
          </a:p>
        </p:txBody>
      </p:sp>
      <p:pic>
        <p:nvPicPr>
          <p:cNvPr id="17410" name="Immagine 2">
            <a:extLst>
              <a:ext uri="{FF2B5EF4-FFF2-40B4-BE49-F238E27FC236}">
                <a16:creationId xmlns:a16="http://schemas.microsoft.com/office/drawing/2014/main" id="{3AE7DA34-5944-8D48-9589-7154AEBC5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44675"/>
            <a:ext cx="634841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0DFC6B-238E-1140-8116-98D4260A19B7}"/>
              </a:ext>
            </a:extLst>
          </p:cNvPr>
          <p:cNvSpPr txBox="1"/>
          <p:nvPr/>
        </p:nvSpPr>
        <p:spPr>
          <a:xfrm>
            <a:off x="6913563" y="6265863"/>
            <a:ext cx="19669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Gabriele D’Autilia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>
            <a:extLst>
              <a:ext uri="{FF2B5EF4-FFF2-40B4-BE49-F238E27FC236}">
                <a16:creationId xmlns:a16="http://schemas.microsoft.com/office/drawing/2014/main" id="{5E165533-8B83-E9C2-44E3-4D8F4C7A3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Litografia</a:t>
            </a:r>
          </a:p>
        </p:txBody>
      </p:sp>
      <p:pic>
        <p:nvPicPr>
          <p:cNvPr id="26626" name="Immagine 2">
            <a:extLst>
              <a:ext uri="{FF2B5EF4-FFF2-40B4-BE49-F238E27FC236}">
                <a16:creationId xmlns:a16="http://schemas.microsoft.com/office/drawing/2014/main" id="{F4DF352A-674C-2782-B89F-33899BB6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1752600"/>
            <a:ext cx="64452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53E195A7-D5C8-C8EA-72D5-3B4ADC2460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Foro stenopeico</a:t>
            </a:r>
          </a:p>
        </p:txBody>
      </p:sp>
      <p:pic>
        <p:nvPicPr>
          <p:cNvPr id="27650" name="Segnaposto contenuto 4">
            <a:extLst>
              <a:ext uri="{FF2B5EF4-FFF2-40B4-BE49-F238E27FC236}">
                <a16:creationId xmlns:a16="http://schemas.microsoft.com/office/drawing/2014/main" id="{B6B1B880-DB8E-C145-CD54-1EF69CC1CB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2205038"/>
            <a:ext cx="6540500" cy="410368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EA303685-717C-AADB-9A26-E078DE1AC7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03800" y="2924175"/>
            <a:ext cx="4819650" cy="1143000"/>
          </a:xfrm>
        </p:spPr>
        <p:txBody>
          <a:bodyPr/>
          <a:lstStyle/>
          <a:p>
            <a:pPr eaLnBrk="1" hangingPunct="1"/>
            <a: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Camera </a:t>
            </a:r>
            <a:b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obscura</a:t>
            </a:r>
          </a:p>
        </p:txBody>
      </p:sp>
      <p:pic>
        <p:nvPicPr>
          <p:cNvPr id="28674" name="Picture 5" descr="cameraobs">
            <a:extLst>
              <a:ext uri="{FF2B5EF4-FFF2-40B4-BE49-F238E27FC236}">
                <a16:creationId xmlns:a16="http://schemas.microsoft.com/office/drawing/2014/main" id="{3452180B-A569-D587-395D-A2E50B7F4B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76250"/>
            <a:ext cx="5133975" cy="5740400"/>
          </a:xfrm>
          <a:noFill/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>
            <a:extLst>
              <a:ext uri="{FF2B5EF4-FFF2-40B4-BE49-F238E27FC236}">
                <a16:creationId xmlns:a16="http://schemas.microsoft.com/office/drawing/2014/main" id="{050A85FB-0E0C-9AD8-3367-F10034CD5C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>
                <a:ea typeface="ＭＳ Ｐゴシック" panose="020B0600070205080204" pitchFamily="34" charset="-128"/>
              </a:rPr>
              <a:t>Nicéphore Niepce, </a:t>
            </a:r>
            <a:br>
              <a:rPr lang="it-IT" altLang="it-IT" sz="4000">
                <a:ea typeface="ＭＳ Ｐゴシック" panose="020B0600070205080204" pitchFamily="34" charset="-128"/>
              </a:rPr>
            </a:br>
            <a:r>
              <a:rPr lang="it-IT" altLang="it-IT" sz="4000" i="1">
                <a:ea typeface="ＭＳ Ｐゴシック" panose="020B0600070205080204" pitchFamily="34" charset="-128"/>
              </a:rPr>
              <a:t>Veduta da una finestra a </a:t>
            </a:r>
            <a:br>
              <a:rPr lang="it-IT" altLang="it-IT" sz="4000" i="1">
                <a:ea typeface="ＭＳ Ｐゴシック" panose="020B0600070205080204" pitchFamily="34" charset="-128"/>
              </a:rPr>
            </a:br>
            <a:r>
              <a:rPr lang="it-IT" altLang="it-IT" sz="4000" i="1">
                <a:ea typeface="ＭＳ Ｐゴシック" panose="020B0600070205080204" pitchFamily="34" charset="-128"/>
              </a:rPr>
              <a:t>Le Gras</a:t>
            </a:r>
            <a:r>
              <a:rPr lang="it-IT" altLang="it-IT" sz="4000">
                <a:ea typeface="ＭＳ Ｐゴシック" panose="020B0600070205080204" pitchFamily="34" charset="-128"/>
              </a:rPr>
              <a:t>, 1826</a:t>
            </a:r>
          </a:p>
        </p:txBody>
      </p:sp>
      <p:pic>
        <p:nvPicPr>
          <p:cNvPr id="29698" name="Picture 8" descr="le gras">
            <a:extLst>
              <a:ext uri="{FF2B5EF4-FFF2-40B4-BE49-F238E27FC236}">
                <a16:creationId xmlns:a16="http://schemas.microsoft.com/office/drawing/2014/main" id="{C8ECDD55-BD85-EB61-ED8D-4D021CC391F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2276475"/>
            <a:ext cx="5257800" cy="4244975"/>
          </a:xfrm>
          <a:noFill/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9B3F292-1D5F-CF53-31D0-4A10E3A8E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Louis Daguerre</a:t>
            </a:r>
            <a:r>
              <a:rPr lang="it-IT" altLang="it-IT" dirty="0">
                <a:ea typeface="ＭＳ Ｐゴシック" panose="020B0600070205080204" pitchFamily="34" charset="-128"/>
              </a:rPr>
              <a:t>, </a:t>
            </a:r>
            <a:r>
              <a:rPr lang="it-IT" altLang="it-IT" i="1" dirty="0">
                <a:ea typeface="ＭＳ Ｐゴシック" panose="020B0600070205080204" pitchFamily="34" charset="-128"/>
              </a:rPr>
              <a:t>Veduta di un boulevard parigino</a:t>
            </a:r>
            <a:r>
              <a:rPr lang="it-IT" altLang="it-IT" dirty="0">
                <a:ea typeface="ＭＳ Ｐゴシック" panose="020B0600070205080204" pitchFamily="34" charset="-128"/>
              </a:rPr>
              <a:t>, 1839</a:t>
            </a:r>
          </a:p>
        </p:txBody>
      </p:sp>
      <p:pic>
        <p:nvPicPr>
          <p:cNvPr id="30722" name="Picture 9" descr="daguerre">
            <a:extLst>
              <a:ext uri="{FF2B5EF4-FFF2-40B4-BE49-F238E27FC236}">
                <a16:creationId xmlns:a16="http://schemas.microsoft.com/office/drawing/2014/main" id="{DA45F50C-EDF2-7297-AA41-C17BAC58667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4664" y="1916113"/>
            <a:ext cx="6834671" cy="4941887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>
            <a:extLst>
              <a:ext uri="{FF2B5EF4-FFF2-40B4-BE49-F238E27FC236}">
                <a16:creationId xmlns:a16="http://schemas.microsoft.com/office/drawing/2014/main" id="{E1F54410-568B-33BB-B003-3116D224E3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1675" y="333375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Dagherrotipi</a:t>
            </a:r>
          </a:p>
        </p:txBody>
      </p:sp>
      <p:pic>
        <p:nvPicPr>
          <p:cNvPr id="31746" name="Picture 6">
            <a:extLst>
              <a:ext uri="{FF2B5EF4-FFF2-40B4-BE49-F238E27FC236}">
                <a16:creationId xmlns:a16="http://schemas.microsoft.com/office/drawing/2014/main" id="{7FF1E98E-0A8E-8F37-441A-57A485CDE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2" y="1469414"/>
            <a:ext cx="4189782" cy="536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1">
            <a:extLst>
              <a:ext uri="{FF2B5EF4-FFF2-40B4-BE49-F238E27FC236}">
                <a16:creationId xmlns:a16="http://schemas.microsoft.com/office/drawing/2014/main" id="{DE07B586-65C3-89F6-6247-2EA4AB2CC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38671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33CD5E1F-F913-8E5D-AC71-56A5978F10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dirty="0" err="1">
                <a:ea typeface="ＭＳ Ｐゴシック" panose="020B0600070205080204" pitchFamily="34" charset="-128"/>
              </a:rPr>
              <a:t>Daguerréotypomanie</a:t>
            </a:r>
            <a:endParaRPr lang="it-IT" altLang="it-IT" dirty="0">
              <a:ea typeface="ＭＳ Ｐゴシック" panose="020B0600070205080204" pitchFamily="34" charset="-128"/>
            </a:endParaRPr>
          </a:p>
        </p:txBody>
      </p:sp>
      <p:pic>
        <p:nvPicPr>
          <p:cNvPr id="32770" name="Segnaposto contenuto 4">
            <a:extLst>
              <a:ext uri="{FF2B5EF4-FFF2-40B4-BE49-F238E27FC236}">
                <a16:creationId xmlns:a16="http://schemas.microsoft.com/office/drawing/2014/main" id="{BFE63DF5-0736-3FDD-09E4-1057022C1F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663" y="1268760"/>
            <a:ext cx="6960674" cy="5589240"/>
          </a:xfr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>
            <a:extLst>
              <a:ext uri="{FF2B5EF4-FFF2-40B4-BE49-F238E27FC236}">
                <a16:creationId xmlns:a16="http://schemas.microsoft.com/office/drawing/2014/main" id="{4C5DA9FD-52FD-C4BA-E414-5DFCABDF1D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Fox Talbot</a:t>
            </a:r>
            <a:r>
              <a:rPr lang="it-IT" altLang="it-IT" dirty="0">
                <a:ea typeface="ＭＳ Ｐゴシック" panose="020B0600070205080204" pitchFamily="34" charset="-128"/>
              </a:rPr>
              <a:t>, </a:t>
            </a:r>
            <a:r>
              <a:rPr lang="it-IT" altLang="it-IT" i="1" dirty="0">
                <a:ea typeface="ＭＳ Ｐゴシック" panose="020B0600070205080204" pitchFamily="34" charset="-128"/>
              </a:rPr>
              <a:t>The </a:t>
            </a:r>
            <a:r>
              <a:rPr lang="it-IT" altLang="it-IT" i="1" dirty="0" err="1">
                <a:ea typeface="ＭＳ Ｐゴシック" panose="020B0600070205080204" pitchFamily="34" charset="-128"/>
              </a:rPr>
              <a:t>Pencil</a:t>
            </a:r>
            <a:r>
              <a:rPr lang="it-IT" altLang="it-IT" i="1" dirty="0">
                <a:ea typeface="ＭＳ Ｐゴシック" panose="020B0600070205080204" pitchFamily="34" charset="-128"/>
              </a:rPr>
              <a:t> of Nature</a:t>
            </a:r>
            <a:r>
              <a:rPr lang="it-IT" altLang="it-IT" dirty="0">
                <a:ea typeface="ＭＳ Ｐゴシック" panose="020B0600070205080204" pitchFamily="34" charset="-128"/>
              </a:rPr>
              <a:t>, 1844 – positivo/negativo</a:t>
            </a:r>
            <a:br>
              <a:rPr lang="it-IT" altLang="it-IT" dirty="0">
                <a:ea typeface="ＭＳ Ｐゴシック" panose="020B0600070205080204" pitchFamily="34" charset="-128"/>
              </a:rPr>
            </a:br>
            <a:endParaRPr lang="it-IT" altLang="it-IT" dirty="0">
              <a:ea typeface="ＭＳ Ｐゴシック" panose="020B0600070205080204" pitchFamily="34" charset="-128"/>
            </a:endParaRPr>
          </a:p>
        </p:txBody>
      </p:sp>
      <p:pic>
        <p:nvPicPr>
          <p:cNvPr id="33794" name="Picture 6" descr="calotipo">
            <a:extLst>
              <a:ext uri="{FF2B5EF4-FFF2-40B4-BE49-F238E27FC236}">
                <a16:creationId xmlns:a16="http://schemas.microsoft.com/office/drawing/2014/main" id="{C70D9E9A-3142-654E-2002-1F744F2614D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325" y="1752600"/>
            <a:ext cx="5975350" cy="4691063"/>
          </a:xfrm>
          <a:noFill/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10CF1D95-C047-2A38-E3BA-68770C8BC3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Tecniche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E24F4236-F5A6-B790-CEC4-363286CC9E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2150" y="2436813"/>
            <a:ext cx="7694613" cy="3392487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Collodio umido 1851-1880: procedimento lungo</a:t>
            </a:r>
          </a:p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Gelatina 1880: istantanee, pronte per l’uso, standardizzazione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>
            <a:extLst>
              <a:ext uri="{FF2B5EF4-FFF2-40B4-BE49-F238E27FC236}">
                <a16:creationId xmlns:a16="http://schemas.microsoft.com/office/drawing/2014/main" id="{55CD35A2-2B8A-5CAA-D22B-C0F960FD7B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7238" y="116632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Il ritratto fotografico</a:t>
            </a:r>
          </a:p>
        </p:txBody>
      </p:sp>
      <p:pic>
        <p:nvPicPr>
          <p:cNvPr id="35842" name="Picture 8" descr="balzac">
            <a:extLst>
              <a:ext uri="{FF2B5EF4-FFF2-40B4-BE49-F238E27FC236}">
                <a16:creationId xmlns:a16="http://schemas.microsoft.com/office/drawing/2014/main" id="{0CF514B0-B2A4-7CA9-B3AC-605295C420D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771650"/>
            <a:ext cx="3670300" cy="4748213"/>
          </a:xfrm>
          <a:noFill/>
        </p:spPr>
      </p:pic>
      <p:pic>
        <p:nvPicPr>
          <p:cNvPr id="35843" name="Picture 8" descr="nadar-baudelaire">
            <a:extLst>
              <a:ext uri="{FF2B5EF4-FFF2-40B4-BE49-F238E27FC236}">
                <a16:creationId xmlns:a16="http://schemas.microsoft.com/office/drawing/2014/main" id="{A7A31326-D2D5-17BF-C29D-625CDFD1CAF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752600"/>
            <a:ext cx="3453676" cy="4767263"/>
          </a:xfrm>
          <a:noFill/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olo 1">
            <a:extLst>
              <a:ext uri="{FF2B5EF4-FFF2-40B4-BE49-F238E27FC236}">
                <a16:creationId xmlns:a16="http://schemas.microsoft.com/office/drawing/2014/main" id="{80EDDE93-D421-D324-B319-AB2D1FCB33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6775" y="1557338"/>
            <a:ext cx="7772400" cy="1143000"/>
          </a:xfrm>
        </p:spPr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Che cos’è la fotografia?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C8BADBF3-C8AF-9C4D-905B-BE324519E91F}"/>
              </a:ext>
            </a:extLst>
          </p:cNvPr>
          <p:cNvSpPr txBox="1">
            <a:spLocks/>
          </p:cNvSpPr>
          <p:nvPr/>
        </p:nvSpPr>
        <p:spPr bwMode="auto">
          <a:xfrm>
            <a:off x="900113" y="31416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>
              <a:defRPr/>
            </a:pPr>
            <a:r>
              <a:rPr lang="it-IT" kern="0" dirty="0">
                <a:solidFill>
                  <a:srgbClr val="FF0000"/>
                </a:solidFill>
              </a:rPr>
              <a:t>Analogico e digitale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DB421292-53AC-8570-8A60-F87C1650A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980728" y="28575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dirty="0">
                <a:ea typeface="ＭＳ Ｐゴシック" panose="020B0600070205080204" pitchFamily="34" charset="-128"/>
              </a:rPr>
              <a:t>Yousuf </a:t>
            </a:r>
            <a:r>
              <a:rPr lang="it-IT" altLang="it-IT" dirty="0" err="1">
                <a:ea typeface="ＭＳ Ｐゴシック" panose="020B0600070205080204" pitchFamily="34" charset="-128"/>
              </a:rPr>
              <a:t>Karsh</a:t>
            </a:r>
            <a:r>
              <a:rPr lang="it-IT" altLang="it-IT" dirty="0">
                <a:ea typeface="ＭＳ Ｐゴシック" panose="020B0600070205080204" pitchFamily="34" charset="-128"/>
              </a:rPr>
              <a:t>, </a:t>
            </a:r>
            <a:br>
              <a:rPr lang="it-IT" altLang="it-IT" dirty="0">
                <a:ea typeface="ＭＳ Ｐゴシック" panose="020B0600070205080204" pitchFamily="34" charset="-128"/>
              </a:rPr>
            </a:br>
            <a:r>
              <a:rPr lang="it-IT" altLang="it-IT" dirty="0">
                <a:ea typeface="ＭＳ Ｐゴシック" panose="020B0600070205080204" pitchFamily="34" charset="-128"/>
              </a:rPr>
              <a:t>1941</a:t>
            </a:r>
          </a:p>
        </p:txBody>
      </p:sp>
      <p:pic>
        <p:nvPicPr>
          <p:cNvPr id="18435" name="Picture 7" descr="karsh">
            <a:extLst>
              <a:ext uri="{FF2B5EF4-FFF2-40B4-BE49-F238E27FC236}">
                <a16:creationId xmlns:a16="http://schemas.microsoft.com/office/drawing/2014/main" id="{DA786336-2C55-11C8-1862-B18B8EEA7B3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7634" y="0"/>
            <a:ext cx="5289665" cy="6849684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>
            <a:extLst>
              <a:ext uri="{FF2B5EF4-FFF2-40B4-BE49-F238E27FC236}">
                <a16:creationId xmlns:a16="http://schemas.microsoft.com/office/drawing/2014/main" id="{B4F1BE0F-06BB-08EE-9554-91E45DB416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Carte de visite 1854</a:t>
            </a:r>
          </a:p>
        </p:txBody>
      </p:sp>
      <p:pic>
        <p:nvPicPr>
          <p:cNvPr id="36866" name="Segnaposto contenuto 4">
            <a:extLst>
              <a:ext uri="{FF2B5EF4-FFF2-40B4-BE49-F238E27FC236}">
                <a16:creationId xmlns:a16="http://schemas.microsoft.com/office/drawing/2014/main" id="{92E25CF5-66B3-CC75-7477-E92A420285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1752600"/>
            <a:ext cx="6074481" cy="5105400"/>
          </a:xfr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40BB53CB-C981-523E-EF57-89B872A8ED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Stereoscopia</a:t>
            </a:r>
          </a:p>
        </p:txBody>
      </p:sp>
      <p:pic>
        <p:nvPicPr>
          <p:cNvPr id="37890" name="Segnaposto contenuto 4">
            <a:extLst>
              <a:ext uri="{FF2B5EF4-FFF2-40B4-BE49-F238E27FC236}">
                <a16:creationId xmlns:a16="http://schemas.microsoft.com/office/drawing/2014/main" id="{C811D578-79BD-3CD3-4CD2-C14AAB0E8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52600"/>
            <a:ext cx="53832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Immagine 13">
            <a:extLst>
              <a:ext uri="{FF2B5EF4-FFF2-40B4-BE49-F238E27FC236}">
                <a16:creationId xmlns:a16="http://schemas.microsoft.com/office/drawing/2014/main" id="{6874C5CD-C295-E77B-CAA9-6CB8911A7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632" y="4077073"/>
            <a:ext cx="5098368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">
            <a:extLst>
              <a:ext uri="{FF2B5EF4-FFF2-40B4-BE49-F238E27FC236}">
                <a16:creationId xmlns:a16="http://schemas.microsoft.com/office/drawing/2014/main" id="{B426CD9B-EB37-7A0A-72EA-E5D57227FE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Kodak</a:t>
            </a:r>
            <a:r>
              <a:rPr lang="it-IT" altLang="it-IT" dirty="0">
                <a:ea typeface="ＭＳ Ｐゴシック" panose="020B0600070205080204" pitchFamily="34" charset="-128"/>
              </a:rPr>
              <a:t>, 1888</a:t>
            </a:r>
          </a:p>
        </p:txBody>
      </p:sp>
      <p:pic>
        <p:nvPicPr>
          <p:cNvPr id="38914" name="Picture 6" descr="kodak">
            <a:extLst>
              <a:ext uri="{FF2B5EF4-FFF2-40B4-BE49-F238E27FC236}">
                <a16:creationId xmlns:a16="http://schemas.microsoft.com/office/drawing/2014/main" id="{C3F95AA3-1323-27D6-9CFF-BE44F372B9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3188" y="2209800"/>
            <a:ext cx="3859212" cy="3657600"/>
          </a:xfrm>
          <a:noFill/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8FD4F114-C6C0-D9F5-F0E4-AC56542B0B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2564904"/>
            <a:ext cx="7772400" cy="1143000"/>
          </a:xfrm>
        </p:spPr>
        <p:txBody>
          <a:bodyPr/>
          <a:lstStyle/>
          <a:p>
            <a:pPr algn="l" eaLnBrk="1" hangingPunct="1"/>
            <a:r>
              <a:rPr lang="it-IT" altLang="it-IT" dirty="0">
                <a:ea typeface="ＭＳ Ｐゴシック" panose="020B0600070205080204" pitchFamily="34" charset="-128"/>
              </a:rPr>
              <a:t>Donne,</a:t>
            </a:r>
            <a:br>
              <a:rPr lang="it-IT" altLang="it-IT" dirty="0">
                <a:ea typeface="ＭＳ Ｐゴシック" panose="020B0600070205080204" pitchFamily="34" charset="-128"/>
              </a:rPr>
            </a:br>
            <a:r>
              <a:rPr lang="it-IT" altLang="it-IT" dirty="0">
                <a:ea typeface="ＭＳ Ｐゴシック" panose="020B0600070205080204" pitchFamily="34" charset="-128"/>
              </a:rPr>
              <a:t>Julia </a:t>
            </a:r>
            <a:br>
              <a:rPr lang="it-IT" altLang="it-IT" dirty="0">
                <a:ea typeface="ＭＳ Ｐゴシック" panose="020B0600070205080204" pitchFamily="34" charset="-128"/>
              </a:rPr>
            </a:br>
            <a:r>
              <a:rPr lang="it-IT" altLang="it-IT" dirty="0">
                <a:ea typeface="ＭＳ Ｐゴシック" panose="020B0600070205080204" pitchFamily="34" charset="-128"/>
              </a:rPr>
              <a:t>Margaret </a:t>
            </a:r>
            <a:br>
              <a:rPr lang="it-IT" altLang="it-IT" dirty="0">
                <a:ea typeface="ＭＳ Ｐゴシック" panose="020B0600070205080204" pitchFamily="34" charset="-128"/>
              </a:rPr>
            </a:br>
            <a:r>
              <a:rPr lang="it-IT" altLang="it-IT" dirty="0">
                <a:ea typeface="ＭＳ Ｐゴシック" panose="020B0600070205080204" pitchFamily="34" charset="-128"/>
              </a:rPr>
              <a:t>Cameron</a:t>
            </a:r>
          </a:p>
        </p:txBody>
      </p:sp>
      <p:pic>
        <p:nvPicPr>
          <p:cNvPr id="39938" name="Picture 4">
            <a:extLst>
              <a:ext uri="{FF2B5EF4-FFF2-40B4-BE49-F238E27FC236}">
                <a16:creationId xmlns:a16="http://schemas.microsoft.com/office/drawing/2014/main" id="{C4D8FDCE-A221-15E7-60CD-445F02586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896"/>
            <a:ext cx="5283763" cy="682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19993247-1112-E8FF-4223-BB37107531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86400" y="609600"/>
            <a:ext cx="3200400" cy="5638800"/>
          </a:xfrm>
        </p:spPr>
        <p:txBody>
          <a:bodyPr/>
          <a:lstStyle/>
          <a:p>
            <a:pPr eaLnBrk="1" hangingPunct="1"/>
            <a:r>
              <a:rPr lang="it-IT" sz="3600" dirty="0">
                <a:solidFill>
                  <a:srgbClr val="FF0000"/>
                </a:solidFill>
              </a:rPr>
              <a:t>Arte e fotografia</a:t>
            </a:r>
            <a:br>
              <a:rPr lang="it-IT" sz="3600" dirty="0"/>
            </a:br>
            <a:br>
              <a:rPr lang="it-IT" altLang="it-IT" sz="3600" dirty="0">
                <a:ea typeface="ＭＳ Ｐゴシック" panose="020B0600070205080204" pitchFamily="34" charset="-128"/>
              </a:rPr>
            </a:br>
            <a:r>
              <a:rPr lang="it-IT" altLang="it-IT" sz="3600" dirty="0" err="1">
                <a:ea typeface="ＭＳ Ｐゴシック" panose="020B0600070205080204" pitchFamily="34" charset="-128"/>
              </a:rPr>
              <a:t>Jan</a:t>
            </a:r>
            <a:r>
              <a:rPr lang="it-IT" altLang="it-IT" sz="3600" dirty="0">
                <a:ea typeface="ＭＳ Ｐゴシック" panose="020B0600070205080204" pitchFamily="34" charset="-128"/>
              </a:rPr>
              <a:t> Vermeer, </a:t>
            </a:r>
            <a:r>
              <a:rPr lang="it-IT" altLang="it-IT" sz="3600" i="1" dirty="0">
                <a:ea typeface="ＭＳ Ｐゴシック" panose="020B0600070205080204" pitchFamily="34" charset="-128"/>
              </a:rPr>
              <a:t>Lezione di musica</a:t>
            </a:r>
            <a:r>
              <a:rPr lang="it-IT" altLang="it-IT" sz="3600" dirty="0">
                <a:ea typeface="ＭＳ Ｐゴシック" panose="020B0600070205080204" pitchFamily="34" charset="-128"/>
              </a:rPr>
              <a:t>,</a:t>
            </a:r>
            <a:br>
              <a:rPr lang="it-IT" altLang="it-IT" sz="3600" dirty="0">
                <a:ea typeface="ＭＳ Ｐゴシック" panose="020B0600070205080204" pitchFamily="34" charset="-128"/>
              </a:rPr>
            </a:br>
            <a:r>
              <a:rPr lang="it-IT" altLang="it-IT" sz="3600" dirty="0">
                <a:ea typeface="ＭＳ Ｐゴシック" panose="020B0600070205080204" pitchFamily="34" charset="-128"/>
              </a:rPr>
              <a:t>1662</a:t>
            </a:r>
          </a:p>
        </p:txBody>
      </p:sp>
      <p:pic>
        <p:nvPicPr>
          <p:cNvPr id="40962" name="Picture 4" descr="Vermeer--_The_Music_Lesson.jpg                                 0004C0A8Macintosh HD                   BD75849C:">
            <a:extLst>
              <a:ext uri="{FF2B5EF4-FFF2-40B4-BE49-F238E27FC236}">
                <a16:creationId xmlns:a16="http://schemas.microsoft.com/office/drawing/2014/main" id="{C4B87F84-C1AC-CD99-DF09-F527D4016B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762000"/>
            <a:ext cx="4808538" cy="54864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255065F6-0781-0342-8F5C-550B931C08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56176" y="692696"/>
            <a:ext cx="2751137" cy="5761038"/>
          </a:xfrm>
        </p:spPr>
        <p:txBody>
          <a:bodyPr/>
          <a:lstStyle/>
          <a:p>
            <a:pPr eaLnBrk="1" hangingPunct="1"/>
            <a:r>
              <a:rPr lang="it-IT" altLang="it-IT" sz="3600" dirty="0">
                <a:ea typeface="ＭＳ Ｐゴシック" panose="020B0600070205080204" pitchFamily="34" charset="-128"/>
              </a:rPr>
              <a:t>Edgar Degas, </a:t>
            </a:r>
            <a:r>
              <a:rPr lang="it-IT" altLang="it-IT" sz="3600" i="1" dirty="0">
                <a:ea typeface="ＭＳ Ｐゴシック" panose="020B0600070205080204" pitchFamily="34" charset="-128"/>
              </a:rPr>
              <a:t>La scuola di danza</a:t>
            </a:r>
            <a:r>
              <a:rPr lang="it-IT" altLang="it-IT" sz="3600" dirty="0">
                <a:ea typeface="ＭＳ Ｐゴシック" panose="020B0600070205080204" pitchFamily="34" charset="-128"/>
              </a:rPr>
              <a:t>, 1876</a:t>
            </a:r>
          </a:p>
        </p:txBody>
      </p:sp>
      <p:pic>
        <p:nvPicPr>
          <p:cNvPr id="41986" name="Segnaposto contenuto 4">
            <a:extLst>
              <a:ext uri="{FF2B5EF4-FFF2-40B4-BE49-F238E27FC236}">
                <a16:creationId xmlns:a16="http://schemas.microsoft.com/office/drawing/2014/main" id="{DB6D30E9-C970-792B-D40C-BEC8A04FDA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8520"/>
            <a:ext cx="5940152" cy="690702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A68E3AE4-E6FB-A04D-35E2-4B2F7A8FE2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Degas 1876, Brassai 1932</a:t>
            </a:r>
          </a:p>
        </p:txBody>
      </p:sp>
      <p:pic>
        <p:nvPicPr>
          <p:cNvPr id="43010" name="Picture 3">
            <a:extLst>
              <a:ext uri="{FF2B5EF4-FFF2-40B4-BE49-F238E27FC236}">
                <a16:creationId xmlns:a16="http://schemas.microsoft.com/office/drawing/2014/main" id="{C2428236-8332-25FB-A1BF-7A7E2C490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3073400" cy="41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>
            <a:extLst>
              <a:ext uri="{FF2B5EF4-FFF2-40B4-BE49-F238E27FC236}">
                <a16:creationId xmlns:a16="http://schemas.microsoft.com/office/drawing/2014/main" id="{8C225584-061D-F6F7-D633-9D22C51EC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2971800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D38C6F75-53FD-88B1-6CE1-908366D5F1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Antropologia e crimine</a:t>
            </a:r>
          </a:p>
        </p:txBody>
      </p:sp>
      <p:pic>
        <p:nvPicPr>
          <p:cNvPr id="44034" name="Picture 7" descr="bertillon">
            <a:extLst>
              <a:ext uri="{FF2B5EF4-FFF2-40B4-BE49-F238E27FC236}">
                <a16:creationId xmlns:a16="http://schemas.microsoft.com/office/drawing/2014/main" id="{EE9ACCE1-32FF-C5EC-1EBA-BE1902102F1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3933825"/>
            <a:ext cx="2386012" cy="2433638"/>
          </a:xfrm>
          <a:noFill/>
        </p:spPr>
      </p:pic>
      <p:pic>
        <p:nvPicPr>
          <p:cNvPr id="44035" name="Immagine 2">
            <a:extLst>
              <a:ext uri="{FF2B5EF4-FFF2-40B4-BE49-F238E27FC236}">
                <a16:creationId xmlns:a16="http://schemas.microsoft.com/office/drawing/2014/main" id="{6EA15A32-0600-2B0D-FE24-9666E0C1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5230813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65050861-EC06-25B9-505C-00E339066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836738" y="2852738"/>
            <a:ext cx="7772401" cy="11430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Scienza</a:t>
            </a:r>
          </a:p>
        </p:txBody>
      </p:sp>
      <p:pic>
        <p:nvPicPr>
          <p:cNvPr id="45058" name="Segnaposto contenuto 4">
            <a:extLst>
              <a:ext uri="{FF2B5EF4-FFF2-40B4-BE49-F238E27FC236}">
                <a16:creationId xmlns:a16="http://schemas.microsoft.com/office/drawing/2014/main" id="{FDECCF84-2E03-CC23-B57F-6D34877142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-36261"/>
            <a:ext cx="4860032" cy="6894262"/>
          </a:xfr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olo 1">
            <a:extLst>
              <a:ext uri="{FF2B5EF4-FFF2-40B4-BE49-F238E27FC236}">
                <a16:creationId xmlns:a16="http://schemas.microsoft.com/office/drawing/2014/main" id="{00687DF3-A56E-714D-2569-296F35B604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7238" y="1557338"/>
            <a:ext cx="7772400" cy="1143000"/>
          </a:xfrm>
        </p:spPr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Scienza, memoria, estetica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A4663567-1C42-AC4B-8A88-7E2A7C63F409}"/>
              </a:ext>
            </a:extLst>
          </p:cNvPr>
          <p:cNvSpPr txBox="1">
            <a:spLocks/>
          </p:cNvSpPr>
          <p:nvPr/>
        </p:nvSpPr>
        <p:spPr bwMode="auto">
          <a:xfrm>
            <a:off x="757238" y="3573463"/>
            <a:ext cx="77724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>
              <a:defRPr/>
            </a:pPr>
            <a:r>
              <a:rPr lang="it-IT" sz="3200" kern="0" dirty="0"/>
              <a:t>«Ho sempre pensato che la fotografia sia come una barzelletta: se la devi spiegare non è venuta bene» </a:t>
            </a:r>
            <a:r>
              <a:rPr lang="it-IT" sz="3200" kern="0" dirty="0" err="1"/>
              <a:t>Ansel</a:t>
            </a:r>
            <a:r>
              <a:rPr lang="it-IT" sz="3200" kern="0" dirty="0"/>
              <a:t> Adams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7FDC6ACB-7EFC-9ECC-3686-D9B82037A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0063" y="2420938"/>
            <a:ext cx="2878137" cy="1863725"/>
          </a:xfrm>
        </p:spPr>
        <p:txBody>
          <a:bodyPr/>
          <a:lstStyle/>
          <a:p>
            <a:pPr eaLnBrk="1" hangingPunct="1"/>
            <a:r>
              <a:rPr lang="it-IT" altLang="it-IT" sz="3600">
                <a:ea typeface="ＭＳ Ｐゴシック" panose="020B0600070205080204" pitchFamily="34" charset="-128"/>
              </a:rPr>
              <a:t>Fantasmi</a:t>
            </a:r>
          </a:p>
        </p:txBody>
      </p:sp>
      <p:pic>
        <p:nvPicPr>
          <p:cNvPr id="46082" name="Segnaposto contenuto 9">
            <a:extLst>
              <a:ext uri="{FF2B5EF4-FFF2-40B4-BE49-F238E27FC236}">
                <a16:creationId xmlns:a16="http://schemas.microsoft.com/office/drawing/2014/main" id="{0FB54F64-5B7D-00F5-9D88-889E07EE7D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723900"/>
            <a:ext cx="4176712" cy="555625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>
            <a:extLst>
              <a:ext uri="{FF2B5EF4-FFF2-40B4-BE49-F238E27FC236}">
                <a16:creationId xmlns:a16="http://schemas.microsoft.com/office/drawing/2014/main" id="{1DF000CA-8007-F59F-5C28-E62E8A6AB2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500" y="27813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dirty="0">
                <a:ea typeface="ＭＳ Ｐゴシック" panose="020B0600070205080204" pitchFamily="34" charset="-128"/>
              </a:rPr>
              <a:t>Snapshot,</a:t>
            </a:r>
            <a:br>
              <a:rPr lang="it-IT" altLang="it-IT" dirty="0">
                <a:ea typeface="ＭＳ Ｐゴシック" panose="020B0600070205080204" pitchFamily="34" charset="-128"/>
              </a:rPr>
            </a:br>
            <a: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Istantanea</a:t>
            </a:r>
          </a:p>
        </p:txBody>
      </p:sp>
      <p:pic>
        <p:nvPicPr>
          <p:cNvPr id="47106" name="Picture 6" descr="oswaldoriginal">
            <a:extLst>
              <a:ext uri="{FF2B5EF4-FFF2-40B4-BE49-F238E27FC236}">
                <a16:creationId xmlns:a16="http://schemas.microsoft.com/office/drawing/2014/main" id="{CD991831-4F90-B3C7-110B-09A93E1B08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006946"/>
            <a:ext cx="4819650" cy="5086350"/>
          </a:xfrm>
          <a:noFill/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4">
            <a:extLst>
              <a:ext uri="{FF2B5EF4-FFF2-40B4-BE49-F238E27FC236}">
                <a16:creationId xmlns:a16="http://schemas.microsoft.com/office/drawing/2014/main" id="{958F98C9-F01C-5836-D8A4-FF72539BCA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>
                <a:ea typeface="ＭＳ Ｐゴシック" panose="020B0600070205080204" pitchFamily="34" charset="-128"/>
              </a:rPr>
              <a:t>Marey</a:t>
            </a:r>
            <a:r>
              <a:rPr lang="it-IT" altLang="it-IT" dirty="0">
                <a:ea typeface="ＭＳ Ｐゴシック" panose="020B0600070205080204" pitchFamily="34" charset="-128"/>
              </a:rPr>
              <a:t> e </a:t>
            </a:r>
            <a:r>
              <a:rPr lang="it-IT" altLang="it-IT" dirty="0" err="1">
                <a:ea typeface="ＭＳ Ｐゴシック" panose="020B0600070205080204" pitchFamily="34" charset="-128"/>
              </a:rPr>
              <a:t>Muybridge</a:t>
            </a:r>
            <a:endParaRPr lang="it-IT" altLang="it-IT" dirty="0">
              <a:ea typeface="ＭＳ Ｐゴシック" panose="020B0600070205080204" pitchFamily="34" charset="-128"/>
            </a:endParaRPr>
          </a:p>
        </p:txBody>
      </p:sp>
      <p:pic>
        <p:nvPicPr>
          <p:cNvPr id="48130" name="Picture 7" descr="marey">
            <a:extLst>
              <a:ext uri="{FF2B5EF4-FFF2-40B4-BE49-F238E27FC236}">
                <a16:creationId xmlns:a16="http://schemas.microsoft.com/office/drawing/2014/main" id="{03AF523F-DA03-2A0E-F239-1D4E468903D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150" y="2292350"/>
            <a:ext cx="3789363" cy="2590800"/>
          </a:xfrm>
          <a:noFill/>
        </p:spPr>
      </p:pic>
      <p:pic>
        <p:nvPicPr>
          <p:cNvPr id="48131" name="Picture 8" descr="muybridge78">
            <a:extLst>
              <a:ext uri="{FF2B5EF4-FFF2-40B4-BE49-F238E27FC236}">
                <a16:creationId xmlns:a16="http://schemas.microsoft.com/office/drawing/2014/main" id="{73937A43-4486-DA34-6490-BEA632847C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5338" y="2292350"/>
            <a:ext cx="3852862" cy="3324225"/>
          </a:xfrm>
          <a:noFill/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olo 1">
            <a:extLst>
              <a:ext uri="{FF2B5EF4-FFF2-40B4-BE49-F238E27FC236}">
                <a16:creationId xmlns:a16="http://schemas.microsoft.com/office/drawing/2014/main" id="{B5CF63D2-012D-9018-0882-4059C298FF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330"/>
            <a:ext cx="7772400" cy="1143000"/>
          </a:xfrm>
        </p:spPr>
        <p:txBody>
          <a:bodyPr/>
          <a:lstStyle/>
          <a:p>
            <a:r>
              <a:rPr lang="it-IT" altLang="it-IT" dirty="0">
                <a:ea typeface="ＭＳ Ｐゴシック" panose="020B0600070205080204" pitchFamily="34" charset="-128"/>
              </a:rPr>
              <a:t>Immagine e morte</a:t>
            </a:r>
          </a:p>
        </p:txBody>
      </p:sp>
      <p:pic>
        <p:nvPicPr>
          <p:cNvPr id="49154" name="Segnaposto contenuto 4">
            <a:extLst>
              <a:ext uri="{FF2B5EF4-FFF2-40B4-BE49-F238E27FC236}">
                <a16:creationId xmlns:a16="http://schemas.microsoft.com/office/drawing/2014/main" id="{C37CC7A5-08C6-8E96-B628-28E88A307A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4228" y="1254916"/>
            <a:ext cx="5655543" cy="5616539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6907FFC0-B680-AE4B-6A9A-625A6ACCA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855788" y="2820988"/>
            <a:ext cx="7772401" cy="11430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Morte</a:t>
            </a:r>
          </a:p>
        </p:txBody>
      </p:sp>
      <p:pic>
        <p:nvPicPr>
          <p:cNvPr id="50178" name="Immagine 2">
            <a:extLst>
              <a:ext uri="{FF2B5EF4-FFF2-40B4-BE49-F238E27FC236}">
                <a16:creationId xmlns:a16="http://schemas.microsoft.com/office/drawing/2014/main" id="{5E817E5D-0301-AE75-4D36-ED1B397AB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404813"/>
            <a:ext cx="3951287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93DB5838-A002-B946-AB37-D431D524A6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77813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Mezzatinta, </a:t>
            </a:r>
            <a:r>
              <a:rPr lang="it-IT" altLang="it-IT" dirty="0">
                <a:solidFill>
                  <a:schemeClr val="tx1"/>
                </a:solidFill>
                <a:ea typeface="ＭＳ Ｐゴシック" panose="020B0600070205080204" pitchFamily="34" charset="-128"/>
              </a:rPr>
              <a:t>Retino fotografico</a:t>
            </a:r>
          </a:p>
        </p:txBody>
      </p:sp>
      <p:pic>
        <p:nvPicPr>
          <p:cNvPr id="51202" name="Picture 6">
            <a:extLst>
              <a:ext uri="{FF2B5EF4-FFF2-40B4-BE49-F238E27FC236}">
                <a16:creationId xmlns:a16="http://schemas.microsoft.com/office/drawing/2014/main" id="{8EA13BBF-4D02-A320-CC0C-659A9BF06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268413"/>
            <a:ext cx="5599112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C035995F-E2C2-CD07-1CE4-AF9604D713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dirty="0">
                <a:ea typeface="ＭＳ Ｐゴシック" panose="020B0600070205080204" pitchFamily="34" charset="-128"/>
              </a:rPr>
              <a:t>Jacob Riis 1888</a:t>
            </a:r>
          </a:p>
        </p:txBody>
      </p:sp>
      <p:pic>
        <p:nvPicPr>
          <p:cNvPr id="52226" name="Picture 5" descr="riis_italian_1888">
            <a:extLst>
              <a:ext uri="{FF2B5EF4-FFF2-40B4-BE49-F238E27FC236}">
                <a16:creationId xmlns:a16="http://schemas.microsoft.com/office/drawing/2014/main" id="{7CA1409A-FB24-E2A9-55CB-54C722BC45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9652" y="1383256"/>
            <a:ext cx="6264696" cy="5474744"/>
          </a:xfrm>
          <a:noFill/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DE41DCEF-3E48-97DC-FF52-635BE51E9F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79375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Modernismo</a:t>
            </a:r>
            <a:r>
              <a:rPr lang="it-IT" altLang="it-IT" dirty="0">
                <a:ea typeface="ＭＳ Ｐゴシック" panose="020B0600070205080204" pitchFamily="34" charset="-128"/>
              </a:rPr>
              <a:t> </a:t>
            </a:r>
            <a:br>
              <a:rPr lang="it-IT" altLang="it-IT" dirty="0">
                <a:ea typeface="ＭＳ Ｐゴシック" panose="020B0600070205080204" pitchFamily="34" charset="-128"/>
              </a:rPr>
            </a:br>
            <a:r>
              <a:rPr lang="it-IT" altLang="it-IT" dirty="0">
                <a:ea typeface="ＭＳ Ｐゴシック" panose="020B0600070205080204" pitchFamily="34" charset="-128"/>
              </a:rPr>
              <a:t>A. Stieglitz, The </a:t>
            </a:r>
            <a:r>
              <a:rPr lang="it-IT" altLang="it-IT" dirty="0" err="1">
                <a:ea typeface="ＭＳ Ｐゴシック" panose="020B0600070205080204" pitchFamily="34" charset="-128"/>
              </a:rPr>
              <a:t>Steerage</a:t>
            </a:r>
            <a:r>
              <a:rPr lang="it-IT" altLang="it-IT" dirty="0">
                <a:ea typeface="ＭＳ Ｐゴシック" panose="020B0600070205080204" pitchFamily="34" charset="-128"/>
              </a:rPr>
              <a:t>, 1907</a:t>
            </a:r>
            <a:br>
              <a:rPr lang="it-IT" altLang="it-IT" dirty="0">
                <a:ea typeface="ＭＳ Ｐゴシック" panose="020B0600070205080204" pitchFamily="34" charset="-128"/>
              </a:rPr>
            </a:br>
            <a:endParaRPr lang="it-IT" altLang="it-IT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3250" name="Picture 9" descr="STEERAGE">
            <a:hlinkClick r:id="rId2"/>
            <a:extLst>
              <a:ext uri="{FF2B5EF4-FFF2-40B4-BE49-F238E27FC236}">
                <a16:creationId xmlns:a16="http://schemas.microsoft.com/office/drawing/2014/main" id="{C8838C88-560A-B070-70C3-9808DF8CF39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1808047"/>
            <a:ext cx="4185127" cy="5055024"/>
          </a:xfr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43D302BA-24A5-7AAD-49D7-4FF06C6DBE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692275" y="3027363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Paul Strand, </a:t>
            </a:r>
            <a:br>
              <a:rPr lang="it-IT" altLang="it-IT">
                <a:ea typeface="ＭＳ Ｐゴシック" panose="020B0600070205080204" pitchFamily="34" charset="-128"/>
              </a:rPr>
            </a:br>
            <a:r>
              <a:rPr lang="it-IT" altLang="it-IT">
                <a:ea typeface="ＭＳ Ｐゴシック" panose="020B0600070205080204" pitchFamily="34" charset="-128"/>
              </a:rPr>
              <a:t>1927</a:t>
            </a:r>
          </a:p>
        </p:txBody>
      </p:sp>
      <p:pic>
        <p:nvPicPr>
          <p:cNvPr id="54274" name="Segnaposto contenuto 4">
            <a:extLst>
              <a:ext uri="{FF2B5EF4-FFF2-40B4-BE49-F238E27FC236}">
                <a16:creationId xmlns:a16="http://schemas.microsoft.com/office/drawing/2014/main" id="{907AEBA2-50FA-F5DD-2E77-B04C9F40C9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5250" y="592138"/>
            <a:ext cx="4535488" cy="6013450"/>
          </a:xfrm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65CA747F-A441-2EEF-036F-652B6A23D8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7525" y="549275"/>
            <a:ext cx="4648200" cy="9906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Walker Evans</a:t>
            </a:r>
          </a:p>
        </p:txBody>
      </p:sp>
      <p:pic>
        <p:nvPicPr>
          <p:cNvPr id="55298" name="Picture 7" descr="evans">
            <a:extLst>
              <a:ext uri="{FF2B5EF4-FFF2-40B4-BE49-F238E27FC236}">
                <a16:creationId xmlns:a16="http://schemas.microsoft.com/office/drawing/2014/main" id="{45EDE10C-8AEB-0C18-72ED-CA7F354721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7" y="-34968"/>
            <a:ext cx="4068688" cy="6892291"/>
          </a:xfrm>
          <a:noFill/>
        </p:spPr>
      </p:pic>
      <p:pic>
        <p:nvPicPr>
          <p:cNvPr id="55299" name="Immagine 2">
            <a:extLst>
              <a:ext uri="{FF2B5EF4-FFF2-40B4-BE49-F238E27FC236}">
                <a16:creationId xmlns:a16="http://schemas.microsoft.com/office/drawing/2014/main" id="{4B21399F-E3AE-EF0C-E95D-BFC5043F0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124118"/>
            <a:ext cx="42164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>
            <a:extLst>
              <a:ext uri="{FF2B5EF4-FFF2-40B4-BE49-F238E27FC236}">
                <a16:creationId xmlns:a16="http://schemas.microsoft.com/office/drawing/2014/main" id="{98D5CCD6-7AAD-AE17-8F92-D62C70EFF6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87824" y="2780928"/>
            <a:ext cx="7772400" cy="1143000"/>
          </a:xfrm>
        </p:spPr>
        <p:txBody>
          <a:bodyPr/>
          <a:lstStyle/>
          <a:p>
            <a:r>
              <a:rPr lang="it-IT" altLang="it-IT" dirty="0">
                <a:ea typeface="ＭＳ Ｐゴシック" panose="020B0600070205080204" pitchFamily="34" charset="-128"/>
              </a:rPr>
              <a:t>Joan </a:t>
            </a:r>
            <a:r>
              <a:rPr lang="it-IT" altLang="it-IT" dirty="0" err="1">
                <a:ea typeface="ＭＳ Ｐゴシック" panose="020B0600070205080204" pitchFamily="34" charset="-128"/>
              </a:rPr>
              <a:t>Fontculberta</a:t>
            </a:r>
            <a:r>
              <a:rPr lang="it-IT" altLang="it-IT" dirty="0">
                <a:ea typeface="ＭＳ Ｐゴシック" panose="020B0600070205080204" pitchFamily="34" charset="-128"/>
              </a:rPr>
              <a:t>, </a:t>
            </a:r>
            <a:br>
              <a:rPr lang="it-IT" altLang="it-IT" dirty="0">
                <a:ea typeface="ＭＳ Ｐゴシック" panose="020B0600070205080204" pitchFamily="34" charset="-128"/>
              </a:rPr>
            </a:br>
            <a:r>
              <a:rPr lang="it-IT" altLang="it-IT" dirty="0">
                <a:ea typeface="ＭＳ Ｐゴシック" panose="020B0600070205080204" pitchFamily="34" charset="-128"/>
              </a:rPr>
              <a:t>«Trauma».</a:t>
            </a:r>
            <a:br>
              <a:rPr lang="it-IT" altLang="it-IT" dirty="0">
                <a:ea typeface="ＭＳ Ｐゴシック" panose="020B0600070205080204" pitchFamily="34" charset="-128"/>
              </a:rPr>
            </a:br>
            <a:br>
              <a:rPr lang="it-IT" altLang="it-IT" dirty="0">
                <a:ea typeface="ＭＳ Ｐゴシック" panose="020B0600070205080204" pitchFamily="34" charset="-128"/>
              </a:rPr>
            </a:br>
            <a:r>
              <a:rPr lang="it-IT" altLang="it-IT" dirty="0">
                <a:ea typeface="ＭＳ Ｐゴシック" panose="020B0600070205080204" pitchFamily="34" charset="-128"/>
              </a:rPr>
              <a:t>La scomparsa </a:t>
            </a:r>
            <a:br>
              <a:rPr lang="it-IT" altLang="it-IT" dirty="0">
                <a:ea typeface="ＭＳ Ｐゴシック" panose="020B0600070205080204" pitchFamily="34" charset="-128"/>
              </a:rPr>
            </a:br>
            <a:r>
              <a:rPr lang="it-IT" altLang="it-IT" dirty="0">
                <a:ea typeface="ＭＳ Ｐゴシック" panose="020B0600070205080204" pitchFamily="34" charset="-128"/>
              </a:rPr>
              <a:t>della memoria</a:t>
            </a:r>
          </a:p>
        </p:txBody>
      </p:sp>
      <p:pic>
        <p:nvPicPr>
          <p:cNvPr id="20482" name="Immagine 5">
            <a:extLst>
              <a:ext uri="{FF2B5EF4-FFF2-40B4-BE49-F238E27FC236}">
                <a16:creationId xmlns:a16="http://schemas.microsoft.com/office/drawing/2014/main" id="{ED8D12A8-7F12-EAC6-A6EC-2A3EA2474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0703"/>
            <a:ext cx="4177159" cy="626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5">
            <a:extLst>
              <a:ext uri="{FF2B5EF4-FFF2-40B4-BE49-F238E27FC236}">
                <a16:creationId xmlns:a16="http://schemas.microsoft.com/office/drawing/2014/main" id="{930C00C8-81D4-03D8-29B3-72CBC66C5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" y="-19879"/>
            <a:ext cx="4568350" cy="685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F416F03A-0538-823A-0F8A-A98229F953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850" y="0"/>
            <a:ext cx="5181600" cy="11430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Edward Weston</a:t>
            </a:r>
          </a:p>
        </p:txBody>
      </p:sp>
      <p:pic>
        <p:nvPicPr>
          <p:cNvPr id="56322" name="Picture 5" descr="westontina">
            <a:extLst>
              <a:ext uri="{FF2B5EF4-FFF2-40B4-BE49-F238E27FC236}">
                <a16:creationId xmlns:a16="http://schemas.microsoft.com/office/drawing/2014/main" id="{C2953FE6-FE1F-697C-9EEB-482E737A31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284163"/>
            <a:ext cx="3956050" cy="4873625"/>
          </a:xfrm>
          <a:noFill/>
        </p:spPr>
      </p:pic>
      <p:pic>
        <p:nvPicPr>
          <p:cNvPr id="56323" name="Picture 5">
            <a:extLst>
              <a:ext uri="{FF2B5EF4-FFF2-40B4-BE49-F238E27FC236}">
                <a16:creationId xmlns:a16="http://schemas.microsoft.com/office/drawing/2014/main" id="{89B3ADE0-BAF6-8C7D-60CA-FBCC3977C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4241800" cy="531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>
            <a:extLst>
              <a:ext uri="{FF2B5EF4-FFF2-40B4-BE49-F238E27FC236}">
                <a16:creationId xmlns:a16="http://schemas.microsoft.com/office/drawing/2014/main" id="{0AD436AC-53B5-A4C5-31D4-719B88696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732213"/>
            <a:ext cx="2339975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42BF633F-BA74-EF47-AAA7-CB606CE9F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27313" y="188913"/>
            <a:ext cx="3814762" cy="1143000"/>
          </a:xfrm>
        </p:spPr>
        <p:txBody>
          <a:bodyPr/>
          <a:lstStyle/>
          <a:p>
            <a: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Man Ray</a:t>
            </a:r>
          </a:p>
        </p:txBody>
      </p:sp>
      <p:pic>
        <p:nvPicPr>
          <p:cNvPr id="57346" name="Immagine 2">
            <a:extLst>
              <a:ext uri="{FF2B5EF4-FFF2-40B4-BE49-F238E27FC236}">
                <a16:creationId xmlns:a16="http://schemas.microsoft.com/office/drawing/2014/main" id="{B7DBBC6A-F769-337A-8E24-85B7D8F8F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7812088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E68EBD4A-DAF9-D759-838E-2DCE7F3381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59375" y="2708275"/>
            <a:ext cx="3995738" cy="2160588"/>
          </a:xfrm>
        </p:spPr>
        <p:txBody>
          <a:bodyPr/>
          <a:lstStyle/>
          <a:p>
            <a:pPr eaLnBrk="1" hangingPunct="1"/>
            <a:r>
              <a:rPr lang="it-IT" altLang="it-IT" sz="4000">
                <a:ea typeface="ＭＳ Ｐゴシック" panose="020B0600070205080204" pitchFamily="34" charset="-128"/>
              </a:rPr>
              <a:t>Greta Garbo</a:t>
            </a:r>
            <a:br>
              <a:rPr lang="it-IT" altLang="it-IT" sz="4000">
                <a:ea typeface="ＭＳ Ｐゴシック" panose="020B0600070205080204" pitchFamily="34" charset="-128"/>
              </a:rPr>
            </a:br>
            <a:endParaRPr lang="it-IT" altLang="it-IT" sz="4000">
              <a:ea typeface="ＭＳ Ｐゴシック" panose="020B0600070205080204" pitchFamily="34" charset="-128"/>
            </a:endParaRPr>
          </a:p>
        </p:txBody>
      </p:sp>
      <p:pic>
        <p:nvPicPr>
          <p:cNvPr id="58370" name="Segnaposto contenuto 4">
            <a:extLst>
              <a:ext uri="{FF2B5EF4-FFF2-40B4-BE49-F238E27FC236}">
                <a16:creationId xmlns:a16="http://schemas.microsoft.com/office/drawing/2014/main" id="{BA880611-D9A8-05B3-C115-78521F3BED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87338"/>
            <a:ext cx="5148263" cy="6434137"/>
          </a:xfrm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2DEE35F0-7B84-0DC1-165E-C5EEB553B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Leica</a:t>
            </a:r>
          </a:p>
        </p:txBody>
      </p:sp>
      <p:pic>
        <p:nvPicPr>
          <p:cNvPr id="59394" name="Picture 6" descr="leica">
            <a:extLst>
              <a:ext uri="{FF2B5EF4-FFF2-40B4-BE49-F238E27FC236}">
                <a16:creationId xmlns:a16="http://schemas.microsoft.com/office/drawing/2014/main" id="{0F8E82AA-CE9E-593C-79D4-E695555ACD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5050" y="2363788"/>
            <a:ext cx="3636963" cy="3494087"/>
          </a:xfrm>
          <a:noFill/>
        </p:spPr>
      </p:pic>
      <p:pic>
        <p:nvPicPr>
          <p:cNvPr id="59395" name="Picture 7" descr="leica_adv1924">
            <a:extLst>
              <a:ext uri="{FF2B5EF4-FFF2-40B4-BE49-F238E27FC236}">
                <a16:creationId xmlns:a16="http://schemas.microsoft.com/office/drawing/2014/main" id="{8C241DC0-316B-622D-52DE-9D44DEDE9C6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9400" y="3978275"/>
            <a:ext cx="3087688" cy="2044700"/>
          </a:xfrm>
          <a:noFill/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>
            <a:extLst>
              <a:ext uri="{FF2B5EF4-FFF2-40B4-BE49-F238E27FC236}">
                <a16:creationId xmlns:a16="http://schemas.microsoft.com/office/drawing/2014/main" id="{132F5538-62CA-60E0-DE62-C5CDD0D98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52536" y="764704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Fotogiornalismo, </a:t>
            </a:r>
            <a:b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Robert Capa</a:t>
            </a:r>
          </a:p>
        </p:txBody>
      </p:sp>
      <p:pic>
        <p:nvPicPr>
          <p:cNvPr id="30723" name="Picture 7">
            <a:extLst>
              <a:ext uri="{FF2B5EF4-FFF2-40B4-BE49-F238E27FC236}">
                <a16:creationId xmlns:a16="http://schemas.microsoft.com/office/drawing/2014/main" id="{ACF17898-2059-F9A5-F42A-A9A3F2BA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30500"/>
            <a:ext cx="24003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8">
            <a:extLst>
              <a:ext uri="{FF2B5EF4-FFF2-40B4-BE49-F238E27FC236}">
                <a16:creationId xmlns:a16="http://schemas.microsoft.com/office/drawing/2014/main" id="{0265DFC9-DA7F-4420-B1AA-157814323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76" y="2749026"/>
            <a:ext cx="37211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capa1">
            <a:extLst>
              <a:ext uri="{FF2B5EF4-FFF2-40B4-BE49-F238E27FC236}">
                <a16:creationId xmlns:a16="http://schemas.microsoft.com/office/drawing/2014/main" id="{8C6C663B-E35D-AA19-CF74-2B1AB8281D2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2800" y="476250"/>
            <a:ext cx="1822450" cy="6381750"/>
          </a:xfr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>
            <a:extLst>
              <a:ext uri="{FF2B5EF4-FFF2-40B4-BE49-F238E27FC236}">
                <a16:creationId xmlns:a16="http://schemas.microsoft.com/office/drawing/2014/main" id="{6491FFAD-0F06-E59B-6A66-CD2279877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35925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>
            <a:extLst>
              <a:ext uri="{FF2B5EF4-FFF2-40B4-BE49-F238E27FC236}">
                <a16:creationId xmlns:a16="http://schemas.microsoft.com/office/drawing/2014/main" id="{49EDA46F-2252-D107-AA15-E8AA2342F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31925"/>
            <a:ext cx="5220072" cy="391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B635E7B5-0303-647E-75C6-4CC17AA6FB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Farm Security Administration</a:t>
            </a:r>
          </a:p>
        </p:txBody>
      </p:sp>
      <p:pic>
        <p:nvPicPr>
          <p:cNvPr id="61442" name="Picture 9" descr="lange">
            <a:extLst>
              <a:ext uri="{FF2B5EF4-FFF2-40B4-BE49-F238E27FC236}">
                <a16:creationId xmlns:a16="http://schemas.microsoft.com/office/drawing/2014/main" id="{02B0092A-4EC7-FF23-EDB6-7C0BD0977F50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3913" y="1998663"/>
            <a:ext cx="3754437" cy="3302000"/>
          </a:xfrm>
          <a:noFill/>
        </p:spPr>
      </p:pic>
      <p:pic>
        <p:nvPicPr>
          <p:cNvPr id="61443" name="Picture 10" descr="lange1">
            <a:extLst>
              <a:ext uri="{FF2B5EF4-FFF2-40B4-BE49-F238E27FC236}">
                <a16:creationId xmlns:a16="http://schemas.microsoft.com/office/drawing/2014/main" id="{BBE38B05-DE10-5E8D-54CF-469214AE4FE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6263" y="4452938"/>
            <a:ext cx="3033712" cy="2187575"/>
          </a:xfrm>
          <a:noFill/>
        </p:spPr>
      </p:pic>
      <p:pic>
        <p:nvPicPr>
          <p:cNvPr id="61444" name="Picture 11" descr="lange3">
            <a:extLst>
              <a:ext uri="{FF2B5EF4-FFF2-40B4-BE49-F238E27FC236}">
                <a16:creationId xmlns:a16="http://schemas.microsoft.com/office/drawing/2014/main" id="{6C53F831-FA7C-3979-516D-DBF18A75A03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150" y="1998663"/>
            <a:ext cx="3159125" cy="4022725"/>
          </a:xfrm>
          <a:noFill/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3CD8E17F-6169-3449-15D6-EB4256C47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9938" y="-90488"/>
            <a:ext cx="5029200" cy="1143001"/>
          </a:xfrm>
        </p:spPr>
        <p:txBody>
          <a:bodyPr/>
          <a:lstStyle/>
          <a:p>
            <a:pPr eaLnBrk="1" hangingPunct="1"/>
            <a:br>
              <a:rPr lang="it-IT" altLang="it-IT" sz="4000">
                <a:ea typeface="ＭＳ Ｐゴシック" panose="020B0600070205080204" pitchFamily="34" charset="-128"/>
              </a:rPr>
            </a:br>
            <a:r>
              <a:rPr lang="it-IT" altLang="it-IT" sz="4000">
                <a:ea typeface="ＭＳ Ｐゴシック" panose="020B0600070205080204" pitchFamily="34" charset="-128"/>
              </a:rPr>
              <a:t>Vogue 1935, 2023</a:t>
            </a:r>
          </a:p>
        </p:txBody>
      </p:sp>
      <p:pic>
        <p:nvPicPr>
          <p:cNvPr id="62466" name="Picture 5" descr="1935vogue">
            <a:extLst>
              <a:ext uri="{FF2B5EF4-FFF2-40B4-BE49-F238E27FC236}">
                <a16:creationId xmlns:a16="http://schemas.microsoft.com/office/drawing/2014/main" id="{9D609B5F-4DE6-1A17-7013-C7E54BD7FC6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557338"/>
            <a:ext cx="3317875" cy="4911725"/>
          </a:xfrm>
          <a:noFill/>
        </p:spPr>
      </p:pic>
      <p:pic>
        <p:nvPicPr>
          <p:cNvPr id="62467" name="Immagine 4">
            <a:extLst>
              <a:ext uri="{FF2B5EF4-FFF2-40B4-BE49-F238E27FC236}">
                <a16:creationId xmlns:a16="http://schemas.microsoft.com/office/drawing/2014/main" id="{B83885EF-62CE-3D3A-6C73-760DE3387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44638"/>
            <a:ext cx="3241675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55174C0C-6C6F-4EEA-3E31-FC59DE49FF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43438" y="2924175"/>
            <a:ext cx="4860925" cy="1143000"/>
          </a:xfrm>
        </p:spPr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Totalitarismo</a:t>
            </a:r>
          </a:p>
        </p:txBody>
      </p:sp>
      <p:pic>
        <p:nvPicPr>
          <p:cNvPr id="62466" name="Segnaposto contenuto 4">
            <a:extLst>
              <a:ext uri="{FF2B5EF4-FFF2-40B4-BE49-F238E27FC236}">
                <a16:creationId xmlns:a16="http://schemas.microsoft.com/office/drawing/2014/main" id="{7037277C-368F-3E4B-DFE4-D626BC901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945063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296B40B2-7773-ACE0-712D-AE6B2F940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-2833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Fotogiornalismo</a:t>
            </a:r>
            <a:r>
              <a:rPr lang="it-IT" altLang="it-IT" dirty="0">
                <a:ea typeface="ＭＳ Ｐゴシック" panose="020B0600070205080204" pitchFamily="34" charset="-128"/>
              </a:rPr>
              <a:t>, guerra</a:t>
            </a:r>
          </a:p>
        </p:txBody>
      </p:sp>
      <p:pic>
        <p:nvPicPr>
          <p:cNvPr id="37891" name="Picture 4">
            <a:extLst>
              <a:ext uri="{FF2B5EF4-FFF2-40B4-BE49-F238E27FC236}">
                <a16:creationId xmlns:a16="http://schemas.microsoft.com/office/drawing/2014/main" id="{ADD2C536-6109-3195-6436-1E60BC400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4" y="2996952"/>
            <a:ext cx="4352905" cy="389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>
            <a:extLst>
              <a:ext uri="{FF2B5EF4-FFF2-40B4-BE49-F238E27FC236}">
                <a16:creationId xmlns:a16="http://schemas.microsoft.com/office/drawing/2014/main" id="{3EC81F82-4CBA-4BF3-56ED-6E8805DBE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362" y="1628800"/>
            <a:ext cx="481622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430CEE04-8FF9-54D0-B99A-81946A0C70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Esposizione: </a:t>
            </a:r>
            <a:br>
              <a:rPr lang="it-IT" altLang="it-IT">
                <a:ea typeface="ＭＳ Ｐゴシック" panose="020B0600070205080204" pitchFamily="34" charset="-128"/>
              </a:rPr>
            </a:br>
            <a:r>
              <a:rPr lang="it-IT" altLang="it-IT" sz="3600">
                <a:ea typeface="ＭＳ Ｐゴシック" panose="020B0600070205080204" pitchFamily="34" charset="-128"/>
              </a:rPr>
              <a:t>quantità di luce che raggiunge la pellicola o il sensore</a:t>
            </a:r>
          </a:p>
        </p:txBody>
      </p:sp>
      <p:pic>
        <p:nvPicPr>
          <p:cNvPr id="21506" name="Picture 2" descr="esposizione.jpg">
            <a:extLst>
              <a:ext uri="{FF2B5EF4-FFF2-40B4-BE49-F238E27FC236}">
                <a16:creationId xmlns:a16="http://schemas.microsoft.com/office/drawing/2014/main" id="{3D9D02EE-DC03-455F-7EB8-3334C97C6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11400"/>
            <a:ext cx="45466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olo 1">
            <a:extLst>
              <a:ext uri="{FF2B5EF4-FFF2-40B4-BE49-F238E27FC236}">
                <a16:creationId xmlns:a16="http://schemas.microsoft.com/office/drawing/2014/main" id="{1A7DEE21-7AEC-824F-725A-4E44CA138C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165475" cy="5843588"/>
          </a:xfrm>
        </p:spPr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Auschwitz 1944,</a:t>
            </a:r>
            <a:br>
              <a:rPr lang="it-IT" altLang="it-IT">
                <a:ea typeface="ＭＳ Ｐゴシック" panose="020B0600070205080204" pitchFamily="34" charset="-128"/>
              </a:rPr>
            </a:br>
            <a:r>
              <a:rPr lang="it-IT" altLang="it-IT">
                <a:ea typeface="ＭＳ Ｐゴシック" panose="020B0600070205080204" pitchFamily="34" charset="-128"/>
              </a:rPr>
              <a:t>immagini malgrado tutto</a:t>
            </a:r>
          </a:p>
        </p:txBody>
      </p:sp>
      <p:pic>
        <p:nvPicPr>
          <p:cNvPr id="63490" name="Segnaposto contenuto 6">
            <a:extLst>
              <a:ext uri="{FF2B5EF4-FFF2-40B4-BE49-F238E27FC236}">
                <a16:creationId xmlns:a16="http://schemas.microsoft.com/office/drawing/2014/main" id="{803659A8-7415-47BA-7B49-4A34E8B61632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577850"/>
            <a:ext cx="4562475" cy="5875338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61409F5E-5825-17DA-473A-175038915C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9825" y="116632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dirty="0">
                <a:ea typeface="ＭＳ Ｐゴシック" panose="020B0600070205080204" pitchFamily="34" charset="-128"/>
              </a:rPr>
              <a:t>Umanisti, 1950 </a:t>
            </a:r>
          </a:p>
        </p:txBody>
      </p:sp>
      <p:pic>
        <p:nvPicPr>
          <p:cNvPr id="65538" name="Immagine 2">
            <a:extLst>
              <a:ext uri="{FF2B5EF4-FFF2-40B4-BE49-F238E27FC236}">
                <a16:creationId xmlns:a16="http://schemas.microsoft.com/office/drawing/2014/main" id="{EC594EFE-76F0-B728-E04E-61A7F5C84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08" y="1259632"/>
            <a:ext cx="6980833" cy="523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0E29E698-A3FD-FCA6-83A1-5590019DE2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1102"/>
            <a:ext cx="7772400" cy="1143000"/>
          </a:xfrm>
        </p:spPr>
        <p:txBody>
          <a:bodyPr/>
          <a:lstStyle/>
          <a:p>
            <a:r>
              <a:rPr lang="it-IT" altLang="it-IT" dirty="0">
                <a:ea typeface="ＭＳ Ｐゴシック" panose="020B0600070205080204" pitchFamily="34" charset="-128"/>
              </a:rPr>
              <a:t>Cartier-Bresson 1952</a:t>
            </a:r>
          </a:p>
        </p:txBody>
      </p:sp>
      <p:pic>
        <p:nvPicPr>
          <p:cNvPr id="66562" name="Content Placeholder 3" descr="cartier 1952.jpg">
            <a:extLst>
              <a:ext uri="{FF2B5EF4-FFF2-40B4-BE49-F238E27FC236}">
                <a16:creationId xmlns:a16="http://schemas.microsoft.com/office/drawing/2014/main" id="{F9C25123-26C8-A6AC-E5E2-EA005EC478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5" y="1228620"/>
            <a:ext cx="8676456" cy="562938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>
            <a:extLst>
              <a:ext uri="{FF2B5EF4-FFF2-40B4-BE49-F238E27FC236}">
                <a16:creationId xmlns:a16="http://schemas.microsoft.com/office/drawing/2014/main" id="{951464F0-429D-AF46-6CC6-76A53F52C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55159"/>
            <a:ext cx="4971323" cy="691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8">
            <a:extLst>
              <a:ext uri="{FF2B5EF4-FFF2-40B4-BE49-F238E27FC236}">
                <a16:creationId xmlns:a16="http://schemas.microsoft.com/office/drawing/2014/main" id="{9940D8C8-0972-8086-78AE-CC9851CA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3124200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EDFE2699-7957-AA20-58BE-F10FAA013F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7772400" cy="1143000"/>
          </a:xfrm>
        </p:spPr>
        <p:txBody>
          <a:bodyPr/>
          <a:lstStyle/>
          <a:p>
            <a:r>
              <a:rPr lang="it-IT" altLang="it-IT" dirty="0">
                <a:ea typeface="ＭＳ Ｐゴシック" panose="020B0600070205080204" pitchFamily="34" charset="-128"/>
              </a:rPr>
              <a:t>Cinema, Gianni Di Venanzo</a:t>
            </a:r>
          </a:p>
        </p:txBody>
      </p:sp>
      <p:pic>
        <p:nvPicPr>
          <p:cNvPr id="67586" name="Segnaposto contenuto 4">
            <a:extLst>
              <a:ext uri="{FF2B5EF4-FFF2-40B4-BE49-F238E27FC236}">
                <a16:creationId xmlns:a16="http://schemas.microsoft.com/office/drawing/2014/main" id="{785AE5C7-99B3-3D7B-3537-22303D4C77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552" y="1336640"/>
            <a:ext cx="8531448" cy="552136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6C327313-649B-ECD7-B9CD-011595B1F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765300" y="2894013"/>
            <a:ext cx="7772400" cy="1143000"/>
          </a:xfrm>
        </p:spPr>
        <p:txBody>
          <a:bodyPr/>
          <a:lstStyle/>
          <a:p>
            <a:r>
              <a:rPr lang="it-IT" altLang="it-IT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Moda</a:t>
            </a:r>
            <a:br>
              <a:rPr lang="it-IT" altLang="it-IT" dirty="0">
                <a:ea typeface="ＭＳ Ｐゴシック" panose="020B0600070205080204" pitchFamily="34" charset="-128"/>
              </a:rPr>
            </a:br>
            <a:r>
              <a:rPr lang="it-IT" altLang="it-IT" dirty="0">
                <a:ea typeface="ＭＳ Ｐゴシック" panose="020B0600070205080204" pitchFamily="34" charset="-128"/>
              </a:rPr>
              <a:t>Horst P. Horst</a:t>
            </a:r>
          </a:p>
        </p:txBody>
      </p:sp>
      <p:pic>
        <p:nvPicPr>
          <p:cNvPr id="68610" name="Content Placeholder 3" descr="corset_home.jpg">
            <a:extLst>
              <a:ext uri="{FF2B5EF4-FFF2-40B4-BE49-F238E27FC236}">
                <a16:creationId xmlns:a16="http://schemas.microsoft.com/office/drawing/2014/main" id="{5ED4A14C-F7CF-5525-A8BC-B3DF81B5E7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945" y="27320"/>
            <a:ext cx="5076056" cy="683068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70A378A9-39CF-FC9B-6FFC-E737FB15F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6239" y="127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dirty="0">
                <a:ea typeface="ＭＳ Ｐゴシック" panose="020B0600070205080204" pitchFamily="34" charset="-128"/>
              </a:rPr>
              <a:t>Robert Frank e Diane Arbus</a:t>
            </a:r>
          </a:p>
        </p:txBody>
      </p:sp>
      <p:pic>
        <p:nvPicPr>
          <p:cNvPr id="69634" name="Picture 5">
            <a:extLst>
              <a:ext uri="{FF2B5EF4-FFF2-40B4-BE49-F238E27FC236}">
                <a16:creationId xmlns:a16="http://schemas.microsoft.com/office/drawing/2014/main" id="{0647992A-0E64-E984-F47E-9092F3DB9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5" y="1406928"/>
            <a:ext cx="3579118" cy="545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7">
            <a:extLst>
              <a:ext uri="{FF2B5EF4-FFF2-40B4-BE49-F238E27FC236}">
                <a16:creationId xmlns:a16="http://schemas.microsoft.com/office/drawing/2014/main" id="{E92C0D37-BECC-B218-6150-1D7667983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93912"/>
            <a:ext cx="5364088" cy="53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FE72EDAE-7DB8-134C-F7A2-7B4633833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dirty="0">
                <a:ea typeface="ＭＳ Ｐゴシック" panose="020B0600070205080204" pitchFamily="34" charset="-128"/>
              </a:rPr>
              <a:t>Etica e fotografia</a:t>
            </a:r>
          </a:p>
        </p:txBody>
      </p:sp>
      <p:pic>
        <p:nvPicPr>
          <p:cNvPr id="70658" name="Picture 4" descr="dum_guerra_ultracorpi1.jpg                                     000B3066Macintosh HD                   BD75849C:">
            <a:extLst>
              <a:ext uri="{FF2B5EF4-FFF2-40B4-BE49-F238E27FC236}">
                <a16:creationId xmlns:a16="http://schemas.microsoft.com/office/drawing/2014/main" id="{4777AD0D-64EF-B1CA-1B4F-D3887BF90A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3500438"/>
            <a:ext cx="3143250" cy="3048000"/>
          </a:xfrm>
        </p:spPr>
      </p:pic>
      <p:pic>
        <p:nvPicPr>
          <p:cNvPr id="70659" name="Immagine 2">
            <a:extLst>
              <a:ext uri="{FF2B5EF4-FFF2-40B4-BE49-F238E27FC236}">
                <a16:creationId xmlns:a16="http://schemas.microsoft.com/office/drawing/2014/main" id="{95DCB640-156D-9305-7E86-ECD6053FE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628775"/>
            <a:ext cx="49545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9332DF19-004C-9317-F10C-02ABBE92F1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31750"/>
            <a:ext cx="7772400" cy="1143000"/>
          </a:xfrm>
        </p:spPr>
        <p:txBody>
          <a:bodyPr/>
          <a:lstStyle/>
          <a:p>
            <a:r>
              <a:rPr lang="it-IT" altLang="it-IT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Postphotography</a:t>
            </a:r>
            <a:endParaRPr lang="it-IT" altLang="it-IT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71682" name="Content Placeholder 3" descr="11 settembre.jpeg">
            <a:extLst>
              <a:ext uri="{FF2B5EF4-FFF2-40B4-BE49-F238E27FC236}">
                <a16:creationId xmlns:a16="http://schemas.microsoft.com/office/drawing/2014/main" id="{6E53762F-B470-B4BB-875D-CC1FA90C0A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9217" y="1196752"/>
            <a:ext cx="4125565" cy="5150791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olo 1">
            <a:extLst>
              <a:ext uri="{FF2B5EF4-FFF2-40B4-BE49-F238E27FC236}">
                <a16:creationId xmlns:a16="http://schemas.microsoft.com/office/drawing/2014/main" id="{B409B18B-F950-5739-D8DB-40C5E98CDD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1953" y="10209"/>
            <a:ext cx="7772400" cy="1143000"/>
          </a:xfrm>
        </p:spPr>
        <p:txBody>
          <a:bodyPr/>
          <a:lstStyle/>
          <a:p>
            <a:r>
              <a:rPr lang="it-IT" altLang="it-IT" dirty="0">
                <a:ea typeface="ＭＳ Ｐゴシック" panose="020B0600070205080204" pitchFamily="34" charset="-128"/>
              </a:rPr>
              <a:t>Propaganda</a:t>
            </a:r>
          </a:p>
        </p:txBody>
      </p:sp>
      <p:pic>
        <p:nvPicPr>
          <p:cNvPr id="78850" name="Segnaposto contenuto 4">
            <a:extLst>
              <a:ext uri="{FF2B5EF4-FFF2-40B4-BE49-F238E27FC236}">
                <a16:creationId xmlns:a16="http://schemas.microsoft.com/office/drawing/2014/main" id="{D633F9EE-11E5-E26F-5B11-E3558FE0C9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835" y="1340768"/>
            <a:ext cx="8488329" cy="5085184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3">
            <a:extLst>
              <a:ext uri="{FF2B5EF4-FFF2-40B4-BE49-F238E27FC236}">
                <a16:creationId xmlns:a16="http://schemas.microsoft.com/office/drawing/2014/main" id="{DFF8CF49-AE90-B197-432D-AFB526027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914400"/>
            <a:ext cx="51816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/>
              <a:t>Tempo di esposizione: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/>
              <a:t>per quanto tempo l’otturatore rimane aperto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</p:txBody>
      </p:sp>
      <p:pic>
        <p:nvPicPr>
          <p:cNvPr id="22530" name="Picture 4" descr="tempo-di-scatto3.jpg">
            <a:extLst>
              <a:ext uri="{FF2B5EF4-FFF2-40B4-BE49-F238E27FC236}">
                <a16:creationId xmlns:a16="http://schemas.microsoft.com/office/drawing/2014/main" id="{86B6AAF9-E82E-A424-4CF2-D877D2B50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029200"/>
            <a:ext cx="75438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>
            <a:extLst>
              <a:ext uri="{FF2B5EF4-FFF2-40B4-BE49-F238E27FC236}">
                <a16:creationId xmlns:a16="http://schemas.microsoft.com/office/drawing/2014/main" id="{FE1B4788-5F29-786B-7459-4458E27E4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75" y="692696"/>
            <a:ext cx="4288825" cy="566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F2CE5E7-8250-F66E-F76A-3F30F8CD0CD3}"/>
              </a:ext>
            </a:extLst>
          </p:cNvPr>
          <p:cNvSpPr txBox="1">
            <a:spLocks/>
          </p:cNvSpPr>
          <p:nvPr/>
        </p:nvSpPr>
        <p:spPr bwMode="auto">
          <a:xfrm>
            <a:off x="-1404664" y="2564904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eaLnBrk="1" hangingPunct="1"/>
            <a:r>
              <a:rPr lang="it-IT" altLang="it-IT" kern="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Fotogiornalismo</a:t>
            </a:r>
            <a:r>
              <a:rPr lang="it-IT" altLang="it-IT" kern="0" dirty="0">
                <a:ea typeface="ＭＳ Ｐゴシック" panose="020B0600070205080204" pitchFamily="34" charset="-128"/>
              </a:rPr>
              <a:t>, </a:t>
            </a:r>
          </a:p>
          <a:p>
            <a:pPr eaLnBrk="1" hangingPunct="1"/>
            <a:r>
              <a:rPr lang="it-IT" altLang="it-IT" kern="0" dirty="0">
                <a:ea typeface="ＭＳ Ｐゴシック" panose="020B0600070205080204" pitchFamily="34" charset="-128"/>
              </a:rPr>
              <a:t>World Press Photo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86169FDC-31EA-47EA-B09A-BC08BC579F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Facebook e Censura: Herb Ritts</a:t>
            </a:r>
          </a:p>
        </p:txBody>
      </p:sp>
      <p:pic>
        <p:nvPicPr>
          <p:cNvPr id="73730" name="Content Placeholder 3" descr="Modelle.png">
            <a:extLst>
              <a:ext uri="{FF2B5EF4-FFF2-40B4-BE49-F238E27FC236}">
                <a16:creationId xmlns:a16="http://schemas.microsoft.com/office/drawing/2014/main" id="{9E4C3502-8C4C-9A35-503E-C27458FFE7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7704" y="1752600"/>
            <a:ext cx="5624535" cy="5126158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olo 1">
            <a:extLst>
              <a:ext uri="{FF2B5EF4-FFF2-40B4-BE49-F238E27FC236}">
                <a16:creationId xmlns:a16="http://schemas.microsoft.com/office/drawing/2014/main" id="{EC13D8E6-11D9-8288-6D48-E896658384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Fotografia Oggi: Copyright</a:t>
            </a:r>
          </a:p>
        </p:txBody>
      </p:sp>
      <p:pic>
        <p:nvPicPr>
          <p:cNvPr id="95234" name="Segnaposto contenuto 4">
            <a:extLst>
              <a:ext uri="{FF2B5EF4-FFF2-40B4-BE49-F238E27FC236}">
                <a16:creationId xmlns:a16="http://schemas.microsoft.com/office/drawing/2014/main" id="{008D2EEB-C972-7F45-E957-354168835A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844675"/>
            <a:ext cx="6502400" cy="4319588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olo 1">
            <a:extLst>
              <a:ext uri="{FF2B5EF4-FFF2-40B4-BE49-F238E27FC236}">
                <a16:creationId xmlns:a16="http://schemas.microsoft.com/office/drawing/2014/main" id="{0CBF7F82-FA26-DAD0-2BF2-CB23B0666A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Aerie</a:t>
            </a:r>
          </a:p>
        </p:txBody>
      </p:sp>
      <p:pic>
        <p:nvPicPr>
          <p:cNvPr id="96258" name="Segnaposto contenuto 4">
            <a:extLst>
              <a:ext uri="{FF2B5EF4-FFF2-40B4-BE49-F238E27FC236}">
                <a16:creationId xmlns:a16="http://schemas.microsoft.com/office/drawing/2014/main" id="{8535E809-E905-36AC-1E3A-FD88683DC7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0C70D4-9EC3-1B5D-7449-8E7ECFBE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4624" y="2857500"/>
            <a:ext cx="7772400" cy="1143000"/>
          </a:xfrm>
        </p:spPr>
        <p:txBody>
          <a:bodyPr/>
          <a:lstStyle/>
          <a:p>
            <a:r>
              <a:rPr lang="it-IT" dirty="0"/>
              <a:t>Intelligenza </a:t>
            </a:r>
            <a:br>
              <a:rPr lang="it-IT" dirty="0"/>
            </a:br>
            <a:r>
              <a:rPr lang="it-IT" dirty="0"/>
              <a:t>artificiale</a:t>
            </a: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86F00A6A-49CC-A8FA-5756-5FDF7035A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8064" y="46747"/>
            <a:ext cx="3995936" cy="6811254"/>
          </a:xfrm>
        </p:spPr>
      </p:pic>
    </p:spTree>
    <p:extLst>
      <p:ext uri="{BB962C8B-B14F-4D97-AF65-F5344CB8AC3E}">
        <p14:creationId xmlns:p14="http://schemas.microsoft.com/office/powerpoint/2010/main" val="37948084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olo 1">
            <a:extLst>
              <a:ext uri="{FF2B5EF4-FFF2-40B4-BE49-F238E27FC236}">
                <a16:creationId xmlns:a16="http://schemas.microsoft.com/office/drawing/2014/main" id="{BBF5F990-0E9E-7E13-890F-8D44886048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2852738"/>
            <a:ext cx="7772400" cy="1143000"/>
          </a:xfrm>
        </p:spPr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Un messaggio senza codice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47C0518F-BC2A-A906-5C65-BFF09389E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447800"/>
            <a:ext cx="7772400" cy="1143000"/>
          </a:xfrm>
        </p:spPr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Diaframma: la sua apertura determina quanta luce entra nel tempo fissato</a:t>
            </a:r>
          </a:p>
        </p:txBody>
      </p:sp>
      <p:pic>
        <p:nvPicPr>
          <p:cNvPr id="23554" name="Picture 2" descr="diaframma2.jpg">
            <a:extLst>
              <a:ext uri="{FF2B5EF4-FFF2-40B4-BE49-F238E27FC236}">
                <a16:creationId xmlns:a16="http://schemas.microsoft.com/office/drawing/2014/main" id="{8EC9E7D4-712D-155E-59BA-C0404F624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80010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AD2EC4B8-C88D-65C6-F7B2-402CBA75A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28800"/>
            <a:ext cx="7772400" cy="1143000"/>
          </a:xfrm>
        </p:spPr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Sensibilità ISO: </a:t>
            </a:r>
            <a:br>
              <a:rPr lang="it-IT" altLang="it-IT">
                <a:ea typeface="ＭＳ Ｐゴシック" panose="020B0600070205080204" pitchFamily="34" charset="-128"/>
              </a:rPr>
            </a:br>
            <a:r>
              <a:rPr lang="it-IT" altLang="it-IT">
                <a:ea typeface="ＭＳ Ｐゴシック" panose="020B0600070205080204" pitchFamily="34" charset="-128"/>
              </a:rPr>
              <a:t>sensibilità alla luce della pellicola o del sensore</a:t>
            </a:r>
          </a:p>
        </p:txBody>
      </p:sp>
      <p:pic>
        <p:nvPicPr>
          <p:cNvPr id="24578" name="Picture 2" descr="iso-o-asa.jpg">
            <a:extLst>
              <a:ext uri="{FF2B5EF4-FFF2-40B4-BE49-F238E27FC236}">
                <a16:creationId xmlns:a16="http://schemas.microsoft.com/office/drawing/2014/main" id="{A0CCA34D-0519-3A81-FD95-616DCB3E4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80010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6EC613BB-27CB-2D2F-FEA7-E8088B44EF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51275" y="29972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Silhouette </a:t>
            </a:r>
            <a:br>
              <a:rPr lang="it-IT" altLang="it-IT">
                <a:ea typeface="ＭＳ Ｐゴシック" panose="020B0600070205080204" pitchFamily="34" charset="-128"/>
              </a:rPr>
            </a:br>
            <a:r>
              <a:rPr lang="it-IT" altLang="it-IT">
                <a:ea typeface="ＭＳ Ｐゴシック" panose="020B0600070205080204" pitchFamily="34" charset="-128"/>
              </a:rPr>
              <a:t>1790</a:t>
            </a:r>
          </a:p>
        </p:txBody>
      </p:sp>
      <p:pic>
        <p:nvPicPr>
          <p:cNvPr id="25602" name="Picture 7" descr="silhouette790">
            <a:extLst>
              <a:ext uri="{FF2B5EF4-FFF2-40B4-BE49-F238E27FC236}">
                <a16:creationId xmlns:a16="http://schemas.microsoft.com/office/drawing/2014/main" id="{B221C87A-9A90-7B5B-74A6-62100A52CF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374775"/>
            <a:ext cx="5749925" cy="4387850"/>
          </a:xfrm>
          <a:noFill/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X:Templates:Presentations:Designs:Blank Presentation</Template>
  <TotalTime>12046</TotalTime>
  <Words>347</Words>
  <Application>Microsoft Macintosh PowerPoint</Application>
  <PresentationFormat>Presentazione su schermo (4:3)</PresentationFormat>
  <Paragraphs>71</Paragraphs>
  <Slides>65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65</vt:i4>
      </vt:variant>
    </vt:vector>
  </HeadingPairs>
  <TitlesOfParts>
    <vt:vector size="70" baseType="lpstr">
      <vt:lpstr>ＭＳ Ｐゴシック</vt:lpstr>
      <vt:lpstr>Arial</vt:lpstr>
      <vt:lpstr>Calibri</vt:lpstr>
      <vt:lpstr>Times</vt:lpstr>
      <vt:lpstr>Blank Presentation</vt:lpstr>
      <vt:lpstr>Storia e tecniche della fotografia 2024-2025</vt:lpstr>
      <vt:lpstr>Che cos’è la fotografia?</vt:lpstr>
      <vt:lpstr>Scienza, memoria, estetica</vt:lpstr>
      <vt:lpstr>Joan Fontculberta,  «Trauma».  La scomparsa  della memoria</vt:lpstr>
      <vt:lpstr>Esposizione:  quantità di luce che raggiunge la pellicola o il sensore</vt:lpstr>
      <vt:lpstr>Presentazione standard di PowerPoint</vt:lpstr>
      <vt:lpstr>Diaframma: la sua apertura determina quanta luce entra nel tempo fissato</vt:lpstr>
      <vt:lpstr>Sensibilità ISO:  sensibilità alla luce della pellicola o del sensore</vt:lpstr>
      <vt:lpstr>Silhouette  1790</vt:lpstr>
      <vt:lpstr>Litografia</vt:lpstr>
      <vt:lpstr>Foro stenopeico</vt:lpstr>
      <vt:lpstr>Camera  obscura</vt:lpstr>
      <vt:lpstr>Nicéphore Niepce,  Veduta da una finestra a  Le Gras, 1826</vt:lpstr>
      <vt:lpstr>Louis Daguerre, Veduta di un boulevard parigino, 1839</vt:lpstr>
      <vt:lpstr>Dagherrotipi</vt:lpstr>
      <vt:lpstr>Daguerréotypomanie</vt:lpstr>
      <vt:lpstr>Fox Talbot, The Pencil of Nature, 1844 – positivo/negativo </vt:lpstr>
      <vt:lpstr>Tecniche</vt:lpstr>
      <vt:lpstr>Il ritratto fotografico</vt:lpstr>
      <vt:lpstr>Yousuf Karsh,  1941</vt:lpstr>
      <vt:lpstr>Carte de visite 1854</vt:lpstr>
      <vt:lpstr>Stereoscopia</vt:lpstr>
      <vt:lpstr>Kodak, 1888</vt:lpstr>
      <vt:lpstr>Donne, Julia  Margaret  Cameron</vt:lpstr>
      <vt:lpstr>Arte e fotografia  Jan Vermeer, Lezione di musica, 1662</vt:lpstr>
      <vt:lpstr>Edgar Degas, La scuola di danza, 1876</vt:lpstr>
      <vt:lpstr>Degas 1876, Brassai 1932</vt:lpstr>
      <vt:lpstr>Antropologia e crimine</vt:lpstr>
      <vt:lpstr>Scienza</vt:lpstr>
      <vt:lpstr>Fantasmi</vt:lpstr>
      <vt:lpstr>Snapshot, Istantanea</vt:lpstr>
      <vt:lpstr>Marey e Muybridge</vt:lpstr>
      <vt:lpstr>Immagine e morte</vt:lpstr>
      <vt:lpstr>Morte</vt:lpstr>
      <vt:lpstr>Mezzatinta, Retino fotografico</vt:lpstr>
      <vt:lpstr>Jacob Riis 1888</vt:lpstr>
      <vt:lpstr>Modernismo  A. Stieglitz, The Steerage, 1907 </vt:lpstr>
      <vt:lpstr>Paul Strand,  1927</vt:lpstr>
      <vt:lpstr>Walker Evans</vt:lpstr>
      <vt:lpstr>Edward Weston</vt:lpstr>
      <vt:lpstr>Man Ray</vt:lpstr>
      <vt:lpstr>Greta Garbo </vt:lpstr>
      <vt:lpstr>Leica</vt:lpstr>
      <vt:lpstr>Fotogiornalismo,  Robert Capa</vt:lpstr>
      <vt:lpstr>Presentazione standard di PowerPoint</vt:lpstr>
      <vt:lpstr>Farm Security Administration</vt:lpstr>
      <vt:lpstr> Vogue 1935, 2023</vt:lpstr>
      <vt:lpstr>Totalitarismo</vt:lpstr>
      <vt:lpstr>Fotogiornalismo, guerra</vt:lpstr>
      <vt:lpstr>Auschwitz 1944, immagini malgrado tutto</vt:lpstr>
      <vt:lpstr>Umanisti, 1950 </vt:lpstr>
      <vt:lpstr>Cartier-Bresson 1952</vt:lpstr>
      <vt:lpstr>Presentazione standard di PowerPoint</vt:lpstr>
      <vt:lpstr>Cinema, Gianni Di Venanzo</vt:lpstr>
      <vt:lpstr>Moda Horst P. Horst</vt:lpstr>
      <vt:lpstr>Robert Frank e Diane Arbus</vt:lpstr>
      <vt:lpstr>Etica e fotografia</vt:lpstr>
      <vt:lpstr>Postphotography</vt:lpstr>
      <vt:lpstr>Propaganda</vt:lpstr>
      <vt:lpstr>Presentazione standard di PowerPoint</vt:lpstr>
      <vt:lpstr>Facebook e Censura: Herb Ritts</vt:lpstr>
      <vt:lpstr>Fotografia Oggi: Copyright</vt:lpstr>
      <vt:lpstr>Aerie</vt:lpstr>
      <vt:lpstr>Intelligenza  artificiale</vt:lpstr>
      <vt:lpstr>Un messaggio senza codice</vt:lpstr>
    </vt:vector>
  </TitlesOfParts>
  <Company>rummo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Storia della Fotografia</dc:title>
  <dc:creator>Administrator</dc:creator>
  <cp:lastModifiedBy>Microsoft Office User</cp:lastModifiedBy>
  <cp:revision>132</cp:revision>
  <dcterms:created xsi:type="dcterms:W3CDTF">2017-03-02T13:06:10Z</dcterms:created>
  <dcterms:modified xsi:type="dcterms:W3CDTF">2025-01-04T08:16:04Z</dcterms:modified>
</cp:coreProperties>
</file>