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/>
    <p:restoredTop sz="94830"/>
  </p:normalViewPr>
  <p:slideViewPr>
    <p:cSldViewPr snapToGrid="0" snapToObjects="1">
      <p:cViewPr varScale="1">
        <p:scale>
          <a:sx n="81" d="100"/>
          <a:sy n="81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87C-96FE-2541-96DB-4273499D52CE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A49FB-0DE5-E548-B68E-1EE48C63EE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575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A49FB-0DE5-E548-B68E-1EE48C63EEE7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84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2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4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5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7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2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0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4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8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5/12/2022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2FAB7B-42C1-46AA-9C68-7AD281066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CB4F8019-DD2C-4FDD-1B2B-9CF8B7109E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1" b="287"/>
          <a:stretch/>
        </p:blipFill>
        <p:spPr>
          <a:xfrm>
            <a:off x="1" y="152"/>
            <a:ext cx="12192000" cy="6857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05206B-651D-4874-B365-85CC5F9C8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-152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095901-9D1B-95E0-B5AD-03565E1F1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8" y="1371600"/>
            <a:ext cx="4916477" cy="2933952"/>
          </a:xfrm>
        </p:spPr>
        <p:txBody>
          <a:bodyPr anchor="t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LA POLITICA ECONOMICA NELL’ERA DELLA GLOBALIZZAZIONE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B91241-6867-569B-E0AD-ECBF68C8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9" y="4584879"/>
            <a:ext cx="4916477" cy="128788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CAPITOLO 27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22043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6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B0664B-46B0-8200-D2AA-B2E2F630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Sulle cause della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10F8F5-9194-F4E1-6FB4-0CBF2D1C2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880431"/>
          </a:xfrm>
        </p:spPr>
        <p:txBody>
          <a:bodyPr/>
          <a:lstStyle/>
          <a:p>
            <a:pPr marL="0" indent="0">
              <a:buNone/>
            </a:pPr>
            <a:r>
              <a:rPr lang="it-IT" altLang="en-US" dirty="0"/>
              <a:t>Fine della contrapposizione, ideologica e politica, tra economie di libero mercato ed economie pianificate (crollo del blocco dei Paesi comunisti)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55EEF1-3A9D-AF6B-18FA-98635ED9233E}"/>
              </a:ext>
            </a:extLst>
          </p:cNvPr>
          <p:cNvSpPr txBox="1"/>
          <p:nvPr/>
        </p:nvSpPr>
        <p:spPr>
          <a:xfrm>
            <a:off x="1650068" y="4501930"/>
            <a:ext cx="8891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dirty="0"/>
              <a:t>Organizzazioni economiche mondiali si erano convinte della superiorità del libero scambio a discapito di teorie protezionistiche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dirty="0"/>
              <a:t>A livello culturale, affermazione di teoria della crescita endogena (apertamente filo-liberiste)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dirty="0"/>
              <a:t>Banca Mondiale e Fondo Monetario Internazionale (FMI) hanno preferito politiche commerciali liberiste </a:t>
            </a:r>
          </a:p>
          <a:p>
            <a:endParaRPr lang="it-IT" dirty="0"/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A3CF9785-775E-50DA-745B-14095E073ACA}"/>
              </a:ext>
            </a:extLst>
          </p:cNvPr>
          <p:cNvSpPr/>
          <p:nvPr/>
        </p:nvSpPr>
        <p:spPr>
          <a:xfrm>
            <a:off x="5550195" y="3733800"/>
            <a:ext cx="669852" cy="678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87EC79-ED8A-DBA0-7476-B9F73AAB9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90933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Politiche commerciali più liberiste anche per quanto riguarda la circolazione dei capitali finanziari (allentamenti normativi)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311779B-98B2-F778-0CA4-2B22BAD9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Sulle cause della globalizzazione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3D944A-078D-0F4E-87B0-457E6E7EACD1}"/>
              </a:ext>
            </a:extLst>
          </p:cNvPr>
          <p:cNvSpPr txBox="1"/>
          <p:nvPr/>
        </p:nvSpPr>
        <p:spPr>
          <a:xfrm>
            <a:off x="914399" y="4183117"/>
            <a:ext cx="9732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Anni ‘80 e ‘90 molti Paesi hanno adottato la «convertibilità» della propria valuta, rendendo dunque più facili e meno costosi i movimenti internazionali </a:t>
            </a:r>
          </a:p>
          <a:p>
            <a:endParaRPr lang="it-IT" dirty="0"/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E59BF357-EBD7-AB4B-A3F1-ACC3FC2A2B09}"/>
              </a:ext>
            </a:extLst>
          </p:cNvPr>
          <p:cNvSpPr/>
          <p:nvPr/>
        </p:nvSpPr>
        <p:spPr>
          <a:xfrm>
            <a:off x="5370786" y="3573517"/>
            <a:ext cx="420414" cy="546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2C98E5-2E03-E54F-B7C8-38B9D119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99380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Importanza della rivoluzione tecnologica verificatasi nell’ambito dell’informazione e della comunicazione.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E418871-2A62-F54B-BB70-EFD456DD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Sulle cause della globalizzazione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5FBE51-5822-244F-818F-F9E5CB1454C8}"/>
              </a:ext>
            </a:extLst>
          </p:cNvPr>
          <p:cNvSpPr txBox="1"/>
          <p:nvPr/>
        </p:nvSpPr>
        <p:spPr>
          <a:xfrm>
            <a:off x="557561" y="3915480"/>
            <a:ext cx="114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tecnologia informatica rappresenterebbe (secondo </a:t>
            </a:r>
            <a:r>
              <a:rPr lang="it-IT" dirty="0" err="1"/>
              <a:t>Aghion</a:t>
            </a:r>
            <a:r>
              <a:rPr lang="it-IT" dirty="0"/>
              <a:t> et al. 1999) un </a:t>
            </a:r>
            <a:r>
              <a:rPr lang="it-IT" b="1" dirty="0"/>
              <a:t>General </a:t>
            </a:r>
            <a:r>
              <a:rPr lang="it-IT" b="1" dirty="0" err="1"/>
              <a:t>Purpose</a:t>
            </a:r>
            <a:r>
              <a:rPr lang="it-IT" b="1" dirty="0"/>
              <a:t> Technology </a:t>
            </a:r>
            <a:r>
              <a:rPr lang="it-IT" dirty="0"/>
              <a:t>(GPT) 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9E317CA-F5F2-BA44-8A81-FEECB3E82722}"/>
              </a:ext>
            </a:extLst>
          </p:cNvPr>
          <p:cNvCxnSpPr/>
          <p:nvPr/>
        </p:nvCxnSpPr>
        <p:spPr>
          <a:xfrm flipH="1">
            <a:off x="9255512" y="4348976"/>
            <a:ext cx="747132" cy="61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4C50A4-79AA-1A4C-B087-DB7232F5210A}"/>
              </a:ext>
            </a:extLst>
          </p:cNvPr>
          <p:cNvSpPr txBox="1"/>
          <p:nvPr/>
        </p:nvSpPr>
        <p:spPr>
          <a:xfrm>
            <a:off x="6367346" y="5096107"/>
            <a:ext cx="5452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 sentire lentamente, e in modo differenziato, i suoi effetti sulla produttività nei diversi settori, a seconda del grado in cui viene applicata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8CF392C-A06F-5E48-B3FF-EAFF9ABDE518}"/>
              </a:ext>
            </a:extLst>
          </p:cNvPr>
          <p:cNvCxnSpPr>
            <a:cxnSpLocks/>
          </p:cNvCxnSpPr>
          <p:nvPr/>
        </p:nvCxnSpPr>
        <p:spPr>
          <a:xfrm flipH="1">
            <a:off x="5374888" y="5685020"/>
            <a:ext cx="7211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C1E690-1909-AF45-9BAA-45296E367E8F}"/>
              </a:ext>
            </a:extLst>
          </p:cNvPr>
          <p:cNvSpPr txBox="1"/>
          <p:nvPr/>
        </p:nvSpPr>
        <p:spPr>
          <a:xfrm>
            <a:off x="557561" y="5500354"/>
            <a:ext cx="437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tal proposito si parla di </a:t>
            </a:r>
            <a:r>
              <a:rPr lang="it-IT" b="1" dirty="0">
                <a:solidFill>
                  <a:srgbClr val="FF0000"/>
                </a:solidFill>
              </a:rPr>
              <a:t>NEW ECONOMY</a:t>
            </a:r>
          </a:p>
        </p:txBody>
      </p:sp>
    </p:spTree>
    <p:extLst>
      <p:ext uri="{BB962C8B-B14F-4D97-AF65-F5344CB8AC3E}">
        <p14:creationId xmlns:p14="http://schemas.microsoft.com/office/powerpoint/2010/main" val="4021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F5032A-7FE1-BB43-9779-2F8736161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Caratteristiche della </a:t>
            </a:r>
            <a:r>
              <a:rPr lang="it-IT" dirty="0">
                <a:solidFill>
                  <a:srgbClr val="FF0000"/>
                </a:solidFill>
              </a:rPr>
              <a:t>New Economy: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Uso intensivo e diffuso di delle moderne tecnologie di informazione e telecomunicazione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Rilevanza delle conoscenze e delle informazioni nel determinare il vantaggio competitivo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La prevalenza della struttura del network nell’organizzazione interna ed esterna dell’impresa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Lo stimolo alla flessibilità produttiva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Lo stimolo all’ampliamento della gamma produttiva dell’impresa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Delocalizzazione della produzione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27EE035-035D-194F-A4F0-576EDCFA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Sulle cause della globalizzazione</a:t>
            </a:r>
          </a:p>
        </p:txBody>
      </p:sp>
    </p:spTree>
    <p:extLst>
      <p:ext uri="{BB962C8B-B14F-4D97-AF65-F5344CB8AC3E}">
        <p14:creationId xmlns:p14="http://schemas.microsoft.com/office/powerpoint/2010/main" val="6565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286E90-DB87-7D44-BA7B-58AF401DB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1038407"/>
          </a:xfrm>
        </p:spPr>
        <p:txBody>
          <a:bodyPr/>
          <a:lstStyle/>
          <a:p>
            <a:r>
              <a:rPr lang="it-IT" dirty="0"/>
              <a:t>Tutto ciò ha fatto sorgere una percezione di insicurezza da parte di una fetta crescente della popolazione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E27747A-8ABE-8A44-AEA1-13A95A24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Sulle cause della globalizzazione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568FBB13-C62C-904F-B7BB-149677A422F7}"/>
              </a:ext>
            </a:extLst>
          </p:cNvPr>
          <p:cNvSpPr/>
          <p:nvPr/>
        </p:nvSpPr>
        <p:spPr>
          <a:xfrm>
            <a:off x="5642517" y="3880624"/>
            <a:ext cx="624468" cy="10482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6AA5F5-AF56-1A4D-AD03-937FCB2C728C}"/>
              </a:ext>
            </a:extLst>
          </p:cNvPr>
          <p:cNvSpPr txBox="1"/>
          <p:nvPr/>
        </p:nvSpPr>
        <p:spPr>
          <a:xfrm>
            <a:off x="3131086" y="5150522"/>
            <a:ext cx="599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Rinascere di posizioni protezionistiche e isolazionistiche  </a:t>
            </a:r>
          </a:p>
        </p:txBody>
      </p:sp>
    </p:spTree>
    <p:extLst>
      <p:ext uri="{BB962C8B-B14F-4D97-AF65-F5344CB8AC3E}">
        <p14:creationId xmlns:p14="http://schemas.microsoft.com/office/powerpoint/2010/main" val="7264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4B776A-357E-9D4D-9583-499AE21E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effetti della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16A13B-7A5D-1746-AD9F-39FA8F8BC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t-IT" dirty="0"/>
              <a:t>La globalizzazione e la </a:t>
            </a:r>
            <a:r>
              <a:rPr lang="it-IT" dirty="0" err="1"/>
              <a:t>performace</a:t>
            </a:r>
            <a:r>
              <a:rPr lang="it-IT" dirty="0"/>
              <a:t> di crescita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La globalizzazione e la struttura produttiva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Gli investimenti diretti esteri e le multinazionali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La globalizzazione e la dispersione salariale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La globalizzazione e i movimenti speculativi di capitale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La globalizzazione e le crisi finanziarie</a:t>
            </a:r>
          </a:p>
        </p:txBody>
      </p:sp>
    </p:spTree>
    <p:extLst>
      <p:ext uri="{BB962C8B-B14F-4D97-AF65-F5344CB8AC3E}">
        <p14:creationId xmlns:p14="http://schemas.microsoft.com/office/powerpoint/2010/main" val="37261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42DC6-06E4-7E47-8CE6-3F4260AA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La globalizzazione e le </a:t>
            </a:r>
            <a:r>
              <a:rPr lang="it-IT" dirty="0" err="1"/>
              <a:t>performace</a:t>
            </a:r>
            <a:r>
              <a:rPr lang="it-IT" dirty="0"/>
              <a:t> di crescita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A40C11-8F17-1949-B0E8-AE4A7CC4F448}"/>
              </a:ext>
            </a:extLst>
          </p:cNvPr>
          <p:cNvSpPr txBox="1"/>
          <p:nvPr/>
        </p:nvSpPr>
        <p:spPr>
          <a:xfrm>
            <a:off x="1039851" y="2686043"/>
            <a:ext cx="9330783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en-US" sz="2400" dirty="0"/>
              <a:t>Nell’ultimo decennio, gli indicatori economico-sociali hanno registrano un miglioramento delle condizioni di sviluppo in tutto il mondo, anche se con differenze molto significative tra le diverse aree.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en-US" sz="2000" dirty="0">
                <a:solidFill>
                  <a:schemeClr val="hlink"/>
                </a:solidFill>
              </a:rPr>
              <a:t>Preoccupazione maggiore</a:t>
            </a:r>
            <a:r>
              <a:rPr lang="it-IT" altLang="en-US" sz="2000" dirty="0"/>
              <a:t>: l’accresciuta mobilità di beni e di fattori, associata a rendimenti crescenti nella produttività dei fattori, potrebbe arrestare il processo di convergenza e determinare, viceversa, un’accentuazione del processo di </a:t>
            </a:r>
            <a:r>
              <a:rPr lang="it-IT" altLang="en-US" sz="2000" b="1" dirty="0"/>
              <a:t>marginalizzazione</a:t>
            </a:r>
            <a:r>
              <a:rPr lang="it-IT" altLang="en-US" sz="2000" dirty="0"/>
              <a:t> di una parte dei Paesi meno sviluppati.</a:t>
            </a:r>
          </a:p>
          <a:p>
            <a:pPr lvl="1" eaLnBrk="1" hangingPunct="1">
              <a:lnSpc>
                <a:spcPct val="90000"/>
              </a:lnSpc>
            </a:pPr>
            <a:endParaRPr lang="it-IT" alt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it-IT" altLang="en-US" sz="2000" dirty="0"/>
              <a:t>L’attuale rivoluzione organizzativa è assai legata alle caratteristiche di adattabilità del capitale umano disponibile; e il capitale umano è distribuito in modo non omogeneo, sia fra Paese e Paese, sia fra le regioni di uno stesso Paese.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632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42C32B-ACE1-2D41-8364-95FE9028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La globalizzazione e la struttura produttiva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F61D02-8C31-164C-B763-E9D66586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 dirty="0"/>
              <a:t>Diffusa de-industrializzazione nei Paesi  avanzati: è calato il peso del settore dell’industria (sia in termini di contributo al PIL, sia in termini di occupazione) ed è aumentato il peso del settore dei servizi</a:t>
            </a:r>
          </a:p>
          <a:p>
            <a:pPr>
              <a:lnSpc>
                <a:spcPct val="90000"/>
              </a:lnSpc>
            </a:pPr>
            <a:r>
              <a:rPr lang="it-IT" altLang="en-US" b="1" dirty="0"/>
              <a:t>Delocalizzazion</a:t>
            </a:r>
            <a:r>
              <a:rPr lang="it-IT" altLang="en-US" dirty="0"/>
              <a:t>e di alcune fasi della produzione manifatturiera</a:t>
            </a:r>
          </a:p>
          <a:p>
            <a:pPr>
              <a:lnSpc>
                <a:spcPct val="90000"/>
              </a:lnSpc>
            </a:pPr>
            <a:r>
              <a:rPr lang="it-IT" altLang="en-US" dirty="0"/>
              <a:t>Decisa terziarizzazione delle economie avanzate</a:t>
            </a:r>
            <a:endParaRPr lang="en-US" altLang="en-US" dirty="0"/>
          </a:p>
          <a:p>
            <a:endParaRPr lang="it-IT" dirty="0"/>
          </a:p>
        </p:txBody>
      </p:sp>
      <p:sp>
        <p:nvSpPr>
          <p:cNvPr id="4" name="Fumetto 3 3">
            <a:extLst>
              <a:ext uri="{FF2B5EF4-FFF2-40B4-BE49-F238E27FC236}">
                <a16:creationId xmlns:a16="http://schemas.microsoft.com/office/drawing/2014/main" id="{5BCD0C84-D27E-7345-B3B8-C4B4F660BA37}"/>
              </a:ext>
            </a:extLst>
          </p:cNvPr>
          <p:cNvSpPr/>
          <p:nvPr/>
        </p:nvSpPr>
        <p:spPr>
          <a:xfrm>
            <a:off x="8173844" y="4171958"/>
            <a:ext cx="3802566" cy="1994666"/>
          </a:xfrm>
          <a:prstGeom prst="wedgeEllipseCallout">
            <a:avLst>
              <a:gd name="adj1" fmla="val -51038"/>
              <a:gd name="adj2" fmla="val -521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Potrebbe spiegare la perdita di occupazione nel settore manifatturiero dei Paesi industrializzati </a:t>
            </a:r>
          </a:p>
        </p:txBody>
      </p:sp>
      <p:sp>
        <p:nvSpPr>
          <p:cNvPr id="5" name="Fumetto 3 4">
            <a:extLst>
              <a:ext uri="{FF2B5EF4-FFF2-40B4-BE49-F238E27FC236}">
                <a16:creationId xmlns:a16="http://schemas.microsoft.com/office/drawing/2014/main" id="{17A0C0C4-5603-104B-94D5-A77A4A94465B}"/>
              </a:ext>
            </a:extLst>
          </p:cNvPr>
          <p:cNvSpPr/>
          <p:nvPr/>
        </p:nvSpPr>
        <p:spPr>
          <a:xfrm>
            <a:off x="695094" y="4806176"/>
            <a:ext cx="4423316" cy="1784195"/>
          </a:xfrm>
          <a:prstGeom prst="wedgeEllipseCallout">
            <a:avLst>
              <a:gd name="adj1" fmla="val 10956"/>
              <a:gd name="adj2" fmla="val -619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 crisi finanziaria del 2007 sembra aver rallentato temporaneamente la crescita </a:t>
            </a:r>
            <a:r>
              <a:rPr lang="it-IT" dirty="0" err="1"/>
              <a:t>dnel</a:t>
            </a:r>
            <a:r>
              <a:rPr lang="it-IT" dirty="0"/>
              <a:t> settore dei servizi</a:t>
            </a:r>
          </a:p>
        </p:txBody>
      </p:sp>
    </p:spTree>
    <p:extLst>
      <p:ext uri="{BB962C8B-B14F-4D97-AF65-F5344CB8AC3E}">
        <p14:creationId xmlns:p14="http://schemas.microsoft.com/office/powerpoint/2010/main" val="257120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081BD-42E6-414F-87EA-168F1A87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Gli investimenti diretti esteri e le multinazionali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559448-E236-9747-A0A2-DA4153BB9B83}"/>
              </a:ext>
            </a:extLst>
          </p:cNvPr>
          <p:cNvSpPr txBox="1"/>
          <p:nvPr/>
        </p:nvSpPr>
        <p:spPr>
          <a:xfrm>
            <a:off x="732263" y="3114083"/>
            <a:ext cx="10727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US" sz="1800" dirty="0"/>
              <a:t>Si dice “</a:t>
            </a:r>
            <a:r>
              <a:rPr lang="it-IT" altLang="en-US" sz="1800" b="1" dirty="0">
                <a:solidFill>
                  <a:srgbClr val="FF0000"/>
                </a:solidFill>
              </a:rPr>
              <a:t>multinazionale</a:t>
            </a:r>
            <a:r>
              <a:rPr lang="it-IT" altLang="en-US" sz="1800" dirty="0"/>
              <a:t>” un’impresa che opera in un dato Paese e apre filiali sussidiarie (</a:t>
            </a:r>
            <a:r>
              <a:rPr lang="it-IT" altLang="en-US" sz="1800" i="1" dirty="0" err="1"/>
              <a:t>subsidiaries</a:t>
            </a:r>
            <a:r>
              <a:rPr lang="it-IT" altLang="en-US" sz="1800" dirty="0"/>
              <a:t>) in altri Paesi, tramite investimento </a:t>
            </a:r>
            <a:r>
              <a:rPr lang="it-IT" altLang="en-US" sz="1800" i="1" dirty="0"/>
              <a:t>ex novo</a:t>
            </a:r>
            <a:r>
              <a:rPr lang="it-IT" altLang="en-US" sz="1800" dirty="0"/>
              <a:t> (</a:t>
            </a:r>
            <a:r>
              <a:rPr lang="it-IT" altLang="en-US" sz="1800" i="1" dirty="0"/>
              <a:t>green-</a:t>
            </a:r>
            <a:r>
              <a:rPr lang="it-IT" altLang="en-US" sz="1800" i="1" dirty="0" err="1"/>
              <a:t>field</a:t>
            </a:r>
            <a:r>
              <a:rPr lang="it-IT" altLang="en-US" sz="1800" i="1" dirty="0"/>
              <a:t> </a:t>
            </a:r>
            <a:r>
              <a:rPr lang="it-IT" altLang="en-US" sz="1800" i="1" dirty="0" err="1"/>
              <a:t>investment</a:t>
            </a:r>
            <a:r>
              <a:rPr lang="it-IT" altLang="en-US" sz="1800" dirty="0"/>
              <a:t>) oppure acquisto di un’impresa precedentemente esistente di cui si assume il controllo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DC6637-5B10-B94A-83ED-AB86AD3B137E}"/>
              </a:ext>
            </a:extLst>
          </p:cNvPr>
          <p:cNvSpPr txBox="1"/>
          <p:nvPr/>
        </p:nvSpPr>
        <p:spPr>
          <a:xfrm>
            <a:off x="713678" y="4750419"/>
            <a:ext cx="10519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dirty="0"/>
              <a:t>I flussi di capitale impiegati per l’investimento </a:t>
            </a:r>
            <a:r>
              <a:rPr lang="it-IT" altLang="en-US" i="1" dirty="0"/>
              <a:t>ex novo</a:t>
            </a:r>
            <a:r>
              <a:rPr lang="it-IT" altLang="en-US" dirty="0"/>
              <a:t> e per l’acquisto a fini di controllo rappresentano gli </a:t>
            </a:r>
            <a:r>
              <a:rPr lang="it-IT" altLang="en-US" b="1" dirty="0">
                <a:solidFill>
                  <a:srgbClr val="FF0000"/>
                </a:solidFill>
              </a:rPr>
              <a:t>investimenti diretti esteri </a:t>
            </a:r>
            <a:r>
              <a:rPr lang="it-IT" altLang="en-US" dirty="0"/>
              <a:t>(IDE, o FDI, </a:t>
            </a:r>
            <a:r>
              <a:rPr lang="it-IT" altLang="en-US" i="1" dirty="0" err="1"/>
              <a:t>foreign</a:t>
            </a:r>
            <a:r>
              <a:rPr lang="it-IT" altLang="en-US" i="1" dirty="0"/>
              <a:t> </a:t>
            </a:r>
            <a:r>
              <a:rPr lang="it-IT" altLang="en-US" i="1" dirty="0" err="1"/>
              <a:t>direct</a:t>
            </a:r>
            <a:r>
              <a:rPr lang="it-IT" altLang="en-US" i="1" dirty="0"/>
              <a:t> </a:t>
            </a:r>
            <a:r>
              <a:rPr lang="it-IT" altLang="en-US" i="1" dirty="0" err="1"/>
              <a:t>investment</a:t>
            </a:r>
            <a:r>
              <a:rPr lang="it-IT" altLang="en-US" dirty="0"/>
              <a:t>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86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DE969D-FEAA-104F-BA1D-4D2022997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2600" dirty="0"/>
              <a:t>Alcuni numeri:</a:t>
            </a:r>
          </a:p>
          <a:p>
            <a:r>
              <a:rPr lang="it-IT" sz="2600" dirty="0"/>
              <a:t>Le 500 più grandi imprese multinazionali, dal 1990 ad oggi, hanno generato oltre il 50% dei flussi di commercio internazionale annuo e circa il 30% del PIL mondiale annuo.</a:t>
            </a:r>
          </a:p>
          <a:p>
            <a:r>
              <a:rPr lang="it-IT" sz="2600" dirty="0"/>
              <a:t>Tra il 1980 e 2000 la variazione dello stock di IDE ha segnato un +13% medio annuo (a fronte del +7% di esportazioni)</a:t>
            </a:r>
          </a:p>
          <a:p>
            <a:r>
              <a:rPr lang="it-IT" sz="2600" dirty="0"/>
              <a:t>Le vendite di filiali estere di imprese madri hanno superato le esportazioni del 1986</a:t>
            </a:r>
          </a:p>
          <a:p>
            <a:r>
              <a:rPr lang="it-IT" sz="2600" dirty="0"/>
              <a:t>I primi due decenni del 2000 vi è stato un aumento del flusso di IDE con alcuni anni in cui la dinamica si è interrotta o addirittura invertita</a:t>
            </a:r>
          </a:p>
          <a:p>
            <a:r>
              <a:rPr lang="it-IT" sz="2600" dirty="0"/>
              <a:t>Sono cambiati gli attori principali in questi fenomeni, con la Cina che ha acquisito un ruolo di primo piano</a:t>
            </a:r>
          </a:p>
          <a:p>
            <a:r>
              <a:rPr lang="it-IT" sz="2600" dirty="0"/>
              <a:t>Fusioni ed acquisizioni di imprese è la modalità prevalente di attuazione di IDE</a:t>
            </a:r>
          </a:p>
          <a:p>
            <a:r>
              <a:rPr lang="it-IT" sz="2600" dirty="0"/>
              <a:t>I Paesi meno sviluppati ospitano circa la metà del numero di filiali estere</a:t>
            </a:r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74080FE-CBBE-6640-8DA0-98552B8C1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Gli investimenti diretti esteri e le multinazionali</a:t>
            </a:r>
          </a:p>
        </p:txBody>
      </p:sp>
    </p:spTree>
    <p:extLst>
      <p:ext uri="{BB962C8B-B14F-4D97-AF65-F5344CB8AC3E}">
        <p14:creationId xmlns:p14="http://schemas.microsoft.com/office/powerpoint/2010/main" val="13956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012E3-7428-BA29-E309-87985CD10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AB286-F3FC-C07A-3BB3-28C3C5CF6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Analizzeremo i fenomeni che costituiscono il cosiddetto processo di globalizzazione</a:t>
            </a:r>
          </a:p>
          <a:p>
            <a:r>
              <a:rPr lang="it-IT" dirty="0"/>
              <a:t>Descriveremo l modalità con le quali le imprese internazionalizzano le loro attività</a:t>
            </a:r>
          </a:p>
          <a:p>
            <a:r>
              <a:rPr lang="it-IT" dirty="0"/>
              <a:t>Analizzeremo le cause della globalizzazione e i suoi effetti</a:t>
            </a:r>
          </a:p>
          <a:p>
            <a:r>
              <a:rPr lang="it-IT" dirty="0"/>
              <a:t>Analizzeremo le conseguenze della globalizzazione sui rapporti tra agenti privati e attori pubblici</a:t>
            </a:r>
          </a:p>
          <a:p>
            <a:r>
              <a:rPr lang="it-IT" dirty="0"/>
              <a:t>Esamineremo gli avvenimenti sui mercati finanziari occorsi nelle crisi del 2007-2008 e in Italia 2011-2012</a:t>
            </a:r>
          </a:p>
          <a:p>
            <a:r>
              <a:rPr lang="it-IT" dirty="0"/>
              <a:t>Analizzeremo il rinnovato dibattito tra fautori di politiche commerciali liberiste e sostenitori di misure protezionistiche</a:t>
            </a:r>
          </a:p>
        </p:txBody>
      </p:sp>
    </p:spTree>
    <p:extLst>
      <p:ext uri="{BB962C8B-B14F-4D97-AF65-F5344CB8AC3E}">
        <p14:creationId xmlns:p14="http://schemas.microsoft.com/office/powerpoint/2010/main" val="36027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ADD9FE-BBED-2E4F-B538-5E22A550C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altLang="en-US" dirty="0"/>
              <a:t>Tendenzialmente, l’affermarsi delle imprese multinazionali diminuisce l’efficacia delle politiche economiche nazionali, facendo insorgere, con facilità, comportamenti strategici anche da parte delle autorità di politica economica che spingono a esaudire la necessità di accordi internazionali tra autorità di diversi Paesi (anche se spesso difficilmente raggiungibili).</a:t>
            </a:r>
            <a:endParaRPr lang="en-US" altLang="en-US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11F7BE8-27FD-5540-9361-A5023E01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Gli investimenti diretti esteri e le multinazionali</a:t>
            </a:r>
          </a:p>
        </p:txBody>
      </p:sp>
    </p:spTree>
    <p:extLst>
      <p:ext uri="{BB962C8B-B14F-4D97-AF65-F5344CB8AC3E}">
        <p14:creationId xmlns:p14="http://schemas.microsoft.com/office/powerpoint/2010/main" val="249771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3D98FA-D807-FF4D-A160-7D96D394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La globalizzazione e la dispersione salariale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F97C6C-7FAC-364F-95E2-0EEB447BBA65}"/>
              </a:ext>
            </a:extLst>
          </p:cNvPr>
          <p:cNvSpPr txBox="1"/>
          <p:nvPr/>
        </p:nvSpPr>
        <p:spPr>
          <a:xfrm>
            <a:off x="814040" y="3122676"/>
            <a:ext cx="9939454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en-US" dirty="0"/>
              <a:t>Lavoratori </a:t>
            </a:r>
            <a:r>
              <a:rPr lang="it-IT" altLang="en-US" dirty="0">
                <a:solidFill>
                  <a:srgbClr val="FF0000"/>
                </a:solidFill>
              </a:rPr>
              <a:t>qualificati</a:t>
            </a:r>
            <a:r>
              <a:rPr lang="it-IT" altLang="en-US" dirty="0"/>
              <a:t> (</a:t>
            </a:r>
            <a:r>
              <a:rPr lang="it-IT" altLang="en-US" i="1" dirty="0" err="1"/>
              <a:t>skilled</a:t>
            </a:r>
            <a:r>
              <a:rPr lang="it-IT" altLang="en-US" dirty="0"/>
              <a:t>): producono beni ad alto contenuto tecnologico tipici dei Paesi più avanzati. </a:t>
            </a:r>
          </a:p>
          <a:p>
            <a:pPr>
              <a:lnSpc>
                <a:spcPct val="90000"/>
              </a:lnSpc>
            </a:pPr>
            <a:r>
              <a:rPr lang="it-IT" altLang="en-US" dirty="0"/>
              <a:t>Lavoratori </a:t>
            </a:r>
            <a:r>
              <a:rPr lang="it-IT" altLang="en-US" dirty="0">
                <a:solidFill>
                  <a:srgbClr val="FF0000"/>
                </a:solidFill>
              </a:rPr>
              <a:t>non-qualificati</a:t>
            </a:r>
            <a:r>
              <a:rPr lang="it-IT" altLang="en-US" dirty="0"/>
              <a:t> (</a:t>
            </a:r>
            <a:r>
              <a:rPr lang="it-IT" altLang="en-US" i="1" dirty="0" err="1"/>
              <a:t>unskilled</a:t>
            </a:r>
            <a:r>
              <a:rPr lang="it-IT" altLang="en-US" dirty="0"/>
              <a:t> o </a:t>
            </a:r>
            <a:r>
              <a:rPr lang="it-IT" altLang="en-US" i="1" dirty="0" err="1"/>
              <a:t>low-skilled</a:t>
            </a:r>
            <a:r>
              <a:rPr lang="it-IT" altLang="en-US" dirty="0"/>
              <a:t>): producono beni a basso contenuto tecnologico e sono quindi più esposti alla concorrenza diretta e indiretta.</a:t>
            </a:r>
          </a:p>
          <a:p>
            <a:pPr>
              <a:lnSpc>
                <a:spcPct val="90000"/>
              </a:lnSpc>
            </a:pPr>
            <a:endParaRPr lang="it-IT" altLang="en-US" dirty="0"/>
          </a:p>
          <a:p>
            <a:pPr>
              <a:lnSpc>
                <a:spcPct val="90000"/>
              </a:lnSpc>
            </a:pPr>
            <a:r>
              <a:rPr lang="it-IT" altLang="en-US" dirty="0"/>
              <a:t>L’evidenza empirica di tutti i Paesi avanzati testimonia una diminuzione dei salari reali dei lavoratori </a:t>
            </a:r>
            <a:r>
              <a:rPr lang="it-IT" altLang="en-US" i="1" dirty="0" err="1"/>
              <a:t>low-skilled</a:t>
            </a:r>
            <a:r>
              <a:rPr lang="it-IT" altLang="en-US" dirty="0"/>
              <a:t> tra gli anni ottanta e novanta dello scorso secolo, sia in termini assoluti sia relativamente a quanto percepito dai lavoratori ad alta qualifica professionale.</a:t>
            </a:r>
            <a:endParaRPr lang="en-US" alt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826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589E1-8FDA-F945-BFC8-A996200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5. La globalizzazione e i movimenti speculativi di capitale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0DEB78-93F9-3246-9236-EFA19FE3F1D4}"/>
              </a:ext>
            </a:extLst>
          </p:cNvPr>
          <p:cNvSpPr txBox="1"/>
          <p:nvPr/>
        </p:nvSpPr>
        <p:spPr>
          <a:xfrm>
            <a:off x="1103972" y="3026364"/>
            <a:ext cx="9144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800" dirty="0"/>
              <a:t>La mobilità dei capitali è un fenomeno recente.</a:t>
            </a:r>
          </a:p>
          <a:p>
            <a:r>
              <a:rPr lang="it-IT" altLang="en-US" sz="2800" dirty="0"/>
              <a:t>Questo causa con maggior frequenza crisi valutarie in quanto la velocità di trasmissione di capitali si presta a intenti speculativi.</a:t>
            </a:r>
          </a:p>
          <a:p>
            <a:pPr lvl="1"/>
            <a:r>
              <a:rPr lang="it-IT" altLang="en-US" sz="2800" dirty="0"/>
              <a:t>da qui: necessità di intervento di una </a:t>
            </a:r>
            <a:r>
              <a:rPr lang="it-IT" altLang="en-US" sz="2800" dirty="0" err="1"/>
              <a:t>poltica</a:t>
            </a:r>
            <a:r>
              <a:rPr lang="it-IT" altLang="en-US" sz="2800" dirty="0"/>
              <a:t> economica (es. Tassa di </a:t>
            </a:r>
            <a:r>
              <a:rPr lang="it-IT" altLang="en-US" sz="2800" dirty="0" err="1"/>
              <a:t>Tobin</a:t>
            </a:r>
            <a:r>
              <a:rPr lang="it-IT" altLang="en-US" sz="2800" dirty="0"/>
              <a:t>)</a:t>
            </a:r>
            <a:endParaRPr lang="en-US" altLang="en-US" sz="2800" dirty="0"/>
          </a:p>
          <a:p>
            <a:endParaRPr lang="it-IT" dirty="0"/>
          </a:p>
        </p:txBody>
      </p:sp>
      <p:sp>
        <p:nvSpPr>
          <p:cNvPr id="5" name="Fumetto 3 4">
            <a:extLst>
              <a:ext uri="{FF2B5EF4-FFF2-40B4-BE49-F238E27FC236}">
                <a16:creationId xmlns:a16="http://schemas.microsoft.com/office/drawing/2014/main" id="{A365FCD7-93BC-CD41-AA8B-F689A74792A2}"/>
              </a:ext>
            </a:extLst>
          </p:cNvPr>
          <p:cNvSpPr/>
          <p:nvPr/>
        </p:nvSpPr>
        <p:spPr>
          <a:xfrm>
            <a:off x="7482468" y="4995746"/>
            <a:ext cx="4709532" cy="1862254"/>
          </a:xfrm>
          <a:prstGeom prst="wedgeEllipseCallout">
            <a:avLst>
              <a:gd name="adj1" fmla="val -76512"/>
              <a:gd name="adj2" fmla="val -29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Teoria avanzata da </a:t>
            </a:r>
            <a:r>
              <a:rPr lang="it-IT" sz="1400" dirty="0" err="1"/>
              <a:t>Tobin</a:t>
            </a:r>
            <a:r>
              <a:rPr lang="it-IT" sz="1400" dirty="0"/>
              <a:t> nel 1972: imposta che si dovrebbe porre sui movimenti di capitale o imposizione di altre tasse o di depositi infruttiferi su operazioni finanziarie internazionali</a:t>
            </a:r>
          </a:p>
        </p:txBody>
      </p:sp>
    </p:spTree>
    <p:extLst>
      <p:ext uri="{BB962C8B-B14F-4D97-AF65-F5344CB8AC3E}">
        <p14:creationId xmlns:p14="http://schemas.microsoft.com/office/powerpoint/2010/main" val="189177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B65667-375A-3C4B-A965-7E009EA5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La globalizzazione e le crisi finanziarie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AF50F2-4774-8F42-8BB4-D37FD9038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Esempio della crisi finanziaria Statunitense (2007-2008) </a:t>
            </a:r>
          </a:p>
          <a:p>
            <a:pPr>
              <a:lnSpc>
                <a:spcPct val="80000"/>
              </a:lnSpc>
            </a:pPr>
            <a:r>
              <a:rPr lang="it-IT" altLang="en-US" dirty="0"/>
              <a:t>Quanto maggiore è l’integrazione (cioè le relazioni) tra soggetti di diversi Paesi, tanto più rapidamente la situazione di crisi di un soggetto si ripercuote su altri soggetti, anche di altri Paesi.</a:t>
            </a:r>
          </a:p>
          <a:p>
            <a:pPr>
              <a:lnSpc>
                <a:spcPct val="80000"/>
              </a:lnSpc>
            </a:pPr>
            <a:r>
              <a:rPr lang="it-IT" altLang="en-US" dirty="0"/>
              <a:t>Crisi originate nel settore finanziario finiscono con il deprimere i livelli di produzione, di consumi e di occupazione.</a:t>
            </a:r>
          </a:p>
          <a:p>
            <a:pPr>
              <a:lnSpc>
                <a:spcPct val="80000"/>
              </a:lnSpc>
            </a:pPr>
            <a:endParaRPr lang="it-IT" altLang="en-US" dirty="0"/>
          </a:p>
          <a:p>
            <a:pPr>
              <a:lnSpc>
                <a:spcPct val="80000"/>
              </a:lnSpc>
            </a:pPr>
            <a:r>
              <a:rPr lang="it-IT" altLang="en-US" dirty="0"/>
              <a:t>È ragionevole ritenere che in un contesto globalizzato una crisi economico-finanziaria si propaghi ad altri Paesi in modo più rapido di quanto avverrebbe in un mondo meno integrato.</a:t>
            </a:r>
          </a:p>
          <a:p>
            <a:pPr>
              <a:lnSpc>
                <a:spcPct val="80000"/>
              </a:lnSpc>
            </a:pPr>
            <a:endParaRPr lang="it-IT" altLang="en-US" dirty="0"/>
          </a:p>
          <a:p>
            <a:pPr algn="ctr">
              <a:lnSpc>
                <a:spcPct val="80000"/>
              </a:lnSpc>
              <a:buNone/>
            </a:pPr>
            <a:r>
              <a:rPr lang="it-IT" altLang="en-US" dirty="0"/>
              <a:t>occorre un governo globale dell’economia</a:t>
            </a:r>
            <a:endParaRPr lang="en-US" alt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56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E46474-6DB2-E048-A5F0-4C7BB13A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risorgere di posizioni protezionistiche nel mondo globalizzato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1587D7-06EB-A84E-9634-C1AABF318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575631"/>
          </a:xfrm>
        </p:spPr>
        <p:txBody>
          <a:bodyPr/>
          <a:lstStyle/>
          <a:p>
            <a:r>
              <a:rPr lang="it-IT" dirty="0"/>
              <a:t>Dibattito: i pro e i contro di liberismo e protezionismo </a:t>
            </a:r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552E5DFD-5716-BC47-B243-1E40064E14B2}"/>
              </a:ext>
            </a:extLst>
          </p:cNvPr>
          <p:cNvSpPr/>
          <p:nvPr/>
        </p:nvSpPr>
        <p:spPr>
          <a:xfrm>
            <a:off x="5871119" y="3304936"/>
            <a:ext cx="412595" cy="847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C16E52-D766-224C-B72B-7BDC287AACB7}"/>
              </a:ext>
            </a:extLst>
          </p:cNvPr>
          <p:cNvSpPr txBox="1"/>
          <p:nvPr/>
        </p:nvSpPr>
        <p:spPr>
          <a:xfrm>
            <a:off x="3425281" y="4152429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Modello di Ricardo (ha mostrato i vantaggi, in termini di benessere sociale, che derivano dal libero commercio e i costi implicati da politiche commerciali protezionistiche)</a:t>
            </a: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DAB22956-6C2F-8543-84DB-46EA4C0AFE63}"/>
              </a:ext>
            </a:extLst>
          </p:cNvPr>
          <p:cNvSpPr/>
          <p:nvPr/>
        </p:nvSpPr>
        <p:spPr>
          <a:xfrm>
            <a:off x="5889701" y="5340207"/>
            <a:ext cx="412595" cy="547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F6AC0B-785F-2F40-998E-95D7E0EAF1E7}"/>
              </a:ext>
            </a:extLst>
          </p:cNvPr>
          <p:cNvSpPr txBox="1"/>
          <p:nvPr/>
        </p:nvSpPr>
        <p:spPr>
          <a:xfrm>
            <a:off x="1891989" y="6065046"/>
            <a:ext cx="882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Perché, allora, le «ondate di liberalizzazione commerciale sono state seguite dal sorgere di posizioni filo-protezionistiche? </a:t>
            </a:r>
          </a:p>
        </p:txBody>
      </p:sp>
    </p:spTree>
    <p:extLst>
      <p:ext uri="{BB962C8B-B14F-4D97-AF65-F5344CB8AC3E}">
        <p14:creationId xmlns:p14="http://schemas.microsoft.com/office/powerpoint/2010/main" val="30124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8FB1B5-E10E-DB4C-AA51-F0E46C1DD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3824869" cy="469694"/>
          </a:xfrm>
        </p:spPr>
        <p:txBody>
          <a:bodyPr/>
          <a:lstStyle/>
          <a:p>
            <a:r>
              <a:rPr lang="it-IT" dirty="0"/>
              <a:t>Consideriamo il modello base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F23123E-2A2A-C540-BC2F-81883BB4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risorgere di posizioni protezionistiche nel mondo globalizzato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19678DE-BBEA-164B-9050-4B9D80C53DF1}"/>
              </a:ext>
            </a:extLst>
          </p:cNvPr>
          <p:cNvCxnSpPr/>
          <p:nvPr/>
        </p:nvCxnSpPr>
        <p:spPr>
          <a:xfrm flipV="1">
            <a:off x="3245005" y="3668751"/>
            <a:ext cx="0" cy="23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24BDE8A-19D5-3F46-999A-2AF01946A0DC}"/>
              </a:ext>
            </a:extLst>
          </p:cNvPr>
          <p:cNvCxnSpPr>
            <a:cxnSpLocks/>
          </p:cNvCxnSpPr>
          <p:nvPr/>
        </p:nvCxnSpPr>
        <p:spPr>
          <a:xfrm flipV="1">
            <a:off x="3245005" y="6032810"/>
            <a:ext cx="362786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DC6DB856-DFF0-1B41-89B5-D1B36CB8D604}"/>
              </a:ext>
            </a:extLst>
          </p:cNvPr>
          <p:cNvCxnSpPr/>
          <p:nvPr/>
        </p:nvCxnSpPr>
        <p:spPr>
          <a:xfrm flipV="1">
            <a:off x="3245005" y="3936380"/>
            <a:ext cx="3256156" cy="16280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45D9D58-BFC4-BB40-87CA-8FE75D614456}"/>
              </a:ext>
            </a:extLst>
          </p:cNvPr>
          <p:cNvCxnSpPr>
            <a:cxnSpLocks/>
          </p:cNvCxnSpPr>
          <p:nvPr/>
        </p:nvCxnSpPr>
        <p:spPr>
          <a:xfrm>
            <a:off x="3245004" y="4348977"/>
            <a:ext cx="3445728" cy="1319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53DBDD-D1E4-FE44-99FC-747B61F335D9}"/>
              </a:ext>
            </a:extLst>
          </p:cNvPr>
          <p:cNvSpPr txBox="1"/>
          <p:nvPr/>
        </p:nvSpPr>
        <p:spPr>
          <a:xfrm>
            <a:off x="2357594" y="356704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prezzo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A56E46F7-C012-0641-8051-B54DA69183F8}"/>
              </a:ext>
            </a:extLst>
          </p:cNvPr>
          <p:cNvCxnSpPr>
            <a:cxnSpLocks/>
          </p:cNvCxnSpPr>
          <p:nvPr/>
        </p:nvCxnSpPr>
        <p:spPr>
          <a:xfrm>
            <a:off x="4629171" y="4875612"/>
            <a:ext cx="0" cy="11571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B529A146-C2CE-CC41-BC38-E0174F3A2ED3}"/>
              </a:ext>
            </a:extLst>
          </p:cNvPr>
          <p:cNvCxnSpPr/>
          <p:nvPr/>
        </p:nvCxnSpPr>
        <p:spPr>
          <a:xfrm>
            <a:off x="3245004" y="4875612"/>
            <a:ext cx="13841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744A49-82AD-F942-82AC-1F727A36677A}"/>
              </a:ext>
            </a:extLst>
          </p:cNvPr>
          <p:cNvSpPr txBox="1"/>
          <p:nvPr/>
        </p:nvSpPr>
        <p:spPr>
          <a:xfrm>
            <a:off x="6501161" y="379750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offerta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55EB038-F5EB-0C4B-A000-9DB0D66D5B10}"/>
              </a:ext>
            </a:extLst>
          </p:cNvPr>
          <p:cNvSpPr txBox="1"/>
          <p:nvPr/>
        </p:nvSpPr>
        <p:spPr>
          <a:xfrm>
            <a:off x="6885709" y="5514109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domanda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DB7BB6-AC09-554A-814E-5FE680D130BC}"/>
              </a:ext>
            </a:extLst>
          </p:cNvPr>
          <p:cNvSpPr txBox="1"/>
          <p:nvPr/>
        </p:nvSpPr>
        <p:spPr>
          <a:xfrm>
            <a:off x="4488873" y="45027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C14643-B983-BC4E-BE2E-E983B2E92307}"/>
              </a:ext>
            </a:extLst>
          </p:cNvPr>
          <p:cNvSpPr txBox="1"/>
          <p:nvPr/>
        </p:nvSpPr>
        <p:spPr>
          <a:xfrm>
            <a:off x="6690732" y="6130142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quantità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E03E71-719C-5142-A179-9BDACDB7D478}"/>
                  </a:ext>
                </a:extLst>
              </p:cNvPr>
              <p:cNvSpPr txBox="1"/>
              <p:nvPr/>
            </p:nvSpPr>
            <p:spPr>
              <a:xfrm>
                <a:off x="4317258" y="6091274"/>
                <a:ext cx="518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E03E71-719C-5142-A179-9BDACDB7D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258" y="6091274"/>
                <a:ext cx="518860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8EE95B-3A4C-8342-B598-143E82852FE6}"/>
                  </a:ext>
                </a:extLst>
              </p:cNvPr>
              <p:cNvSpPr txBox="1"/>
              <p:nvPr/>
            </p:nvSpPr>
            <p:spPr>
              <a:xfrm>
                <a:off x="3418227" y="6091274"/>
                <a:ext cx="497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8EE95B-3A4C-8342-B598-143E82852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227" y="6091274"/>
                <a:ext cx="49738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39AD8B3-E646-0B49-ABEC-FC6C30478986}"/>
                  </a:ext>
                </a:extLst>
              </p:cNvPr>
              <p:cNvSpPr txBox="1"/>
              <p:nvPr/>
            </p:nvSpPr>
            <p:spPr>
              <a:xfrm>
                <a:off x="5501269" y="6091274"/>
                <a:ext cx="502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39AD8B3-E646-0B49-ABEC-FC6C30478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69" y="6091274"/>
                <a:ext cx="502702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F7D7788-2FB6-2E44-8243-B6C70A568502}"/>
                  </a:ext>
                </a:extLst>
              </p:cNvPr>
              <p:cNvSpPr txBox="1"/>
              <p:nvPr/>
            </p:nvSpPr>
            <p:spPr>
              <a:xfrm>
                <a:off x="2671438" y="5084879"/>
                <a:ext cx="471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F7D7788-2FB6-2E44-8243-B6C70A56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438" y="5084879"/>
                <a:ext cx="471796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4D82A79-069F-2B49-AC15-6F65AD23F331}"/>
                  </a:ext>
                </a:extLst>
              </p:cNvPr>
              <p:cNvSpPr txBox="1"/>
              <p:nvPr/>
            </p:nvSpPr>
            <p:spPr>
              <a:xfrm>
                <a:off x="2671438" y="4639425"/>
                <a:ext cx="491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4D82A79-069F-2B49-AC15-6F65AD23F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438" y="4639425"/>
                <a:ext cx="49160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1ACDB005-0CFD-4744-AF17-B82BA0C13CE0}"/>
              </a:ext>
            </a:extLst>
          </p:cNvPr>
          <p:cNvCxnSpPr>
            <a:cxnSpLocks/>
          </p:cNvCxnSpPr>
          <p:nvPr/>
        </p:nvCxnSpPr>
        <p:spPr>
          <a:xfrm flipH="1">
            <a:off x="3245004" y="5353938"/>
            <a:ext cx="40299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7300CC39-EEDE-714E-B4EC-7C57B99F3A84}"/>
              </a:ext>
            </a:extLst>
          </p:cNvPr>
          <p:cNvCxnSpPr>
            <a:cxnSpLocks/>
          </p:cNvCxnSpPr>
          <p:nvPr/>
        </p:nvCxnSpPr>
        <p:spPr>
          <a:xfrm>
            <a:off x="3677657" y="5353938"/>
            <a:ext cx="0" cy="6788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DB41A4CF-FE09-0D40-8C7A-0E65A9BFAAAF}"/>
              </a:ext>
            </a:extLst>
          </p:cNvPr>
          <p:cNvCxnSpPr>
            <a:cxnSpLocks/>
          </p:cNvCxnSpPr>
          <p:nvPr/>
        </p:nvCxnSpPr>
        <p:spPr>
          <a:xfrm>
            <a:off x="5850425" y="5370558"/>
            <a:ext cx="0" cy="720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32C7A761-C1F4-EC43-9ABE-CFF52F915404}"/>
                  </a:ext>
                </a:extLst>
              </p:cNvPr>
              <p:cNvSpPr txBox="1"/>
              <p:nvPr/>
            </p:nvSpPr>
            <p:spPr>
              <a:xfrm>
                <a:off x="8570624" y="2435696"/>
                <a:ext cx="2923301" cy="1233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Immaginiamo che il bene in questione sia disponibile sul mercato mondiale al prezzo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32C7A761-C1F4-EC43-9ABE-CFF52F915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4" y="2435696"/>
                <a:ext cx="2923301" cy="1233055"/>
              </a:xfrm>
              <a:prstGeom prst="rect">
                <a:avLst/>
              </a:prstGeom>
              <a:blipFill>
                <a:blip r:embed="rId7"/>
                <a:stretch>
                  <a:fillRect l="-1299" t="-3093" r="-2597" b="-41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3F94ADB5-1183-E246-A3E4-7A2C311DC4C8}"/>
                  </a:ext>
                </a:extLst>
              </p:cNvPr>
              <p:cNvSpPr txBox="1"/>
              <p:nvPr/>
            </p:nvSpPr>
            <p:spPr>
              <a:xfrm>
                <a:off x="8534400" y="3894291"/>
                <a:ext cx="2959525" cy="14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Se l’economia di un Paese si apre al commercio mondiale, i consumatori potranno domandare, al prezzo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l’ammontare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  </a:t>
                </a:r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3F94ADB5-1183-E246-A3E4-7A2C311DC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3894291"/>
                <a:ext cx="2959525" cy="1491811"/>
              </a:xfrm>
              <a:prstGeom prst="rect">
                <a:avLst/>
              </a:prstGeom>
              <a:blipFill>
                <a:blip r:embed="rId8"/>
                <a:stretch>
                  <a:fillRect l="-1717" t="-1681" b="-42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847B8F2-7567-0C41-8C35-981480C73DD9}"/>
                  </a:ext>
                </a:extLst>
              </p:cNvPr>
              <p:cNvSpPr txBox="1"/>
              <p:nvPr/>
            </p:nvSpPr>
            <p:spPr>
              <a:xfrm>
                <a:off x="8570623" y="5453581"/>
                <a:ext cx="331657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 produttori domestici troveranno ottimale produrre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dirty="0"/>
                  <a:t>, quindi il paese importerà dall’estero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847B8F2-7567-0C41-8C35-981480C73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3" y="5453581"/>
                <a:ext cx="3316575" cy="1200329"/>
              </a:xfrm>
              <a:prstGeom prst="rect">
                <a:avLst/>
              </a:prstGeom>
              <a:blipFill>
                <a:blip r:embed="rId9"/>
                <a:stretch>
                  <a:fillRect l="-1141" t="-2083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44DA1753-E4BE-0349-8DC4-1C17EAC607C4}"/>
              </a:ext>
            </a:extLst>
          </p:cNvPr>
          <p:cNvCxnSpPr>
            <a:cxnSpLocks/>
          </p:cNvCxnSpPr>
          <p:nvPr/>
        </p:nvCxnSpPr>
        <p:spPr>
          <a:xfrm flipV="1">
            <a:off x="3699281" y="5353938"/>
            <a:ext cx="2151144" cy="16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3356CB70-1222-B74E-92B4-231320401E9C}"/>
              </a:ext>
            </a:extLst>
          </p:cNvPr>
          <p:cNvCxnSpPr>
            <a:cxnSpLocks/>
          </p:cNvCxnSpPr>
          <p:nvPr/>
        </p:nvCxnSpPr>
        <p:spPr>
          <a:xfrm>
            <a:off x="9698182" y="6653910"/>
            <a:ext cx="8035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8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8" grpId="0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F23123E-2A2A-C540-BC2F-81883BB4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risorgere di posizioni protezionistiche nel mondo globalizzato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19678DE-BBEA-164B-9050-4B9D80C53DF1}"/>
              </a:ext>
            </a:extLst>
          </p:cNvPr>
          <p:cNvCxnSpPr/>
          <p:nvPr/>
        </p:nvCxnSpPr>
        <p:spPr>
          <a:xfrm flipV="1">
            <a:off x="3245005" y="3668751"/>
            <a:ext cx="0" cy="23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24BDE8A-19D5-3F46-999A-2AF01946A0DC}"/>
              </a:ext>
            </a:extLst>
          </p:cNvPr>
          <p:cNvCxnSpPr>
            <a:cxnSpLocks/>
          </p:cNvCxnSpPr>
          <p:nvPr/>
        </p:nvCxnSpPr>
        <p:spPr>
          <a:xfrm flipV="1">
            <a:off x="3245005" y="6032810"/>
            <a:ext cx="362786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DC6DB856-DFF0-1B41-89B5-D1B36CB8D604}"/>
              </a:ext>
            </a:extLst>
          </p:cNvPr>
          <p:cNvCxnSpPr/>
          <p:nvPr/>
        </p:nvCxnSpPr>
        <p:spPr>
          <a:xfrm flipV="1">
            <a:off x="3245005" y="3936380"/>
            <a:ext cx="3256156" cy="16280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45D9D58-BFC4-BB40-87CA-8FE75D614456}"/>
              </a:ext>
            </a:extLst>
          </p:cNvPr>
          <p:cNvCxnSpPr>
            <a:cxnSpLocks/>
          </p:cNvCxnSpPr>
          <p:nvPr/>
        </p:nvCxnSpPr>
        <p:spPr>
          <a:xfrm>
            <a:off x="3245004" y="4348977"/>
            <a:ext cx="3445728" cy="1319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53DBDD-D1E4-FE44-99FC-747B61F335D9}"/>
              </a:ext>
            </a:extLst>
          </p:cNvPr>
          <p:cNvSpPr txBox="1"/>
          <p:nvPr/>
        </p:nvSpPr>
        <p:spPr>
          <a:xfrm>
            <a:off x="2357594" y="356704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prezzo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A56E46F7-C012-0641-8051-B54DA69183F8}"/>
              </a:ext>
            </a:extLst>
          </p:cNvPr>
          <p:cNvCxnSpPr>
            <a:cxnSpLocks/>
          </p:cNvCxnSpPr>
          <p:nvPr/>
        </p:nvCxnSpPr>
        <p:spPr>
          <a:xfrm>
            <a:off x="4629171" y="4875612"/>
            <a:ext cx="0" cy="11571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B529A146-C2CE-CC41-BC38-E0174F3A2ED3}"/>
              </a:ext>
            </a:extLst>
          </p:cNvPr>
          <p:cNvCxnSpPr/>
          <p:nvPr/>
        </p:nvCxnSpPr>
        <p:spPr>
          <a:xfrm>
            <a:off x="3245004" y="4875612"/>
            <a:ext cx="13841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744A49-82AD-F942-82AC-1F727A36677A}"/>
              </a:ext>
            </a:extLst>
          </p:cNvPr>
          <p:cNvSpPr txBox="1"/>
          <p:nvPr/>
        </p:nvSpPr>
        <p:spPr>
          <a:xfrm>
            <a:off x="6501161" y="379750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offerta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55EB038-F5EB-0C4B-A000-9DB0D66D5B10}"/>
              </a:ext>
            </a:extLst>
          </p:cNvPr>
          <p:cNvSpPr txBox="1"/>
          <p:nvPr/>
        </p:nvSpPr>
        <p:spPr>
          <a:xfrm>
            <a:off x="6885709" y="5514109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domanda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DB7BB6-AC09-554A-814E-5FE680D130BC}"/>
              </a:ext>
            </a:extLst>
          </p:cNvPr>
          <p:cNvSpPr txBox="1"/>
          <p:nvPr/>
        </p:nvSpPr>
        <p:spPr>
          <a:xfrm>
            <a:off x="4488873" y="45027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C14643-B983-BC4E-BE2E-E983B2E92307}"/>
              </a:ext>
            </a:extLst>
          </p:cNvPr>
          <p:cNvSpPr txBox="1"/>
          <p:nvPr/>
        </p:nvSpPr>
        <p:spPr>
          <a:xfrm>
            <a:off x="6690732" y="6130142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quantità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E03E71-719C-5142-A179-9BDACDB7D478}"/>
                  </a:ext>
                </a:extLst>
              </p:cNvPr>
              <p:cNvSpPr txBox="1"/>
              <p:nvPr/>
            </p:nvSpPr>
            <p:spPr>
              <a:xfrm>
                <a:off x="4317258" y="6091274"/>
                <a:ext cx="518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E03E71-719C-5142-A179-9BDACDB7D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258" y="6091274"/>
                <a:ext cx="518860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8EE95B-3A4C-8342-B598-143E82852FE6}"/>
                  </a:ext>
                </a:extLst>
              </p:cNvPr>
              <p:cNvSpPr txBox="1"/>
              <p:nvPr/>
            </p:nvSpPr>
            <p:spPr>
              <a:xfrm>
                <a:off x="3418227" y="6091274"/>
                <a:ext cx="497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8EE95B-3A4C-8342-B598-143E82852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227" y="6091274"/>
                <a:ext cx="49738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39AD8B3-E646-0B49-ABEC-FC6C30478986}"/>
                  </a:ext>
                </a:extLst>
              </p:cNvPr>
              <p:cNvSpPr txBox="1"/>
              <p:nvPr/>
            </p:nvSpPr>
            <p:spPr>
              <a:xfrm>
                <a:off x="5501269" y="6091274"/>
                <a:ext cx="502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39AD8B3-E646-0B49-ABEC-FC6C30478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69" y="6091274"/>
                <a:ext cx="502702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F7D7788-2FB6-2E44-8243-B6C70A568502}"/>
                  </a:ext>
                </a:extLst>
              </p:cNvPr>
              <p:cNvSpPr txBox="1"/>
              <p:nvPr/>
            </p:nvSpPr>
            <p:spPr>
              <a:xfrm>
                <a:off x="2671438" y="5084879"/>
                <a:ext cx="471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F7D7788-2FB6-2E44-8243-B6C70A56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438" y="5084879"/>
                <a:ext cx="471796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4D82A79-069F-2B49-AC15-6F65AD23F331}"/>
                  </a:ext>
                </a:extLst>
              </p:cNvPr>
              <p:cNvSpPr txBox="1"/>
              <p:nvPr/>
            </p:nvSpPr>
            <p:spPr>
              <a:xfrm>
                <a:off x="2671438" y="4639425"/>
                <a:ext cx="491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4D82A79-069F-2B49-AC15-6F65AD23F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438" y="4639425"/>
                <a:ext cx="49160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1ACDB005-0CFD-4744-AF17-B82BA0C13CE0}"/>
              </a:ext>
            </a:extLst>
          </p:cNvPr>
          <p:cNvCxnSpPr>
            <a:cxnSpLocks/>
          </p:cNvCxnSpPr>
          <p:nvPr/>
        </p:nvCxnSpPr>
        <p:spPr>
          <a:xfrm flipH="1">
            <a:off x="3245004" y="5353938"/>
            <a:ext cx="40299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7300CC39-EEDE-714E-B4EC-7C57B99F3A84}"/>
              </a:ext>
            </a:extLst>
          </p:cNvPr>
          <p:cNvCxnSpPr>
            <a:cxnSpLocks/>
          </p:cNvCxnSpPr>
          <p:nvPr/>
        </p:nvCxnSpPr>
        <p:spPr>
          <a:xfrm>
            <a:off x="3677657" y="5353938"/>
            <a:ext cx="0" cy="6788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DB41A4CF-FE09-0D40-8C7A-0E65A9BFAAAF}"/>
              </a:ext>
            </a:extLst>
          </p:cNvPr>
          <p:cNvCxnSpPr>
            <a:cxnSpLocks/>
          </p:cNvCxnSpPr>
          <p:nvPr/>
        </p:nvCxnSpPr>
        <p:spPr>
          <a:xfrm>
            <a:off x="5850425" y="5370558"/>
            <a:ext cx="0" cy="720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634C6B-4EC4-DB45-9D59-72AA7CF16DEE}"/>
              </a:ext>
            </a:extLst>
          </p:cNvPr>
          <p:cNvSpPr txBox="1"/>
          <p:nvPr/>
        </p:nvSpPr>
        <p:spPr>
          <a:xfrm>
            <a:off x="7988896" y="2846213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Benessere sociale passa da E a </a:t>
            </a:r>
            <a:r>
              <a:rPr lang="it-IT" dirty="0" err="1"/>
              <a:t>F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CFA1F6-B580-894F-B243-A6F571C85933}"/>
              </a:ext>
            </a:extLst>
          </p:cNvPr>
          <p:cNvSpPr txBox="1"/>
          <p:nvPr/>
        </p:nvSpPr>
        <p:spPr>
          <a:xfrm>
            <a:off x="5693170" y="49719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EA04DEE-D0DB-0E44-94CF-6EE335CFA4D5}"/>
              </a:ext>
            </a:extLst>
          </p:cNvPr>
          <p:cNvSpPr/>
          <p:nvPr/>
        </p:nvSpPr>
        <p:spPr>
          <a:xfrm>
            <a:off x="3245004" y="4872059"/>
            <a:ext cx="1384167" cy="469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riangolo rettangolo 16">
            <a:extLst>
              <a:ext uri="{FF2B5EF4-FFF2-40B4-BE49-F238E27FC236}">
                <a16:creationId xmlns:a16="http://schemas.microsoft.com/office/drawing/2014/main" id="{A60F2E65-D019-9541-8475-31378A4F99A8}"/>
              </a:ext>
            </a:extLst>
          </p:cNvPr>
          <p:cNvSpPr/>
          <p:nvPr/>
        </p:nvSpPr>
        <p:spPr>
          <a:xfrm>
            <a:off x="4629170" y="4872059"/>
            <a:ext cx="1221255" cy="46526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C7DBB7C-5F6B-884D-87BE-DF6098EF4298}"/>
                  </a:ext>
                </a:extLst>
              </p:cNvPr>
              <p:cNvSpPr txBox="1"/>
              <p:nvPr/>
            </p:nvSpPr>
            <p:spPr>
              <a:xfrm>
                <a:off x="8132619" y="3519055"/>
                <a:ext cx="2784764" cy="121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 consumatori hanno un guadagno di surplus pari all’area del trapezio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𝐸𝐹</m:t>
                    </m:r>
                    <m:sSup>
                      <m:sSupPr>
                        <m:ctrlP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accent1"/>
                    </a:solidFill>
                  </a:rPr>
                  <a:t>  </a:t>
                </a:r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C7DBB7C-5F6B-884D-87BE-DF6098EF4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619" y="3519055"/>
                <a:ext cx="2784764" cy="1219200"/>
              </a:xfrm>
              <a:prstGeom prst="rect">
                <a:avLst/>
              </a:prstGeom>
              <a:blipFill>
                <a:blip r:embed="rId7"/>
                <a:stretch>
                  <a:fillRect l="-1818" t="-1031" b="-10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tangolo 30">
            <a:extLst>
              <a:ext uri="{FF2B5EF4-FFF2-40B4-BE49-F238E27FC236}">
                <a16:creationId xmlns:a16="http://schemas.microsoft.com/office/drawing/2014/main" id="{AC9897C6-2734-5149-98EF-35ADEC68F3A0}"/>
              </a:ext>
            </a:extLst>
          </p:cNvPr>
          <p:cNvSpPr/>
          <p:nvPr/>
        </p:nvSpPr>
        <p:spPr>
          <a:xfrm>
            <a:off x="3245003" y="4872059"/>
            <a:ext cx="432649" cy="4944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riangolo rettangolo 33">
            <a:extLst>
              <a:ext uri="{FF2B5EF4-FFF2-40B4-BE49-F238E27FC236}">
                <a16:creationId xmlns:a16="http://schemas.microsoft.com/office/drawing/2014/main" id="{2F139643-26AC-1D4C-90A3-0C929C6459BB}"/>
              </a:ext>
            </a:extLst>
          </p:cNvPr>
          <p:cNvSpPr/>
          <p:nvPr/>
        </p:nvSpPr>
        <p:spPr>
          <a:xfrm rot="10800000" flipH="1">
            <a:off x="3673452" y="4892260"/>
            <a:ext cx="898654" cy="483717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154F0CE9-D63E-4941-A743-212EE2D16AF0}"/>
                  </a:ext>
                </a:extLst>
              </p:cNvPr>
              <p:cNvSpPr txBox="1"/>
              <p:nvPr/>
            </p:nvSpPr>
            <p:spPr>
              <a:xfrm>
                <a:off x="8145799" y="4824091"/>
                <a:ext cx="36278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 produttori domestici soffrono di una perdita di surplus pari all’area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it-IT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𝐺𝐸</m:t>
                    </m:r>
                    <m:sSub>
                      <m:sSubPr>
                        <m:ctrlPr>
                          <a:rPr lang="it-IT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154F0CE9-D63E-4941-A743-212EE2D1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799" y="4824091"/>
                <a:ext cx="3627859" cy="923330"/>
              </a:xfrm>
              <a:prstGeom prst="rect">
                <a:avLst/>
              </a:prstGeom>
              <a:blipFill>
                <a:blip r:embed="rId8"/>
                <a:stretch>
                  <a:fillRect l="-1399" t="-2703" r="-2448" b="-27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CCEB5DA-2EF4-A24D-A546-6340E04A9FA7}"/>
              </a:ext>
            </a:extLst>
          </p:cNvPr>
          <p:cNvSpPr txBox="1"/>
          <p:nvPr/>
        </p:nvSpPr>
        <p:spPr>
          <a:xfrm>
            <a:off x="8145799" y="6176309"/>
            <a:ext cx="3893123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Guadagno dei consumatori &gt; perdite dei produttori</a:t>
            </a:r>
          </a:p>
        </p:txBody>
      </p:sp>
      <p:sp>
        <p:nvSpPr>
          <p:cNvPr id="42" name="Freccia angolare in su 41">
            <a:extLst>
              <a:ext uri="{FF2B5EF4-FFF2-40B4-BE49-F238E27FC236}">
                <a16:creationId xmlns:a16="http://schemas.microsoft.com/office/drawing/2014/main" id="{87A026F5-436D-8E47-9029-1321701B3F70}"/>
              </a:ext>
            </a:extLst>
          </p:cNvPr>
          <p:cNvSpPr/>
          <p:nvPr/>
        </p:nvSpPr>
        <p:spPr>
          <a:xfrm flipH="1">
            <a:off x="914400" y="6316848"/>
            <a:ext cx="7074496" cy="287333"/>
          </a:xfrm>
          <a:prstGeom prst="bentUpArrow">
            <a:avLst>
              <a:gd name="adj1" fmla="val 481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DCAE1B4-761F-9D4A-9E2F-D4C53C111EA0}"/>
              </a:ext>
            </a:extLst>
          </p:cNvPr>
          <p:cNvSpPr txBox="1"/>
          <p:nvPr/>
        </p:nvSpPr>
        <p:spPr>
          <a:xfrm>
            <a:off x="279811" y="4421983"/>
            <a:ext cx="2398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Idea classica che l’apertura commerciale è socialmente superiore all’autarchia</a:t>
            </a:r>
          </a:p>
        </p:txBody>
      </p:sp>
    </p:spTree>
    <p:extLst>
      <p:ext uri="{BB962C8B-B14F-4D97-AF65-F5344CB8AC3E}">
        <p14:creationId xmlns:p14="http://schemas.microsoft.com/office/powerpoint/2010/main" val="21498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8" grpId="0"/>
      <p:bldP spid="9" grpId="0"/>
      <p:bldP spid="15" grpId="0" animBg="1"/>
      <p:bldP spid="17" grpId="0" animBg="1"/>
      <p:bldP spid="19" grpId="0"/>
      <p:bldP spid="31" grpId="0" animBg="1"/>
      <p:bldP spid="34" grpId="0" animBg="1"/>
      <p:bldP spid="35" grpId="0"/>
      <p:bldP spid="36" grpId="0"/>
      <p:bldP spid="42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AAA5C8-7448-7540-A56E-B54394FF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57563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Le politiche commerciali hanno comunque effetti redistributivi!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ADB3628-F9DD-FB4E-959E-A72FBB6C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risorgere di posizioni protezionistiche nel mondo globalizzato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FAA54261-ED8B-E042-9D99-CB03341C1BDD}"/>
              </a:ext>
            </a:extLst>
          </p:cNvPr>
          <p:cNvSpPr/>
          <p:nvPr/>
        </p:nvSpPr>
        <p:spPr>
          <a:xfrm>
            <a:off x="5583382" y="3532909"/>
            <a:ext cx="512618" cy="928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158F16-5A40-6941-A3ED-B3EF56D38477}"/>
              </a:ext>
            </a:extLst>
          </p:cNvPr>
          <p:cNvSpPr txBox="1"/>
          <p:nvPr/>
        </p:nvSpPr>
        <p:spPr>
          <a:xfrm>
            <a:off x="3847018" y="4739774"/>
            <a:ext cx="449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Dall’apertura c’è chi guadagna e chi perde! </a:t>
            </a:r>
          </a:p>
        </p:txBody>
      </p:sp>
    </p:spTree>
    <p:extLst>
      <p:ext uri="{BB962C8B-B14F-4D97-AF65-F5344CB8AC3E}">
        <p14:creationId xmlns:p14="http://schemas.microsoft.com/office/powerpoint/2010/main" val="112964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8FB1B5-E10E-DB4C-AA51-F0E46C1DD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3824869" cy="469694"/>
          </a:xfrm>
        </p:spPr>
        <p:txBody>
          <a:bodyPr/>
          <a:lstStyle/>
          <a:p>
            <a:r>
              <a:rPr lang="it-IT" dirty="0"/>
              <a:t>Consideriamo il modello base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F23123E-2A2A-C540-BC2F-81883BB4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risorgere di posizioni protezionistiche nel mondo globalizzato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19678DE-BBEA-164B-9050-4B9D80C53DF1}"/>
              </a:ext>
            </a:extLst>
          </p:cNvPr>
          <p:cNvCxnSpPr/>
          <p:nvPr/>
        </p:nvCxnSpPr>
        <p:spPr>
          <a:xfrm flipV="1">
            <a:off x="3245005" y="3668751"/>
            <a:ext cx="0" cy="2364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24BDE8A-19D5-3F46-999A-2AF01946A0DC}"/>
              </a:ext>
            </a:extLst>
          </p:cNvPr>
          <p:cNvCxnSpPr>
            <a:cxnSpLocks/>
          </p:cNvCxnSpPr>
          <p:nvPr/>
        </p:nvCxnSpPr>
        <p:spPr>
          <a:xfrm flipV="1">
            <a:off x="3245005" y="6032810"/>
            <a:ext cx="3627863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DC6DB856-DFF0-1B41-89B5-D1B36CB8D604}"/>
              </a:ext>
            </a:extLst>
          </p:cNvPr>
          <p:cNvCxnSpPr/>
          <p:nvPr/>
        </p:nvCxnSpPr>
        <p:spPr>
          <a:xfrm flipV="1">
            <a:off x="3245005" y="3936380"/>
            <a:ext cx="3256156" cy="16280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45D9D58-BFC4-BB40-87CA-8FE75D614456}"/>
              </a:ext>
            </a:extLst>
          </p:cNvPr>
          <p:cNvCxnSpPr>
            <a:cxnSpLocks/>
          </p:cNvCxnSpPr>
          <p:nvPr/>
        </p:nvCxnSpPr>
        <p:spPr>
          <a:xfrm>
            <a:off x="3245004" y="4348977"/>
            <a:ext cx="3445728" cy="1319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53DBDD-D1E4-FE44-99FC-747B61F335D9}"/>
              </a:ext>
            </a:extLst>
          </p:cNvPr>
          <p:cNvSpPr txBox="1"/>
          <p:nvPr/>
        </p:nvSpPr>
        <p:spPr>
          <a:xfrm>
            <a:off x="2357594" y="356704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prezzo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A56E46F7-C012-0641-8051-B54DA69183F8}"/>
              </a:ext>
            </a:extLst>
          </p:cNvPr>
          <p:cNvCxnSpPr>
            <a:cxnSpLocks/>
          </p:cNvCxnSpPr>
          <p:nvPr/>
        </p:nvCxnSpPr>
        <p:spPr>
          <a:xfrm>
            <a:off x="4629171" y="4875612"/>
            <a:ext cx="0" cy="11571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B529A146-C2CE-CC41-BC38-E0174F3A2ED3}"/>
              </a:ext>
            </a:extLst>
          </p:cNvPr>
          <p:cNvCxnSpPr/>
          <p:nvPr/>
        </p:nvCxnSpPr>
        <p:spPr>
          <a:xfrm>
            <a:off x="3245004" y="4875612"/>
            <a:ext cx="13841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744A49-82AD-F942-82AC-1F727A36677A}"/>
              </a:ext>
            </a:extLst>
          </p:cNvPr>
          <p:cNvSpPr txBox="1"/>
          <p:nvPr/>
        </p:nvSpPr>
        <p:spPr>
          <a:xfrm>
            <a:off x="6501161" y="379750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offerta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55EB038-F5EB-0C4B-A000-9DB0D66D5B10}"/>
              </a:ext>
            </a:extLst>
          </p:cNvPr>
          <p:cNvSpPr txBox="1"/>
          <p:nvPr/>
        </p:nvSpPr>
        <p:spPr>
          <a:xfrm>
            <a:off x="6885709" y="5514109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domanda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DB7BB6-AC09-554A-814E-5FE680D130BC}"/>
              </a:ext>
            </a:extLst>
          </p:cNvPr>
          <p:cNvSpPr txBox="1"/>
          <p:nvPr/>
        </p:nvSpPr>
        <p:spPr>
          <a:xfrm>
            <a:off x="4488873" y="45027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9C14643-B983-BC4E-BE2E-E983B2E92307}"/>
              </a:ext>
            </a:extLst>
          </p:cNvPr>
          <p:cNvSpPr txBox="1"/>
          <p:nvPr/>
        </p:nvSpPr>
        <p:spPr>
          <a:xfrm>
            <a:off x="6690732" y="6130142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quantità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E03E71-719C-5142-A179-9BDACDB7D478}"/>
                  </a:ext>
                </a:extLst>
              </p:cNvPr>
              <p:cNvSpPr txBox="1"/>
              <p:nvPr/>
            </p:nvSpPr>
            <p:spPr>
              <a:xfrm>
                <a:off x="4317258" y="6091274"/>
                <a:ext cx="518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2E03E71-719C-5142-A179-9BDACDB7D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258" y="6091274"/>
                <a:ext cx="518860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8EE95B-3A4C-8342-B598-143E82852FE6}"/>
                  </a:ext>
                </a:extLst>
              </p:cNvPr>
              <p:cNvSpPr txBox="1"/>
              <p:nvPr/>
            </p:nvSpPr>
            <p:spPr>
              <a:xfrm>
                <a:off x="3418227" y="6091274"/>
                <a:ext cx="497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8EE95B-3A4C-8342-B598-143E82852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227" y="6091274"/>
                <a:ext cx="497380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39AD8B3-E646-0B49-ABEC-FC6C30478986}"/>
                  </a:ext>
                </a:extLst>
              </p:cNvPr>
              <p:cNvSpPr txBox="1"/>
              <p:nvPr/>
            </p:nvSpPr>
            <p:spPr>
              <a:xfrm>
                <a:off x="5501269" y="6091274"/>
                <a:ext cx="502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39AD8B3-E646-0B49-ABEC-FC6C30478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69" y="6091274"/>
                <a:ext cx="502702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F7D7788-2FB6-2E44-8243-B6C70A568502}"/>
                  </a:ext>
                </a:extLst>
              </p:cNvPr>
              <p:cNvSpPr txBox="1"/>
              <p:nvPr/>
            </p:nvSpPr>
            <p:spPr>
              <a:xfrm>
                <a:off x="2814129" y="5195128"/>
                <a:ext cx="471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CF7D7788-2FB6-2E44-8243-B6C70A56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129" y="5195128"/>
                <a:ext cx="471796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4D82A79-069F-2B49-AC15-6F65AD23F331}"/>
                  </a:ext>
                </a:extLst>
              </p:cNvPr>
              <p:cNvSpPr txBox="1"/>
              <p:nvPr/>
            </p:nvSpPr>
            <p:spPr>
              <a:xfrm>
                <a:off x="2671438" y="4639425"/>
                <a:ext cx="491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4D82A79-069F-2B49-AC15-6F65AD23F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438" y="4639425"/>
                <a:ext cx="49160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1ACDB005-0CFD-4744-AF17-B82BA0C13CE0}"/>
              </a:ext>
            </a:extLst>
          </p:cNvPr>
          <p:cNvCxnSpPr>
            <a:cxnSpLocks/>
          </p:cNvCxnSpPr>
          <p:nvPr/>
        </p:nvCxnSpPr>
        <p:spPr>
          <a:xfrm flipH="1">
            <a:off x="3245004" y="5353938"/>
            <a:ext cx="40299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7300CC39-EEDE-714E-B4EC-7C57B99F3A84}"/>
              </a:ext>
            </a:extLst>
          </p:cNvPr>
          <p:cNvCxnSpPr>
            <a:cxnSpLocks/>
          </p:cNvCxnSpPr>
          <p:nvPr/>
        </p:nvCxnSpPr>
        <p:spPr>
          <a:xfrm>
            <a:off x="3677657" y="5353938"/>
            <a:ext cx="0" cy="6788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DB41A4CF-FE09-0D40-8C7A-0E65A9BFAAAF}"/>
              </a:ext>
            </a:extLst>
          </p:cNvPr>
          <p:cNvCxnSpPr>
            <a:cxnSpLocks/>
          </p:cNvCxnSpPr>
          <p:nvPr/>
        </p:nvCxnSpPr>
        <p:spPr>
          <a:xfrm>
            <a:off x="5850425" y="5370558"/>
            <a:ext cx="0" cy="7207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E7AE16FA-22CA-8D49-9879-3DAB80822AB3}"/>
              </a:ext>
            </a:extLst>
          </p:cNvPr>
          <p:cNvCxnSpPr>
            <a:cxnSpLocks/>
          </p:cNvCxnSpPr>
          <p:nvPr/>
        </p:nvCxnSpPr>
        <p:spPr>
          <a:xfrm flipH="1">
            <a:off x="3245004" y="5084879"/>
            <a:ext cx="40299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7125889-686E-B146-A4A8-2D74CEF8FD3E}"/>
                  </a:ext>
                </a:extLst>
              </p:cNvPr>
              <p:cNvSpPr txBox="1"/>
              <p:nvPr/>
            </p:nvSpPr>
            <p:spPr>
              <a:xfrm>
                <a:off x="2371379" y="4905201"/>
                <a:ext cx="914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7125889-686E-B146-A4A8-2D74CEF8F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379" y="4905201"/>
                <a:ext cx="914546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EEC8F9-20EB-984A-BD88-B42C0EB1205D}"/>
              </a:ext>
            </a:extLst>
          </p:cNvPr>
          <p:cNvSpPr txBox="1"/>
          <p:nvPr/>
        </p:nvSpPr>
        <p:spPr>
          <a:xfrm flipH="1">
            <a:off x="3977495" y="4822364"/>
            <a:ext cx="28845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98DDFE-7F94-FA4F-8770-089458C568A9}"/>
              </a:ext>
            </a:extLst>
          </p:cNvPr>
          <p:cNvSpPr txBox="1"/>
          <p:nvPr/>
        </p:nvSpPr>
        <p:spPr>
          <a:xfrm>
            <a:off x="4993407" y="4750419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3B496E-EA1A-2140-AAAB-E13ED01CC75A}"/>
              </a:ext>
            </a:extLst>
          </p:cNvPr>
          <p:cNvSpPr txBox="1"/>
          <p:nvPr/>
        </p:nvSpPr>
        <p:spPr>
          <a:xfrm>
            <a:off x="3395102" y="537207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E85E36-47EF-8A4E-B470-B194075B18CE}"/>
              </a:ext>
            </a:extLst>
          </p:cNvPr>
          <p:cNvSpPr txBox="1"/>
          <p:nvPr/>
        </p:nvSpPr>
        <p:spPr>
          <a:xfrm>
            <a:off x="5752620" y="503969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4590E10-3549-504B-89C8-745631574649}"/>
              </a:ext>
            </a:extLst>
          </p:cNvPr>
          <p:cNvSpPr/>
          <p:nvPr/>
        </p:nvSpPr>
        <p:spPr>
          <a:xfrm>
            <a:off x="3257384" y="5087961"/>
            <a:ext cx="1923425" cy="25241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riangolo rettangolo 12">
            <a:extLst>
              <a:ext uri="{FF2B5EF4-FFF2-40B4-BE49-F238E27FC236}">
                <a16:creationId xmlns:a16="http://schemas.microsoft.com/office/drawing/2014/main" id="{FE7D8757-6272-C04D-9070-4B54A867BF82}"/>
              </a:ext>
            </a:extLst>
          </p:cNvPr>
          <p:cNvSpPr/>
          <p:nvPr/>
        </p:nvSpPr>
        <p:spPr>
          <a:xfrm>
            <a:off x="5168428" y="5097797"/>
            <a:ext cx="681997" cy="247649"/>
          </a:xfrm>
          <a:prstGeom prst="rt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642C63F-7B49-1C44-AAF4-0B64D422EB57}"/>
                  </a:ext>
                </a:extLst>
              </p:cNvPr>
              <p:cNvSpPr txBox="1"/>
              <p:nvPr/>
            </p:nvSpPr>
            <p:spPr>
              <a:xfrm>
                <a:off x="8081806" y="2818733"/>
                <a:ext cx="35052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La domanda domestica passa dal punto </a:t>
                </a:r>
                <a:r>
                  <a:rPr lang="it-IT" dirty="0" err="1"/>
                  <a:t>F</a:t>
                </a:r>
                <a:r>
                  <a:rPr lang="it-IT" dirty="0"/>
                  <a:t> al punto </a:t>
                </a:r>
                <a:r>
                  <a:rPr lang="it-IT" dirty="0" err="1"/>
                  <a:t>S</a:t>
                </a:r>
                <a:r>
                  <a:rPr lang="it-IT" dirty="0"/>
                  <a:t>, con una contrazione di surplus per i consumatori pari all’area del trapezio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it-IT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𝑺𝑭</m:t>
                    </m:r>
                    <m:sSup>
                      <m:sSupPr>
                        <m:ctrlP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it-IT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642C63F-7B49-1C44-AAF4-0B64D422E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806" y="2818733"/>
                <a:ext cx="3505200" cy="1477328"/>
              </a:xfrm>
              <a:prstGeom prst="rect">
                <a:avLst/>
              </a:prstGeom>
              <a:blipFill>
                <a:blip r:embed="rId9"/>
                <a:stretch>
                  <a:fillRect l="-1444" t="-1695" r="-2888"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16">
            <a:extLst>
              <a:ext uri="{FF2B5EF4-FFF2-40B4-BE49-F238E27FC236}">
                <a16:creationId xmlns:a16="http://schemas.microsoft.com/office/drawing/2014/main" id="{202F96F6-CCB9-C844-87B3-672A2A6AC053}"/>
              </a:ext>
            </a:extLst>
          </p:cNvPr>
          <p:cNvSpPr/>
          <p:nvPr/>
        </p:nvSpPr>
        <p:spPr>
          <a:xfrm>
            <a:off x="3257384" y="5087961"/>
            <a:ext cx="419501" cy="25241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riangolo rettangolo 18">
            <a:extLst>
              <a:ext uri="{FF2B5EF4-FFF2-40B4-BE49-F238E27FC236}">
                <a16:creationId xmlns:a16="http://schemas.microsoft.com/office/drawing/2014/main" id="{2E20E260-EB5A-564A-B555-2758EA9291B6}"/>
              </a:ext>
            </a:extLst>
          </p:cNvPr>
          <p:cNvSpPr/>
          <p:nvPr/>
        </p:nvSpPr>
        <p:spPr>
          <a:xfrm rot="5400000">
            <a:off x="3829034" y="4940444"/>
            <a:ext cx="260885" cy="555922"/>
          </a:xfrm>
          <a:prstGeom prst="rtTriangl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AEDEA3E-5CD7-684B-96CB-25DCE3E26A56}"/>
                  </a:ext>
                </a:extLst>
              </p:cNvPr>
              <p:cNvSpPr txBox="1"/>
              <p:nvPr/>
            </p:nvSpPr>
            <p:spPr>
              <a:xfrm>
                <a:off x="8175246" y="4530404"/>
                <a:ext cx="36149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I produttori domestici, invece, grazie al dazio, ottengono un incremento di surplus pari all’area del trapezio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it-IT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it-IT" b="1" dirty="0">
                    <a:solidFill>
                      <a:schemeClr val="accent3"/>
                    </a:solidFill>
                  </a:rPr>
                  <a:t>)RG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it-IT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AEDEA3E-5CD7-684B-96CB-25DCE3E26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246" y="4530404"/>
                <a:ext cx="3614969" cy="1200329"/>
              </a:xfrm>
              <a:prstGeom prst="rect">
                <a:avLst/>
              </a:prstGeom>
              <a:blipFill>
                <a:blip r:embed="rId10"/>
                <a:stretch>
                  <a:fillRect l="-1399" t="-2083" r="-2797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74B51E6-F7E1-8745-866F-AADBA94E4FAF}"/>
              </a:ext>
            </a:extLst>
          </p:cNvPr>
          <p:cNvSpPr txBox="1"/>
          <p:nvPr/>
        </p:nvSpPr>
        <p:spPr>
          <a:xfrm>
            <a:off x="8175245" y="5814275"/>
            <a:ext cx="361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dazi avvantaggiano i produttori in misura minore rispetto a quanto danneggiano i consumatori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25CB895F-C680-5541-88F4-EBECDE4CBCCA}"/>
              </a:ext>
            </a:extLst>
          </p:cNvPr>
          <p:cNvCxnSpPr/>
          <p:nvPr/>
        </p:nvCxnSpPr>
        <p:spPr>
          <a:xfrm flipH="1" flipV="1">
            <a:off x="2382923" y="6544148"/>
            <a:ext cx="6253006" cy="38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CBF9B16-5A10-7241-B881-04D2F8689A1B}"/>
              </a:ext>
            </a:extLst>
          </p:cNvPr>
          <p:cNvSpPr txBox="1"/>
          <p:nvPr/>
        </p:nvSpPr>
        <p:spPr>
          <a:xfrm>
            <a:off x="164141" y="5853143"/>
            <a:ext cx="2269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dazi comportano dunque una perdita netta per la società</a:t>
            </a:r>
          </a:p>
        </p:txBody>
      </p:sp>
    </p:spTree>
    <p:extLst>
      <p:ext uri="{BB962C8B-B14F-4D97-AF65-F5344CB8AC3E}">
        <p14:creationId xmlns:p14="http://schemas.microsoft.com/office/powerpoint/2010/main" val="40545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/>
      <p:bldP spid="2" grpId="0"/>
      <p:bldP spid="5" grpId="0"/>
      <p:bldP spid="8" grpId="0"/>
      <p:bldP spid="9" grpId="0"/>
      <p:bldP spid="12" grpId="0" animBg="1"/>
      <p:bldP spid="12" grpId="1" animBg="1"/>
      <p:bldP spid="13" grpId="0" animBg="1"/>
      <p:bldP spid="13" grpId="1" animBg="1"/>
      <p:bldP spid="15" grpId="0"/>
      <p:bldP spid="17" grpId="0" animBg="1"/>
      <p:bldP spid="19" grpId="0" animBg="1"/>
      <p:bldP spid="34" grpId="0"/>
      <p:bldP spid="35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032359-F3DC-D848-9F9C-53162E0C8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Allora perché i Paesi impongono dazi?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Pressioni politiche fatte da chi, dai dazi, trae benefici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I dazi imposti da grandi paesi possono influenzare il prezzo mondiale del bene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dirty="0"/>
              <a:t>Esistenza di esternalità positive derivanti dalla produzione di un bene (es. produzione di beni agricoli)</a:t>
            </a:r>
          </a:p>
          <a:p>
            <a:r>
              <a:rPr lang="it-IT" dirty="0"/>
              <a:t>Oltre ai dazi si hanno barriere non tariffarie, fissazione di quote di importazioni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B224024-E89D-6443-B7BD-8F73DBE6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risorgere di posizioni protezionistiche nel mondo globalizzato</a:t>
            </a:r>
          </a:p>
        </p:txBody>
      </p:sp>
    </p:spTree>
    <p:extLst>
      <p:ext uri="{BB962C8B-B14F-4D97-AF65-F5344CB8AC3E}">
        <p14:creationId xmlns:p14="http://schemas.microsoft.com/office/powerpoint/2010/main" val="290499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34777-285D-7108-3D2D-D286C908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24D86F-EB15-AD8F-60BC-FEA50C6C86F2}"/>
              </a:ext>
            </a:extLst>
          </p:cNvPr>
          <p:cNvSpPr txBox="1"/>
          <p:nvPr/>
        </p:nvSpPr>
        <p:spPr>
          <a:xfrm>
            <a:off x="4279392" y="2414016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GLOBALIZZAZIONE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CBC3D01-87B5-B9F3-2F58-3661C9F79A47}"/>
              </a:ext>
            </a:extLst>
          </p:cNvPr>
          <p:cNvCxnSpPr>
            <a:stCxn id="4" idx="2"/>
          </p:cNvCxnSpPr>
          <p:nvPr/>
        </p:nvCxnSpPr>
        <p:spPr>
          <a:xfrm flipH="1">
            <a:off x="2401824" y="2783348"/>
            <a:ext cx="2951741" cy="645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E225E7C-096E-F336-57E3-911563366559}"/>
              </a:ext>
            </a:extLst>
          </p:cNvPr>
          <p:cNvCxnSpPr>
            <a:cxnSpLocks/>
          </p:cNvCxnSpPr>
          <p:nvPr/>
        </p:nvCxnSpPr>
        <p:spPr>
          <a:xfrm>
            <a:off x="5579117" y="2783348"/>
            <a:ext cx="2833363" cy="59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05EA7E-E60B-67E5-0DDA-57927878E352}"/>
              </a:ext>
            </a:extLst>
          </p:cNvPr>
          <p:cNvSpPr txBox="1"/>
          <p:nvPr/>
        </p:nvSpPr>
        <p:spPr>
          <a:xfrm>
            <a:off x="1536192" y="3526305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Connotati positivi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6996CC-482F-BD56-2080-8FF7C124CFC5}"/>
              </a:ext>
            </a:extLst>
          </p:cNvPr>
          <p:cNvSpPr txBox="1"/>
          <p:nvPr/>
        </p:nvSpPr>
        <p:spPr>
          <a:xfrm>
            <a:off x="7742671" y="352630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Connotati negativi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6A3AE7-090F-DB5D-733F-D34065892B50}"/>
              </a:ext>
            </a:extLst>
          </p:cNvPr>
          <p:cNvSpPr txBox="1"/>
          <p:nvPr/>
        </p:nvSpPr>
        <p:spPr>
          <a:xfrm>
            <a:off x="2401824" y="4551233"/>
            <a:ext cx="723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Globalizzazione ha reso differenti i tradizionali conflitti tra gli operatori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1A45A13-446A-2C76-33B0-169CC4A6225E}"/>
              </a:ext>
            </a:extLst>
          </p:cNvPr>
          <p:cNvCxnSpPr>
            <a:stCxn id="11" idx="2"/>
          </p:cNvCxnSpPr>
          <p:nvPr/>
        </p:nvCxnSpPr>
        <p:spPr>
          <a:xfrm flipH="1">
            <a:off x="6010656" y="4920565"/>
            <a:ext cx="6902" cy="565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68151A-DA19-D64C-4A09-762C2216FDFD}"/>
              </a:ext>
            </a:extLst>
          </p:cNvPr>
          <p:cNvSpPr txBox="1"/>
          <p:nvPr/>
        </p:nvSpPr>
        <p:spPr>
          <a:xfrm>
            <a:off x="1211844" y="5569789"/>
            <a:ext cx="10065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Nuove interdipendenze;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Cambiamento nei tradizionali conflitti fra gli obiettivi di politica economica;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Modifica delle relazioni tra strumenti e obiettivi di politica economica;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Si presta a conflittuali valutazioni di ordine ideologico e politico,</a:t>
            </a:r>
          </a:p>
        </p:txBody>
      </p:sp>
    </p:spTree>
    <p:extLst>
      <p:ext uri="{BB962C8B-B14F-4D97-AF65-F5344CB8AC3E}">
        <p14:creationId xmlns:p14="http://schemas.microsoft.com/office/powerpoint/2010/main" val="237702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8DC6CD-0886-534A-8B2E-C7147017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Riflessioni conclusive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DC64B6-AD61-0F4D-9E5D-E285C0F63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>
                <a:latin typeface="TimesLTStd-Roman" charset="0"/>
              </a:rPr>
              <a:t>Mutato</a:t>
            </a:r>
            <a:r>
              <a:rPr lang="en-US" altLang="en-US" dirty="0">
                <a:latin typeface="TimesLTStd-Roman" charset="0"/>
              </a:rPr>
              <a:t> il </a:t>
            </a:r>
            <a:r>
              <a:rPr lang="en-US" altLang="en-US" dirty="0" err="1">
                <a:latin typeface="TimesLTStd-Roman" charset="0"/>
              </a:rPr>
              <a:t>rapporto</a:t>
            </a:r>
            <a:r>
              <a:rPr lang="en-US" altLang="en-US" dirty="0">
                <a:latin typeface="TimesLTStd-Roman" charset="0"/>
              </a:rPr>
              <a:t> </a:t>
            </a:r>
            <a:r>
              <a:rPr lang="en-US" altLang="en-US" dirty="0" err="1">
                <a:latin typeface="TimesLTStd-Roman" charset="0"/>
              </a:rPr>
              <a:t>tra</a:t>
            </a:r>
            <a:r>
              <a:rPr lang="en-US" altLang="en-US" dirty="0">
                <a:latin typeface="TimesLTStd-Roman" charset="0"/>
              </a:rPr>
              <a:t> </a:t>
            </a:r>
            <a:r>
              <a:rPr lang="en-US" altLang="en-US" dirty="0" err="1">
                <a:latin typeface="TimesLTStd-Roman" charset="0"/>
              </a:rPr>
              <a:t>economia</a:t>
            </a:r>
            <a:r>
              <a:rPr lang="en-US" altLang="en-US" dirty="0">
                <a:latin typeface="TimesLTStd-Roman" charset="0"/>
              </a:rPr>
              <a:t> e </a:t>
            </a:r>
            <a:r>
              <a:rPr lang="en-US" altLang="en-US" dirty="0" err="1">
                <a:latin typeface="TimesLTStd-Roman" charset="0"/>
              </a:rPr>
              <a:t>politica</a:t>
            </a:r>
            <a:r>
              <a:rPr lang="en-US" altLang="en-US" dirty="0">
                <a:latin typeface="TimesLTStd-Roman" charset="0"/>
              </a:rPr>
              <a:t>, con il </a:t>
            </a:r>
            <a:r>
              <a:rPr lang="en-US" altLang="en-US" dirty="0" err="1">
                <a:latin typeface="TimesLTStd-Roman" charset="0"/>
              </a:rPr>
              <a:t>prevalere</a:t>
            </a:r>
            <a:r>
              <a:rPr lang="en-US" altLang="en-US" dirty="0">
                <a:latin typeface="TimesLTStd-Roman" charset="0"/>
              </a:rPr>
              <a:t> </a:t>
            </a:r>
            <a:r>
              <a:rPr lang="en-US" altLang="en-US" dirty="0" err="1">
                <a:latin typeface="TimesLTStd-Roman" charset="0"/>
              </a:rPr>
              <a:t>della</a:t>
            </a:r>
            <a:r>
              <a:rPr lang="en-US" altLang="en-US" dirty="0">
                <a:latin typeface="TimesLTStd-Roman" charset="0"/>
              </a:rPr>
              <a:t> prima </a:t>
            </a:r>
            <a:r>
              <a:rPr lang="en-US" altLang="en-US" dirty="0" err="1">
                <a:latin typeface="TimesLTStd-Roman" charset="0"/>
              </a:rPr>
              <a:t>sulla</a:t>
            </a:r>
            <a:r>
              <a:rPr lang="en-US" altLang="en-US" dirty="0">
                <a:latin typeface="TimesLTStd-Roman" charset="0"/>
              </a:rPr>
              <a:t> </a:t>
            </a:r>
            <a:r>
              <a:rPr lang="en-US" altLang="en-US" dirty="0" err="1">
                <a:latin typeface="TimesLTStd-Roman" charset="0"/>
              </a:rPr>
              <a:t>seconda</a:t>
            </a:r>
            <a:r>
              <a:rPr lang="en-US" altLang="en-US" dirty="0">
                <a:latin typeface="TimesLTStd-Roman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it-IT" altLang="en-US" dirty="0">
                <a:latin typeface="TimesLTStd-Roman" charset="0"/>
              </a:rPr>
              <a:t>L’interdipendenza tra le diverse economie rende ciascuna economia maggiormente esposta a shock esterni; ciò determina altresì una minore autonomia decisionale di ciascun Paese.</a:t>
            </a:r>
          </a:p>
          <a:p>
            <a:pPr>
              <a:lnSpc>
                <a:spcPct val="90000"/>
              </a:lnSpc>
            </a:pPr>
            <a:r>
              <a:rPr lang="it-IT" altLang="en-US" dirty="0">
                <a:latin typeface="TimesLTStd-Roman" charset="0"/>
              </a:rPr>
              <a:t>Si impone la ricerca di nuovi strumenti di politica economica.</a:t>
            </a:r>
          </a:p>
          <a:p>
            <a:pPr>
              <a:lnSpc>
                <a:spcPct val="90000"/>
              </a:lnSpc>
            </a:pPr>
            <a:r>
              <a:rPr lang="it-IT" altLang="en-US" dirty="0">
                <a:latin typeface="TimesLTStd-Roman" charset="0"/>
              </a:rPr>
              <a:t>I problemi generati dalla cosiddetta globalizzazione possono e debbono trovare soluzione in una politica istituzionale, cioè in un disegno di nuove istituzioni, a tutti i livelli, da quello locale a quello internazionale.</a:t>
            </a:r>
            <a:endParaRPr lang="en-US" altLang="en-US" dirty="0">
              <a:latin typeface="TimesLTStd-Roman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29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A3C06D-6560-5A67-185D-544026A1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783F3E-3258-2114-0C93-95B8BFF96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4791457" cy="575631"/>
          </a:xfrm>
        </p:spPr>
        <p:txBody>
          <a:bodyPr/>
          <a:lstStyle/>
          <a:p>
            <a:r>
              <a:rPr lang="it-IT" dirty="0"/>
              <a:t>Secondo il sociologo U. Beck (1997)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AF1E142-DC9A-8511-DF61-A22CD77D08F0}"/>
              </a:ext>
            </a:extLst>
          </p:cNvPr>
          <p:cNvCxnSpPr>
            <a:stCxn id="3" idx="2"/>
          </p:cNvCxnSpPr>
          <p:nvPr/>
        </p:nvCxnSpPr>
        <p:spPr>
          <a:xfrm flipH="1">
            <a:off x="2194560" y="3429000"/>
            <a:ext cx="1115568" cy="738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7579108-F1AC-CDCF-F350-4BB2FBCC02E2}"/>
              </a:ext>
            </a:extLst>
          </p:cNvPr>
          <p:cNvCxnSpPr>
            <a:cxnSpLocks/>
          </p:cNvCxnSpPr>
          <p:nvPr/>
        </p:nvCxnSpPr>
        <p:spPr>
          <a:xfrm>
            <a:off x="4425696" y="3429000"/>
            <a:ext cx="164593" cy="122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27F867B-73E3-A64D-81D3-2EAF26EB8634}"/>
              </a:ext>
            </a:extLst>
          </p:cNvPr>
          <p:cNvCxnSpPr>
            <a:cxnSpLocks/>
          </p:cNvCxnSpPr>
          <p:nvPr/>
        </p:nvCxnSpPr>
        <p:spPr>
          <a:xfrm>
            <a:off x="5705856" y="3564749"/>
            <a:ext cx="1658112" cy="603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9AA467-DFA4-FB36-242E-53183663AC21}"/>
              </a:ext>
            </a:extLst>
          </p:cNvPr>
          <p:cNvSpPr txBox="1"/>
          <p:nvPr/>
        </p:nvSpPr>
        <p:spPr>
          <a:xfrm>
            <a:off x="1348903" y="420432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Globalità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414D91D-B17D-5B22-0F61-A7CE2563A2B0}"/>
              </a:ext>
            </a:extLst>
          </p:cNvPr>
          <p:cNvSpPr txBox="1"/>
          <p:nvPr/>
        </p:nvSpPr>
        <p:spPr>
          <a:xfrm>
            <a:off x="3852203" y="467310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Globalismo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BAE57A8-4207-3B64-C938-4AD5A69ECEE4}"/>
              </a:ext>
            </a:extLst>
          </p:cNvPr>
          <p:cNvSpPr txBox="1"/>
          <p:nvPr/>
        </p:nvSpPr>
        <p:spPr>
          <a:xfrm>
            <a:off x="7132320" y="4167812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Globalizzazione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00C2267-B694-E2E8-BE48-12C86D28E9BE}"/>
              </a:ext>
            </a:extLst>
          </p:cNvPr>
          <p:cNvCxnSpPr>
            <a:stCxn id="11" idx="2"/>
          </p:cNvCxnSpPr>
          <p:nvPr/>
        </p:nvCxnSpPr>
        <p:spPr>
          <a:xfrm flipH="1">
            <a:off x="1499616" y="4573654"/>
            <a:ext cx="384049" cy="468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4A1BF2-4FA3-C274-0667-BE46604E9CE7}"/>
              </a:ext>
            </a:extLst>
          </p:cNvPr>
          <p:cNvSpPr txBox="1"/>
          <p:nvPr/>
        </p:nvSpPr>
        <p:spPr>
          <a:xfrm>
            <a:off x="77563" y="4948212"/>
            <a:ext cx="2962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Dimensione nella quale si collocano e si rappresentano gli avvenimenti rilevanti della società-mondo (facilità di comunicazione)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6140CBB-FAE2-7503-FEA2-FC2C1291F43C}"/>
              </a:ext>
            </a:extLst>
          </p:cNvPr>
          <p:cNvCxnSpPr>
            <a:cxnSpLocks/>
          </p:cNvCxnSpPr>
          <p:nvPr/>
        </p:nvCxnSpPr>
        <p:spPr>
          <a:xfrm>
            <a:off x="4590289" y="5042440"/>
            <a:ext cx="0" cy="426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45F0441-5959-8EFC-D4EA-B02DD593A24A}"/>
              </a:ext>
            </a:extLst>
          </p:cNvPr>
          <p:cNvSpPr txBox="1"/>
          <p:nvPr/>
        </p:nvSpPr>
        <p:spPr>
          <a:xfrm>
            <a:off x="3633216" y="5411772"/>
            <a:ext cx="221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Il mercato mondiale rimuove o sostituisce l’azione politica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E5672BF-DEEE-1A50-8370-4E2F9D5162AB}"/>
              </a:ext>
            </a:extLst>
          </p:cNvPr>
          <p:cNvCxnSpPr>
            <a:cxnSpLocks/>
          </p:cNvCxnSpPr>
          <p:nvPr/>
        </p:nvCxnSpPr>
        <p:spPr>
          <a:xfrm>
            <a:off x="8019913" y="4521228"/>
            <a:ext cx="0" cy="426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1DA7641-DFF1-82A8-A804-28FA73EF410F}"/>
              </a:ext>
            </a:extLst>
          </p:cNvPr>
          <p:cNvSpPr txBox="1"/>
          <p:nvPr/>
        </p:nvSpPr>
        <p:spPr>
          <a:xfrm>
            <a:off x="6664139" y="4973818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stati nazionali e la loro sovranità vengono condizionati e connessi da attori transnazionali</a:t>
            </a:r>
          </a:p>
        </p:txBody>
      </p:sp>
    </p:spTree>
    <p:extLst>
      <p:ext uri="{BB962C8B-B14F-4D97-AF65-F5344CB8AC3E}">
        <p14:creationId xmlns:p14="http://schemas.microsoft.com/office/powerpoint/2010/main" val="9480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  <p:bldP spid="12" grpId="0"/>
      <p:bldP spid="13" grpId="0"/>
      <p:bldP spid="16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92421-4172-0423-CFD5-0F62D19F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C33B0-5592-E7B4-AED4-C866788F2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57563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 globalizzazione, dunque, non si esaurisce in una serie di avvenimenti di storia economica 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BF66BBD-B99E-143A-E1C6-9C25F268372E}"/>
              </a:ext>
            </a:extLst>
          </p:cNvPr>
          <p:cNvCxnSpPr>
            <a:stCxn id="3" idx="2"/>
          </p:cNvCxnSpPr>
          <p:nvPr/>
        </p:nvCxnSpPr>
        <p:spPr>
          <a:xfrm>
            <a:off x="6095999" y="3429000"/>
            <a:ext cx="1" cy="58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16DC14-09C6-0B29-22F2-489EEA7989FE}"/>
              </a:ext>
            </a:extLst>
          </p:cNvPr>
          <p:cNvSpPr txBox="1"/>
          <p:nvPr/>
        </p:nvSpPr>
        <p:spPr>
          <a:xfrm>
            <a:off x="5847373" y="40111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7933956-39F7-00E3-9309-6D6C793A1255}"/>
              </a:ext>
            </a:extLst>
          </p:cNvPr>
          <p:cNvCxnSpPr/>
          <p:nvPr/>
        </p:nvCxnSpPr>
        <p:spPr>
          <a:xfrm>
            <a:off x="6095999" y="4406408"/>
            <a:ext cx="1" cy="58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8F7986-0FCB-92DF-1A4C-177FDBCEE8B3}"/>
              </a:ext>
            </a:extLst>
          </p:cNvPr>
          <p:cNvSpPr txBox="1"/>
          <p:nvPr/>
        </p:nvSpPr>
        <p:spPr>
          <a:xfrm>
            <a:off x="1267967" y="5269396"/>
            <a:ext cx="965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Dà una percezione nuova della dimensione sociale rilevante + ideologia con forti caratteri di novità rispetto alle tradizioni di pensiero</a:t>
            </a:r>
          </a:p>
        </p:txBody>
      </p:sp>
    </p:spTree>
    <p:extLst>
      <p:ext uri="{BB962C8B-B14F-4D97-AF65-F5344CB8AC3E}">
        <p14:creationId xmlns:p14="http://schemas.microsoft.com/office/powerpoint/2010/main" val="21500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E620D-5D30-3F03-E32E-41D13B8B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B7D745-F558-AB4D-86AB-EAD88CA2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Avvenimenti di storia economica che hanno un legame con il processo di globalizzazione: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Crescente dimensione del commercio internazionale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Connessione globale dei mercati finanziari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Dimensione della concentrazione economica</a:t>
            </a:r>
          </a:p>
          <a:p>
            <a:pPr marL="560070" lvl="1" indent="-285750">
              <a:buFont typeface="Arial" panose="020B0604020202020204" pitchFamily="34" charset="0"/>
              <a:buChar char="•"/>
            </a:pPr>
            <a:r>
              <a:rPr lang="it-IT" sz="2400" dirty="0"/>
              <a:t>Ridotta efficacia dele politiche economiche condotte a livello nazionale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518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DBEA3E-776A-37CE-648D-461FE6317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415" y="2597337"/>
            <a:ext cx="7827265" cy="57563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Negli ultimi 40 anni, il grado di apertura delle economie è aumentato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52AD931-BBAA-D5AE-97C1-7123556D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globalizzazione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A2B4056-E96D-C65F-DCC7-7843293DBCC3}"/>
              </a:ext>
            </a:extLst>
          </p:cNvPr>
          <p:cNvCxnSpPr>
            <a:stCxn id="3" idx="2"/>
          </p:cNvCxnSpPr>
          <p:nvPr/>
        </p:nvCxnSpPr>
        <p:spPr>
          <a:xfrm>
            <a:off x="5718048" y="3172968"/>
            <a:ext cx="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9C5CC6-7F0D-4B0F-93CF-F3085FBD9314}"/>
              </a:ext>
            </a:extLst>
          </p:cNvPr>
          <p:cNvSpPr txBox="1"/>
          <p:nvPr/>
        </p:nvSpPr>
        <p:spPr>
          <a:xfrm>
            <a:off x="2353059" y="3731628"/>
            <a:ext cx="727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Secondo i dati OCSE, </a:t>
            </a:r>
            <a:r>
              <a:rPr lang="it-IT" b="1" dirty="0">
                <a:solidFill>
                  <a:srgbClr val="FF0000"/>
                </a:solidFill>
              </a:rPr>
              <a:t>l’indice di apertura </a:t>
            </a:r>
            <a:r>
              <a:rPr lang="it-IT" dirty="0"/>
              <a:t>tra il 1987 e il 1997 è addirittura cresciuto dal 27% al 39% per i Paesi sviluppati e dal 10% al 17% per i Paesi in via di sviluppo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7665E15-2F52-A60D-A934-0F08B31DF45F}"/>
                  </a:ext>
                </a:extLst>
              </p:cNvPr>
              <p:cNvSpPr txBox="1"/>
              <p:nvPr/>
            </p:nvSpPr>
            <p:spPr>
              <a:xfrm>
                <a:off x="1548384" y="5099723"/>
                <a:ext cx="10216896" cy="773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Indice di apertura </a:t>
                </a:r>
                <a:r>
                  <a:rPr lang="it-IT" b="1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den>
                    </m:f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it-IT" b="1" dirty="0">
                    <a:solidFill>
                      <a:schemeClr val="tx1"/>
                    </a:solidFill>
                  </a:rPr>
                  <a:t>ossia quanto rappresenta la somma d importazioni ed esportazioni rispetto al PIL di un Paese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7665E15-2F52-A60D-A934-0F08B31DF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384" y="5099723"/>
                <a:ext cx="10216896" cy="773353"/>
              </a:xfrm>
              <a:prstGeom prst="rect">
                <a:avLst/>
              </a:prstGeom>
              <a:blipFill>
                <a:blip r:embed="rId2"/>
                <a:stretch>
                  <a:fillRect l="-372" b="-112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5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46C1BB-209D-A602-E98E-29B538B27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120428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Nello stesso periodo anche il valore reale degli investimenti  diretti all’estero (IDE) è cresciuto di una % addirittura maggiore rispetto all’indice di apertura e rispetto alla crescita del PIL.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8DD5EB-159A-941D-94D4-9CEA356A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globalizzazione</a:t>
            </a: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BFA81778-3AD1-BF84-52A7-F6C93A658DEE}"/>
              </a:ext>
            </a:extLst>
          </p:cNvPr>
          <p:cNvSpPr/>
          <p:nvPr/>
        </p:nvSpPr>
        <p:spPr>
          <a:xfrm>
            <a:off x="5643563" y="4057650"/>
            <a:ext cx="600075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3BA1AB-6639-E71B-134A-18C02D6202E0}"/>
              </a:ext>
            </a:extLst>
          </p:cNvPr>
          <p:cNvSpPr txBox="1"/>
          <p:nvPr/>
        </p:nvSpPr>
        <p:spPr>
          <a:xfrm>
            <a:off x="1171575" y="5224789"/>
            <a:ext cx="402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Fenomeni di integrazione superficiale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779517-E68A-9047-2431-9E3A52345282}"/>
              </a:ext>
            </a:extLst>
          </p:cNvPr>
          <p:cNvSpPr txBox="1"/>
          <p:nvPr/>
        </p:nvSpPr>
        <p:spPr>
          <a:xfrm>
            <a:off x="5789507" y="5117068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+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8CFC88-F41D-589F-D47B-B5AD45553424}"/>
              </a:ext>
            </a:extLst>
          </p:cNvPr>
          <p:cNvSpPr txBox="1"/>
          <p:nvPr/>
        </p:nvSpPr>
        <p:spPr>
          <a:xfrm>
            <a:off x="6982281" y="5224789"/>
            <a:ext cx="367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Fenomeni di integrazione profonda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E6A170-4AB9-085C-DE0D-A675B28BB471}"/>
              </a:ext>
            </a:extLst>
          </p:cNvPr>
          <p:cNvSpPr txBox="1"/>
          <p:nvPr/>
        </p:nvSpPr>
        <p:spPr>
          <a:xfrm>
            <a:off x="1328738" y="5594121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(scambio di prodotti e fattori)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48DCEF-1053-1EC9-F9FA-697F689E015C}"/>
              </a:ext>
            </a:extLst>
          </p:cNvPr>
          <p:cNvSpPr txBox="1"/>
          <p:nvPr/>
        </p:nvSpPr>
        <p:spPr>
          <a:xfrm>
            <a:off x="6784653" y="5615045"/>
            <a:ext cx="500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(produzione internazionale come multinazionali)</a:t>
            </a:r>
          </a:p>
        </p:txBody>
      </p:sp>
    </p:spTree>
    <p:extLst>
      <p:ext uri="{BB962C8B-B14F-4D97-AF65-F5344CB8AC3E}">
        <p14:creationId xmlns:p14="http://schemas.microsoft.com/office/powerpoint/2010/main" val="12419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3B4E10-7BC5-795E-1263-77042EC35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10363200" cy="90424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Movimenti internazionali di capitali finanziari sono cresciuti vertiginosamente, come anche i flussi migratori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CD1440F-D1E8-8B72-C40E-37F93C6B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definizione di globalizzazione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99DD4B-CA64-A7DD-B62F-295B5B5C34FF}"/>
              </a:ext>
            </a:extLst>
          </p:cNvPr>
          <p:cNvSpPr txBox="1"/>
          <p:nvPr/>
        </p:nvSpPr>
        <p:spPr>
          <a:xfrm>
            <a:off x="1000126" y="4214813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Novità! trasformazioni strutturali che hanno investito le economie: diversa composizione settoriale delle economie (importanza del ruolo del settore terziario e un peso decrescente dell’industria) </a:t>
            </a:r>
          </a:p>
        </p:txBody>
      </p:sp>
    </p:spTree>
    <p:extLst>
      <p:ext uri="{BB962C8B-B14F-4D97-AF65-F5344CB8AC3E}">
        <p14:creationId xmlns:p14="http://schemas.microsoft.com/office/powerpoint/2010/main" val="13465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theme/theme1.xml><?xml version="1.0" encoding="utf-8"?>
<a:theme xmlns:a="http://schemas.openxmlformats.org/drawingml/2006/main" name="Dash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C929E7"/>
      </a:accent1>
      <a:accent2>
        <a:srgbClr val="6D1FD6"/>
      </a:accent2>
      <a:accent3>
        <a:srgbClr val="2B29E7"/>
      </a:accent3>
      <a:accent4>
        <a:srgbClr val="1765D5"/>
      </a:accent4>
      <a:accent5>
        <a:srgbClr val="27BBDA"/>
      </a:accent5>
      <a:accent6>
        <a:srgbClr val="15C399"/>
      </a:accent6>
      <a:hlink>
        <a:srgbClr val="3F93BF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2074</Words>
  <Application>Microsoft Office PowerPoint</Application>
  <PresentationFormat>Widescreen</PresentationFormat>
  <Paragraphs>196</Paragraphs>
  <Slides>30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Grandview Display</vt:lpstr>
      <vt:lpstr>TimesLTStd-Roman</vt:lpstr>
      <vt:lpstr>DashVTI</vt:lpstr>
      <vt:lpstr>LA POLITICA ECONOMICA NELL’ERA DELLA GLOBALIZZAZIONE</vt:lpstr>
      <vt:lpstr>Obiettivi</vt:lpstr>
      <vt:lpstr>Introduzione</vt:lpstr>
      <vt:lpstr>La definizione di globalizzazione</vt:lpstr>
      <vt:lpstr>La definizione di globalizzazione</vt:lpstr>
      <vt:lpstr>La definizione di globalizzazione</vt:lpstr>
      <vt:lpstr>La definizione di globalizzazione</vt:lpstr>
      <vt:lpstr>La definizione di globalizzazione</vt:lpstr>
      <vt:lpstr>La definizione di globalizzazione</vt:lpstr>
      <vt:lpstr>Sulle cause della globalizzazione</vt:lpstr>
      <vt:lpstr>Sulle cause della globalizzazione</vt:lpstr>
      <vt:lpstr>Sulle cause della globalizzazione</vt:lpstr>
      <vt:lpstr>Sulle cause della globalizzazione</vt:lpstr>
      <vt:lpstr>Sulle cause della globalizzazione</vt:lpstr>
      <vt:lpstr>Gli effetti della globalizzazione</vt:lpstr>
      <vt:lpstr>1. La globalizzazione e le performace di crescita</vt:lpstr>
      <vt:lpstr>2. La globalizzazione e la struttura produttiva</vt:lpstr>
      <vt:lpstr>3. Gli investimenti diretti esteri e le multinazionali</vt:lpstr>
      <vt:lpstr>3. Gli investimenti diretti esteri e le multinazionali</vt:lpstr>
      <vt:lpstr>3. Gli investimenti diretti esteri e le multinazionali</vt:lpstr>
      <vt:lpstr>4. La globalizzazione e la dispersione salariale</vt:lpstr>
      <vt:lpstr>5. La globalizzazione e i movimenti speculativi di capitale </vt:lpstr>
      <vt:lpstr>6. La globalizzazione e le crisi finanziarie</vt:lpstr>
      <vt:lpstr>Il risorgere di posizioni protezionistiche nel mondo globalizzato</vt:lpstr>
      <vt:lpstr>Il risorgere di posizioni protezionistiche nel mondo globalizzato</vt:lpstr>
      <vt:lpstr>Il risorgere di posizioni protezionistiche nel mondo globalizzato</vt:lpstr>
      <vt:lpstr>Il risorgere di posizioni protezionistiche nel mondo globalizzato</vt:lpstr>
      <vt:lpstr>Il risorgere di posizioni protezionistiche nel mondo globalizzato</vt:lpstr>
      <vt:lpstr>Il risorgere di posizioni protezionistiche nel mondo globalizzato</vt:lpstr>
      <vt:lpstr>Riflessioni conclusive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POLITICA ECONOMICA NELL’ERA DELLA GLOBALIZZAZIONE</dc:title>
  <dc:creator>Audrey De Dominicis</dc:creator>
  <cp:lastModifiedBy>Marco Di Domizio</cp:lastModifiedBy>
  <cp:revision>15</cp:revision>
  <dcterms:created xsi:type="dcterms:W3CDTF">2022-05-10T08:34:24Z</dcterms:created>
  <dcterms:modified xsi:type="dcterms:W3CDTF">2022-05-12T09:00:44Z</dcterms:modified>
</cp:coreProperties>
</file>