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335" r:id="rId2"/>
    <p:sldId id="349" r:id="rId3"/>
    <p:sldId id="439" r:id="rId4"/>
    <p:sldId id="426" r:id="rId5"/>
    <p:sldId id="427" r:id="rId6"/>
    <p:sldId id="428" r:id="rId7"/>
    <p:sldId id="429" r:id="rId8"/>
    <p:sldId id="437" r:id="rId9"/>
    <p:sldId id="430" r:id="rId10"/>
    <p:sldId id="438" r:id="rId11"/>
    <p:sldId id="440" r:id="rId12"/>
    <p:sldId id="441" r:id="rId13"/>
    <p:sldId id="442" r:id="rId14"/>
    <p:sldId id="405" r:id="rId15"/>
    <p:sldId id="431" r:id="rId16"/>
    <p:sldId id="432" r:id="rId17"/>
    <p:sldId id="443" r:id="rId18"/>
    <p:sldId id="433" r:id="rId19"/>
    <p:sldId id="434" r:id="rId20"/>
    <p:sldId id="435" r:id="rId21"/>
    <p:sldId id="436"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8"/>
    <p:restoredTop sz="95781"/>
  </p:normalViewPr>
  <p:slideViewPr>
    <p:cSldViewPr snapToGrid="0">
      <p:cViewPr>
        <p:scale>
          <a:sx n="108" d="100"/>
          <a:sy n="108" d="100"/>
        </p:scale>
        <p:origin x="760"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12/04/26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0B9C7-897B-C502-35F9-0286BCD652D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A89815-2373-8E2B-3A0A-9C57781D8D8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9473C69-1720-3C01-4E9E-5B77CCAC3E6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05FA04A-0B84-6D39-722A-09D0EEE463C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356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0794C-83A2-7ECA-6836-2AA6BD70664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99F33C2-ABE3-AC38-B7F8-91C4D9BA709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BBEDE99-9BAF-A946-5B8B-48BB6AEA940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D5F53CA-6812-8BB7-02AF-A0234BC7AEA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8426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24A7E-E225-5F31-5450-7A276DA874E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725F530-6277-A75C-25B9-58825F7858F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290E26E-BFA6-A993-FD19-40CBD0C3FAA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0B452A5-88B1-9917-9B54-31A5534A9E4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41039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202CC-11C0-F37B-7A97-2581DE50F7D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AFDE337-49B8-11B1-02AF-6046843E760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AC91A45-749D-56CC-204D-7DC0C1E126C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4ED302F-F42D-BF83-2BF6-65BCF1F613D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0049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7108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0186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243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B9C7C-F7D1-0C19-4699-C1F262F0DB0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336FE02-7933-91CE-0DC9-0D43D5A7F63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616EF09-B33B-85F9-316F-7607F70E506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70E2224-7AA4-C93C-76C3-5DB05C4C6D1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61603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5549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7495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49521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351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56538-83CC-F239-A630-04DD4B459BF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4AB2FBD-9895-6679-A13F-1C23F229F28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35154F5-B39C-73AB-6321-DAA7F66DCD5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71FD2FC-B157-FB08-A3EC-34BA29B4113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1245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085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800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7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6138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234F4-B49D-330F-30F0-B3F82822C43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DB6DE6E-64B3-912B-B89B-B565B6D2268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9062724-4DB2-70C3-45CB-8CC0AC78D01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2701F85-16EA-9699-49AE-BFD1E0A2CDC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8904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4831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12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12/04/26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12/04/26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Estinzione dei trattati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969C52-FB47-0463-30FE-40CFF89AB2A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D78D217-FD66-8745-6F90-8B18F113F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E33AD91-8D90-D039-E298-937A13856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96D71E82-7E82-D23F-ED33-211D429E8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3C7AC4B0-17BD-2B32-82EF-372A65302B84}"/>
              </a:ext>
            </a:extLst>
          </p:cNvPr>
          <p:cNvSpPr>
            <a:spLocks noGrp="1"/>
          </p:cNvSpPr>
          <p:nvPr>
            <p:ph sz="half" idx="1"/>
          </p:nvPr>
        </p:nvSpPr>
        <p:spPr>
          <a:xfrm>
            <a:off x="838200" y="1104419"/>
            <a:ext cx="10515600" cy="5617055"/>
          </a:xfrm>
        </p:spPr>
        <p:txBody>
          <a:bodyPr vert="horz" lIns="91440" tIns="45720" rIns="91440" bIns="45720" rtlCol="0">
            <a:normAutofit/>
          </a:bodyPr>
          <a:lstStyle/>
          <a:p>
            <a:pPr marL="0" indent="0" algn="just">
              <a:buNone/>
            </a:pPr>
            <a:endParaRPr lang="it-IT" sz="3200" dirty="0"/>
          </a:p>
          <a:p>
            <a:pPr algn="just"/>
            <a:r>
              <a:rPr lang="it-IT" sz="4800" u="sng" dirty="0"/>
              <a:t>Carta delle Nazioni Unite</a:t>
            </a:r>
          </a:p>
          <a:p>
            <a:pPr marL="0" indent="0" algn="just">
              <a:buNone/>
            </a:pPr>
            <a:endParaRPr lang="it-IT" sz="4800" u="sng" dirty="0"/>
          </a:p>
          <a:p>
            <a:pPr algn="just"/>
            <a:r>
              <a:rPr lang="it-IT" sz="4800" u="sng" dirty="0"/>
              <a:t>Costituzione OMS del 1946</a:t>
            </a:r>
            <a:r>
              <a:rPr lang="it-IT" sz="4800" dirty="0"/>
              <a:t> (Organizzazione mondiale della sanità)</a:t>
            </a:r>
          </a:p>
          <a:p>
            <a:pPr algn="just"/>
            <a:endParaRPr lang="it-IT" sz="4800" dirty="0"/>
          </a:p>
          <a:p>
            <a:pPr algn="just"/>
            <a:endParaRPr lang="it-IT" sz="4800" dirty="0"/>
          </a:p>
        </p:txBody>
      </p:sp>
      <p:sp>
        <p:nvSpPr>
          <p:cNvPr id="7" name="Segnaposto numero diapositiva 6">
            <a:extLst>
              <a:ext uri="{FF2B5EF4-FFF2-40B4-BE49-F238E27FC236}">
                <a16:creationId xmlns:a16="http://schemas.microsoft.com/office/drawing/2014/main" id="{F9870183-C4CC-31D6-0931-6A471F3CAC3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57D88EC-FB80-4B35-A8E9-E3B8CFA85795}"/>
              </a:ext>
            </a:extLst>
          </p:cNvPr>
          <p:cNvSpPr txBox="1"/>
          <p:nvPr/>
        </p:nvSpPr>
        <p:spPr>
          <a:xfrm>
            <a:off x="674914" y="396534"/>
            <a:ext cx="10820400" cy="769441"/>
          </a:xfrm>
          <a:prstGeom prst="rect">
            <a:avLst/>
          </a:prstGeom>
          <a:noFill/>
        </p:spPr>
        <p:txBody>
          <a:bodyPr wrap="square">
            <a:spAutoFit/>
          </a:bodyPr>
          <a:lstStyle/>
          <a:p>
            <a:pPr lvl="0" algn="ctr">
              <a:defRPr/>
            </a:pPr>
            <a:r>
              <a:rPr kumimoji="0" lang="it-IT" sz="4400" b="0" u="none" strike="noStrike" kern="1200" cap="none" spc="0" normalizeH="0" baseline="0" noProof="0" dirty="0">
                <a:ln>
                  <a:noFill/>
                </a:ln>
                <a:solidFill>
                  <a:prstClr val="black"/>
                </a:solidFill>
                <a:effectLst/>
                <a:uLnTx/>
                <a:uFillTx/>
                <a:latin typeface="Calibri" panose="020F0502020204030204"/>
                <a:ea typeface="+mn-ea"/>
                <a:cs typeface="+mn-cs"/>
              </a:rPr>
              <a:t>Esempi di trattati senza clausola di recesso</a:t>
            </a:r>
          </a:p>
        </p:txBody>
      </p:sp>
    </p:spTree>
    <p:extLst>
      <p:ext uri="{BB962C8B-B14F-4D97-AF65-F5344CB8AC3E}">
        <p14:creationId xmlns:p14="http://schemas.microsoft.com/office/powerpoint/2010/main" val="756415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4358A5D-1A42-08F2-4A2F-223AABB0482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321DF3A-0DA7-D2F7-F5A8-C34BC67E5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F945A7A6-FCA8-65BA-07A5-3D2682EE7F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28A39D2-D350-C96B-F9B5-45ACDC330B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E222476-4000-366C-A229-61D96D392B63}"/>
              </a:ext>
            </a:extLst>
          </p:cNvPr>
          <p:cNvSpPr>
            <a:spLocks noGrp="1"/>
          </p:cNvSpPr>
          <p:nvPr>
            <p:ph sz="half" idx="1"/>
          </p:nvPr>
        </p:nvSpPr>
        <p:spPr>
          <a:xfrm>
            <a:off x="828161" y="1104420"/>
            <a:ext cx="10515600" cy="5434492"/>
          </a:xfrm>
        </p:spPr>
        <p:txBody>
          <a:bodyPr vert="horz" lIns="91440" tIns="45720" rIns="91440" bIns="45720" rtlCol="0">
            <a:normAutofit fontScale="77500" lnSpcReduction="20000"/>
          </a:bodyPr>
          <a:lstStyle/>
          <a:p>
            <a:pPr marL="0" indent="0" algn="just">
              <a:buNone/>
            </a:pPr>
            <a:endParaRPr lang="it-IT" sz="3200" dirty="0"/>
          </a:p>
          <a:p>
            <a:pPr marL="0" indent="0" algn="just">
              <a:buNone/>
            </a:pPr>
            <a:r>
              <a:rPr lang="it-IT" sz="4400" dirty="0"/>
              <a:t>[I]</a:t>
            </a:r>
            <a:r>
              <a:rPr lang="it-IT" sz="4400" dirty="0" err="1"/>
              <a:t>n</a:t>
            </a:r>
            <a:r>
              <a:rPr lang="it-IT" sz="4400" dirty="0"/>
              <a:t> mancanza di una disposizione nella Costituzione dell’Organizzazione Mondiale della Sanità per il recesso dall’organizzazione, </a:t>
            </a:r>
            <a:r>
              <a:rPr lang="it-IT" sz="4400" b="1" dirty="0"/>
              <a:t>gli Stati Uniti si riservano il diritto di recedere dall’organizzazione con un preavviso di un anno, a condizione, tuttavia, che gli obblighi finanziari degli Stati Uniti nei confronti dell’organizzazione siano adempiuti integralmente </a:t>
            </a:r>
            <a:r>
              <a:rPr lang="it-IT" sz="4400" dirty="0"/>
              <a:t>per l'anno fiscale in corso dell’organizzazione.</a:t>
            </a:r>
          </a:p>
          <a:p>
            <a:pPr marL="0" indent="0" algn="just">
              <a:buNone/>
            </a:pPr>
            <a:endParaRPr lang="it-IT" sz="4400" dirty="0"/>
          </a:p>
          <a:p>
            <a:pPr marL="0" indent="0" algn="just">
              <a:buNone/>
            </a:pPr>
            <a:r>
              <a:rPr lang="it-IT" sz="4400" i="1" dirty="0"/>
              <a:t>Risoluzione dell’Assemblea Mondiale della Sanità del 2 luglio 1948: «L'Assemblea riconosce la validità della ratifica da parte degli Stati Uniti d’America».</a:t>
            </a:r>
          </a:p>
        </p:txBody>
      </p:sp>
      <p:sp>
        <p:nvSpPr>
          <p:cNvPr id="7" name="Segnaposto numero diapositiva 6">
            <a:extLst>
              <a:ext uri="{FF2B5EF4-FFF2-40B4-BE49-F238E27FC236}">
                <a16:creationId xmlns:a16="http://schemas.microsoft.com/office/drawing/2014/main" id="{9FAEA09D-AC8D-F2B4-A4CB-A2D049D8A16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8895FFC2-5C92-B823-A59C-4C31802D7979}"/>
              </a:ext>
            </a:extLst>
          </p:cNvPr>
          <p:cNvSpPr txBox="1"/>
          <p:nvPr/>
        </p:nvSpPr>
        <p:spPr>
          <a:xfrm>
            <a:off x="848239" y="396534"/>
            <a:ext cx="10495522" cy="707886"/>
          </a:xfrm>
          <a:prstGeom prst="rect">
            <a:avLst/>
          </a:prstGeom>
          <a:noFill/>
        </p:spPr>
        <p:txBody>
          <a:bodyPr wrap="square">
            <a:spAutoFit/>
          </a:bodyPr>
          <a:lstStyle/>
          <a:p>
            <a:pPr lvl="0" algn="ctr">
              <a:defRPr/>
            </a:pPr>
            <a:r>
              <a:rPr lang="it-IT" sz="4000" dirty="0"/>
              <a:t>Riserva USA alla Costituzione OMS</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8930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89C66D-BBD5-23B4-66BA-EAFC8E352C4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5114413-9ECC-2768-234D-B7CF79F240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5839D760-AB75-A9C5-5DA2-64962E640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7DC00F70-41D3-08BF-B0D7-B0639DF1B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A923FAF-CAAD-E0B0-3A53-117B8C631235}"/>
              </a:ext>
            </a:extLst>
          </p:cNvPr>
          <p:cNvSpPr>
            <a:spLocks noGrp="1"/>
          </p:cNvSpPr>
          <p:nvPr>
            <p:ph sz="half" idx="1"/>
          </p:nvPr>
        </p:nvSpPr>
        <p:spPr>
          <a:xfrm>
            <a:off x="828161" y="874531"/>
            <a:ext cx="10515600" cy="5664381"/>
          </a:xfrm>
        </p:spPr>
        <p:txBody>
          <a:bodyPr vert="horz" lIns="91440" tIns="45720" rIns="91440" bIns="45720" rtlCol="0">
            <a:normAutofit fontScale="85000" lnSpcReduction="20000"/>
          </a:bodyPr>
          <a:lstStyle/>
          <a:p>
            <a:pPr marL="0" indent="0" algn="just">
              <a:buNone/>
            </a:pPr>
            <a:endParaRPr lang="it-IT" sz="3600" dirty="0"/>
          </a:p>
          <a:p>
            <a:pPr algn="just"/>
            <a:r>
              <a:rPr lang="it-IT" sz="3600" dirty="0"/>
              <a:t>20 gennaio 2025: ordine esecutivo </a:t>
            </a:r>
            <a:r>
              <a:rPr lang="it-IT" sz="3600" i="1" dirty="0" err="1"/>
              <a:t>Withdrawing</a:t>
            </a:r>
            <a:r>
              <a:rPr lang="it-IT" sz="3600" i="1" dirty="0"/>
              <a:t> the United States from the World Health Organization</a:t>
            </a:r>
            <a:r>
              <a:rPr lang="it-IT" sz="3600" dirty="0"/>
              <a:t>: «Gli Stati Uniti hanno annunciato il loro ritiro dall'Organizzazione Mondiale della Sanità (OMS) nel 2020 a causa della gestione inadeguata da parte dell'organizzazione della pandemia di COVID-19, originatasi a Wuhan, in Cina, e di altre crisi sanitarie globali, della sua incapacità di adottare le riforme urgentemente necessarie e della sua incapacità di dimostrare l'indipendenza dall'indebita influenza politica degli Stati membri dell'OMS. Inoltre, l'OMS continua a richiedere agli Stati Uniti contributi eccessivamente onerosi, sproporzionati rispetto a quelli richiesti ad altri Paesi. La Cina, con una popolazione di 1,4 miliardi di abitanti, pari al 300% di quella degli Stati Uniti, contribuisce all'OMS con quasi il 90% in meno».</a:t>
            </a:r>
          </a:p>
          <a:p>
            <a:pPr algn="just"/>
            <a:r>
              <a:rPr lang="it-IT" sz="3600" dirty="0"/>
              <a:t>Arretrati finanziari relativi agli anni 2024, 2025 e 2026</a:t>
            </a:r>
          </a:p>
          <a:p>
            <a:pPr marL="0" indent="0" algn="just">
              <a:buNone/>
            </a:pPr>
            <a:endParaRPr lang="it-IT" sz="3600" dirty="0"/>
          </a:p>
        </p:txBody>
      </p:sp>
      <p:sp>
        <p:nvSpPr>
          <p:cNvPr id="7" name="Segnaposto numero diapositiva 6">
            <a:extLst>
              <a:ext uri="{FF2B5EF4-FFF2-40B4-BE49-F238E27FC236}">
                <a16:creationId xmlns:a16="http://schemas.microsoft.com/office/drawing/2014/main" id="{C5F7A7B6-E536-2D35-B6E4-6F33A59B348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1818A6F8-45D8-5411-4886-F6C2F0EC1C61}"/>
              </a:ext>
            </a:extLst>
          </p:cNvPr>
          <p:cNvSpPr txBox="1"/>
          <p:nvPr/>
        </p:nvSpPr>
        <p:spPr>
          <a:xfrm>
            <a:off x="848239" y="396534"/>
            <a:ext cx="10495522" cy="707886"/>
          </a:xfrm>
          <a:prstGeom prst="rect">
            <a:avLst/>
          </a:prstGeom>
          <a:noFill/>
        </p:spPr>
        <p:txBody>
          <a:bodyPr wrap="square">
            <a:spAutoFit/>
          </a:bodyPr>
          <a:lstStyle/>
          <a:p>
            <a:pPr lvl="0" algn="ctr">
              <a:defRPr/>
            </a:pPr>
            <a:r>
              <a:rPr lang="it-IT" sz="4000" dirty="0"/>
              <a:t>USA e OMS</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8705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D6E6AB-BEB4-CFF8-EE22-0F348DC633C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FE91034-1A93-D984-C2D8-AB73124AC1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B5EA7E64-12B0-BEE5-B47D-89BA918A6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F5408CC3-2531-FE73-FD46-737BB162A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EADC161-AAB5-1D84-AE2A-0FC52E11A176}"/>
              </a:ext>
            </a:extLst>
          </p:cNvPr>
          <p:cNvSpPr>
            <a:spLocks noGrp="1"/>
          </p:cNvSpPr>
          <p:nvPr>
            <p:ph sz="half" idx="1"/>
          </p:nvPr>
        </p:nvSpPr>
        <p:spPr>
          <a:xfrm>
            <a:off x="828161" y="1104420"/>
            <a:ext cx="10515600" cy="5434492"/>
          </a:xfrm>
        </p:spPr>
        <p:txBody>
          <a:bodyPr vert="horz" lIns="91440" tIns="45720" rIns="91440" bIns="45720" rtlCol="0">
            <a:normAutofit lnSpcReduction="10000"/>
          </a:bodyPr>
          <a:lstStyle/>
          <a:p>
            <a:pPr algn="just"/>
            <a:r>
              <a:rPr lang="it-IT" sz="3600" dirty="0"/>
              <a:t>17 marzo 2025: Argentina notifica ritiro dall’OMS con effetto a partire da 17 marzo 2026</a:t>
            </a:r>
          </a:p>
          <a:p>
            <a:pPr algn="just"/>
            <a:r>
              <a:rPr lang="it-IT" sz="3600" dirty="0"/>
              <a:t>20 gennaio 2026: Report EB158/45 del Direttore generale dell’OMS: «</a:t>
            </a:r>
            <a:r>
              <a:rPr lang="it-IT" sz="3600" i="1" dirty="0"/>
              <a:t>Un esame dei lavori preparatori (</a:t>
            </a:r>
            <a:r>
              <a:rPr lang="it-IT" sz="3600" i="1" dirty="0" err="1"/>
              <a:t>travaux</a:t>
            </a:r>
            <a:r>
              <a:rPr lang="it-IT" sz="3600" i="1" dirty="0"/>
              <a:t> </a:t>
            </a:r>
            <a:r>
              <a:rPr lang="it-IT" sz="3600" i="1" dirty="0" err="1"/>
              <a:t>préparatoires</a:t>
            </a:r>
            <a:r>
              <a:rPr lang="it-IT" sz="3600" i="1" dirty="0"/>
              <a:t>) della Costituzione dell'Organizzazione Mondiale della Sanità e della prassi dell'Organizzazione non supporta la tesi che una di queste eccezioni [dell’art. 56 della Convenzione di Vienna del 1969] si applichi alla situazione relativa all'Argentina</a:t>
            </a:r>
            <a:r>
              <a:rPr lang="it-IT" sz="3600" dirty="0"/>
              <a:t>»</a:t>
            </a:r>
          </a:p>
          <a:p>
            <a:pPr algn="just"/>
            <a:r>
              <a:rPr lang="it-IT" sz="3600" dirty="0"/>
              <a:t>Decisione rimessa all’Assemblea sanitaria mondiale</a:t>
            </a:r>
          </a:p>
        </p:txBody>
      </p:sp>
      <p:sp>
        <p:nvSpPr>
          <p:cNvPr id="7" name="Segnaposto numero diapositiva 6">
            <a:extLst>
              <a:ext uri="{FF2B5EF4-FFF2-40B4-BE49-F238E27FC236}">
                <a16:creationId xmlns:a16="http://schemas.microsoft.com/office/drawing/2014/main" id="{8005A52D-59AF-2E28-D46D-95BBC458BDC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0E1A274-5850-74AF-1B1E-8220F151F1C9}"/>
              </a:ext>
            </a:extLst>
          </p:cNvPr>
          <p:cNvSpPr txBox="1"/>
          <p:nvPr/>
        </p:nvSpPr>
        <p:spPr>
          <a:xfrm>
            <a:off x="848239" y="396534"/>
            <a:ext cx="10495522" cy="707886"/>
          </a:xfrm>
          <a:prstGeom prst="rect">
            <a:avLst/>
          </a:prstGeom>
          <a:noFill/>
        </p:spPr>
        <p:txBody>
          <a:bodyPr wrap="square">
            <a:spAutoFit/>
          </a:bodyPr>
          <a:lstStyle/>
          <a:p>
            <a:pPr lvl="0" algn="ctr">
              <a:defRPr/>
            </a:pPr>
            <a:r>
              <a:rPr lang="it-IT" sz="4000" dirty="0"/>
              <a:t>Argentina e OMS</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0413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pic>
        <p:nvPicPr>
          <p:cNvPr id="10" name="Immagine 9">
            <a:extLst>
              <a:ext uri="{FF2B5EF4-FFF2-40B4-BE49-F238E27FC236}">
                <a16:creationId xmlns:a16="http://schemas.microsoft.com/office/drawing/2014/main" id="{D340A3E7-52FE-0544-7884-CF1B40879079}"/>
              </a:ext>
            </a:extLst>
          </p:cNvPr>
          <p:cNvPicPr>
            <a:picLocks noChangeAspect="1"/>
          </p:cNvPicPr>
          <p:nvPr/>
        </p:nvPicPr>
        <p:blipFill>
          <a:blip r:embed="rId3"/>
          <a:srcRect l="1916" r="1916"/>
          <a:stretch/>
        </p:blipFill>
        <p:spPr>
          <a:xfrm>
            <a:off x="20" y="1282"/>
            <a:ext cx="12191980" cy="6856718"/>
          </a:xfrm>
          <a:prstGeom prst="rect">
            <a:avLst/>
          </a:prstGeom>
        </p:spPr>
      </p:pic>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solidFill>
                  <a:srgbClr val="FFFFFF"/>
                </a:solidFill>
              </a:rPr>
              <a:pPr>
                <a:spcAft>
                  <a:spcPts val="600"/>
                </a:spcAft>
                <a:defRPr/>
              </a:pPr>
              <a:t>14</a:t>
            </a:fld>
            <a:endParaRPr lang="en-US">
              <a:solidFill>
                <a:srgbClr val="FFFFFF"/>
              </a:solidFill>
            </a:endParaRPr>
          </a:p>
        </p:txBody>
      </p:sp>
    </p:spTree>
    <p:extLst>
      <p:ext uri="{BB962C8B-B14F-4D97-AF65-F5344CB8AC3E}">
        <p14:creationId xmlns:p14="http://schemas.microsoft.com/office/powerpoint/2010/main" val="300784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5001502"/>
          </a:xfrm>
        </p:spPr>
        <p:txBody>
          <a:bodyPr vert="horz" lIns="91440" tIns="45720" rIns="91440" bIns="45720" rtlCol="0">
            <a:normAutofit fontScale="92500" lnSpcReduction="20000"/>
          </a:bodyPr>
          <a:lstStyle/>
          <a:p>
            <a:pPr marL="742950" indent="-742950" algn="just">
              <a:buAutoNum type="arabicPeriod"/>
            </a:pPr>
            <a:r>
              <a:rPr lang="it-IT" sz="3200" dirty="0"/>
              <a:t>La violazione di un trattato bilaterale da parte di una delle parti autorizza l’altra a invocare la violazione come motivo per porre fine al trattato o sospenderne l’applicazione in tutto o in parte. […]</a:t>
            </a:r>
          </a:p>
          <a:p>
            <a:pPr marL="742950" indent="-742950" algn="just">
              <a:buAutoNum type="arabicPeriod"/>
            </a:pPr>
            <a:r>
              <a:rPr lang="it-IT" sz="3200" dirty="0"/>
              <a:t>La violazione sostanziale di un trattato multilaterale da parte di una delle parti dà diritto: </a:t>
            </a:r>
          </a:p>
          <a:p>
            <a:pPr marL="742950" indent="-742950" algn="just">
              <a:buAutoNum type="alphaLcParenBoth"/>
            </a:pPr>
            <a:r>
              <a:rPr lang="it-IT" sz="3200" dirty="0"/>
              <a:t>alle altre parti, di comune accordo, di sospendere l’applicazione del trattato in tutto o in parte o di porvi fine o (i) nelle relazioni tra loro e lo Stato inadempiente, o (ii) tra tutte le parti. […]</a:t>
            </a:r>
          </a:p>
          <a:p>
            <a:pPr marL="742950" indent="-742950" algn="just">
              <a:buFont typeface="+mj-lt"/>
              <a:buAutoNum type="arabicPeriod" startAt="5"/>
            </a:pPr>
            <a:r>
              <a:rPr lang="it-IT" sz="3200" b="1" dirty="0"/>
              <a:t>I paragrafi da 1 a 3 non si applicano alle disposizioni relative alla protezione della persona umana contenute nei trattati di carattere umanitario</a:t>
            </a:r>
            <a:r>
              <a:rPr lang="it-IT" sz="3200" dirty="0"/>
              <a:t> […]</a:t>
            </a:r>
          </a:p>
          <a:p>
            <a:pPr marL="0" indent="0" algn="just">
              <a:buNone/>
            </a:pP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60 – </a:t>
            </a:r>
            <a:r>
              <a:rPr lang="it-IT" sz="4000" i="1" dirty="0"/>
              <a:t>Estinzione/sospensione a causa di violazione</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6387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lnSpcReduction="10000"/>
          </a:bodyPr>
          <a:lstStyle/>
          <a:p>
            <a:pPr marL="0" indent="0" algn="just">
              <a:buNone/>
            </a:pPr>
            <a:endParaRPr lang="it-IT" sz="3200" dirty="0"/>
          </a:p>
          <a:p>
            <a:pPr marL="0" indent="0" algn="just">
              <a:buNone/>
            </a:pPr>
            <a:r>
              <a:rPr lang="it-IT" sz="3600" dirty="0"/>
              <a:t>Qualsiasi membro del Consiglio d'Europa che abbia gravemente violato [il principio dello Stato di diritto e dei diritti umani] può essere sospeso [...] e invitato dal Comitato dei Ministri a ritirarsi ai sensi dell'articolo 7. Se tale membro non ottempera a tale richiesta, il Comitato può decidere che esso ha cessato di essere membro del Consiglio a decorrere dalla data che il Comitato può stabilire.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Statuto del Consiglio d’Europa del 1949</a:t>
            </a:r>
            <a:br>
              <a:rPr lang="it-IT" sz="4000" dirty="0"/>
            </a:br>
            <a:r>
              <a:rPr lang="it-IT" sz="4000" dirty="0"/>
              <a:t>Articolo 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1077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8E1875-10E6-37D1-801B-B119B940679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39CB6A7-F3C3-A6CA-17AA-9F1268DBBB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0ED4858-A664-CC97-7E6B-C76F0125F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9684D20-78E4-EC58-D772-173CB11AAE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21105AD-1314-BDC3-64E6-333BCD8C514E}"/>
              </a:ext>
            </a:extLst>
          </p:cNvPr>
          <p:cNvSpPr>
            <a:spLocks noGrp="1"/>
          </p:cNvSpPr>
          <p:nvPr>
            <p:ph sz="half" idx="1"/>
          </p:nvPr>
        </p:nvSpPr>
        <p:spPr>
          <a:xfrm>
            <a:off x="838200" y="1104420"/>
            <a:ext cx="10515600" cy="5495885"/>
          </a:xfrm>
        </p:spPr>
        <p:txBody>
          <a:bodyPr vert="horz" lIns="91440" tIns="45720" rIns="91440" bIns="45720" rtlCol="0">
            <a:normAutofit fontScale="92500" lnSpcReduction="20000"/>
          </a:bodyPr>
          <a:lstStyle/>
          <a:p>
            <a:pPr marL="0" indent="0" algn="just">
              <a:buNone/>
            </a:pPr>
            <a:r>
              <a:rPr lang="it-IT" sz="2400" dirty="0"/>
              <a:t>Il Comitato dei Ministri,</a:t>
            </a:r>
          </a:p>
          <a:p>
            <a:pPr marL="0" indent="0" algn="just">
              <a:buNone/>
            </a:pPr>
            <a:r>
              <a:rPr lang="it-IT" sz="2400" dirty="0"/>
              <a:t>Ribadendo che l'aggressione della Federazione Russa contro l'Ucraina costituisce una grave violazione da parte della Federazione Russa dei suoi obblighi ai sensi dell'articolo 3 dello Statuto del Consiglio d'Europa;</a:t>
            </a:r>
          </a:p>
          <a:p>
            <a:pPr marL="0" indent="0" algn="just">
              <a:buNone/>
            </a:pPr>
            <a:r>
              <a:rPr lang="it-IT" sz="2400" dirty="0"/>
              <a:t>Ricordando la sua decisione del 25 febbraio 2022 con la quale […] ha deciso di avviare la procedura prevista dall'articolo 8 dello Statuto del Consiglio d'Europa e ha concordato di sospendere la Federazione Russa dai suoi diritti di rappresentanza nel Consiglio d'Europa […];</a:t>
            </a:r>
          </a:p>
          <a:p>
            <a:pPr marL="0" indent="0" algn="just">
              <a:buNone/>
            </a:pPr>
            <a:r>
              <a:rPr lang="it-IT" sz="2400" dirty="0"/>
              <a:t>Ricordando anche la sua decisione del 10 marzo 2022 di consultare l'Assemblea parlamentare su un possibile ulteriore utilizzo dell'articolo 8 dello Statuto del Consiglio d'Europa, e il parere n. 300 dell'Assemblea parlamentare, adottato all'unanimità il 15 marzo 2022, che riteneva che la Federazione Russa non potesse più essere uno Stato membro dell'Organizzazione;</a:t>
            </a:r>
          </a:p>
          <a:p>
            <a:pPr marL="0" indent="0" algn="just">
              <a:buNone/>
            </a:pPr>
            <a:r>
              <a:rPr lang="it-IT" sz="2400" dirty="0"/>
              <a:t>prendendo atto che con una comunicazione del 15 marzo 2022, il Governo della Federazione Russa ha informato il Segretario Generale del suo recesso dal Consiglio d'Europa conformemente allo Statuto del Consiglio d'Europa e della sua intenzione di denunciare la Convenzione europea dei diritti dell'uomo,</a:t>
            </a:r>
          </a:p>
          <a:p>
            <a:pPr marL="0" indent="0" algn="just">
              <a:buNone/>
            </a:pPr>
            <a:r>
              <a:rPr lang="it-IT" sz="2400" b="1" dirty="0"/>
              <a:t>decide, nel contesto della procedura avviata ai sensi dell'articolo 8 dello Statuto del Consiglio d'Europa, che la Federazione Russa cessa di essere membro del Consiglio d'Europa a partire dal 16 marzo 2022</a:t>
            </a:r>
            <a:r>
              <a:rPr lang="it-IT" sz="2400" dirty="0"/>
              <a:t>.</a:t>
            </a:r>
          </a:p>
        </p:txBody>
      </p:sp>
      <p:sp>
        <p:nvSpPr>
          <p:cNvPr id="7" name="Segnaposto numero diapositiva 6">
            <a:extLst>
              <a:ext uri="{FF2B5EF4-FFF2-40B4-BE49-F238E27FC236}">
                <a16:creationId xmlns:a16="http://schemas.microsoft.com/office/drawing/2014/main" id="{7B9744DA-12AC-6D20-E809-BFBEDBBA24E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4CEE1A4-D0B8-DA72-31DE-70A99F636549}"/>
              </a:ext>
            </a:extLst>
          </p:cNvPr>
          <p:cNvSpPr txBox="1"/>
          <p:nvPr/>
        </p:nvSpPr>
        <p:spPr>
          <a:xfrm>
            <a:off x="0" y="396534"/>
            <a:ext cx="12192000" cy="707886"/>
          </a:xfrm>
          <a:prstGeom prst="rect">
            <a:avLst/>
          </a:prstGeom>
          <a:noFill/>
        </p:spPr>
        <p:txBody>
          <a:bodyPr wrap="square">
            <a:spAutoFit/>
          </a:bodyPr>
          <a:lstStyle/>
          <a:p>
            <a:pPr lvl="0" algn="ctr">
              <a:defRPr/>
            </a:pPr>
            <a:r>
              <a:rPr lang="it-IT" sz="4000" dirty="0"/>
              <a:t>Risoluzione CM/Res(2022)2 del 16 marzo 2022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0098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636376"/>
          </a:xfrm>
        </p:spPr>
        <p:txBody>
          <a:bodyPr vert="horz" lIns="91440" tIns="45720" rIns="91440" bIns="45720" rtlCol="0">
            <a:normAutofit fontScale="77500" lnSpcReduction="20000"/>
          </a:bodyPr>
          <a:lstStyle/>
          <a:p>
            <a:pPr marL="742950" indent="-742950" algn="just">
              <a:buFont typeface="+mj-lt"/>
              <a:buAutoNum type="arabicPeriod"/>
            </a:pPr>
            <a:r>
              <a:rPr lang="it-IT" sz="3600" dirty="0"/>
              <a:t>Un’Alta Parte contraente può denunciare la presente Convenzione solo dopo un periodo di cinque anni a partire dalla data di entrata in vigore della Convenzione nei suoi confronti e dando un preavviso di sei mesi mediante notifica indirizzata al Segretario generale del Consiglio d’Europa, che ne informa le altre Parti contraenti.</a:t>
            </a:r>
          </a:p>
          <a:p>
            <a:pPr marL="742950" indent="-742950" algn="just">
              <a:buAutoNum type="arabicPeriod"/>
            </a:pPr>
            <a:r>
              <a:rPr lang="it-IT" sz="3600" dirty="0"/>
              <a:t>Tale denuncia non può avere l’effetto di svincolare l’Alta Parte contraente interessata dagli obblighi contenuti nella presente Convenzione per quanto riguarda qualunque fatto suscettibile di costituire una violazione di tali obblighi, da essa posto in essere anteriormente alla data in cui la denuncia è divenuta efficace.</a:t>
            </a:r>
          </a:p>
          <a:p>
            <a:pPr marL="742950" indent="-742950" algn="just">
              <a:buAutoNum type="arabicPeriod"/>
            </a:pPr>
            <a:r>
              <a:rPr lang="it-IT" sz="3600" dirty="0"/>
              <a:t>Alla stessa condizione, </a:t>
            </a:r>
            <a:r>
              <a:rPr lang="it-IT" sz="3600" b="1" dirty="0"/>
              <a:t>cesserebbe d’esser parte alla presente Convenzione qualunque Parte contraente che non fosse più membro del Consiglio d’Europa</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dirty="0"/>
              <a:t>Convenzione europea dei diritti dell’uomo</a:t>
            </a:r>
            <a:br>
              <a:rPr lang="it-IT" sz="4000" dirty="0"/>
            </a:br>
            <a:r>
              <a:rPr lang="it-IT" sz="4000" dirty="0"/>
              <a:t>Articolo 58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3904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85000" lnSpcReduction="20000"/>
          </a:bodyPr>
          <a:lstStyle/>
          <a:p>
            <a:pPr marL="0" indent="0" algn="just">
              <a:buNone/>
            </a:pPr>
            <a:r>
              <a:rPr lang="it-IT" sz="4000" dirty="0"/>
              <a:t>Un </a:t>
            </a:r>
            <a:r>
              <a:rPr lang="it-IT" sz="4000" b="1" dirty="0"/>
              <a:t>mutamento fondamentale delle circostanze </a:t>
            </a:r>
            <a:r>
              <a:rPr lang="it-IT" sz="4000" dirty="0"/>
              <a:t>intervenuto rispetto a quelle esistenti al momento della conclusione di un trattato, e che non era previsto dalle parti, non può essere invocato come motivo per denunciare o recedere dal trattato, a meno che: </a:t>
            </a:r>
          </a:p>
          <a:p>
            <a:pPr marL="742950" indent="-742950" algn="just">
              <a:buFont typeface="+mj-lt"/>
              <a:buAutoNum type="alphaLcPeriod"/>
            </a:pPr>
            <a:r>
              <a:rPr lang="it-IT" sz="4000" dirty="0"/>
              <a:t>l’esistenza di tali circostanze costituiva una </a:t>
            </a:r>
            <a:r>
              <a:rPr lang="it-IT" sz="4000" b="1" dirty="0"/>
              <a:t>base essenziale del consenso delle parti </a:t>
            </a:r>
            <a:r>
              <a:rPr lang="it-IT" sz="4000" dirty="0"/>
              <a:t>ad essere vincolate dal trattato; e 
l’effetto del cambiamento è quello di trasformare radicalmente la portata degli obblighi che devono ancora essere adempiuti ai sensi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449705" y="396534"/>
            <a:ext cx="11186585"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62 – </a:t>
            </a:r>
            <a:r>
              <a:rPr lang="it-IT" sz="4000" i="1" dirty="0"/>
              <a:t>Rebus sic </a:t>
            </a:r>
            <a:r>
              <a:rPr lang="it-IT" sz="4000" i="1" dirty="0" err="1"/>
              <a:t>stantibus</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180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invalidità – </a:t>
            </a:r>
            <a:r>
              <a:rPr lang="it-IT" sz="4400" i="1" dirty="0"/>
              <a:t>ex </a:t>
            </a:r>
            <a:r>
              <a:rPr lang="it-IT" sz="4400" i="1" dirty="0" err="1"/>
              <a:t>tunc</a:t>
            </a:r>
            <a:r>
              <a:rPr lang="it-IT" sz="4400" i="1" dirty="0"/>
              <a:t> </a:t>
            </a:r>
            <a:r>
              <a:rPr lang="it-IT" sz="4400" dirty="0"/>
              <a:t>(fin dall’inizio)
</a:t>
            </a:r>
          </a:p>
          <a:p>
            <a:pPr marL="0" indent="0" algn="ctr">
              <a:buNone/>
            </a:pPr>
            <a:r>
              <a:rPr lang="it-IT" sz="4400" dirty="0"/>
              <a:t>estinzione – </a:t>
            </a:r>
            <a:r>
              <a:rPr lang="it-IT" sz="4400" i="1" dirty="0"/>
              <a:t>ex nunc </a:t>
            </a:r>
            <a:r>
              <a:rPr lang="it-IT" sz="4400" dirty="0"/>
              <a:t>(d’ora in poi)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44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923803"/>
            <a:ext cx="10515600" cy="4253160"/>
          </a:xfrm>
        </p:spPr>
        <p:txBody>
          <a:bodyPr vert="horz" lIns="91440" tIns="45720" rIns="91440" bIns="45720" rtlCol="0">
            <a:normAutofit lnSpcReduction="10000"/>
          </a:bodyPr>
          <a:lstStyle/>
          <a:p>
            <a:pPr marL="0" indent="0" algn="just">
              <a:buNone/>
            </a:pPr>
            <a:r>
              <a:rPr lang="it-IT" sz="3600" dirty="0"/>
              <a:t>L’Ungheria ha inoltre sostenuto di essere legittimata a invocare una serie di eventi che, cumulativamente, avrebbero costituito un cambiamento fondamentale delle circostanze. A questo proposito, ha invocato profondi cambiamenti di natura politica, la diminuzione della redditività economica del Progetto, il progresso delle conoscenze ambientali e lo sviluppo di nuove norme e prescrizioni del diritto internazionale dell’ambiente.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i="1" dirty="0"/>
              <a:t>Progetto </a:t>
            </a:r>
            <a:r>
              <a:rPr lang="it-IT" sz="4000" i="1" dirty="0" err="1"/>
              <a:t>Gabčíkovo-Nagymaros</a:t>
            </a:r>
            <a:r>
              <a:rPr lang="it-IT" sz="4000" i="1" dirty="0"/>
              <a:t> (Ungheria/Slovacchia)</a:t>
            </a:r>
            <a:br>
              <a:rPr lang="it-IT" sz="4000" dirty="0"/>
            </a:br>
            <a:r>
              <a:rPr lang="it-IT" sz="4000" dirty="0"/>
              <a:t>Sentenza della CIG, 1997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2316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456990"/>
          </a:xfrm>
        </p:spPr>
        <p:txBody>
          <a:bodyPr vert="horz" lIns="91440" tIns="45720" rIns="91440" bIns="45720" rtlCol="0">
            <a:normAutofit fontScale="62500" lnSpcReduction="20000"/>
          </a:bodyPr>
          <a:lstStyle/>
          <a:p>
            <a:pPr marL="0" indent="0" algn="just">
              <a:buNone/>
            </a:pPr>
            <a:r>
              <a:rPr lang="it-IT" sz="4500" dirty="0"/>
              <a:t>La situazione politica prevalente è stata certamente rilevante per la conclusione del Trattato del 1977. Ma [...] il trattato prevedeva un programma comune di investimenti per la produzione di energia, il controllo delle inondazioni e il miglioramento della navigazione sul Danubio. Secondo la Corte, le condizioni politiche prevalenti non erano quindi così strettamente connesse all'oggetto e allo scopo del Trattato da costituire una base essenziale del consenso delle parti [...]. Lo stesso vale per il sistema economico in vigore al momento della conclusione del Trattato del 1977. Inoltre, anche se la redditività stimata del progetto poteva apparire inferiore nel 1992 che nel 1977, [...] non era destinata a diminuire a tal punto da trasformare radicalmente gli obblighi delle parti derivanti dal trattato. </a:t>
            </a:r>
            <a:r>
              <a:rPr lang="it-IT" sz="4500" b="1" dirty="0"/>
              <a:t>La Corte non ritiene che i nuovi sviluppi nello stato delle conoscenze ambientali e del diritto ambientale possano essere considerati del tutto imprevisti</a:t>
            </a:r>
            <a:r>
              <a:rPr lang="it-IT" sz="45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0" y="396534"/>
            <a:ext cx="12192000" cy="1323439"/>
          </a:xfrm>
          <a:prstGeom prst="rect">
            <a:avLst/>
          </a:prstGeom>
          <a:noFill/>
        </p:spPr>
        <p:txBody>
          <a:bodyPr wrap="square">
            <a:spAutoFit/>
          </a:bodyPr>
          <a:lstStyle/>
          <a:p>
            <a:pPr lvl="0" algn="ctr">
              <a:defRPr/>
            </a:pPr>
            <a:r>
              <a:rPr lang="it-IT" sz="4000" i="1" dirty="0"/>
              <a:t>Progetto </a:t>
            </a:r>
            <a:r>
              <a:rPr lang="it-IT" sz="4000" i="1" dirty="0" err="1"/>
              <a:t>Gabčíkovo-Nagymaros</a:t>
            </a:r>
            <a:r>
              <a:rPr lang="it-IT" sz="4000" i="1" dirty="0"/>
              <a:t> (Ungheria/Slovacchia)</a:t>
            </a:r>
            <a:br>
              <a:rPr lang="it-IT" sz="4000" dirty="0"/>
            </a:br>
            <a:r>
              <a:rPr lang="it-IT" sz="4000" dirty="0"/>
              <a:t>Sentenza della CIG, 1997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5390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F9BCCA-E0F4-EDA4-5C20-CDBA7637C10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BCA08F2-5C47-705A-CD7C-84C74B422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747F17A-2D5F-126A-74F3-69A23F1D0E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F773A89-05A0-EC2E-3E9A-601047FEEF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7D9801A-6DDA-4BD3-6174-7E1112AC31AA}"/>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invalidità – </a:t>
            </a:r>
            <a:r>
              <a:rPr lang="it-IT" sz="4400" i="1" dirty="0"/>
              <a:t>ex </a:t>
            </a:r>
            <a:r>
              <a:rPr lang="it-IT" sz="4400" i="1" dirty="0" err="1"/>
              <a:t>tunc</a:t>
            </a:r>
            <a:r>
              <a:rPr lang="it-IT" sz="4400" i="1" dirty="0"/>
              <a:t> </a:t>
            </a:r>
            <a:r>
              <a:rPr lang="it-IT" sz="4400" dirty="0"/>
              <a:t>(fin dall’inizio)
</a:t>
            </a:r>
          </a:p>
          <a:p>
            <a:pPr marL="0" indent="0" algn="ctr">
              <a:buNone/>
            </a:pPr>
            <a:r>
              <a:rPr lang="it-IT" sz="4400" dirty="0"/>
              <a:t>estinzione – </a:t>
            </a:r>
            <a:r>
              <a:rPr lang="it-IT" sz="4400" i="1" dirty="0"/>
              <a:t>ex nunc </a:t>
            </a:r>
            <a:r>
              <a:rPr lang="it-IT" sz="4400" dirty="0"/>
              <a:t>(d’ora in poi)</a:t>
            </a:r>
          </a:p>
        </p:txBody>
      </p:sp>
      <p:sp>
        <p:nvSpPr>
          <p:cNvPr id="7" name="Segnaposto numero diapositiva 6">
            <a:extLst>
              <a:ext uri="{FF2B5EF4-FFF2-40B4-BE49-F238E27FC236}">
                <a16:creationId xmlns:a16="http://schemas.microsoft.com/office/drawing/2014/main" id="{6B128C34-D0FF-05C3-0FF0-580454A886D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9827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endParaRPr lang="it-IT" sz="3200" dirty="0"/>
          </a:p>
          <a:p>
            <a:pPr marL="0" indent="0" algn="just">
              <a:buNone/>
            </a:pPr>
            <a:r>
              <a:rPr lang="it-IT" sz="4000" dirty="0"/>
              <a:t>La risoluzione di un trattato o il ritiro di una parte possono aver luogo:</a:t>
            </a:r>
          </a:p>
          <a:p>
            <a:pPr marL="742950" indent="-742950" algn="just">
              <a:buFont typeface="+mj-lt"/>
              <a:buAutoNum type="alphaLcPeriod"/>
            </a:pPr>
            <a:r>
              <a:rPr lang="it-IT" sz="4000" dirty="0"/>
              <a:t>conformemente alle disposizioni del trattato; o
in qualsiasi momento con il consenso di tutte le parti, previa consultazione degli altri Stati contraenti.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54 – </a:t>
            </a:r>
            <a:r>
              <a:rPr lang="it-IT" sz="4000" i="1" dirty="0"/>
              <a:t>Estinzione su consenso delle parti</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6217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661219"/>
            <a:ext cx="10515600" cy="3515743"/>
          </a:xfrm>
        </p:spPr>
        <p:txBody>
          <a:bodyPr vert="horz" lIns="91440" tIns="45720" rIns="91440" bIns="45720" rtlCol="0">
            <a:normAutofit/>
          </a:bodyPr>
          <a:lstStyle/>
          <a:p>
            <a:pPr marL="0" indent="0" algn="just">
              <a:buNone/>
            </a:pPr>
            <a:endParaRPr lang="it-IT" sz="3200" dirty="0"/>
          </a:p>
          <a:p>
            <a:pPr marL="0" indent="0" algn="just">
              <a:buNone/>
            </a:pPr>
            <a:r>
              <a:rPr lang="it-IT" sz="4400" dirty="0"/>
              <a:t>Il presente trattato è concluso per un periodo di 50 anni a decorrere dalla sua entrata in vigore.</a:t>
            </a:r>
            <a:endParaRPr lang="it-IT" sz="40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938992"/>
          </a:xfrm>
          <a:prstGeom prst="rect">
            <a:avLst/>
          </a:prstGeom>
          <a:noFill/>
        </p:spPr>
        <p:txBody>
          <a:bodyPr wrap="square">
            <a:spAutoFit/>
          </a:bodyPr>
          <a:lstStyle/>
          <a:p>
            <a:pPr lvl="0" algn="ctr">
              <a:defRPr/>
            </a:pPr>
            <a:r>
              <a:rPr lang="it-IT" sz="4000" dirty="0"/>
              <a:t>Trattato di Parigi che istituisce la Comunità europea del carbone e dell’acciaio (1951)</a:t>
            </a:r>
            <a:br>
              <a:rPr lang="it-IT" sz="4000" dirty="0"/>
            </a:br>
            <a:r>
              <a:rPr lang="it-IT" sz="4000" dirty="0"/>
              <a:t>Articolo 97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48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661219"/>
            <a:ext cx="10515600" cy="3515743"/>
          </a:xfrm>
        </p:spPr>
        <p:txBody>
          <a:bodyPr vert="horz" lIns="91440" tIns="45720" rIns="91440" bIns="45720" rtlCol="0">
            <a:normAutofit/>
          </a:bodyPr>
          <a:lstStyle/>
          <a:p>
            <a:pPr marL="0" indent="0" algn="just">
              <a:buNone/>
            </a:pPr>
            <a:endParaRPr lang="it-IT" sz="3200" dirty="0"/>
          </a:p>
          <a:p>
            <a:pPr marL="0" indent="0" algn="just">
              <a:buNone/>
            </a:pPr>
            <a:r>
              <a:rPr lang="it-IT" sz="4800" dirty="0"/>
              <a:t>Ogni Stato membro può decidere di recedere dall’Unione conformemente alle proprie norme costituzionali.</a:t>
            </a:r>
            <a:endParaRPr lang="it-IT" sz="4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lvl="0" algn="ctr">
              <a:defRPr/>
            </a:pPr>
            <a:r>
              <a:rPr lang="it-IT" sz="4000" dirty="0"/>
              <a:t>Trattato sul funzionamento dell’Unione europea</a:t>
            </a:r>
            <a:br>
              <a:rPr lang="it-IT" sz="4000" dirty="0"/>
            </a:br>
            <a:r>
              <a:rPr lang="it-IT" sz="4000" dirty="0"/>
              <a:t>Articolo 50, paragrafo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1288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4"/>
            <a:ext cx="10515600" cy="5001502"/>
          </a:xfrm>
        </p:spPr>
        <p:txBody>
          <a:bodyPr vert="horz" lIns="91440" tIns="45720" rIns="91440" bIns="45720" rtlCol="0">
            <a:normAutofit/>
          </a:bodyPr>
          <a:lstStyle/>
          <a:p>
            <a:pPr marL="0" indent="0" algn="just">
              <a:buNone/>
            </a:pPr>
            <a:endParaRPr lang="it-IT" sz="2400" dirty="0"/>
          </a:p>
          <a:p>
            <a:pPr marL="914400" indent="-914400" algn="just">
              <a:buFont typeface="+mj-lt"/>
              <a:buAutoNum type="arabicPeriod"/>
            </a:pPr>
            <a:r>
              <a:rPr lang="it-IT" sz="3600" dirty="0"/>
              <a:t>In qualsiasi momento, trascorsi tre anni dalla data di entrata in vigore del presente accordo per una parte, quest’ultima può recedere dal presente accordo mediante notifica scritta al depositario.
Tale recesso ha effetto alla scadenza di un anno dalla data in cui il depositario riceve la notifica di recesso, o in una data successiva se specificata nella notifica di recesso.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lvl="0" algn="ctr">
              <a:defRPr/>
            </a:pPr>
            <a:r>
              <a:rPr lang="it-IT" sz="4000" dirty="0"/>
              <a:t>Accordo di Parigi sui cambiamenti climatici</a:t>
            </a:r>
            <a:br>
              <a:rPr lang="it-IT" sz="4000" dirty="0"/>
            </a:br>
            <a:r>
              <a:rPr lang="it-IT" sz="4000" dirty="0"/>
              <a:t>Articolo 28</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077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05BBDF-23D9-E646-8778-1EC1F2AD9B2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DA226F1-FDFB-0593-E9EB-46791EA189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9B12191-3DE4-E42A-5EFB-C7D7B9815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1CD64DEC-694F-1F4D-4EB3-94E40129F4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6613D6E-48D7-20D4-E0A2-4E16C37D97BF}"/>
              </a:ext>
            </a:extLst>
          </p:cNvPr>
          <p:cNvSpPr>
            <a:spLocks noGrp="1"/>
          </p:cNvSpPr>
          <p:nvPr>
            <p:ph sz="half" idx="1"/>
          </p:nvPr>
        </p:nvSpPr>
        <p:spPr>
          <a:xfrm>
            <a:off x="828161" y="921857"/>
            <a:ext cx="10515600" cy="5617055"/>
          </a:xfrm>
        </p:spPr>
        <p:txBody>
          <a:bodyPr vert="horz" lIns="91440" tIns="45720" rIns="91440" bIns="45720" rtlCol="0">
            <a:normAutofit fontScale="70000" lnSpcReduction="20000"/>
          </a:bodyPr>
          <a:lstStyle/>
          <a:p>
            <a:pPr marL="0" indent="0" algn="just">
              <a:buNone/>
            </a:pPr>
            <a:endParaRPr lang="it-IT" sz="3200" dirty="0"/>
          </a:p>
          <a:p>
            <a:pPr algn="just"/>
            <a:r>
              <a:rPr lang="it-IT" sz="4800" b="1" dirty="0"/>
              <a:t>3 settembre 2016</a:t>
            </a:r>
            <a:r>
              <a:rPr lang="it-IT" sz="4800" dirty="0"/>
              <a:t>: deposito della ratifica statunitense</a:t>
            </a:r>
          </a:p>
          <a:p>
            <a:pPr algn="just"/>
            <a:r>
              <a:rPr lang="it-IT" sz="4800" b="1" dirty="0"/>
              <a:t>4 novembre 2016</a:t>
            </a:r>
            <a:r>
              <a:rPr lang="it-IT" sz="4800" dirty="0"/>
              <a:t>: entrata in vigore dell’Accordo di Parigi</a:t>
            </a:r>
          </a:p>
          <a:p>
            <a:pPr algn="just"/>
            <a:r>
              <a:rPr lang="it-IT" sz="4800" b="1" dirty="0"/>
              <a:t>Giugno 2017</a:t>
            </a:r>
            <a:r>
              <a:rPr lang="it-IT" sz="4800" dirty="0"/>
              <a:t>: il Presidente Trump dichiara che gli USA si ritireranno dall’Accordo di Parigi</a:t>
            </a:r>
          </a:p>
          <a:p>
            <a:pPr algn="just"/>
            <a:r>
              <a:rPr lang="it-IT" sz="4800" b="1" dirty="0"/>
              <a:t>4 novembre 2019</a:t>
            </a:r>
            <a:r>
              <a:rPr lang="it-IT" sz="4800" dirty="0"/>
              <a:t>: gli USA notificano al depositario la decisione di ritirarsi dall’Accordo</a:t>
            </a:r>
          </a:p>
          <a:p>
            <a:pPr algn="just"/>
            <a:r>
              <a:rPr lang="it-IT" sz="4800" b="1" dirty="0"/>
              <a:t>20 gennaio 2021</a:t>
            </a:r>
            <a:r>
              <a:rPr lang="it-IT" sz="4800" dirty="0"/>
              <a:t>: il Presidente Biden comunica il rientro degli USA nell’Accordo</a:t>
            </a:r>
          </a:p>
          <a:p>
            <a:pPr algn="just"/>
            <a:r>
              <a:rPr lang="it-IT" sz="4800" b="1" dirty="0"/>
              <a:t>19 febbraio 2021</a:t>
            </a:r>
            <a:r>
              <a:rPr lang="it-IT" sz="4800" dirty="0"/>
              <a:t>: entrata in vigore dell’Accordo per gli USA</a:t>
            </a:r>
          </a:p>
          <a:p>
            <a:pPr algn="just"/>
            <a:r>
              <a:rPr lang="it-IT" sz="4800" b="1" dirty="0"/>
              <a:t>20 gennaio 2025</a:t>
            </a:r>
            <a:r>
              <a:rPr lang="it-IT" sz="4800" dirty="0"/>
              <a:t>: recesso mediante </a:t>
            </a:r>
            <a:r>
              <a:rPr lang="it-IT" sz="4800" i="1" dirty="0"/>
              <a:t>executive </a:t>
            </a:r>
            <a:r>
              <a:rPr lang="it-IT" sz="4800" i="1" dirty="0" err="1"/>
              <a:t>order</a:t>
            </a:r>
            <a:r>
              <a:rPr lang="it-IT" sz="4800" dirty="0"/>
              <a:t> del Presidente Trump</a:t>
            </a:r>
            <a:endParaRPr lang="it-IT" sz="4400" dirty="0"/>
          </a:p>
        </p:txBody>
      </p:sp>
      <p:sp>
        <p:nvSpPr>
          <p:cNvPr id="7" name="Segnaposto numero diapositiva 6">
            <a:extLst>
              <a:ext uri="{FF2B5EF4-FFF2-40B4-BE49-F238E27FC236}">
                <a16:creationId xmlns:a16="http://schemas.microsoft.com/office/drawing/2014/main" id="{1FC4F2B6-8FE3-9944-3A05-B14D9FDE98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5ADB1E8-FE04-8C6B-C121-64A7CA00C563}"/>
              </a:ext>
            </a:extLst>
          </p:cNvPr>
          <p:cNvSpPr txBox="1"/>
          <p:nvPr/>
        </p:nvSpPr>
        <p:spPr>
          <a:xfrm>
            <a:off x="848239" y="396534"/>
            <a:ext cx="10495522" cy="707886"/>
          </a:xfrm>
          <a:prstGeom prst="rect">
            <a:avLst/>
          </a:prstGeom>
          <a:noFill/>
        </p:spPr>
        <p:txBody>
          <a:bodyPr wrap="square">
            <a:spAutoFit/>
          </a:bodyPr>
          <a:lstStyle/>
          <a:p>
            <a:pPr lvl="0" algn="ctr">
              <a:defRPr/>
            </a:pPr>
            <a:r>
              <a:rPr lang="it-IT" sz="4000" dirty="0"/>
              <a:t>USA e Accordo di Parigi</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788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5129597"/>
          </a:xfrm>
        </p:spPr>
        <p:txBody>
          <a:bodyPr vert="horz" lIns="91440" tIns="45720" rIns="91440" bIns="45720" rtlCol="0">
            <a:normAutofit fontScale="92500" lnSpcReduction="20000"/>
          </a:bodyPr>
          <a:lstStyle/>
          <a:p>
            <a:pPr marL="0" indent="0" algn="just">
              <a:buNone/>
            </a:pPr>
            <a:endParaRPr lang="it-IT" sz="3200" dirty="0"/>
          </a:p>
          <a:p>
            <a:pPr marL="0" indent="0" algn="just">
              <a:buNone/>
            </a:pPr>
            <a:r>
              <a:rPr lang="it-IT" sz="4000" dirty="0"/>
              <a:t>1. Un trattato che non contenga alcuna disposizione relativa alla sua denuncia e che non preveda [...] il recesso non è soggetto a [...] recesso a meno che: </a:t>
            </a:r>
          </a:p>
          <a:p>
            <a:pPr marL="742950" indent="-742950" algn="just">
              <a:buFont typeface="+mj-lt"/>
              <a:buAutoNum type="alphaLcPeriod"/>
            </a:pPr>
            <a:r>
              <a:rPr lang="it-IT" sz="4000" dirty="0"/>
              <a:t>è accertato che le parti intendevano ammettere la possibilità di [...] recesso; o 
Il diritto di recesso [...] può essere implicito nella natura del trattato.</a:t>
            </a:r>
          </a:p>
          <a:p>
            <a:pPr marL="0" indent="0" algn="just">
              <a:buNone/>
            </a:pPr>
            <a:r>
              <a:rPr lang="it-IT" sz="4000" dirty="0"/>
              <a:t>2. Una parte deve dare un preavviso non inferiore a dodici mesi della sua intenzione di [...] recedere da un trattato ai sensi del paragrafo 1.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449705" y="396534"/>
            <a:ext cx="11186585"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56 – </a:t>
            </a:r>
            <a:r>
              <a:rPr lang="it-IT" sz="4000" i="1" dirty="0"/>
              <a:t>Trattato privo di disposizioni sul recesso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974753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8046</TotalTime>
  <Words>1729</Words>
  <Application>Microsoft Macintosh PowerPoint</Application>
  <PresentationFormat>Widescreen</PresentationFormat>
  <Paragraphs>120</Paragraphs>
  <Slides>21</Slides>
  <Notes>21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328</cp:revision>
  <dcterms:created xsi:type="dcterms:W3CDTF">2023-02-07T10:10:48Z</dcterms:created>
  <dcterms:modified xsi:type="dcterms:W3CDTF">2026-04-12T15:58:54Z</dcterms:modified>
</cp:coreProperties>
</file>