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35" r:id="rId2"/>
    <p:sldId id="347" r:id="rId3"/>
    <p:sldId id="349" r:id="rId4"/>
    <p:sldId id="362" r:id="rId5"/>
    <p:sldId id="363" r:id="rId6"/>
    <p:sldId id="365" r:id="rId7"/>
    <p:sldId id="364" r:id="rId8"/>
    <p:sldId id="353" r:id="rId9"/>
    <p:sldId id="359" r:id="rId10"/>
    <p:sldId id="354" r:id="rId11"/>
    <p:sldId id="360" r:id="rId12"/>
    <p:sldId id="366" r:id="rId13"/>
    <p:sldId id="361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81"/>
  </p:normalViewPr>
  <p:slideViewPr>
    <p:cSldViewPr snapToGrid="0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A0A988-C911-4F5C-9453-412E799486F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30F5DAE-1E4E-466A-A76D-A68FFB66D3A9}">
      <dgm:prSet/>
      <dgm:spPr/>
      <dgm:t>
        <a:bodyPr/>
        <a:lstStyle/>
        <a:p>
          <a:r>
            <a:rPr lang="it-IT" dirty="0"/>
            <a:t>1. La Corte, che ha il compito di decidere, conformemente al diritto internazionale, sulle controversie che le sono sottoposte, applica:</a:t>
          </a:r>
          <a:endParaRPr lang="en-US" dirty="0"/>
        </a:p>
      </dgm:t>
    </dgm:pt>
    <dgm:pt modelId="{11E1E212-D287-4161-A602-E0EC774EDBAE}" type="parTrans" cxnId="{24816787-0C8B-4B6E-9C45-8D82130D9ED3}">
      <dgm:prSet/>
      <dgm:spPr/>
      <dgm:t>
        <a:bodyPr/>
        <a:lstStyle/>
        <a:p>
          <a:endParaRPr lang="en-US"/>
        </a:p>
      </dgm:t>
    </dgm:pt>
    <dgm:pt modelId="{E06255FE-476B-4DB1-9A18-092CBE7231E0}" type="sibTrans" cxnId="{24816787-0C8B-4B6E-9C45-8D82130D9ED3}">
      <dgm:prSet/>
      <dgm:spPr/>
      <dgm:t>
        <a:bodyPr/>
        <a:lstStyle/>
        <a:p>
          <a:endParaRPr lang="en-US"/>
        </a:p>
      </dgm:t>
    </dgm:pt>
    <dgm:pt modelId="{0ACA4D7A-31A4-423F-B2A0-50A666578A7C}">
      <dgm:prSet/>
      <dgm:spPr/>
      <dgm:t>
        <a:bodyPr/>
        <a:lstStyle/>
        <a:p>
          <a:r>
            <a:rPr lang="it-IT" b="0" dirty="0"/>
            <a:t>le </a:t>
          </a:r>
          <a:r>
            <a:rPr lang="it-IT" b="1" dirty="0"/>
            <a:t>convenzioni internazionali</a:t>
          </a:r>
          <a:r>
            <a:rPr lang="it-IT" b="0" dirty="0"/>
            <a:t>, generali o particolari, che stabiliscono norme espressamente riconosciute dagli Stati in lite;</a:t>
          </a:r>
          <a:endParaRPr lang="en-US" b="0" dirty="0"/>
        </a:p>
      </dgm:t>
    </dgm:pt>
    <dgm:pt modelId="{B1EF6804-0D7A-4B25-9EBF-0C5D131855C5}" type="parTrans" cxnId="{3B0C7230-5B19-46A5-B162-333693974E14}">
      <dgm:prSet/>
      <dgm:spPr/>
      <dgm:t>
        <a:bodyPr/>
        <a:lstStyle/>
        <a:p>
          <a:endParaRPr lang="en-US"/>
        </a:p>
      </dgm:t>
    </dgm:pt>
    <dgm:pt modelId="{6F32D67C-3C8F-4E4E-9461-559C5673E48E}" type="sibTrans" cxnId="{3B0C7230-5B19-46A5-B162-333693974E14}">
      <dgm:prSet/>
      <dgm:spPr/>
      <dgm:t>
        <a:bodyPr/>
        <a:lstStyle/>
        <a:p>
          <a:endParaRPr lang="en-US"/>
        </a:p>
      </dgm:t>
    </dgm:pt>
    <dgm:pt modelId="{0ADAC24F-0C5B-44EF-937B-A3963D1089CE}">
      <dgm:prSet/>
      <dgm:spPr/>
      <dgm:t>
        <a:bodyPr/>
        <a:lstStyle/>
        <a:p>
          <a:r>
            <a:rPr lang="it-IT" b="0" dirty="0"/>
            <a:t>la </a:t>
          </a:r>
          <a:r>
            <a:rPr lang="it-IT" b="1" dirty="0"/>
            <a:t>consuetudine internazionale</a:t>
          </a:r>
          <a:r>
            <a:rPr lang="it-IT" b="0" dirty="0"/>
            <a:t>, come prova di una prassi generale accettata come diritto;</a:t>
          </a:r>
          <a:endParaRPr lang="en-US" b="0" dirty="0"/>
        </a:p>
      </dgm:t>
    </dgm:pt>
    <dgm:pt modelId="{B091262F-544C-4417-A883-A0571D37FE01}" type="parTrans" cxnId="{C2344C08-B65F-47EA-AC1D-E50EC3A62139}">
      <dgm:prSet/>
      <dgm:spPr/>
      <dgm:t>
        <a:bodyPr/>
        <a:lstStyle/>
        <a:p>
          <a:endParaRPr lang="en-US"/>
        </a:p>
      </dgm:t>
    </dgm:pt>
    <dgm:pt modelId="{0FB95413-C7E1-4BBE-A925-11735B372755}" type="sibTrans" cxnId="{C2344C08-B65F-47EA-AC1D-E50EC3A62139}">
      <dgm:prSet/>
      <dgm:spPr/>
      <dgm:t>
        <a:bodyPr/>
        <a:lstStyle/>
        <a:p>
          <a:endParaRPr lang="en-US"/>
        </a:p>
      </dgm:t>
    </dgm:pt>
    <dgm:pt modelId="{A3830E16-1B7E-490C-B610-1D3D1C3E202C}">
      <dgm:prSet/>
      <dgm:spPr/>
      <dgm:t>
        <a:bodyPr/>
        <a:lstStyle/>
        <a:p>
          <a:r>
            <a:rPr lang="it-IT"/>
            <a:t>i </a:t>
          </a:r>
          <a:r>
            <a:rPr lang="it-IT" b="1"/>
            <a:t>principi generali di diritto </a:t>
          </a:r>
          <a:r>
            <a:rPr lang="it-IT"/>
            <a:t>riconosciuti dalle nazioni civili;
fatte salve le disposizioni dell'articolo 59, le decisioni giudiziarie e gli insegnamenti dei più qualificati pubblicisti delle varie nazioni, come </a:t>
          </a:r>
          <a:r>
            <a:rPr lang="it-IT" b="1"/>
            <a:t>mezzi sussidiari </a:t>
          </a:r>
          <a:r>
            <a:rPr lang="it-IT"/>
            <a:t>per la determinazione delle norme di diritto.</a:t>
          </a:r>
          <a:endParaRPr lang="en-US"/>
        </a:p>
      </dgm:t>
    </dgm:pt>
    <dgm:pt modelId="{AC514F9D-693E-4DF1-AC93-1293C676CFA1}" type="parTrans" cxnId="{E2B4B2FB-87FA-4DE8-B524-D5CB48EDCDF6}">
      <dgm:prSet/>
      <dgm:spPr/>
      <dgm:t>
        <a:bodyPr/>
        <a:lstStyle/>
        <a:p>
          <a:endParaRPr lang="en-US"/>
        </a:p>
      </dgm:t>
    </dgm:pt>
    <dgm:pt modelId="{3339AFFB-2F62-4251-A3BB-7BADE52D8E47}" type="sibTrans" cxnId="{E2B4B2FB-87FA-4DE8-B524-D5CB48EDCDF6}">
      <dgm:prSet/>
      <dgm:spPr/>
      <dgm:t>
        <a:bodyPr/>
        <a:lstStyle/>
        <a:p>
          <a:endParaRPr lang="en-US"/>
        </a:p>
      </dgm:t>
    </dgm:pt>
    <dgm:pt modelId="{933FB867-61C9-4485-AABC-AE76114E1339}">
      <dgm:prSet/>
      <dgm:spPr/>
      <dgm:t>
        <a:bodyPr/>
        <a:lstStyle/>
        <a:p>
          <a:r>
            <a:rPr lang="it-IT"/>
            <a:t>2. La presente disposizione non pregiudica la competenza della Corte a decidere una controversia </a:t>
          </a:r>
          <a:r>
            <a:rPr lang="it-IT" i="1"/>
            <a:t>ex aequo et bono</a:t>
          </a:r>
          <a:r>
            <a:rPr lang="it-IT"/>
            <a:t>, se le parti vi consentono.</a:t>
          </a:r>
          <a:endParaRPr lang="en-US"/>
        </a:p>
      </dgm:t>
    </dgm:pt>
    <dgm:pt modelId="{A0A54E5B-8023-4EC7-8B3C-93DF755D9FFE}" type="parTrans" cxnId="{78356280-004C-4950-89DF-61505042834D}">
      <dgm:prSet/>
      <dgm:spPr/>
      <dgm:t>
        <a:bodyPr/>
        <a:lstStyle/>
        <a:p>
          <a:endParaRPr lang="en-US"/>
        </a:p>
      </dgm:t>
    </dgm:pt>
    <dgm:pt modelId="{E70FD2BD-5D40-48FC-879F-D0B64AE72309}" type="sibTrans" cxnId="{78356280-004C-4950-89DF-61505042834D}">
      <dgm:prSet/>
      <dgm:spPr/>
      <dgm:t>
        <a:bodyPr/>
        <a:lstStyle/>
        <a:p>
          <a:endParaRPr lang="en-US"/>
        </a:p>
      </dgm:t>
    </dgm:pt>
    <dgm:pt modelId="{1CDDB9B5-A401-DF43-800B-73BC35A8AE88}" type="pres">
      <dgm:prSet presAssocID="{10A0A988-C911-4F5C-9453-412E799486F6}" presName="linear" presStyleCnt="0">
        <dgm:presLayoutVars>
          <dgm:animLvl val="lvl"/>
          <dgm:resizeHandles val="exact"/>
        </dgm:presLayoutVars>
      </dgm:prSet>
      <dgm:spPr/>
    </dgm:pt>
    <dgm:pt modelId="{B45AA023-FA41-5044-835F-9F889AF73313}" type="pres">
      <dgm:prSet presAssocID="{A30F5DAE-1E4E-466A-A76D-A68FFB66D3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1053375-D834-2A48-9D19-8CAC6B5FF0AF}" type="pres">
      <dgm:prSet presAssocID="{A30F5DAE-1E4E-466A-A76D-A68FFB66D3A9}" presName="childText" presStyleLbl="revTx" presStyleIdx="0" presStyleCnt="1">
        <dgm:presLayoutVars>
          <dgm:bulletEnabled val="1"/>
        </dgm:presLayoutVars>
      </dgm:prSet>
      <dgm:spPr/>
    </dgm:pt>
    <dgm:pt modelId="{19C252AD-E9FA-934A-997F-7EB630C5F4F8}" type="pres">
      <dgm:prSet presAssocID="{933FB867-61C9-4485-AABC-AE76114E133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2344C08-B65F-47EA-AC1D-E50EC3A62139}" srcId="{A30F5DAE-1E4E-466A-A76D-A68FFB66D3A9}" destId="{0ADAC24F-0C5B-44EF-937B-A3963D1089CE}" srcOrd="1" destOrd="0" parTransId="{B091262F-544C-4417-A883-A0571D37FE01}" sibTransId="{0FB95413-C7E1-4BBE-A925-11735B372755}"/>
    <dgm:cxn modelId="{51416208-7F4D-3843-9E02-7D863E4133BE}" type="presOf" srcId="{10A0A988-C911-4F5C-9453-412E799486F6}" destId="{1CDDB9B5-A401-DF43-800B-73BC35A8AE88}" srcOrd="0" destOrd="0" presId="urn:microsoft.com/office/officeart/2005/8/layout/vList2"/>
    <dgm:cxn modelId="{0AB19B22-3E90-1D43-9157-CCCFCB5092FE}" type="presOf" srcId="{A3830E16-1B7E-490C-B610-1D3D1C3E202C}" destId="{61053375-D834-2A48-9D19-8CAC6B5FF0AF}" srcOrd="0" destOrd="2" presId="urn:microsoft.com/office/officeart/2005/8/layout/vList2"/>
    <dgm:cxn modelId="{3B0C7230-5B19-46A5-B162-333693974E14}" srcId="{A30F5DAE-1E4E-466A-A76D-A68FFB66D3A9}" destId="{0ACA4D7A-31A4-423F-B2A0-50A666578A7C}" srcOrd="0" destOrd="0" parTransId="{B1EF6804-0D7A-4B25-9EBF-0C5D131855C5}" sibTransId="{6F32D67C-3C8F-4E4E-9461-559C5673E48E}"/>
    <dgm:cxn modelId="{D437EF30-E4D0-7A4F-B55D-6971EF5F064C}" type="presOf" srcId="{A30F5DAE-1E4E-466A-A76D-A68FFB66D3A9}" destId="{B45AA023-FA41-5044-835F-9F889AF73313}" srcOrd="0" destOrd="0" presId="urn:microsoft.com/office/officeart/2005/8/layout/vList2"/>
    <dgm:cxn modelId="{EFEA0432-7663-FD4F-876A-FE069309BB67}" type="presOf" srcId="{933FB867-61C9-4485-AABC-AE76114E1339}" destId="{19C252AD-E9FA-934A-997F-7EB630C5F4F8}" srcOrd="0" destOrd="0" presId="urn:microsoft.com/office/officeart/2005/8/layout/vList2"/>
    <dgm:cxn modelId="{770C267E-589E-374E-A845-AF1C328A50DA}" type="presOf" srcId="{0ACA4D7A-31A4-423F-B2A0-50A666578A7C}" destId="{61053375-D834-2A48-9D19-8CAC6B5FF0AF}" srcOrd="0" destOrd="0" presId="urn:microsoft.com/office/officeart/2005/8/layout/vList2"/>
    <dgm:cxn modelId="{78356280-004C-4950-89DF-61505042834D}" srcId="{10A0A988-C911-4F5C-9453-412E799486F6}" destId="{933FB867-61C9-4485-AABC-AE76114E1339}" srcOrd="1" destOrd="0" parTransId="{A0A54E5B-8023-4EC7-8B3C-93DF755D9FFE}" sibTransId="{E70FD2BD-5D40-48FC-879F-D0B64AE72309}"/>
    <dgm:cxn modelId="{24816787-0C8B-4B6E-9C45-8D82130D9ED3}" srcId="{10A0A988-C911-4F5C-9453-412E799486F6}" destId="{A30F5DAE-1E4E-466A-A76D-A68FFB66D3A9}" srcOrd="0" destOrd="0" parTransId="{11E1E212-D287-4161-A602-E0EC774EDBAE}" sibTransId="{E06255FE-476B-4DB1-9A18-092CBE7231E0}"/>
    <dgm:cxn modelId="{B16AD192-9567-974A-8F94-6DBE3AE91DF4}" type="presOf" srcId="{0ADAC24F-0C5B-44EF-937B-A3963D1089CE}" destId="{61053375-D834-2A48-9D19-8CAC6B5FF0AF}" srcOrd="0" destOrd="1" presId="urn:microsoft.com/office/officeart/2005/8/layout/vList2"/>
    <dgm:cxn modelId="{E2B4B2FB-87FA-4DE8-B524-D5CB48EDCDF6}" srcId="{A30F5DAE-1E4E-466A-A76D-A68FFB66D3A9}" destId="{A3830E16-1B7E-490C-B610-1D3D1C3E202C}" srcOrd="2" destOrd="0" parTransId="{AC514F9D-693E-4DF1-AC93-1293C676CFA1}" sibTransId="{3339AFFB-2F62-4251-A3BB-7BADE52D8E47}"/>
    <dgm:cxn modelId="{F4ED3F00-E6E6-4246-97A0-AF817D0D5D62}" type="presParOf" srcId="{1CDDB9B5-A401-DF43-800B-73BC35A8AE88}" destId="{B45AA023-FA41-5044-835F-9F889AF73313}" srcOrd="0" destOrd="0" presId="urn:microsoft.com/office/officeart/2005/8/layout/vList2"/>
    <dgm:cxn modelId="{85F58D05-9E92-F94B-869C-AEF55EDAE2C8}" type="presParOf" srcId="{1CDDB9B5-A401-DF43-800B-73BC35A8AE88}" destId="{61053375-D834-2A48-9D19-8CAC6B5FF0AF}" srcOrd="1" destOrd="0" presId="urn:microsoft.com/office/officeart/2005/8/layout/vList2"/>
    <dgm:cxn modelId="{1A14FB44-C8EC-EA4E-864A-187CD3D43371}" type="presParOf" srcId="{1CDDB9B5-A401-DF43-800B-73BC35A8AE88}" destId="{19C252AD-E9FA-934A-997F-7EB630C5F4F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AA023-FA41-5044-835F-9F889AF73313}">
      <dsp:nvSpPr>
        <dsp:cNvPr id="0" name=""/>
        <dsp:cNvSpPr/>
      </dsp:nvSpPr>
      <dsp:spPr>
        <a:xfrm>
          <a:off x="0" y="1045"/>
          <a:ext cx="10515600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dirty="0"/>
            <a:t>1. La Corte, che ha il compito di decidere, conformemente al diritto internazionale, sulle controversie che le sono sottoposte, applica:</a:t>
          </a:r>
          <a:endParaRPr lang="en-US" sz="2800" kern="1200" dirty="0"/>
        </a:p>
      </dsp:txBody>
      <dsp:txXfrm>
        <a:off x="54373" y="55418"/>
        <a:ext cx="10406854" cy="1005094"/>
      </dsp:txXfrm>
    </dsp:sp>
    <dsp:sp modelId="{61053375-D834-2A48-9D19-8CAC6B5FF0AF}">
      <dsp:nvSpPr>
        <dsp:cNvPr id="0" name=""/>
        <dsp:cNvSpPr/>
      </dsp:nvSpPr>
      <dsp:spPr>
        <a:xfrm>
          <a:off x="0" y="1114885"/>
          <a:ext cx="10515600" cy="278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b="0" kern="1200" dirty="0"/>
            <a:t>le </a:t>
          </a:r>
          <a:r>
            <a:rPr lang="it-IT" sz="2200" b="1" kern="1200" dirty="0"/>
            <a:t>convenzioni internazionali</a:t>
          </a:r>
          <a:r>
            <a:rPr lang="it-IT" sz="2200" b="0" kern="1200" dirty="0"/>
            <a:t>, generali o particolari, che stabiliscono norme espressamente riconosciute dagli Stati in lite;</a:t>
          </a: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b="0" kern="1200" dirty="0"/>
            <a:t>la </a:t>
          </a:r>
          <a:r>
            <a:rPr lang="it-IT" sz="2200" b="1" kern="1200" dirty="0"/>
            <a:t>consuetudine internazionale</a:t>
          </a:r>
          <a:r>
            <a:rPr lang="it-IT" sz="2200" b="0" kern="1200" dirty="0"/>
            <a:t>, come prova di una prassi generale accettata come diritto;</a:t>
          </a: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200" kern="1200"/>
            <a:t>i </a:t>
          </a:r>
          <a:r>
            <a:rPr lang="it-IT" sz="2200" b="1" kern="1200"/>
            <a:t>principi generali di diritto </a:t>
          </a:r>
          <a:r>
            <a:rPr lang="it-IT" sz="2200" kern="1200"/>
            <a:t>riconosciuti dalle nazioni civili;
fatte salve le disposizioni dell'articolo 59, le decisioni giudiziarie e gli insegnamenti dei più qualificati pubblicisti delle varie nazioni, come </a:t>
          </a:r>
          <a:r>
            <a:rPr lang="it-IT" sz="2200" b="1" kern="1200"/>
            <a:t>mezzi sussidiari </a:t>
          </a:r>
          <a:r>
            <a:rPr lang="it-IT" sz="2200" kern="1200"/>
            <a:t>per la determinazione delle norme di diritto.</a:t>
          </a:r>
          <a:endParaRPr lang="en-US" sz="2200" kern="1200"/>
        </a:p>
      </dsp:txBody>
      <dsp:txXfrm>
        <a:off x="0" y="1114885"/>
        <a:ext cx="10515600" cy="2782080"/>
      </dsp:txXfrm>
    </dsp:sp>
    <dsp:sp modelId="{19C252AD-E9FA-934A-997F-7EB630C5F4F8}">
      <dsp:nvSpPr>
        <dsp:cNvPr id="0" name=""/>
        <dsp:cNvSpPr/>
      </dsp:nvSpPr>
      <dsp:spPr>
        <a:xfrm>
          <a:off x="0" y="3896965"/>
          <a:ext cx="10515600" cy="11138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2. La presente disposizione non pregiudica la competenza della Corte a decidere una controversia </a:t>
          </a:r>
          <a:r>
            <a:rPr lang="it-IT" sz="2800" i="1" kern="1200"/>
            <a:t>ex aequo et bono</a:t>
          </a:r>
          <a:r>
            <a:rPr lang="it-IT" sz="2800" kern="1200"/>
            <a:t>, se le parti vi consentono.</a:t>
          </a:r>
          <a:endParaRPr lang="en-US" sz="2800" kern="1200"/>
        </a:p>
      </dsp:txBody>
      <dsp:txXfrm>
        <a:off x="54373" y="3951338"/>
        <a:ext cx="10406854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A168A-61D4-FFA8-8073-8B113514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3F24C7C-F9AE-37D4-7916-639B83782F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8DA0A5D-BAC1-6231-25FF-C79C520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D2ABB0-65E2-83C1-F146-325C1B00B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631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93547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0435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882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437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10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403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7086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340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90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978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3172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ECC72-280E-72C2-E2B3-2F41D58E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44E9CE-69A3-29A1-5AF6-6DD7B66E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349DE-8CBE-779B-A2B8-725146D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5AB88-27BE-6551-CEA1-2E5FD430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126DFB-E67D-104D-E92C-6B481273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16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4BCF8-B44D-75F6-05F6-C51F42D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950FA2-3CA6-EC55-018D-FC99DCE48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A36E9-0A85-B334-9BF5-E95E8FD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4449E-A309-30FC-E172-8B6E05F2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D431D-B051-D7FD-CF35-A802BBE0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3160DE-C0F2-241D-A089-6DBD3CDD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2FF80-ED34-BC9E-9C4A-6EF48C07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5C88F-9995-28B1-DB86-B48F4273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FADBB-B403-A9DF-C4E8-1D2E8FD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3251D9-4DE2-1CB8-5940-ED4B6BB1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9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3 marzo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A9BEF-80A2-2331-DC94-EBB0C285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19C77-4BE8-2E96-C0B8-733DE692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5FAC5-3CEB-E7E8-0C26-13461939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447C6-BBB5-AE5F-213C-A75B55A3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0495-A64D-9581-65F3-209633DE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4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BE94-C5A7-7146-5DF9-B7AE8442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495F73-6741-4E8D-C2F4-35124625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B4F62-E436-DCD4-5D5B-80B9D88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E0835-B3FC-ED34-1FF8-BF1E940D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62F94-BC73-17CD-5247-355D5A54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9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0D406D-7C0D-5EA4-D71A-8F503831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6FA6B-3F0C-218F-C39C-212A702C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9847B-C27A-8415-A22C-D7457435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51B669-6778-1071-378A-FCF06810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866B33-D405-6AA2-04DD-8D1A4A8C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9CED0-7C38-A680-A3E8-79967908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FFFC2-9497-EE80-67E2-95617E1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221A3-3F79-CE47-AF15-BE1883619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2B4A25-4702-E7AF-1318-918274CA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371380-C290-51C9-BF6A-DB6754F2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FF730-5359-B6A8-B12D-A36D5C2F2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FF7F4F-D638-4C9A-8225-D0E96B3A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A56874-A21B-AD3C-00FA-F73655AE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0A97E2-611F-6021-6B95-F37F906B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4111-F026-CDC0-4656-B719E1D1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752540F-E4FE-8F35-FFC5-574203D8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D46E13-2E96-77A9-462A-3E8D64C3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DD7D3-6592-93E6-0D4D-2BDD17C3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4E561C-1D2F-5C79-09C0-3D8544DF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675F10-CBB4-3D3F-3CBF-6B255BB4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CDB5B-B609-4500-47F1-2A34113D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CC02-1330-B1DC-C297-5E4569F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EBE631-1F5E-974F-F0D9-B1BB4012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9B07D-A11A-F80A-0F10-BFB1AD274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C8AF56-3003-6CD2-099B-C437A1B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4C94F-F4C9-4E16-C2CC-06D44F64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8C6C2-503B-F1F4-C5B7-CE60FD4E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4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A6A7-397A-029E-4F1F-518C7DD2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C1659A-5181-3716-91F0-E512EC03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4660F-3444-29CE-0022-A347C1BB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FF5B3-9EA7-28FC-8CB4-8EE9CB90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424BD-8406-7085-3A44-2B6AC1F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46EAB-6271-89BD-988F-1683B8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F06D29-4895-B3EE-1718-BD95BD40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5F458-6B28-8315-C74D-7DB77A5A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741B5-7DDD-D058-E233-735285CD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86A0-824A-5942-B62D-2CDCFA938951}" type="datetimeFigureOut">
              <a:rPr lang="it-IT" smtClean="0"/>
              <a:t>03/03/25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DB45D-58C4-C289-B768-AE08237F6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36594-999E-2C84-4402-3F6FB517C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E4BF2-12BC-D68B-DB54-3E9069791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A8F5F-E5AD-743A-2736-31A5C5BE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6000" dirty="0"/>
              <a:t>Rapporti tra fonti del diritto internazionale:</a:t>
            </a:r>
          </a:p>
          <a:p>
            <a:pPr marL="0" indent="0">
              <a:buNone/>
            </a:pPr>
            <a:r>
              <a:rPr lang="it-IT" sz="6000"/>
              <a:t>trattati </a:t>
            </a:r>
            <a:r>
              <a:rPr lang="it-IT" sz="6000" dirty="0"/>
              <a:t>e consuetudini</a:t>
            </a:r>
            <a:r>
              <a:rPr lang="it-IT" sz="5800" b="1" dirty="0"/>
              <a:t>
</a:t>
            </a:r>
            <a:endParaRPr lang="en-US" sz="5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D1090-A6BF-477D-00A1-C9878811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81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10515600" cy="4635841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4400" dirty="0"/>
              <a:t>Un </a:t>
            </a:r>
            <a:r>
              <a:rPr lang="en-US" sz="4400" dirty="0" err="1"/>
              <a:t>trattato</a:t>
            </a:r>
            <a:r>
              <a:rPr lang="en-US" sz="4400" dirty="0"/>
              <a:t> </a:t>
            </a:r>
            <a:r>
              <a:rPr lang="en-US" sz="4400" dirty="0" err="1"/>
              <a:t>è</a:t>
            </a:r>
            <a:r>
              <a:rPr lang="en-US" sz="4400" dirty="0"/>
              <a:t> </a:t>
            </a:r>
            <a:r>
              <a:rPr lang="en-US" sz="4400" dirty="0" err="1"/>
              <a:t>nullo</a:t>
            </a:r>
            <a:r>
              <a:rPr lang="en-US" sz="4400" dirty="0"/>
              <a:t> se, al </a:t>
            </a:r>
            <a:r>
              <a:rPr lang="en-US" sz="4400" dirty="0" err="1"/>
              <a:t>momento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sua</a:t>
            </a:r>
            <a:r>
              <a:rPr lang="en-US" sz="4400" dirty="0"/>
              <a:t> </a:t>
            </a:r>
            <a:r>
              <a:rPr lang="en-US" sz="4400" dirty="0" err="1"/>
              <a:t>conclusione</a:t>
            </a:r>
            <a:r>
              <a:rPr lang="en-US" sz="4400" dirty="0"/>
              <a:t>, </a:t>
            </a:r>
            <a:r>
              <a:rPr lang="en-US" sz="4400" dirty="0" err="1"/>
              <a:t>è</a:t>
            </a:r>
            <a:r>
              <a:rPr lang="en-US" sz="4400" dirty="0"/>
              <a:t> in </a:t>
            </a:r>
            <a:r>
              <a:rPr lang="en-US" sz="4400" dirty="0" err="1"/>
              <a:t>contrasto</a:t>
            </a:r>
            <a:r>
              <a:rPr lang="en-US" sz="4400" dirty="0"/>
              <a:t> con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norma</a:t>
            </a:r>
            <a:r>
              <a:rPr lang="en-US" sz="4400" dirty="0"/>
              <a:t> </a:t>
            </a:r>
            <a:r>
              <a:rPr lang="en-US" sz="4400" dirty="0" err="1"/>
              <a:t>imperativa</a:t>
            </a:r>
            <a:r>
              <a:rPr lang="en-US" sz="4400" dirty="0"/>
              <a:t> del </a:t>
            </a:r>
            <a:r>
              <a:rPr lang="en-US" sz="4400" dirty="0" err="1"/>
              <a:t>diritto</a:t>
            </a:r>
            <a:r>
              <a:rPr lang="en-US" sz="4400" dirty="0"/>
              <a:t> </a:t>
            </a:r>
            <a:r>
              <a:rPr lang="en-US" sz="4400" dirty="0" err="1"/>
              <a:t>internazionale</a:t>
            </a:r>
            <a:r>
              <a:rPr lang="en-US" sz="4400" dirty="0"/>
              <a:t> </a:t>
            </a:r>
            <a:r>
              <a:rPr lang="en-US" sz="4400" dirty="0" err="1"/>
              <a:t>generale</a:t>
            </a:r>
            <a:r>
              <a:rPr lang="en-US" sz="4400" dirty="0"/>
              <a:t>. Ai </a:t>
            </a:r>
            <a:r>
              <a:rPr lang="en-US" sz="4400" dirty="0" err="1"/>
              <a:t>fini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presente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, </a:t>
            </a:r>
            <a:r>
              <a:rPr lang="en-US" sz="4400" b="1" dirty="0" err="1"/>
              <a:t>una</a:t>
            </a:r>
            <a:r>
              <a:rPr lang="en-US" sz="4400" b="1" dirty="0"/>
              <a:t> </a:t>
            </a:r>
            <a:r>
              <a:rPr lang="en-US" sz="4400" b="1" dirty="0" err="1"/>
              <a:t>norma</a:t>
            </a:r>
            <a:r>
              <a:rPr lang="en-US" sz="4400" b="1" dirty="0"/>
              <a:t> </a:t>
            </a:r>
            <a:r>
              <a:rPr lang="en-US" sz="4400" b="1" dirty="0" err="1"/>
              <a:t>imperativa</a:t>
            </a:r>
            <a:r>
              <a:rPr lang="en-US" sz="4400" b="1" dirty="0"/>
              <a:t> di </a:t>
            </a:r>
            <a:r>
              <a:rPr lang="en-US" sz="4400" b="1" dirty="0" err="1"/>
              <a:t>diritto</a:t>
            </a:r>
            <a:r>
              <a:rPr lang="en-US" sz="4400" b="1" dirty="0"/>
              <a:t> </a:t>
            </a:r>
            <a:r>
              <a:rPr lang="en-US" sz="4400" b="1" dirty="0" err="1"/>
              <a:t>internazionale</a:t>
            </a:r>
            <a:r>
              <a:rPr lang="en-US" sz="4400" b="1" dirty="0"/>
              <a:t> </a:t>
            </a:r>
            <a:r>
              <a:rPr lang="en-US" sz="4400" b="1" dirty="0" err="1"/>
              <a:t>generale</a:t>
            </a:r>
            <a:r>
              <a:rPr lang="en-US" sz="4400" b="1" dirty="0"/>
              <a:t> </a:t>
            </a:r>
            <a:r>
              <a:rPr lang="en-US" sz="4400" b="1" dirty="0" err="1"/>
              <a:t>è</a:t>
            </a:r>
            <a:r>
              <a:rPr lang="en-US" sz="4400" b="1" dirty="0"/>
              <a:t> </a:t>
            </a:r>
            <a:r>
              <a:rPr lang="en-US" sz="4400" b="1" dirty="0" err="1"/>
              <a:t>una</a:t>
            </a:r>
            <a:r>
              <a:rPr lang="en-US" sz="4400" b="1" dirty="0"/>
              <a:t> </a:t>
            </a:r>
            <a:r>
              <a:rPr lang="en-US" sz="4400" b="1" dirty="0" err="1"/>
              <a:t>norma</a:t>
            </a:r>
            <a:r>
              <a:rPr lang="en-US" sz="4400" b="1" dirty="0"/>
              <a:t> </a:t>
            </a:r>
            <a:r>
              <a:rPr lang="en-US" sz="4400" b="1" dirty="0" err="1"/>
              <a:t>accettata</a:t>
            </a:r>
            <a:r>
              <a:rPr lang="en-US" sz="4400" b="1" dirty="0"/>
              <a:t> e </a:t>
            </a:r>
            <a:r>
              <a:rPr lang="en-US" sz="4400" b="1" dirty="0" err="1"/>
              <a:t>riconosciuta</a:t>
            </a:r>
            <a:r>
              <a:rPr lang="en-US" sz="4400" b="1" dirty="0"/>
              <a:t> </a:t>
            </a:r>
            <a:r>
              <a:rPr lang="en-US" sz="4400" b="1" dirty="0" err="1"/>
              <a:t>dalla</a:t>
            </a:r>
            <a:r>
              <a:rPr lang="en-US" sz="4400" b="1" dirty="0"/>
              <a:t> </a:t>
            </a:r>
            <a:r>
              <a:rPr lang="en-US" sz="4400" b="1" dirty="0" err="1"/>
              <a:t>comunità</a:t>
            </a:r>
            <a:r>
              <a:rPr lang="en-US" sz="4400" b="1" dirty="0"/>
              <a:t> </a:t>
            </a:r>
            <a:r>
              <a:rPr lang="en-US" sz="4400" b="1" dirty="0" err="1"/>
              <a:t>internazionale</a:t>
            </a:r>
            <a:r>
              <a:rPr lang="en-US" sz="4400" b="1" dirty="0"/>
              <a:t> </a:t>
            </a:r>
            <a:r>
              <a:rPr lang="en-US" sz="4400" b="1" dirty="0" err="1"/>
              <a:t>degli</a:t>
            </a:r>
            <a:r>
              <a:rPr lang="en-US" sz="4400" b="1" dirty="0"/>
              <a:t> </a:t>
            </a:r>
            <a:r>
              <a:rPr lang="en-US" sz="4400" b="1" dirty="0" err="1"/>
              <a:t>Stati</a:t>
            </a:r>
            <a:r>
              <a:rPr lang="en-US" sz="4400" b="1" dirty="0"/>
              <a:t> </a:t>
            </a:r>
            <a:r>
              <a:rPr lang="en-US" sz="4400" b="1" dirty="0" err="1"/>
              <a:t>nel</a:t>
            </a:r>
            <a:r>
              <a:rPr lang="en-US" sz="4400" b="1" dirty="0"/>
              <a:t> </a:t>
            </a:r>
            <a:r>
              <a:rPr lang="en-US" sz="4400" b="1" dirty="0" err="1"/>
              <a:t>suo</a:t>
            </a:r>
            <a:r>
              <a:rPr lang="en-US" sz="4400" b="1" dirty="0"/>
              <a:t> </a:t>
            </a:r>
            <a:r>
              <a:rPr lang="en-US" sz="4400" b="1" dirty="0" err="1"/>
              <a:t>insieme</a:t>
            </a:r>
            <a:r>
              <a:rPr lang="en-US" sz="4400" b="1" dirty="0"/>
              <a:t> come </a:t>
            </a:r>
            <a:r>
              <a:rPr lang="en-US" sz="4400" b="1" dirty="0" err="1"/>
              <a:t>una</a:t>
            </a:r>
            <a:r>
              <a:rPr lang="en-US" sz="4400" b="1" dirty="0"/>
              <a:t> </a:t>
            </a:r>
            <a:r>
              <a:rPr lang="en-US" sz="4400" b="1" dirty="0" err="1"/>
              <a:t>norma</a:t>
            </a:r>
            <a:r>
              <a:rPr lang="en-US" sz="4400" b="1" dirty="0"/>
              <a:t> rispetto </a:t>
            </a:r>
            <a:r>
              <a:rPr lang="en-US" sz="4400" b="1" dirty="0" err="1"/>
              <a:t>alla</a:t>
            </a:r>
            <a:r>
              <a:rPr lang="en-US" sz="4400" b="1" dirty="0"/>
              <a:t> quale non </a:t>
            </a:r>
            <a:r>
              <a:rPr lang="en-US" sz="4400" b="1" dirty="0" err="1"/>
              <a:t>è</a:t>
            </a:r>
            <a:r>
              <a:rPr lang="en-US" sz="4400" b="1" dirty="0"/>
              <a:t> </a:t>
            </a:r>
            <a:r>
              <a:rPr lang="en-US" sz="4400" b="1" dirty="0" err="1"/>
              <a:t>ammessa</a:t>
            </a:r>
            <a:r>
              <a:rPr lang="en-US" sz="4400" b="1" dirty="0"/>
              <a:t> alcuna </a:t>
            </a:r>
            <a:r>
              <a:rPr lang="en-US" sz="4400" b="1" dirty="0" err="1"/>
              <a:t>deroga</a:t>
            </a:r>
            <a:r>
              <a:rPr lang="en-US" sz="4400" b="1" dirty="0"/>
              <a:t> </a:t>
            </a:r>
            <a:r>
              <a:rPr lang="en-US" sz="4400" dirty="0"/>
              <a:t>e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essere</a:t>
            </a:r>
            <a:r>
              <a:rPr lang="en-US" sz="4400" dirty="0"/>
              <a:t> </a:t>
            </a:r>
            <a:r>
              <a:rPr lang="en-US" sz="4400" dirty="0" err="1"/>
              <a:t>modificata</a:t>
            </a:r>
            <a:r>
              <a:rPr lang="en-US" sz="4400" dirty="0"/>
              <a:t> solo da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norma</a:t>
            </a:r>
            <a:r>
              <a:rPr lang="en-US" sz="4400" dirty="0"/>
              <a:t> </a:t>
            </a:r>
            <a:r>
              <a:rPr lang="en-US" sz="4400" dirty="0" err="1"/>
              <a:t>successiva</a:t>
            </a:r>
            <a:r>
              <a:rPr lang="en-US" sz="4400" dirty="0"/>
              <a:t> di </a:t>
            </a:r>
            <a:r>
              <a:rPr lang="en-US" sz="4400" dirty="0" err="1"/>
              <a:t>diritto</a:t>
            </a:r>
            <a:r>
              <a:rPr lang="en-US" sz="4400" dirty="0"/>
              <a:t> </a:t>
            </a:r>
            <a:r>
              <a:rPr lang="en-US" sz="4400" dirty="0" err="1"/>
              <a:t>internazionale</a:t>
            </a:r>
            <a:r>
              <a:rPr lang="en-US" sz="4400" dirty="0"/>
              <a:t> </a:t>
            </a:r>
            <a:r>
              <a:rPr lang="en-US" sz="4400" dirty="0" err="1"/>
              <a:t>generale</a:t>
            </a:r>
            <a:r>
              <a:rPr lang="en-US" sz="4400" dirty="0"/>
              <a:t> </a:t>
            </a:r>
            <a:r>
              <a:rPr lang="en-US" sz="4400" dirty="0" err="1"/>
              <a:t>avente</a:t>
            </a:r>
            <a:r>
              <a:rPr lang="en-US" sz="4400" dirty="0"/>
              <a:t> lo </a:t>
            </a:r>
            <a:r>
              <a:rPr lang="en-US" sz="4400" dirty="0" err="1"/>
              <a:t>stesso</a:t>
            </a:r>
            <a:r>
              <a:rPr lang="en-US" sz="4400" dirty="0"/>
              <a:t> carattere.</a:t>
            </a:r>
            <a:endParaRPr lang="it-IT" sz="60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53</a:t>
            </a:r>
          </a:p>
        </p:txBody>
      </p:sp>
    </p:spTree>
    <p:extLst>
      <p:ext uri="{BB962C8B-B14F-4D97-AF65-F5344CB8AC3E}">
        <p14:creationId xmlns:p14="http://schemas.microsoft.com/office/powerpoint/2010/main" val="3939873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 err="1"/>
              <a:t>opinio</a:t>
            </a:r>
            <a:r>
              <a:rPr lang="it-IT" sz="4400" i="1" dirty="0"/>
              <a:t> iuris </a:t>
            </a:r>
            <a:r>
              <a:rPr lang="it-IT" sz="4400" i="1" dirty="0" err="1"/>
              <a:t>cogentis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353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53331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r>
              <a:rPr lang="it-IT" sz="4400" dirty="0"/>
              <a:t>L’Assemblea Generale avvia studi e formula raccomandazioni allo scopo di […] promuovere la cooperazione internazionale in campo politico e incoraggiare lo sviluppo progressivo del diritto internazionale e la sua </a:t>
            </a:r>
            <a:r>
              <a:rPr lang="it-IT" sz="4400" b="1" dirty="0"/>
              <a:t>codificazione</a:t>
            </a:r>
            <a:r>
              <a:rPr lang="it-IT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Carta delle Nazioni Unite</a:t>
            </a:r>
            <a:br>
              <a:rPr lang="it-IT" sz="4000" dirty="0"/>
            </a:br>
            <a:r>
              <a:rPr lang="it-IT" sz="4000" dirty="0"/>
              <a:t>Articolo 13, par. 1</a:t>
            </a:r>
          </a:p>
        </p:txBody>
      </p:sp>
    </p:spTree>
    <p:extLst>
      <p:ext uri="{BB962C8B-B14F-4D97-AF65-F5344CB8AC3E}">
        <p14:creationId xmlns:p14="http://schemas.microsoft.com/office/powerpoint/2010/main" val="2451889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39056"/>
            <a:ext cx="10515600" cy="473790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Commissione del diritto internazionale</a:t>
            </a:r>
          </a:p>
          <a:p>
            <a:pPr marL="0" indent="0" algn="ctr">
              <a:buNone/>
            </a:pPr>
            <a:r>
              <a:rPr lang="it-IT" sz="4400" i="1" dirty="0"/>
              <a:t>(International </a:t>
            </a:r>
            <a:r>
              <a:rPr lang="it-IT" sz="4400" i="1" dirty="0" err="1"/>
              <a:t>Law</a:t>
            </a:r>
            <a:r>
              <a:rPr lang="it-IT" sz="4400" i="1" dirty="0"/>
              <a:t> Commission – ILC)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39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olo 46">
            <a:extLst>
              <a:ext uri="{FF2B5EF4-FFF2-40B4-BE49-F238E27FC236}">
                <a16:creationId xmlns:a16="http://schemas.microsoft.com/office/drawing/2014/main" id="{7E6ECC60-EBBE-322F-B3EA-F1949B63F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Articolo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38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Statuto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Corte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internazionale</a:t>
            </a:r>
            <a: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en-US" sz="29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giustizia</a:t>
            </a:r>
            <a:br>
              <a:rPr lang="en-US" sz="29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9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b="0" i="0" u="none" strike="noStrike" cap="none" spc="0" normalizeH="0" baseline="0" noProof="0" smtClean="0">
                <a:ln>
                  <a:noFill/>
                </a:ln>
                <a:effectLst/>
                <a:uLnTx/>
                <a:uFillTx/>
              </a:rPr>
              <a:pPr marR="0" lvl="0" indent="0" fontAlgn="auto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b="0" i="0" u="none" strike="noStrike" cap="none" spc="0" normalizeH="0" baseline="0" noProof="0">
              <a:ln>
                <a:noFill/>
              </a:ln>
              <a:effectLst/>
              <a:uLnTx/>
              <a:uFillTx/>
            </a:endParaRPr>
          </a:p>
        </p:txBody>
      </p:sp>
      <p:graphicFrame>
        <p:nvGraphicFramePr>
          <p:cNvPr id="20" name="Segnaposto testo 37">
            <a:extLst>
              <a:ext uri="{FF2B5EF4-FFF2-40B4-BE49-F238E27FC236}">
                <a16:creationId xmlns:a16="http://schemas.microsoft.com/office/drawing/2014/main" id="{280C44A2-808E-CDF8-1105-1BBE63946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1032381"/>
              </p:ext>
            </p:extLst>
          </p:nvPr>
        </p:nvGraphicFramePr>
        <p:xfrm>
          <a:off x="838200" y="1289154"/>
          <a:ext cx="10515600" cy="5011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843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 err="1"/>
              <a:t>lex</a:t>
            </a:r>
            <a:r>
              <a:rPr lang="it-IT" sz="4400" i="1" dirty="0"/>
              <a:t> </a:t>
            </a:r>
            <a:r>
              <a:rPr lang="it-IT" sz="4400" i="1" dirty="0" err="1"/>
              <a:t>specialis</a:t>
            </a:r>
            <a:r>
              <a:rPr lang="it-IT" sz="4400" i="1" dirty="0"/>
              <a:t> </a:t>
            </a:r>
            <a:r>
              <a:rPr lang="it-IT" sz="4400" dirty="0"/>
              <a:t>= criterio di specialità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24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 err="1"/>
              <a:t>lex</a:t>
            </a:r>
            <a:r>
              <a:rPr lang="it-IT" sz="4400" i="1" dirty="0"/>
              <a:t> </a:t>
            </a:r>
            <a:r>
              <a:rPr lang="it-IT" sz="4400" i="1" dirty="0" err="1"/>
              <a:t>posterior</a:t>
            </a:r>
            <a:r>
              <a:rPr lang="it-IT" sz="4400" i="1" dirty="0"/>
              <a:t> </a:t>
            </a:r>
            <a:r>
              <a:rPr lang="it-IT" sz="4400" dirty="0"/>
              <a:t>= criterio temporale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36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clausole di subordinazione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097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428999"/>
            <a:ext cx="10515600" cy="303246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just">
              <a:buNone/>
            </a:pPr>
            <a:r>
              <a:rPr lang="en-US" sz="4400" dirty="0" err="1"/>
              <a:t>Nessuna</a:t>
            </a:r>
            <a:r>
              <a:rPr lang="en-US" sz="4400" dirty="0"/>
              <a:t> </a:t>
            </a:r>
            <a:r>
              <a:rPr lang="en-US" sz="4400" dirty="0" err="1"/>
              <a:t>disposizione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presente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essere</a:t>
            </a:r>
            <a:r>
              <a:rPr lang="en-US" sz="4400" dirty="0"/>
              <a:t> </a:t>
            </a:r>
            <a:r>
              <a:rPr lang="en-US" sz="4400" dirty="0" err="1"/>
              <a:t>interpretata</a:t>
            </a:r>
            <a:r>
              <a:rPr lang="en-US" sz="4400" dirty="0"/>
              <a:t> </a:t>
            </a:r>
            <a:r>
              <a:rPr lang="en-US" sz="4400" dirty="0" err="1"/>
              <a:t>nel</a:t>
            </a:r>
            <a:r>
              <a:rPr lang="en-US" sz="4400" dirty="0"/>
              <a:t> senso di </a:t>
            </a:r>
            <a:r>
              <a:rPr lang="en-US" sz="4400" dirty="0" err="1"/>
              <a:t>modificare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diritti</a:t>
            </a:r>
            <a:r>
              <a:rPr lang="en-US" sz="4400" dirty="0"/>
              <a:t> e </a:t>
            </a:r>
            <a:r>
              <a:rPr lang="en-US" sz="4400" dirty="0" err="1"/>
              <a:t>gli</a:t>
            </a:r>
            <a:r>
              <a:rPr lang="en-US" sz="4400" dirty="0"/>
              <a:t> </a:t>
            </a:r>
            <a:r>
              <a:rPr lang="en-US" sz="4400" dirty="0" err="1"/>
              <a:t>obblighi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Parti</a:t>
            </a:r>
            <a:r>
              <a:rPr lang="en-US" sz="4400" dirty="0"/>
              <a:t> </a:t>
            </a:r>
            <a:r>
              <a:rPr lang="en-US" sz="4400" dirty="0" err="1"/>
              <a:t>derivanti</a:t>
            </a:r>
            <a:r>
              <a:rPr lang="en-US" sz="4400" dirty="0"/>
              <a:t> da </a:t>
            </a:r>
            <a:r>
              <a:rPr lang="en-US" sz="4400" dirty="0" err="1"/>
              <a:t>altri</a:t>
            </a:r>
            <a:r>
              <a:rPr lang="en-US" sz="4400" dirty="0"/>
              <a:t> </a:t>
            </a:r>
            <a:r>
              <a:rPr lang="en-US" sz="4400" dirty="0" err="1"/>
              <a:t>trattati</a:t>
            </a:r>
            <a:r>
              <a:rPr lang="en-US" sz="4400" dirty="0"/>
              <a:t> di cui </a:t>
            </a:r>
            <a:r>
              <a:rPr lang="en-US" sz="4400" dirty="0" err="1"/>
              <a:t>esse</a:t>
            </a:r>
            <a:r>
              <a:rPr lang="en-US" sz="4400" dirty="0"/>
              <a:t> </a:t>
            </a:r>
            <a:r>
              <a:rPr lang="en-US" sz="4400" dirty="0" err="1"/>
              <a:t>sono</a:t>
            </a:r>
            <a:r>
              <a:rPr lang="en-US" sz="4400" dirty="0"/>
              <a:t> parti.</a:t>
            </a:r>
            <a:endParaRPr lang="it-IT" sz="60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848239" y="396534"/>
            <a:ext cx="105156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Convenzione dell'UNESCO del 2005 sulla protezione e la promozione della diversità delle espressioni culturali</a:t>
            </a:r>
            <a:br>
              <a:rPr lang="it-IT" sz="4000" dirty="0"/>
            </a:br>
            <a:r>
              <a:rPr lang="it-IT" sz="4000" dirty="0"/>
              <a:t>Articolo 20, paragrafo 2</a:t>
            </a:r>
          </a:p>
        </p:txBody>
      </p:sp>
    </p:spTree>
    <p:extLst>
      <p:ext uri="{BB962C8B-B14F-4D97-AF65-F5344CB8AC3E}">
        <p14:creationId xmlns:p14="http://schemas.microsoft.com/office/powerpoint/2010/main" val="346005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dirty="0"/>
              <a:t>clausole di prevalenza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50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82651"/>
            <a:ext cx="10515600" cy="408343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r>
              <a:rPr lang="it-IT" sz="4400" dirty="0"/>
              <a:t>In caso di conflitto tra gli obblighi dei Membri dell'Organizzazione delle Nazioni Unite derivanti dalla presente Carta e i loro obblighi derivanti da qualsiasi altro accordo internazionale, </a:t>
            </a:r>
            <a:r>
              <a:rPr lang="it-IT" sz="4400" b="1" dirty="0"/>
              <a:t>prevarranno gli obblighi derivanti dalla presente Carta</a:t>
            </a:r>
            <a:r>
              <a:rPr lang="it-IT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4000" dirty="0"/>
              <a:t>Carta delle Nazioni Unite</a:t>
            </a:r>
            <a:br>
              <a:rPr lang="it-IT" sz="4000" dirty="0"/>
            </a:br>
            <a:r>
              <a:rPr lang="it-IT" sz="4000" dirty="0"/>
              <a:t>Articolo 103</a:t>
            </a:r>
          </a:p>
        </p:txBody>
      </p:sp>
    </p:spTree>
    <p:extLst>
      <p:ext uri="{BB962C8B-B14F-4D97-AF65-F5344CB8AC3E}">
        <p14:creationId xmlns:p14="http://schemas.microsoft.com/office/powerpoint/2010/main" val="1040477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</a:p>
          <a:p>
            <a:pPr marL="0" indent="0" algn="ctr">
              <a:buNone/>
            </a:pPr>
            <a:r>
              <a:rPr lang="it-IT" sz="4400" i="1" dirty="0"/>
              <a:t>ius cogens </a:t>
            </a:r>
            <a:r>
              <a:rPr lang="it-IT" sz="4400" dirty="0"/>
              <a:t>= norme imperative</a:t>
            </a:r>
            <a:r>
              <a:rPr lang="en-US" sz="3400" dirty="0"/>
              <a:t>
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681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6523</TotalTime>
  <Words>451</Words>
  <Application>Microsoft Macintosh PowerPoint</Application>
  <PresentationFormat>Widescreen</PresentationFormat>
  <Paragraphs>57</Paragraphs>
  <Slides>13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Luiss Sans</vt:lpstr>
      <vt:lpstr>Luiss type</vt:lpstr>
      <vt:lpstr>Tema di Office</vt:lpstr>
      <vt:lpstr>Presentazione standard di PowerPoint</vt:lpstr>
      <vt:lpstr>Articolo 38 dello Statuto della Corte internazionale di giustizia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100</cp:revision>
  <dcterms:created xsi:type="dcterms:W3CDTF">2023-02-07T10:10:48Z</dcterms:created>
  <dcterms:modified xsi:type="dcterms:W3CDTF">2025-03-03T17:17:22Z</dcterms:modified>
</cp:coreProperties>
</file>