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6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7" r:id="rId49"/>
    <p:sldId id="304" r:id="rId50"/>
    <p:sldId id="305" r:id="rId51"/>
    <p:sldId id="306" r:id="rId52"/>
    <p:sldId id="308" r:id="rId5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AE79-348B-0544-B0AE-5547E834E312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CEF0-C60C-784C-853B-6280B6B8D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CEF0-C60C-784C-853B-6280B6B8D887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2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9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41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63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36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98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3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53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2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163A-5A35-244B-B9EE-A8B2316D4811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9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 processi di decolonizzazione.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91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sud america (1800-1850)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81" r="-56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615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it-IT" dirty="0"/>
              <a:t>fine degli imperi coloniali;</a:t>
            </a:r>
          </a:p>
          <a:p>
            <a:pPr marL="514350" indent="-514350">
              <a:buAutoNum type="alphaLcParenR"/>
            </a:pPr>
            <a:r>
              <a:rPr lang="it-IT" dirty="0"/>
              <a:t>nascita del “terzo mondo”, oggi mondo post-coloniale;</a:t>
            </a:r>
          </a:p>
          <a:p>
            <a:pPr marL="514350" indent="-514350">
              <a:buAutoNum type="alphaLcParenR"/>
            </a:pPr>
            <a:r>
              <a:rPr lang="it-IT" dirty="0"/>
              <a:t>interazione tra il processo di decolonizzazione e la guerra fredda; </a:t>
            </a:r>
          </a:p>
          <a:p>
            <a:pPr marL="514350" indent="-514350">
              <a:buAutoNum type="alphaLcParenR"/>
            </a:pPr>
            <a:r>
              <a:rPr lang="it-IT" dirty="0" err="1"/>
              <a:t>post-colonial</a:t>
            </a:r>
            <a:r>
              <a:rPr lang="it-IT" dirty="0"/>
              <a:t> &gt; l’ottica dei paesi che si liberano dagli imperi e degli imperi che si dissolvono.</a:t>
            </a:r>
          </a:p>
        </p:txBody>
      </p:sp>
    </p:spTree>
    <p:extLst>
      <p:ext uri="{BB962C8B-B14F-4D97-AF65-F5344CB8AC3E}">
        <p14:creationId xmlns:p14="http://schemas.microsoft.com/office/powerpoint/2010/main" val="192304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arco cronologico di medio periodo: dall’immediato secondo dopoguerra alla metà degli anni Settanta.</a:t>
            </a:r>
          </a:p>
          <a:p>
            <a:r>
              <a:rPr lang="it-IT" dirty="0"/>
              <a:t>dimensione spaziale globale.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&gt; il trend e due esempi: la partizione del subcontinente indiano (1947) e la guerra d’Algeria (1954-1962).</a:t>
            </a:r>
          </a:p>
        </p:txBody>
      </p:sp>
    </p:spTree>
    <p:extLst>
      <p:ext uri="{BB962C8B-B14F-4D97-AF65-F5344CB8AC3E}">
        <p14:creationId xmlns:p14="http://schemas.microsoft.com/office/powerpoint/2010/main" val="189183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principali tappe del processo di decolonizzazione:</a:t>
            </a:r>
          </a:p>
          <a:p>
            <a:pPr>
              <a:buFont typeface="Wingdings" charset="0"/>
              <a:buChar char="Ø"/>
            </a:pPr>
            <a:r>
              <a:rPr lang="it-IT" dirty="0"/>
              <a:t>51 nazioni sovrane all’ONU nel 1951, 120 nel 1965</a:t>
            </a:r>
          </a:p>
          <a:p>
            <a:pPr marL="0" indent="0">
              <a:buNone/>
            </a:pPr>
            <a:r>
              <a:rPr lang="it-IT" dirty="0"/>
              <a:t>[principio di autodeterminazione dei popoli;</a:t>
            </a:r>
          </a:p>
          <a:p>
            <a:pPr marL="0" indent="0">
              <a:buNone/>
            </a:pPr>
            <a:r>
              <a:rPr lang="it-IT" dirty="0"/>
              <a:t>diritti umani;</a:t>
            </a:r>
          </a:p>
          <a:p>
            <a:pPr marL="0" indent="0">
              <a:buNone/>
            </a:pPr>
            <a:r>
              <a:rPr lang="it-IT" dirty="0"/>
              <a:t>forze nazionaliste e indipendentiste;</a:t>
            </a:r>
          </a:p>
          <a:p>
            <a:pPr marL="0" indent="0">
              <a:buNone/>
            </a:pPr>
            <a:r>
              <a:rPr lang="it-IT" dirty="0"/>
              <a:t>“eredità” degli imperi].</a:t>
            </a:r>
          </a:p>
        </p:txBody>
      </p:sp>
    </p:spTree>
    <p:extLst>
      <p:ext uri="{BB962C8B-B14F-4D97-AF65-F5344CB8AC3E}">
        <p14:creationId xmlns:p14="http://schemas.microsoft.com/office/powerpoint/2010/main" val="370154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il contributo delle colonie alla lotta contro il nazifascismo.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charset="0"/>
              <a:buChar char="Ø"/>
            </a:pPr>
            <a:r>
              <a:rPr lang="it-IT" dirty="0"/>
              <a:t>le indicazioni della Carta delle nazioni unite, approvata nel 1945:</a:t>
            </a:r>
          </a:p>
          <a:p>
            <a:pPr>
              <a:buFontTx/>
              <a:buChar char="-"/>
            </a:pPr>
            <a:r>
              <a:rPr lang="it-IT" dirty="0"/>
              <a:t>riconoscimento di un percorso verso l’indipendenza;</a:t>
            </a:r>
          </a:p>
          <a:p>
            <a:pPr>
              <a:buFontTx/>
              <a:buChar char="-"/>
            </a:pPr>
            <a:r>
              <a:rPr lang="it-IT" dirty="0"/>
              <a:t>il “mandato” occidentale come transizione amministrativa temporanea verso la creazione di stati autonomi;</a:t>
            </a:r>
          </a:p>
          <a:p>
            <a:pPr>
              <a:buFontTx/>
              <a:buChar char="-"/>
            </a:pPr>
            <a:r>
              <a:rPr lang="it-IT" dirty="0"/>
              <a:t>la crisi delle grandi potenze coloniali e la necessità di trasformazione degli imperi.</a:t>
            </a:r>
          </a:p>
        </p:txBody>
      </p:sp>
    </p:spTree>
    <p:extLst>
      <p:ext uri="{BB962C8B-B14F-4D97-AF65-F5344CB8AC3E}">
        <p14:creationId xmlns:p14="http://schemas.microsoft.com/office/powerpoint/2010/main" val="39384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differenti modalità di ‘decolonizzazione’ (in sintonia con i differenti modelli coloniali: </a:t>
            </a:r>
            <a:r>
              <a:rPr lang="it-IT" dirty="0" err="1"/>
              <a:t>assimilazionismo</a:t>
            </a:r>
            <a:r>
              <a:rPr lang="it-IT" dirty="0"/>
              <a:t> – associazionismo):</a:t>
            </a:r>
          </a:p>
          <a:p>
            <a:pPr marL="514350" indent="-514350">
              <a:buAutoNum type="alphaLcParenR"/>
            </a:pPr>
            <a:r>
              <a:rPr lang="it-IT" dirty="0"/>
              <a:t>vere e proprie ‘guerre di liberazione nazionale’ (che si intersecano con la guerra fredda, divenendone uno dei principali teatri);</a:t>
            </a:r>
          </a:p>
          <a:p>
            <a:pPr marL="514350" indent="-514350">
              <a:buAutoNum type="alphaLcParenR"/>
            </a:pPr>
            <a:r>
              <a:rPr lang="it-IT" dirty="0"/>
              <a:t>collaborazione delle nuove élites locali con le amministrazioni imperiali.</a:t>
            </a:r>
          </a:p>
          <a:p>
            <a:pPr>
              <a:buFont typeface="Wingdings" charset="0"/>
              <a:buChar char="Ø"/>
            </a:pPr>
            <a:r>
              <a:rPr lang="it-IT" dirty="0"/>
              <a:t>in entrambi i casi: </a:t>
            </a:r>
          </a:p>
          <a:p>
            <a:pPr>
              <a:buFontTx/>
              <a:buChar char="-"/>
            </a:pPr>
            <a:r>
              <a:rPr lang="it-IT" dirty="0"/>
              <a:t>violenza, che sfocia spesso in guerra civile;</a:t>
            </a:r>
          </a:p>
          <a:p>
            <a:pPr>
              <a:buFontTx/>
              <a:buChar char="-"/>
            </a:pPr>
            <a:r>
              <a:rPr lang="it-IT" dirty="0"/>
              <a:t>responsabilità degli imperi;</a:t>
            </a:r>
          </a:p>
          <a:p>
            <a:pPr>
              <a:buFontTx/>
              <a:buChar char="-"/>
            </a:pPr>
            <a:r>
              <a:rPr lang="it-IT" dirty="0"/>
              <a:t>inadeguatezza della leadership postcoloniale.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619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il trend: dall’Asia al Medio Oriente, dal Nord Africa al Sud Africa</a:t>
            </a:r>
          </a:p>
          <a:p>
            <a:pPr>
              <a:buFont typeface="Wingdings" charset="0"/>
              <a:buChar char="Ø"/>
            </a:pPr>
            <a:r>
              <a:rPr lang="it-IT" dirty="0"/>
              <a:t>le tappe principali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/>
              <a:t>1947: India e Pakistan;</a:t>
            </a:r>
          </a:p>
          <a:p>
            <a:pPr>
              <a:buFontTx/>
              <a:buChar char="-"/>
            </a:pPr>
            <a:r>
              <a:rPr lang="it-IT" dirty="0"/>
              <a:t>1949: Repubblica popolare cinese; </a:t>
            </a:r>
          </a:p>
          <a:p>
            <a:pPr marL="0" indent="0">
              <a:buNone/>
            </a:pPr>
            <a:r>
              <a:rPr lang="it-IT" dirty="0"/>
              <a:t>			Sri Lanka; Birmania; Indonesia;</a:t>
            </a:r>
          </a:p>
          <a:p>
            <a:pPr marL="0" indent="0">
              <a:buNone/>
            </a:pPr>
            <a:r>
              <a:rPr lang="it-IT" dirty="0"/>
              <a:t>- 1953/54: Penisola indocinese;</a:t>
            </a:r>
          </a:p>
        </p:txBody>
      </p:sp>
    </p:spTree>
    <p:extLst>
      <p:ext uri="{BB962C8B-B14F-4D97-AF65-F5344CB8AC3E}">
        <p14:creationId xmlns:p14="http://schemas.microsoft.com/office/powerpoint/2010/main" val="271869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1948: creazione dello Stato di Israele (a seguito della fine del mandato britannico in Palestina) e inizio dei conflitti arabo-israeliani (1948; 1956; 1967; 1973);</a:t>
            </a:r>
          </a:p>
          <a:p>
            <a:pPr>
              <a:buFontTx/>
              <a:buChar char="-"/>
            </a:pPr>
            <a:r>
              <a:rPr lang="it-IT" dirty="0"/>
              <a:t>anni </a:t>
            </a:r>
            <a:r>
              <a:rPr lang="fr-FR" dirty="0"/>
              <a:t>’</a:t>
            </a:r>
            <a:r>
              <a:rPr lang="it-IT" dirty="0"/>
              <a:t>50: Nord Africa</a:t>
            </a:r>
          </a:p>
          <a:p>
            <a:pPr marL="0" indent="0">
              <a:buNone/>
            </a:pPr>
            <a:r>
              <a:rPr lang="it-IT" dirty="0"/>
              <a:t>	[Siria e Libano (1946); Libia (1951); Egitto 	(1952); Marocco e Tunisia (1954); Algeria 	(1954-1962)].</a:t>
            </a:r>
          </a:p>
        </p:txBody>
      </p:sp>
    </p:spTree>
    <p:extLst>
      <p:ext uri="{BB962C8B-B14F-4D97-AF65-F5344CB8AC3E}">
        <p14:creationId xmlns:p14="http://schemas.microsoft.com/office/powerpoint/2010/main" val="116333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it-IT" dirty="0"/>
              <a:t>1955: Conferenza di Bandung e movimento dei paesi non allineati (Nehru, Tito, Nasser, Sukarno);</a:t>
            </a:r>
          </a:p>
          <a:p>
            <a:pPr>
              <a:buFontTx/>
              <a:buChar char="-"/>
            </a:pPr>
            <a:r>
              <a:rPr lang="it-IT" dirty="0"/>
              <a:t>anni ‘60: Africa subsahariana: </a:t>
            </a:r>
          </a:p>
          <a:p>
            <a:pPr marL="0" indent="0">
              <a:buNone/>
            </a:pPr>
            <a:r>
              <a:rPr lang="it-IT" dirty="0"/>
              <a:t>	tra il 1956 e il 1968, 35 nuovi stati;</a:t>
            </a:r>
          </a:p>
          <a:p>
            <a:pPr marL="0" indent="0">
              <a:buNone/>
            </a:pPr>
            <a:r>
              <a:rPr lang="it-IT" dirty="0"/>
              <a:t>	1960: ‘anno dell’Africa’ (Senegal, Mauritania, 	Mali, Niger, Ciad, Somalia, Camerun, Congo, 	Gabon, Nigeria, Costa d’Avorio);</a:t>
            </a:r>
          </a:p>
          <a:p>
            <a:pPr marL="0" indent="0">
              <a:buNone/>
            </a:pPr>
            <a:r>
              <a:rPr lang="it-IT" dirty="0"/>
              <a:t>	poi, Africa centrale, fino al 1974 (Mozambico, 	Guinea e Angola si decolonizzano dal Portogallo).</a:t>
            </a:r>
          </a:p>
        </p:txBody>
      </p:sp>
    </p:spTree>
    <p:extLst>
      <p:ext uri="{BB962C8B-B14F-4D97-AF65-F5344CB8AC3E}">
        <p14:creationId xmlns:p14="http://schemas.microsoft.com/office/powerpoint/2010/main" val="388206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America Latina: imperialismo ‘informale’ degli Stati Uniti &gt; creazione di nuovi stati e dittature autoritarie di stampo militare tra gli anni ‘50 e ’60;</a:t>
            </a:r>
          </a:p>
          <a:p>
            <a:pPr marL="0" indent="0">
              <a:buNone/>
            </a:pPr>
            <a:r>
              <a:rPr lang="it-IT" dirty="0"/>
              <a:t>	- Cile di Pinochet, Argentina di Peron, Cuba di 	Batista (rivoluzione di Fidel Castro e Che 	Guevara, tra il 1953 e il 1959).</a:t>
            </a:r>
          </a:p>
        </p:txBody>
      </p:sp>
    </p:spTree>
    <p:extLst>
      <p:ext uri="{BB962C8B-B14F-4D97-AF65-F5344CB8AC3E}">
        <p14:creationId xmlns:p14="http://schemas.microsoft.com/office/powerpoint/2010/main" val="295682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l mondo coloniale nel 19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4" r="-15314"/>
          <a:stretch>
            <a:fillRect/>
          </a:stretch>
        </p:blipFill>
        <p:spPr>
          <a:xfrm>
            <a:off x="457200" y="213219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2563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L’indipendenza dell’India e la partizione del subcontinente indiano.</a:t>
            </a:r>
          </a:p>
        </p:txBody>
      </p:sp>
    </p:spTree>
    <p:extLst>
      <p:ext uri="{BB962C8B-B14F-4D97-AF65-F5344CB8AC3E}">
        <p14:creationId xmlns:p14="http://schemas.microsoft.com/office/powerpoint/2010/main" val="399518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Subcontinente indiano: India, Pakistan, Nepal, Bangladesh e Kashmir.</a:t>
            </a:r>
          </a:p>
          <a:p>
            <a:r>
              <a:rPr lang="it-IT" dirty="0"/>
              <a:t>Indipendenza: processo cinquantennale che trova i propri eventi acceleratori nel primo e nel secondo conflitto mondiale.</a:t>
            </a:r>
          </a:p>
          <a:p>
            <a:r>
              <a:rPr lang="it-IT" dirty="0"/>
              <a:t>Guerra di liberazione dall’Impero britannico e guerra civile tra indù e musulmani.</a:t>
            </a:r>
          </a:p>
        </p:txBody>
      </p:sp>
    </p:spTree>
    <p:extLst>
      <p:ext uri="{BB962C8B-B14F-4D97-AF65-F5344CB8AC3E}">
        <p14:creationId xmlns:p14="http://schemas.microsoft.com/office/powerpoint/2010/main" val="564529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 protagonisti:</a:t>
            </a:r>
          </a:p>
          <a:p>
            <a:pPr marL="514350" indent="-514350">
              <a:buAutoNum type="alphaLcParenR"/>
            </a:pPr>
            <a:r>
              <a:rPr lang="it-IT" dirty="0"/>
              <a:t>Nazionalismo </a:t>
            </a:r>
            <a:r>
              <a:rPr lang="it-IT" dirty="0" err="1"/>
              <a:t>indu</a:t>
            </a:r>
            <a:r>
              <a:rPr lang="it-IT" dirty="0"/>
              <a:t> e il suo principale esponente politico, il Partito del Congresso (fondato nel 1885, vi appartengono Gandhi e Nehru);</a:t>
            </a:r>
          </a:p>
          <a:p>
            <a:pPr marL="514350" indent="-514350">
              <a:buAutoNum type="alphaLcParenR"/>
            </a:pPr>
            <a:r>
              <a:rPr lang="it-IT" dirty="0"/>
              <a:t>Nazionalismo musulmano e il suo principale esponente politico, la Lega musulmana (fondata nel 1906, ma fino agli anni Venti i leader musulmani fanno parte anche del Partito del Congresso; vi appartiene Jinnah);</a:t>
            </a:r>
          </a:p>
          <a:p>
            <a:pPr marL="514350" indent="-514350">
              <a:buAutoNum type="alphaLcParenR"/>
            </a:pPr>
            <a:r>
              <a:rPr lang="it-IT" dirty="0"/>
              <a:t>La corona britannica e la sua politica del divide et impera &gt; fomentare i conflitti tra la comunità </a:t>
            </a:r>
            <a:r>
              <a:rPr lang="it-IT" dirty="0" err="1"/>
              <a:t>indu</a:t>
            </a:r>
            <a:r>
              <a:rPr lang="it-IT" dirty="0"/>
              <a:t> e quella musulmana al fine di indebolirle e governarle al meglio.</a:t>
            </a:r>
          </a:p>
        </p:txBody>
      </p:sp>
    </p:spTree>
    <p:extLst>
      <p:ext uri="{BB962C8B-B14F-4D97-AF65-F5344CB8AC3E}">
        <p14:creationId xmlns:p14="http://schemas.microsoft.com/office/powerpoint/2010/main" val="369717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it-IT" dirty="0"/>
              <a:t>Prima della conquista britannica (che ha inizio a metà del ‘700 tramite la Compagnia delle Indie) &gt; Impero Moghul (dinastia turco-mongola musulmana che unifica il subcontinente).</a:t>
            </a:r>
          </a:p>
          <a:p>
            <a:pPr>
              <a:buFontTx/>
              <a:buChar char="•"/>
            </a:pPr>
            <a:r>
              <a:rPr lang="it-IT" dirty="0"/>
              <a:t>Conquista britannica:</a:t>
            </a:r>
          </a:p>
          <a:p>
            <a:pPr>
              <a:buFontTx/>
              <a:buChar char="-"/>
            </a:pPr>
            <a:r>
              <a:rPr lang="it-IT" dirty="0"/>
              <a:t>Compagnia delle Indie;</a:t>
            </a:r>
          </a:p>
          <a:p>
            <a:pPr>
              <a:buFontTx/>
              <a:buChar char="-"/>
            </a:pPr>
            <a:r>
              <a:rPr lang="it-IT" dirty="0"/>
              <a:t>1877: la regina Vittoria diviene imperatrice delle Indie (rette da un viceré nominato a Londra e in stretto rapporto con il Ministero per l’India).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898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Colonialismo inglese:</a:t>
            </a:r>
          </a:p>
          <a:p>
            <a:pPr>
              <a:buFontTx/>
              <a:buChar char="-"/>
            </a:pPr>
            <a:r>
              <a:rPr lang="it-IT" dirty="0"/>
              <a:t>saccheggio e depressione dello sviluppo indigeno;</a:t>
            </a:r>
          </a:p>
          <a:p>
            <a:pPr>
              <a:buFontTx/>
              <a:buChar char="-"/>
            </a:pPr>
            <a:r>
              <a:rPr lang="it-IT" dirty="0"/>
              <a:t>Modernizzazione;</a:t>
            </a:r>
          </a:p>
          <a:p>
            <a:pPr>
              <a:buFontTx/>
              <a:buChar char="-"/>
            </a:pPr>
            <a:r>
              <a:rPr lang="it-IT" dirty="0"/>
              <a:t>impulso alla nascita di un nazionalismo indiano (presa di coscienza della “diversità” tra colonizzatori e colonizzati + creazione di un’élite indiana da cooptare nell’amministrazione dell’Impero (</a:t>
            </a:r>
            <a:r>
              <a:rPr lang="it-IT" dirty="0" err="1"/>
              <a:t>Indian</a:t>
            </a:r>
            <a:r>
              <a:rPr lang="it-IT" dirty="0"/>
              <a:t> </a:t>
            </a:r>
            <a:r>
              <a:rPr lang="it-IT" dirty="0" err="1"/>
              <a:t>civil</a:t>
            </a:r>
            <a:r>
              <a:rPr lang="it-IT" dirty="0"/>
              <a:t> service) e di un nazionalismo musulmano.</a:t>
            </a:r>
          </a:p>
        </p:txBody>
      </p:sp>
    </p:spTree>
    <p:extLst>
      <p:ext uri="{BB962C8B-B14F-4D97-AF65-F5344CB8AC3E}">
        <p14:creationId xmlns:p14="http://schemas.microsoft.com/office/powerpoint/2010/main" val="116962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1915: Gandhi, quarantenne, torna in India dal Sudafrica</a:t>
            </a:r>
          </a:p>
          <a:p>
            <a:pPr marL="0" indent="0">
              <a:buNone/>
            </a:pPr>
            <a:r>
              <a:rPr lang="it-IT" dirty="0"/>
              <a:t>	[modello dei ‘rinunciatari’ induisti:</a:t>
            </a:r>
          </a:p>
          <a:p>
            <a:pPr marL="0" indent="0">
              <a:buNone/>
            </a:pPr>
            <a:r>
              <a:rPr lang="it-IT" dirty="0"/>
              <a:t>	disobbedienza civile  non violenza].</a:t>
            </a:r>
          </a:p>
          <a:p>
            <a:pPr>
              <a:buFontTx/>
              <a:buChar char="•"/>
            </a:pPr>
            <a:r>
              <a:rPr lang="it-IT" dirty="0"/>
              <a:t>immediata la sua inserzione nella scena politica indiana:</a:t>
            </a:r>
          </a:p>
          <a:p>
            <a:pPr marL="0" indent="0">
              <a:buNone/>
            </a:pPr>
            <a:r>
              <a:rPr lang="it-IT" dirty="0"/>
              <a:t>	- campagne di non cooperazione;</a:t>
            </a:r>
          </a:p>
          <a:p>
            <a:pPr marL="0" indent="0">
              <a:buNone/>
            </a:pPr>
            <a:r>
              <a:rPr lang="it-IT" dirty="0"/>
              <a:t>	- campagne di disobbedienza civile locali;</a:t>
            </a:r>
          </a:p>
          <a:p>
            <a:pPr marL="0" indent="0">
              <a:buNone/>
            </a:pPr>
            <a:r>
              <a:rPr lang="it-IT" dirty="0"/>
              <a:t>	- politica di pacificazione con i musulmani;</a:t>
            </a:r>
          </a:p>
          <a:p>
            <a:pPr marL="0" indent="0">
              <a:buNone/>
            </a:pPr>
            <a:r>
              <a:rPr lang="it-IT" dirty="0"/>
              <a:t>	- campagne di disobbedienza civile nazionali</a:t>
            </a:r>
          </a:p>
          <a:p>
            <a:pPr marL="0" indent="0">
              <a:buNone/>
            </a:pPr>
            <a:r>
              <a:rPr lang="it-IT" dirty="0"/>
              <a:t>	[la prima, nel 1919, in risposta alla promulgazione dei 	</a:t>
            </a:r>
            <a:r>
              <a:rPr lang="it-IT" dirty="0" err="1"/>
              <a:t>Rowlatt</a:t>
            </a:r>
            <a:r>
              <a:rPr lang="it-IT" dirty="0"/>
              <a:t> Acts (proroga, in tempo di pace, delle misure 	restrittive prese in tempo di guerra)]. </a:t>
            </a:r>
          </a:p>
        </p:txBody>
      </p:sp>
    </p:spTree>
    <p:extLst>
      <p:ext uri="{BB962C8B-B14F-4D97-AF65-F5344CB8AC3E}">
        <p14:creationId xmlns:p14="http://schemas.microsoft.com/office/powerpoint/2010/main" val="3291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meccanismo tipico della protesta gandhiana:</a:t>
            </a:r>
          </a:p>
          <a:p>
            <a:pPr>
              <a:buFontTx/>
              <a:buChar char="-"/>
            </a:pPr>
            <a:r>
              <a:rPr lang="it-IT" dirty="0"/>
              <a:t>campagne di non cooperazione (dagli anni Trenta, di disobbedienza civile);</a:t>
            </a:r>
          </a:p>
          <a:p>
            <a:pPr>
              <a:buFontTx/>
              <a:buChar char="-"/>
            </a:pPr>
            <a:r>
              <a:rPr lang="it-IT" dirty="0"/>
              <a:t>sollevazioni in tutta l’India che si trasformano in episodi di guerra civile tra </a:t>
            </a:r>
            <a:r>
              <a:rPr lang="it-IT" dirty="0" err="1"/>
              <a:t>indu</a:t>
            </a:r>
            <a:r>
              <a:rPr lang="it-IT" dirty="0"/>
              <a:t> e musulmani;</a:t>
            </a:r>
          </a:p>
          <a:p>
            <a:pPr>
              <a:buFontTx/>
              <a:buChar char="-"/>
            </a:pPr>
            <a:r>
              <a:rPr lang="it-IT" dirty="0"/>
              <a:t>repressione inglese;</a:t>
            </a:r>
          </a:p>
          <a:p>
            <a:pPr>
              <a:buFontTx/>
              <a:buChar char="-"/>
            </a:pPr>
            <a:r>
              <a:rPr lang="it-IT" dirty="0"/>
              <a:t>Gandhi arresta la protesta e si ritira improvvisamente dalla vita politica (o viene arrestato);</a:t>
            </a:r>
          </a:p>
          <a:p>
            <a:pPr>
              <a:buFontTx/>
              <a:buChar char="-"/>
            </a:pPr>
            <a:r>
              <a:rPr lang="it-IT" dirty="0"/>
              <a:t>concessioni marginali della Corona britannica.</a:t>
            </a:r>
          </a:p>
        </p:txBody>
      </p:sp>
    </p:spTree>
    <p:extLst>
      <p:ext uri="{BB962C8B-B14F-4D97-AF65-F5344CB8AC3E}">
        <p14:creationId xmlns:p14="http://schemas.microsoft.com/office/powerpoint/2010/main" val="362893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Fine anni Venti:</a:t>
            </a:r>
          </a:p>
          <a:p>
            <a:pPr marL="0" indent="0">
              <a:buNone/>
            </a:pPr>
            <a:r>
              <a:rPr lang="it-IT" dirty="0"/>
              <a:t>radicalizzazione delle posizioni dei tre attori</a:t>
            </a:r>
          </a:p>
          <a:p>
            <a:pPr marL="514350" indent="-514350">
              <a:buAutoNum type="alphaLcParenR"/>
            </a:pPr>
            <a:r>
              <a:rPr lang="it-IT" dirty="0"/>
              <a:t>il governo inglese insiste sulla via della repressione e delle riforme dall’alto;</a:t>
            </a:r>
          </a:p>
          <a:p>
            <a:pPr marL="514350" indent="-514350">
              <a:buAutoNum type="alphaLcParenR"/>
            </a:pPr>
            <a:r>
              <a:rPr lang="it-IT" dirty="0"/>
              <a:t>il Congresso si avvia verso la rivendicazione della totale indipendenza, sotto la guida di Gandhi e Nehru;</a:t>
            </a:r>
          </a:p>
          <a:p>
            <a:pPr marL="514350" indent="-514350">
              <a:buAutoNum type="alphaLcParenR"/>
            </a:pPr>
            <a:r>
              <a:rPr lang="it-IT" dirty="0"/>
              <a:t>La Lega musulmana si fa partigiana della fondazione di uno stato autonomo, il Pakistan (Terra dei puri).</a:t>
            </a:r>
          </a:p>
        </p:txBody>
      </p:sp>
    </p:spTree>
    <p:extLst>
      <p:ext uri="{BB962C8B-B14F-4D97-AF65-F5344CB8AC3E}">
        <p14:creationId xmlns:p14="http://schemas.microsoft.com/office/powerpoint/2010/main" val="959532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6200" dirty="0"/>
              <a:t>Anni Trenta e Quaranta:</a:t>
            </a:r>
          </a:p>
          <a:p>
            <a:endParaRPr lang="it-IT" sz="6200" dirty="0"/>
          </a:p>
          <a:p>
            <a:pPr>
              <a:buFontTx/>
              <a:buChar char="-"/>
            </a:pPr>
            <a:r>
              <a:rPr lang="it-IT" sz="8000" dirty="0"/>
              <a:t>1930-1931: primo movimento di disobbedienza civile (La marcia del sale);</a:t>
            </a:r>
          </a:p>
          <a:p>
            <a:pPr>
              <a:buFontTx/>
              <a:buChar char="-"/>
            </a:pPr>
            <a:r>
              <a:rPr lang="it-IT" sz="8000" dirty="0"/>
              <a:t>1931: Gandhi a Londra per partecipare alla Seconda tavola per le riforme;</a:t>
            </a:r>
          </a:p>
          <a:p>
            <a:pPr>
              <a:buFontTx/>
              <a:buChar char="-"/>
            </a:pPr>
            <a:r>
              <a:rPr lang="it-IT" sz="8000" dirty="0"/>
              <a:t>1932-1933: secondo movimento di disobbedienza civile. I membri del Congresso vengono arrestati e il partito dichiarato fuori legge;</a:t>
            </a:r>
          </a:p>
          <a:p>
            <a:pPr>
              <a:buFontTx/>
              <a:buChar char="-"/>
            </a:pPr>
            <a:r>
              <a:rPr lang="it-IT" sz="8000" dirty="0"/>
              <a:t>1939-1945: seconda guerra mondiale:</a:t>
            </a:r>
          </a:p>
          <a:p>
            <a:pPr marL="0" indent="0">
              <a:buNone/>
            </a:pPr>
            <a:r>
              <a:rPr lang="it-IT" sz="6200" dirty="0"/>
              <a:t>	</a:t>
            </a:r>
            <a:r>
              <a:rPr lang="it-IT" sz="8000" dirty="0"/>
              <a:t>+ opposizione del Congresso (i leader indiani non vengono messi al 	corrente della dichiarazione di guerra), che dichiara di non essere 	disposto alla 	cooperazione bellica se non dietro garanzie 	sull’indipendenza;</a:t>
            </a:r>
          </a:p>
          <a:p>
            <a:pPr marL="0" indent="0">
              <a:buNone/>
            </a:pPr>
            <a:r>
              <a:rPr lang="it-IT" sz="8000" dirty="0"/>
              <a:t>	+ la Lega musulmana ne approfitta per ribadire la propria fedeltà alla 	Corona 	e cercare di strappare promesse sulla costituzione di uno Stato 	musulmano.</a:t>
            </a:r>
          </a:p>
          <a:p>
            <a:pPr>
              <a:buFontTx/>
              <a:buChar char="-"/>
            </a:pPr>
            <a:r>
              <a:rPr lang="it-IT" sz="8000" dirty="0"/>
              <a:t>1940: </a:t>
            </a:r>
            <a:r>
              <a:rPr lang="it-IT" sz="8000" dirty="0" err="1"/>
              <a:t>Quit</a:t>
            </a:r>
            <a:r>
              <a:rPr lang="it-IT" sz="8000" dirty="0"/>
              <a:t> India;</a:t>
            </a:r>
          </a:p>
          <a:p>
            <a:pPr>
              <a:buFontTx/>
              <a:buChar char="-"/>
            </a:pPr>
            <a:r>
              <a:rPr lang="it-IT" sz="8000" dirty="0"/>
              <a:t>1943: Carestia del Bengala.</a:t>
            </a:r>
          </a:p>
          <a:p>
            <a:pPr marL="0" indent="0">
              <a:buNone/>
            </a:pPr>
            <a:r>
              <a:rPr lang="it-IT" sz="6200" dirty="0"/>
              <a:t>	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348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1945/1947: verso l’indipendenza:</a:t>
            </a:r>
          </a:p>
          <a:p>
            <a:pPr>
              <a:buFontTx/>
              <a:buChar char="-"/>
            </a:pPr>
            <a:r>
              <a:rPr lang="it-IT" dirty="0"/>
              <a:t>1946: si riacutizzano gli scontri tra </a:t>
            </a:r>
            <a:r>
              <a:rPr lang="it-IT" dirty="0" err="1"/>
              <a:t>indu</a:t>
            </a:r>
            <a:r>
              <a:rPr lang="it-IT" dirty="0"/>
              <a:t> e musulmani, mentre il Primo ministro inglese Attlee annuncia l’intenzione di abbandonare l’India nel giugno 1948;</a:t>
            </a:r>
          </a:p>
          <a:p>
            <a:pPr>
              <a:buFontTx/>
              <a:buChar char="-"/>
            </a:pPr>
            <a:r>
              <a:rPr lang="it-IT" dirty="0"/>
              <a:t>giugno 1947: piano di partizione del subcontinente indiano:</a:t>
            </a:r>
          </a:p>
          <a:p>
            <a:pPr>
              <a:buFont typeface="Wingdings" charset="0"/>
              <a:buChar char="Ø"/>
            </a:pPr>
            <a:r>
              <a:rPr lang="it-IT" dirty="0"/>
              <a:t>i poteri britannici trasferiti a un </a:t>
            </a:r>
            <a:r>
              <a:rPr lang="it-IT" dirty="0" err="1"/>
              <a:t>dominion</a:t>
            </a:r>
            <a:r>
              <a:rPr lang="it-IT" dirty="0"/>
              <a:t> indiano, dal quale avrebbero potuto staccarsi quelle zone in cui la maggioranza dei cittadini avesse votato in tal senso &gt; India + Pakistan</a:t>
            </a:r>
          </a:p>
          <a:p>
            <a:pPr>
              <a:buFont typeface="Wingdings" charset="0"/>
              <a:buChar char="Ø"/>
            </a:pPr>
            <a:r>
              <a:rPr lang="it-IT" dirty="0"/>
              <a:t>Commissione Radcliffe per i confini.</a:t>
            </a:r>
          </a:p>
        </p:txBody>
      </p:sp>
    </p:spTree>
    <p:extLst>
      <p:ext uri="{BB962C8B-B14F-4D97-AF65-F5344CB8AC3E}">
        <p14:creationId xmlns:p14="http://schemas.microsoft.com/office/powerpoint/2010/main" val="233670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il colonialismo in asi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2" r="-9112"/>
          <a:stretch>
            <a:fillRect/>
          </a:stretch>
        </p:blipFill>
        <p:spPr>
          <a:xfrm>
            <a:off x="457200" y="159985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071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ndia-Pakistan Parti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34" r="-49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2599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it-IT" dirty="0"/>
              <a:t>estate 1947: approvazione dell’</a:t>
            </a:r>
            <a:r>
              <a:rPr lang="it-IT" dirty="0" err="1"/>
              <a:t>Indian</a:t>
            </a:r>
            <a:r>
              <a:rPr lang="it-IT" dirty="0"/>
              <a:t> </a:t>
            </a:r>
            <a:r>
              <a:rPr lang="it-IT" dirty="0" err="1"/>
              <a:t>Indipendent</a:t>
            </a:r>
            <a:r>
              <a:rPr lang="it-IT" dirty="0"/>
              <a:t> Act ed esodo di 10.000.000 di persone;</a:t>
            </a:r>
          </a:p>
          <a:p>
            <a:pPr>
              <a:buFontTx/>
              <a:buChar char="-"/>
            </a:pPr>
            <a:r>
              <a:rPr lang="it-IT" dirty="0"/>
              <a:t>15 agosto 1947: India e Pakistan indipendenti;</a:t>
            </a:r>
          </a:p>
          <a:p>
            <a:pPr>
              <a:buFontTx/>
              <a:buChar char="-"/>
            </a:pPr>
            <a:r>
              <a:rPr lang="it-IT" dirty="0"/>
              <a:t>gennaio 1948: assassinio di Gandhi;</a:t>
            </a:r>
          </a:p>
          <a:p>
            <a:pPr>
              <a:buFontTx/>
              <a:buChar char="-"/>
            </a:pPr>
            <a:r>
              <a:rPr lang="it-IT" dirty="0"/>
              <a:t>26 gennaio 1950: nascita della Repubblica indiana, presidente Nehru;</a:t>
            </a:r>
          </a:p>
          <a:p>
            <a:pPr>
              <a:buFontTx/>
              <a:buChar char="•"/>
            </a:pPr>
            <a:r>
              <a:rPr lang="it-IT" dirty="0"/>
              <a:t>Kashmir</a:t>
            </a:r>
          </a:p>
          <a:p>
            <a:pPr>
              <a:buFontTx/>
              <a:buChar char="•"/>
            </a:pPr>
            <a:r>
              <a:rPr lang="it-IT" dirty="0"/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281849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gandhi-funerale -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76" r="-87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857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07_le_ceneri_di_Gandhi_sulla_via_del_Gange_19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6" r="-10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76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La guerra d’Algeria (1954-1962).</a:t>
            </a:r>
          </a:p>
        </p:txBody>
      </p:sp>
    </p:spTree>
    <p:extLst>
      <p:ext uri="{BB962C8B-B14F-4D97-AF65-F5344CB8AC3E}">
        <p14:creationId xmlns:p14="http://schemas.microsoft.com/office/powerpoint/2010/main" val="1079587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guerra ‘innominabile’.</a:t>
            </a:r>
          </a:p>
          <a:p>
            <a:endParaRPr lang="it-IT" dirty="0"/>
          </a:p>
          <a:p>
            <a:pPr>
              <a:buFontTx/>
              <a:buChar char="-"/>
            </a:pPr>
            <a:r>
              <a:rPr lang="it-IT" dirty="0"/>
              <a:t>grado di violenza (2.000.000 di soldati mobilitati, 500.000 i ‘morti ufficiali’).</a:t>
            </a:r>
          </a:p>
          <a:p>
            <a:pPr>
              <a:buFontTx/>
              <a:buChar char="-"/>
            </a:pPr>
            <a:r>
              <a:rPr lang="it-IT" dirty="0"/>
              <a:t>qualità della violenza.</a:t>
            </a:r>
          </a:p>
          <a:p>
            <a:pPr>
              <a:buFontTx/>
              <a:buChar char="-"/>
            </a:pPr>
            <a:r>
              <a:rPr lang="it-IT" dirty="0"/>
              <a:t>la Francia repubblicana fa ufficialmente ricorso alla tortura.</a:t>
            </a:r>
          </a:p>
        </p:txBody>
      </p:sp>
    </p:spTree>
    <p:extLst>
      <p:ext uri="{BB962C8B-B14F-4D97-AF65-F5344CB8AC3E}">
        <p14:creationId xmlns:p14="http://schemas.microsoft.com/office/powerpoint/2010/main" val="566767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 protagonisti:</a:t>
            </a:r>
          </a:p>
          <a:p>
            <a:pPr marL="514350" indent="-514350">
              <a:buAutoNum type="arabicParenR"/>
            </a:pPr>
            <a:r>
              <a:rPr lang="it-IT" dirty="0"/>
              <a:t>Il fronte del ribelli algerini</a:t>
            </a:r>
          </a:p>
          <a:p>
            <a:pPr marL="0" indent="0">
              <a:buNone/>
            </a:pPr>
            <a:r>
              <a:rPr lang="it-IT" dirty="0"/>
              <a:t>FLN (Fronte di liberazione nazionale) e ALN (Esercito di liberazione nazionale);</a:t>
            </a:r>
          </a:p>
          <a:p>
            <a:pPr marL="0" indent="0">
              <a:buNone/>
            </a:pPr>
            <a:r>
              <a:rPr lang="it-IT" dirty="0"/>
              <a:t>2) Il governo e l’esercito francese;</a:t>
            </a:r>
          </a:p>
          <a:p>
            <a:pPr marL="0" indent="0">
              <a:buNone/>
            </a:pPr>
            <a:r>
              <a:rPr lang="it-IT" dirty="0"/>
              <a:t>3) I </a:t>
            </a:r>
            <a:r>
              <a:rPr lang="it-IT" dirty="0" err="1"/>
              <a:t>pieds</a:t>
            </a:r>
            <a:r>
              <a:rPr lang="it-IT" dirty="0"/>
              <a:t>-noirs;</a:t>
            </a:r>
          </a:p>
          <a:p>
            <a:pPr marL="0" indent="0">
              <a:buNone/>
            </a:pPr>
            <a:r>
              <a:rPr lang="it-IT" dirty="0"/>
              <a:t>4) Gli </a:t>
            </a:r>
            <a:r>
              <a:rPr lang="it-IT" dirty="0" err="1"/>
              <a:t>harkis</a:t>
            </a:r>
            <a:r>
              <a:rPr lang="it-IT" dirty="0"/>
              <a:t>;</a:t>
            </a:r>
          </a:p>
          <a:p>
            <a:pPr marL="0" indent="0">
              <a:buNone/>
            </a:pPr>
            <a:r>
              <a:rPr lang="it-IT" dirty="0"/>
              <a:t>5) Opinione pubblica francese;</a:t>
            </a:r>
          </a:p>
          <a:p>
            <a:pPr marL="0" indent="0">
              <a:buNone/>
            </a:pPr>
            <a:r>
              <a:rPr lang="it-IT" dirty="0"/>
              <a:t>6) Popolazione algerina.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898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“L’Algeria è la Francia”.</a:t>
            </a:r>
          </a:p>
          <a:p>
            <a:pPr>
              <a:buFont typeface="Wingdings" charset="2"/>
              <a:buChar char="Ø"/>
            </a:pPr>
            <a:r>
              <a:rPr lang="it-IT" dirty="0"/>
              <a:t>Algeria parte integrante del territorio francese, corrispondente a tre Dipartimenti (Oltremare). Dipende dal Ministero dell’Interno e non delle Colonie e vota per l’elezione del Parlamento francese.</a:t>
            </a:r>
          </a:p>
          <a:p>
            <a:pPr>
              <a:buFont typeface="Wingdings" charset="0"/>
              <a:buChar char="Ø"/>
            </a:pPr>
            <a:r>
              <a:rPr lang="it-IT" dirty="0"/>
              <a:t>Algeria colonia di popolamento.</a:t>
            </a:r>
          </a:p>
          <a:p>
            <a:pPr>
              <a:buFont typeface="Wingdings" charset="0"/>
              <a:buChar char="Ø"/>
            </a:pPr>
            <a:r>
              <a:rPr lang="it-IT" dirty="0"/>
              <a:t>Petrolio del deserto sahariano.</a:t>
            </a:r>
          </a:p>
          <a:p>
            <a:pPr>
              <a:buFont typeface="Wingdings" charset="0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053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Lo scoppio dell’insurrezione:</a:t>
            </a:r>
          </a:p>
          <a:p>
            <a:pPr marL="0" indent="0">
              <a:buNone/>
            </a:pPr>
            <a:r>
              <a:rPr lang="it-IT" dirty="0"/>
              <a:t>- 1° novembre 1954: ad Algeri.</a:t>
            </a:r>
          </a:p>
          <a:p>
            <a:pPr>
              <a:buFontTx/>
              <a:buChar char="-"/>
            </a:pPr>
            <a:r>
              <a:rPr lang="it-IT" dirty="0"/>
              <a:t>5 novembre 1954: il governo francese da’ inizio alla repressione.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•"/>
            </a:pPr>
            <a:r>
              <a:rPr lang="it-IT" dirty="0"/>
              <a:t>1955</a:t>
            </a:r>
          </a:p>
          <a:p>
            <a:pPr>
              <a:buFontTx/>
              <a:buChar char="-"/>
            </a:pPr>
            <a:r>
              <a:rPr lang="it-IT" dirty="0"/>
              <a:t>operazioni dell’esercito francese e legislazione d’emergenza.</a:t>
            </a:r>
          </a:p>
          <a:p>
            <a:pPr>
              <a:buFontTx/>
              <a:buChar char="-"/>
            </a:pPr>
            <a:r>
              <a:rPr lang="it-IT" dirty="0"/>
              <a:t>aprile 1955: Conferenza di Bandung.</a:t>
            </a:r>
          </a:p>
          <a:p>
            <a:pPr>
              <a:buFontTx/>
              <a:buChar char="-"/>
            </a:pPr>
            <a:r>
              <a:rPr lang="it-IT" dirty="0"/>
              <a:t>settembre 1955: discussione all’Onu sull’Algeria e internazionalizzazione del conflitto.</a:t>
            </a:r>
          </a:p>
          <a:p>
            <a:pPr>
              <a:buFontTx/>
              <a:buChar char="-"/>
            </a:pPr>
            <a:r>
              <a:rPr lang="it-IT" dirty="0"/>
              <a:t>agosto 1955: massacri di europei nel </a:t>
            </a:r>
            <a:r>
              <a:rPr lang="it-IT" dirty="0" err="1"/>
              <a:t>Constantinois</a:t>
            </a:r>
            <a:r>
              <a:rPr lang="it-IT" dirty="0"/>
              <a:t> e fine del mito delle operazioni di ‘ripristino dell’ordine” in Algeria.</a:t>
            </a:r>
          </a:p>
          <a:p>
            <a:pPr>
              <a:buFontTx/>
              <a:buChar char="-"/>
            </a:pPr>
            <a:r>
              <a:rPr lang="it-IT" dirty="0"/>
              <a:t>novembre 1955: a Parigi, manifestazione di soldati per la pace.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722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1956</a:t>
            </a:r>
          </a:p>
          <a:p>
            <a:pPr>
              <a:buFontTx/>
              <a:buChar char="-"/>
            </a:pPr>
            <a:r>
              <a:rPr lang="it-IT" dirty="0"/>
              <a:t>marzo 1956: legge dei ‘poteri speciali’ per “favorire lo sradicamento dei ribelli” [il territorio algerino viene diviso in: a) zona di pacificazione; b) zona operativa; c) zona vietata &gt; sospensione delle libertà individuali].</a:t>
            </a:r>
          </a:p>
          <a:p>
            <a:pPr>
              <a:buFontTx/>
              <a:buChar char="-"/>
            </a:pPr>
            <a:r>
              <a:rPr lang="it-IT" dirty="0"/>
              <a:t>maggio 1956: massacro di soldati francesi a Palestro.</a:t>
            </a:r>
          </a:p>
          <a:p>
            <a:pPr>
              <a:buFontTx/>
              <a:buChar char="-"/>
            </a:pPr>
            <a:r>
              <a:rPr lang="it-IT" dirty="0"/>
              <a:t>settembre 1956: ha inizio la “battaglia di Algeri”.</a:t>
            </a:r>
          </a:p>
          <a:p>
            <a:pPr>
              <a:buFontTx/>
              <a:buChar char="-"/>
            </a:pPr>
            <a:r>
              <a:rPr lang="it-IT" dirty="0"/>
              <a:t>novembre 1956: mentre scoppia la crisi di Suez, il generale </a:t>
            </a:r>
            <a:r>
              <a:rPr lang="it-IT" dirty="0" err="1"/>
              <a:t>Salan</a:t>
            </a:r>
            <a:r>
              <a:rPr lang="it-IT" dirty="0"/>
              <a:t>, veterano d’Indocina, viene nominato Comandante in capo dell’Algeria. Verrà affiancato, nel gennaio 1957, dal generale Massoud.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880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l mondo coloni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4" r="-7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324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1957-1958</a:t>
            </a:r>
          </a:p>
          <a:p>
            <a:pPr>
              <a:buFontTx/>
              <a:buChar char="-"/>
            </a:pPr>
            <a:r>
              <a:rPr lang="it-IT" dirty="0"/>
              <a:t>continuano le ‘operazioni’ in Algeria, mentre la questione della tortura divide la Francia.</a:t>
            </a:r>
          </a:p>
          <a:p>
            <a:pPr>
              <a:buFontTx/>
              <a:buChar char="-"/>
            </a:pPr>
            <a:r>
              <a:rPr lang="it-IT" dirty="0"/>
              <a:t>aprile-maggio 1958: manifestazioni per l’Algeria francese e tentativo di colpo di Stato. Appello a De Gaulle.</a:t>
            </a:r>
          </a:p>
          <a:p>
            <a:pPr>
              <a:buFontTx/>
              <a:buChar char="-"/>
            </a:pPr>
            <a:r>
              <a:rPr lang="it-IT" dirty="0"/>
              <a:t>1° giugno 1958: governo De Gaulle.</a:t>
            </a:r>
          </a:p>
          <a:p>
            <a:pPr>
              <a:buFontTx/>
              <a:buChar char="-"/>
            </a:pPr>
            <a:r>
              <a:rPr lang="it-IT" dirty="0"/>
              <a:t>settembre 1958: nuova Costituzione e, dall’8 gennaio 1959, V Repubblica.</a:t>
            </a:r>
          </a:p>
        </p:txBody>
      </p:sp>
    </p:spTree>
    <p:extLst>
      <p:ext uri="{BB962C8B-B14F-4D97-AF65-F5344CB8AC3E}">
        <p14:creationId xmlns:p14="http://schemas.microsoft.com/office/powerpoint/2010/main" val="862006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1959</a:t>
            </a:r>
          </a:p>
          <a:p>
            <a:pPr>
              <a:buFontTx/>
              <a:buChar char="-"/>
            </a:pPr>
            <a:r>
              <a:rPr lang="it-IT" dirty="0"/>
              <a:t>settembre 1959: De Gaulle riconosce il diritto all’autodeterminazione del popolo algerino. Radicalizzazione dei </a:t>
            </a:r>
            <a:r>
              <a:rPr lang="it-IT" dirty="0" err="1"/>
              <a:t>pieds</a:t>
            </a:r>
            <a:r>
              <a:rPr lang="it-IT" dirty="0"/>
              <a:t>-noirs (OAS, Organizzazione armata segreta).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0975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1960-1961</a:t>
            </a:r>
          </a:p>
          <a:p>
            <a:pPr>
              <a:buFontTx/>
              <a:buChar char="-"/>
            </a:pPr>
            <a:r>
              <a:rPr lang="it-IT" dirty="0"/>
              <a:t>sedizione di Algeri.</a:t>
            </a:r>
          </a:p>
          <a:p>
            <a:pPr>
              <a:buFontTx/>
              <a:buChar char="-"/>
            </a:pPr>
            <a:r>
              <a:rPr lang="it-IT" dirty="0"/>
              <a:t>iniziano i pourparler tra De Gaulle ed esponenti del nazionalismo algerino.</a:t>
            </a:r>
          </a:p>
          <a:p>
            <a:pPr>
              <a:buFontTx/>
              <a:buChar char="-"/>
            </a:pPr>
            <a:r>
              <a:rPr lang="it-IT" dirty="0"/>
              <a:t>gennaio 1961: referendum sulla politica algerina del generale De Gaulle.</a:t>
            </a:r>
          </a:p>
          <a:p>
            <a:pPr>
              <a:buFontTx/>
              <a:buChar char="-"/>
            </a:pPr>
            <a:r>
              <a:rPr lang="it-IT" dirty="0"/>
              <a:t>marzo 1961: prima conferenza di Evian.</a:t>
            </a:r>
          </a:p>
          <a:p>
            <a:pPr>
              <a:buFontTx/>
              <a:buChar char="-"/>
            </a:pPr>
            <a:r>
              <a:rPr lang="it-IT" dirty="0"/>
              <a:t>aprile 1961: putsch ad Algeri, represso.</a:t>
            </a:r>
          </a:p>
          <a:p>
            <a:pPr>
              <a:buFontTx/>
              <a:buChar char="-"/>
            </a:pPr>
            <a:r>
              <a:rPr lang="it-IT" dirty="0"/>
              <a:t>17 ottobre 1961: ha luogo la “battaglia di Parigi”.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494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1962</a:t>
            </a:r>
          </a:p>
          <a:p>
            <a:pPr>
              <a:buFontTx/>
              <a:buChar char="-"/>
            </a:pPr>
            <a:r>
              <a:rPr lang="it-IT" dirty="0"/>
              <a:t>marzo 1962: seconda conferenza di Evian:</a:t>
            </a:r>
          </a:p>
          <a:p>
            <a:pPr marL="0" indent="0">
              <a:buNone/>
            </a:pPr>
            <a:r>
              <a:rPr lang="it-IT" dirty="0"/>
              <a:t>+ cessate il fuoco il 19 marzo;</a:t>
            </a:r>
          </a:p>
          <a:p>
            <a:pPr marL="0" indent="0">
              <a:buNone/>
            </a:pPr>
            <a:r>
              <a:rPr lang="it-IT" dirty="0"/>
              <a:t>+ liberazione dei combattenti e dei detenuti politici;</a:t>
            </a:r>
          </a:p>
          <a:p>
            <a:pPr marL="0" indent="0">
              <a:buNone/>
            </a:pPr>
            <a:r>
              <a:rPr lang="it-IT" dirty="0"/>
              <a:t>+ scrutinio per l’autodeterminazione;</a:t>
            </a:r>
          </a:p>
          <a:p>
            <a:pPr marL="0" indent="0">
              <a:buNone/>
            </a:pPr>
            <a:r>
              <a:rPr lang="it-IT" dirty="0"/>
              <a:t>+ agli algerini, doppia nazionalità per tre anni e poi decisione su quale adottare;</a:t>
            </a:r>
          </a:p>
          <a:p>
            <a:pPr marL="0" indent="0">
              <a:buNone/>
            </a:pPr>
            <a:r>
              <a:rPr lang="it-IT" dirty="0"/>
              <a:t>+ interessi francesi nel Sahara per cinque anni.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6125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si intensificano le violenze, contro i </a:t>
            </a:r>
            <a:r>
              <a:rPr lang="it-IT" dirty="0" err="1"/>
              <a:t>pieds</a:t>
            </a:r>
            <a:r>
              <a:rPr lang="it-IT" dirty="0"/>
              <a:t>-noirs e gli </a:t>
            </a:r>
            <a:r>
              <a:rPr lang="it-IT" dirty="0" err="1"/>
              <a:t>harkis</a:t>
            </a:r>
            <a:r>
              <a:rPr lang="it-IT" dirty="0"/>
              <a:t> e dei </a:t>
            </a:r>
            <a:r>
              <a:rPr lang="it-IT" dirty="0" err="1"/>
              <a:t>pieds</a:t>
            </a:r>
            <a:r>
              <a:rPr lang="it-IT" dirty="0"/>
              <a:t>-noirs sugli algerini.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 typeface="Wingdings" charset="0"/>
              <a:buChar char="Ø"/>
            </a:pPr>
            <a:r>
              <a:rPr lang="it-IT" dirty="0"/>
              <a:t>1° luglio 1962: referendum sull’indipendenza algerina.</a:t>
            </a:r>
          </a:p>
          <a:p>
            <a:pPr marL="0" indent="0">
              <a:buNone/>
            </a:pPr>
            <a:r>
              <a:rPr lang="it-IT" dirty="0"/>
              <a:t>I sì vincono (90%).</a:t>
            </a:r>
          </a:p>
          <a:p>
            <a:pPr marL="0" indent="0">
              <a:buNone/>
            </a:pPr>
            <a:r>
              <a:rPr lang="it-IT" dirty="0"/>
              <a:t>Presidente dell’Algeria, Ben Bella (fino al 1965).</a:t>
            </a:r>
          </a:p>
        </p:txBody>
      </p:sp>
    </p:spTree>
    <p:extLst>
      <p:ext uri="{BB962C8B-B14F-4D97-AF65-F5344CB8AC3E}">
        <p14:creationId xmlns:p14="http://schemas.microsoft.com/office/powerpoint/2010/main" val="4202017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 descr="Nordaf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97" r="-489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533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7" b="57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90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map_alg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08" b="-205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85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blinde-en-19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3" r="-138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81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operation-jumelles-Kabyl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6" r="-101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0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africa nel 19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46" r="-52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1994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30685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b="82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65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archive-guerre-algerie-bataille-alge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33" r="-984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79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referendum-1-7-19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7" r="-92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8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Asia nel 19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85" r="-32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12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imperialismo statunitense nel 18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r="-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566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impero indiano britannico nel 19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73" r="-24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933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impero Mogul nel subcontinente indi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12" r="-80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8401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1842</Words>
  <Application>Microsoft Macintosh PowerPoint</Application>
  <PresentationFormat>Presentazione su schermo (4:3)</PresentationFormat>
  <Paragraphs>170</Paragraphs>
  <Slides>52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19</cp:revision>
  <dcterms:created xsi:type="dcterms:W3CDTF">2015-04-29T15:59:10Z</dcterms:created>
  <dcterms:modified xsi:type="dcterms:W3CDTF">2024-11-05T12:14:51Z</dcterms:modified>
</cp:coreProperties>
</file>