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456" r:id="rId202"/>
    <p:sldId id="457" r:id="rId203"/>
    <p:sldId id="458" r:id="rId204"/>
    <p:sldId id="459" r:id="rId205"/>
    <p:sldId id="460" r:id="rId206"/>
    <p:sldId id="461" r:id="rId207"/>
    <p:sldId id="462" r:id="rId208"/>
    <p:sldId id="463" r:id="rId209"/>
    <p:sldId id="464" r:id="rId210"/>
    <p:sldId id="465" r:id="rId211"/>
    <p:sldId id="466" r:id="rId212"/>
    <p:sldId id="467" r:id="rId213"/>
    <p:sldId id="468" r:id="rId214"/>
    <p:sldId id="469" r:id="rId215"/>
    <p:sldId id="470" r:id="rId216"/>
    <p:sldId id="471" r:id="rId217"/>
    <p:sldId id="472" r:id="rId218"/>
    <p:sldId id="473" r:id="rId219"/>
    <p:sldId id="474" r:id="rId220"/>
    <p:sldId id="475" r:id="rId221"/>
    <p:sldId id="476" r:id="rId222"/>
    <p:sldId id="477" r:id="rId223"/>
    <p:sldId id="478" r:id="rId224"/>
    <p:sldId id="479" r:id="rId225"/>
    <p:sldId id="480" r:id="rId226"/>
    <p:sldId id="481" r:id="rId227"/>
    <p:sldId id="482" r:id="rId228"/>
    <p:sldId id="483" r:id="rId229"/>
    <p:sldId id="484" r:id="rId230"/>
    <p:sldId id="485" r:id="rId231"/>
    <p:sldId id="486" r:id="rId232"/>
    <p:sldId id="487" r:id="rId233"/>
    <p:sldId id="488" r:id="rId234"/>
    <p:sldId id="489" r:id="rId235"/>
    <p:sldId id="490" r:id="rId236"/>
    <p:sldId id="491" r:id="rId237"/>
    <p:sldId id="492" r:id="rId238"/>
    <p:sldId id="493" r:id="rId239"/>
    <p:sldId id="494" r:id="rId240"/>
    <p:sldId id="495" r:id="rId241"/>
    <p:sldId id="496" r:id="rId242"/>
    <p:sldId id="497" r:id="rId243"/>
    <p:sldId id="498" r:id="rId244"/>
    <p:sldId id="499" r:id="rId245"/>
    <p:sldId id="500" r:id="rId246"/>
    <p:sldId id="501" r:id="rId247"/>
    <p:sldId id="502" r:id="rId248"/>
    <p:sldId id="503" r:id="rId249"/>
    <p:sldId id="504" r:id="rId250"/>
    <p:sldId id="505" r:id="rId251"/>
    <p:sldId id="506" r:id="rId252"/>
    <p:sldId id="507" r:id="rId253"/>
    <p:sldId id="508" r:id="rId254"/>
    <p:sldId id="509" r:id="rId255"/>
    <p:sldId id="510" r:id="rId256"/>
    <p:sldId id="511" r:id="rId257"/>
    <p:sldId id="512" r:id="rId258"/>
    <p:sldId id="513" r:id="rId259"/>
    <p:sldId id="514" r:id="rId260"/>
    <p:sldId id="515" r:id="rId261"/>
    <p:sldId id="516" r:id="rId262"/>
    <p:sldId id="517" r:id="rId263"/>
    <p:sldId id="518" r:id="rId264"/>
    <p:sldId id="519" r:id="rId265"/>
    <p:sldId id="520" r:id="rId266"/>
    <p:sldId id="521" r:id="rId267"/>
    <p:sldId id="522" r:id="rId268"/>
    <p:sldId id="523" r:id="rId269"/>
    <p:sldId id="524" r:id="rId270"/>
    <p:sldId id="525" r:id="rId271"/>
    <p:sldId id="526" r:id="rId272"/>
    <p:sldId id="527" r:id="rId273"/>
    <p:sldId id="528" r:id="rId274"/>
    <p:sldId id="529" r:id="rId275"/>
    <p:sldId id="530" r:id="rId276"/>
    <p:sldId id="531" r:id="rId277"/>
    <p:sldId id="532" r:id="rId278"/>
    <p:sldId id="533" r:id="rId279"/>
    <p:sldId id="534" r:id="rId280"/>
    <p:sldId id="535" r:id="rId281"/>
    <p:sldId id="536" r:id="rId282"/>
    <p:sldId id="537" r:id="rId283"/>
    <p:sldId id="538" r:id="rId284"/>
    <p:sldId id="539" r:id="rId285"/>
    <p:sldId id="540" r:id="rId286"/>
    <p:sldId id="541" r:id="rId287"/>
    <p:sldId id="542" r:id="rId288"/>
    <p:sldId id="543" r:id="rId289"/>
    <p:sldId id="544" r:id="rId290"/>
    <p:sldId id="545" r:id="rId291"/>
    <p:sldId id="546" r:id="rId292"/>
    <p:sldId id="547" r:id="rId293"/>
    <p:sldId id="548" r:id="rId294"/>
    <p:sldId id="549" r:id="rId295"/>
    <p:sldId id="550" r:id="rId296"/>
    <p:sldId id="551" r:id="rId297"/>
    <p:sldId id="552" r:id="rId298"/>
    <p:sldId id="553" r:id="rId299"/>
    <p:sldId id="554" r:id="rId300"/>
    <p:sldId id="555" r:id="rId301"/>
    <p:sldId id="556" r:id="rId302"/>
    <p:sldId id="557" r:id="rId303"/>
    <p:sldId id="558" r:id="rId304"/>
    <p:sldId id="559" r:id="rId305"/>
    <p:sldId id="560" r:id="rId306"/>
    <p:sldId id="561" r:id="rId307"/>
    <p:sldId id="562" r:id="rId308"/>
    <p:sldId id="563" r:id="rId309"/>
    <p:sldId id="564" r:id="rId310"/>
    <p:sldId id="565" r:id="rId311"/>
    <p:sldId id="566" r:id="rId312"/>
    <p:sldId id="567" r:id="rId313"/>
    <p:sldId id="568" r:id="rId314"/>
    <p:sldId id="569" r:id="rId315"/>
    <p:sldId id="570" r:id="rId316"/>
    <p:sldId id="571" r:id="rId31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3" roundtripDataSignature="AMtx7mga0JRWWJKyv5uTGFaqkbaJtfNng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274E"/>
    <a:srgbClr val="CA2851"/>
    <a:srgbClr val="F6C9B0"/>
    <a:srgbClr val="FABD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2B8A30A-59E3-4B89-ACF1-21BEB6042D7F}">
  <a:tblStyle styleId="{72B8A30A-59E3-4B89-ACF1-21BEB6042D7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21" d="100"/>
          <a:sy n="121" d="100"/>
        </p:scale>
        <p:origin x="696" y="1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presProps" Target="presProps.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theme" Target="theme/theme1.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tableStyles" Target="tableStyles.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notesMaster" Target="notesMasters/notesMaster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viewProps" Target="viewProps.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p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9" name="Google Shape;1179;p10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6" name="Google Shape;1186;p10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p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9" name="Google Shape;1219;p10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p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9" name="Google Shape;1229;p10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p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6" name="Google Shape;1236;p10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p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3" name="Google Shape;1243;p10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p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5" name="Google Shape;1255;p10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p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4" name="Google Shape;1264;p10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1d8f4dbafe_0_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1d8f4dbafe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p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7" name="Google Shape;1277;p10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p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6" name="Google Shape;1286;p10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2" name="Google Shape;1292;p1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p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9" name="Google Shape;1299;p1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1d8f4dbaf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6" name="Google Shape;1306;g11d8f4dbafe_0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p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2" name="Google Shape;1312;p1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p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8" name="Google Shape;1318;p1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p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4" name="Google Shape;1324;p1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p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3" name="Google Shape;1333;p1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p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9" name="Google Shape;1339;p1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11d8f4dbaf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5" name="Google Shape;1345;g11d8f4dbafe_0_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p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1" name="Google Shape;1351;p1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Google Shape;1356;p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7" name="Google Shape;1357;p1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p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3" name="Google Shape;1363;p1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Google Shape;1368;p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9" name="Google Shape;1369;p1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p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5" name="Google Shape;1375;p1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p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1" name="Google Shape;1381;p1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p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7" name="Google Shape;1387;p1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p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1" name="Google Shape;1411;p1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7" name="Google Shape;1417;p1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p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3" name="Google Shape;1423;p1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p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9" name="Google Shape;1429;p1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5" name="Google Shape;1435;p1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p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1" name="Google Shape;1441;p1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p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7" name="Google Shape;1447;p1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Google Shape;1452;p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3" name="Google Shape;1453;p1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p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9" name="Google Shape;1459;p13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p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7" name="Google Shape;1497;p13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p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3" name="Google Shape;1503;p13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Google Shape;1508;p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9" name="Google Shape;1509;p13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p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2" name="Google Shape;1522;p13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Google Shape;1527;p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8" name="Google Shape;1528;p13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p:cNvGrpSpPr/>
        <p:nvPr/>
      </p:nvGrpSpPr>
      <p:grpSpPr>
        <a:xfrm>
          <a:off x="0" y="0"/>
          <a:ext cx="0" cy="0"/>
          <a:chOff x="0" y="0"/>
          <a:chExt cx="0" cy="0"/>
        </a:xfrm>
      </p:grpSpPr>
      <p:sp>
        <p:nvSpPr>
          <p:cNvPr id="1533" name="Google Shape;1533;p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4" name="Google Shape;1534;p13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8"/>
        <p:cNvGrpSpPr/>
        <p:nvPr/>
      </p:nvGrpSpPr>
      <p:grpSpPr>
        <a:xfrm>
          <a:off x="0" y="0"/>
          <a:ext cx="0" cy="0"/>
          <a:chOff x="0" y="0"/>
          <a:chExt cx="0" cy="0"/>
        </a:xfrm>
      </p:grpSpPr>
      <p:sp>
        <p:nvSpPr>
          <p:cNvPr id="1539" name="Google Shape;1539;p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0" name="Google Shape;1540;p13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
        <p:cNvGrpSpPr/>
        <p:nvPr/>
      </p:nvGrpSpPr>
      <p:grpSpPr>
        <a:xfrm>
          <a:off x="0" y="0"/>
          <a:ext cx="0" cy="0"/>
          <a:chOff x="0" y="0"/>
          <a:chExt cx="0" cy="0"/>
        </a:xfrm>
      </p:grpSpPr>
      <p:sp>
        <p:nvSpPr>
          <p:cNvPr id="1545" name="Google Shape;1545;p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6" name="Google Shape;1546;p14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p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3" name="Google Shape;1553;p14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p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9" name="Google Shape;1559;p14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p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5" name="Google Shape;1565;p14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9"/>
        <p:cNvGrpSpPr/>
        <p:nvPr/>
      </p:nvGrpSpPr>
      <p:grpSpPr>
        <a:xfrm>
          <a:off x="0" y="0"/>
          <a:ext cx="0" cy="0"/>
          <a:chOff x="0" y="0"/>
          <a:chExt cx="0" cy="0"/>
        </a:xfrm>
      </p:grpSpPr>
      <p:sp>
        <p:nvSpPr>
          <p:cNvPr id="1570" name="Google Shape;1570;p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1" name="Google Shape;1571;p14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p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7" name="Google Shape;1577;p14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p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3" name="Google Shape;1583;p14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 name="Google Shape;211;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p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9" name="Google Shape;1589;p14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p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3" name="Google Shape;1603;p14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7"/>
        <p:cNvGrpSpPr/>
        <p:nvPr/>
      </p:nvGrpSpPr>
      <p:grpSpPr>
        <a:xfrm>
          <a:off x="0" y="0"/>
          <a:ext cx="0" cy="0"/>
          <a:chOff x="0" y="0"/>
          <a:chExt cx="0" cy="0"/>
        </a:xfrm>
      </p:grpSpPr>
      <p:sp>
        <p:nvSpPr>
          <p:cNvPr id="1608" name="Google Shape;1608;p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9" name="Google Shape;1609;p14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3"/>
        <p:cNvGrpSpPr/>
        <p:nvPr/>
      </p:nvGrpSpPr>
      <p:grpSpPr>
        <a:xfrm>
          <a:off x="0" y="0"/>
          <a:ext cx="0" cy="0"/>
          <a:chOff x="0" y="0"/>
          <a:chExt cx="0" cy="0"/>
        </a:xfrm>
      </p:grpSpPr>
      <p:sp>
        <p:nvSpPr>
          <p:cNvPr id="1614" name="Google Shape;1614;p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5" name="Google Shape;1615;p15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p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1" name="Google Shape;1621;p15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
        <p:cNvGrpSpPr/>
        <p:nvPr/>
      </p:nvGrpSpPr>
      <p:grpSpPr>
        <a:xfrm>
          <a:off x="0" y="0"/>
          <a:ext cx="0" cy="0"/>
          <a:chOff x="0" y="0"/>
          <a:chExt cx="0" cy="0"/>
        </a:xfrm>
      </p:grpSpPr>
      <p:sp>
        <p:nvSpPr>
          <p:cNvPr id="1626" name="Google Shape;1626;p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7" name="Google Shape;1627;p15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p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3" name="Google Shape;1633;p15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p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9" name="Google Shape;1639;p15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p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2" name="Google Shape;1652;p15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p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64" name="Google Shape;1664;p15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Google Shape;1671;p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2" name="Google Shape;1672;p15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Google Shape;1682;p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3" name="Google Shape;1683;p15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Google Shape;1690;p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1" name="Google Shape;1691;p15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p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7" name="Google Shape;1697;p16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1"/>
        <p:cNvGrpSpPr/>
        <p:nvPr/>
      </p:nvGrpSpPr>
      <p:grpSpPr>
        <a:xfrm>
          <a:off x="0" y="0"/>
          <a:ext cx="0" cy="0"/>
          <a:chOff x="0" y="0"/>
          <a:chExt cx="0" cy="0"/>
        </a:xfrm>
      </p:grpSpPr>
      <p:sp>
        <p:nvSpPr>
          <p:cNvPr id="1702" name="Google Shape;1702;p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3" name="Google Shape;1703;p16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7"/>
        <p:cNvGrpSpPr/>
        <p:nvPr/>
      </p:nvGrpSpPr>
      <p:grpSpPr>
        <a:xfrm>
          <a:off x="0" y="0"/>
          <a:ext cx="0" cy="0"/>
          <a:chOff x="0" y="0"/>
          <a:chExt cx="0" cy="0"/>
        </a:xfrm>
      </p:grpSpPr>
      <p:sp>
        <p:nvSpPr>
          <p:cNvPr id="1708" name="Google Shape;1708;p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9" name="Google Shape;1709;p16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3"/>
        <p:cNvGrpSpPr/>
        <p:nvPr/>
      </p:nvGrpSpPr>
      <p:grpSpPr>
        <a:xfrm>
          <a:off x="0" y="0"/>
          <a:ext cx="0" cy="0"/>
          <a:chOff x="0" y="0"/>
          <a:chExt cx="0" cy="0"/>
        </a:xfrm>
      </p:grpSpPr>
      <p:sp>
        <p:nvSpPr>
          <p:cNvPr id="1714" name="Google Shape;1714;p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5" name="Google Shape;1715;p16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p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1" name="Google Shape;1721;p16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
        <p:cNvGrpSpPr/>
        <p:nvPr/>
      </p:nvGrpSpPr>
      <p:grpSpPr>
        <a:xfrm>
          <a:off x="0" y="0"/>
          <a:ext cx="0" cy="0"/>
          <a:chOff x="0" y="0"/>
          <a:chExt cx="0" cy="0"/>
        </a:xfrm>
      </p:grpSpPr>
      <p:sp>
        <p:nvSpPr>
          <p:cNvPr id="1726" name="Google Shape;1726;p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7" name="Google Shape;1727;p16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p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3" name="Google Shape;1733;p16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 name="Google Shape;223;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7"/>
        <p:cNvGrpSpPr/>
        <p:nvPr/>
      </p:nvGrpSpPr>
      <p:grpSpPr>
        <a:xfrm>
          <a:off x="0" y="0"/>
          <a:ext cx="0" cy="0"/>
          <a:chOff x="0" y="0"/>
          <a:chExt cx="0" cy="0"/>
        </a:xfrm>
      </p:grpSpPr>
      <p:sp>
        <p:nvSpPr>
          <p:cNvPr id="1738" name="Google Shape;1738;p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9" name="Google Shape;1739;p16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3"/>
        <p:cNvGrpSpPr/>
        <p:nvPr/>
      </p:nvGrpSpPr>
      <p:grpSpPr>
        <a:xfrm>
          <a:off x="0" y="0"/>
          <a:ext cx="0" cy="0"/>
          <a:chOff x="0" y="0"/>
          <a:chExt cx="0" cy="0"/>
        </a:xfrm>
      </p:grpSpPr>
      <p:sp>
        <p:nvSpPr>
          <p:cNvPr id="1744" name="Google Shape;1744;p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5" name="Google Shape;1745;p16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9"/>
        <p:cNvGrpSpPr/>
        <p:nvPr/>
      </p:nvGrpSpPr>
      <p:grpSpPr>
        <a:xfrm>
          <a:off x="0" y="0"/>
          <a:ext cx="0" cy="0"/>
          <a:chOff x="0" y="0"/>
          <a:chExt cx="0" cy="0"/>
        </a:xfrm>
      </p:grpSpPr>
      <p:sp>
        <p:nvSpPr>
          <p:cNvPr id="1750" name="Google Shape;1750;p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1" name="Google Shape;1751;p16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9"/>
        <p:cNvGrpSpPr/>
        <p:nvPr/>
      </p:nvGrpSpPr>
      <p:grpSpPr>
        <a:xfrm>
          <a:off x="0" y="0"/>
          <a:ext cx="0" cy="0"/>
          <a:chOff x="0" y="0"/>
          <a:chExt cx="0" cy="0"/>
        </a:xfrm>
      </p:grpSpPr>
      <p:sp>
        <p:nvSpPr>
          <p:cNvPr id="1760" name="Google Shape;1760;p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1" name="Google Shape;1761;p17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5"/>
        <p:cNvGrpSpPr/>
        <p:nvPr/>
      </p:nvGrpSpPr>
      <p:grpSpPr>
        <a:xfrm>
          <a:off x="0" y="0"/>
          <a:ext cx="0" cy="0"/>
          <a:chOff x="0" y="0"/>
          <a:chExt cx="0" cy="0"/>
        </a:xfrm>
      </p:grpSpPr>
      <p:sp>
        <p:nvSpPr>
          <p:cNvPr id="1766" name="Google Shape;1766;p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7" name="Google Shape;1767;p17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1"/>
        <p:cNvGrpSpPr/>
        <p:nvPr/>
      </p:nvGrpSpPr>
      <p:grpSpPr>
        <a:xfrm>
          <a:off x="0" y="0"/>
          <a:ext cx="0" cy="0"/>
          <a:chOff x="0" y="0"/>
          <a:chExt cx="0" cy="0"/>
        </a:xfrm>
      </p:grpSpPr>
      <p:sp>
        <p:nvSpPr>
          <p:cNvPr id="1772" name="Google Shape;1772;p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3" name="Google Shape;1773;p17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7"/>
        <p:cNvGrpSpPr/>
        <p:nvPr/>
      </p:nvGrpSpPr>
      <p:grpSpPr>
        <a:xfrm>
          <a:off x="0" y="0"/>
          <a:ext cx="0" cy="0"/>
          <a:chOff x="0" y="0"/>
          <a:chExt cx="0" cy="0"/>
        </a:xfrm>
      </p:grpSpPr>
      <p:sp>
        <p:nvSpPr>
          <p:cNvPr id="1778" name="Google Shape;1778;p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9" name="Google Shape;1779;p17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3"/>
        <p:cNvGrpSpPr/>
        <p:nvPr/>
      </p:nvGrpSpPr>
      <p:grpSpPr>
        <a:xfrm>
          <a:off x="0" y="0"/>
          <a:ext cx="0" cy="0"/>
          <a:chOff x="0" y="0"/>
          <a:chExt cx="0" cy="0"/>
        </a:xfrm>
      </p:grpSpPr>
      <p:sp>
        <p:nvSpPr>
          <p:cNvPr id="1784" name="Google Shape;1784;p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5" name="Google Shape;1785;p17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9"/>
        <p:cNvGrpSpPr/>
        <p:nvPr/>
      </p:nvGrpSpPr>
      <p:grpSpPr>
        <a:xfrm>
          <a:off x="0" y="0"/>
          <a:ext cx="0" cy="0"/>
          <a:chOff x="0" y="0"/>
          <a:chExt cx="0" cy="0"/>
        </a:xfrm>
      </p:grpSpPr>
      <p:sp>
        <p:nvSpPr>
          <p:cNvPr id="1790" name="Google Shape;1790;p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1" name="Google Shape;1791;p17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5"/>
        <p:cNvGrpSpPr/>
        <p:nvPr/>
      </p:nvGrpSpPr>
      <p:grpSpPr>
        <a:xfrm>
          <a:off x="0" y="0"/>
          <a:ext cx="0" cy="0"/>
          <a:chOff x="0" y="0"/>
          <a:chExt cx="0" cy="0"/>
        </a:xfrm>
      </p:grpSpPr>
      <p:sp>
        <p:nvSpPr>
          <p:cNvPr id="1796" name="Google Shape;1796;p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7" name="Google Shape;1797;p17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9" name="Google Shape;229;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1"/>
        <p:cNvGrpSpPr/>
        <p:nvPr/>
      </p:nvGrpSpPr>
      <p:grpSpPr>
        <a:xfrm>
          <a:off x="0" y="0"/>
          <a:ext cx="0" cy="0"/>
          <a:chOff x="0" y="0"/>
          <a:chExt cx="0" cy="0"/>
        </a:xfrm>
      </p:grpSpPr>
      <p:sp>
        <p:nvSpPr>
          <p:cNvPr id="1802" name="Google Shape;1802;p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3" name="Google Shape;1803;p17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7"/>
        <p:cNvGrpSpPr/>
        <p:nvPr/>
      </p:nvGrpSpPr>
      <p:grpSpPr>
        <a:xfrm>
          <a:off x="0" y="0"/>
          <a:ext cx="0" cy="0"/>
          <a:chOff x="0" y="0"/>
          <a:chExt cx="0" cy="0"/>
        </a:xfrm>
      </p:grpSpPr>
      <p:sp>
        <p:nvSpPr>
          <p:cNvPr id="1808" name="Google Shape;1808;p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9" name="Google Shape;1809;p17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3"/>
        <p:cNvGrpSpPr/>
        <p:nvPr/>
      </p:nvGrpSpPr>
      <p:grpSpPr>
        <a:xfrm>
          <a:off x="0" y="0"/>
          <a:ext cx="0" cy="0"/>
          <a:chOff x="0" y="0"/>
          <a:chExt cx="0" cy="0"/>
        </a:xfrm>
      </p:grpSpPr>
      <p:sp>
        <p:nvSpPr>
          <p:cNvPr id="1814" name="Google Shape;1814;p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5" name="Google Shape;1815;p17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p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1" name="Google Shape;1821;p18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6"/>
        <p:cNvGrpSpPr/>
        <p:nvPr/>
      </p:nvGrpSpPr>
      <p:grpSpPr>
        <a:xfrm>
          <a:off x="0" y="0"/>
          <a:ext cx="0" cy="0"/>
          <a:chOff x="0" y="0"/>
          <a:chExt cx="0" cy="0"/>
        </a:xfrm>
      </p:grpSpPr>
      <p:sp>
        <p:nvSpPr>
          <p:cNvPr id="1827" name="Google Shape;1827;p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8" name="Google Shape;1828;p18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p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4" name="Google Shape;1834;p18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p:cNvGrpSpPr/>
        <p:nvPr/>
      </p:nvGrpSpPr>
      <p:grpSpPr>
        <a:xfrm>
          <a:off x="0" y="0"/>
          <a:ext cx="0" cy="0"/>
          <a:chOff x="0" y="0"/>
          <a:chExt cx="0" cy="0"/>
        </a:xfrm>
      </p:grpSpPr>
      <p:sp>
        <p:nvSpPr>
          <p:cNvPr id="1839" name="Google Shape;1839;p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0" name="Google Shape;1840;p18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4"/>
        <p:cNvGrpSpPr/>
        <p:nvPr/>
      </p:nvGrpSpPr>
      <p:grpSpPr>
        <a:xfrm>
          <a:off x="0" y="0"/>
          <a:ext cx="0" cy="0"/>
          <a:chOff x="0" y="0"/>
          <a:chExt cx="0" cy="0"/>
        </a:xfrm>
      </p:grpSpPr>
      <p:sp>
        <p:nvSpPr>
          <p:cNvPr id="1845" name="Google Shape;1845;p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6" name="Google Shape;1846;p18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0"/>
        <p:cNvGrpSpPr/>
        <p:nvPr/>
      </p:nvGrpSpPr>
      <p:grpSpPr>
        <a:xfrm>
          <a:off x="0" y="0"/>
          <a:ext cx="0" cy="0"/>
          <a:chOff x="0" y="0"/>
          <a:chExt cx="0" cy="0"/>
        </a:xfrm>
      </p:grpSpPr>
      <p:sp>
        <p:nvSpPr>
          <p:cNvPr id="1851" name="Google Shape;1851;p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2" name="Google Shape;1852;p18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6"/>
        <p:cNvGrpSpPr/>
        <p:nvPr/>
      </p:nvGrpSpPr>
      <p:grpSpPr>
        <a:xfrm>
          <a:off x="0" y="0"/>
          <a:ext cx="0" cy="0"/>
          <a:chOff x="0" y="0"/>
          <a:chExt cx="0" cy="0"/>
        </a:xfrm>
      </p:grpSpPr>
      <p:sp>
        <p:nvSpPr>
          <p:cNvPr id="1857" name="Google Shape;1857;p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8" name="Google Shape;1858;p18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2"/>
        <p:cNvGrpSpPr/>
        <p:nvPr/>
      </p:nvGrpSpPr>
      <p:grpSpPr>
        <a:xfrm>
          <a:off x="0" y="0"/>
          <a:ext cx="0" cy="0"/>
          <a:chOff x="0" y="0"/>
          <a:chExt cx="0" cy="0"/>
        </a:xfrm>
      </p:grpSpPr>
      <p:sp>
        <p:nvSpPr>
          <p:cNvPr id="1863" name="Google Shape;1863;p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4" name="Google Shape;1864;p18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Google Shape;1869;p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0" name="Google Shape;1870;p18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p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6" name="Google Shape;1876;p18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0"/>
        <p:cNvGrpSpPr/>
        <p:nvPr/>
      </p:nvGrpSpPr>
      <p:grpSpPr>
        <a:xfrm>
          <a:off x="0" y="0"/>
          <a:ext cx="0" cy="0"/>
          <a:chOff x="0" y="0"/>
          <a:chExt cx="0" cy="0"/>
        </a:xfrm>
      </p:grpSpPr>
      <p:sp>
        <p:nvSpPr>
          <p:cNvPr id="1881" name="Google Shape;1881;p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2" name="Google Shape;1882;p19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6"/>
        <p:cNvGrpSpPr/>
        <p:nvPr/>
      </p:nvGrpSpPr>
      <p:grpSpPr>
        <a:xfrm>
          <a:off x="0" y="0"/>
          <a:ext cx="0" cy="0"/>
          <a:chOff x="0" y="0"/>
          <a:chExt cx="0" cy="0"/>
        </a:xfrm>
      </p:grpSpPr>
      <p:sp>
        <p:nvSpPr>
          <p:cNvPr id="1887" name="Google Shape;1887;p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8" name="Google Shape;1888;p19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p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4" name="Google Shape;1894;p19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8"/>
        <p:cNvGrpSpPr/>
        <p:nvPr/>
      </p:nvGrpSpPr>
      <p:grpSpPr>
        <a:xfrm>
          <a:off x="0" y="0"/>
          <a:ext cx="0" cy="0"/>
          <a:chOff x="0" y="0"/>
          <a:chExt cx="0" cy="0"/>
        </a:xfrm>
      </p:grpSpPr>
      <p:sp>
        <p:nvSpPr>
          <p:cNvPr id="1899" name="Google Shape;1899;p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0" name="Google Shape;1900;p19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4"/>
        <p:cNvGrpSpPr/>
        <p:nvPr/>
      </p:nvGrpSpPr>
      <p:grpSpPr>
        <a:xfrm>
          <a:off x="0" y="0"/>
          <a:ext cx="0" cy="0"/>
          <a:chOff x="0" y="0"/>
          <a:chExt cx="0" cy="0"/>
        </a:xfrm>
      </p:grpSpPr>
      <p:sp>
        <p:nvSpPr>
          <p:cNvPr id="1905" name="Google Shape;1905;p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6" name="Google Shape;1906;p19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0"/>
        <p:cNvGrpSpPr/>
        <p:nvPr/>
      </p:nvGrpSpPr>
      <p:grpSpPr>
        <a:xfrm>
          <a:off x="0" y="0"/>
          <a:ext cx="0" cy="0"/>
          <a:chOff x="0" y="0"/>
          <a:chExt cx="0" cy="0"/>
        </a:xfrm>
      </p:grpSpPr>
      <p:sp>
        <p:nvSpPr>
          <p:cNvPr id="1911" name="Google Shape;1911;p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2" name="Google Shape;1912;p19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6"/>
        <p:cNvGrpSpPr/>
        <p:nvPr/>
      </p:nvGrpSpPr>
      <p:grpSpPr>
        <a:xfrm>
          <a:off x="0" y="0"/>
          <a:ext cx="0" cy="0"/>
          <a:chOff x="0" y="0"/>
          <a:chExt cx="0" cy="0"/>
        </a:xfrm>
      </p:grpSpPr>
      <p:sp>
        <p:nvSpPr>
          <p:cNvPr id="1917" name="Google Shape;1917;p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8" name="Google Shape;1918;p19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1" name="Google Shape;241;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p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24" name="Google Shape;1924;p19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8"/>
        <p:cNvGrpSpPr/>
        <p:nvPr/>
      </p:nvGrpSpPr>
      <p:grpSpPr>
        <a:xfrm>
          <a:off x="0" y="0"/>
          <a:ext cx="0" cy="0"/>
          <a:chOff x="0" y="0"/>
          <a:chExt cx="0" cy="0"/>
        </a:xfrm>
      </p:grpSpPr>
      <p:sp>
        <p:nvSpPr>
          <p:cNvPr id="1929" name="Google Shape;1929;p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0" name="Google Shape;1930;p19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4"/>
        <p:cNvGrpSpPr/>
        <p:nvPr/>
      </p:nvGrpSpPr>
      <p:grpSpPr>
        <a:xfrm>
          <a:off x="0" y="0"/>
          <a:ext cx="0" cy="0"/>
          <a:chOff x="0" y="0"/>
          <a:chExt cx="0" cy="0"/>
        </a:xfrm>
      </p:grpSpPr>
      <p:sp>
        <p:nvSpPr>
          <p:cNvPr id="1935" name="Google Shape;1935;p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6" name="Google Shape;1936;p19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p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6" name="Google Shape;1946;p20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0"/>
        <p:cNvGrpSpPr/>
        <p:nvPr/>
      </p:nvGrpSpPr>
      <p:grpSpPr>
        <a:xfrm>
          <a:off x="0" y="0"/>
          <a:ext cx="0" cy="0"/>
          <a:chOff x="0" y="0"/>
          <a:chExt cx="0" cy="0"/>
        </a:xfrm>
      </p:grpSpPr>
      <p:sp>
        <p:nvSpPr>
          <p:cNvPr id="1951" name="Google Shape;1951;p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2" name="Google Shape;1952;p20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6"/>
        <p:cNvGrpSpPr/>
        <p:nvPr/>
      </p:nvGrpSpPr>
      <p:grpSpPr>
        <a:xfrm>
          <a:off x="0" y="0"/>
          <a:ext cx="0" cy="0"/>
          <a:chOff x="0" y="0"/>
          <a:chExt cx="0" cy="0"/>
        </a:xfrm>
      </p:grpSpPr>
      <p:sp>
        <p:nvSpPr>
          <p:cNvPr id="1957" name="Google Shape;1957;p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8" name="Google Shape;1958;p20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Google Shape;1963;p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4" name="Google Shape;1964;p20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8"/>
        <p:cNvGrpSpPr/>
        <p:nvPr/>
      </p:nvGrpSpPr>
      <p:grpSpPr>
        <a:xfrm>
          <a:off x="0" y="0"/>
          <a:ext cx="0" cy="0"/>
          <a:chOff x="0" y="0"/>
          <a:chExt cx="0" cy="0"/>
        </a:xfrm>
      </p:grpSpPr>
      <p:sp>
        <p:nvSpPr>
          <p:cNvPr id="1969" name="Google Shape;1969;p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0" name="Google Shape;1970;p20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4"/>
        <p:cNvGrpSpPr/>
        <p:nvPr/>
      </p:nvGrpSpPr>
      <p:grpSpPr>
        <a:xfrm>
          <a:off x="0" y="0"/>
          <a:ext cx="0" cy="0"/>
          <a:chOff x="0" y="0"/>
          <a:chExt cx="0" cy="0"/>
        </a:xfrm>
      </p:grpSpPr>
      <p:sp>
        <p:nvSpPr>
          <p:cNvPr id="1975" name="Google Shape;1975;p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6" name="Google Shape;1976;p20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0"/>
        <p:cNvGrpSpPr/>
        <p:nvPr/>
      </p:nvGrpSpPr>
      <p:grpSpPr>
        <a:xfrm>
          <a:off x="0" y="0"/>
          <a:ext cx="0" cy="0"/>
          <a:chOff x="0" y="0"/>
          <a:chExt cx="0" cy="0"/>
        </a:xfrm>
      </p:grpSpPr>
      <p:sp>
        <p:nvSpPr>
          <p:cNvPr id="1981" name="Google Shape;1981;p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2" name="Google Shape;1982;p20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7" name="Google Shape;247;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6"/>
        <p:cNvGrpSpPr/>
        <p:nvPr/>
      </p:nvGrpSpPr>
      <p:grpSpPr>
        <a:xfrm>
          <a:off x="0" y="0"/>
          <a:ext cx="0" cy="0"/>
          <a:chOff x="0" y="0"/>
          <a:chExt cx="0" cy="0"/>
        </a:xfrm>
      </p:grpSpPr>
      <p:sp>
        <p:nvSpPr>
          <p:cNvPr id="1987" name="Google Shape;1987;p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8" name="Google Shape;1988;p20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p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4" name="Google Shape;1994;p20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8"/>
        <p:cNvGrpSpPr/>
        <p:nvPr/>
      </p:nvGrpSpPr>
      <p:grpSpPr>
        <a:xfrm>
          <a:off x="0" y="0"/>
          <a:ext cx="0" cy="0"/>
          <a:chOff x="0" y="0"/>
          <a:chExt cx="0" cy="0"/>
        </a:xfrm>
      </p:grpSpPr>
      <p:sp>
        <p:nvSpPr>
          <p:cNvPr id="1999" name="Google Shape;1999;p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0" name="Google Shape;2000;p20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4"/>
        <p:cNvGrpSpPr/>
        <p:nvPr/>
      </p:nvGrpSpPr>
      <p:grpSpPr>
        <a:xfrm>
          <a:off x="0" y="0"/>
          <a:ext cx="0" cy="0"/>
          <a:chOff x="0" y="0"/>
          <a:chExt cx="0" cy="0"/>
        </a:xfrm>
      </p:grpSpPr>
      <p:sp>
        <p:nvSpPr>
          <p:cNvPr id="2005" name="Google Shape;2005;p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6" name="Google Shape;2006;p2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0"/>
        <p:cNvGrpSpPr/>
        <p:nvPr/>
      </p:nvGrpSpPr>
      <p:grpSpPr>
        <a:xfrm>
          <a:off x="0" y="0"/>
          <a:ext cx="0" cy="0"/>
          <a:chOff x="0" y="0"/>
          <a:chExt cx="0" cy="0"/>
        </a:xfrm>
      </p:grpSpPr>
      <p:sp>
        <p:nvSpPr>
          <p:cNvPr id="2011" name="Google Shape;2011;p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2" name="Google Shape;2012;p2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6"/>
        <p:cNvGrpSpPr/>
        <p:nvPr/>
      </p:nvGrpSpPr>
      <p:grpSpPr>
        <a:xfrm>
          <a:off x="0" y="0"/>
          <a:ext cx="0" cy="0"/>
          <a:chOff x="0" y="0"/>
          <a:chExt cx="0" cy="0"/>
        </a:xfrm>
      </p:grpSpPr>
      <p:sp>
        <p:nvSpPr>
          <p:cNvPr id="2017" name="Google Shape;2017;p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8" name="Google Shape;2018;p2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2"/>
        <p:cNvGrpSpPr/>
        <p:nvPr/>
      </p:nvGrpSpPr>
      <p:grpSpPr>
        <a:xfrm>
          <a:off x="0" y="0"/>
          <a:ext cx="0" cy="0"/>
          <a:chOff x="0" y="0"/>
          <a:chExt cx="0" cy="0"/>
        </a:xfrm>
      </p:grpSpPr>
      <p:sp>
        <p:nvSpPr>
          <p:cNvPr id="2023" name="Google Shape;2023;p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4" name="Google Shape;2024;p2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1"/>
        <p:cNvGrpSpPr/>
        <p:nvPr/>
      </p:nvGrpSpPr>
      <p:grpSpPr>
        <a:xfrm>
          <a:off x="0" y="0"/>
          <a:ext cx="0" cy="0"/>
          <a:chOff x="0" y="0"/>
          <a:chExt cx="0" cy="0"/>
        </a:xfrm>
      </p:grpSpPr>
      <p:sp>
        <p:nvSpPr>
          <p:cNvPr id="2032" name="Google Shape;2032;p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3" name="Google Shape;2033;p2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7"/>
        <p:cNvGrpSpPr/>
        <p:nvPr/>
      </p:nvGrpSpPr>
      <p:grpSpPr>
        <a:xfrm>
          <a:off x="0" y="0"/>
          <a:ext cx="0" cy="0"/>
          <a:chOff x="0" y="0"/>
          <a:chExt cx="0" cy="0"/>
        </a:xfrm>
      </p:grpSpPr>
      <p:sp>
        <p:nvSpPr>
          <p:cNvPr id="2038" name="Google Shape;2038;p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9" name="Google Shape;2039;p2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3"/>
        <p:cNvGrpSpPr/>
        <p:nvPr/>
      </p:nvGrpSpPr>
      <p:grpSpPr>
        <a:xfrm>
          <a:off x="0" y="0"/>
          <a:ext cx="0" cy="0"/>
          <a:chOff x="0" y="0"/>
          <a:chExt cx="0" cy="0"/>
        </a:xfrm>
      </p:grpSpPr>
      <p:sp>
        <p:nvSpPr>
          <p:cNvPr id="2044" name="Google Shape;2044;p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45" name="Google Shape;2045;p2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 name="Google Shape;253;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9"/>
        <p:cNvGrpSpPr/>
        <p:nvPr/>
      </p:nvGrpSpPr>
      <p:grpSpPr>
        <a:xfrm>
          <a:off x="0" y="0"/>
          <a:ext cx="0" cy="0"/>
          <a:chOff x="0" y="0"/>
          <a:chExt cx="0" cy="0"/>
        </a:xfrm>
      </p:grpSpPr>
      <p:sp>
        <p:nvSpPr>
          <p:cNvPr id="2050" name="Google Shape;2050;p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1" name="Google Shape;2051;p2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5"/>
        <p:cNvGrpSpPr/>
        <p:nvPr/>
      </p:nvGrpSpPr>
      <p:grpSpPr>
        <a:xfrm>
          <a:off x="0" y="0"/>
          <a:ext cx="0" cy="0"/>
          <a:chOff x="0" y="0"/>
          <a:chExt cx="0" cy="0"/>
        </a:xfrm>
      </p:grpSpPr>
      <p:sp>
        <p:nvSpPr>
          <p:cNvPr id="2056" name="Google Shape;2056;p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7" name="Google Shape;2057;p2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p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3" name="Google Shape;2063;p2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7"/>
        <p:cNvGrpSpPr/>
        <p:nvPr/>
      </p:nvGrpSpPr>
      <p:grpSpPr>
        <a:xfrm>
          <a:off x="0" y="0"/>
          <a:ext cx="0" cy="0"/>
          <a:chOff x="0" y="0"/>
          <a:chExt cx="0" cy="0"/>
        </a:xfrm>
      </p:grpSpPr>
      <p:sp>
        <p:nvSpPr>
          <p:cNvPr id="2068" name="Google Shape;2068;p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9" name="Google Shape;2069;p2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3"/>
        <p:cNvGrpSpPr/>
        <p:nvPr/>
      </p:nvGrpSpPr>
      <p:grpSpPr>
        <a:xfrm>
          <a:off x="0" y="0"/>
          <a:ext cx="0" cy="0"/>
          <a:chOff x="0" y="0"/>
          <a:chExt cx="0" cy="0"/>
        </a:xfrm>
      </p:grpSpPr>
      <p:sp>
        <p:nvSpPr>
          <p:cNvPr id="2074" name="Google Shape;2074;p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5" name="Google Shape;2075;p2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p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1" name="Google Shape;2081;p2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6"/>
        <p:cNvGrpSpPr/>
        <p:nvPr/>
      </p:nvGrpSpPr>
      <p:grpSpPr>
        <a:xfrm>
          <a:off x="0" y="0"/>
          <a:ext cx="0" cy="0"/>
          <a:chOff x="0" y="0"/>
          <a:chExt cx="0" cy="0"/>
        </a:xfrm>
      </p:grpSpPr>
      <p:sp>
        <p:nvSpPr>
          <p:cNvPr id="2087" name="Google Shape;2087;p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8" name="Google Shape;2088;p2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2"/>
        <p:cNvGrpSpPr/>
        <p:nvPr/>
      </p:nvGrpSpPr>
      <p:grpSpPr>
        <a:xfrm>
          <a:off x="0" y="0"/>
          <a:ext cx="0" cy="0"/>
          <a:chOff x="0" y="0"/>
          <a:chExt cx="0" cy="0"/>
        </a:xfrm>
      </p:grpSpPr>
      <p:sp>
        <p:nvSpPr>
          <p:cNvPr id="2093" name="Google Shape;2093;p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4" name="Google Shape;2094;p2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8"/>
        <p:cNvGrpSpPr/>
        <p:nvPr/>
      </p:nvGrpSpPr>
      <p:grpSpPr>
        <a:xfrm>
          <a:off x="0" y="0"/>
          <a:ext cx="0" cy="0"/>
          <a:chOff x="0" y="0"/>
          <a:chExt cx="0" cy="0"/>
        </a:xfrm>
      </p:grpSpPr>
      <p:sp>
        <p:nvSpPr>
          <p:cNvPr id="2099" name="Google Shape;2099;p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0" name="Google Shape;2100;p2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4"/>
        <p:cNvGrpSpPr/>
        <p:nvPr/>
      </p:nvGrpSpPr>
      <p:grpSpPr>
        <a:xfrm>
          <a:off x="0" y="0"/>
          <a:ext cx="0" cy="0"/>
          <a:chOff x="0" y="0"/>
          <a:chExt cx="0" cy="0"/>
        </a:xfrm>
      </p:grpSpPr>
      <p:sp>
        <p:nvSpPr>
          <p:cNvPr id="2105" name="Google Shape;2105;p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6" name="Google Shape;2106;p2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9" name="Google Shape;259;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0"/>
        <p:cNvGrpSpPr/>
        <p:nvPr/>
      </p:nvGrpSpPr>
      <p:grpSpPr>
        <a:xfrm>
          <a:off x="0" y="0"/>
          <a:ext cx="0" cy="0"/>
          <a:chOff x="0" y="0"/>
          <a:chExt cx="0" cy="0"/>
        </a:xfrm>
      </p:grpSpPr>
      <p:sp>
        <p:nvSpPr>
          <p:cNvPr id="2111" name="Google Shape;2111;p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2" name="Google Shape;2112;p2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p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8" name="Google Shape;2118;p2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2"/>
        <p:cNvGrpSpPr/>
        <p:nvPr/>
      </p:nvGrpSpPr>
      <p:grpSpPr>
        <a:xfrm>
          <a:off x="0" y="0"/>
          <a:ext cx="0" cy="0"/>
          <a:chOff x="0" y="0"/>
          <a:chExt cx="0" cy="0"/>
        </a:xfrm>
      </p:grpSpPr>
      <p:sp>
        <p:nvSpPr>
          <p:cNvPr id="2123" name="Google Shape;2123;p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4" name="Google Shape;2124;p2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8"/>
        <p:cNvGrpSpPr/>
        <p:nvPr/>
      </p:nvGrpSpPr>
      <p:grpSpPr>
        <a:xfrm>
          <a:off x="0" y="0"/>
          <a:ext cx="0" cy="0"/>
          <a:chOff x="0" y="0"/>
          <a:chExt cx="0" cy="0"/>
        </a:xfrm>
      </p:grpSpPr>
      <p:sp>
        <p:nvSpPr>
          <p:cNvPr id="2129" name="Google Shape;2129;p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0" name="Google Shape;2130;p2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4"/>
        <p:cNvGrpSpPr/>
        <p:nvPr/>
      </p:nvGrpSpPr>
      <p:grpSpPr>
        <a:xfrm>
          <a:off x="0" y="0"/>
          <a:ext cx="0" cy="0"/>
          <a:chOff x="0" y="0"/>
          <a:chExt cx="0" cy="0"/>
        </a:xfrm>
      </p:grpSpPr>
      <p:sp>
        <p:nvSpPr>
          <p:cNvPr id="2135" name="Google Shape;2135;p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6" name="Google Shape;2136;p2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0"/>
        <p:cNvGrpSpPr/>
        <p:nvPr/>
      </p:nvGrpSpPr>
      <p:grpSpPr>
        <a:xfrm>
          <a:off x="0" y="0"/>
          <a:ext cx="0" cy="0"/>
          <a:chOff x="0" y="0"/>
          <a:chExt cx="0" cy="0"/>
        </a:xfrm>
      </p:grpSpPr>
      <p:sp>
        <p:nvSpPr>
          <p:cNvPr id="2141" name="Google Shape;2141;p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2" name="Google Shape;2142;p23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6"/>
        <p:cNvGrpSpPr/>
        <p:nvPr/>
      </p:nvGrpSpPr>
      <p:grpSpPr>
        <a:xfrm>
          <a:off x="0" y="0"/>
          <a:ext cx="0" cy="0"/>
          <a:chOff x="0" y="0"/>
          <a:chExt cx="0" cy="0"/>
        </a:xfrm>
      </p:grpSpPr>
      <p:sp>
        <p:nvSpPr>
          <p:cNvPr id="2147" name="Google Shape;2147;p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8" name="Google Shape;2148;p23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2"/>
        <p:cNvGrpSpPr/>
        <p:nvPr/>
      </p:nvGrpSpPr>
      <p:grpSpPr>
        <a:xfrm>
          <a:off x="0" y="0"/>
          <a:ext cx="0" cy="0"/>
          <a:chOff x="0" y="0"/>
          <a:chExt cx="0" cy="0"/>
        </a:xfrm>
      </p:grpSpPr>
      <p:sp>
        <p:nvSpPr>
          <p:cNvPr id="2153" name="Google Shape;2153;p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4" name="Google Shape;2154;p23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8"/>
        <p:cNvGrpSpPr/>
        <p:nvPr/>
      </p:nvGrpSpPr>
      <p:grpSpPr>
        <a:xfrm>
          <a:off x="0" y="0"/>
          <a:ext cx="0" cy="0"/>
          <a:chOff x="0" y="0"/>
          <a:chExt cx="0" cy="0"/>
        </a:xfrm>
      </p:grpSpPr>
      <p:sp>
        <p:nvSpPr>
          <p:cNvPr id="2159" name="Google Shape;2159;p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0" name="Google Shape;2160;p23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4"/>
        <p:cNvGrpSpPr/>
        <p:nvPr/>
      </p:nvGrpSpPr>
      <p:grpSpPr>
        <a:xfrm>
          <a:off x="0" y="0"/>
          <a:ext cx="0" cy="0"/>
          <a:chOff x="0" y="0"/>
          <a:chExt cx="0" cy="0"/>
        </a:xfrm>
      </p:grpSpPr>
      <p:sp>
        <p:nvSpPr>
          <p:cNvPr id="2165" name="Google Shape;2165;p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6" name="Google Shape;2166;p23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5" name="Google Shape;265;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0"/>
        <p:cNvGrpSpPr/>
        <p:nvPr/>
      </p:nvGrpSpPr>
      <p:grpSpPr>
        <a:xfrm>
          <a:off x="0" y="0"/>
          <a:ext cx="0" cy="0"/>
          <a:chOff x="0" y="0"/>
          <a:chExt cx="0" cy="0"/>
        </a:xfrm>
      </p:grpSpPr>
      <p:sp>
        <p:nvSpPr>
          <p:cNvPr id="2171" name="Google Shape;2171;p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2" name="Google Shape;2172;p23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6"/>
        <p:cNvGrpSpPr/>
        <p:nvPr/>
      </p:nvGrpSpPr>
      <p:grpSpPr>
        <a:xfrm>
          <a:off x="0" y="0"/>
          <a:ext cx="0" cy="0"/>
          <a:chOff x="0" y="0"/>
          <a:chExt cx="0" cy="0"/>
        </a:xfrm>
      </p:grpSpPr>
      <p:sp>
        <p:nvSpPr>
          <p:cNvPr id="2177" name="Google Shape;2177;p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8" name="Google Shape;2178;p23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2"/>
        <p:cNvGrpSpPr/>
        <p:nvPr/>
      </p:nvGrpSpPr>
      <p:grpSpPr>
        <a:xfrm>
          <a:off x="0" y="0"/>
          <a:ext cx="0" cy="0"/>
          <a:chOff x="0" y="0"/>
          <a:chExt cx="0" cy="0"/>
        </a:xfrm>
      </p:grpSpPr>
      <p:sp>
        <p:nvSpPr>
          <p:cNvPr id="2183" name="Google Shape;2183;p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4" name="Google Shape;2184;p23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p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0" name="Google Shape;2190;p24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4"/>
        <p:cNvGrpSpPr/>
        <p:nvPr/>
      </p:nvGrpSpPr>
      <p:grpSpPr>
        <a:xfrm>
          <a:off x="0" y="0"/>
          <a:ext cx="0" cy="0"/>
          <a:chOff x="0" y="0"/>
          <a:chExt cx="0" cy="0"/>
        </a:xfrm>
      </p:grpSpPr>
      <p:sp>
        <p:nvSpPr>
          <p:cNvPr id="2195" name="Google Shape;2195;p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6" name="Google Shape;2196;p24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0"/>
        <p:cNvGrpSpPr/>
        <p:nvPr/>
      </p:nvGrpSpPr>
      <p:grpSpPr>
        <a:xfrm>
          <a:off x="0" y="0"/>
          <a:ext cx="0" cy="0"/>
          <a:chOff x="0" y="0"/>
          <a:chExt cx="0" cy="0"/>
        </a:xfrm>
      </p:grpSpPr>
      <p:sp>
        <p:nvSpPr>
          <p:cNvPr id="2201" name="Google Shape;2201;p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2" name="Google Shape;2202;p24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6"/>
        <p:cNvGrpSpPr/>
        <p:nvPr/>
      </p:nvGrpSpPr>
      <p:grpSpPr>
        <a:xfrm>
          <a:off x="0" y="0"/>
          <a:ext cx="0" cy="0"/>
          <a:chOff x="0" y="0"/>
          <a:chExt cx="0" cy="0"/>
        </a:xfrm>
      </p:grpSpPr>
      <p:sp>
        <p:nvSpPr>
          <p:cNvPr id="2207" name="Google Shape;2207;p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8" name="Google Shape;2208;p24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2"/>
        <p:cNvGrpSpPr/>
        <p:nvPr/>
      </p:nvGrpSpPr>
      <p:grpSpPr>
        <a:xfrm>
          <a:off x="0" y="0"/>
          <a:ext cx="0" cy="0"/>
          <a:chOff x="0" y="0"/>
          <a:chExt cx="0" cy="0"/>
        </a:xfrm>
      </p:grpSpPr>
      <p:sp>
        <p:nvSpPr>
          <p:cNvPr id="2213" name="Google Shape;2213;p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4" name="Google Shape;2214;p2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9"/>
        <p:cNvGrpSpPr/>
        <p:nvPr/>
      </p:nvGrpSpPr>
      <p:grpSpPr>
        <a:xfrm>
          <a:off x="0" y="0"/>
          <a:ext cx="0" cy="0"/>
          <a:chOff x="0" y="0"/>
          <a:chExt cx="0" cy="0"/>
        </a:xfrm>
      </p:grpSpPr>
      <p:sp>
        <p:nvSpPr>
          <p:cNvPr id="2220" name="Google Shape;2220;p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21" name="Google Shape;2221;p24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p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27" name="Google Shape;2227;p24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1"/>
        <p:cNvGrpSpPr/>
        <p:nvPr/>
      </p:nvGrpSpPr>
      <p:grpSpPr>
        <a:xfrm>
          <a:off x="0" y="0"/>
          <a:ext cx="0" cy="0"/>
          <a:chOff x="0" y="0"/>
          <a:chExt cx="0" cy="0"/>
        </a:xfrm>
      </p:grpSpPr>
      <p:sp>
        <p:nvSpPr>
          <p:cNvPr id="2232" name="Google Shape;2232;p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3" name="Google Shape;2233;p24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7"/>
        <p:cNvGrpSpPr/>
        <p:nvPr/>
      </p:nvGrpSpPr>
      <p:grpSpPr>
        <a:xfrm>
          <a:off x="0" y="0"/>
          <a:ext cx="0" cy="0"/>
          <a:chOff x="0" y="0"/>
          <a:chExt cx="0" cy="0"/>
        </a:xfrm>
      </p:grpSpPr>
      <p:sp>
        <p:nvSpPr>
          <p:cNvPr id="2238" name="Google Shape;2238;p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9" name="Google Shape;2239;p24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3"/>
        <p:cNvGrpSpPr/>
        <p:nvPr/>
      </p:nvGrpSpPr>
      <p:grpSpPr>
        <a:xfrm>
          <a:off x="0" y="0"/>
          <a:ext cx="0" cy="0"/>
          <a:chOff x="0" y="0"/>
          <a:chExt cx="0" cy="0"/>
        </a:xfrm>
      </p:grpSpPr>
      <p:sp>
        <p:nvSpPr>
          <p:cNvPr id="2244" name="Google Shape;2244;p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5" name="Google Shape;2245;p24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9"/>
        <p:cNvGrpSpPr/>
        <p:nvPr/>
      </p:nvGrpSpPr>
      <p:grpSpPr>
        <a:xfrm>
          <a:off x="0" y="0"/>
          <a:ext cx="0" cy="0"/>
          <a:chOff x="0" y="0"/>
          <a:chExt cx="0" cy="0"/>
        </a:xfrm>
      </p:grpSpPr>
      <p:sp>
        <p:nvSpPr>
          <p:cNvPr id="2250" name="Google Shape;2250;p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1" name="Google Shape;2251;p25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5"/>
        <p:cNvGrpSpPr/>
        <p:nvPr/>
      </p:nvGrpSpPr>
      <p:grpSpPr>
        <a:xfrm>
          <a:off x="0" y="0"/>
          <a:ext cx="0" cy="0"/>
          <a:chOff x="0" y="0"/>
          <a:chExt cx="0" cy="0"/>
        </a:xfrm>
      </p:grpSpPr>
      <p:sp>
        <p:nvSpPr>
          <p:cNvPr id="2256" name="Google Shape;2256;p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7" name="Google Shape;2257;p25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1"/>
        <p:cNvGrpSpPr/>
        <p:nvPr/>
      </p:nvGrpSpPr>
      <p:grpSpPr>
        <a:xfrm>
          <a:off x="0" y="0"/>
          <a:ext cx="0" cy="0"/>
          <a:chOff x="0" y="0"/>
          <a:chExt cx="0" cy="0"/>
        </a:xfrm>
      </p:grpSpPr>
      <p:sp>
        <p:nvSpPr>
          <p:cNvPr id="2262" name="Google Shape;2262;p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3" name="Google Shape;2263;p25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p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5" name="Google Shape;2275;p25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9"/>
        <p:cNvGrpSpPr/>
        <p:nvPr/>
      </p:nvGrpSpPr>
      <p:grpSpPr>
        <a:xfrm>
          <a:off x="0" y="0"/>
          <a:ext cx="0" cy="0"/>
          <a:chOff x="0" y="0"/>
          <a:chExt cx="0" cy="0"/>
        </a:xfrm>
      </p:grpSpPr>
      <p:sp>
        <p:nvSpPr>
          <p:cNvPr id="2280" name="Google Shape;2280;p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1" name="Google Shape;2281;p25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5"/>
        <p:cNvGrpSpPr/>
        <p:nvPr/>
      </p:nvGrpSpPr>
      <p:grpSpPr>
        <a:xfrm>
          <a:off x="0" y="0"/>
          <a:ext cx="0" cy="0"/>
          <a:chOff x="0" y="0"/>
          <a:chExt cx="0" cy="0"/>
        </a:xfrm>
      </p:grpSpPr>
      <p:sp>
        <p:nvSpPr>
          <p:cNvPr id="2286" name="Google Shape;2286;p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7" name="Google Shape;2287;p25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1"/>
        <p:cNvGrpSpPr/>
        <p:nvPr/>
      </p:nvGrpSpPr>
      <p:grpSpPr>
        <a:xfrm>
          <a:off x="0" y="0"/>
          <a:ext cx="0" cy="0"/>
          <a:chOff x="0" y="0"/>
          <a:chExt cx="0" cy="0"/>
        </a:xfrm>
      </p:grpSpPr>
      <p:sp>
        <p:nvSpPr>
          <p:cNvPr id="2292" name="Google Shape;2292;p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93" name="Google Shape;2293;p25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7" name="Google Shape;277;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7"/>
        <p:cNvGrpSpPr/>
        <p:nvPr/>
      </p:nvGrpSpPr>
      <p:grpSpPr>
        <a:xfrm>
          <a:off x="0" y="0"/>
          <a:ext cx="0" cy="0"/>
          <a:chOff x="0" y="0"/>
          <a:chExt cx="0" cy="0"/>
        </a:xfrm>
      </p:grpSpPr>
      <p:sp>
        <p:nvSpPr>
          <p:cNvPr id="2298" name="Google Shape;2298;p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99" name="Google Shape;2299;p25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3"/>
        <p:cNvGrpSpPr/>
        <p:nvPr/>
      </p:nvGrpSpPr>
      <p:grpSpPr>
        <a:xfrm>
          <a:off x="0" y="0"/>
          <a:ext cx="0" cy="0"/>
          <a:chOff x="0" y="0"/>
          <a:chExt cx="0" cy="0"/>
        </a:xfrm>
      </p:grpSpPr>
      <p:sp>
        <p:nvSpPr>
          <p:cNvPr id="2304" name="Google Shape;2304;p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5" name="Google Shape;2305;p25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Google Shape;2310;p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11" name="Google Shape;2311;p25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8"/>
        <p:cNvGrpSpPr/>
        <p:nvPr/>
      </p:nvGrpSpPr>
      <p:grpSpPr>
        <a:xfrm>
          <a:off x="0" y="0"/>
          <a:ext cx="0" cy="0"/>
          <a:chOff x="0" y="0"/>
          <a:chExt cx="0" cy="0"/>
        </a:xfrm>
      </p:grpSpPr>
      <p:sp>
        <p:nvSpPr>
          <p:cNvPr id="2329" name="Google Shape;2329;p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0" name="Google Shape;2330;p26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p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7" name="Google Shape;2337;p26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7"/>
        <p:cNvGrpSpPr/>
        <p:nvPr/>
      </p:nvGrpSpPr>
      <p:grpSpPr>
        <a:xfrm>
          <a:off x="0" y="0"/>
          <a:ext cx="0" cy="0"/>
          <a:chOff x="0" y="0"/>
          <a:chExt cx="0" cy="0"/>
        </a:xfrm>
      </p:grpSpPr>
      <p:sp>
        <p:nvSpPr>
          <p:cNvPr id="2348" name="Google Shape;2348;p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9" name="Google Shape;2349;p26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3"/>
        <p:cNvGrpSpPr/>
        <p:nvPr/>
      </p:nvGrpSpPr>
      <p:grpSpPr>
        <a:xfrm>
          <a:off x="0" y="0"/>
          <a:ext cx="0" cy="0"/>
          <a:chOff x="0" y="0"/>
          <a:chExt cx="0" cy="0"/>
        </a:xfrm>
      </p:grpSpPr>
      <p:sp>
        <p:nvSpPr>
          <p:cNvPr id="2354" name="Google Shape;2354;p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5" name="Google Shape;2355;p26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2"/>
        <p:cNvGrpSpPr/>
        <p:nvPr/>
      </p:nvGrpSpPr>
      <p:grpSpPr>
        <a:xfrm>
          <a:off x="0" y="0"/>
          <a:ext cx="0" cy="0"/>
          <a:chOff x="0" y="0"/>
          <a:chExt cx="0" cy="0"/>
        </a:xfrm>
      </p:grpSpPr>
      <p:sp>
        <p:nvSpPr>
          <p:cNvPr id="2373" name="Google Shape;2373;p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74" name="Google Shape;2374;p26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8"/>
        <p:cNvGrpSpPr/>
        <p:nvPr/>
      </p:nvGrpSpPr>
      <p:grpSpPr>
        <a:xfrm>
          <a:off x="0" y="0"/>
          <a:ext cx="0" cy="0"/>
          <a:chOff x="0" y="0"/>
          <a:chExt cx="0" cy="0"/>
        </a:xfrm>
      </p:grpSpPr>
      <p:sp>
        <p:nvSpPr>
          <p:cNvPr id="2379" name="Google Shape;2379;p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0" name="Google Shape;2380;p26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6"/>
        <p:cNvGrpSpPr/>
        <p:nvPr/>
      </p:nvGrpSpPr>
      <p:grpSpPr>
        <a:xfrm>
          <a:off x="0" y="0"/>
          <a:ext cx="0" cy="0"/>
          <a:chOff x="0" y="0"/>
          <a:chExt cx="0" cy="0"/>
        </a:xfrm>
      </p:grpSpPr>
      <p:sp>
        <p:nvSpPr>
          <p:cNvPr id="2387" name="Google Shape;2387;p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8" name="Google Shape;2388;p26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 name="Google Shape;283;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5"/>
        <p:cNvGrpSpPr/>
        <p:nvPr/>
      </p:nvGrpSpPr>
      <p:grpSpPr>
        <a:xfrm>
          <a:off x="0" y="0"/>
          <a:ext cx="0" cy="0"/>
          <a:chOff x="0" y="0"/>
          <a:chExt cx="0" cy="0"/>
        </a:xfrm>
      </p:grpSpPr>
      <p:sp>
        <p:nvSpPr>
          <p:cNvPr id="2396" name="Google Shape;2396;p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97" name="Google Shape;2397;p26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1"/>
        <p:cNvGrpSpPr/>
        <p:nvPr/>
      </p:nvGrpSpPr>
      <p:grpSpPr>
        <a:xfrm>
          <a:off x="0" y="0"/>
          <a:ext cx="0" cy="0"/>
          <a:chOff x="0" y="0"/>
          <a:chExt cx="0" cy="0"/>
        </a:xfrm>
      </p:grpSpPr>
      <p:sp>
        <p:nvSpPr>
          <p:cNvPr id="2402" name="Google Shape;2402;p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3" name="Google Shape;2403;p26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p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9" name="Google Shape;2409;p26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3"/>
        <p:cNvGrpSpPr/>
        <p:nvPr/>
      </p:nvGrpSpPr>
      <p:grpSpPr>
        <a:xfrm>
          <a:off x="0" y="0"/>
          <a:ext cx="0" cy="0"/>
          <a:chOff x="0" y="0"/>
          <a:chExt cx="0" cy="0"/>
        </a:xfrm>
      </p:grpSpPr>
      <p:sp>
        <p:nvSpPr>
          <p:cNvPr id="2414" name="Google Shape;2414;p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15" name="Google Shape;2415;p27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9"/>
        <p:cNvGrpSpPr/>
        <p:nvPr/>
      </p:nvGrpSpPr>
      <p:grpSpPr>
        <a:xfrm>
          <a:off x="0" y="0"/>
          <a:ext cx="0" cy="0"/>
          <a:chOff x="0" y="0"/>
          <a:chExt cx="0" cy="0"/>
        </a:xfrm>
      </p:grpSpPr>
      <p:sp>
        <p:nvSpPr>
          <p:cNvPr id="2420" name="Google Shape;2420;p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1" name="Google Shape;2421;p27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5"/>
        <p:cNvGrpSpPr/>
        <p:nvPr/>
      </p:nvGrpSpPr>
      <p:grpSpPr>
        <a:xfrm>
          <a:off x="0" y="0"/>
          <a:ext cx="0" cy="0"/>
          <a:chOff x="0" y="0"/>
          <a:chExt cx="0" cy="0"/>
        </a:xfrm>
      </p:grpSpPr>
      <p:sp>
        <p:nvSpPr>
          <p:cNvPr id="2426" name="Google Shape;2426;p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7" name="Google Shape;2427;p27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1"/>
        <p:cNvGrpSpPr/>
        <p:nvPr/>
      </p:nvGrpSpPr>
      <p:grpSpPr>
        <a:xfrm>
          <a:off x="0" y="0"/>
          <a:ext cx="0" cy="0"/>
          <a:chOff x="0" y="0"/>
          <a:chExt cx="0" cy="0"/>
        </a:xfrm>
      </p:grpSpPr>
      <p:sp>
        <p:nvSpPr>
          <p:cNvPr id="2432" name="Google Shape;2432;p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33" name="Google Shape;2433;p27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7"/>
        <p:cNvGrpSpPr/>
        <p:nvPr/>
      </p:nvGrpSpPr>
      <p:grpSpPr>
        <a:xfrm>
          <a:off x="0" y="0"/>
          <a:ext cx="0" cy="0"/>
          <a:chOff x="0" y="0"/>
          <a:chExt cx="0" cy="0"/>
        </a:xfrm>
      </p:grpSpPr>
      <p:sp>
        <p:nvSpPr>
          <p:cNvPr id="2438" name="Google Shape;2438;p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39" name="Google Shape;2439;p27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3"/>
        <p:cNvGrpSpPr/>
        <p:nvPr/>
      </p:nvGrpSpPr>
      <p:grpSpPr>
        <a:xfrm>
          <a:off x="0" y="0"/>
          <a:ext cx="0" cy="0"/>
          <a:chOff x="0" y="0"/>
          <a:chExt cx="0" cy="0"/>
        </a:xfrm>
      </p:grpSpPr>
      <p:sp>
        <p:nvSpPr>
          <p:cNvPr id="2444" name="Google Shape;2444;p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5" name="Google Shape;2445;p27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9"/>
        <p:cNvGrpSpPr/>
        <p:nvPr/>
      </p:nvGrpSpPr>
      <p:grpSpPr>
        <a:xfrm>
          <a:off x="0" y="0"/>
          <a:ext cx="0" cy="0"/>
          <a:chOff x="0" y="0"/>
          <a:chExt cx="0" cy="0"/>
        </a:xfrm>
      </p:grpSpPr>
      <p:sp>
        <p:nvSpPr>
          <p:cNvPr id="2450" name="Google Shape;2450;p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1" name="Google Shape;2451;p27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5"/>
        <p:cNvGrpSpPr/>
        <p:nvPr/>
      </p:nvGrpSpPr>
      <p:grpSpPr>
        <a:xfrm>
          <a:off x="0" y="0"/>
          <a:ext cx="0" cy="0"/>
          <a:chOff x="0" y="0"/>
          <a:chExt cx="0" cy="0"/>
        </a:xfrm>
      </p:grpSpPr>
      <p:sp>
        <p:nvSpPr>
          <p:cNvPr id="2456" name="Google Shape;2456;p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7" name="Google Shape;2457;p27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1"/>
        <p:cNvGrpSpPr/>
        <p:nvPr/>
      </p:nvGrpSpPr>
      <p:grpSpPr>
        <a:xfrm>
          <a:off x="0" y="0"/>
          <a:ext cx="0" cy="0"/>
          <a:chOff x="0" y="0"/>
          <a:chExt cx="0" cy="0"/>
        </a:xfrm>
      </p:grpSpPr>
      <p:sp>
        <p:nvSpPr>
          <p:cNvPr id="2462" name="Google Shape;2462;p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3" name="Google Shape;2463;p27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7"/>
        <p:cNvGrpSpPr/>
        <p:nvPr/>
      </p:nvGrpSpPr>
      <p:grpSpPr>
        <a:xfrm>
          <a:off x="0" y="0"/>
          <a:ext cx="0" cy="0"/>
          <a:chOff x="0" y="0"/>
          <a:chExt cx="0" cy="0"/>
        </a:xfrm>
      </p:grpSpPr>
      <p:sp>
        <p:nvSpPr>
          <p:cNvPr id="2468" name="Google Shape;2468;p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9" name="Google Shape;2469;p27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3"/>
        <p:cNvGrpSpPr/>
        <p:nvPr/>
      </p:nvGrpSpPr>
      <p:grpSpPr>
        <a:xfrm>
          <a:off x="0" y="0"/>
          <a:ext cx="0" cy="0"/>
          <a:chOff x="0" y="0"/>
          <a:chExt cx="0" cy="0"/>
        </a:xfrm>
      </p:grpSpPr>
      <p:sp>
        <p:nvSpPr>
          <p:cNvPr id="2474" name="Google Shape;2474;p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75" name="Google Shape;2475;p28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9"/>
        <p:cNvGrpSpPr/>
        <p:nvPr/>
      </p:nvGrpSpPr>
      <p:grpSpPr>
        <a:xfrm>
          <a:off x="0" y="0"/>
          <a:ext cx="0" cy="0"/>
          <a:chOff x="0" y="0"/>
          <a:chExt cx="0" cy="0"/>
        </a:xfrm>
      </p:grpSpPr>
      <p:sp>
        <p:nvSpPr>
          <p:cNvPr id="2480" name="Google Shape;2480;p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1" name="Google Shape;2481;p28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5"/>
        <p:cNvGrpSpPr/>
        <p:nvPr/>
      </p:nvGrpSpPr>
      <p:grpSpPr>
        <a:xfrm>
          <a:off x="0" y="0"/>
          <a:ext cx="0" cy="0"/>
          <a:chOff x="0" y="0"/>
          <a:chExt cx="0" cy="0"/>
        </a:xfrm>
      </p:grpSpPr>
      <p:sp>
        <p:nvSpPr>
          <p:cNvPr id="2486" name="Google Shape;2486;p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7" name="Google Shape;2487;p28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1"/>
        <p:cNvGrpSpPr/>
        <p:nvPr/>
      </p:nvGrpSpPr>
      <p:grpSpPr>
        <a:xfrm>
          <a:off x="0" y="0"/>
          <a:ext cx="0" cy="0"/>
          <a:chOff x="0" y="0"/>
          <a:chExt cx="0" cy="0"/>
        </a:xfrm>
      </p:grpSpPr>
      <p:sp>
        <p:nvSpPr>
          <p:cNvPr id="2492" name="Google Shape;2492;p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3" name="Google Shape;2493;p28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7"/>
        <p:cNvGrpSpPr/>
        <p:nvPr/>
      </p:nvGrpSpPr>
      <p:grpSpPr>
        <a:xfrm>
          <a:off x="0" y="0"/>
          <a:ext cx="0" cy="0"/>
          <a:chOff x="0" y="0"/>
          <a:chExt cx="0" cy="0"/>
        </a:xfrm>
      </p:grpSpPr>
      <p:sp>
        <p:nvSpPr>
          <p:cNvPr id="2498" name="Google Shape;2498;p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9" name="Google Shape;2499;p28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3"/>
        <p:cNvGrpSpPr/>
        <p:nvPr/>
      </p:nvGrpSpPr>
      <p:grpSpPr>
        <a:xfrm>
          <a:off x="0" y="0"/>
          <a:ext cx="0" cy="0"/>
          <a:chOff x="0" y="0"/>
          <a:chExt cx="0" cy="0"/>
        </a:xfrm>
      </p:grpSpPr>
      <p:sp>
        <p:nvSpPr>
          <p:cNvPr id="2504" name="Google Shape;2504;p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05" name="Google Shape;2505;p28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p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1" name="Google Shape;2511;p28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7" name="Google Shape;297;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5"/>
        <p:cNvGrpSpPr/>
        <p:nvPr/>
      </p:nvGrpSpPr>
      <p:grpSpPr>
        <a:xfrm>
          <a:off x="0" y="0"/>
          <a:ext cx="0" cy="0"/>
          <a:chOff x="0" y="0"/>
          <a:chExt cx="0" cy="0"/>
        </a:xfrm>
      </p:grpSpPr>
      <p:sp>
        <p:nvSpPr>
          <p:cNvPr id="2516" name="Google Shape;2516;p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7" name="Google Shape;2517;p28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1"/>
        <p:cNvGrpSpPr/>
        <p:nvPr/>
      </p:nvGrpSpPr>
      <p:grpSpPr>
        <a:xfrm>
          <a:off x="0" y="0"/>
          <a:ext cx="0" cy="0"/>
          <a:chOff x="0" y="0"/>
          <a:chExt cx="0" cy="0"/>
        </a:xfrm>
      </p:grpSpPr>
      <p:sp>
        <p:nvSpPr>
          <p:cNvPr id="2522" name="Google Shape;2522;p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3" name="Google Shape;2523;p28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7"/>
        <p:cNvGrpSpPr/>
        <p:nvPr/>
      </p:nvGrpSpPr>
      <p:grpSpPr>
        <a:xfrm>
          <a:off x="0" y="0"/>
          <a:ext cx="0" cy="0"/>
          <a:chOff x="0" y="0"/>
          <a:chExt cx="0" cy="0"/>
        </a:xfrm>
      </p:grpSpPr>
      <p:sp>
        <p:nvSpPr>
          <p:cNvPr id="2528" name="Google Shape;2528;p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9" name="Google Shape;2529;p28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3"/>
        <p:cNvGrpSpPr/>
        <p:nvPr/>
      </p:nvGrpSpPr>
      <p:grpSpPr>
        <a:xfrm>
          <a:off x="0" y="0"/>
          <a:ext cx="0" cy="0"/>
          <a:chOff x="0" y="0"/>
          <a:chExt cx="0" cy="0"/>
        </a:xfrm>
      </p:grpSpPr>
      <p:sp>
        <p:nvSpPr>
          <p:cNvPr id="2534" name="Google Shape;2534;p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5" name="Google Shape;2535;p29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9"/>
        <p:cNvGrpSpPr/>
        <p:nvPr/>
      </p:nvGrpSpPr>
      <p:grpSpPr>
        <a:xfrm>
          <a:off x="0" y="0"/>
          <a:ext cx="0" cy="0"/>
          <a:chOff x="0" y="0"/>
          <a:chExt cx="0" cy="0"/>
        </a:xfrm>
      </p:grpSpPr>
      <p:sp>
        <p:nvSpPr>
          <p:cNvPr id="2540" name="Google Shape;2540;p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1" name="Google Shape;2541;p29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5"/>
        <p:cNvGrpSpPr/>
        <p:nvPr/>
      </p:nvGrpSpPr>
      <p:grpSpPr>
        <a:xfrm>
          <a:off x="0" y="0"/>
          <a:ext cx="0" cy="0"/>
          <a:chOff x="0" y="0"/>
          <a:chExt cx="0" cy="0"/>
        </a:xfrm>
      </p:grpSpPr>
      <p:sp>
        <p:nvSpPr>
          <p:cNvPr id="2546" name="Google Shape;2546;p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7" name="Google Shape;2547;p29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1"/>
        <p:cNvGrpSpPr/>
        <p:nvPr/>
      </p:nvGrpSpPr>
      <p:grpSpPr>
        <a:xfrm>
          <a:off x="0" y="0"/>
          <a:ext cx="0" cy="0"/>
          <a:chOff x="0" y="0"/>
          <a:chExt cx="0" cy="0"/>
        </a:xfrm>
      </p:grpSpPr>
      <p:sp>
        <p:nvSpPr>
          <p:cNvPr id="2552" name="Google Shape;2552;p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53" name="Google Shape;2553;p29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0"/>
        <p:cNvGrpSpPr/>
        <p:nvPr/>
      </p:nvGrpSpPr>
      <p:grpSpPr>
        <a:xfrm>
          <a:off x="0" y="0"/>
          <a:ext cx="0" cy="0"/>
          <a:chOff x="0" y="0"/>
          <a:chExt cx="0" cy="0"/>
        </a:xfrm>
      </p:grpSpPr>
      <p:sp>
        <p:nvSpPr>
          <p:cNvPr id="2561" name="Google Shape;2561;p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2" name="Google Shape;2562;p29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8"/>
        <p:cNvGrpSpPr/>
        <p:nvPr/>
      </p:nvGrpSpPr>
      <p:grpSpPr>
        <a:xfrm>
          <a:off x="0" y="0"/>
          <a:ext cx="0" cy="0"/>
          <a:chOff x="0" y="0"/>
          <a:chExt cx="0" cy="0"/>
        </a:xfrm>
      </p:grpSpPr>
      <p:sp>
        <p:nvSpPr>
          <p:cNvPr id="2569" name="Google Shape;2569;p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70" name="Google Shape;2570;p29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4"/>
        <p:cNvGrpSpPr/>
        <p:nvPr/>
      </p:nvGrpSpPr>
      <p:grpSpPr>
        <a:xfrm>
          <a:off x="0" y="0"/>
          <a:ext cx="0" cy="0"/>
          <a:chOff x="0" y="0"/>
          <a:chExt cx="0" cy="0"/>
        </a:xfrm>
      </p:grpSpPr>
      <p:sp>
        <p:nvSpPr>
          <p:cNvPr id="2575" name="Google Shape;2575;p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76" name="Google Shape;2576;p29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3" name="Google Shape;303;p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0"/>
        <p:cNvGrpSpPr/>
        <p:nvPr/>
      </p:nvGrpSpPr>
      <p:grpSpPr>
        <a:xfrm>
          <a:off x="0" y="0"/>
          <a:ext cx="0" cy="0"/>
          <a:chOff x="0" y="0"/>
          <a:chExt cx="0" cy="0"/>
        </a:xfrm>
      </p:grpSpPr>
      <p:sp>
        <p:nvSpPr>
          <p:cNvPr id="2581" name="Google Shape;2581;p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2" name="Google Shape;2582;p29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6"/>
        <p:cNvGrpSpPr/>
        <p:nvPr/>
      </p:nvGrpSpPr>
      <p:grpSpPr>
        <a:xfrm>
          <a:off x="0" y="0"/>
          <a:ext cx="0" cy="0"/>
          <a:chOff x="0" y="0"/>
          <a:chExt cx="0" cy="0"/>
        </a:xfrm>
      </p:grpSpPr>
      <p:sp>
        <p:nvSpPr>
          <p:cNvPr id="2587" name="Google Shape;2587;p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8" name="Google Shape;2588;p29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2"/>
        <p:cNvGrpSpPr/>
        <p:nvPr/>
      </p:nvGrpSpPr>
      <p:grpSpPr>
        <a:xfrm>
          <a:off x="0" y="0"/>
          <a:ext cx="0" cy="0"/>
          <a:chOff x="0" y="0"/>
          <a:chExt cx="0" cy="0"/>
        </a:xfrm>
      </p:grpSpPr>
      <p:sp>
        <p:nvSpPr>
          <p:cNvPr id="2593" name="Google Shape;2593;p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94" name="Google Shape;2594;p29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8"/>
        <p:cNvGrpSpPr/>
        <p:nvPr/>
      </p:nvGrpSpPr>
      <p:grpSpPr>
        <a:xfrm>
          <a:off x="0" y="0"/>
          <a:ext cx="0" cy="0"/>
          <a:chOff x="0" y="0"/>
          <a:chExt cx="0" cy="0"/>
        </a:xfrm>
      </p:grpSpPr>
      <p:sp>
        <p:nvSpPr>
          <p:cNvPr id="2599" name="Google Shape;2599;p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0" name="Google Shape;2600;p30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5"/>
        <p:cNvGrpSpPr/>
        <p:nvPr/>
      </p:nvGrpSpPr>
      <p:grpSpPr>
        <a:xfrm>
          <a:off x="0" y="0"/>
          <a:ext cx="0" cy="0"/>
          <a:chOff x="0" y="0"/>
          <a:chExt cx="0" cy="0"/>
        </a:xfrm>
      </p:grpSpPr>
      <p:sp>
        <p:nvSpPr>
          <p:cNvPr id="2606" name="Google Shape;2606;p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7" name="Google Shape;2607;p30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1"/>
        <p:cNvGrpSpPr/>
        <p:nvPr/>
      </p:nvGrpSpPr>
      <p:grpSpPr>
        <a:xfrm>
          <a:off x="0" y="0"/>
          <a:ext cx="0" cy="0"/>
          <a:chOff x="0" y="0"/>
          <a:chExt cx="0" cy="0"/>
        </a:xfrm>
      </p:grpSpPr>
      <p:sp>
        <p:nvSpPr>
          <p:cNvPr id="2612" name="Google Shape;2612;p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3" name="Google Shape;2613;p30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7"/>
        <p:cNvGrpSpPr/>
        <p:nvPr/>
      </p:nvGrpSpPr>
      <p:grpSpPr>
        <a:xfrm>
          <a:off x="0" y="0"/>
          <a:ext cx="0" cy="0"/>
          <a:chOff x="0" y="0"/>
          <a:chExt cx="0" cy="0"/>
        </a:xfrm>
      </p:grpSpPr>
      <p:sp>
        <p:nvSpPr>
          <p:cNvPr id="2618" name="Google Shape;2618;p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9" name="Google Shape;2619;p30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3"/>
        <p:cNvGrpSpPr/>
        <p:nvPr/>
      </p:nvGrpSpPr>
      <p:grpSpPr>
        <a:xfrm>
          <a:off x="0" y="0"/>
          <a:ext cx="0" cy="0"/>
          <a:chOff x="0" y="0"/>
          <a:chExt cx="0" cy="0"/>
        </a:xfrm>
      </p:grpSpPr>
      <p:sp>
        <p:nvSpPr>
          <p:cNvPr id="2624" name="Google Shape;2624;p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5" name="Google Shape;2625;p30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9"/>
        <p:cNvGrpSpPr/>
        <p:nvPr/>
      </p:nvGrpSpPr>
      <p:grpSpPr>
        <a:xfrm>
          <a:off x="0" y="0"/>
          <a:ext cx="0" cy="0"/>
          <a:chOff x="0" y="0"/>
          <a:chExt cx="0" cy="0"/>
        </a:xfrm>
      </p:grpSpPr>
      <p:sp>
        <p:nvSpPr>
          <p:cNvPr id="2630" name="Google Shape;2630;p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1" name="Google Shape;2631;p30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p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7" name="Google Shape;2637;p30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9" name="Google Shape;309;p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4"/>
        <p:cNvGrpSpPr/>
        <p:nvPr/>
      </p:nvGrpSpPr>
      <p:grpSpPr>
        <a:xfrm>
          <a:off x="0" y="0"/>
          <a:ext cx="0" cy="0"/>
          <a:chOff x="0" y="0"/>
          <a:chExt cx="0" cy="0"/>
        </a:xfrm>
      </p:grpSpPr>
      <p:sp>
        <p:nvSpPr>
          <p:cNvPr id="2645" name="Google Shape;2645;p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6" name="Google Shape;2646;p30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0"/>
        <p:cNvGrpSpPr/>
        <p:nvPr/>
      </p:nvGrpSpPr>
      <p:grpSpPr>
        <a:xfrm>
          <a:off x="0" y="0"/>
          <a:ext cx="0" cy="0"/>
          <a:chOff x="0" y="0"/>
          <a:chExt cx="0" cy="0"/>
        </a:xfrm>
      </p:grpSpPr>
      <p:sp>
        <p:nvSpPr>
          <p:cNvPr id="2651" name="Google Shape;2651;p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52" name="Google Shape;2652;p30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6"/>
        <p:cNvGrpSpPr/>
        <p:nvPr/>
      </p:nvGrpSpPr>
      <p:grpSpPr>
        <a:xfrm>
          <a:off x="0" y="0"/>
          <a:ext cx="0" cy="0"/>
          <a:chOff x="0" y="0"/>
          <a:chExt cx="0" cy="0"/>
        </a:xfrm>
      </p:grpSpPr>
      <p:sp>
        <p:nvSpPr>
          <p:cNvPr id="2657" name="Google Shape;2657;p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58" name="Google Shape;2658;p30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2"/>
        <p:cNvGrpSpPr/>
        <p:nvPr/>
      </p:nvGrpSpPr>
      <p:grpSpPr>
        <a:xfrm>
          <a:off x="0" y="0"/>
          <a:ext cx="0" cy="0"/>
          <a:chOff x="0" y="0"/>
          <a:chExt cx="0" cy="0"/>
        </a:xfrm>
      </p:grpSpPr>
      <p:sp>
        <p:nvSpPr>
          <p:cNvPr id="2663" name="Google Shape;2663;p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64" name="Google Shape;2664;p3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9"/>
        <p:cNvGrpSpPr/>
        <p:nvPr/>
      </p:nvGrpSpPr>
      <p:grpSpPr>
        <a:xfrm>
          <a:off x="0" y="0"/>
          <a:ext cx="0" cy="0"/>
          <a:chOff x="0" y="0"/>
          <a:chExt cx="0" cy="0"/>
        </a:xfrm>
      </p:grpSpPr>
      <p:sp>
        <p:nvSpPr>
          <p:cNvPr id="2670" name="Google Shape;2670;p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1" name="Google Shape;2671;p3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6"/>
        <p:cNvGrpSpPr/>
        <p:nvPr/>
      </p:nvGrpSpPr>
      <p:grpSpPr>
        <a:xfrm>
          <a:off x="0" y="0"/>
          <a:ext cx="0" cy="0"/>
          <a:chOff x="0" y="0"/>
          <a:chExt cx="0" cy="0"/>
        </a:xfrm>
      </p:grpSpPr>
      <p:sp>
        <p:nvSpPr>
          <p:cNvPr id="2677" name="Google Shape;2677;p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8" name="Google Shape;2678;p3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3"/>
        <p:cNvGrpSpPr/>
        <p:nvPr/>
      </p:nvGrpSpPr>
      <p:grpSpPr>
        <a:xfrm>
          <a:off x="0" y="0"/>
          <a:ext cx="0" cy="0"/>
          <a:chOff x="0" y="0"/>
          <a:chExt cx="0" cy="0"/>
        </a:xfrm>
      </p:grpSpPr>
      <p:sp>
        <p:nvSpPr>
          <p:cNvPr id="2684" name="Google Shape;2684;p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5" name="Google Shape;2685;p3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6" name="Google Shape;336;p3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 name="Google Shape;345;p3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1" name="Google Shape;351;p3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7" name="Google Shape;357;p3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8" name="Google Shape;378;p3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5" name="Google Shape;385;p3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3" name="Google Shape;393;p3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9" name="Google Shape;399;p3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5" name="Google Shape;405;p4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1" name="Google Shape;411;p4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7" name="Google Shape;417;p4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3" name="Google Shape;423;p4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7" name="Google Shape;447;p4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4" name="Google Shape;494;p4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7" name="Google Shape;537;p4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7" name="Google Shape;577;p4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3" name="Google Shape;583;p4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0" name="Google Shape;590;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8" name="Google Shape;598;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7" name="Google Shape;617;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3" name="Google Shape;623;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9" name="Google Shape;629;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9" name="Google Shape;649;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3" name="Google Shape;663;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4" name="Google Shape;674;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2" name="Google Shape;692;p5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9" name="Google Shape;709;p5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0" name="Google Shape;730;p5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0" name="Google Shape;740;p6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8" name="Google Shape;748;p6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5" name="Google Shape;755;p6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1" name="Google Shape;761;p6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7" name="Google Shape;767;p6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3" name="Google Shape;773;p6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2" name="Google Shape;792;p6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6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3" name="Google Shape;813;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1" name="Google Shape;821;p6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9" name="Google Shape;829;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6" name="Google Shape;836;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4" name="Google Shape;844;p7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9" name="Google Shape;859;p7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3" name="Google Shape;863;p7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4" name="Google Shape;914;p7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8" name="Google Shape;918;p7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4" name="Google Shape;924;p7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2" name="Google Shape;932;p7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8" name="Google Shape;968;p8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1" name="Google Shape;991;p8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2" name="Google Shape;1002;p8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p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9" name="Google Shape;1009;p8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p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6" name="Google Shape;1016;p8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p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4" name="Google Shape;1024;p8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0" name="Google Shape;1030;p8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p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8" name="Google Shape;1038;p8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5" name="Google Shape;1045;p8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p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4" name="Google Shape;1064;p8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p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0" name="Google Shape;1070;p9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5" name="Google Shape;1095;p9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p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1" name="Google Shape;1101;p9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p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2" name="Google Shape;1112;p9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8" name="Google Shape;1118;p9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p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3" name="Google Shape;1133;p9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p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9" name="Google Shape;1139;p9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p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5" name="Google Shape;1145;p9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3" name="Google Shape;1153;p9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0" name="Google Shape;1160;p9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a titolo" type="title">
  <p:cSld name="TITLE">
    <p:spTree>
      <p:nvGrpSpPr>
        <p:cNvPr id="1" name="Shape 17"/>
        <p:cNvGrpSpPr/>
        <p:nvPr/>
      </p:nvGrpSpPr>
      <p:grpSpPr>
        <a:xfrm>
          <a:off x="0" y="0"/>
          <a:ext cx="0" cy="0"/>
          <a:chOff x="0" y="0"/>
          <a:chExt cx="0" cy="0"/>
        </a:xfrm>
      </p:grpSpPr>
      <p:grpSp>
        <p:nvGrpSpPr>
          <p:cNvPr id="18" name="Google Shape;18;p315"/>
          <p:cNvGrpSpPr/>
          <p:nvPr/>
        </p:nvGrpSpPr>
        <p:grpSpPr>
          <a:xfrm>
            <a:off x="1658938" y="1600200"/>
            <a:ext cx="6837362" cy="3200400"/>
            <a:chOff x="1045" y="1008"/>
            <a:chExt cx="4307" cy="2016"/>
          </a:xfrm>
        </p:grpSpPr>
        <p:sp>
          <p:nvSpPr>
            <p:cNvPr id="19" name="Google Shape;19;p315"/>
            <p:cNvSpPr/>
            <p:nvPr/>
          </p:nvSpPr>
          <p:spPr>
            <a:xfrm flipH="1">
              <a:off x="4392" y="1008"/>
              <a:ext cx="960" cy="96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Times New Roman"/>
                <a:ea typeface="Times New Roman"/>
                <a:cs typeface="Times New Roman"/>
                <a:sym typeface="Times New Roman"/>
              </a:endParaRPr>
            </a:p>
          </p:txBody>
        </p:sp>
        <p:sp>
          <p:nvSpPr>
            <p:cNvPr id="20" name="Google Shape;20;p315"/>
            <p:cNvSpPr/>
            <p:nvPr/>
          </p:nvSpPr>
          <p:spPr>
            <a:xfrm flipH="1">
              <a:off x="3264" y="1008"/>
              <a:ext cx="960" cy="96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Times New Roman"/>
                <a:ea typeface="Times New Roman"/>
                <a:cs typeface="Times New Roman"/>
                <a:sym typeface="Times New Roman"/>
              </a:endParaRPr>
            </a:p>
          </p:txBody>
        </p:sp>
        <p:sp>
          <p:nvSpPr>
            <p:cNvPr id="21" name="Google Shape;21;p315"/>
            <p:cNvSpPr/>
            <p:nvPr/>
          </p:nvSpPr>
          <p:spPr>
            <a:xfrm flipH="1">
              <a:off x="2136" y="1008"/>
              <a:ext cx="960" cy="960"/>
            </a:xfrm>
            <a:prstGeom prst="ellipse">
              <a:avLst/>
            </a:prstGeom>
            <a:no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Times New Roman"/>
                <a:ea typeface="Times New Roman"/>
                <a:cs typeface="Times New Roman"/>
                <a:sym typeface="Times New Roman"/>
              </a:endParaRPr>
            </a:p>
          </p:txBody>
        </p:sp>
        <p:sp>
          <p:nvSpPr>
            <p:cNvPr id="22" name="Google Shape;22;p315"/>
            <p:cNvSpPr/>
            <p:nvPr/>
          </p:nvSpPr>
          <p:spPr>
            <a:xfrm flipH="1">
              <a:off x="2136" y="2064"/>
              <a:ext cx="960" cy="96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Times New Roman"/>
                <a:ea typeface="Times New Roman"/>
                <a:cs typeface="Times New Roman"/>
                <a:sym typeface="Times New Roman"/>
              </a:endParaRPr>
            </a:p>
          </p:txBody>
        </p:sp>
        <p:sp>
          <p:nvSpPr>
            <p:cNvPr id="23" name="Google Shape;23;p315"/>
            <p:cNvSpPr/>
            <p:nvPr/>
          </p:nvSpPr>
          <p:spPr>
            <a:xfrm flipH="1">
              <a:off x="1045" y="2064"/>
              <a:ext cx="960" cy="96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Times New Roman"/>
                <a:ea typeface="Times New Roman"/>
                <a:cs typeface="Times New Roman"/>
                <a:sym typeface="Times New Roman"/>
              </a:endParaRPr>
            </a:p>
          </p:txBody>
        </p:sp>
        <p:sp>
          <p:nvSpPr>
            <p:cNvPr id="24" name="Google Shape;24;p315"/>
            <p:cNvSpPr/>
            <p:nvPr/>
          </p:nvSpPr>
          <p:spPr>
            <a:xfrm flipH="1">
              <a:off x="4392" y="2064"/>
              <a:ext cx="960" cy="960"/>
            </a:xfrm>
            <a:prstGeom prst="ellipse">
              <a:avLst/>
            </a:prstGeom>
            <a:no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Times New Roman"/>
                <a:ea typeface="Times New Roman"/>
                <a:cs typeface="Times New Roman"/>
                <a:sym typeface="Times New Roman"/>
              </a:endParaRPr>
            </a:p>
          </p:txBody>
        </p:sp>
      </p:grpSp>
      <p:sp>
        <p:nvSpPr>
          <p:cNvPr id="25" name="Google Shape;25;p315"/>
          <p:cNvSpPr txBox="1">
            <a:spLocks noGrp="1"/>
          </p:cNvSpPr>
          <p:nvPr>
            <p:ph type="ctrTitle"/>
          </p:nvPr>
        </p:nvSpPr>
        <p:spPr>
          <a:xfrm>
            <a:off x="685800" y="1219200"/>
            <a:ext cx="7772400" cy="193357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sz="4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15"/>
          <p:cNvSpPr txBox="1">
            <a:spLocks noGrp="1"/>
          </p:cNvSpPr>
          <p:nvPr>
            <p:ph type="subTitle" idx="1"/>
          </p:nvPr>
        </p:nvSpPr>
        <p:spPr>
          <a:xfrm>
            <a:off x="2057400" y="3505200"/>
            <a:ext cx="6400800" cy="1752600"/>
          </a:xfrm>
          <a:prstGeom prst="rect">
            <a:avLst/>
          </a:prstGeom>
          <a:noFill/>
          <a:ln>
            <a:noFill/>
          </a:ln>
        </p:spPr>
        <p:txBody>
          <a:bodyPr spcFirstLastPara="1" wrap="square" lIns="91425" tIns="45700" rIns="91425" bIns="45700" anchor="t" anchorCtr="0">
            <a:noAutofit/>
          </a:bodyPr>
          <a:lstStyle>
            <a:lvl1pPr lvl="0" algn="r">
              <a:spcBef>
                <a:spcPts val="640"/>
              </a:spcBef>
              <a:spcAft>
                <a:spcPts val="0"/>
              </a:spcAft>
              <a:buSzPts val="3200"/>
              <a:buFont typeface="Noto Sans Symbols"/>
              <a:buNone/>
              <a:defRPr/>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SzPts val="1800"/>
              <a:buChar char="•"/>
              <a:defRPr/>
            </a:lvl4pPr>
            <a:lvl5pPr lvl="4" algn="l">
              <a:spcBef>
                <a:spcPts val="360"/>
              </a:spcBef>
              <a:spcAft>
                <a:spcPts val="0"/>
              </a:spcAft>
              <a:buSzPts val="1800"/>
              <a:buChar char="•"/>
              <a:defRPr/>
            </a:lvl5pPr>
            <a:lvl6pPr lvl="5" algn="l">
              <a:spcBef>
                <a:spcPts val="360"/>
              </a:spcBef>
              <a:spcAft>
                <a:spcPts val="0"/>
              </a:spcAft>
              <a:buSzPts val="1800"/>
              <a:buChar char="•"/>
              <a:defRPr/>
            </a:lvl6pPr>
            <a:lvl7pPr lvl="6" algn="l">
              <a:spcBef>
                <a:spcPts val="360"/>
              </a:spcBef>
              <a:spcAft>
                <a:spcPts val="0"/>
              </a:spcAft>
              <a:buSzPts val="1800"/>
              <a:buChar char="•"/>
              <a:defRPr/>
            </a:lvl7pPr>
            <a:lvl8pPr lvl="7" algn="l">
              <a:spcBef>
                <a:spcPts val="360"/>
              </a:spcBef>
              <a:spcAft>
                <a:spcPts val="0"/>
              </a:spcAft>
              <a:buSzPts val="1800"/>
              <a:buChar char="•"/>
              <a:defRPr/>
            </a:lvl8pPr>
            <a:lvl9pPr lvl="8" algn="l">
              <a:spcBef>
                <a:spcPts val="360"/>
              </a:spcBef>
              <a:spcAft>
                <a:spcPts val="0"/>
              </a:spcAft>
              <a:buSzPts val="1800"/>
              <a:buChar char="•"/>
              <a:defRPr/>
            </a:lvl9pPr>
          </a:lstStyle>
          <a:p>
            <a:endParaRPr/>
          </a:p>
        </p:txBody>
      </p:sp>
      <p:sp>
        <p:nvSpPr>
          <p:cNvPr id="27" name="Google Shape;27;p315"/>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1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15"/>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0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0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0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0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0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0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0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86"/>
        <p:cNvGrpSpPr/>
        <p:nvPr/>
      </p:nvGrpSpPr>
      <p:grpSpPr>
        <a:xfrm>
          <a:off x="0" y="0"/>
          <a:ext cx="0" cy="0"/>
          <a:chOff x="0" y="0"/>
          <a:chExt cx="0" cy="0"/>
        </a:xfrm>
      </p:grpSpPr>
      <p:sp>
        <p:nvSpPr>
          <p:cNvPr id="87" name="Google Shape;87;p3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324"/>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2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24"/>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chemeClr val="dk1"/>
                </a:solidFill>
                <a:latin typeface="Arial"/>
                <a:ea typeface="Arial"/>
                <a:cs typeface="Arial"/>
                <a:sym typeface="Arial"/>
              </a:defRPr>
            </a:lvl1pPr>
            <a:lvl2pPr marL="0" marR="0" lvl="1" indent="0" algn="r">
              <a:spcBef>
                <a:spcPts val="0"/>
              </a:spcBef>
              <a:spcAft>
                <a:spcPts val="0"/>
              </a:spcAft>
              <a:buNone/>
              <a:defRPr sz="1000">
                <a:solidFill>
                  <a:schemeClr val="dk1"/>
                </a:solidFill>
                <a:latin typeface="Arial"/>
                <a:ea typeface="Arial"/>
                <a:cs typeface="Arial"/>
                <a:sym typeface="Arial"/>
              </a:defRPr>
            </a:lvl2pPr>
            <a:lvl3pPr marL="0" marR="0" lvl="2" indent="0" algn="r">
              <a:spcBef>
                <a:spcPts val="0"/>
              </a:spcBef>
              <a:spcAft>
                <a:spcPts val="0"/>
              </a:spcAft>
              <a:buNone/>
              <a:defRPr sz="1000">
                <a:solidFill>
                  <a:schemeClr val="dk1"/>
                </a:solidFill>
                <a:latin typeface="Arial"/>
                <a:ea typeface="Arial"/>
                <a:cs typeface="Arial"/>
                <a:sym typeface="Arial"/>
              </a:defRPr>
            </a:lvl3pPr>
            <a:lvl4pPr marL="0" marR="0" lvl="3" indent="0" algn="r">
              <a:spcBef>
                <a:spcPts val="0"/>
              </a:spcBef>
              <a:spcAft>
                <a:spcPts val="0"/>
              </a:spcAft>
              <a:buNone/>
              <a:defRPr sz="1000">
                <a:solidFill>
                  <a:schemeClr val="dk1"/>
                </a:solidFill>
                <a:latin typeface="Arial"/>
                <a:ea typeface="Arial"/>
                <a:cs typeface="Arial"/>
                <a:sym typeface="Arial"/>
              </a:defRPr>
            </a:lvl4pPr>
            <a:lvl5pPr marL="0" marR="0" lvl="4" indent="0" algn="r">
              <a:spcBef>
                <a:spcPts val="0"/>
              </a:spcBef>
              <a:spcAft>
                <a:spcPts val="0"/>
              </a:spcAft>
              <a:buNone/>
              <a:defRPr sz="1000">
                <a:solidFill>
                  <a:schemeClr val="dk1"/>
                </a:solidFill>
                <a:latin typeface="Arial"/>
                <a:ea typeface="Arial"/>
                <a:cs typeface="Arial"/>
                <a:sym typeface="Arial"/>
              </a:defRPr>
            </a:lvl5pPr>
            <a:lvl6pPr marL="0" marR="0" lvl="5" indent="0" algn="r">
              <a:spcBef>
                <a:spcPts val="0"/>
              </a:spcBef>
              <a:spcAft>
                <a:spcPts val="0"/>
              </a:spcAft>
              <a:buNone/>
              <a:defRPr sz="1000">
                <a:solidFill>
                  <a:schemeClr val="dk1"/>
                </a:solidFill>
                <a:latin typeface="Arial"/>
                <a:ea typeface="Arial"/>
                <a:cs typeface="Arial"/>
                <a:sym typeface="Arial"/>
              </a:defRPr>
            </a:lvl6pPr>
            <a:lvl7pPr marL="0" marR="0" lvl="6" indent="0" algn="r">
              <a:spcBef>
                <a:spcPts val="0"/>
              </a:spcBef>
              <a:spcAft>
                <a:spcPts val="0"/>
              </a:spcAft>
              <a:buNone/>
              <a:defRPr sz="1000">
                <a:solidFill>
                  <a:schemeClr val="dk1"/>
                </a:solidFill>
                <a:latin typeface="Arial"/>
                <a:ea typeface="Arial"/>
                <a:cs typeface="Arial"/>
                <a:sym typeface="Arial"/>
              </a:defRPr>
            </a:lvl7pPr>
            <a:lvl8pPr marL="0" marR="0" lvl="7" indent="0" algn="r">
              <a:spcBef>
                <a:spcPts val="0"/>
              </a:spcBef>
              <a:spcAft>
                <a:spcPts val="0"/>
              </a:spcAft>
              <a:buNone/>
              <a:defRPr sz="1000">
                <a:solidFill>
                  <a:schemeClr val="dk1"/>
                </a:solidFill>
                <a:latin typeface="Arial"/>
                <a:ea typeface="Arial"/>
                <a:cs typeface="Arial"/>
                <a:sym typeface="Arial"/>
              </a:defRPr>
            </a:lvl8pPr>
            <a:lvl9pPr marL="0" marR="0" lvl="8" indent="0" algn="r">
              <a:spcBef>
                <a:spcPts val="0"/>
              </a:spcBef>
              <a:spcAft>
                <a:spcPts val="0"/>
              </a:spcAft>
              <a:buNone/>
              <a:defRPr sz="10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91"/>
        <p:cNvGrpSpPr/>
        <p:nvPr/>
      </p:nvGrpSpPr>
      <p:grpSpPr>
        <a:xfrm>
          <a:off x="0" y="0"/>
          <a:ext cx="0" cy="0"/>
          <a:chOff x="0" y="0"/>
          <a:chExt cx="0" cy="0"/>
        </a:xfrm>
      </p:grpSpPr>
      <p:sp>
        <p:nvSpPr>
          <p:cNvPr id="92" name="Google Shape;92;p32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32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SzPts val="3200"/>
              <a:buChar char="●"/>
              <a:defRPr sz="3200"/>
            </a:lvl1pPr>
            <a:lvl2pPr marL="914400" lvl="1" indent="-406400" algn="l">
              <a:spcBef>
                <a:spcPts val="560"/>
              </a:spcBef>
              <a:spcAft>
                <a:spcPts val="0"/>
              </a:spcAft>
              <a:buSzPts val="2800"/>
              <a:buChar char="⚪"/>
              <a:defRPr sz="2800"/>
            </a:lvl2pPr>
            <a:lvl3pPr marL="1371600" lvl="2" indent="-381000" algn="l">
              <a:spcBef>
                <a:spcPts val="480"/>
              </a:spcBef>
              <a:spcAft>
                <a:spcPts val="0"/>
              </a:spcAft>
              <a:buSzPts val="2400"/>
              <a:buChar char="●"/>
              <a:defRPr sz="2400"/>
            </a:lvl3pPr>
            <a:lvl4pPr marL="1828800" lvl="3" indent="-355600" algn="l">
              <a:spcBef>
                <a:spcPts val="400"/>
              </a:spcBef>
              <a:spcAft>
                <a:spcPts val="0"/>
              </a:spcAft>
              <a:buSzPts val="2000"/>
              <a:buFont typeface="Arial"/>
              <a:buChar char="•"/>
              <a:defRPr sz="2000"/>
            </a:lvl4pPr>
            <a:lvl5pPr marL="2286000" lvl="4" indent="-355600" algn="l">
              <a:spcBef>
                <a:spcPts val="400"/>
              </a:spcBef>
              <a:spcAft>
                <a:spcPts val="0"/>
              </a:spcAft>
              <a:buSzPts val="2000"/>
              <a:buChar char="•"/>
              <a:defRPr sz="2000"/>
            </a:lvl5pPr>
            <a:lvl6pPr marL="2743200" lvl="5" indent="-355600" algn="l">
              <a:spcBef>
                <a:spcPts val="400"/>
              </a:spcBef>
              <a:spcAft>
                <a:spcPts val="0"/>
              </a:spcAft>
              <a:buSzPts val="2000"/>
              <a:buChar char="•"/>
              <a:defRPr sz="2000"/>
            </a:lvl6pPr>
            <a:lvl7pPr marL="3200400" lvl="6" indent="-355600" algn="l">
              <a:spcBef>
                <a:spcPts val="400"/>
              </a:spcBef>
              <a:spcAft>
                <a:spcPts val="0"/>
              </a:spcAft>
              <a:buSzPts val="2000"/>
              <a:buChar char="•"/>
              <a:defRPr sz="2000"/>
            </a:lvl7pPr>
            <a:lvl8pPr marL="3657600" lvl="7" indent="-355600" algn="l">
              <a:spcBef>
                <a:spcPts val="400"/>
              </a:spcBef>
              <a:spcAft>
                <a:spcPts val="0"/>
              </a:spcAft>
              <a:buSzPts val="2000"/>
              <a:buChar char="•"/>
              <a:defRPr sz="2000"/>
            </a:lvl8pPr>
            <a:lvl9pPr marL="4114800" lvl="8" indent="-355600" algn="l">
              <a:spcBef>
                <a:spcPts val="400"/>
              </a:spcBef>
              <a:spcAft>
                <a:spcPts val="0"/>
              </a:spcAft>
              <a:buSzPts val="2000"/>
              <a:buChar char="•"/>
              <a:defRPr sz="2000"/>
            </a:lvl9pPr>
          </a:lstStyle>
          <a:p>
            <a:endParaRPr/>
          </a:p>
        </p:txBody>
      </p:sp>
      <p:sp>
        <p:nvSpPr>
          <p:cNvPr id="94" name="Google Shape;94;p32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400"/>
              <a:buNone/>
              <a:defRPr sz="14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Font typeface="Arial"/>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SzPts val="900"/>
              <a:buNone/>
              <a:defRPr sz="900"/>
            </a:lvl6pPr>
            <a:lvl7pPr marL="3200400" lvl="6" indent="-228600" algn="l">
              <a:spcBef>
                <a:spcPts val="180"/>
              </a:spcBef>
              <a:spcAft>
                <a:spcPts val="0"/>
              </a:spcAft>
              <a:buSzPts val="900"/>
              <a:buNone/>
              <a:defRPr sz="900"/>
            </a:lvl7pPr>
            <a:lvl8pPr marL="3657600" lvl="7" indent="-228600" algn="l">
              <a:spcBef>
                <a:spcPts val="180"/>
              </a:spcBef>
              <a:spcAft>
                <a:spcPts val="0"/>
              </a:spcAft>
              <a:buSzPts val="900"/>
              <a:buNone/>
              <a:defRPr sz="900"/>
            </a:lvl8pPr>
            <a:lvl9pPr marL="4114800" lvl="8" indent="-228600" algn="l">
              <a:spcBef>
                <a:spcPts val="180"/>
              </a:spcBef>
              <a:spcAft>
                <a:spcPts val="0"/>
              </a:spcAft>
              <a:buSzPts val="900"/>
              <a:buNone/>
              <a:defRPr sz="900"/>
            </a:lvl9pPr>
          </a:lstStyle>
          <a:p>
            <a:endParaRPr/>
          </a:p>
        </p:txBody>
      </p:sp>
      <p:sp>
        <p:nvSpPr>
          <p:cNvPr id="95" name="Google Shape;95;p325"/>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32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25"/>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chemeClr val="dk1"/>
                </a:solidFill>
                <a:latin typeface="Arial"/>
                <a:ea typeface="Arial"/>
                <a:cs typeface="Arial"/>
                <a:sym typeface="Arial"/>
              </a:defRPr>
            </a:lvl1pPr>
            <a:lvl2pPr marL="0" marR="0" lvl="1" indent="0" algn="r">
              <a:spcBef>
                <a:spcPts val="0"/>
              </a:spcBef>
              <a:spcAft>
                <a:spcPts val="0"/>
              </a:spcAft>
              <a:buNone/>
              <a:defRPr sz="1000">
                <a:solidFill>
                  <a:schemeClr val="dk1"/>
                </a:solidFill>
                <a:latin typeface="Arial"/>
                <a:ea typeface="Arial"/>
                <a:cs typeface="Arial"/>
                <a:sym typeface="Arial"/>
              </a:defRPr>
            </a:lvl2pPr>
            <a:lvl3pPr marL="0" marR="0" lvl="2" indent="0" algn="r">
              <a:spcBef>
                <a:spcPts val="0"/>
              </a:spcBef>
              <a:spcAft>
                <a:spcPts val="0"/>
              </a:spcAft>
              <a:buNone/>
              <a:defRPr sz="1000">
                <a:solidFill>
                  <a:schemeClr val="dk1"/>
                </a:solidFill>
                <a:latin typeface="Arial"/>
                <a:ea typeface="Arial"/>
                <a:cs typeface="Arial"/>
                <a:sym typeface="Arial"/>
              </a:defRPr>
            </a:lvl3pPr>
            <a:lvl4pPr marL="0" marR="0" lvl="3" indent="0" algn="r">
              <a:spcBef>
                <a:spcPts val="0"/>
              </a:spcBef>
              <a:spcAft>
                <a:spcPts val="0"/>
              </a:spcAft>
              <a:buNone/>
              <a:defRPr sz="1000">
                <a:solidFill>
                  <a:schemeClr val="dk1"/>
                </a:solidFill>
                <a:latin typeface="Arial"/>
                <a:ea typeface="Arial"/>
                <a:cs typeface="Arial"/>
                <a:sym typeface="Arial"/>
              </a:defRPr>
            </a:lvl4pPr>
            <a:lvl5pPr marL="0" marR="0" lvl="4" indent="0" algn="r">
              <a:spcBef>
                <a:spcPts val="0"/>
              </a:spcBef>
              <a:spcAft>
                <a:spcPts val="0"/>
              </a:spcAft>
              <a:buNone/>
              <a:defRPr sz="1000">
                <a:solidFill>
                  <a:schemeClr val="dk1"/>
                </a:solidFill>
                <a:latin typeface="Arial"/>
                <a:ea typeface="Arial"/>
                <a:cs typeface="Arial"/>
                <a:sym typeface="Arial"/>
              </a:defRPr>
            </a:lvl5pPr>
            <a:lvl6pPr marL="0" marR="0" lvl="5" indent="0" algn="r">
              <a:spcBef>
                <a:spcPts val="0"/>
              </a:spcBef>
              <a:spcAft>
                <a:spcPts val="0"/>
              </a:spcAft>
              <a:buNone/>
              <a:defRPr sz="1000">
                <a:solidFill>
                  <a:schemeClr val="dk1"/>
                </a:solidFill>
                <a:latin typeface="Arial"/>
                <a:ea typeface="Arial"/>
                <a:cs typeface="Arial"/>
                <a:sym typeface="Arial"/>
              </a:defRPr>
            </a:lvl6pPr>
            <a:lvl7pPr marL="0" marR="0" lvl="6" indent="0" algn="r">
              <a:spcBef>
                <a:spcPts val="0"/>
              </a:spcBef>
              <a:spcAft>
                <a:spcPts val="0"/>
              </a:spcAft>
              <a:buNone/>
              <a:defRPr sz="1000">
                <a:solidFill>
                  <a:schemeClr val="dk1"/>
                </a:solidFill>
                <a:latin typeface="Arial"/>
                <a:ea typeface="Arial"/>
                <a:cs typeface="Arial"/>
                <a:sym typeface="Arial"/>
              </a:defRPr>
            </a:lvl7pPr>
            <a:lvl8pPr marL="0" marR="0" lvl="7" indent="0" algn="r">
              <a:spcBef>
                <a:spcPts val="0"/>
              </a:spcBef>
              <a:spcAft>
                <a:spcPts val="0"/>
              </a:spcAft>
              <a:buNone/>
              <a:defRPr sz="1000">
                <a:solidFill>
                  <a:schemeClr val="dk1"/>
                </a:solidFill>
                <a:latin typeface="Arial"/>
                <a:ea typeface="Arial"/>
                <a:cs typeface="Arial"/>
                <a:sym typeface="Arial"/>
              </a:defRPr>
            </a:lvl8pPr>
            <a:lvl9pPr marL="0" marR="0" lvl="8" indent="0" algn="r">
              <a:spcBef>
                <a:spcPts val="0"/>
              </a:spcBef>
              <a:spcAft>
                <a:spcPts val="0"/>
              </a:spcAft>
              <a:buNone/>
              <a:defRPr sz="10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98"/>
        <p:cNvGrpSpPr/>
        <p:nvPr/>
      </p:nvGrpSpPr>
      <p:grpSpPr>
        <a:xfrm>
          <a:off x="0" y="0"/>
          <a:ext cx="0" cy="0"/>
          <a:chOff x="0" y="0"/>
          <a:chExt cx="0" cy="0"/>
        </a:xfrm>
      </p:grpSpPr>
      <p:sp>
        <p:nvSpPr>
          <p:cNvPr id="99" name="Google Shape;99;p32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326"/>
          <p:cNvSpPr>
            <a:spLocks noGrp="1"/>
          </p:cNvSpPr>
          <p:nvPr>
            <p:ph type="pic" idx="2"/>
          </p:nvPr>
        </p:nvSpPr>
        <p:spPr>
          <a:xfrm>
            <a:off x="1792288" y="612775"/>
            <a:ext cx="5486400" cy="4114800"/>
          </a:xfrm>
          <a:prstGeom prst="rect">
            <a:avLst/>
          </a:prstGeom>
          <a:noFill/>
          <a:ln>
            <a:noFill/>
          </a:ln>
        </p:spPr>
      </p:sp>
      <p:sp>
        <p:nvSpPr>
          <p:cNvPr id="101" name="Google Shape;101;p32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400"/>
              <a:buNone/>
              <a:defRPr sz="14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Font typeface="Arial"/>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SzPts val="900"/>
              <a:buNone/>
              <a:defRPr sz="900"/>
            </a:lvl6pPr>
            <a:lvl7pPr marL="3200400" lvl="6" indent="-228600" algn="l">
              <a:spcBef>
                <a:spcPts val="180"/>
              </a:spcBef>
              <a:spcAft>
                <a:spcPts val="0"/>
              </a:spcAft>
              <a:buSzPts val="900"/>
              <a:buNone/>
              <a:defRPr sz="900"/>
            </a:lvl7pPr>
            <a:lvl8pPr marL="3657600" lvl="7" indent="-228600" algn="l">
              <a:spcBef>
                <a:spcPts val="180"/>
              </a:spcBef>
              <a:spcAft>
                <a:spcPts val="0"/>
              </a:spcAft>
              <a:buSzPts val="900"/>
              <a:buNone/>
              <a:defRPr sz="900"/>
            </a:lvl8pPr>
            <a:lvl9pPr marL="4114800" lvl="8" indent="-228600" algn="l">
              <a:spcBef>
                <a:spcPts val="180"/>
              </a:spcBef>
              <a:spcAft>
                <a:spcPts val="0"/>
              </a:spcAft>
              <a:buSzPts val="900"/>
              <a:buNone/>
              <a:defRPr sz="900"/>
            </a:lvl9pPr>
          </a:lstStyle>
          <a:p>
            <a:endParaRPr/>
          </a:p>
        </p:txBody>
      </p:sp>
      <p:sp>
        <p:nvSpPr>
          <p:cNvPr id="102" name="Google Shape;102;p326"/>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32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26"/>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chemeClr val="dk1"/>
                </a:solidFill>
                <a:latin typeface="Arial"/>
                <a:ea typeface="Arial"/>
                <a:cs typeface="Arial"/>
                <a:sym typeface="Arial"/>
              </a:defRPr>
            </a:lvl1pPr>
            <a:lvl2pPr marL="0" marR="0" lvl="1" indent="0" algn="r">
              <a:spcBef>
                <a:spcPts val="0"/>
              </a:spcBef>
              <a:spcAft>
                <a:spcPts val="0"/>
              </a:spcAft>
              <a:buNone/>
              <a:defRPr sz="1000">
                <a:solidFill>
                  <a:schemeClr val="dk1"/>
                </a:solidFill>
                <a:latin typeface="Arial"/>
                <a:ea typeface="Arial"/>
                <a:cs typeface="Arial"/>
                <a:sym typeface="Arial"/>
              </a:defRPr>
            </a:lvl2pPr>
            <a:lvl3pPr marL="0" marR="0" lvl="2" indent="0" algn="r">
              <a:spcBef>
                <a:spcPts val="0"/>
              </a:spcBef>
              <a:spcAft>
                <a:spcPts val="0"/>
              </a:spcAft>
              <a:buNone/>
              <a:defRPr sz="1000">
                <a:solidFill>
                  <a:schemeClr val="dk1"/>
                </a:solidFill>
                <a:latin typeface="Arial"/>
                <a:ea typeface="Arial"/>
                <a:cs typeface="Arial"/>
                <a:sym typeface="Arial"/>
              </a:defRPr>
            </a:lvl3pPr>
            <a:lvl4pPr marL="0" marR="0" lvl="3" indent="0" algn="r">
              <a:spcBef>
                <a:spcPts val="0"/>
              </a:spcBef>
              <a:spcAft>
                <a:spcPts val="0"/>
              </a:spcAft>
              <a:buNone/>
              <a:defRPr sz="1000">
                <a:solidFill>
                  <a:schemeClr val="dk1"/>
                </a:solidFill>
                <a:latin typeface="Arial"/>
                <a:ea typeface="Arial"/>
                <a:cs typeface="Arial"/>
                <a:sym typeface="Arial"/>
              </a:defRPr>
            </a:lvl4pPr>
            <a:lvl5pPr marL="0" marR="0" lvl="4" indent="0" algn="r">
              <a:spcBef>
                <a:spcPts val="0"/>
              </a:spcBef>
              <a:spcAft>
                <a:spcPts val="0"/>
              </a:spcAft>
              <a:buNone/>
              <a:defRPr sz="1000">
                <a:solidFill>
                  <a:schemeClr val="dk1"/>
                </a:solidFill>
                <a:latin typeface="Arial"/>
                <a:ea typeface="Arial"/>
                <a:cs typeface="Arial"/>
                <a:sym typeface="Arial"/>
              </a:defRPr>
            </a:lvl5pPr>
            <a:lvl6pPr marL="0" marR="0" lvl="5" indent="0" algn="r">
              <a:spcBef>
                <a:spcPts val="0"/>
              </a:spcBef>
              <a:spcAft>
                <a:spcPts val="0"/>
              </a:spcAft>
              <a:buNone/>
              <a:defRPr sz="1000">
                <a:solidFill>
                  <a:schemeClr val="dk1"/>
                </a:solidFill>
                <a:latin typeface="Arial"/>
                <a:ea typeface="Arial"/>
                <a:cs typeface="Arial"/>
                <a:sym typeface="Arial"/>
              </a:defRPr>
            </a:lvl6pPr>
            <a:lvl7pPr marL="0" marR="0" lvl="6" indent="0" algn="r">
              <a:spcBef>
                <a:spcPts val="0"/>
              </a:spcBef>
              <a:spcAft>
                <a:spcPts val="0"/>
              </a:spcAft>
              <a:buNone/>
              <a:defRPr sz="1000">
                <a:solidFill>
                  <a:schemeClr val="dk1"/>
                </a:solidFill>
                <a:latin typeface="Arial"/>
                <a:ea typeface="Arial"/>
                <a:cs typeface="Arial"/>
                <a:sym typeface="Arial"/>
              </a:defRPr>
            </a:lvl7pPr>
            <a:lvl8pPr marL="0" marR="0" lvl="7" indent="0" algn="r">
              <a:spcBef>
                <a:spcPts val="0"/>
              </a:spcBef>
              <a:spcAft>
                <a:spcPts val="0"/>
              </a:spcAft>
              <a:buNone/>
              <a:defRPr sz="1000">
                <a:solidFill>
                  <a:schemeClr val="dk1"/>
                </a:solidFill>
                <a:latin typeface="Arial"/>
                <a:ea typeface="Arial"/>
                <a:cs typeface="Arial"/>
                <a:sym typeface="Arial"/>
              </a:defRPr>
            </a:lvl8pPr>
            <a:lvl9pPr marL="0" marR="0" lvl="8" indent="0" algn="r">
              <a:spcBef>
                <a:spcPts val="0"/>
              </a:spcBef>
              <a:spcAft>
                <a:spcPts val="0"/>
              </a:spcAft>
              <a:buNone/>
              <a:defRPr sz="10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105"/>
        <p:cNvGrpSpPr/>
        <p:nvPr/>
      </p:nvGrpSpPr>
      <p:grpSpPr>
        <a:xfrm>
          <a:off x="0" y="0"/>
          <a:ext cx="0" cy="0"/>
          <a:chOff x="0" y="0"/>
          <a:chExt cx="0" cy="0"/>
        </a:xfrm>
      </p:grpSpPr>
      <p:sp>
        <p:nvSpPr>
          <p:cNvPr id="106" name="Google Shape;106;p3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327"/>
          <p:cNvSpPr txBox="1">
            <a:spLocks noGrp="1"/>
          </p:cNvSpPr>
          <p:nvPr>
            <p:ph type="body" idx="1"/>
          </p:nvPr>
        </p:nvSpPr>
        <p:spPr>
          <a:xfrm rot="5400000">
            <a:off x="2306638" y="-249237"/>
            <a:ext cx="4530725"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08" name="Google Shape;108;p327"/>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32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327"/>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chemeClr val="dk1"/>
                </a:solidFill>
                <a:latin typeface="Arial"/>
                <a:ea typeface="Arial"/>
                <a:cs typeface="Arial"/>
                <a:sym typeface="Arial"/>
              </a:defRPr>
            </a:lvl1pPr>
            <a:lvl2pPr marL="0" marR="0" lvl="1" indent="0" algn="r">
              <a:spcBef>
                <a:spcPts val="0"/>
              </a:spcBef>
              <a:spcAft>
                <a:spcPts val="0"/>
              </a:spcAft>
              <a:buNone/>
              <a:defRPr sz="1000">
                <a:solidFill>
                  <a:schemeClr val="dk1"/>
                </a:solidFill>
                <a:latin typeface="Arial"/>
                <a:ea typeface="Arial"/>
                <a:cs typeface="Arial"/>
                <a:sym typeface="Arial"/>
              </a:defRPr>
            </a:lvl2pPr>
            <a:lvl3pPr marL="0" marR="0" lvl="2" indent="0" algn="r">
              <a:spcBef>
                <a:spcPts val="0"/>
              </a:spcBef>
              <a:spcAft>
                <a:spcPts val="0"/>
              </a:spcAft>
              <a:buNone/>
              <a:defRPr sz="1000">
                <a:solidFill>
                  <a:schemeClr val="dk1"/>
                </a:solidFill>
                <a:latin typeface="Arial"/>
                <a:ea typeface="Arial"/>
                <a:cs typeface="Arial"/>
                <a:sym typeface="Arial"/>
              </a:defRPr>
            </a:lvl3pPr>
            <a:lvl4pPr marL="0" marR="0" lvl="3" indent="0" algn="r">
              <a:spcBef>
                <a:spcPts val="0"/>
              </a:spcBef>
              <a:spcAft>
                <a:spcPts val="0"/>
              </a:spcAft>
              <a:buNone/>
              <a:defRPr sz="1000">
                <a:solidFill>
                  <a:schemeClr val="dk1"/>
                </a:solidFill>
                <a:latin typeface="Arial"/>
                <a:ea typeface="Arial"/>
                <a:cs typeface="Arial"/>
                <a:sym typeface="Arial"/>
              </a:defRPr>
            </a:lvl4pPr>
            <a:lvl5pPr marL="0" marR="0" lvl="4" indent="0" algn="r">
              <a:spcBef>
                <a:spcPts val="0"/>
              </a:spcBef>
              <a:spcAft>
                <a:spcPts val="0"/>
              </a:spcAft>
              <a:buNone/>
              <a:defRPr sz="1000">
                <a:solidFill>
                  <a:schemeClr val="dk1"/>
                </a:solidFill>
                <a:latin typeface="Arial"/>
                <a:ea typeface="Arial"/>
                <a:cs typeface="Arial"/>
                <a:sym typeface="Arial"/>
              </a:defRPr>
            </a:lvl5pPr>
            <a:lvl6pPr marL="0" marR="0" lvl="5" indent="0" algn="r">
              <a:spcBef>
                <a:spcPts val="0"/>
              </a:spcBef>
              <a:spcAft>
                <a:spcPts val="0"/>
              </a:spcAft>
              <a:buNone/>
              <a:defRPr sz="1000">
                <a:solidFill>
                  <a:schemeClr val="dk1"/>
                </a:solidFill>
                <a:latin typeface="Arial"/>
                <a:ea typeface="Arial"/>
                <a:cs typeface="Arial"/>
                <a:sym typeface="Arial"/>
              </a:defRPr>
            </a:lvl6pPr>
            <a:lvl7pPr marL="0" marR="0" lvl="6" indent="0" algn="r">
              <a:spcBef>
                <a:spcPts val="0"/>
              </a:spcBef>
              <a:spcAft>
                <a:spcPts val="0"/>
              </a:spcAft>
              <a:buNone/>
              <a:defRPr sz="1000">
                <a:solidFill>
                  <a:schemeClr val="dk1"/>
                </a:solidFill>
                <a:latin typeface="Arial"/>
                <a:ea typeface="Arial"/>
                <a:cs typeface="Arial"/>
                <a:sym typeface="Arial"/>
              </a:defRPr>
            </a:lvl7pPr>
            <a:lvl8pPr marL="0" marR="0" lvl="7" indent="0" algn="r">
              <a:spcBef>
                <a:spcPts val="0"/>
              </a:spcBef>
              <a:spcAft>
                <a:spcPts val="0"/>
              </a:spcAft>
              <a:buNone/>
              <a:defRPr sz="1000">
                <a:solidFill>
                  <a:schemeClr val="dk1"/>
                </a:solidFill>
                <a:latin typeface="Arial"/>
                <a:ea typeface="Arial"/>
                <a:cs typeface="Arial"/>
                <a:sym typeface="Arial"/>
              </a:defRPr>
            </a:lvl8pPr>
            <a:lvl9pPr marL="0" marR="0" lvl="8" indent="0" algn="r">
              <a:spcBef>
                <a:spcPts val="0"/>
              </a:spcBef>
              <a:spcAft>
                <a:spcPts val="0"/>
              </a:spcAft>
              <a:buNone/>
              <a:defRPr sz="10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olo verticale e testo" type="vertTitleAndTx">
  <p:cSld name="VERTICAL_TITLE_AND_VERTICAL_TEXT">
    <p:spTree>
      <p:nvGrpSpPr>
        <p:cNvPr id="1" name="Shape 111"/>
        <p:cNvGrpSpPr/>
        <p:nvPr/>
      </p:nvGrpSpPr>
      <p:grpSpPr>
        <a:xfrm>
          <a:off x="0" y="0"/>
          <a:ext cx="0" cy="0"/>
          <a:chOff x="0" y="0"/>
          <a:chExt cx="0" cy="0"/>
        </a:xfrm>
      </p:grpSpPr>
      <p:sp>
        <p:nvSpPr>
          <p:cNvPr id="112" name="Google Shape;112;p328"/>
          <p:cNvSpPr txBox="1">
            <a:spLocks noGrp="1"/>
          </p:cNvSpPr>
          <p:nvPr>
            <p:ph type="title"/>
          </p:nvPr>
        </p:nvSpPr>
        <p:spPr>
          <a:xfrm rot="5400000">
            <a:off x="4729957" y="2174082"/>
            <a:ext cx="5856287" cy="2057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328"/>
          <p:cNvSpPr txBox="1">
            <a:spLocks noGrp="1"/>
          </p:cNvSpPr>
          <p:nvPr>
            <p:ph type="body" idx="1"/>
          </p:nvPr>
        </p:nvSpPr>
        <p:spPr>
          <a:xfrm rot="5400000">
            <a:off x="538956" y="192881"/>
            <a:ext cx="5856287"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14" name="Google Shape;114;p328"/>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32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328"/>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chemeClr val="dk1"/>
                </a:solidFill>
                <a:latin typeface="Arial"/>
                <a:ea typeface="Arial"/>
                <a:cs typeface="Arial"/>
                <a:sym typeface="Arial"/>
              </a:defRPr>
            </a:lvl1pPr>
            <a:lvl2pPr marL="0" marR="0" lvl="1" indent="0" algn="r">
              <a:spcBef>
                <a:spcPts val="0"/>
              </a:spcBef>
              <a:spcAft>
                <a:spcPts val="0"/>
              </a:spcAft>
              <a:buNone/>
              <a:defRPr sz="1000">
                <a:solidFill>
                  <a:schemeClr val="dk1"/>
                </a:solidFill>
                <a:latin typeface="Arial"/>
                <a:ea typeface="Arial"/>
                <a:cs typeface="Arial"/>
                <a:sym typeface="Arial"/>
              </a:defRPr>
            </a:lvl2pPr>
            <a:lvl3pPr marL="0" marR="0" lvl="2" indent="0" algn="r">
              <a:spcBef>
                <a:spcPts val="0"/>
              </a:spcBef>
              <a:spcAft>
                <a:spcPts val="0"/>
              </a:spcAft>
              <a:buNone/>
              <a:defRPr sz="1000">
                <a:solidFill>
                  <a:schemeClr val="dk1"/>
                </a:solidFill>
                <a:latin typeface="Arial"/>
                <a:ea typeface="Arial"/>
                <a:cs typeface="Arial"/>
                <a:sym typeface="Arial"/>
              </a:defRPr>
            </a:lvl3pPr>
            <a:lvl4pPr marL="0" marR="0" lvl="3" indent="0" algn="r">
              <a:spcBef>
                <a:spcPts val="0"/>
              </a:spcBef>
              <a:spcAft>
                <a:spcPts val="0"/>
              </a:spcAft>
              <a:buNone/>
              <a:defRPr sz="1000">
                <a:solidFill>
                  <a:schemeClr val="dk1"/>
                </a:solidFill>
                <a:latin typeface="Arial"/>
                <a:ea typeface="Arial"/>
                <a:cs typeface="Arial"/>
                <a:sym typeface="Arial"/>
              </a:defRPr>
            </a:lvl4pPr>
            <a:lvl5pPr marL="0" marR="0" lvl="4" indent="0" algn="r">
              <a:spcBef>
                <a:spcPts val="0"/>
              </a:spcBef>
              <a:spcAft>
                <a:spcPts val="0"/>
              </a:spcAft>
              <a:buNone/>
              <a:defRPr sz="1000">
                <a:solidFill>
                  <a:schemeClr val="dk1"/>
                </a:solidFill>
                <a:latin typeface="Arial"/>
                <a:ea typeface="Arial"/>
                <a:cs typeface="Arial"/>
                <a:sym typeface="Arial"/>
              </a:defRPr>
            </a:lvl5pPr>
            <a:lvl6pPr marL="0" marR="0" lvl="5" indent="0" algn="r">
              <a:spcBef>
                <a:spcPts val="0"/>
              </a:spcBef>
              <a:spcAft>
                <a:spcPts val="0"/>
              </a:spcAft>
              <a:buNone/>
              <a:defRPr sz="1000">
                <a:solidFill>
                  <a:schemeClr val="dk1"/>
                </a:solidFill>
                <a:latin typeface="Arial"/>
                <a:ea typeface="Arial"/>
                <a:cs typeface="Arial"/>
                <a:sym typeface="Arial"/>
              </a:defRPr>
            </a:lvl6pPr>
            <a:lvl7pPr marL="0" marR="0" lvl="6" indent="0" algn="r">
              <a:spcBef>
                <a:spcPts val="0"/>
              </a:spcBef>
              <a:spcAft>
                <a:spcPts val="0"/>
              </a:spcAft>
              <a:buNone/>
              <a:defRPr sz="1000">
                <a:solidFill>
                  <a:schemeClr val="dk1"/>
                </a:solidFill>
                <a:latin typeface="Arial"/>
                <a:ea typeface="Arial"/>
                <a:cs typeface="Arial"/>
                <a:sym typeface="Arial"/>
              </a:defRPr>
            </a:lvl7pPr>
            <a:lvl8pPr marL="0" marR="0" lvl="7" indent="0" algn="r">
              <a:spcBef>
                <a:spcPts val="0"/>
              </a:spcBef>
              <a:spcAft>
                <a:spcPts val="0"/>
              </a:spcAft>
              <a:buNone/>
              <a:defRPr sz="1000">
                <a:solidFill>
                  <a:schemeClr val="dk1"/>
                </a:solidFill>
                <a:latin typeface="Arial"/>
                <a:ea typeface="Arial"/>
                <a:cs typeface="Arial"/>
                <a:sym typeface="Arial"/>
              </a:defRPr>
            </a:lvl8pPr>
            <a:lvl9pPr marL="0" marR="0" lvl="8" indent="0" algn="r">
              <a:spcBef>
                <a:spcPts val="0"/>
              </a:spcBef>
              <a:spcAft>
                <a:spcPts val="0"/>
              </a:spcAft>
              <a:buNone/>
              <a:defRPr sz="10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uto" type="objOnly">
  <p:cSld name="OBJECT_ONLY">
    <p:spTree>
      <p:nvGrpSpPr>
        <p:cNvPr id="1" name="Shape 117"/>
        <p:cNvGrpSpPr/>
        <p:nvPr/>
      </p:nvGrpSpPr>
      <p:grpSpPr>
        <a:xfrm>
          <a:off x="0" y="0"/>
          <a:ext cx="0" cy="0"/>
          <a:chOff x="0" y="0"/>
          <a:chExt cx="0" cy="0"/>
        </a:xfrm>
      </p:grpSpPr>
      <p:sp>
        <p:nvSpPr>
          <p:cNvPr id="118" name="Google Shape;118;p329"/>
          <p:cNvSpPr txBox="1">
            <a:spLocks noGrp="1"/>
          </p:cNvSpPr>
          <p:nvPr>
            <p:ph type="body" idx="1"/>
          </p:nvPr>
        </p:nvSpPr>
        <p:spPr>
          <a:xfrm>
            <a:off x="457200" y="274638"/>
            <a:ext cx="8229600" cy="5856287"/>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19" name="Google Shape;119;p329"/>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32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329"/>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chemeClr val="dk1"/>
                </a:solidFill>
                <a:latin typeface="Arial"/>
                <a:ea typeface="Arial"/>
                <a:cs typeface="Arial"/>
                <a:sym typeface="Arial"/>
              </a:defRPr>
            </a:lvl1pPr>
            <a:lvl2pPr marL="0" marR="0" lvl="1" indent="0" algn="r">
              <a:spcBef>
                <a:spcPts val="0"/>
              </a:spcBef>
              <a:spcAft>
                <a:spcPts val="0"/>
              </a:spcAft>
              <a:buNone/>
              <a:defRPr sz="1000">
                <a:solidFill>
                  <a:schemeClr val="dk1"/>
                </a:solidFill>
                <a:latin typeface="Arial"/>
                <a:ea typeface="Arial"/>
                <a:cs typeface="Arial"/>
                <a:sym typeface="Arial"/>
              </a:defRPr>
            </a:lvl2pPr>
            <a:lvl3pPr marL="0" marR="0" lvl="2" indent="0" algn="r">
              <a:spcBef>
                <a:spcPts val="0"/>
              </a:spcBef>
              <a:spcAft>
                <a:spcPts val="0"/>
              </a:spcAft>
              <a:buNone/>
              <a:defRPr sz="1000">
                <a:solidFill>
                  <a:schemeClr val="dk1"/>
                </a:solidFill>
                <a:latin typeface="Arial"/>
                <a:ea typeface="Arial"/>
                <a:cs typeface="Arial"/>
                <a:sym typeface="Arial"/>
              </a:defRPr>
            </a:lvl3pPr>
            <a:lvl4pPr marL="0" marR="0" lvl="3" indent="0" algn="r">
              <a:spcBef>
                <a:spcPts val="0"/>
              </a:spcBef>
              <a:spcAft>
                <a:spcPts val="0"/>
              </a:spcAft>
              <a:buNone/>
              <a:defRPr sz="1000">
                <a:solidFill>
                  <a:schemeClr val="dk1"/>
                </a:solidFill>
                <a:latin typeface="Arial"/>
                <a:ea typeface="Arial"/>
                <a:cs typeface="Arial"/>
                <a:sym typeface="Arial"/>
              </a:defRPr>
            </a:lvl4pPr>
            <a:lvl5pPr marL="0" marR="0" lvl="4" indent="0" algn="r">
              <a:spcBef>
                <a:spcPts val="0"/>
              </a:spcBef>
              <a:spcAft>
                <a:spcPts val="0"/>
              </a:spcAft>
              <a:buNone/>
              <a:defRPr sz="1000">
                <a:solidFill>
                  <a:schemeClr val="dk1"/>
                </a:solidFill>
                <a:latin typeface="Arial"/>
                <a:ea typeface="Arial"/>
                <a:cs typeface="Arial"/>
                <a:sym typeface="Arial"/>
              </a:defRPr>
            </a:lvl5pPr>
            <a:lvl6pPr marL="0" marR="0" lvl="5" indent="0" algn="r">
              <a:spcBef>
                <a:spcPts val="0"/>
              </a:spcBef>
              <a:spcAft>
                <a:spcPts val="0"/>
              </a:spcAft>
              <a:buNone/>
              <a:defRPr sz="1000">
                <a:solidFill>
                  <a:schemeClr val="dk1"/>
                </a:solidFill>
                <a:latin typeface="Arial"/>
                <a:ea typeface="Arial"/>
                <a:cs typeface="Arial"/>
                <a:sym typeface="Arial"/>
              </a:defRPr>
            </a:lvl6pPr>
            <a:lvl7pPr marL="0" marR="0" lvl="6" indent="0" algn="r">
              <a:spcBef>
                <a:spcPts val="0"/>
              </a:spcBef>
              <a:spcAft>
                <a:spcPts val="0"/>
              </a:spcAft>
              <a:buNone/>
              <a:defRPr sz="1000">
                <a:solidFill>
                  <a:schemeClr val="dk1"/>
                </a:solidFill>
                <a:latin typeface="Arial"/>
                <a:ea typeface="Arial"/>
                <a:cs typeface="Arial"/>
                <a:sym typeface="Arial"/>
              </a:defRPr>
            </a:lvl7pPr>
            <a:lvl8pPr marL="0" marR="0" lvl="7" indent="0" algn="r">
              <a:spcBef>
                <a:spcPts val="0"/>
              </a:spcBef>
              <a:spcAft>
                <a:spcPts val="0"/>
              </a:spcAft>
              <a:buNone/>
              <a:defRPr sz="1000">
                <a:solidFill>
                  <a:schemeClr val="dk1"/>
                </a:solidFill>
                <a:latin typeface="Arial"/>
                <a:ea typeface="Arial"/>
                <a:cs typeface="Arial"/>
                <a:sym typeface="Arial"/>
              </a:defRPr>
            </a:lvl8pPr>
            <a:lvl9pPr marL="0" marR="0" lvl="8" indent="0" algn="r">
              <a:spcBef>
                <a:spcPts val="0"/>
              </a:spcBef>
              <a:spcAft>
                <a:spcPts val="0"/>
              </a:spcAft>
              <a:buNone/>
              <a:defRPr sz="10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30"/>
        <p:cNvGrpSpPr/>
        <p:nvPr/>
      </p:nvGrpSpPr>
      <p:grpSpPr>
        <a:xfrm>
          <a:off x="0" y="0"/>
          <a:ext cx="0" cy="0"/>
          <a:chOff x="0" y="0"/>
          <a:chExt cx="0" cy="0"/>
        </a:xfrm>
      </p:grpSpPr>
      <p:sp>
        <p:nvSpPr>
          <p:cNvPr id="31" name="Google Shape;31;p3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16"/>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3" name="Google Shape;33;p316"/>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1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16"/>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0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0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0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0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0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0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0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uto 2" type="twoObj">
  <p:cSld name="TWO_OBJECTS">
    <p:spTree>
      <p:nvGrpSpPr>
        <p:cNvPr id="1" name="Shape 36"/>
        <p:cNvGrpSpPr/>
        <p:nvPr/>
      </p:nvGrpSpPr>
      <p:grpSpPr>
        <a:xfrm>
          <a:off x="0" y="0"/>
          <a:ext cx="0" cy="0"/>
          <a:chOff x="0" y="0"/>
          <a:chExt cx="0" cy="0"/>
        </a:xfrm>
      </p:grpSpPr>
      <p:sp>
        <p:nvSpPr>
          <p:cNvPr id="37" name="Google Shape;37;p3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17"/>
          <p:cNvSpPr txBox="1">
            <a:spLocks noGrp="1"/>
          </p:cNvSpPr>
          <p:nvPr>
            <p:ph type="body" idx="1"/>
          </p:nvPr>
        </p:nvSpPr>
        <p:spPr>
          <a:xfrm>
            <a:off x="457200" y="1600200"/>
            <a:ext cx="4038600" cy="4530725"/>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Font typeface="Arial"/>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SzPts val="1800"/>
              <a:buChar char="•"/>
              <a:defRPr sz="1800"/>
            </a:lvl6pPr>
            <a:lvl7pPr marL="3200400" lvl="6" indent="-342900" algn="l">
              <a:spcBef>
                <a:spcPts val="360"/>
              </a:spcBef>
              <a:spcAft>
                <a:spcPts val="0"/>
              </a:spcAft>
              <a:buSzPts val="1800"/>
              <a:buChar char="•"/>
              <a:defRPr sz="1800"/>
            </a:lvl7pPr>
            <a:lvl8pPr marL="3657600" lvl="7" indent="-342900" algn="l">
              <a:spcBef>
                <a:spcPts val="360"/>
              </a:spcBef>
              <a:spcAft>
                <a:spcPts val="0"/>
              </a:spcAft>
              <a:buSzPts val="1800"/>
              <a:buChar char="•"/>
              <a:defRPr sz="1800"/>
            </a:lvl8pPr>
            <a:lvl9pPr marL="4114800" lvl="8" indent="-342900" algn="l">
              <a:spcBef>
                <a:spcPts val="360"/>
              </a:spcBef>
              <a:spcAft>
                <a:spcPts val="0"/>
              </a:spcAft>
              <a:buSzPts val="1800"/>
              <a:buChar char="•"/>
              <a:defRPr sz="1800"/>
            </a:lvl9pPr>
          </a:lstStyle>
          <a:p>
            <a:endParaRPr/>
          </a:p>
        </p:txBody>
      </p:sp>
      <p:sp>
        <p:nvSpPr>
          <p:cNvPr id="39" name="Google Shape;39;p317"/>
          <p:cNvSpPr txBox="1">
            <a:spLocks noGrp="1"/>
          </p:cNvSpPr>
          <p:nvPr>
            <p:ph type="body" idx="2"/>
          </p:nvPr>
        </p:nvSpPr>
        <p:spPr>
          <a:xfrm>
            <a:off x="4648200" y="1600200"/>
            <a:ext cx="4038600" cy="4530725"/>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Font typeface="Arial"/>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SzPts val="1800"/>
              <a:buChar char="•"/>
              <a:defRPr sz="1800"/>
            </a:lvl6pPr>
            <a:lvl7pPr marL="3200400" lvl="6" indent="-342900" algn="l">
              <a:spcBef>
                <a:spcPts val="360"/>
              </a:spcBef>
              <a:spcAft>
                <a:spcPts val="0"/>
              </a:spcAft>
              <a:buSzPts val="1800"/>
              <a:buChar char="•"/>
              <a:defRPr sz="1800"/>
            </a:lvl7pPr>
            <a:lvl8pPr marL="3657600" lvl="7" indent="-342900" algn="l">
              <a:spcBef>
                <a:spcPts val="360"/>
              </a:spcBef>
              <a:spcAft>
                <a:spcPts val="0"/>
              </a:spcAft>
              <a:buSzPts val="1800"/>
              <a:buChar char="•"/>
              <a:defRPr sz="1800"/>
            </a:lvl8pPr>
            <a:lvl9pPr marL="4114800" lvl="8" indent="-342900" algn="l">
              <a:spcBef>
                <a:spcPts val="360"/>
              </a:spcBef>
              <a:spcAft>
                <a:spcPts val="0"/>
              </a:spcAft>
              <a:buSzPts val="1800"/>
              <a:buChar char="•"/>
              <a:defRPr sz="1800"/>
            </a:lvl9pPr>
          </a:lstStyle>
          <a:p>
            <a:endParaRPr/>
          </a:p>
        </p:txBody>
      </p:sp>
      <p:sp>
        <p:nvSpPr>
          <p:cNvPr id="40" name="Google Shape;40;p317"/>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1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17"/>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chemeClr val="dk1"/>
                </a:solidFill>
                <a:latin typeface="Arial"/>
                <a:ea typeface="Arial"/>
                <a:cs typeface="Arial"/>
                <a:sym typeface="Arial"/>
              </a:defRPr>
            </a:lvl1pPr>
            <a:lvl2pPr marL="0" marR="0" lvl="1" indent="0" algn="r">
              <a:spcBef>
                <a:spcPts val="0"/>
              </a:spcBef>
              <a:spcAft>
                <a:spcPts val="0"/>
              </a:spcAft>
              <a:buNone/>
              <a:defRPr sz="1000">
                <a:solidFill>
                  <a:schemeClr val="dk1"/>
                </a:solidFill>
                <a:latin typeface="Arial"/>
                <a:ea typeface="Arial"/>
                <a:cs typeface="Arial"/>
                <a:sym typeface="Arial"/>
              </a:defRPr>
            </a:lvl2pPr>
            <a:lvl3pPr marL="0" marR="0" lvl="2" indent="0" algn="r">
              <a:spcBef>
                <a:spcPts val="0"/>
              </a:spcBef>
              <a:spcAft>
                <a:spcPts val="0"/>
              </a:spcAft>
              <a:buNone/>
              <a:defRPr sz="1000">
                <a:solidFill>
                  <a:schemeClr val="dk1"/>
                </a:solidFill>
                <a:latin typeface="Arial"/>
                <a:ea typeface="Arial"/>
                <a:cs typeface="Arial"/>
                <a:sym typeface="Arial"/>
              </a:defRPr>
            </a:lvl3pPr>
            <a:lvl4pPr marL="0" marR="0" lvl="3" indent="0" algn="r">
              <a:spcBef>
                <a:spcPts val="0"/>
              </a:spcBef>
              <a:spcAft>
                <a:spcPts val="0"/>
              </a:spcAft>
              <a:buNone/>
              <a:defRPr sz="1000">
                <a:solidFill>
                  <a:schemeClr val="dk1"/>
                </a:solidFill>
                <a:latin typeface="Arial"/>
                <a:ea typeface="Arial"/>
                <a:cs typeface="Arial"/>
                <a:sym typeface="Arial"/>
              </a:defRPr>
            </a:lvl4pPr>
            <a:lvl5pPr marL="0" marR="0" lvl="4" indent="0" algn="r">
              <a:spcBef>
                <a:spcPts val="0"/>
              </a:spcBef>
              <a:spcAft>
                <a:spcPts val="0"/>
              </a:spcAft>
              <a:buNone/>
              <a:defRPr sz="1000">
                <a:solidFill>
                  <a:schemeClr val="dk1"/>
                </a:solidFill>
                <a:latin typeface="Arial"/>
                <a:ea typeface="Arial"/>
                <a:cs typeface="Arial"/>
                <a:sym typeface="Arial"/>
              </a:defRPr>
            </a:lvl5pPr>
            <a:lvl6pPr marL="0" marR="0" lvl="5" indent="0" algn="r">
              <a:spcBef>
                <a:spcPts val="0"/>
              </a:spcBef>
              <a:spcAft>
                <a:spcPts val="0"/>
              </a:spcAft>
              <a:buNone/>
              <a:defRPr sz="1000">
                <a:solidFill>
                  <a:schemeClr val="dk1"/>
                </a:solidFill>
                <a:latin typeface="Arial"/>
                <a:ea typeface="Arial"/>
                <a:cs typeface="Arial"/>
                <a:sym typeface="Arial"/>
              </a:defRPr>
            </a:lvl6pPr>
            <a:lvl7pPr marL="0" marR="0" lvl="6" indent="0" algn="r">
              <a:spcBef>
                <a:spcPts val="0"/>
              </a:spcBef>
              <a:spcAft>
                <a:spcPts val="0"/>
              </a:spcAft>
              <a:buNone/>
              <a:defRPr sz="1000">
                <a:solidFill>
                  <a:schemeClr val="dk1"/>
                </a:solidFill>
                <a:latin typeface="Arial"/>
                <a:ea typeface="Arial"/>
                <a:cs typeface="Arial"/>
                <a:sym typeface="Arial"/>
              </a:defRPr>
            </a:lvl7pPr>
            <a:lvl8pPr marL="0" marR="0" lvl="7" indent="0" algn="r">
              <a:spcBef>
                <a:spcPts val="0"/>
              </a:spcBef>
              <a:spcAft>
                <a:spcPts val="0"/>
              </a:spcAft>
              <a:buNone/>
              <a:defRPr sz="1000">
                <a:solidFill>
                  <a:schemeClr val="dk1"/>
                </a:solidFill>
                <a:latin typeface="Arial"/>
                <a:ea typeface="Arial"/>
                <a:cs typeface="Arial"/>
                <a:sym typeface="Arial"/>
              </a:defRPr>
            </a:lvl8pPr>
            <a:lvl9pPr marL="0" marR="0" lvl="8" indent="0" algn="r">
              <a:spcBef>
                <a:spcPts val="0"/>
              </a:spcBef>
              <a:spcAft>
                <a:spcPts val="0"/>
              </a:spcAft>
              <a:buNone/>
              <a:defRPr sz="10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uoto" type="blank">
  <p:cSld name="BLANK">
    <p:spTree>
      <p:nvGrpSpPr>
        <p:cNvPr id="1" name="Shape 43"/>
        <p:cNvGrpSpPr/>
        <p:nvPr/>
      </p:nvGrpSpPr>
      <p:grpSpPr>
        <a:xfrm>
          <a:off x="0" y="0"/>
          <a:ext cx="0" cy="0"/>
          <a:chOff x="0" y="0"/>
          <a:chExt cx="0" cy="0"/>
        </a:xfrm>
      </p:grpSpPr>
      <p:sp>
        <p:nvSpPr>
          <p:cNvPr id="44" name="Google Shape;44;p318"/>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1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318"/>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chemeClr val="dk1"/>
                </a:solidFill>
                <a:latin typeface="Arial"/>
                <a:ea typeface="Arial"/>
                <a:cs typeface="Arial"/>
                <a:sym typeface="Arial"/>
              </a:defRPr>
            </a:lvl1pPr>
            <a:lvl2pPr marL="0" marR="0" lvl="1" indent="0" algn="r">
              <a:spcBef>
                <a:spcPts val="0"/>
              </a:spcBef>
              <a:spcAft>
                <a:spcPts val="0"/>
              </a:spcAft>
              <a:buNone/>
              <a:defRPr sz="1000">
                <a:solidFill>
                  <a:schemeClr val="dk1"/>
                </a:solidFill>
                <a:latin typeface="Arial"/>
                <a:ea typeface="Arial"/>
                <a:cs typeface="Arial"/>
                <a:sym typeface="Arial"/>
              </a:defRPr>
            </a:lvl2pPr>
            <a:lvl3pPr marL="0" marR="0" lvl="2" indent="0" algn="r">
              <a:spcBef>
                <a:spcPts val="0"/>
              </a:spcBef>
              <a:spcAft>
                <a:spcPts val="0"/>
              </a:spcAft>
              <a:buNone/>
              <a:defRPr sz="1000">
                <a:solidFill>
                  <a:schemeClr val="dk1"/>
                </a:solidFill>
                <a:latin typeface="Arial"/>
                <a:ea typeface="Arial"/>
                <a:cs typeface="Arial"/>
                <a:sym typeface="Arial"/>
              </a:defRPr>
            </a:lvl3pPr>
            <a:lvl4pPr marL="0" marR="0" lvl="3" indent="0" algn="r">
              <a:spcBef>
                <a:spcPts val="0"/>
              </a:spcBef>
              <a:spcAft>
                <a:spcPts val="0"/>
              </a:spcAft>
              <a:buNone/>
              <a:defRPr sz="1000">
                <a:solidFill>
                  <a:schemeClr val="dk1"/>
                </a:solidFill>
                <a:latin typeface="Arial"/>
                <a:ea typeface="Arial"/>
                <a:cs typeface="Arial"/>
                <a:sym typeface="Arial"/>
              </a:defRPr>
            </a:lvl4pPr>
            <a:lvl5pPr marL="0" marR="0" lvl="4" indent="0" algn="r">
              <a:spcBef>
                <a:spcPts val="0"/>
              </a:spcBef>
              <a:spcAft>
                <a:spcPts val="0"/>
              </a:spcAft>
              <a:buNone/>
              <a:defRPr sz="1000">
                <a:solidFill>
                  <a:schemeClr val="dk1"/>
                </a:solidFill>
                <a:latin typeface="Arial"/>
                <a:ea typeface="Arial"/>
                <a:cs typeface="Arial"/>
                <a:sym typeface="Arial"/>
              </a:defRPr>
            </a:lvl5pPr>
            <a:lvl6pPr marL="0" marR="0" lvl="5" indent="0" algn="r">
              <a:spcBef>
                <a:spcPts val="0"/>
              </a:spcBef>
              <a:spcAft>
                <a:spcPts val="0"/>
              </a:spcAft>
              <a:buNone/>
              <a:defRPr sz="1000">
                <a:solidFill>
                  <a:schemeClr val="dk1"/>
                </a:solidFill>
                <a:latin typeface="Arial"/>
                <a:ea typeface="Arial"/>
                <a:cs typeface="Arial"/>
                <a:sym typeface="Arial"/>
              </a:defRPr>
            </a:lvl6pPr>
            <a:lvl7pPr marL="0" marR="0" lvl="6" indent="0" algn="r">
              <a:spcBef>
                <a:spcPts val="0"/>
              </a:spcBef>
              <a:spcAft>
                <a:spcPts val="0"/>
              </a:spcAft>
              <a:buNone/>
              <a:defRPr sz="1000">
                <a:solidFill>
                  <a:schemeClr val="dk1"/>
                </a:solidFill>
                <a:latin typeface="Arial"/>
                <a:ea typeface="Arial"/>
                <a:cs typeface="Arial"/>
                <a:sym typeface="Arial"/>
              </a:defRPr>
            </a:lvl7pPr>
            <a:lvl8pPr marL="0" marR="0" lvl="7" indent="0" algn="r">
              <a:spcBef>
                <a:spcPts val="0"/>
              </a:spcBef>
              <a:spcAft>
                <a:spcPts val="0"/>
              </a:spcAft>
              <a:buNone/>
              <a:defRPr sz="1000">
                <a:solidFill>
                  <a:schemeClr val="dk1"/>
                </a:solidFill>
                <a:latin typeface="Arial"/>
                <a:ea typeface="Arial"/>
                <a:cs typeface="Arial"/>
                <a:sym typeface="Arial"/>
              </a:defRPr>
            </a:lvl8pPr>
            <a:lvl9pPr marL="0" marR="0" lvl="8" indent="0" algn="r">
              <a:spcBef>
                <a:spcPts val="0"/>
              </a:spcBef>
              <a:spcAft>
                <a:spcPts val="0"/>
              </a:spcAft>
              <a:buNone/>
              <a:defRPr sz="10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olo e contenuto 4" type="fourObj">
  <p:cSld name="FOUR_OBJECTS">
    <p:spTree>
      <p:nvGrpSpPr>
        <p:cNvPr id="1" name="Shape 47"/>
        <p:cNvGrpSpPr/>
        <p:nvPr/>
      </p:nvGrpSpPr>
      <p:grpSpPr>
        <a:xfrm>
          <a:off x="0" y="0"/>
          <a:ext cx="0" cy="0"/>
          <a:chOff x="0" y="0"/>
          <a:chExt cx="0" cy="0"/>
        </a:xfrm>
      </p:grpSpPr>
      <p:sp>
        <p:nvSpPr>
          <p:cNvPr id="48" name="Google Shape;48;p3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319"/>
          <p:cNvSpPr txBox="1">
            <a:spLocks noGrp="1"/>
          </p:cNvSpPr>
          <p:nvPr>
            <p:ph type="body" idx="1"/>
          </p:nvPr>
        </p:nvSpPr>
        <p:spPr>
          <a:xfrm>
            <a:off x="457200" y="1600200"/>
            <a:ext cx="4038600" cy="21891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0" name="Google Shape;50;p319"/>
          <p:cNvSpPr txBox="1">
            <a:spLocks noGrp="1"/>
          </p:cNvSpPr>
          <p:nvPr>
            <p:ph type="body" idx="2"/>
          </p:nvPr>
        </p:nvSpPr>
        <p:spPr>
          <a:xfrm>
            <a:off x="4648200" y="1600200"/>
            <a:ext cx="4038600" cy="21891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1" name="Google Shape;51;p319"/>
          <p:cNvSpPr txBox="1">
            <a:spLocks noGrp="1"/>
          </p:cNvSpPr>
          <p:nvPr>
            <p:ph type="body" idx="3"/>
          </p:nvPr>
        </p:nvSpPr>
        <p:spPr>
          <a:xfrm>
            <a:off x="457200" y="3941763"/>
            <a:ext cx="4038600" cy="21891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2" name="Google Shape;52;p319"/>
          <p:cNvSpPr txBox="1">
            <a:spLocks noGrp="1"/>
          </p:cNvSpPr>
          <p:nvPr>
            <p:ph type="body" idx="4"/>
          </p:nvPr>
        </p:nvSpPr>
        <p:spPr>
          <a:xfrm>
            <a:off x="4648200" y="3941763"/>
            <a:ext cx="4038600" cy="21891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3" name="Google Shape;53;p319"/>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1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319"/>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chemeClr val="dk1"/>
                </a:solidFill>
                <a:latin typeface="Arial"/>
                <a:ea typeface="Arial"/>
                <a:cs typeface="Arial"/>
                <a:sym typeface="Arial"/>
              </a:defRPr>
            </a:lvl1pPr>
            <a:lvl2pPr marL="0" marR="0" lvl="1" indent="0" algn="r">
              <a:spcBef>
                <a:spcPts val="0"/>
              </a:spcBef>
              <a:spcAft>
                <a:spcPts val="0"/>
              </a:spcAft>
              <a:buNone/>
              <a:defRPr sz="1000">
                <a:solidFill>
                  <a:schemeClr val="dk1"/>
                </a:solidFill>
                <a:latin typeface="Arial"/>
                <a:ea typeface="Arial"/>
                <a:cs typeface="Arial"/>
                <a:sym typeface="Arial"/>
              </a:defRPr>
            </a:lvl2pPr>
            <a:lvl3pPr marL="0" marR="0" lvl="2" indent="0" algn="r">
              <a:spcBef>
                <a:spcPts val="0"/>
              </a:spcBef>
              <a:spcAft>
                <a:spcPts val="0"/>
              </a:spcAft>
              <a:buNone/>
              <a:defRPr sz="1000">
                <a:solidFill>
                  <a:schemeClr val="dk1"/>
                </a:solidFill>
                <a:latin typeface="Arial"/>
                <a:ea typeface="Arial"/>
                <a:cs typeface="Arial"/>
                <a:sym typeface="Arial"/>
              </a:defRPr>
            </a:lvl3pPr>
            <a:lvl4pPr marL="0" marR="0" lvl="3" indent="0" algn="r">
              <a:spcBef>
                <a:spcPts val="0"/>
              </a:spcBef>
              <a:spcAft>
                <a:spcPts val="0"/>
              </a:spcAft>
              <a:buNone/>
              <a:defRPr sz="1000">
                <a:solidFill>
                  <a:schemeClr val="dk1"/>
                </a:solidFill>
                <a:latin typeface="Arial"/>
                <a:ea typeface="Arial"/>
                <a:cs typeface="Arial"/>
                <a:sym typeface="Arial"/>
              </a:defRPr>
            </a:lvl4pPr>
            <a:lvl5pPr marL="0" marR="0" lvl="4" indent="0" algn="r">
              <a:spcBef>
                <a:spcPts val="0"/>
              </a:spcBef>
              <a:spcAft>
                <a:spcPts val="0"/>
              </a:spcAft>
              <a:buNone/>
              <a:defRPr sz="1000">
                <a:solidFill>
                  <a:schemeClr val="dk1"/>
                </a:solidFill>
                <a:latin typeface="Arial"/>
                <a:ea typeface="Arial"/>
                <a:cs typeface="Arial"/>
                <a:sym typeface="Arial"/>
              </a:defRPr>
            </a:lvl5pPr>
            <a:lvl6pPr marL="0" marR="0" lvl="5" indent="0" algn="r">
              <a:spcBef>
                <a:spcPts val="0"/>
              </a:spcBef>
              <a:spcAft>
                <a:spcPts val="0"/>
              </a:spcAft>
              <a:buNone/>
              <a:defRPr sz="1000">
                <a:solidFill>
                  <a:schemeClr val="dk1"/>
                </a:solidFill>
                <a:latin typeface="Arial"/>
                <a:ea typeface="Arial"/>
                <a:cs typeface="Arial"/>
                <a:sym typeface="Arial"/>
              </a:defRPr>
            </a:lvl6pPr>
            <a:lvl7pPr marL="0" marR="0" lvl="6" indent="0" algn="r">
              <a:spcBef>
                <a:spcPts val="0"/>
              </a:spcBef>
              <a:spcAft>
                <a:spcPts val="0"/>
              </a:spcAft>
              <a:buNone/>
              <a:defRPr sz="1000">
                <a:solidFill>
                  <a:schemeClr val="dk1"/>
                </a:solidFill>
                <a:latin typeface="Arial"/>
                <a:ea typeface="Arial"/>
                <a:cs typeface="Arial"/>
                <a:sym typeface="Arial"/>
              </a:defRPr>
            </a:lvl7pPr>
            <a:lvl8pPr marL="0" marR="0" lvl="7" indent="0" algn="r">
              <a:spcBef>
                <a:spcPts val="0"/>
              </a:spcBef>
              <a:spcAft>
                <a:spcPts val="0"/>
              </a:spcAft>
              <a:buNone/>
              <a:defRPr sz="1000">
                <a:solidFill>
                  <a:schemeClr val="dk1"/>
                </a:solidFill>
                <a:latin typeface="Arial"/>
                <a:ea typeface="Arial"/>
                <a:cs typeface="Arial"/>
                <a:sym typeface="Arial"/>
              </a:defRPr>
            </a:lvl8pPr>
            <a:lvl9pPr marL="0" marR="0" lvl="8" indent="0" algn="r">
              <a:spcBef>
                <a:spcPts val="0"/>
              </a:spcBef>
              <a:spcAft>
                <a:spcPts val="0"/>
              </a:spcAft>
              <a:buNone/>
              <a:defRPr sz="10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olo, testo e contenuto" type="txAndObj">
  <p:cSld name="TEXT_AND_OBJECT">
    <p:spTree>
      <p:nvGrpSpPr>
        <p:cNvPr id="1" name="Shape 56"/>
        <p:cNvGrpSpPr/>
        <p:nvPr/>
      </p:nvGrpSpPr>
      <p:grpSpPr>
        <a:xfrm>
          <a:off x="0" y="0"/>
          <a:ext cx="0" cy="0"/>
          <a:chOff x="0" y="0"/>
          <a:chExt cx="0" cy="0"/>
        </a:xfrm>
      </p:grpSpPr>
      <p:sp>
        <p:nvSpPr>
          <p:cNvPr id="57" name="Google Shape;57;p3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20"/>
          <p:cNvSpPr txBox="1">
            <a:spLocks noGrp="1"/>
          </p:cNvSpPr>
          <p:nvPr>
            <p:ph type="body" idx="1"/>
          </p:nvPr>
        </p:nvSpPr>
        <p:spPr>
          <a:xfrm>
            <a:off x="457200" y="1600200"/>
            <a:ext cx="4038600" cy="453072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9" name="Google Shape;59;p320"/>
          <p:cNvSpPr txBox="1">
            <a:spLocks noGrp="1"/>
          </p:cNvSpPr>
          <p:nvPr>
            <p:ph type="body" idx="2"/>
          </p:nvPr>
        </p:nvSpPr>
        <p:spPr>
          <a:xfrm>
            <a:off x="4648200" y="1600200"/>
            <a:ext cx="4038600" cy="453072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60" name="Google Shape;60;p320"/>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2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320"/>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chemeClr val="dk1"/>
                </a:solidFill>
                <a:latin typeface="Arial"/>
                <a:ea typeface="Arial"/>
                <a:cs typeface="Arial"/>
                <a:sym typeface="Arial"/>
              </a:defRPr>
            </a:lvl1pPr>
            <a:lvl2pPr marL="0" marR="0" lvl="1" indent="0" algn="r">
              <a:spcBef>
                <a:spcPts val="0"/>
              </a:spcBef>
              <a:spcAft>
                <a:spcPts val="0"/>
              </a:spcAft>
              <a:buNone/>
              <a:defRPr sz="1000">
                <a:solidFill>
                  <a:schemeClr val="dk1"/>
                </a:solidFill>
                <a:latin typeface="Arial"/>
                <a:ea typeface="Arial"/>
                <a:cs typeface="Arial"/>
                <a:sym typeface="Arial"/>
              </a:defRPr>
            </a:lvl2pPr>
            <a:lvl3pPr marL="0" marR="0" lvl="2" indent="0" algn="r">
              <a:spcBef>
                <a:spcPts val="0"/>
              </a:spcBef>
              <a:spcAft>
                <a:spcPts val="0"/>
              </a:spcAft>
              <a:buNone/>
              <a:defRPr sz="1000">
                <a:solidFill>
                  <a:schemeClr val="dk1"/>
                </a:solidFill>
                <a:latin typeface="Arial"/>
                <a:ea typeface="Arial"/>
                <a:cs typeface="Arial"/>
                <a:sym typeface="Arial"/>
              </a:defRPr>
            </a:lvl3pPr>
            <a:lvl4pPr marL="0" marR="0" lvl="3" indent="0" algn="r">
              <a:spcBef>
                <a:spcPts val="0"/>
              </a:spcBef>
              <a:spcAft>
                <a:spcPts val="0"/>
              </a:spcAft>
              <a:buNone/>
              <a:defRPr sz="1000">
                <a:solidFill>
                  <a:schemeClr val="dk1"/>
                </a:solidFill>
                <a:latin typeface="Arial"/>
                <a:ea typeface="Arial"/>
                <a:cs typeface="Arial"/>
                <a:sym typeface="Arial"/>
              </a:defRPr>
            </a:lvl4pPr>
            <a:lvl5pPr marL="0" marR="0" lvl="4" indent="0" algn="r">
              <a:spcBef>
                <a:spcPts val="0"/>
              </a:spcBef>
              <a:spcAft>
                <a:spcPts val="0"/>
              </a:spcAft>
              <a:buNone/>
              <a:defRPr sz="1000">
                <a:solidFill>
                  <a:schemeClr val="dk1"/>
                </a:solidFill>
                <a:latin typeface="Arial"/>
                <a:ea typeface="Arial"/>
                <a:cs typeface="Arial"/>
                <a:sym typeface="Arial"/>
              </a:defRPr>
            </a:lvl5pPr>
            <a:lvl6pPr marL="0" marR="0" lvl="5" indent="0" algn="r">
              <a:spcBef>
                <a:spcPts val="0"/>
              </a:spcBef>
              <a:spcAft>
                <a:spcPts val="0"/>
              </a:spcAft>
              <a:buNone/>
              <a:defRPr sz="1000">
                <a:solidFill>
                  <a:schemeClr val="dk1"/>
                </a:solidFill>
                <a:latin typeface="Arial"/>
                <a:ea typeface="Arial"/>
                <a:cs typeface="Arial"/>
                <a:sym typeface="Arial"/>
              </a:defRPr>
            </a:lvl6pPr>
            <a:lvl7pPr marL="0" marR="0" lvl="6" indent="0" algn="r">
              <a:spcBef>
                <a:spcPts val="0"/>
              </a:spcBef>
              <a:spcAft>
                <a:spcPts val="0"/>
              </a:spcAft>
              <a:buNone/>
              <a:defRPr sz="1000">
                <a:solidFill>
                  <a:schemeClr val="dk1"/>
                </a:solidFill>
                <a:latin typeface="Arial"/>
                <a:ea typeface="Arial"/>
                <a:cs typeface="Arial"/>
                <a:sym typeface="Arial"/>
              </a:defRPr>
            </a:lvl7pPr>
            <a:lvl8pPr marL="0" marR="0" lvl="7" indent="0" algn="r">
              <a:spcBef>
                <a:spcPts val="0"/>
              </a:spcBef>
              <a:spcAft>
                <a:spcPts val="0"/>
              </a:spcAft>
              <a:buNone/>
              <a:defRPr sz="1000">
                <a:solidFill>
                  <a:schemeClr val="dk1"/>
                </a:solidFill>
                <a:latin typeface="Arial"/>
                <a:ea typeface="Arial"/>
                <a:cs typeface="Arial"/>
                <a:sym typeface="Arial"/>
              </a:defRPr>
            </a:lvl8pPr>
            <a:lvl9pPr marL="0" marR="0" lvl="8" indent="0" algn="r">
              <a:spcBef>
                <a:spcPts val="0"/>
              </a:spcBef>
              <a:spcAft>
                <a:spcPts val="0"/>
              </a:spcAft>
              <a:buNone/>
              <a:defRPr sz="10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olo, testo e contenuto 2" type="txAndTwoObj">
  <p:cSld name="TEXT_AND_TWO_OBJECTS">
    <p:spTree>
      <p:nvGrpSpPr>
        <p:cNvPr id="1" name="Shape 63"/>
        <p:cNvGrpSpPr/>
        <p:nvPr/>
      </p:nvGrpSpPr>
      <p:grpSpPr>
        <a:xfrm>
          <a:off x="0" y="0"/>
          <a:ext cx="0" cy="0"/>
          <a:chOff x="0" y="0"/>
          <a:chExt cx="0" cy="0"/>
        </a:xfrm>
      </p:grpSpPr>
      <p:sp>
        <p:nvSpPr>
          <p:cNvPr id="64" name="Google Shape;64;p3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21"/>
          <p:cNvSpPr txBox="1">
            <a:spLocks noGrp="1"/>
          </p:cNvSpPr>
          <p:nvPr>
            <p:ph type="body" idx="1"/>
          </p:nvPr>
        </p:nvSpPr>
        <p:spPr>
          <a:xfrm>
            <a:off x="457200" y="1600200"/>
            <a:ext cx="4038600" cy="453072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66" name="Google Shape;66;p321"/>
          <p:cNvSpPr txBox="1">
            <a:spLocks noGrp="1"/>
          </p:cNvSpPr>
          <p:nvPr>
            <p:ph type="body" idx="2"/>
          </p:nvPr>
        </p:nvSpPr>
        <p:spPr>
          <a:xfrm>
            <a:off x="4648200" y="1600200"/>
            <a:ext cx="4038600" cy="21891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67" name="Google Shape;67;p321"/>
          <p:cNvSpPr txBox="1">
            <a:spLocks noGrp="1"/>
          </p:cNvSpPr>
          <p:nvPr>
            <p:ph type="body" idx="3"/>
          </p:nvPr>
        </p:nvSpPr>
        <p:spPr>
          <a:xfrm>
            <a:off x="4648200" y="3941763"/>
            <a:ext cx="4038600" cy="21891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68" name="Google Shape;68;p321"/>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2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21"/>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chemeClr val="dk1"/>
                </a:solidFill>
                <a:latin typeface="Arial"/>
                <a:ea typeface="Arial"/>
                <a:cs typeface="Arial"/>
                <a:sym typeface="Arial"/>
              </a:defRPr>
            </a:lvl1pPr>
            <a:lvl2pPr marL="0" marR="0" lvl="1" indent="0" algn="r">
              <a:spcBef>
                <a:spcPts val="0"/>
              </a:spcBef>
              <a:spcAft>
                <a:spcPts val="0"/>
              </a:spcAft>
              <a:buNone/>
              <a:defRPr sz="1000">
                <a:solidFill>
                  <a:schemeClr val="dk1"/>
                </a:solidFill>
                <a:latin typeface="Arial"/>
                <a:ea typeface="Arial"/>
                <a:cs typeface="Arial"/>
                <a:sym typeface="Arial"/>
              </a:defRPr>
            </a:lvl2pPr>
            <a:lvl3pPr marL="0" marR="0" lvl="2" indent="0" algn="r">
              <a:spcBef>
                <a:spcPts val="0"/>
              </a:spcBef>
              <a:spcAft>
                <a:spcPts val="0"/>
              </a:spcAft>
              <a:buNone/>
              <a:defRPr sz="1000">
                <a:solidFill>
                  <a:schemeClr val="dk1"/>
                </a:solidFill>
                <a:latin typeface="Arial"/>
                <a:ea typeface="Arial"/>
                <a:cs typeface="Arial"/>
                <a:sym typeface="Arial"/>
              </a:defRPr>
            </a:lvl3pPr>
            <a:lvl4pPr marL="0" marR="0" lvl="3" indent="0" algn="r">
              <a:spcBef>
                <a:spcPts val="0"/>
              </a:spcBef>
              <a:spcAft>
                <a:spcPts val="0"/>
              </a:spcAft>
              <a:buNone/>
              <a:defRPr sz="1000">
                <a:solidFill>
                  <a:schemeClr val="dk1"/>
                </a:solidFill>
                <a:latin typeface="Arial"/>
                <a:ea typeface="Arial"/>
                <a:cs typeface="Arial"/>
                <a:sym typeface="Arial"/>
              </a:defRPr>
            </a:lvl4pPr>
            <a:lvl5pPr marL="0" marR="0" lvl="4" indent="0" algn="r">
              <a:spcBef>
                <a:spcPts val="0"/>
              </a:spcBef>
              <a:spcAft>
                <a:spcPts val="0"/>
              </a:spcAft>
              <a:buNone/>
              <a:defRPr sz="1000">
                <a:solidFill>
                  <a:schemeClr val="dk1"/>
                </a:solidFill>
                <a:latin typeface="Arial"/>
                <a:ea typeface="Arial"/>
                <a:cs typeface="Arial"/>
                <a:sym typeface="Arial"/>
              </a:defRPr>
            </a:lvl5pPr>
            <a:lvl6pPr marL="0" marR="0" lvl="5" indent="0" algn="r">
              <a:spcBef>
                <a:spcPts val="0"/>
              </a:spcBef>
              <a:spcAft>
                <a:spcPts val="0"/>
              </a:spcAft>
              <a:buNone/>
              <a:defRPr sz="1000">
                <a:solidFill>
                  <a:schemeClr val="dk1"/>
                </a:solidFill>
                <a:latin typeface="Arial"/>
                <a:ea typeface="Arial"/>
                <a:cs typeface="Arial"/>
                <a:sym typeface="Arial"/>
              </a:defRPr>
            </a:lvl6pPr>
            <a:lvl7pPr marL="0" marR="0" lvl="6" indent="0" algn="r">
              <a:spcBef>
                <a:spcPts val="0"/>
              </a:spcBef>
              <a:spcAft>
                <a:spcPts val="0"/>
              </a:spcAft>
              <a:buNone/>
              <a:defRPr sz="1000">
                <a:solidFill>
                  <a:schemeClr val="dk1"/>
                </a:solidFill>
                <a:latin typeface="Arial"/>
                <a:ea typeface="Arial"/>
                <a:cs typeface="Arial"/>
                <a:sym typeface="Arial"/>
              </a:defRPr>
            </a:lvl7pPr>
            <a:lvl8pPr marL="0" marR="0" lvl="7" indent="0" algn="r">
              <a:spcBef>
                <a:spcPts val="0"/>
              </a:spcBef>
              <a:spcAft>
                <a:spcPts val="0"/>
              </a:spcAft>
              <a:buNone/>
              <a:defRPr sz="1000">
                <a:solidFill>
                  <a:schemeClr val="dk1"/>
                </a:solidFill>
                <a:latin typeface="Arial"/>
                <a:ea typeface="Arial"/>
                <a:cs typeface="Arial"/>
                <a:sym typeface="Arial"/>
              </a:defRPr>
            </a:lvl8pPr>
            <a:lvl9pPr marL="0" marR="0" lvl="8" indent="0" algn="r">
              <a:spcBef>
                <a:spcPts val="0"/>
              </a:spcBef>
              <a:spcAft>
                <a:spcPts val="0"/>
              </a:spcAft>
              <a:buNone/>
              <a:defRPr sz="10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71"/>
        <p:cNvGrpSpPr/>
        <p:nvPr/>
      </p:nvGrpSpPr>
      <p:grpSpPr>
        <a:xfrm>
          <a:off x="0" y="0"/>
          <a:ext cx="0" cy="0"/>
          <a:chOff x="0" y="0"/>
          <a:chExt cx="0" cy="0"/>
        </a:xfrm>
      </p:grpSpPr>
      <p:sp>
        <p:nvSpPr>
          <p:cNvPr id="72" name="Google Shape;72;p32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2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2000"/>
              <a:buNone/>
              <a:defRPr sz="2000"/>
            </a:lvl1pPr>
            <a:lvl2pPr marL="914400" lvl="1" indent="-228600" algn="l">
              <a:spcBef>
                <a:spcPts val="360"/>
              </a:spcBef>
              <a:spcAft>
                <a:spcPts val="0"/>
              </a:spcAft>
              <a:buSzPts val="1800"/>
              <a:buNone/>
              <a:defRPr sz="1800"/>
            </a:lvl2pPr>
            <a:lvl3pPr marL="1371600" lvl="2" indent="-228600" algn="l">
              <a:spcBef>
                <a:spcPts val="320"/>
              </a:spcBef>
              <a:spcAft>
                <a:spcPts val="0"/>
              </a:spcAft>
              <a:buSzPts val="1600"/>
              <a:buNone/>
              <a:defRPr sz="1600"/>
            </a:lvl3pPr>
            <a:lvl4pPr marL="1828800" lvl="3" indent="-228600" algn="l">
              <a:spcBef>
                <a:spcPts val="280"/>
              </a:spcBef>
              <a:spcAft>
                <a:spcPts val="0"/>
              </a:spcAft>
              <a:buSzPts val="1400"/>
              <a:buFont typeface="Arial"/>
              <a:buNone/>
              <a:defRPr sz="1400"/>
            </a:lvl4pPr>
            <a:lvl5pPr marL="2286000" lvl="4" indent="-228600" algn="l">
              <a:spcBef>
                <a:spcPts val="280"/>
              </a:spcBef>
              <a:spcAft>
                <a:spcPts val="0"/>
              </a:spcAft>
              <a:buSzPts val="1400"/>
              <a:buNone/>
              <a:defRPr sz="1400"/>
            </a:lvl5pPr>
            <a:lvl6pPr marL="2743200" lvl="5" indent="-228600" algn="l">
              <a:spcBef>
                <a:spcPts val="280"/>
              </a:spcBef>
              <a:spcAft>
                <a:spcPts val="0"/>
              </a:spcAft>
              <a:buSzPts val="1400"/>
              <a:buNone/>
              <a:defRPr sz="1400"/>
            </a:lvl6pPr>
            <a:lvl7pPr marL="3200400" lvl="6" indent="-228600" algn="l">
              <a:spcBef>
                <a:spcPts val="280"/>
              </a:spcBef>
              <a:spcAft>
                <a:spcPts val="0"/>
              </a:spcAft>
              <a:buSzPts val="1400"/>
              <a:buNone/>
              <a:defRPr sz="1400"/>
            </a:lvl7pPr>
            <a:lvl8pPr marL="3657600" lvl="7" indent="-228600" algn="l">
              <a:spcBef>
                <a:spcPts val="280"/>
              </a:spcBef>
              <a:spcAft>
                <a:spcPts val="0"/>
              </a:spcAft>
              <a:buSzPts val="1400"/>
              <a:buNone/>
              <a:defRPr sz="1400"/>
            </a:lvl8pPr>
            <a:lvl9pPr marL="4114800" lvl="8" indent="-228600" algn="l">
              <a:spcBef>
                <a:spcPts val="280"/>
              </a:spcBef>
              <a:spcAft>
                <a:spcPts val="0"/>
              </a:spcAft>
              <a:buSzPts val="1400"/>
              <a:buNone/>
              <a:defRPr sz="1400"/>
            </a:lvl9pPr>
          </a:lstStyle>
          <a:p>
            <a:endParaRPr/>
          </a:p>
        </p:txBody>
      </p:sp>
      <p:sp>
        <p:nvSpPr>
          <p:cNvPr id="74" name="Google Shape;74;p322"/>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32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2"/>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chemeClr val="dk1"/>
                </a:solidFill>
                <a:latin typeface="Arial"/>
                <a:ea typeface="Arial"/>
                <a:cs typeface="Arial"/>
                <a:sym typeface="Arial"/>
              </a:defRPr>
            </a:lvl1pPr>
            <a:lvl2pPr marL="0" marR="0" lvl="1" indent="0" algn="r">
              <a:spcBef>
                <a:spcPts val="0"/>
              </a:spcBef>
              <a:spcAft>
                <a:spcPts val="0"/>
              </a:spcAft>
              <a:buNone/>
              <a:defRPr sz="1000">
                <a:solidFill>
                  <a:schemeClr val="dk1"/>
                </a:solidFill>
                <a:latin typeface="Arial"/>
                <a:ea typeface="Arial"/>
                <a:cs typeface="Arial"/>
                <a:sym typeface="Arial"/>
              </a:defRPr>
            </a:lvl2pPr>
            <a:lvl3pPr marL="0" marR="0" lvl="2" indent="0" algn="r">
              <a:spcBef>
                <a:spcPts val="0"/>
              </a:spcBef>
              <a:spcAft>
                <a:spcPts val="0"/>
              </a:spcAft>
              <a:buNone/>
              <a:defRPr sz="1000">
                <a:solidFill>
                  <a:schemeClr val="dk1"/>
                </a:solidFill>
                <a:latin typeface="Arial"/>
                <a:ea typeface="Arial"/>
                <a:cs typeface="Arial"/>
                <a:sym typeface="Arial"/>
              </a:defRPr>
            </a:lvl3pPr>
            <a:lvl4pPr marL="0" marR="0" lvl="3" indent="0" algn="r">
              <a:spcBef>
                <a:spcPts val="0"/>
              </a:spcBef>
              <a:spcAft>
                <a:spcPts val="0"/>
              </a:spcAft>
              <a:buNone/>
              <a:defRPr sz="1000">
                <a:solidFill>
                  <a:schemeClr val="dk1"/>
                </a:solidFill>
                <a:latin typeface="Arial"/>
                <a:ea typeface="Arial"/>
                <a:cs typeface="Arial"/>
                <a:sym typeface="Arial"/>
              </a:defRPr>
            </a:lvl4pPr>
            <a:lvl5pPr marL="0" marR="0" lvl="4" indent="0" algn="r">
              <a:spcBef>
                <a:spcPts val="0"/>
              </a:spcBef>
              <a:spcAft>
                <a:spcPts val="0"/>
              </a:spcAft>
              <a:buNone/>
              <a:defRPr sz="1000">
                <a:solidFill>
                  <a:schemeClr val="dk1"/>
                </a:solidFill>
                <a:latin typeface="Arial"/>
                <a:ea typeface="Arial"/>
                <a:cs typeface="Arial"/>
                <a:sym typeface="Arial"/>
              </a:defRPr>
            </a:lvl5pPr>
            <a:lvl6pPr marL="0" marR="0" lvl="5" indent="0" algn="r">
              <a:spcBef>
                <a:spcPts val="0"/>
              </a:spcBef>
              <a:spcAft>
                <a:spcPts val="0"/>
              </a:spcAft>
              <a:buNone/>
              <a:defRPr sz="1000">
                <a:solidFill>
                  <a:schemeClr val="dk1"/>
                </a:solidFill>
                <a:latin typeface="Arial"/>
                <a:ea typeface="Arial"/>
                <a:cs typeface="Arial"/>
                <a:sym typeface="Arial"/>
              </a:defRPr>
            </a:lvl6pPr>
            <a:lvl7pPr marL="0" marR="0" lvl="6" indent="0" algn="r">
              <a:spcBef>
                <a:spcPts val="0"/>
              </a:spcBef>
              <a:spcAft>
                <a:spcPts val="0"/>
              </a:spcAft>
              <a:buNone/>
              <a:defRPr sz="1000">
                <a:solidFill>
                  <a:schemeClr val="dk1"/>
                </a:solidFill>
                <a:latin typeface="Arial"/>
                <a:ea typeface="Arial"/>
                <a:cs typeface="Arial"/>
                <a:sym typeface="Arial"/>
              </a:defRPr>
            </a:lvl7pPr>
            <a:lvl8pPr marL="0" marR="0" lvl="7" indent="0" algn="r">
              <a:spcBef>
                <a:spcPts val="0"/>
              </a:spcBef>
              <a:spcAft>
                <a:spcPts val="0"/>
              </a:spcAft>
              <a:buNone/>
              <a:defRPr sz="1000">
                <a:solidFill>
                  <a:schemeClr val="dk1"/>
                </a:solidFill>
                <a:latin typeface="Arial"/>
                <a:ea typeface="Arial"/>
                <a:cs typeface="Arial"/>
                <a:sym typeface="Arial"/>
              </a:defRPr>
            </a:lvl8pPr>
            <a:lvl9pPr marL="0" marR="0" lvl="8" indent="0" algn="r">
              <a:spcBef>
                <a:spcPts val="0"/>
              </a:spcBef>
              <a:spcAft>
                <a:spcPts val="0"/>
              </a:spcAft>
              <a:buNone/>
              <a:defRPr sz="10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77"/>
        <p:cNvGrpSpPr/>
        <p:nvPr/>
      </p:nvGrpSpPr>
      <p:grpSpPr>
        <a:xfrm>
          <a:off x="0" y="0"/>
          <a:ext cx="0" cy="0"/>
          <a:chOff x="0" y="0"/>
          <a:chExt cx="0" cy="0"/>
        </a:xfrm>
      </p:grpSpPr>
      <p:sp>
        <p:nvSpPr>
          <p:cNvPr id="78" name="Google Shape;78;p3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2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None/>
              <a:defRPr sz="2400" b="1"/>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Font typeface="Arial"/>
              <a:buNone/>
              <a:defRPr sz="1600" b="1"/>
            </a:lvl4pPr>
            <a:lvl5pPr marL="2286000" lvl="4" indent="-228600" algn="l">
              <a:spcBef>
                <a:spcPts val="320"/>
              </a:spcBef>
              <a:spcAft>
                <a:spcPts val="0"/>
              </a:spcAft>
              <a:buSzPts val="1600"/>
              <a:buNone/>
              <a:defRPr sz="1600" b="1"/>
            </a:lvl5pPr>
            <a:lvl6pPr marL="2743200" lvl="5" indent="-228600" algn="l">
              <a:spcBef>
                <a:spcPts val="320"/>
              </a:spcBef>
              <a:spcAft>
                <a:spcPts val="0"/>
              </a:spcAft>
              <a:buSzPts val="1600"/>
              <a:buNone/>
              <a:defRPr sz="1600" b="1"/>
            </a:lvl6pPr>
            <a:lvl7pPr marL="3200400" lvl="6" indent="-228600" algn="l">
              <a:spcBef>
                <a:spcPts val="320"/>
              </a:spcBef>
              <a:spcAft>
                <a:spcPts val="0"/>
              </a:spcAft>
              <a:buSzPts val="1600"/>
              <a:buNone/>
              <a:defRPr sz="1600" b="1"/>
            </a:lvl7pPr>
            <a:lvl8pPr marL="3657600" lvl="7" indent="-228600" algn="l">
              <a:spcBef>
                <a:spcPts val="320"/>
              </a:spcBef>
              <a:spcAft>
                <a:spcPts val="0"/>
              </a:spcAft>
              <a:buSzPts val="1600"/>
              <a:buNone/>
              <a:defRPr sz="1600" b="1"/>
            </a:lvl8pPr>
            <a:lvl9pPr marL="4114800" lvl="8" indent="-228600" algn="l">
              <a:spcBef>
                <a:spcPts val="320"/>
              </a:spcBef>
              <a:spcAft>
                <a:spcPts val="0"/>
              </a:spcAft>
              <a:buSzPts val="1600"/>
              <a:buNone/>
              <a:defRPr sz="1600" b="1"/>
            </a:lvl9pPr>
          </a:lstStyle>
          <a:p>
            <a:endParaRPr/>
          </a:p>
        </p:txBody>
      </p:sp>
      <p:sp>
        <p:nvSpPr>
          <p:cNvPr id="80" name="Google Shape;80;p32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Font typeface="Arial"/>
              <a:buChar char="•"/>
              <a:defRPr sz="1600"/>
            </a:lvl4pPr>
            <a:lvl5pPr marL="2286000" lvl="4" indent="-330200" algn="l">
              <a:spcBef>
                <a:spcPts val="320"/>
              </a:spcBef>
              <a:spcAft>
                <a:spcPts val="0"/>
              </a:spcAft>
              <a:buSzPts val="1600"/>
              <a:buChar char="•"/>
              <a:defRPr sz="1600"/>
            </a:lvl5pPr>
            <a:lvl6pPr marL="2743200" lvl="5" indent="-330200" algn="l">
              <a:spcBef>
                <a:spcPts val="320"/>
              </a:spcBef>
              <a:spcAft>
                <a:spcPts val="0"/>
              </a:spcAft>
              <a:buSzPts val="1600"/>
              <a:buChar char="•"/>
              <a:defRPr sz="1600"/>
            </a:lvl6pPr>
            <a:lvl7pPr marL="3200400" lvl="6" indent="-330200" algn="l">
              <a:spcBef>
                <a:spcPts val="320"/>
              </a:spcBef>
              <a:spcAft>
                <a:spcPts val="0"/>
              </a:spcAft>
              <a:buSzPts val="1600"/>
              <a:buChar char="•"/>
              <a:defRPr sz="1600"/>
            </a:lvl7pPr>
            <a:lvl8pPr marL="3657600" lvl="7" indent="-330200" algn="l">
              <a:spcBef>
                <a:spcPts val="320"/>
              </a:spcBef>
              <a:spcAft>
                <a:spcPts val="0"/>
              </a:spcAft>
              <a:buSzPts val="1600"/>
              <a:buChar char="•"/>
              <a:defRPr sz="1600"/>
            </a:lvl8pPr>
            <a:lvl9pPr marL="4114800" lvl="8" indent="-330200" algn="l">
              <a:spcBef>
                <a:spcPts val="320"/>
              </a:spcBef>
              <a:spcAft>
                <a:spcPts val="0"/>
              </a:spcAft>
              <a:buSzPts val="1600"/>
              <a:buChar char="•"/>
              <a:defRPr sz="1600"/>
            </a:lvl9pPr>
          </a:lstStyle>
          <a:p>
            <a:endParaRPr/>
          </a:p>
        </p:txBody>
      </p:sp>
      <p:sp>
        <p:nvSpPr>
          <p:cNvPr id="81" name="Google Shape;81;p32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None/>
              <a:defRPr sz="2400" b="1"/>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Font typeface="Arial"/>
              <a:buNone/>
              <a:defRPr sz="1600" b="1"/>
            </a:lvl4pPr>
            <a:lvl5pPr marL="2286000" lvl="4" indent="-228600" algn="l">
              <a:spcBef>
                <a:spcPts val="320"/>
              </a:spcBef>
              <a:spcAft>
                <a:spcPts val="0"/>
              </a:spcAft>
              <a:buSzPts val="1600"/>
              <a:buNone/>
              <a:defRPr sz="1600" b="1"/>
            </a:lvl5pPr>
            <a:lvl6pPr marL="2743200" lvl="5" indent="-228600" algn="l">
              <a:spcBef>
                <a:spcPts val="320"/>
              </a:spcBef>
              <a:spcAft>
                <a:spcPts val="0"/>
              </a:spcAft>
              <a:buSzPts val="1600"/>
              <a:buNone/>
              <a:defRPr sz="1600" b="1"/>
            </a:lvl6pPr>
            <a:lvl7pPr marL="3200400" lvl="6" indent="-228600" algn="l">
              <a:spcBef>
                <a:spcPts val="320"/>
              </a:spcBef>
              <a:spcAft>
                <a:spcPts val="0"/>
              </a:spcAft>
              <a:buSzPts val="1600"/>
              <a:buNone/>
              <a:defRPr sz="1600" b="1"/>
            </a:lvl7pPr>
            <a:lvl8pPr marL="3657600" lvl="7" indent="-228600" algn="l">
              <a:spcBef>
                <a:spcPts val="320"/>
              </a:spcBef>
              <a:spcAft>
                <a:spcPts val="0"/>
              </a:spcAft>
              <a:buSzPts val="1600"/>
              <a:buNone/>
              <a:defRPr sz="1600" b="1"/>
            </a:lvl8pPr>
            <a:lvl9pPr marL="4114800" lvl="8" indent="-228600" algn="l">
              <a:spcBef>
                <a:spcPts val="320"/>
              </a:spcBef>
              <a:spcAft>
                <a:spcPts val="0"/>
              </a:spcAft>
              <a:buSzPts val="1600"/>
              <a:buNone/>
              <a:defRPr sz="1600" b="1"/>
            </a:lvl9pPr>
          </a:lstStyle>
          <a:p>
            <a:endParaRPr/>
          </a:p>
        </p:txBody>
      </p:sp>
      <p:sp>
        <p:nvSpPr>
          <p:cNvPr id="82" name="Google Shape;82;p32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Font typeface="Arial"/>
              <a:buChar char="•"/>
              <a:defRPr sz="1600"/>
            </a:lvl4pPr>
            <a:lvl5pPr marL="2286000" lvl="4" indent="-330200" algn="l">
              <a:spcBef>
                <a:spcPts val="320"/>
              </a:spcBef>
              <a:spcAft>
                <a:spcPts val="0"/>
              </a:spcAft>
              <a:buSzPts val="1600"/>
              <a:buChar char="•"/>
              <a:defRPr sz="1600"/>
            </a:lvl5pPr>
            <a:lvl6pPr marL="2743200" lvl="5" indent="-330200" algn="l">
              <a:spcBef>
                <a:spcPts val="320"/>
              </a:spcBef>
              <a:spcAft>
                <a:spcPts val="0"/>
              </a:spcAft>
              <a:buSzPts val="1600"/>
              <a:buChar char="•"/>
              <a:defRPr sz="1600"/>
            </a:lvl6pPr>
            <a:lvl7pPr marL="3200400" lvl="6" indent="-330200" algn="l">
              <a:spcBef>
                <a:spcPts val="320"/>
              </a:spcBef>
              <a:spcAft>
                <a:spcPts val="0"/>
              </a:spcAft>
              <a:buSzPts val="1600"/>
              <a:buChar char="•"/>
              <a:defRPr sz="1600"/>
            </a:lvl7pPr>
            <a:lvl8pPr marL="3657600" lvl="7" indent="-330200" algn="l">
              <a:spcBef>
                <a:spcPts val="320"/>
              </a:spcBef>
              <a:spcAft>
                <a:spcPts val="0"/>
              </a:spcAft>
              <a:buSzPts val="1600"/>
              <a:buChar char="•"/>
              <a:defRPr sz="1600"/>
            </a:lvl8pPr>
            <a:lvl9pPr marL="4114800" lvl="8" indent="-330200" algn="l">
              <a:spcBef>
                <a:spcPts val="320"/>
              </a:spcBef>
              <a:spcAft>
                <a:spcPts val="0"/>
              </a:spcAft>
              <a:buSzPts val="1600"/>
              <a:buChar char="•"/>
              <a:defRPr sz="1600"/>
            </a:lvl9pPr>
          </a:lstStyle>
          <a:p>
            <a:endParaRPr/>
          </a:p>
        </p:txBody>
      </p:sp>
      <p:sp>
        <p:nvSpPr>
          <p:cNvPr id="83" name="Google Shape;83;p323"/>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2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23"/>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chemeClr val="dk1"/>
                </a:solidFill>
                <a:latin typeface="Arial"/>
                <a:ea typeface="Arial"/>
                <a:cs typeface="Arial"/>
                <a:sym typeface="Arial"/>
              </a:defRPr>
            </a:lvl1pPr>
            <a:lvl2pPr marL="0" marR="0" lvl="1" indent="0" algn="r">
              <a:spcBef>
                <a:spcPts val="0"/>
              </a:spcBef>
              <a:spcAft>
                <a:spcPts val="0"/>
              </a:spcAft>
              <a:buNone/>
              <a:defRPr sz="1000">
                <a:solidFill>
                  <a:schemeClr val="dk1"/>
                </a:solidFill>
                <a:latin typeface="Arial"/>
                <a:ea typeface="Arial"/>
                <a:cs typeface="Arial"/>
                <a:sym typeface="Arial"/>
              </a:defRPr>
            </a:lvl2pPr>
            <a:lvl3pPr marL="0" marR="0" lvl="2" indent="0" algn="r">
              <a:spcBef>
                <a:spcPts val="0"/>
              </a:spcBef>
              <a:spcAft>
                <a:spcPts val="0"/>
              </a:spcAft>
              <a:buNone/>
              <a:defRPr sz="1000">
                <a:solidFill>
                  <a:schemeClr val="dk1"/>
                </a:solidFill>
                <a:latin typeface="Arial"/>
                <a:ea typeface="Arial"/>
                <a:cs typeface="Arial"/>
                <a:sym typeface="Arial"/>
              </a:defRPr>
            </a:lvl3pPr>
            <a:lvl4pPr marL="0" marR="0" lvl="3" indent="0" algn="r">
              <a:spcBef>
                <a:spcPts val="0"/>
              </a:spcBef>
              <a:spcAft>
                <a:spcPts val="0"/>
              </a:spcAft>
              <a:buNone/>
              <a:defRPr sz="1000">
                <a:solidFill>
                  <a:schemeClr val="dk1"/>
                </a:solidFill>
                <a:latin typeface="Arial"/>
                <a:ea typeface="Arial"/>
                <a:cs typeface="Arial"/>
                <a:sym typeface="Arial"/>
              </a:defRPr>
            </a:lvl4pPr>
            <a:lvl5pPr marL="0" marR="0" lvl="4" indent="0" algn="r">
              <a:spcBef>
                <a:spcPts val="0"/>
              </a:spcBef>
              <a:spcAft>
                <a:spcPts val="0"/>
              </a:spcAft>
              <a:buNone/>
              <a:defRPr sz="1000">
                <a:solidFill>
                  <a:schemeClr val="dk1"/>
                </a:solidFill>
                <a:latin typeface="Arial"/>
                <a:ea typeface="Arial"/>
                <a:cs typeface="Arial"/>
                <a:sym typeface="Arial"/>
              </a:defRPr>
            </a:lvl5pPr>
            <a:lvl6pPr marL="0" marR="0" lvl="5" indent="0" algn="r">
              <a:spcBef>
                <a:spcPts val="0"/>
              </a:spcBef>
              <a:spcAft>
                <a:spcPts val="0"/>
              </a:spcAft>
              <a:buNone/>
              <a:defRPr sz="1000">
                <a:solidFill>
                  <a:schemeClr val="dk1"/>
                </a:solidFill>
                <a:latin typeface="Arial"/>
                <a:ea typeface="Arial"/>
                <a:cs typeface="Arial"/>
                <a:sym typeface="Arial"/>
              </a:defRPr>
            </a:lvl6pPr>
            <a:lvl7pPr marL="0" marR="0" lvl="6" indent="0" algn="r">
              <a:spcBef>
                <a:spcPts val="0"/>
              </a:spcBef>
              <a:spcAft>
                <a:spcPts val="0"/>
              </a:spcAft>
              <a:buNone/>
              <a:defRPr sz="1000">
                <a:solidFill>
                  <a:schemeClr val="dk1"/>
                </a:solidFill>
                <a:latin typeface="Arial"/>
                <a:ea typeface="Arial"/>
                <a:cs typeface="Arial"/>
                <a:sym typeface="Arial"/>
              </a:defRPr>
            </a:lvl7pPr>
            <a:lvl8pPr marL="0" marR="0" lvl="7" indent="0" algn="r">
              <a:spcBef>
                <a:spcPts val="0"/>
              </a:spcBef>
              <a:spcAft>
                <a:spcPts val="0"/>
              </a:spcAft>
              <a:buNone/>
              <a:defRPr sz="1000">
                <a:solidFill>
                  <a:schemeClr val="dk1"/>
                </a:solidFill>
                <a:latin typeface="Arial"/>
                <a:ea typeface="Arial"/>
                <a:cs typeface="Arial"/>
                <a:sym typeface="Arial"/>
              </a:defRPr>
            </a:lvl8pPr>
            <a:lvl9pPr marL="0" marR="0" lvl="8" indent="0" algn="r">
              <a:spcBef>
                <a:spcPts val="0"/>
              </a:spcBef>
              <a:spcAft>
                <a:spcPts val="0"/>
              </a:spcAft>
              <a:buNone/>
              <a:defRPr sz="10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314"/>
          <p:cNvGrpSpPr/>
          <p:nvPr/>
        </p:nvGrpSpPr>
        <p:grpSpPr>
          <a:xfrm>
            <a:off x="1071563" y="304800"/>
            <a:ext cx="7615237" cy="1106488"/>
            <a:chOff x="675" y="192"/>
            <a:chExt cx="4797" cy="697"/>
          </a:xfrm>
        </p:grpSpPr>
        <p:sp>
          <p:nvSpPr>
            <p:cNvPr id="7" name="Google Shape;7;p314"/>
            <p:cNvSpPr/>
            <p:nvPr/>
          </p:nvSpPr>
          <p:spPr>
            <a:xfrm flipH="1">
              <a:off x="3067" y="192"/>
              <a:ext cx="696" cy="696"/>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Times New Roman"/>
                <a:ea typeface="Times New Roman"/>
                <a:cs typeface="Times New Roman"/>
                <a:sym typeface="Times New Roman"/>
              </a:endParaRPr>
            </a:p>
          </p:txBody>
        </p:sp>
        <p:sp>
          <p:nvSpPr>
            <p:cNvPr id="8" name="Google Shape;8;p314"/>
            <p:cNvSpPr/>
            <p:nvPr/>
          </p:nvSpPr>
          <p:spPr>
            <a:xfrm flipH="1">
              <a:off x="4777" y="192"/>
              <a:ext cx="695" cy="696"/>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Times New Roman"/>
                <a:ea typeface="Times New Roman"/>
                <a:cs typeface="Times New Roman"/>
                <a:sym typeface="Times New Roman"/>
              </a:endParaRPr>
            </a:p>
          </p:txBody>
        </p:sp>
        <p:sp>
          <p:nvSpPr>
            <p:cNvPr id="9" name="Google Shape;9;p314"/>
            <p:cNvSpPr/>
            <p:nvPr/>
          </p:nvSpPr>
          <p:spPr>
            <a:xfrm flipH="1">
              <a:off x="675" y="193"/>
              <a:ext cx="695" cy="696"/>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Times New Roman"/>
                <a:ea typeface="Times New Roman"/>
                <a:cs typeface="Times New Roman"/>
                <a:sym typeface="Times New Roman"/>
              </a:endParaRPr>
            </a:p>
          </p:txBody>
        </p:sp>
        <p:sp>
          <p:nvSpPr>
            <p:cNvPr id="10" name="Google Shape;10;p314"/>
            <p:cNvSpPr/>
            <p:nvPr/>
          </p:nvSpPr>
          <p:spPr>
            <a:xfrm flipH="1">
              <a:off x="3984" y="192"/>
              <a:ext cx="695" cy="696"/>
            </a:xfrm>
            <a:prstGeom prst="ellipse">
              <a:avLst/>
            </a:prstGeom>
            <a:no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Times New Roman"/>
                <a:ea typeface="Times New Roman"/>
                <a:cs typeface="Times New Roman"/>
                <a:sym typeface="Times New Roman"/>
              </a:endParaRPr>
            </a:p>
          </p:txBody>
        </p:sp>
        <p:sp>
          <p:nvSpPr>
            <p:cNvPr id="11" name="Google Shape;11;p314"/>
            <p:cNvSpPr/>
            <p:nvPr/>
          </p:nvSpPr>
          <p:spPr>
            <a:xfrm flipH="1">
              <a:off x="1486" y="192"/>
              <a:ext cx="695" cy="696"/>
            </a:xfrm>
            <a:prstGeom prst="ellipse">
              <a:avLst/>
            </a:prstGeom>
            <a:no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Times New Roman"/>
                <a:ea typeface="Times New Roman"/>
                <a:cs typeface="Times New Roman"/>
                <a:sym typeface="Times New Roman"/>
              </a:endParaRPr>
            </a:p>
          </p:txBody>
        </p:sp>
      </p:grpSp>
      <p:sp>
        <p:nvSpPr>
          <p:cNvPr id="12" name="Google Shape;12;p314"/>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accent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0050" algn="l" rtl="0">
              <a:spcBef>
                <a:spcPts val="540"/>
              </a:spcBef>
              <a:spcAft>
                <a:spcPts val="0"/>
              </a:spcAft>
              <a:buClr>
                <a:schemeClr val="accent1"/>
              </a:buClr>
              <a:buSzPts val="2700"/>
              <a:buFont typeface="Noto Sans Symbols"/>
              <a:buChar char="⚪"/>
              <a:defRPr sz="2700" b="0" i="0" u="none" strike="noStrike" cap="none">
                <a:solidFill>
                  <a:schemeClr val="dk1"/>
                </a:solidFill>
                <a:latin typeface="Arial"/>
                <a:ea typeface="Arial"/>
                <a:cs typeface="Arial"/>
                <a:sym typeface="Arial"/>
              </a:defRPr>
            </a:lvl2pPr>
            <a:lvl3pPr marL="1371600" marR="0" lvl="2" indent="-374650" algn="l" rtl="0">
              <a:spcBef>
                <a:spcPts val="460"/>
              </a:spcBef>
              <a:spcAft>
                <a:spcPts val="0"/>
              </a:spcAft>
              <a:buClr>
                <a:schemeClr val="accent1"/>
              </a:buClr>
              <a:buSzPts val="2300"/>
              <a:buFont typeface="Noto Sans Symbols"/>
              <a:buChar char="●"/>
              <a:defRPr sz="23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accent1"/>
              </a:buClr>
              <a:buSzPts val="2000"/>
              <a:buFont typeface="Noto Sans Symbols"/>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accent1"/>
              </a:buClr>
              <a:buSzPts val="2000"/>
              <a:buFont typeface="Noto Sans Symbols"/>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accent1"/>
              </a:buClr>
              <a:buSzPts val="2000"/>
              <a:buFont typeface="Noto Sans Symbols"/>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accent1"/>
              </a:buClr>
              <a:buSzPts val="2000"/>
              <a:buFont typeface="Noto Sans Symbols"/>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accent1"/>
              </a:buClr>
              <a:buSzPts val="2000"/>
              <a:buFont typeface="Noto Sans Symbols"/>
              <a:buChar char="•"/>
              <a:defRPr sz="2000" b="0" i="0" u="none" strike="noStrike" cap="none">
                <a:solidFill>
                  <a:schemeClr val="dk1"/>
                </a:solidFill>
                <a:latin typeface="Arial"/>
                <a:ea typeface="Arial"/>
                <a:cs typeface="Arial"/>
                <a:sym typeface="Arial"/>
              </a:defRPr>
            </a:lvl9pPr>
          </a:lstStyle>
          <a:p>
            <a:endParaRPr/>
          </a:p>
        </p:txBody>
      </p:sp>
      <p:sp>
        <p:nvSpPr>
          <p:cNvPr id="13" name="Google Shape;13;p314"/>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3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Google Shape;15;p314"/>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0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0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0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0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0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0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0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
        <p:nvSpPr>
          <p:cNvPr id="16" name="Google Shape;16;p3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8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3800" b="0" i="0" u="none" strike="noStrike" cap="none">
                <a:solidFill>
                  <a:schemeClr val="dk2"/>
                </a:solidFill>
                <a:latin typeface="Arial"/>
                <a:ea typeface="Arial"/>
                <a:cs typeface="Arial"/>
                <a:sym typeface="Arial"/>
              </a:defRPr>
            </a:lvl2pPr>
            <a:lvl3pPr marR="0" lvl="2" algn="l" rtl="0">
              <a:spcBef>
                <a:spcPts val="0"/>
              </a:spcBef>
              <a:spcAft>
                <a:spcPts val="0"/>
              </a:spcAft>
              <a:buSzPts val="1400"/>
              <a:buNone/>
              <a:defRPr sz="3800" b="0" i="0" u="none" strike="noStrike" cap="none">
                <a:solidFill>
                  <a:schemeClr val="dk2"/>
                </a:solidFill>
                <a:latin typeface="Arial"/>
                <a:ea typeface="Arial"/>
                <a:cs typeface="Arial"/>
                <a:sym typeface="Arial"/>
              </a:defRPr>
            </a:lvl3pPr>
            <a:lvl4pPr marR="0" lvl="3" algn="l" rtl="0">
              <a:spcBef>
                <a:spcPts val="0"/>
              </a:spcBef>
              <a:spcAft>
                <a:spcPts val="0"/>
              </a:spcAft>
              <a:buSzPts val="1400"/>
              <a:buNone/>
              <a:defRPr sz="3800" b="0" i="0" u="none" strike="noStrike" cap="none">
                <a:solidFill>
                  <a:schemeClr val="dk2"/>
                </a:solidFill>
                <a:latin typeface="Arial"/>
                <a:ea typeface="Arial"/>
                <a:cs typeface="Arial"/>
                <a:sym typeface="Arial"/>
              </a:defRPr>
            </a:lvl4pPr>
            <a:lvl5pPr marR="0" lvl="4" algn="l" rtl="0">
              <a:spcBef>
                <a:spcPts val="0"/>
              </a:spcBef>
              <a:spcAft>
                <a:spcPts val="0"/>
              </a:spcAft>
              <a:buSzPts val="1400"/>
              <a:buNone/>
              <a:defRPr sz="3800" b="0" i="0" u="none" strike="noStrike" cap="none">
                <a:solidFill>
                  <a:schemeClr val="dk2"/>
                </a:solidFill>
                <a:latin typeface="Arial"/>
                <a:ea typeface="Arial"/>
                <a:cs typeface="Arial"/>
                <a:sym typeface="Arial"/>
              </a:defRPr>
            </a:lvl5pPr>
            <a:lvl6pPr marR="0" lvl="5" algn="l" rtl="0">
              <a:spcBef>
                <a:spcPts val="0"/>
              </a:spcBef>
              <a:spcAft>
                <a:spcPts val="0"/>
              </a:spcAft>
              <a:buSzPts val="1400"/>
              <a:buNone/>
              <a:defRPr sz="3800" b="0" i="0" u="none" strike="noStrike" cap="none">
                <a:solidFill>
                  <a:schemeClr val="dk2"/>
                </a:solidFill>
                <a:latin typeface="Arial"/>
                <a:ea typeface="Arial"/>
                <a:cs typeface="Arial"/>
                <a:sym typeface="Arial"/>
              </a:defRPr>
            </a:lvl6pPr>
            <a:lvl7pPr marR="0" lvl="6" algn="l" rtl="0">
              <a:spcBef>
                <a:spcPts val="0"/>
              </a:spcBef>
              <a:spcAft>
                <a:spcPts val="0"/>
              </a:spcAft>
              <a:buSzPts val="1400"/>
              <a:buNone/>
              <a:defRPr sz="3800" b="0" i="0" u="none" strike="noStrike" cap="none">
                <a:solidFill>
                  <a:schemeClr val="dk2"/>
                </a:solidFill>
                <a:latin typeface="Arial"/>
                <a:ea typeface="Arial"/>
                <a:cs typeface="Arial"/>
                <a:sym typeface="Arial"/>
              </a:defRPr>
            </a:lvl7pPr>
            <a:lvl8pPr marR="0" lvl="7" algn="l" rtl="0">
              <a:spcBef>
                <a:spcPts val="0"/>
              </a:spcBef>
              <a:spcAft>
                <a:spcPts val="0"/>
              </a:spcAft>
              <a:buSzPts val="1400"/>
              <a:buNone/>
              <a:defRPr sz="3800" b="0" i="0" u="none" strike="noStrike" cap="none">
                <a:solidFill>
                  <a:schemeClr val="dk2"/>
                </a:solidFill>
                <a:latin typeface="Arial"/>
                <a:ea typeface="Arial"/>
                <a:cs typeface="Arial"/>
                <a:sym typeface="Arial"/>
              </a:defRPr>
            </a:lvl8pPr>
            <a:lvl9pPr marR="0" lvl="8" algn="l" rtl="0">
              <a:spcBef>
                <a:spcPts val="0"/>
              </a:spcBef>
              <a:spcAft>
                <a:spcPts val="0"/>
              </a:spcAft>
              <a:buSzPts val="1400"/>
              <a:buNone/>
              <a:defRPr sz="3800" b="0" i="0" u="none" strike="noStrike" cap="none">
                <a:solidFill>
                  <a:schemeClr val="dk2"/>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0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it.wikipedia.org/wiki/Immagine:Occhio_umano_messa_a_fuoco.png" TargetMode="External"/><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16.xml"/><Relationship Id="rId1" Type="http://schemas.openxmlformats.org/officeDocument/2006/relationships/slideLayout" Target="../slideLayouts/slideLayout3.xml"/><Relationship Id="rId4" Type="http://schemas.openxmlformats.org/officeDocument/2006/relationships/image" Target="../media/image66.jp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g"/><Relationship Id="rId7" Type="http://schemas.openxmlformats.org/officeDocument/2006/relationships/image" Target="../media/image71.png"/><Relationship Id="rId2" Type="http://schemas.openxmlformats.org/officeDocument/2006/relationships/notesSlide" Target="../notesSlides/notesSlide126.xml"/><Relationship Id="rId1" Type="http://schemas.openxmlformats.org/officeDocument/2006/relationships/slideLayout" Target="../slideLayouts/slideLayout5.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8.xml"/><Relationship Id="rId1" Type="http://schemas.openxmlformats.org/officeDocument/2006/relationships/slideLayout" Target="../slideLayouts/slideLayout3.xml"/><Relationship Id="rId4" Type="http://schemas.openxmlformats.org/officeDocument/2006/relationships/image" Target="../media/image77.jp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3.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6.xml"/><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3.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38.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4.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6.xml"/></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91.png"/><Relationship Id="rId4" Type="http://schemas.openxmlformats.org/officeDocument/2006/relationships/oleObject" Target="../embeddings/oleObject1.bin"/></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55.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64.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6.xml"/></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269.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95.png"/><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94.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95.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96.xml"/><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29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97.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29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98.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302.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03.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304.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305.xm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306.xml"/><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307.xm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308.xm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309.xml"/><Relationship Id="rId1" Type="http://schemas.openxmlformats.org/officeDocument/2006/relationships/slideLayout" Target="../slideLayouts/slideLayout3.xml"/><Relationship Id="rId4" Type="http://schemas.openxmlformats.org/officeDocument/2006/relationships/image" Target="../media/image104.jp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10.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310.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311.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312.xml"/><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13.xml"/><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14.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31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15.xml"/><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3" Type="http://schemas.openxmlformats.org/officeDocument/2006/relationships/hyperlink" Target="mailto:gsacchetti@unite.it" TargetMode="External"/><Relationship Id="rId2" Type="http://schemas.openxmlformats.org/officeDocument/2006/relationships/notesSlide" Target="../notesSlides/notesSlide3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it.wikipedia.org/wiki/Immagine:Occhio_umano.png"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png"/></Relationships>
</file>

<file path=ppt/slides/_rels/slide5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8.xml"/><Relationship Id="rId1" Type="http://schemas.openxmlformats.org/officeDocument/2006/relationships/slideLayout" Target="../slideLayouts/slideLayout4.xml"/><Relationship Id="rId5" Type="http://schemas.openxmlformats.org/officeDocument/2006/relationships/image" Target="../media/image28.jpg"/><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png"/></Relationships>
</file>

<file path=ppt/slides/_rels/slide66.xml.rels><?xml version="1.0" encoding="UTF-8" standalone="yes"?>
<Relationships xmlns="http://schemas.openxmlformats.org/package/2006/relationships"><Relationship Id="rId8" Type="http://schemas.openxmlformats.org/officeDocument/2006/relationships/hyperlink" Target="http://it.wikipedia.org/wiki/Raggi_gamma" TargetMode="External"/><Relationship Id="rId3" Type="http://schemas.openxmlformats.org/officeDocument/2006/relationships/hyperlink" Target="http://it.wikipedia.org/wiki/Spettro_visibile" TargetMode="External"/><Relationship Id="rId7" Type="http://schemas.openxmlformats.org/officeDocument/2006/relationships/hyperlink" Target="http://it.wikipedia.org/wiki/Raggi_X"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hyperlink" Target="http://it.wikipedia.org/wiki/Radiazione_ultravioletta" TargetMode="External"/><Relationship Id="rId5" Type="http://schemas.openxmlformats.org/officeDocument/2006/relationships/hyperlink" Target="http://it.wikipedia.org/wiki/Radiazione_infrarossa" TargetMode="External"/><Relationship Id="rId4" Type="http://schemas.openxmlformats.org/officeDocument/2006/relationships/hyperlink" Target="http://it.wikipedia.org/wiki/Onde_radio"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it.wikipedia.org/wiki/Immagine:Brightness_change_six_images.jpg"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it.wikipedia.org/wiki/Immagine:Hue_shift_six_photoshop.jpg"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84.xml.rels><?xml version="1.0" encoding="UTF-8" standalone="yes"?>
<Relationships xmlns="http://schemas.openxmlformats.org/package/2006/relationships"><Relationship Id="rId3" Type="http://schemas.openxmlformats.org/officeDocument/2006/relationships/hyperlink" Target="http://it.wikipedia.org/wiki/Immagine:Saturation_change_photoshop.jpg"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hyperlink" Target="http://it.wikipedia.org/wiki/Raggi_gamma" TargetMode="External"/><Relationship Id="rId3" Type="http://schemas.openxmlformats.org/officeDocument/2006/relationships/hyperlink" Target="http://it.wikipedia.org/wiki/Spettro_visibile" TargetMode="External"/><Relationship Id="rId7" Type="http://schemas.openxmlformats.org/officeDocument/2006/relationships/hyperlink" Target="http://it.wikipedia.org/wiki/Raggi_X"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hyperlink" Target="http://it.wikipedia.org/wiki/Radiazione_ultravioletta" TargetMode="External"/><Relationship Id="rId5" Type="http://schemas.openxmlformats.org/officeDocument/2006/relationships/hyperlink" Target="http://it.wikipedia.org/wiki/Radiazione_infrarossa" TargetMode="External"/><Relationship Id="rId10" Type="http://schemas.openxmlformats.org/officeDocument/2006/relationships/image" Target="../media/image46.png"/><Relationship Id="rId4" Type="http://schemas.openxmlformats.org/officeDocument/2006/relationships/hyperlink" Target="http://it.wikipedia.org/wiki/Onde_radio" TargetMode="External"/><Relationship Id="rId9" Type="http://schemas.openxmlformats.org/officeDocument/2006/relationships/hyperlink" Target="http://it.wikipedia.org/wiki/Spettro_elettromagnetico" TargetMode="Externa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97.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9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
          <p:cNvSpPr txBox="1">
            <a:spLocks noGrp="1"/>
          </p:cNvSpPr>
          <p:nvPr>
            <p:ph type="ctrTitle"/>
          </p:nvPr>
        </p:nvSpPr>
        <p:spPr>
          <a:xfrm>
            <a:off x="685800" y="1219200"/>
            <a:ext cx="7772400" cy="1933575"/>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r>
              <a:rPr lang="it-IT" sz="4800">
                <a:latin typeface="Arial"/>
                <a:ea typeface="Arial"/>
                <a:cs typeface="Arial"/>
                <a:sym typeface="Arial"/>
              </a:rPr>
              <a:t>ANALISI SENSORIALE</a:t>
            </a:r>
            <a:endParaRPr/>
          </a:p>
        </p:txBody>
      </p:sp>
      <p:sp>
        <p:nvSpPr>
          <p:cNvPr id="127" name="Google Shape;127;p1"/>
          <p:cNvSpPr txBox="1">
            <a:spLocks noGrp="1"/>
          </p:cNvSpPr>
          <p:nvPr>
            <p:ph type="subTitle" idx="1"/>
          </p:nvPr>
        </p:nvSpPr>
        <p:spPr>
          <a:xfrm>
            <a:off x="1979613" y="3505200"/>
            <a:ext cx="6478587" cy="17526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3200"/>
              <a:buFont typeface="Noto Sans Symbols"/>
              <a:buNone/>
            </a:pPr>
            <a:r>
              <a:rPr lang="it-IT">
                <a:latin typeface="Arial"/>
                <a:ea typeface="Arial"/>
                <a:cs typeface="Arial"/>
                <a:sym typeface="Arial"/>
              </a:rPr>
              <a:t>Giampiero Sacchetti PhD</a:t>
            </a:r>
            <a:endParaRPr>
              <a:latin typeface="Arial"/>
              <a:ea typeface="Arial"/>
              <a:cs typeface="Arial"/>
              <a:sym typeface="Arial"/>
            </a:endParaRPr>
          </a:p>
          <a:p>
            <a:pPr marL="0" lvl="0" indent="0" algn="r" rtl="0">
              <a:spcBef>
                <a:spcPts val="560"/>
              </a:spcBef>
              <a:spcAft>
                <a:spcPts val="0"/>
              </a:spcAft>
              <a:buSzPts val="2800"/>
              <a:buFont typeface="Noto Sans Symbols"/>
              <a:buNone/>
            </a:pPr>
            <a:r>
              <a:rPr lang="it-IT" sz="2800">
                <a:latin typeface="Arial"/>
                <a:ea typeface="Arial"/>
                <a:cs typeface="Arial"/>
                <a:sym typeface="Arial"/>
              </a:rPr>
              <a:t>Facoltà di Bioscienze e Tecnologie AgroAlimentari e Ambientali</a:t>
            </a:r>
            <a:endParaRPr/>
          </a:p>
          <a:p>
            <a:pPr marL="0" lvl="0" indent="0" algn="r" rtl="0">
              <a:spcBef>
                <a:spcPts val="560"/>
              </a:spcBef>
              <a:spcAft>
                <a:spcPts val="0"/>
              </a:spcAft>
              <a:buSzPts val="2800"/>
              <a:buFont typeface="Noto Sans Symbols"/>
              <a:buNone/>
            </a:pPr>
            <a:r>
              <a:rPr lang="it-IT" sz="2800">
                <a:latin typeface="Arial"/>
                <a:ea typeface="Arial"/>
                <a:cs typeface="Arial"/>
                <a:sym typeface="Arial"/>
              </a:rPr>
              <a:t>Università degli Studi di Teramo</a:t>
            </a:r>
            <a:endParaRPr/>
          </a:p>
        </p:txBody>
      </p:sp>
      <p:pic>
        <p:nvPicPr>
          <p:cNvPr id="128" name="Google Shape;128;p1" descr="Cubo senza scritta"/>
          <p:cNvPicPr preferRelativeResize="0"/>
          <p:nvPr/>
        </p:nvPicPr>
        <p:blipFill rotWithShape="1">
          <a:blip r:embed="rId3">
            <a:alphaModFix/>
          </a:blip>
          <a:srcRect/>
          <a:stretch/>
        </p:blipFill>
        <p:spPr>
          <a:xfrm>
            <a:off x="84138" y="144463"/>
            <a:ext cx="1031875" cy="1123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Analisi sensoriale e qualità</a:t>
            </a:r>
            <a:endParaRPr/>
          </a:p>
        </p:txBody>
      </p:sp>
      <p:sp>
        <p:nvSpPr>
          <p:cNvPr id="184" name="Google Shape;184;p10"/>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Noto Sans Symbols"/>
              <a:buNone/>
            </a:pPr>
            <a:r>
              <a:rPr lang="it-IT">
                <a:latin typeface="Arial"/>
                <a:ea typeface="Arial"/>
                <a:cs typeface="Arial"/>
                <a:sym typeface="Arial"/>
              </a:rPr>
              <a:t>	QUALITÀ (ISO)</a:t>
            </a:r>
            <a:endParaRPr/>
          </a:p>
          <a:p>
            <a:pPr marL="342900" lvl="0" indent="-342900" algn="l" rtl="0">
              <a:spcBef>
                <a:spcPts val="640"/>
              </a:spcBef>
              <a:spcAft>
                <a:spcPts val="0"/>
              </a:spcAft>
              <a:buSzPts val="3200"/>
              <a:buFont typeface="Noto Sans Symbols"/>
              <a:buNone/>
            </a:pPr>
            <a:endParaRPr>
              <a:latin typeface="Arial"/>
              <a:ea typeface="Arial"/>
              <a:cs typeface="Arial"/>
              <a:sym typeface="Arial"/>
            </a:endParaRPr>
          </a:p>
          <a:p>
            <a:pPr marL="342900" lvl="0" indent="-342900" algn="l" rtl="0">
              <a:spcBef>
                <a:spcPts val="640"/>
              </a:spcBef>
              <a:spcAft>
                <a:spcPts val="0"/>
              </a:spcAft>
              <a:buSzPts val="3200"/>
              <a:buFont typeface="Noto Sans Symbols"/>
              <a:buNone/>
            </a:pPr>
            <a:r>
              <a:rPr lang="it-IT">
                <a:latin typeface="Arial"/>
                <a:ea typeface="Arial"/>
                <a:cs typeface="Arial"/>
                <a:sym typeface="Arial"/>
              </a:rPr>
              <a:t>	“…la combinazione di attributi o caratteristiche di un prodotto che hanno significato nel determinare il grado di accettabilità del consumatore” </a:t>
            </a:r>
            <a:endParaRPr>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1" name="Google Shape;1181;p100"/>
          <p:cNvSpPr txBox="1">
            <a:spLocks noGrp="1"/>
          </p:cNvSpPr>
          <p:nvPr>
            <p:ph type="title"/>
          </p:nvPr>
        </p:nvSpPr>
        <p:spPr>
          <a:xfrm>
            <a:off x="539750" y="260350"/>
            <a:ext cx="8229600" cy="792163"/>
          </a:xfrm>
          <a:prstGeom prst="rect">
            <a:avLst/>
          </a:prstGeom>
          <a:solidFill>
            <a:srgbClr val="FF9900"/>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600">
                <a:latin typeface="Arial"/>
                <a:ea typeface="Arial"/>
                <a:cs typeface="Arial"/>
                <a:sym typeface="Arial"/>
              </a:rPr>
              <a:t>L’oggetto (corpo)</a:t>
            </a:r>
            <a:endParaRPr sz="3600">
              <a:latin typeface="Arial"/>
              <a:ea typeface="Arial"/>
              <a:cs typeface="Arial"/>
              <a:sym typeface="Arial"/>
            </a:endParaRPr>
          </a:p>
        </p:txBody>
      </p:sp>
      <p:sp>
        <p:nvSpPr>
          <p:cNvPr id="1182" name="Google Shape;1182;p100"/>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2400"/>
              <a:buFont typeface="Arial"/>
              <a:buNone/>
            </a:pPr>
            <a:r>
              <a:rPr lang="it-IT" sz="2400">
                <a:latin typeface="Arial"/>
                <a:ea typeface="Arial"/>
                <a:cs typeface="Arial"/>
                <a:sym typeface="Arial"/>
              </a:rPr>
              <a:t>L’oggetto modifica la luce: i componenti cromatici dell’oggetto interagiscono con la luce, assorbendo selettivamente quella a specifiche lunghezze d’onda, riflettendo e/o trasmettendo altre componenti della luce</a:t>
            </a:r>
            <a:endParaRPr sz="2400">
              <a:latin typeface="Arial"/>
              <a:ea typeface="Arial"/>
              <a:cs typeface="Arial"/>
              <a:sym typeface="Arial"/>
            </a:endParaRPr>
          </a:p>
        </p:txBody>
      </p:sp>
      <p:pic>
        <p:nvPicPr>
          <p:cNvPr id="1183" name="Google Shape;1183;p100" descr="j0215374"/>
          <p:cNvPicPr preferRelativeResize="0"/>
          <p:nvPr/>
        </p:nvPicPr>
        <p:blipFill rotWithShape="1">
          <a:blip r:embed="rId3">
            <a:alphaModFix/>
          </a:blip>
          <a:srcRect/>
          <a:stretch/>
        </p:blipFill>
        <p:spPr>
          <a:xfrm>
            <a:off x="3635375" y="3933825"/>
            <a:ext cx="2463800" cy="227647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101"/>
          <p:cNvSpPr txBox="1">
            <a:spLocks noGrp="1"/>
          </p:cNvSpPr>
          <p:nvPr>
            <p:ph type="title"/>
          </p:nvPr>
        </p:nvSpPr>
        <p:spPr>
          <a:xfrm>
            <a:off x="1042988" y="260350"/>
            <a:ext cx="7127875" cy="792163"/>
          </a:xfrm>
          <a:prstGeom prst="rect">
            <a:avLst/>
          </a:prstGeom>
          <a:solidFill>
            <a:srgbClr val="FF9900"/>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600">
                <a:latin typeface="Arial"/>
                <a:ea typeface="Arial"/>
                <a:cs typeface="Arial"/>
                <a:sym typeface="Arial"/>
              </a:rPr>
              <a:t>Da un oggetto la luce può essere:</a:t>
            </a:r>
            <a:endParaRPr/>
          </a:p>
        </p:txBody>
      </p:sp>
      <p:grpSp>
        <p:nvGrpSpPr>
          <p:cNvPr id="1189" name="Google Shape;1189;p101"/>
          <p:cNvGrpSpPr/>
          <p:nvPr/>
        </p:nvGrpSpPr>
        <p:grpSpPr>
          <a:xfrm>
            <a:off x="250825" y="1341438"/>
            <a:ext cx="4248150" cy="2303462"/>
            <a:chOff x="340" y="845"/>
            <a:chExt cx="2676" cy="1451"/>
          </a:xfrm>
        </p:grpSpPr>
        <p:sp>
          <p:nvSpPr>
            <p:cNvPr id="1190" name="Google Shape;1190;p101"/>
            <p:cNvSpPr/>
            <p:nvPr/>
          </p:nvSpPr>
          <p:spPr>
            <a:xfrm>
              <a:off x="340" y="845"/>
              <a:ext cx="2676" cy="1451"/>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191" name="Google Shape;1191;p101"/>
            <p:cNvGrpSpPr/>
            <p:nvPr/>
          </p:nvGrpSpPr>
          <p:grpSpPr>
            <a:xfrm>
              <a:off x="703" y="1162"/>
              <a:ext cx="1814" cy="998"/>
              <a:chOff x="703" y="1162"/>
              <a:chExt cx="1814" cy="998"/>
            </a:xfrm>
          </p:grpSpPr>
          <p:sp>
            <p:nvSpPr>
              <p:cNvPr id="1192" name="Google Shape;1192;p101"/>
              <p:cNvSpPr/>
              <p:nvPr/>
            </p:nvSpPr>
            <p:spPr>
              <a:xfrm>
                <a:off x="703" y="1797"/>
                <a:ext cx="1814" cy="363"/>
              </a:xfrm>
              <a:prstGeom prst="rect">
                <a:avLst/>
              </a:prstGeom>
              <a:solidFill>
                <a:srgbClr val="FFFF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193" name="Google Shape;1193;p101"/>
              <p:cNvCxnSpPr/>
              <p:nvPr/>
            </p:nvCxnSpPr>
            <p:spPr>
              <a:xfrm>
                <a:off x="1655" y="1162"/>
                <a:ext cx="0" cy="998"/>
              </a:xfrm>
              <a:prstGeom prst="straightConnector1">
                <a:avLst/>
              </a:prstGeom>
              <a:noFill/>
              <a:ln w="19050" cap="flat" cmpd="sng">
                <a:solidFill>
                  <a:schemeClr val="dk1"/>
                </a:solidFill>
                <a:prstDash val="dot"/>
                <a:round/>
                <a:headEnd type="none" w="med" len="med"/>
                <a:tailEnd type="none" w="med" len="med"/>
              </a:ln>
            </p:spPr>
          </p:cxnSp>
          <p:cxnSp>
            <p:nvCxnSpPr>
              <p:cNvPr id="1194" name="Google Shape;1194;p101"/>
              <p:cNvCxnSpPr/>
              <p:nvPr/>
            </p:nvCxnSpPr>
            <p:spPr>
              <a:xfrm>
                <a:off x="793" y="1162"/>
                <a:ext cx="862" cy="635"/>
              </a:xfrm>
              <a:prstGeom prst="straightConnector1">
                <a:avLst/>
              </a:prstGeom>
              <a:noFill/>
              <a:ln w="9525" cap="flat" cmpd="sng">
                <a:solidFill>
                  <a:schemeClr val="dk1"/>
                </a:solidFill>
                <a:prstDash val="solid"/>
                <a:round/>
                <a:headEnd type="none" w="med" len="med"/>
                <a:tailEnd type="triangle" w="med" len="med"/>
              </a:ln>
            </p:spPr>
          </p:cxnSp>
          <p:cxnSp>
            <p:nvCxnSpPr>
              <p:cNvPr id="1195" name="Google Shape;1195;p101"/>
              <p:cNvCxnSpPr/>
              <p:nvPr/>
            </p:nvCxnSpPr>
            <p:spPr>
              <a:xfrm rot="10800000" flipH="1">
                <a:off x="1655" y="1207"/>
                <a:ext cx="817" cy="590"/>
              </a:xfrm>
              <a:prstGeom prst="straightConnector1">
                <a:avLst/>
              </a:prstGeom>
              <a:noFill/>
              <a:ln w="9525" cap="flat" cmpd="sng">
                <a:solidFill>
                  <a:schemeClr val="dk1"/>
                </a:solidFill>
                <a:prstDash val="solid"/>
                <a:round/>
                <a:headEnd type="none" w="med" len="med"/>
                <a:tailEnd type="triangle" w="med" len="med"/>
              </a:ln>
            </p:spPr>
          </p:cxnSp>
        </p:grpSp>
      </p:grpSp>
      <p:sp>
        <p:nvSpPr>
          <p:cNvPr id="1196" name="Google Shape;1196;p101"/>
          <p:cNvSpPr txBox="1"/>
          <p:nvPr/>
        </p:nvSpPr>
        <p:spPr>
          <a:xfrm>
            <a:off x="1403350" y="1341438"/>
            <a:ext cx="1800225" cy="3667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a:solidFill>
                  <a:schemeClr val="dk1"/>
                </a:solidFill>
                <a:latin typeface="Arial"/>
                <a:ea typeface="Arial"/>
                <a:cs typeface="Arial"/>
                <a:sym typeface="Arial"/>
              </a:rPr>
              <a:t>RIFLESSA</a:t>
            </a:r>
            <a:endParaRPr/>
          </a:p>
        </p:txBody>
      </p:sp>
      <p:sp>
        <p:nvSpPr>
          <p:cNvPr id="1197" name="Google Shape;1197;p101"/>
          <p:cNvSpPr/>
          <p:nvPr/>
        </p:nvSpPr>
        <p:spPr>
          <a:xfrm>
            <a:off x="4787900" y="1341438"/>
            <a:ext cx="4248150" cy="2303462"/>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98" name="Google Shape;1198;p101"/>
          <p:cNvSpPr/>
          <p:nvPr/>
        </p:nvSpPr>
        <p:spPr>
          <a:xfrm>
            <a:off x="5472113" y="2852738"/>
            <a:ext cx="2879725" cy="576262"/>
          </a:xfrm>
          <a:prstGeom prst="rect">
            <a:avLst/>
          </a:prstGeom>
          <a:solidFill>
            <a:srgbClr val="FFFF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199" name="Google Shape;1199;p101"/>
          <p:cNvCxnSpPr/>
          <p:nvPr/>
        </p:nvCxnSpPr>
        <p:spPr>
          <a:xfrm>
            <a:off x="6983413" y="1844675"/>
            <a:ext cx="0" cy="1584325"/>
          </a:xfrm>
          <a:prstGeom prst="straightConnector1">
            <a:avLst/>
          </a:prstGeom>
          <a:noFill/>
          <a:ln w="19050" cap="flat" cmpd="sng">
            <a:solidFill>
              <a:schemeClr val="dk1"/>
            </a:solidFill>
            <a:prstDash val="dot"/>
            <a:round/>
            <a:headEnd type="none" w="med" len="med"/>
            <a:tailEnd type="none" w="med" len="med"/>
          </a:ln>
        </p:spPr>
      </p:cxnSp>
      <p:cxnSp>
        <p:nvCxnSpPr>
          <p:cNvPr id="1200" name="Google Shape;1200;p101"/>
          <p:cNvCxnSpPr/>
          <p:nvPr/>
        </p:nvCxnSpPr>
        <p:spPr>
          <a:xfrm>
            <a:off x="5614988" y="1844675"/>
            <a:ext cx="1368425" cy="1008063"/>
          </a:xfrm>
          <a:prstGeom prst="straightConnector1">
            <a:avLst/>
          </a:prstGeom>
          <a:noFill/>
          <a:ln w="9525" cap="flat" cmpd="sng">
            <a:solidFill>
              <a:schemeClr val="dk1"/>
            </a:solidFill>
            <a:prstDash val="solid"/>
            <a:round/>
            <a:headEnd type="none" w="med" len="med"/>
            <a:tailEnd type="triangle" w="med" len="med"/>
          </a:ln>
        </p:spPr>
      </p:cxnSp>
      <p:cxnSp>
        <p:nvCxnSpPr>
          <p:cNvPr id="1201" name="Google Shape;1201;p101"/>
          <p:cNvCxnSpPr/>
          <p:nvPr/>
        </p:nvCxnSpPr>
        <p:spPr>
          <a:xfrm>
            <a:off x="6983413" y="2852738"/>
            <a:ext cx="973137" cy="720725"/>
          </a:xfrm>
          <a:prstGeom prst="straightConnector1">
            <a:avLst/>
          </a:prstGeom>
          <a:noFill/>
          <a:ln w="9525" cap="flat" cmpd="sng">
            <a:solidFill>
              <a:schemeClr val="dk1"/>
            </a:solidFill>
            <a:prstDash val="solid"/>
            <a:round/>
            <a:headEnd type="none" w="med" len="med"/>
            <a:tailEnd type="triangle" w="med" len="med"/>
          </a:ln>
        </p:spPr>
      </p:cxnSp>
      <p:sp>
        <p:nvSpPr>
          <p:cNvPr id="1202" name="Google Shape;1202;p101"/>
          <p:cNvSpPr txBox="1"/>
          <p:nvPr/>
        </p:nvSpPr>
        <p:spPr>
          <a:xfrm>
            <a:off x="6084888" y="1333500"/>
            <a:ext cx="1800225" cy="3667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a:solidFill>
                  <a:schemeClr val="dk1"/>
                </a:solidFill>
                <a:latin typeface="Arial"/>
                <a:ea typeface="Arial"/>
                <a:cs typeface="Arial"/>
                <a:sym typeface="Arial"/>
              </a:rPr>
              <a:t>TRASMESSA</a:t>
            </a:r>
            <a:endParaRPr/>
          </a:p>
        </p:txBody>
      </p:sp>
      <p:sp>
        <p:nvSpPr>
          <p:cNvPr id="1203" name="Google Shape;1203;p101"/>
          <p:cNvSpPr/>
          <p:nvPr/>
        </p:nvSpPr>
        <p:spPr>
          <a:xfrm>
            <a:off x="250825" y="3860800"/>
            <a:ext cx="4248150" cy="2303463"/>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04" name="Google Shape;1204;p101"/>
          <p:cNvSpPr/>
          <p:nvPr/>
        </p:nvSpPr>
        <p:spPr>
          <a:xfrm>
            <a:off x="827088" y="5372100"/>
            <a:ext cx="2879725" cy="576263"/>
          </a:xfrm>
          <a:prstGeom prst="rect">
            <a:avLst/>
          </a:prstGeom>
          <a:solidFill>
            <a:srgbClr val="FFFF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205" name="Google Shape;1205;p101"/>
          <p:cNvCxnSpPr/>
          <p:nvPr/>
        </p:nvCxnSpPr>
        <p:spPr>
          <a:xfrm>
            <a:off x="2338388" y="4364038"/>
            <a:ext cx="0" cy="1584325"/>
          </a:xfrm>
          <a:prstGeom prst="straightConnector1">
            <a:avLst/>
          </a:prstGeom>
          <a:noFill/>
          <a:ln w="19050" cap="flat" cmpd="sng">
            <a:solidFill>
              <a:schemeClr val="dk1"/>
            </a:solidFill>
            <a:prstDash val="dot"/>
            <a:round/>
            <a:headEnd type="none" w="med" len="med"/>
            <a:tailEnd type="none" w="med" len="med"/>
          </a:ln>
        </p:spPr>
      </p:cxnSp>
      <p:cxnSp>
        <p:nvCxnSpPr>
          <p:cNvPr id="1206" name="Google Shape;1206;p101"/>
          <p:cNvCxnSpPr/>
          <p:nvPr/>
        </p:nvCxnSpPr>
        <p:spPr>
          <a:xfrm>
            <a:off x="969963" y="4364038"/>
            <a:ext cx="1368425" cy="1008062"/>
          </a:xfrm>
          <a:prstGeom prst="straightConnector1">
            <a:avLst/>
          </a:prstGeom>
          <a:noFill/>
          <a:ln w="9525" cap="flat" cmpd="sng">
            <a:solidFill>
              <a:schemeClr val="dk1"/>
            </a:solidFill>
            <a:prstDash val="solid"/>
            <a:round/>
            <a:headEnd type="none" w="med" len="med"/>
            <a:tailEnd type="triangle" w="med" len="med"/>
          </a:ln>
        </p:spPr>
      </p:cxnSp>
      <p:cxnSp>
        <p:nvCxnSpPr>
          <p:cNvPr id="1207" name="Google Shape;1207;p101"/>
          <p:cNvCxnSpPr/>
          <p:nvPr/>
        </p:nvCxnSpPr>
        <p:spPr>
          <a:xfrm>
            <a:off x="2338388" y="5372100"/>
            <a:ext cx="433387" cy="361950"/>
          </a:xfrm>
          <a:prstGeom prst="straightConnector1">
            <a:avLst/>
          </a:prstGeom>
          <a:noFill/>
          <a:ln w="19050" cap="flat" cmpd="sng">
            <a:solidFill>
              <a:schemeClr val="dk1"/>
            </a:solidFill>
            <a:prstDash val="dot"/>
            <a:round/>
            <a:headEnd type="none" w="med" len="med"/>
            <a:tailEnd type="triangle" w="med" len="med"/>
          </a:ln>
        </p:spPr>
      </p:cxnSp>
      <p:sp>
        <p:nvSpPr>
          <p:cNvPr id="1208" name="Google Shape;1208;p101"/>
          <p:cNvSpPr/>
          <p:nvPr/>
        </p:nvSpPr>
        <p:spPr>
          <a:xfrm>
            <a:off x="4787900" y="3860800"/>
            <a:ext cx="4248150" cy="2303463"/>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09" name="Google Shape;1209;p101"/>
          <p:cNvSpPr/>
          <p:nvPr/>
        </p:nvSpPr>
        <p:spPr>
          <a:xfrm>
            <a:off x="5364163" y="5372100"/>
            <a:ext cx="2879725" cy="576263"/>
          </a:xfrm>
          <a:prstGeom prst="rect">
            <a:avLst/>
          </a:prstGeom>
          <a:solidFill>
            <a:srgbClr val="FFFF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210" name="Google Shape;1210;p101"/>
          <p:cNvCxnSpPr/>
          <p:nvPr/>
        </p:nvCxnSpPr>
        <p:spPr>
          <a:xfrm>
            <a:off x="6875463" y="4364038"/>
            <a:ext cx="0" cy="1584325"/>
          </a:xfrm>
          <a:prstGeom prst="straightConnector1">
            <a:avLst/>
          </a:prstGeom>
          <a:noFill/>
          <a:ln w="19050" cap="flat" cmpd="sng">
            <a:solidFill>
              <a:schemeClr val="dk1"/>
            </a:solidFill>
            <a:prstDash val="dot"/>
            <a:round/>
            <a:headEnd type="none" w="med" len="med"/>
            <a:tailEnd type="none" w="med" len="med"/>
          </a:ln>
        </p:spPr>
      </p:cxnSp>
      <p:cxnSp>
        <p:nvCxnSpPr>
          <p:cNvPr id="1211" name="Google Shape;1211;p101"/>
          <p:cNvCxnSpPr/>
          <p:nvPr/>
        </p:nvCxnSpPr>
        <p:spPr>
          <a:xfrm>
            <a:off x="5507038" y="4364038"/>
            <a:ext cx="1368425" cy="1008062"/>
          </a:xfrm>
          <a:prstGeom prst="straightConnector1">
            <a:avLst/>
          </a:prstGeom>
          <a:noFill/>
          <a:ln w="9525" cap="flat" cmpd="sng">
            <a:solidFill>
              <a:schemeClr val="dk1"/>
            </a:solidFill>
            <a:prstDash val="solid"/>
            <a:round/>
            <a:headEnd type="none" w="med" len="med"/>
            <a:tailEnd type="triangle" w="med" len="med"/>
          </a:ln>
        </p:spPr>
      </p:cxnSp>
      <p:cxnSp>
        <p:nvCxnSpPr>
          <p:cNvPr id="1212" name="Google Shape;1212;p101"/>
          <p:cNvCxnSpPr/>
          <p:nvPr/>
        </p:nvCxnSpPr>
        <p:spPr>
          <a:xfrm>
            <a:off x="6875463" y="5372100"/>
            <a:ext cx="288925" cy="720725"/>
          </a:xfrm>
          <a:prstGeom prst="straightConnector1">
            <a:avLst/>
          </a:prstGeom>
          <a:noFill/>
          <a:ln w="9525" cap="flat" cmpd="sng">
            <a:solidFill>
              <a:schemeClr val="dk1"/>
            </a:solidFill>
            <a:prstDash val="solid"/>
            <a:round/>
            <a:headEnd type="none" w="med" len="med"/>
            <a:tailEnd type="triangle" w="med" len="med"/>
          </a:ln>
        </p:spPr>
      </p:cxnSp>
      <p:sp>
        <p:nvSpPr>
          <p:cNvPr id="1213" name="Google Shape;1213;p101"/>
          <p:cNvSpPr txBox="1"/>
          <p:nvPr/>
        </p:nvSpPr>
        <p:spPr>
          <a:xfrm>
            <a:off x="1403350" y="3860800"/>
            <a:ext cx="1800225" cy="3667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a:solidFill>
                  <a:schemeClr val="dk1"/>
                </a:solidFill>
                <a:latin typeface="Arial"/>
                <a:ea typeface="Arial"/>
                <a:cs typeface="Arial"/>
                <a:sym typeface="Arial"/>
              </a:rPr>
              <a:t>ASSORBITA</a:t>
            </a:r>
            <a:endParaRPr/>
          </a:p>
        </p:txBody>
      </p:sp>
      <p:sp>
        <p:nvSpPr>
          <p:cNvPr id="1214" name="Google Shape;1214;p101"/>
          <p:cNvSpPr txBox="1"/>
          <p:nvPr/>
        </p:nvSpPr>
        <p:spPr>
          <a:xfrm>
            <a:off x="6011863" y="3860800"/>
            <a:ext cx="1800225" cy="3667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a:solidFill>
                  <a:schemeClr val="dk1"/>
                </a:solidFill>
                <a:latin typeface="Arial"/>
                <a:ea typeface="Arial"/>
                <a:cs typeface="Arial"/>
                <a:sym typeface="Arial"/>
              </a:rPr>
              <a:t>RIFRATTA</a:t>
            </a:r>
            <a:endParaRPr/>
          </a:p>
        </p:txBody>
      </p:sp>
      <p:sp>
        <p:nvSpPr>
          <p:cNvPr id="1215" name="Google Shape;1215;p101"/>
          <p:cNvSpPr txBox="1"/>
          <p:nvPr/>
        </p:nvSpPr>
        <p:spPr>
          <a:xfrm>
            <a:off x="6804025" y="5716588"/>
            <a:ext cx="431800"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b="1">
                <a:solidFill>
                  <a:schemeClr val="dk1"/>
                </a:solidFill>
                <a:latin typeface="Noto Sans Symbols"/>
                <a:ea typeface="Noto Sans Symbols"/>
                <a:cs typeface="Noto Sans Symbols"/>
                <a:sym typeface="Noto Sans Symbols"/>
              </a:rPr>
              <a:t>α</a:t>
            </a:r>
            <a:endParaRPr/>
          </a:p>
        </p:txBody>
      </p:sp>
      <p:sp>
        <p:nvSpPr>
          <p:cNvPr id="1216" name="Google Shape;1216;p101"/>
          <p:cNvSpPr txBox="1"/>
          <p:nvPr/>
        </p:nvSpPr>
        <p:spPr>
          <a:xfrm>
            <a:off x="5076825" y="6308725"/>
            <a:ext cx="3743325" cy="4619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400">
                <a:solidFill>
                  <a:schemeClr val="dk1"/>
                </a:solidFill>
                <a:latin typeface="Arial"/>
                <a:ea typeface="Arial"/>
                <a:cs typeface="Arial"/>
                <a:sym typeface="Arial"/>
              </a:rPr>
              <a:t>Solo corpi trasparenti</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1" name="Google Shape;1221;p102"/>
          <p:cNvSpPr txBox="1">
            <a:spLocks noGrp="1"/>
          </p:cNvSpPr>
          <p:nvPr>
            <p:ph type="title"/>
          </p:nvPr>
        </p:nvSpPr>
        <p:spPr>
          <a:xfrm>
            <a:off x="323850" y="260350"/>
            <a:ext cx="8569325" cy="792163"/>
          </a:xfrm>
          <a:prstGeom prst="rect">
            <a:avLst/>
          </a:prstGeom>
          <a:solidFill>
            <a:srgbClr val="FF9900"/>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600">
                <a:latin typeface="Arial"/>
                <a:ea typeface="Arial"/>
                <a:cs typeface="Arial"/>
                <a:sym typeface="Arial"/>
              </a:rPr>
              <a:t>Da un oggetto la luce può essere anche:</a:t>
            </a:r>
            <a:endParaRPr/>
          </a:p>
        </p:txBody>
      </p:sp>
      <p:sp>
        <p:nvSpPr>
          <p:cNvPr id="1222" name="Google Shape;1222;p102"/>
          <p:cNvSpPr txBox="1"/>
          <p:nvPr/>
        </p:nvSpPr>
        <p:spPr>
          <a:xfrm>
            <a:off x="4859338" y="1600200"/>
            <a:ext cx="3960812" cy="4525963"/>
          </a:xfrm>
          <a:prstGeom prst="rect">
            <a:avLst/>
          </a:prstGeom>
          <a:noFill/>
          <a:ln>
            <a:noFill/>
          </a:ln>
        </p:spPr>
        <p:txBody>
          <a:bodyPr spcFirstLastPara="1" wrap="square" lIns="91425" tIns="45700" rIns="91425" bIns="45700" anchor="t" anchorCtr="0">
            <a:noAutofit/>
          </a:bodyPr>
          <a:lstStyle/>
          <a:p>
            <a:pPr marL="342900" marR="0" lvl="0" indent="-342900" algn="just" rtl="0">
              <a:spcBef>
                <a:spcPts val="0"/>
              </a:spcBef>
              <a:spcAft>
                <a:spcPts val="0"/>
              </a:spcAft>
              <a:buNone/>
            </a:pPr>
            <a:r>
              <a:rPr lang="it-IT" sz="2400">
                <a:solidFill>
                  <a:schemeClr val="dk1"/>
                </a:solidFill>
                <a:latin typeface="Arial"/>
                <a:ea typeface="Arial"/>
                <a:cs typeface="Arial"/>
                <a:sym typeface="Arial"/>
              </a:rPr>
              <a:t>	</a:t>
            </a:r>
            <a:r>
              <a:rPr lang="it-IT" sz="2400" b="1">
                <a:solidFill>
                  <a:schemeClr val="dk1"/>
                </a:solidFill>
                <a:latin typeface="Arial"/>
                <a:ea typeface="Arial"/>
                <a:cs typeface="Arial"/>
                <a:sym typeface="Arial"/>
              </a:rPr>
              <a:t>DIFFUSA</a:t>
            </a:r>
            <a:endParaRPr/>
          </a:p>
          <a:p>
            <a:pPr marL="342900" marR="0" lvl="0" indent="-342900" algn="just" rtl="0">
              <a:spcBef>
                <a:spcPts val="480"/>
              </a:spcBef>
              <a:spcAft>
                <a:spcPts val="0"/>
              </a:spcAft>
              <a:buNone/>
            </a:pPr>
            <a:r>
              <a:rPr lang="it-IT" sz="2400">
                <a:solidFill>
                  <a:schemeClr val="dk1"/>
                </a:solidFill>
                <a:latin typeface="Arial"/>
                <a:ea typeface="Arial"/>
                <a:cs typeface="Arial"/>
                <a:sym typeface="Arial"/>
              </a:rPr>
              <a:t>	(scattering o dispersione)</a:t>
            </a:r>
            <a:endParaRPr/>
          </a:p>
          <a:p>
            <a:pPr marL="342900" marR="0" lvl="0" indent="-342900" algn="just" rtl="0">
              <a:spcBef>
                <a:spcPts val="480"/>
              </a:spcBef>
              <a:spcAft>
                <a:spcPts val="0"/>
              </a:spcAft>
              <a:buNone/>
            </a:pPr>
            <a:endParaRPr sz="2400">
              <a:solidFill>
                <a:schemeClr val="dk1"/>
              </a:solidFill>
              <a:latin typeface="Arial"/>
              <a:ea typeface="Arial"/>
              <a:cs typeface="Arial"/>
              <a:sym typeface="Arial"/>
            </a:endParaRPr>
          </a:p>
          <a:p>
            <a:pPr marL="342900" marR="0" lvl="0" indent="-342900" algn="just" rtl="0">
              <a:spcBef>
                <a:spcPts val="480"/>
              </a:spcBef>
              <a:spcAft>
                <a:spcPts val="0"/>
              </a:spcAft>
              <a:buNone/>
            </a:pPr>
            <a:r>
              <a:rPr lang="it-IT" sz="2400">
                <a:solidFill>
                  <a:schemeClr val="dk1"/>
                </a:solidFill>
                <a:latin typeface="Arial"/>
                <a:ea typeface="Arial"/>
                <a:cs typeface="Arial"/>
                <a:sym typeface="Arial"/>
              </a:rPr>
              <a:t>	Fenomeno di riflessione dovuto a caratteristiche  geometriche dell’oggetto che determinano la riflessione della luce incidente in modo disordinato in tutte le direzioni.</a:t>
            </a:r>
            <a:endParaRPr/>
          </a:p>
        </p:txBody>
      </p:sp>
      <p:grpSp>
        <p:nvGrpSpPr>
          <p:cNvPr id="1223" name="Google Shape;1223;p102"/>
          <p:cNvGrpSpPr/>
          <p:nvPr/>
        </p:nvGrpSpPr>
        <p:grpSpPr>
          <a:xfrm>
            <a:off x="323850" y="1484313"/>
            <a:ext cx="4392613" cy="4465637"/>
            <a:chOff x="323528" y="1484785"/>
            <a:chExt cx="4392488" cy="4464496"/>
          </a:xfrm>
        </p:grpSpPr>
        <p:pic>
          <p:nvPicPr>
            <p:cNvPr id="1224" name="Google Shape;1224;p102"/>
            <p:cNvPicPr preferRelativeResize="0"/>
            <p:nvPr/>
          </p:nvPicPr>
          <p:blipFill rotWithShape="1">
            <a:blip r:embed="rId3">
              <a:alphaModFix/>
            </a:blip>
            <a:srcRect/>
            <a:stretch/>
          </p:blipFill>
          <p:spPr>
            <a:xfrm>
              <a:off x="323528" y="1484785"/>
              <a:ext cx="4317694" cy="4464496"/>
            </a:xfrm>
            <a:prstGeom prst="rect">
              <a:avLst/>
            </a:prstGeom>
            <a:noFill/>
            <a:ln>
              <a:noFill/>
            </a:ln>
          </p:spPr>
        </p:pic>
        <p:sp>
          <p:nvSpPr>
            <p:cNvPr id="1225" name="Google Shape;1225;p102"/>
            <p:cNvSpPr txBox="1"/>
            <p:nvPr/>
          </p:nvSpPr>
          <p:spPr>
            <a:xfrm>
              <a:off x="611560" y="2132856"/>
              <a:ext cx="2160240" cy="369332"/>
            </a:xfrm>
            <a:prstGeom prst="rect">
              <a:avLst/>
            </a:prstGeom>
            <a:solidFill>
              <a:schemeClr val="lt1"/>
            </a:solidFill>
            <a:ln w="9525" cap="flat" cmpd="sng">
              <a:solidFill>
                <a:srgbClr val="0000F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a:solidFill>
                    <a:schemeClr val="accent2"/>
                  </a:solidFill>
                  <a:latin typeface="Arial"/>
                  <a:ea typeface="Arial"/>
                  <a:cs typeface="Arial"/>
                  <a:sym typeface="Arial"/>
                </a:rPr>
                <a:t>Luce incidente</a:t>
              </a:r>
              <a:endParaRPr/>
            </a:p>
          </p:txBody>
        </p:sp>
        <p:sp>
          <p:nvSpPr>
            <p:cNvPr id="1226" name="Google Shape;1226;p102"/>
            <p:cNvSpPr txBox="1"/>
            <p:nvPr/>
          </p:nvSpPr>
          <p:spPr>
            <a:xfrm>
              <a:off x="2843808" y="2132856"/>
              <a:ext cx="1872208" cy="369332"/>
            </a:xfrm>
            <a:prstGeom prst="rect">
              <a:avLst/>
            </a:prstGeom>
            <a:solidFill>
              <a:schemeClr val="lt1"/>
            </a:solidFill>
            <a:ln w="9525" cap="flat" cmpd="sng">
              <a:solidFill>
                <a:srgbClr val="0000F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a:solidFill>
                    <a:srgbClr val="3366FF"/>
                  </a:solidFill>
                  <a:latin typeface="Arial"/>
                  <a:ea typeface="Arial"/>
                  <a:cs typeface="Arial"/>
                  <a:sym typeface="Arial"/>
                </a:rPr>
                <a:t>Luce diffusa</a:t>
              </a:r>
              <a:endParaRPr/>
            </a:p>
          </p:txBody>
        </p:sp>
      </p:gr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Google Shape;1231;p103"/>
          <p:cNvSpPr txBox="1">
            <a:spLocks noGrp="1"/>
          </p:cNvSpPr>
          <p:nvPr>
            <p:ph type="body" idx="1"/>
          </p:nvPr>
        </p:nvSpPr>
        <p:spPr>
          <a:xfrm>
            <a:off x="457200" y="1600200"/>
            <a:ext cx="4619625" cy="48529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200"/>
              <a:buFont typeface="Arial"/>
              <a:buNone/>
            </a:pPr>
            <a:r>
              <a:rPr lang="it-IT">
                <a:latin typeface="Arial"/>
                <a:ea typeface="Arial"/>
                <a:cs typeface="Arial"/>
                <a:sym typeface="Arial"/>
              </a:rPr>
              <a:t>Sono tutte dello stesso colore?</a:t>
            </a:r>
            <a:endParaRPr/>
          </a:p>
        </p:txBody>
      </p:sp>
      <p:pic>
        <p:nvPicPr>
          <p:cNvPr id="1232" name="Google Shape;1232;p103"/>
          <p:cNvPicPr preferRelativeResize="0"/>
          <p:nvPr/>
        </p:nvPicPr>
        <p:blipFill rotWithShape="1">
          <a:blip r:embed="rId3">
            <a:alphaModFix/>
          </a:blip>
          <a:srcRect/>
          <a:stretch/>
        </p:blipFill>
        <p:spPr>
          <a:xfrm>
            <a:off x="5364163" y="1628775"/>
            <a:ext cx="3525837" cy="4968875"/>
          </a:xfrm>
          <a:prstGeom prst="rect">
            <a:avLst/>
          </a:prstGeom>
          <a:noFill/>
          <a:ln>
            <a:noFill/>
          </a:ln>
        </p:spPr>
      </p:pic>
      <p:sp>
        <p:nvSpPr>
          <p:cNvPr id="1233" name="Google Shape;1233;p103"/>
          <p:cNvSpPr txBox="1"/>
          <p:nvPr/>
        </p:nvSpPr>
        <p:spPr>
          <a:xfrm>
            <a:off x="323850" y="260350"/>
            <a:ext cx="8569325" cy="792163"/>
          </a:xfrm>
          <a:prstGeom prst="rect">
            <a:avLst/>
          </a:prstGeom>
          <a:solidFill>
            <a:srgbClr val="FF9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it-IT" sz="3600">
                <a:solidFill>
                  <a:schemeClr val="dk2"/>
                </a:solidFill>
                <a:latin typeface="Arial"/>
                <a:ea typeface="Arial"/>
                <a:cs typeface="Arial"/>
                <a:sym typeface="Arial"/>
              </a:rPr>
              <a:t>La diffusione in corpo opaco:</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238" name="Google Shape;1238;p104"/>
          <p:cNvSpPr txBox="1">
            <a:spLocks noGrp="1"/>
          </p:cNvSpPr>
          <p:nvPr>
            <p:ph type="title"/>
          </p:nvPr>
        </p:nvSpPr>
        <p:spPr>
          <a:xfrm>
            <a:off x="323850" y="260350"/>
            <a:ext cx="8569325" cy="792163"/>
          </a:xfrm>
          <a:prstGeom prst="rect">
            <a:avLst/>
          </a:prstGeom>
          <a:solidFill>
            <a:srgbClr val="FF9900"/>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600">
                <a:latin typeface="Arial"/>
                <a:ea typeface="Arial"/>
                <a:cs typeface="Arial"/>
                <a:sym typeface="Arial"/>
              </a:rPr>
              <a:t>La diffusione in corpo opaco ruvido:</a:t>
            </a:r>
            <a:endParaRPr/>
          </a:p>
        </p:txBody>
      </p:sp>
      <p:pic>
        <p:nvPicPr>
          <p:cNvPr id="1239" name="Google Shape;1239;p104" descr="colore_superfici"/>
          <p:cNvPicPr preferRelativeResize="0"/>
          <p:nvPr/>
        </p:nvPicPr>
        <p:blipFill rotWithShape="1">
          <a:blip r:embed="rId3">
            <a:alphaModFix/>
          </a:blip>
          <a:srcRect/>
          <a:stretch/>
        </p:blipFill>
        <p:spPr>
          <a:xfrm>
            <a:off x="360363" y="1633538"/>
            <a:ext cx="8532812" cy="3163887"/>
          </a:xfrm>
          <a:prstGeom prst="rect">
            <a:avLst/>
          </a:prstGeom>
          <a:noFill/>
          <a:ln>
            <a:noFill/>
          </a:ln>
        </p:spPr>
      </p:pic>
      <p:sp>
        <p:nvSpPr>
          <p:cNvPr id="1240" name="Google Shape;1240;p104"/>
          <p:cNvSpPr txBox="1"/>
          <p:nvPr/>
        </p:nvSpPr>
        <p:spPr>
          <a:xfrm>
            <a:off x="395288" y="5157788"/>
            <a:ext cx="8424862" cy="1079500"/>
          </a:xfrm>
          <a:prstGeom prst="rect">
            <a:avLst/>
          </a:prstGeom>
          <a:noFill/>
          <a:ln>
            <a:noFill/>
          </a:ln>
        </p:spPr>
        <p:txBody>
          <a:bodyPr spcFirstLastPara="1" wrap="square" lIns="91425" tIns="45700" rIns="91425" bIns="45700" anchor="t" anchorCtr="0">
            <a:noAutofit/>
          </a:bodyPr>
          <a:lstStyle/>
          <a:p>
            <a:pPr marL="342900" marR="0" lvl="0" indent="-342900" algn="just" rtl="0">
              <a:spcBef>
                <a:spcPts val="0"/>
              </a:spcBef>
              <a:spcAft>
                <a:spcPts val="0"/>
              </a:spcAft>
              <a:buNone/>
            </a:pPr>
            <a:r>
              <a:rPr lang="it-IT" sz="2400">
                <a:solidFill>
                  <a:schemeClr val="dk1"/>
                </a:solidFill>
                <a:latin typeface="Arial"/>
                <a:ea typeface="Arial"/>
                <a:cs typeface="Arial"/>
                <a:sym typeface="Arial"/>
              </a:rPr>
              <a:t> Una superficie irregolare determina la diffusione della luce facendo apparire il corpo ruvido e non lucido e facendolo apparire più chiaro.	</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105"/>
          <p:cNvSpPr txBox="1">
            <a:spLocks noGrp="1"/>
          </p:cNvSpPr>
          <p:nvPr>
            <p:ph type="title"/>
          </p:nvPr>
        </p:nvSpPr>
        <p:spPr>
          <a:xfrm>
            <a:off x="457200" y="274638"/>
            <a:ext cx="8229600" cy="1143000"/>
          </a:xfrm>
          <a:prstGeom prst="rect">
            <a:avLst/>
          </a:prstGeom>
          <a:solidFill>
            <a:srgbClr val="FF9900"/>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600">
                <a:latin typeface="Arial"/>
                <a:ea typeface="Arial"/>
                <a:cs typeface="Arial"/>
                <a:sym typeface="Arial"/>
              </a:rPr>
              <a:t>La diffusione in un corpo curvato:</a:t>
            </a:r>
            <a:endParaRPr sz="3600">
              <a:latin typeface="Arial"/>
              <a:ea typeface="Arial"/>
              <a:cs typeface="Arial"/>
              <a:sym typeface="Arial"/>
            </a:endParaRPr>
          </a:p>
        </p:txBody>
      </p:sp>
      <p:sp>
        <p:nvSpPr>
          <p:cNvPr id="1246" name="Google Shape;1246;p105"/>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200"/>
              <a:buNone/>
            </a:pPr>
            <a:r>
              <a:rPr lang="it-IT"/>
              <a:t>La luce colpisce la zona più esterna della parte convessa prima delle altre parti del corpo rendendo tale zona più luminosa</a:t>
            </a:r>
            <a:endParaRPr/>
          </a:p>
        </p:txBody>
      </p:sp>
      <p:grpSp>
        <p:nvGrpSpPr>
          <p:cNvPr id="1247" name="Google Shape;1247;p105"/>
          <p:cNvGrpSpPr/>
          <p:nvPr/>
        </p:nvGrpSpPr>
        <p:grpSpPr>
          <a:xfrm>
            <a:off x="1979712" y="3228628"/>
            <a:ext cx="5217724" cy="3629744"/>
            <a:chOff x="3347864" y="3212976"/>
            <a:chExt cx="5217724" cy="3629744"/>
          </a:xfrm>
        </p:grpSpPr>
        <p:pic>
          <p:nvPicPr>
            <p:cNvPr id="1248" name="Google Shape;1248;p105"/>
            <p:cNvPicPr preferRelativeResize="0"/>
            <p:nvPr/>
          </p:nvPicPr>
          <p:blipFill rotWithShape="1">
            <a:blip r:embed="rId3">
              <a:alphaModFix/>
            </a:blip>
            <a:srcRect/>
            <a:stretch/>
          </p:blipFill>
          <p:spPr>
            <a:xfrm>
              <a:off x="3347864" y="3212976"/>
              <a:ext cx="5217724" cy="3476402"/>
            </a:xfrm>
            <a:prstGeom prst="rect">
              <a:avLst/>
            </a:prstGeom>
            <a:noFill/>
            <a:ln>
              <a:noFill/>
            </a:ln>
          </p:spPr>
        </p:pic>
        <p:sp>
          <p:nvSpPr>
            <p:cNvPr id="1249" name="Google Shape;1249;p105"/>
            <p:cNvSpPr/>
            <p:nvPr/>
          </p:nvSpPr>
          <p:spPr>
            <a:xfrm>
              <a:off x="6084168" y="5949280"/>
              <a:ext cx="360040" cy="432048"/>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50" name="Google Shape;1250;p105"/>
            <p:cNvSpPr/>
            <p:nvPr/>
          </p:nvSpPr>
          <p:spPr>
            <a:xfrm>
              <a:off x="4932040" y="3356992"/>
              <a:ext cx="2304256" cy="216024"/>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51" name="Google Shape;1251;p105"/>
            <p:cNvSpPr/>
            <p:nvPr/>
          </p:nvSpPr>
          <p:spPr>
            <a:xfrm>
              <a:off x="6516216" y="3212976"/>
              <a:ext cx="1800200" cy="1944216"/>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52" name="Google Shape;1252;p105"/>
            <p:cNvSpPr/>
            <p:nvPr/>
          </p:nvSpPr>
          <p:spPr>
            <a:xfrm>
              <a:off x="3491880" y="6410672"/>
              <a:ext cx="2232248" cy="432048"/>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sp>
        <p:nvSpPr>
          <p:cNvPr id="1257" name="Google Shape;1257;p106"/>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SzPts val="3200"/>
              <a:buNone/>
            </a:pPr>
            <a:r>
              <a:rPr lang="it-IT"/>
              <a:t>Effetto cuscino o ‘pillowing effect’.</a:t>
            </a:r>
            <a:endParaRPr/>
          </a:p>
        </p:txBody>
      </p:sp>
      <p:sp>
        <p:nvSpPr>
          <p:cNvPr id="1258" name="Google Shape;1258;p106"/>
          <p:cNvSpPr txBox="1">
            <a:spLocks noGrp="1"/>
          </p:cNvSpPr>
          <p:nvPr>
            <p:ph type="title"/>
          </p:nvPr>
        </p:nvSpPr>
        <p:spPr>
          <a:xfrm>
            <a:off x="457200" y="274638"/>
            <a:ext cx="8229600" cy="1143000"/>
          </a:xfrm>
          <a:prstGeom prst="rect">
            <a:avLst/>
          </a:prstGeom>
          <a:solidFill>
            <a:srgbClr val="FF9900"/>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600">
                <a:latin typeface="Arial"/>
                <a:ea typeface="Arial"/>
                <a:cs typeface="Arial"/>
                <a:sym typeface="Arial"/>
              </a:rPr>
              <a:t>La diffusione in un corpo curvato:</a:t>
            </a:r>
            <a:endParaRPr sz="3600">
              <a:latin typeface="Arial"/>
              <a:ea typeface="Arial"/>
              <a:cs typeface="Arial"/>
              <a:sym typeface="Arial"/>
            </a:endParaRPr>
          </a:p>
        </p:txBody>
      </p:sp>
      <p:pic>
        <p:nvPicPr>
          <p:cNvPr id="1259" name="Google Shape;1259;p106"/>
          <p:cNvPicPr preferRelativeResize="0"/>
          <p:nvPr/>
        </p:nvPicPr>
        <p:blipFill rotWithShape="1">
          <a:blip r:embed="rId3">
            <a:alphaModFix/>
          </a:blip>
          <a:srcRect/>
          <a:stretch/>
        </p:blipFill>
        <p:spPr>
          <a:xfrm>
            <a:off x="2869088" y="4221088"/>
            <a:ext cx="3503112" cy="2448272"/>
          </a:xfrm>
          <a:prstGeom prst="rect">
            <a:avLst/>
          </a:prstGeom>
          <a:noFill/>
          <a:ln>
            <a:noFill/>
          </a:ln>
        </p:spPr>
      </p:pic>
      <p:pic>
        <p:nvPicPr>
          <p:cNvPr id="1260" name="Google Shape;1260;p106"/>
          <p:cNvPicPr preferRelativeResize="0"/>
          <p:nvPr/>
        </p:nvPicPr>
        <p:blipFill rotWithShape="1">
          <a:blip r:embed="rId4">
            <a:alphaModFix/>
          </a:blip>
          <a:srcRect/>
          <a:stretch/>
        </p:blipFill>
        <p:spPr>
          <a:xfrm>
            <a:off x="6444208" y="4221088"/>
            <a:ext cx="2448272" cy="2448272"/>
          </a:xfrm>
          <a:prstGeom prst="rect">
            <a:avLst/>
          </a:prstGeom>
          <a:noFill/>
          <a:ln>
            <a:noFill/>
          </a:ln>
        </p:spPr>
      </p:pic>
      <p:pic>
        <p:nvPicPr>
          <p:cNvPr id="1261" name="Google Shape;1261;p106"/>
          <p:cNvPicPr preferRelativeResize="0"/>
          <p:nvPr/>
        </p:nvPicPr>
        <p:blipFill rotWithShape="1">
          <a:blip r:embed="rId5">
            <a:alphaModFix/>
          </a:blip>
          <a:srcRect/>
          <a:stretch/>
        </p:blipFill>
        <p:spPr>
          <a:xfrm>
            <a:off x="323528" y="4221088"/>
            <a:ext cx="2448272" cy="2448272"/>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6" name="Google Shape;1266;p107"/>
          <p:cNvSpPr txBox="1">
            <a:spLocks noGrp="1"/>
          </p:cNvSpPr>
          <p:nvPr>
            <p:ph type="title"/>
          </p:nvPr>
        </p:nvSpPr>
        <p:spPr>
          <a:xfrm>
            <a:off x="323850" y="260350"/>
            <a:ext cx="8569325" cy="792163"/>
          </a:xfrm>
          <a:prstGeom prst="rect">
            <a:avLst/>
          </a:prstGeom>
          <a:solidFill>
            <a:srgbClr val="FF9900"/>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600">
                <a:latin typeface="Arial"/>
                <a:ea typeface="Arial"/>
                <a:cs typeface="Arial"/>
                <a:sym typeface="Arial"/>
              </a:rPr>
              <a:t>La diffusione in corpo trasparente:</a:t>
            </a:r>
            <a:endParaRPr/>
          </a:p>
        </p:txBody>
      </p:sp>
      <p:sp>
        <p:nvSpPr>
          <p:cNvPr id="1267" name="Google Shape;1267;p107"/>
          <p:cNvSpPr txBox="1"/>
          <p:nvPr/>
        </p:nvSpPr>
        <p:spPr>
          <a:xfrm>
            <a:off x="395288" y="4724401"/>
            <a:ext cx="8353425" cy="1944960"/>
          </a:xfrm>
          <a:prstGeom prst="rect">
            <a:avLst/>
          </a:prstGeom>
          <a:noFill/>
          <a:ln>
            <a:noFill/>
          </a:ln>
        </p:spPr>
        <p:txBody>
          <a:bodyPr spcFirstLastPara="1" wrap="square" lIns="91425" tIns="45700" rIns="91425" bIns="45700" anchor="t" anchorCtr="0">
            <a:noAutofit/>
          </a:bodyPr>
          <a:lstStyle/>
          <a:p>
            <a:pPr marL="342900" marR="0" lvl="0" indent="-342900" algn="just" rtl="0">
              <a:spcBef>
                <a:spcPts val="0"/>
              </a:spcBef>
              <a:spcAft>
                <a:spcPts val="0"/>
              </a:spcAft>
              <a:buNone/>
            </a:pPr>
            <a:r>
              <a:rPr lang="it-IT" sz="2400">
                <a:solidFill>
                  <a:schemeClr val="dk1"/>
                </a:solidFill>
                <a:latin typeface="Arial"/>
                <a:ea typeface="Arial"/>
                <a:cs typeface="Arial"/>
                <a:sym typeface="Arial"/>
              </a:rPr>
              <a:t>	Tyndall scattering</a:t>
            </a:r>
            <a:endParaRPr sz="2400">
              <a:solidFill>
                <a:schemeClr val="dk1"/>
              </a:solidFill>
              <a:latin typeface="Arial"/>
              <a:ea typeface="Arial"/>
              <a:cs typeface="Arial"/>
              <a:sym typeface="Arial"/>
            </a:endParaRPr>
          </a:p>
          <a:p>
            <a:pPr marL="342900" marR="0" lvl="0" indent="-342900" algn="just" rtl="0">
              <a:spcBef>
                <a:spcPts val="480"/>
              </a:spcBef>
              <a:spcAft>
                <a:spcPts val="0"/>
              </a:spcAft>
              <a:buNone/>
            </a:pPr>
            <a:r>
              <a:rPr lang="it-IT" sz="2400">
                <a:solidFill>
                  <a:schemeClr val="dk1"/>
                </a:solidFill>
                <a:latin typeface="Arial"/>
                <a:ea typeface="Arial"/>
                <a:cs typeface="Arial"/>
                <a:sym typeface="Arial"/>
              </a:rPr>
              <a:t> 	Fenomeno di diffusione in liquidi trasparenti dovuto a presenza di particelle più o meno sferiche che diffondono la luce determinando il fenomeno della lattiginosità.</a:t>
            </a:r>
            <a:endParaRPr/>
          </a:p>
        </p:txBody>
      </p:sp>
      <p:pic>
        <p:nvPicPr>
          <p:cNvPr id="1268" name="Google Shape;1268;p107" descr="colore_globuli"/>
          <p:cNvPicPr preferRelativeResize="0"/>
          <p:nvPr/>
        </p:nvPicPr>
        <p:blipFill rotWithShape="1">
          <a:blip r:embed="rId3">
            <a:alphaModFix/>
          </a:blip>
          <a:srcRect/>
          <a:stretch/>
        </p:blipFill>
        <p:spPr>
          <a:xfrm>
            <a:off x="1692275" y="1341438"/>
            <a:ext cx="5616575" cy="3171825"/>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3" name="Google Shape;1273;g11d8f4dbafe_0_19"/>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it-IT"/>
              <a:t>Colore ed interazione con la luce</a:t>
            </a:r>
            <a:endParaRPr/>
          </a:p>
        </p:txBody>
      </p:sp>
      <p:sp>
        <p:nvSpPr>
          <p:cNvPr id="1274" name="Google Shape;1274;g11d8f4dbafe_0_19"/>
          <p:cNvSpPr txBox="1">
            <a:spLocks noGrp="1"/>
          </p:cNvSpPr>
          <p:nvPr>
            <p:ph type="body" idx="1"/>
          </p:nvPr>
        </p:nvSpPr>
        <p:spPr>
          <a:xfrm>
            <a:off x="457200" y="1600200"/>
            <a:ext cx="8229600" cy="4530600"/>
          </a:xfrm>
          <a:prstGeom prst="rect">
            <a:avLst/>
          </a:prstGeom>
        </p:spPr>
        <p:txBody>
          <a:bodyPr spcFirstLastPara="1" wrap="square" lIns="91425" tIns="45700" rIns="91425" bIns="45700" anchor="t" anchorCtr="0">
            <a:noAutofit/>
          </a:bodyPr>
          <a:lstStyle/>
          <a:p>
            <a:pPr marL="457200" lvl="0" indent="-342900" algn="l" rtl="0">
              <a:spcBef>
                <a:spcPts val="360"/>
              </a:spcBef>
              <a:spcAft>
                <a:spcPts val="0"/>
              </a:spcAft>
              <a:buSzPts val="1800"/>
              <a:buChar char="●"/>
            </a:pPr>
            <a:r>
              <a:rPr lang="it-IT"/>
              <a:t>Colori pigmentali</a:t>
            </a:r>
            <a:endParaRPr/>
          </a:p>
          <a:p>
            <a:pPr marL="457200" lvl="0" indent="0" algn="l" rtl="0">
              <a:spcBef>
                <a:spcPts val="360"/>
              </a:spcBef>
              <a:spcAft>
                <a:spcPts val="0"/>
              </a:spcAft>
              <a:buNone/>
            </a:pPr>
            <a:endParaRPr/>
          </a:p>
          <a:p>
            <a:pPr marL="457200" lvl="0" indent="-342900" algn="l" rtl="0">
              <a:spcBef>
                <a:spcPts val="360"/>
              </a:spcBef>
              <a:spcAft>
                <a:spcPts val="0"/>
              </a:spcAft>
              <a:buSzPts val="1800"/>
              <a:buChar char="●"/>
            </a:pPr>
            <a:r>
              <a:rPr lang="it-IT"/>
              <a:t>Colori strutturali</a:t>
            </a:r>
            <a:endParaRPr/>
          </a:p>
          <a:p>
            <a:pPr marL="457200" lvl="0" indent="0" algn="l" rtl="0">
              <a:spcBef>
                <a:spcPts val="360"/>
              </a:spcBef>
              <a:spcAft>
                <a:spcPts val="0"/>
              </a:spcAft>
              <a:buNone/>
            </a:pPr>
            <a:r>
              <a:rPr lang="it-IT"/>
              <a:t>Bianco latte</a:t>
            </a:r>
            <a:endParaRPr/>
          </a:p>
          <a:p>
            <a:pPr marL="457200" lvl="0" indent="0" algn="l" rtl="0">
              <a:spcBef>
                <a:spcPts val="360"/>
              </a:spcBef>
              <a:spcAft>
                <a:spcPts val="0"/>
              </a:spcAft>
              <a:buNone/>
            </a:pPr>
            <a:r>
              <a:rPr lang="it-IT"/>
              <a:t>Blu celeste</a:t>
            </a:r>
            <a:endParaRPr/>
          </a:p>
          <a:p>
            <a:pPr marL="457200" lvl="0" indent="0" algn="l" rtl="0">
              <a:spcBef>
                <a:spcPts val="360"/>
              </a:spcBef>
              <a:spcAft>
                <a:spcPts val="0"/>
              </a:spcAft>
              <a:buNone/>
            </a:pPr>
            <a:r>
              <a:rPr lang="it-IT"/>
              <a:t>Blu marino</a:t>
            </a:r>
            <a:endParaRPr/>
          </a:p>
          <a:p>
            <a:pPr marL="457200" lvl="0" indent="0" algn="l" rtl="0">
              <a:spcBef>
                <a:spcPts val="360"/>
              </a:spcBef>
              <a:spcAft>
                <a:spcPts val="0"/>
              </a:spcAft>
              <a:buNone/>
            </a:pPr>
            <a:r>
              <a:rPr lang="it-IT"/>
              <a:t>Ali delle farfalle</a:t>
            </a:r>
            <a:endParaRPr/>
          </a:p>
          <a:p>
            <a:pPr marL="457200" lvl="0" indent="0" algn="l" rtl="0">
              <a:spcBef>
                <a:spcPts val="360"/>
              </a:spcBef>
              <a:spcAft>
                <a:spcPts val="0"/>
              </a:spcAft>
              <a:buNone/>
            </a:pPr>
            <a:r>
              <a:rPr lang="it-IT"/>
              <a:t>Soluzioni di nanoparticelle</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p108"/>
          <p:cNvSpPr txBox="1">
            <a:spLocks noGrp="1"/>
          </p:cNvSpPr>
          <p:nvPr>
            <p:ph type="title"/>
          </p:nvPr>
        </p:nvSpPr>
        <p:spPr>
          <a:xfrm>
            <a:off x="457200" y="274638"/>
            <a:ext cx="8229600" cy="922337"/>
          </a:xfrm>
          <a:prstGeom prst="rect">
            <a:avLst/>
          </a:prstGeom>
          <a:solidFill>
            <a:schemeClr val="lt1"/>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600">
                <a:solidFill>
                  <a:srgbClr val="800000"/>
                </a:solidFill>
                <a:latin typeface="Comic Sans MS"/>
                <a:ea typeface="Comic Sans MS"/>
                <a:cs typeface="Comic Sans MS"/>
                <a:sym typeface="Comic Sans MS"/>
              </a:rPr>
              <a:t>La descrizione del colore</a:t>
            </a:r>
            <a:endParaRPr/>
          </a:p>
        </p:txBody>
      </p:sp>
      <p:sp>
        <p:nvSpPr>
          <p:cNvPr id="1280" name="Google Shape;1280;p108"/>
          <p:cNvSpPr txBox="1">
            <a:spLocks noGrp="1"/>
          </p:cNvSpPr>
          <p:nvPr>
            <p:ph type="body" idx="1"/>
          </p:nvPr>
        </p:nvSpPr>
        <p:spPr>
          <a:xfrm>
            <a:off x="250825" y="1371600"/>
            <a:ext cx="8229600" cy="892175"/>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SzPts val="2400"/>
              <a:buChar char="●"/>
            </a:pPr>
            <a:r>
              <a:rPr lang="it-IT" sz="2400" b="1">
                <a:latin typeface="Arial"/>
                <a:ea typeface="Arial"/>
                <a:cs typeface="Arial"/>
                <a:sym typeface="Arial"/>
              </a:rPr>
              <a:t>1905: Sistema di notazione di Munsell: utilizzo di una serie di gettoni di carta colorati classificati secondo tinta, luminosità e saturazione</a:t>
            </a:r>
            <a:endParaRPr/>
          </a:p>
        </p:txBody>
      </p:sp>
      <p:sp>
        <p:nvSpPr>
          <p:cNvPr id="1281" name="Google Shape;1281;p108"/>
          <p:cNvSpPr txBox="1"/>
          <p:nvPr/>
        </p:nvSpPr>
        <p:spPr>
          <a:xfrm>
            <a:off x="4724400" y="6335713"/>
            <a:ext cx="3810000" cy="369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a:solidFill>
                  <a:schemeClr val="dk1"/>
                </a:solidFill>
                <a:latin typeface="Arial"/>
                <a:ea typeface="Arial"/>
                <a:cs typeface="Arial"/>
                <a:sym typeface="Arial"/>
              </a:rPr>
              <a:t>Semplice ma empirico</a:t>
            </a:r>
            <a:endParaRPr/>
          </a:p>
        </p:txBody>
      </p:sp>
      <p:pic>
        <p:nvPicPr>
          <p:cNvPr id="1282" name="Google Shape;1282;p108"/>
          <p:cNvPicPr preferRelativeResize="0"/>
          <p:nvPr/>
        </p:nvPicPr>
        <p:blipFill rotWithShape="1">
          <a:blip r:embed="rId3">
            <a:alphaModFix/>
          </a:blip>
          <a:srcRect/>
          <a:stretch/>
        </p:blipFill>
        <p:spPr>
          <a:xfrm>
            <a:off x="508000" y="2489200"/>
            <a:ext cx="3987800" cy="3987800"/>
          </a:xfrm>
          <a:prstGeom prst="rect">
            <a:avLst/>
          </a:prstGeom>
          <a:noFill/>
          <a:ln>
            <a:noFill/>
          </a:ln>
        </p:spPr>
      </p:pic>
      <p:pic>
        <p:nvPicPr>
          <p:cNvPr id="1283" name="Google Shape;1283;p108"/>
          <p:cNvPicPr preferRelativeResize="0"/>
          <p:nvPr/>
        </p:nvPicPr>
        <p:blipFill rotWithShape="1">
          <a:blip r:embed="rId4">
            <a:alphaModFix/>
          </a:blip>
          <a:srcRect/>
          <a:stretch/>
        </p:blipFill>
        <p:spPr>
          <a:xfrm>
            <a:off x="4953000" y="2438400"/>
            <a:ext cx="3733800" cy="3733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Analisi sensoriale e qualità (2)</a:t>
            </a:r>
            <a:endParaRPr/>
          </a:p>
        </p:txBody>
      </p:sp>
      <p:sp>
        <p:nvSpPr>
          <p:cNvPr id="190" name="Google Shape;190;p11"/>
          <p:cNvSpPr txBox="1">
            <a:spLocks noGrp="1"/>
          </p:cNvSpPr>
          <p:nvPr>
            <p:ph type="body" idx="1"/>
          </p:nvPr>
        </p:nvSpPr>
        <p:spPr>
          <a:xfrm>
            <a:off x="457200" y="1600200"/>
            <a:ext cx="8218488" cy="5257800"/>
          </a:xfrm>
          <a:prstGeom prst="rect">
            <a:avLst/>
          </a:prstGeom>
          <a:noFill/>
          <a:ln>
            <a:noFill/>
          </a:ln>
        </p:spPr>
        <p:txBody>
          <a:bodyPr spcFirstLastPara="1" wrap="square" lIns="91425" tIns="45700" rIns="91425" bIns="45700" anchor="t" anchorCtr="0">
            <a:noAutofit/>
          </a:bodyPr>
          <a:lstStyle/>
          <a:p>
            <a:pPr marL="342900" lvl="0" indent="-342900" algn="just" rtl="0">
              <a:lnSpc>
                <a:spcPct val="80000"/>
              </a:lnSpc>
              <a:spcBef>
                <a:spcPts val="0"/>
              </a:spcBef>
              <a:spcAft>
                <a:spcPts val="0"/>
              </a:spcAft>
              <a:buSzPts val="2800"/>
              <a:buFont typeface="Noto Sans Symbols"/>
              <a:buNone/>
            </a:pPr>
            <a:r>
              <a:rPr lang="it-IT" sz="2800">
                <a:latin typeface="Arial"/>
                <a:ea typeface="Arial"/>
                <a:cs typeface="Arial"/>
                <a:sym typeface="Arial"/>
              </a:rPr>
              <a:t>	La qualità dei prodotti alimentari è spesso valutata mediante:</a:t>
            </a:r>
            <a:endParaRPr/>
          </a:p>
          <a:p>
            <a:pPr marL="342900" lvl="0" indent="-165100" algn="just" rtl="0">
              <a:lnSpc>
                <a:spcPct val="80000"/>
              </a:lnSpc>
              <a:spcBef>
                <a:spcPts val="560"/>
              </a:spcBef>
              <a:spcAft>
                <a:spcPts val="0"/>
              </a:spcAft>
              <a:buSzPts val="2800"/>
              <a:buNone/>
            </a:pPr>
            <a:endParaRPr sz="2800">
              <a:latin typeface="Arial"/>
              <a:ea typeface="Arial"/>
              <a:cs typeface="Arial"/>
              <a:sym typeface="Arial"/>
            </a:endParaRPr>
          </a:p>
          <a:p>
            <a:pPr marL="342900" lvl="0" indent="-342900" algn="just" rtl="0">
              <a:lnSpc>
                <a:spcPct val="80000"/>
              </a:lnSpc>
              <a:spcBef>
                <a:spcPts val="560"/>
              </a:spcBef>
              <a:spcAft>
                <a:spcPts val="0"/>
              </a:spcAft>
              <a:buSzPts val="2800"/>
              <a:buChar char="●"/>
            </a:pPr>
            <a:r>
              <a:rPr lang="it-IT" sz="2800">
                <a:latin typeface="Arial"/>
                <a:ea typeface="Arial"/>
                <a:cs typeface="Arial"/>
                <a:sym typeface="Arial"/>
              </a:rPr>
              <a:t>	analisi chimiche e microbiologiche</a:t>
            </a:r>
            <a:endParaRPr/>
          </a:p>
          <a:p>
            <a:pPr marL="342900" lvl="0" indent="-342900" algn="just" rtl="0">
              <a:lnSpc>
                <a:spcPct val="80000"/>
              </a:lnSpc>
              <a:spcBef>
                <a:spcPts val="560"/>
              </a:spcBef>
              <a:spcAft>
                <a:spcPts val="0"/>
              </a:spcAft>
              <a:buSzPts val="2800"/>
              <a:buFont typeface="Noto Sans Symbols"/>
              <a:buNone/>
            </a:pPr>
            <a:endParaRPr sz="2800">
              <a:latin typeface="Arial"/>
              <a:ea typeface="Arial"/>
              <a:cs typeface="Arial"/>
              <a:sym typeface="Arial"/>
            </a:endParaRPr>
          </a:p>
          <a:p>
            <a:pPr marL="342900" lvl="0" indent="-342900" algn="just" rtl="0">
              <a:lnSpc>
                <a:spcPct val="80000"/>
              </a:lnSpc>
              <a:spcBef>
                <a:spcPts val="560"/>
              </a:spcBef>
              <a:spcAft>
                <a:spcPts val="0"/>
              </a:spcAft>
              <a:buSzPts val="2800"/>
              <a:buFont typeface="Noto Sans Symbols"/>
              <a:buNone/>
            </a:pPr>
            <a:r>
              <a:rPr lang="it-IT" sz="2800">
                <a:latin typeface="Arial"/>
                <a:ea typeface="Arial"/>
                <a:cs typeface="Arial"/>
                <a:sym typeface="Arial"/>
              </a:rPr>
              <a:t>	consentono di stabilire il valore nutrizionale e la salubrità</a:t>
            </a:r>
            <a:endParaRPr/>
          </a:p>
          <a:p>
            <a:pPr marL="342900" lvl="0" indent="-342900" algn="just" rtl="0">
              <a:lnSpc>
                <a:spcPct val="80000"/>
              </a:lnSpc>
              <a:spcBef>
                <a:spcPts val="560"/>
              </a:spcBef>
              <a:spcAft>
                <a:spcPts val="0"/>
              </a:spcAft>
              <a:buSzPts val="2800"/>
              <a:buFont typeface="Noto Sans Symbols"/>
              <a:buNone/>
            </a:pPr>
            <a:endParaRPr sz="2800">
              <a:latin typeface="Arial"/>
              <a:ea typeface="Arial"/>
              <a:cs typeface="Arial"/>
              <a:sym typeface="Arial"/>
            </a:endParaRPr>
          </a:p>
          <a:p>
            <a:pPr marL="342900" lvl="0" indent="-342900" algn="just" rtl="0">
              <a:lnSpc>
                <a:spcPct val="80000"/>
              </a:lnSpc>
              <a:spcBef>
                <a:spcPts val="560"/>
              </a:spcBef>
              <a:spcAft>
                <a:spcPts val="0"/>
              </a:spcAft>
              <a:buSzPts val="2800"/>
              <a:buChar char="●"/>
            </a:pPr>
            <a:r>
              <a:rPr lang="it-IT" sz="2800">
                <a:latin typeface="Arial"/>
                <a:ea typeface="Arial"/>
                <a:cs typeface="Arial"/>
                <a:sym typeface="Arial"/>
              </a:rPr>
              <a:t> 	giudizi di esperti “espertizzazione” </a:t>
            </a:r>
            <a:endParaRPr/>
          </a:p>
          <a:p>
            <a:pPr marL="342900" lvl="0" indent="-165100" algn="just" rtl="0">
              <a:lnSpc>
                <a:spcPct val="80000"/>
              </a:lnSpc>
              <a:spcBef>
                <a:spcPts val="560"/>
              </a:spcBef>
              <a:spcAft>
                <a:spcPts val="0"/>
              </a:spcAft>
              <a:buSzPts val="2800"/>
              <a:buNone/>
            </a:pPr>
            <a:endParaRPr sz="2800">
              <a:latin typeface="Arial"/>
              <a:ea typeface="Arial"/>
              <a:cs typeface="Arial"/>
              <a:sym typeface="Arial"/>
            </a:endParaRPr>
          </a:p>
          <a:p>
            <a:pPr marL="342900" lvl="0" indent="-342900" algn="just" rtl="0">
              <a:lnSpc>
                <a:spcPct val="80000"/>
              </a:lnSpc>
              <a:spcBef>
                <a:spcPts val="560"/>
              </a:spcBef>
              <a:spcAft>
                <a:spcPts val="0"/>
              </a:spcAft>
              <a:buSzPts val="2800"/>
              <a:buFont typeface="Noto Sans Symbols"/>
              <a:buNone/>
            </a:pPr>
            <a:r>
              <a:rPr lang="it-IT" sz="2800">
                <a:latin typeface="Arial"/>
                <a:ea typeface="Arial"/>
                <a:cs typeface="Arial"/>
                <a:sym typeface="Arial"/>
              </a:rPr>
              <a:t>	stabiliscono se il prodotto è accettabile secondo criteri soggettivi</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10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solidFill>
                  <a:srgbClr val="800000"/>
                </a:solidFill>
                <a:latin typeface="Comic Sans MS"/>
                <a:ea typeface="Comic Sans MS"/>
                <a:cs typeface="Comic Sans MS"/>
                <a:sym typeface="Comic Sans MS"/>
              </a:rPr>
              <a:t>3D rendering</a:t>
            </a:r>
            <a:endParaRPr>
              <a:latin typeface="Arial"/>
              <a:ea typeface="Arial"/>
              <a:cs typeface="Arial"/>
              <a:sym typeface="Arial"/>
            </a:endParaRPr>
          </a:p>
        </p:txBody>
      </p:sp>
      <p:pic>
        <p:nvPicPr>
          <p:cNvPr id="1289" name="Google Shape;1289;p109"/>
          <p:cNvPicPr preferRelativeResize="0"/>
          <p:nvPr/>
        </p:nvPicPr>
        <p:blipFill rotWithShape="1">
          <a:blip r:embed="rId3">
            <a:alphaModFix/>
          </a:blip>
          <a:srcRect/>
          <a:stretch/>
        </p:blipFill>
        <p:spPr>
          <a:xfrm>
            <a:off x="685800" y="1774825"/>
            <a:ext cx="7848600" cy="447357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p1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solidFill>
                  <a:srgbClr val="800000"/>
                </a:solidFill>
                <a:latin typeface="Comic Sans MS"/>
                <a:ea typeface="Comic Sans MS"/>
                <a:cs typeface="Comic Sans MS"/>
                <a:sym typeface="Comic Sans MS"/>
              </a:rPr>
              <a:t>Prodotti commerciali</a:t>
            </a:r>
            <a:endParaRPr/>
          </a:p>
        </p:txBody>
      </p:sp>
      <p:sp>
        <p:nvSpPr>
          <p:cNvPr id="1295" name="Google Shape;1295;p110"/>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Comic Sans MS"/>
              <a:buNone/>
            </a:pPr>
            <a:r>
              <a:rPr lang="it-IT">
                <a:solidFill>
                  <a:srgbClr val="800000"/>
                </a:solidFill>
                <a:latin typeface="Comic Sans MS"/>
                <a:ea typeface="Comic Sans MS"/>
                <a:cs typeface="Comic Sans MS"/>
                <a:sym typeface="Comic Sans MS"/>
              </a:rPr>
              <a:t>Tessere colorate</a:t>
            </a:r>
            <a:endParaRPr/>
          </a:p>
        </p:txBody>
      </p:sp>
      <p:pic>
        <p:nvPicPr>
          <p:cNvPr id="1296" name="Google Shape;1296;p110"/>
          <p:cNvPicPr preferRelativeResize="0"/>
          <p:nvPr/>
        </p:nvPicPr>
        <p:blipFill rotWithShape="1">
          <a:blip r:embed="rId3">
            <a:alphaModFix/>
          </a:blip>
          <a:srcRect/>
          <a:stretch/>
        </p:blipFill>
        <p:spPr>
          <a:xfrm>
            <a:off x="0" y="3048000"/>
            <a:ext cx="9144000" cy="31115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sp>
        <p:nvSpPr>
          <p:cNvPr id="1301" name="Google Shape;1301;p1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Formazione dell’immagine</a:t>
            </a:r>
            <a:endParaRPr>
              <a:latin typeface="Arial"/>
              <a:ea typeface="Arial"/>
              <a:cs typeface="Arial"/>
              <a:sym typeface="Arial"/>
            </a:endParaRPr>
          </a:p>
        </p:txBody>
      </p:sp>
      <p:pic>
        <p:nvPicPr>
          <p:cNvPr id="1302" name="Google Shape;1302;p111" descr="Messa a fuoco dell'immagine">
            <a:hlinkClick r:id="rId3"/>
          </p:cNvPr>
          <p:cNvPicPr preferRelativeResize="0">
            <a:picLocks noGrp="1"/>
          </p:cNvPicPr>
          <p:nvPr>
            <p:ph type="body" idx="1"/>
          </p:nvPr>
        </p:nvPicPr>
        <p:blipFill rotWithShape="1">
          <a:blip r:embed="rId4">
            <a:alphaModFix/>
          </a:blip>
          <a:srcRect/>
          <a:stretch/>
        </p:blipFill>
        <p:spPr>
          <a:xfrm>
            <a:off x="1403350" y="1700808"/>
            <a:ext cx="6335713" cy="1987550"/>
          </a:xfrm>
          <a:prstGeom prst="rect">
            <a:avLst/>
          </a:prstGeom>
          <a:noFill/>
          <a:ln>
            <a:noFill/>
          </a:ln>
        </p:spPr>
      </p:pic>
      <p:sp>
        <p:nvSpPr>
          <p:cNvPr id="1303" name="Google Shape;1303;p111"/>
          <p:cNvSpPr txBox="1"/>
          <p:nvPr/>
        </p:nvSpPr>
        <p:spPr>
          <a:xfrm>
            <a:off x="539552" y="4185662"/>
            <a:ext cx="8208963" cy="212365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2400">
                <a:solidFill>
                  <a:schemeClr val="dk1"/>
                </a:solidFill>
                <a:latin typeface="Arial"/>
                <a:ea typeface="Arial"/>
                <a:cs typeface="Arial"/>
                <a:sym typeface="Arial"/>
              </a:rPr>
              <a:t>I coni ed i bastoncelli si trovano nella retina; quindi l’immagine si forma posteriormente (come in una macchina fotografica) a livello della retina.</a:t>
            </a:r>
            <a:endParaRPr/>
          </a:p>
          <a:p>
            <a:pPr marL="0" marR="0" lvl="0" indent="0" algn="just" rtl="0">
              <a:spcBef>
                <a:spcPts val="1200"/>
              </a:spcBef>
              <a:spcAft>
                <a:spcPts val="0"/>
              </a:spcAft>
              <a:buNone/>
            </a:pPr>
            <a:r>
              <a:rPr lang="it-IT" sz="2400">
                <a:solidFill>
                  <a:schemeClr val="dk1"/>
                </a:solidFill>
                <a:latin typeface="Arial"/>
                <a:ea typeface="Arial"/>
                <a:cs typeface="Arial"/>
                <a:sym typeface="Arial"/>
              </a:rPr>
              <a:t>Le forme di un’immagine vengono percepite attraverso il </a:t>
            </a:r>
            <a:r>
              <a:rPr lang="it-IT" sz="2400">
                <a:solidFill>
                  <a:srgbClr val="FF2D2E"/>
                </a:solidFill>
                <a:latin typeface="Arial"/>
                <a:ea typeface="Arial"/>
                <a:cs typeface="Arial"/>
                <a:sym typeface="Arial"/>
              </a:rPr>
              <a:t>contrasto</a:t>
            </a:r>
            <a:r>
              <a:rPr lang="it-IT" sz="2400">
                <a:solidFill>
                  <a:srgbClr val="00CC00"/>
                </a:solidFill>
                <a:latin typeface="Arial"/>
                <a:ea typeface="Arial"/>
                <a:cs typeface="Arial"/>
                <a:sym typeface="Arial"/>
              </a:rPr>
              <a:t> tra </a:t>
            </a:r>
            <a:r>
              <a:rPr lang="it-IT" sz="2400">
                <a:solidFill>
                  <a:srgbClr val="3366FF"/>
                </a:solidFill>
                <a:latin typeface="Arial"/>
                <a:ea typeface="Arial"/>
                <a:cs typeface="Arial"/>
                <a:sym typeface="Arial"/>
              </a:rPr>
              <a:t>colori</a:t>
            </a:r>
            <a:endParaRPr sz="2400">
              <a:solidFill>
                <a:srgbClr val="3366FF"/>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308" name="Google Shape;1308;g11d8f4dbafe_0_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Analisi visiva</a:t>
            </a:r>
            <a:endParaRPr/>
          </a:p>
        </p:txBody>
      </p:sp>
      <p:sp>
        <p:nvSpPr>
          <p:cNvPr id="1309" name="Google Shape;1309;g11d8f4dbafe_0_8"/>
          <p:cNvSpPr txBox="1">
            <a:spLocks noGrp="1"/>
          </p:cNvSpPr>
          <p:nvPr>
            <p:ph type="body" idx="1"/>
          </p:nvPr>
        </p:nvSpPr>
        <p:spPr>
          <a:xfrm>
            <a:off x="457200" y="1600200"/>
            <a:ext cx="8229600" cy="4530600"/>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3200"/>
              <a:buChar char="●"/>
            </a:pPr>
            <a:r>
              <a:rPr lang="it-IT">
                <a:latin typeface="Arial"/>
                <a:ea typeface="Arial"/>
                <a:cs typeface="Arial"/>
                <a:sym typeface="Arial"/>
              </a:rPr>
              <a:t>Ai fini dell’analisi visiva è indispensabile illuminare gli alimenti con una sorgente luminosa che emette lungo tutto lo spettro del visibile e sia standardizzata.</a:t>
            </a:r>
            <a:endParaRPr>
              <a:latin typeface="Arial"/>
              <a:ea typeface="Arial"/>
              <a:cs typeface="Arial"/>
              <a:sym typeface="Arial"/>
            </a:endParaRPr>
          </a:p>
          <a:p>
            <a:pPr marL="342900" lvl="0" indent="0" algn="just" rtl="0">
              <a:spcBef>
                <a:spcPts val="0"/>
              </a:spcBef>
              <a:spcAft>
                <a:spcPts val="0"/>
              </a:spcAft>
              <a:buNone/>
            </a:pPr>
            <a:endParaRPr/>
          </a:p>
          <a:p>
            <a:pPr marL="342900" lvl="0" indent="-254000" algn="just" rtl="0">
              <a:spcBef>
                <a:spcPts val="0"/>
              </a:spcBef>
              <a:spcAft>
                <a:spcPts val="0"/>
              </a:spcAft>
              <a:buSzPts val="1800"/>
              <a:buChar char="●"/>
            </a:pPr>
            <a:r>
              <a:rPr lang="it-IT"/>
              <a:t>Ai fini dell’analisi visiva è indipensabile che la postazione di analisi sia di colore bianco o di colore chiaro in modo che le pareti possano riflettere la luce.</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1314" name="Google Shape;1314;p1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Analisi visiva</a:t>
            </a:r>
            <a:endParaRPr/>
          </a:p>
        </p:txBody>
      </p:sp>
      <p:sp>
        <p:nvSpPr>
          <p:cNvPr id="1315" name="Google Shape;1315;p112"/>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3200"/>
              <a:buChar char="●"/>
            </a:pPr>
            <a:r>
              <a:rPr lang="it-IT"/>
              <a:t>L</a:t>
            </a:r>
            <a:r>
              <a:rPr lang="it-IT">
                <a:latin typeface="Arial"/>
                <a:ea typeface="Arial"/>
                <a:cs typeface="Arial"/>
                <a:sym typeface="Arial"/>
              </a:rPr>
              <a:t>’analisi visiva è indispensabile nei </a:t>
            </a:r>
            <a:r>
              <a:rPr lang="it-IT">
                <a:solidFill>
                  <a:srgbClr val="3366FF"/>
                </a:solidFill>
                <a:latin typeface="Arial"/>
                <a:ea typeface="Arial"/>
                <a:cs typeface="Arial"/>
                <a:sym typeface="Arial"/>
              </a:rPr>
              <a:t>test sul consumator</a:t>
            </a:r>
            <a:r>
              <a:rPr lang="it-IT">
                <a:solidFill>
                  <a:srgbClr val="3366FF"/>
                </a:solidFill>
              </a:rPr>
              <a:t>e</a:t>
            </a:r>
            <a:r>
              <a:rPr lang="it-IT"/>
              <a:t> perché egli si forma la prima opinione sulla qualità di un alimento attraverso la vista</a:t>
            </a:r>
            <a:r>
              <a:rPr lang="it-IT">
                <a:latin typeface="Arial"/>
                <a:ea typeface="Arial"/>
                <a:cs typeface="Arial"/>
                <a:sym typeface="Arial"/>
              </a:rPr>
              <a:t>.</a:t>
            </a:r>
            <a:endParaRPr/>
          </a:p>
          <a:p>
            <a:pPr marL="342900" lvl="0" indent="-139700" algn="just" rtl="0">
              <a:spcBef>
                <a:spcPts val="640"/>
              </a:spcBef>
              <a:spcAft>
                <a:spcPts val="0"/>
              </a:spcAft>
              <a:buSzPts val="3200"/>
              <a:buNone/>
            </a:pPr>
            <a:endParaRPr>
              <a:latin typeface="Arial"/>
              <a:ea typeface="Arial"/>
              <a:cs typeface="Arial"/>
              <a:sym typeface="Arial"/>
            </a:endParaRPr>
          </a:p>
          <a:p>
            <a:pPr marL="342900" lvl="0" indent="-342900" algn="just" rtl="0">
              <a:spcBef>
                <a:spcPts val="640"/>
              </a:spcBef>
              <a:spcAft>
                <a:spcPts val="0"/>
              </a:spcAft>
              <a:buSzPts val="3200"/>
              <a:buChar char="●"/>
            </a:pPr>
            <a:r>
              <a:rPr lang="it-IT">
                <a:latin typeface="Arial"/>
                <a:ea typeface="Arial"/>
                <a:cs typeface="Arial"/>
                <a:sym typeface="Arial"/>
              </a:rPr>
              <a:t>Fanno eccezione alcuni </a:t>
            </a:r>
            <a:r>
              <a:rPr lang="it-IT">
                <a:solidFill>
                  <a:srgbClr val="FF00FF"/>
                </a:solidFill>
                <a:latin typeface="Arial"/>
                <a:ea typeface="Arial"/>
                <a:cs typeface="Arial"/>
                <a:sym typeface="Arial"/>
              </a:rPr>
              <a:t>panel test</a:t>
            </a:r>
            <a:r>
              <a:rPr lang="it-IT">
                <a:latin typeface="Arial"/>
                <a:ea typeface="Arial"/>
                <a:cs typeface="Arial"/>
                <a:sym typeface="Arial"/>
              </a:rPr>
              <a:t> condotti su alimenti il cui colore è ritenuto irrilevante ai fini della valutazione della qualità tecnologica (vedi olio di oliva).</a:t>
            </a:r>
            <a:endParaRPr/>
          </a:p>
          <a:p>
            <a:pPr marL="342900" lvl="0" indent="-342900" algn="l" rtl="0">
              <a:spcBef>
                <a:spcPts val="640"/>
              </a:spcBef>
              <a:spcAft>
                <a:spcPts val="0"/>
              </a:spcAft>
              <a:buSzPts val="3200"/>
              <a:buFont typeface="Noto Sans Symbols"/>
              <a:buNone/>
            </a:pPr>
            <a:endParaRPr>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319"/>
        <p:cNvGrpSpPr/>
        <p:nvPr/>
      </p:nvGrpSpPr>
      <p:grpSpPr>
        <a:xfrm>
          <a:off x="0" y="0"/>
          <a:ext cx="0" cy="0"/>
          <a:chOff x="0" y="0"/>
          <a:chExt cx="0" cy="0"/>
        </a:xfrm>
      </p:grpSpPr>
      <p:sp>
        <p:nvSpPr>
          <p:cNvPr id="1320" name="Google Shape;1320;p1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IL NASO: organo dell’olfatto</a:t>
            </a:r>
            <a:endParaRPr>
              <a:latin typeface="Arial"/>
              <a:ea typeface="Arial"/>
              <a:cs typeface="Arial"/>
              <a:sym typeface="Arial"/>
            </a:endParaRPr>
          </a:p>
        </p:txBody>
      </p:sp>
      <p:sp>
        <p:nvSpPr>
          <p:cNvPr id="1321" name="Google Shape;1321;p113"/>
          <p:cNvSpPr txBox="1">
            <a:spLocks noGrp="1"/>
          </p:cNvSpPr>
          <p:nvPr>
            <p:ph type="body" idx="1"/>
          </p:nvPr>
        </p:nvSpPr>
        <p:spPr>
          <a:xfrm>
            <a:off x="457200" y="1447800"/>
            <a:ext cx="8229600" cy="4924425"/>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2800"/>
              <a:buChar char="●"/>
            </a:pPr>
            <a:r>
              <a:rPr lang="it-IT" sz="2800">
                <a:latin typeface="Arial"/>
                <a:ea typeface="Arial"/>
                <a:cs typeface="Arial"/>
                <a:sym typeface="Arial"/>
              </a:rPr>
              <a:t>La sensazione olfattiva è determinata dalla presenza di molecole volatili nella cavità nasale.</a:t>
            </a:r>
            <a:endParaRPr/>
          </a:p>
          <a:p>
            <a:pPr marL="342900" lvl="0" indent="-279400" algn="just" rtl="0">
              <a:spcBef>
                <a:spcPts val="200"/>
              </a:spcBef>
              <a:spcAft>
                <a:spcPts val="0"/>
              </a:spcAft>
              <a:buSzPts val="1000"/>
              <a:buNone/>
            </a:pPr>
            <a:endParaRPr sz="1000">
              <a:latin typeface="Arial"/>
              <a:ea typeface="Arial"/>
              <a:cs typeface="Arial"/>
              <a:sym typeface="Arial"/>
            </a:endParaRPr>
          </a:p>
          <a:p>
            <a:pPr marL="342900" lvl="0" indent="-342900" algn="just" rtl="0">
              <a:spcBef>
                <a:spcPts val="560"/>
              </a:spcBef>
              <a:spcAft>
                <a:spcPts val="0"/>
              </a:spcAft>
              <a:buSzPts val="2800"/>
              <a:buChar char="●"/>
            </a:pPr>
            <a:r>
              <a:rPr lang="it-IT" sz="2800">
                <a:latin typeface="Arial"/>
                <a:ea typeface="Arial"/>
                <a:cs typeface="Arial"/>
                <a:sym typeface="Arial"/>
              </a:rPr>
              <a:t>Le cellule sensoriali della mucosa nasale sono delle vere e proprie cellule nervose (neuroni), appendici del sistema nervoso centrale, localizzate in una piccola area sita nella parte superiore della cavità nasale.</a:t>
            </a:r>
            <a:endParaRPr sz="1000">
              <a:latin typeface="Arial"/>
              <a:ea typeface="Arial"/>
              <a:cs typeface="Arial"/>
              <a:sym typeface="Arial"/>
            </a:endParaRPr>
          </a:p>
          <a:p>
            <a:pPr marL="342900" lvl="0" indent="-342900" algn="just" rtl="0">
              <a:spcBef>
                <a:spcPts val="200"/>
              </a:spcBef>
              <a:spcAft>
                <a:spcPts val="0"/>
              </a:spcAft>
              <a:buSzPts val="1000"/>
              <a:buFont typeface="Noto Sans Symbols"/>
              <a:buNone/>
            </a:pPr>
            <a:endParaRPr sz="1000">
              <a:latin typeface="Arial"/>
              <a:ea typeface="Arial"/>
              <a:cs typeface="Arial"/>
              <a:sym typeface="Arial"/>
            </a:endParaRPr>
          </a:p>
          <a:p>
            <a:pPr marL="342900" lvl="0" indent="-342900" algn="just" rtl="0">
              <a:spcBef>
                <a:spcPts val="560"/>
              </a:spcBef>
              <a:spcAft>
                <a:spcPts val="0"/>
              </a:spcAft>
              <a:buSzPts val="2800"/>
              <a:buChar char="●"/>
            </a:pPr>
            <a:r>
              <a:rPr lang="it-IT" sz="2800">
                <a:latin typeface="Arial"/>
                <a:ea typeface="Arial"/>
                <a:cs typeface="Arial"/>
                <a:sym typeface="Arial"/>
              </a:rPr>
              <a:t>Il muco presente nella mucosa funge da solvente delle sostanze responsabili delle sensazioni olfattive e ne consente il contatto con i recettori.</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sp>
        <p:nvSpPr>
          <p:cNvPr id="1326" name="Google Shape;1326;p1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IL NASO: organo dell’olfatto</a:t>
            </a:r>
            <a:endParaRPr>
              <a:latin typeface="Arial"/>
              <a:ea typeface="Arial"/>
              <a:cs typeface="Arial"/>
              <a:sym typeface="Arial"/>
            </a:endParaRPr>
          </a:p>
        </p:txBody>
      </p:sp>
      <p:pic>
        <p:nvPicPr>
          <p:cNvPr id="1327" name="Google Shape;1327;p114" descr="Mucosa olfattiva"/>
          <p:cNvPicPr preferRelativeResize="0">
            <a:picLocks noGrp="1"/>
          </p:cNvPicPr>
          <p:nvPr>
            <p:ph type="body" idx="1"/>
          </p:nvPr>
        </p:nvPicPr>
        <p:blipFill rotWithShape="1">
          <a:blip r:embed="rId3">
            <a:alphaModFix/>
          </a:blip>
          <a:srcRect/>
          <a:stretch/>
        </p:blipFill>
        <p:spPr>
          <a:xfrm>
            <a:off x="468313" y="2339975"/>
            <a:ext cx="4032250" cy="2955925"/>
          </a:xfrm>
          <a:prstGeom prst="rect">
            <a:avLst/>
          </a:prstGeom>
          <a:noFill/>
          <a:ln w="25400" cap="flat" cmpd="sng">
            <a:solidFill>
              <a:srgbClr val="23908D"/>
            </a:solidFill>
            <a:prstDash val="solid"/>
            <a:miter lim="800000"/>
            <a:headEnd type="none" w="sm" len="sm"/>
            <a:tailEnd type="none" w="sm" len="sm"/>
          </a:ln>
        </p:spPr>
      </p:pic>
      <p:pic>
        <p:nvPicPr>
          <p:cNvPr id="1328" name="Google Shape;1328;p114" descr="Particolare della mucosa olfattiva"/>
          <p:cNvPicPr preferRelativeResize="0">
            <a:picLocks noGrp="1"/>
          </p:cNvPicPr>
          <p:nvPr>
            <p:ph type="body" idx="2"/>
          </p:nvPr>
        </p:nvPicPr>
        <p:blipFill rotWithShape="1">
          <a:blip r:embed="rId4">
            <a:alphaModFix/>
          </a:blip>
          <a:srcRect/>
          <a:stretch/>
        </p:blipFill>
        <p:spPr>
          <a:xfrm>
            <a:off x="4932363" y="2220913"/>
            <a:ext cx="3960812" cy="3106737"/>
          </a:xfrm>
          <a:prstGeom prst="rect">
            <a:avLst/>
          </a:prstGeom>
          <a:noFill/>
          <a:ln>
            <a:noFill/>
          </a:ln>
        </p:spPr>
      </p:pic>
      <p:sp>
        <p:nvSpPr>
          <p:cNvPr id="1329" name="Google Shape;1329;p114"/>
          <p:cNvSpPr txBox="1"/>
          <p:nvPr/>
        </p:nvSpPr>
        <p:spPr>
          <a:xfrm>
            <a:off x="611188" y="6021388"/>
            <a:ext cx="3311525"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a:solidFill>
                  <a:schemeClr val="hlink"/>
                </a:solidFill>
                <a:latin typeface="Arial"/>
                <a:ea typeface="Arial"/>
                <a:cs typeface="Arial"/>
                <a:sym typeface="Arial"/>
              </a:rPr>
              <a:t>APPARATO OLFATTIVO</a:t>
            </a:r>
            <a:endParaRPr/>
          </a:p>
        </p:txBody>
      </p:sp>
      <p:sp>
        <p:nvSpPr>
          <p:cNvPr id="1330" name="Google Shape;1330;p114"/>
          <p:cNvSpPr txBox="1"/>
          <p:nvPr/>
        </p:nvSpPr>
        <p:spPr>
          <a:xfrm>
            <a:off x="5221288" y="6021388"/>
            <a:ext cx="3311525"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a:solidFill>
                  <a:schemeClr val="hlink"/>
                </a:solidFill>
                <a:latin typeface="Arial"/>
                <a:ea typeface="Arial"/>
                <a:cs typeface="Arial"/>
                <a:sym typeface="Arial"/>
              </a:rPr>
              <a:t>MUCOSA OLFATTIVA</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Google Shape;1335;p1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I recettori olfattivi</a:t>
            </a:r>
            <a:endParaRPr/>
          </a:p>
        </p:txBody>
      </p:sp>
      <p:sp>
        <p:nvSpPr>
          <p:cNvPr id="1336" name="Google Shape;1336;p115"/>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480"/>
              </a:spcBef>
              <a:spcAft>
                <a:spcPts val="0"/>
              </a:spcAft>
              <a:buNone/>
            </a:pPr>
            <a:r>
              <a:rPr lang="it-IT" sz="2400">
                <a:latin typeface="Arial"/>
                <a:ea typeface="Arial"/>
                <a:cs typeface="Arial"/>
                <a:sym typeface="Arial"/>
              </a:rPr>
              <a:t>I recettori olfattivi sono </a:t>
            </a:r>
            <a:r>
              <a:rPr lang="it-IT" sz="2400" b="1"/>
              <a:t>neuroni</a:t>
            </a:r>
            <a:r>
              <a:rPr lang="it-IT" sz="2400"/>
              <a:t> (cellule nervose)</a:t>
            </a:r>
            <a:r>
              <a:rPr lang="it-IT" sz="2400">
                <a:latin typeface="Arial"/>
                <a:ea typeface="Arial"/>
                <a:cs typeface="Arial"/>
                <a:sym typeface="Arial"/>
              </a:rPr>
              <a:t>.</a:t>
            </a:r>
            <a:endParaRPr/>
          </a:p>
          <a:p>
            <a:pPr marL="342900" lvl="0" indent="-190500" algn="just" rtl="0">
              <a:lnSpc>
                <a:spcPct val="90000"/>
              </a:lnSpc>
              <a:spcBef>
                <a:spcPts val="480"/>
              </a:spcBef>
              <a:spcAft>
                <a:spcPts val="0"/>
              </a:spcAft>
              <a:buSzPts val="2400"/>
              <a:buFont typeface="Noto Sans Symbols"/>
              <a:buNone/>
            </a:pPr>
            <a:endParaRPr sz="2400">
              <a:latin typeface="Arial"/>
              <a:ea typeface="Arial"/>
              <a:cs typeface="Arial"/>
              <a:sym typeface="Arial"/>
            </a:endParaRPr>
          </a:p>
          <a:p>
            <a:pPr marL="342900" lvl="0" indent="-342900" algn="just" rtl="0">
              <a:lnSpc>
                <a:spcPct val="90000"/>
              </a:lnSpc>
              <a:spcBef>
                <a:spcPts val="480"/>
              </a:spcBef>
              <a:spcAft>
                <a:spcPts val="0"/>
              </a:spcAft>
              <a:buSzPts val="2400"/>
              <a:buFont typeface="Noto Sans Symbols"/>
              <a:buChar char="⚪"/>
            </a:pPr>
            <a:r>
              <a:rPr lang="it-IT" sz="2400">
                <a:latin typeface="Arial"/>
                <a:ea typeface="Arial"/>
                <a:cs typeface="Arial"/>
                <a:sym typeface="Arial"/>
              </a:rPr>
              <a:t>Il </a:t>
            </a:r>
            <a:r>
              <a:rPr lang="it-IT" sz="2400" b="1"/>
              <a:t>potenziale di ricezione</a:t>
            </a:r>
            <a:r>
              <a:rPr lang="it-IT" sz="2400">
                <a:latin typeface="Arial"/>
                <a:ea typeface="Arial"/>
                <a:cs typeface="Arial"/>
                <a:sym typeface="Arial"/>
              </a:rPr>
              <a:t> </a:t>
            </a:r>
            <a:r>
              <a:rPr lang="it-IT" sz="2400" b="1"/>
              <a:t>coincide</a:t>
            </a:r>
            <a:r>
              <a:rPr lang="it-IT" sz="2400"/>
              <a:t> col </a:t>
            </a:r>
            <a:r>
              <a:rPr lang="it-IT" sz="2400" b="1"/>
              <a:t>potenziale di azione</a:t>
            </a:r>
            <a:r>
              <a:rPr lang="it-IT" sz="2400"/>
              <a:t> e </a:t>
            </a:r>
            <a:r>
              <a:rPr lang="it-IT" sz="2400">
                <a:latin typeface="Arial"/>
                <a:ea typeface="Arial"/>
                <a:cs typeface="Arial"/>
                <a:sym typeface="Arial"/>
              </a:rPr>
              <a:t>dà </a:t>
            </a:r>
            <a:r>
              <a:rPr lang="it-IT" sz="2400"/>
              <a:t>direttamente</a:t>
            </a:r>
            <a:r>
              <a:rPr lang="it-IT" sz="2400">
                <a:latin typeface="Arial"/>
                <a:ea typeface="Arial"/>
                <a:cs typeface="Arial"/>
                <a:sym typeface="Arial"/>
              </a:rPr>
              <a:t> luogo ad uno stimolo elettrico che  </a:t>
            </a:r>
            <a:r>
              <a:rPr lang="it-IT" sz="2400"/>
              <a:t>viene trasferito al neurone</a:t>
            </a:r>
            <a:r>
              <a:rPr lang="it-IT" sz="2400">
                <a:latin typeface="Arial"/>
                <a:ea typeface="Arial"/>
                <a:cs typeface="Arial"/>
                <a:sym typeface="Arial"/>
              </a:rPr>
              <a:t> </a:t>
            </a:r>
            <a:r>
              <a:rPr lang="it-IT" sz="2400"/>
              <a:t>successivo</a:t>
            </a:r>
            <a:r>
              <a:rPr lang="it-IT" sz="2400">
                <a:latin typeface="Arial"/>
                <a:ea typeface="Arial"/>
                <a:cs typeface="Arial"/>
                <a:sym typeface="Arial"/>
              </a:rPr>
              <a:t>.</a:t>
            </a:r>
            <a:endParaRPr/>
          </a:p>
          <a:p>
            <a:pPr marL="342900" lvl="0" indent="-190500" algn="just" rtl="0">
              <a:lnSpc>
                <a:spcPct val="90000"/>
              </a:lnSpc>
              <a:spcBef>
                <a:spcPts val="480"/>
              </a:spcBef>
              <a:spcAft>
                <a:spcPts val="0"/>
              </a:spcAft>
              <a:buSzPts val="2400"/>
              <a:buFont typeface="Noto Sans Symbols"/>
              <a:buNone/>
            </a:pPr>
            <a:endParaRPr sz="2400">
              <a:latin typeface="Arial"/>
              <a:ea typeface="Arial"/>
              <a:cs typeface="Arial"/>
              <a:sym typeface="Arial"/>
            </a:endParaRPr>
          </a:p>
          <a:p>
            <a:pPr marL="342900" lvl="0" indent="-381000" algn="just" rtl="0">
              <a:lnSpc>
                <a:spcPct val="90000"/>
              </a:lnSpc>
              <a:spcBef>
                <a:spcPts val="480"/>
              </a:spcBef>
              <a:spcAft>
                <a:spcPts val="0"/>
              </a:spcAft>
              <a:buSzPts val="2400"/>
              <a:buChar char="⚪"/>
            </a:pPr>
            <a:r>
              <a:rPr lang="it-IT" sz="2400"/>
              <a:t>La sensazione olfattiva è una </a:t>
            </a:r>
            <a:r>
              <a:rPr lang="it-IT" sz="2400" b="1"/>
              <a:t>sensazione immediata</a:t>
            </a:r>
            <a:r>
              <a:rPr lang="it-IT" sz="2400"/>
              <a:t> perché non c’è la mediazione del neurotrasmettitore per la generazione del segnale elettrico. </a:t>
            </a:r>
            <a:endParaRPr sz="2400"/>
          </a:p>
          <a:p>
            <a:pPr marL="342900" lvl="0" indent="0" algn="just" rtl="0">
              <a:lnSpc>
                <a:spcPct val="90000"/>
              </a:lnSpc>
              <a:spcBef>
                <a:spcPts val="480"/>
              </a:spcBef>
              <a:spcAft>
                <a:spcPts val="0"/>
              </a:spcAft>
              <a:buNone/>
            </a:pPr>
            <a:endParaRPr sz="2400"/>
          </a:p>
          <a:p>
            <a:pPr marL="342900" lvl="0" indent="-342900" algn="just" rtl="0">
              <a:lnSpc>
                <a:spcPct val="90000"/>
              </a:lnSpc>
              <a:spcBef>
                <a:spcPts val="480"/>
              </a:spcBef>
              <a:spcAft>
                <a:spcPts val="0"/>
              </a:spcAft>
              <a:buSzPts val="2400"/>
              <a:buFont typeface="Noto Sans Symbols"/>
              <a:buChar char="⚪"/>
            </a:pPr>
            <a:r>
              <a:rPr lang="it-IT" sz="2400">
                <a:latin typeface="Arial"/>
                <a:ea typeface="Arial"/>
                <a:cs typeface="Arial"/>
                <a:sym typeface="Arial"/>
              </a:rPr>
              <a:t>La frequenza e durata del </a:t>
            </a:r>
            <a:r>
              <a:rPr lang="it-IT" sz="2400" b="1"/>
              <a:t>segnale</a:t>
            </a:r>
            <a:r>
              <a:rPr lang="it-IT" sz="2400">
                <a:latin typeface="Arial"/>
                <a:ea typeface="Arial"/>
                <a:cs typeface="Arial"/>
                <a:sym typeface="Arial"/>
              </a:rPr>
              <a:t> elettrico sono </a:t>
            </a:r>
            <a:r>
              <a:rPr lang="it-IT" sz="2400" b="1"/>
              <a:t>proporzionali</a:t>
            </a:r>
            <a:r>
              <a:rPr lang="it-IT" sz="2400">
                <a:latin typeface="Arial"/>
                <a:ea typeface="Arial"/>
                <a:cs typeface="Arial"/>
                <a:sym typeface="Arial"/>
              </a:rPr>
              <a:t> alla </a:t>
            </a:r>
            <a:r>
              <a:rPr lang="it-IT" sz="2400" b="1"/>
              <a:t>concentrazione</a:t>
            </a:r>
            <a:r>
              <a:rPr lang="it-IT" sz="2400">
                <a:latin typeface="Arial"/>
                <a:ea typeface="Arial"/>
                <a:cs typeface="Arial"/>
                <a:sym typeface="Arial"/>
              </a:rPr>
              <a:t> dello stimolo odoroso.</a:t>
            </a:r>
            <a:endParaRPr/>
          </a:p>
          <a:p>
            <a:pPr marL="0" lvl="0" indent="0" algn="just" rtl="0">
              <a:lnSpc>
                <a:spcPct val="90000"/>
              </a:lnSpc>
              <a:spcBef>
                <a:spcPts val="480"/>
              </a:spcBef>
              <a:spcAft>
                <a:spcPts val="0"/>
              </a:spcAft>
              <a:buNone/>
            </a:pPr>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1" name="Google Shape;1341;p1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I recettori olfattivi (2)</a:t>
            </a:r>
            <a:endParaRPr/>
          </a:p>
        </p:txBody>
      </p:sp>
      <p:sp>
        <p:nvSpPr>
          <p:cNvPr id="1342" name="Google Shape;1342;p116"/>
          <p:cNvSpPr txBox="1">
            <a:spLocks noGrp="1"/>
          </p:cNvSpPr>
          <p:nvPr>
            <p:ph type="body" idx="1"/>
          </p:nvPr>
        </p:nvSpPr>
        <p:spPr>
          <a:xfrm>
            <a:off x="457200" y="1524000"/>
            <a:ext cx="8229600" cy="5105400"/>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2400"/>
              <a:buChar char="●"/>
            </a:pPr>
            <a:r>
              <a:rPr lang="it-IT" sz="2400">
                <a:latin typeface="Arial"/>
                <a:ea typeface="Arial"/>
                <a:cs typeface="Arial"/>
                <a:sym typeface="Arial"/>
              </a:rPr>
              <a:t>Non esistono recettori specifici per ogni singolo composto odoroso ma sono stati identificati </a:t>
            </a:r>
            <a:r>
              <a:rPr lang="it-IT" sz="2400"/>
              <a:t>circa 40</a:t>
            </a:r>
            <a:r>
              <a:rPr lang="it-IT" sz="2400">
                <a:latin typeface="Arial"/>
                <a:ea typeface="Arial"/>
                <a:cs typeface="Arial"/>
                <a:sym typeface="Arial"/>
              </a:rPr>
              <a:t>0 recettori di tipo diverso ciascuno destinato al riconoscimento di categorie di molecole con particolari caratteristiche (gruppi funzionali</a:t>
            </a:r>
            <a:r>
              <a:rPr lang="it-IT" sz="2400"/>
              <a:t> o loro combinazioni</a:t>
            </a:r>
            <a:r>
              <a:rPr lang="it-IT" sz="2400">
                <a:latin typeface="Arial"/>
                <a:ea typeface="Arial"/>
                <a:cs typeface="Arial"/>
                <a:sym typeface="Arial"/>
              </a:rPr>
              <a:t>)</a:t>
            </a:r>
            <a:endParaRPr/>
          </a:p>
          <a:p>
            <a:pPr marL="342900" lvl="0" indent="-190500" algn="just" rtl="0">
              <a:spcBef>
                <a:spcPts val="480"/>
              </a:spcBef>
              <a:spcAft>
                <a:spcPts val="0"/>
              </a:spcAft>
              <a:buSzPts val="2400"/>
              <a:buNone/>
            </a:pPr>
            <a:endParaRPr sz="2400">
              <a:latin typeface="Arial"/>
              <a:ea typeface="Arial"/>
              <a:cs typeface="Arial"/>
              <a:sym typeface="Arial"/>
            </a:endParaRPr>
          </a:p>
          <a:p>
            <a:pPr marL="342900" lvl="0" indent="-342900" algn="just" rtl="0">
              <a:spcBef>
                <a:spcPts val="480"/>
              </a:spcBef>
              <a:spcAft>
                <a:spcPts val="0"/>
              </a:spcAft>
              <a:buSzPts val="2400"/>
              <a:buChar char="●"/>
            </a:pPr>
            <a:r>
              <a:rPr lang="it-IT" sz="2400">
                <a:latin typeface="Arial"/>
                <a:ea typeface="Arial"/>
                <a:cs typeface="Arial"/>
                <a:sym typeface="Arial"/>
              </a:rPr>
              <a:t>Visto che un composto può essere caratterizzato da diversi gruppi funzionali, lo stesso composto può reagire con più di un recettore</a:t>
            </a:r>
            <a:endParaRPr/>
          </a:p>
          <a:p>
            <a:pPr marL="342900" lvl="0" indent="-190500" algn="just" rtl="0">
              <a:spcBef>
                <a:spcPts val="480"/>
              </a:spcBef>
              <a:spcAft>
                <a:spcPts val="0"/>
              </a:spcAft>
              <a:buSzPts val="2400"/>
              <a:buNone/>
            </a:pPr>
            <a:endParaRPr sz="2400">
              <a:latin typeface="Arial"/>
              <a:ea typeface="Arial"/>
              <a:cs typeface="Arial"/>
              <a:sym typeface="Arial"/>
            </a:endParaRPr>
          </a:p>
          <a:p>
            <a:pPr marL="342900" lvl="0" indent="-342900" algn="just" rtl="0">
              <a:spcBef>
                <a:spcPts val="480"/>
              </a:spcBef>
              <a:spcAft>
                <a:spcPts val="0"/>
              </a:spcAft>
              <a:buSzPts val="2400"/>
              <a:buChar char="●"/>
            </a:pPr>
            <a:r>
              <a:rPr lang="it-IT" sz="2400">
                <a:latin typeface="Arial"/>
                <a:ea typeface="Arial"/>
                <a:cs typeface="Arial"/>
                <a:sym typeface="Arial"/>
              </a:rPr>
              <a:t>Visto che composti diversi tra loro possono avere gli stessi gruppi funzionali, più di un composto può reagire con lo stesso recettore</a:t>
            </a:r>
            <a:endParaRPr/>
          </a:p>
          <a:p>
            <a:pPr marL="342900" lvl="0" indent="-139700" algn="l" rtl="0">
              <a:spcBef>
                <a:spcPts val="640"/>
              </a:spcBef>
              <a:spcAft>
                <a:spcPts val="0"/>
              </a:spcAft>
              <a:buSzPts val="3200"/>
              <a:buNone/>
            </a:pPr>
            <a:endParaRPr>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1347" name="Google Shape;1347;g11d8f4dbafe_0_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I recettori olfattivi (</a:t>
            </a:r>
            <a:r>
              <a:rPr lang="it-IT"/>
              <a:t>3</a:t>
            </a:r>
            <a:r>
              <a:rPr lang="it-IT">
                <a:latin typeface="Arial"/>
                <a:ea typeface="Arial"/>
                <a:cs typeface="Arial"/>
                <a:sym typeface="Arial"/>
              </a:rPr>
              <a:t>)</a:t>
            </a:r>
            <a:endParaRPr/>
          </a:p>
        </p:txBody>
      </p:sp>
      <p:sp>
        <p:nvSpPr>
          <p:cNvPr id="1348" name="Google Shape;1348;g11d8f4dbafe_0_13"/>
          <p:cNvSpPr txBox="1">
            <a:spLocks noGrp="1"/>
          </p:cNvSpPr>
          <p:nvPr>
            <p:ph type="body" idx="1"/>
          </p:nvPr>
        </p:nvSpPr>
        <p:spPr>
          <a:xfrm>
            <a:off x="457200" y="1524000"/>
            <a:ext cx="8229600" cy="5105400"/>
          </a:xfrm>
          <a:prstGeom prst="rect">
            <a:avLst/>
          </a:prstGeom>
          <a:noFill/>
          <a:ln>
            <a:noFill/>
          </a:ln>
        </p:spPr>
        <p:txBody>
          <a:bodyPr spcFirstLastPara="1" wrap="square" lIns="91425" tIns="45700" rIns="91425" bIns="45700" anchor="t" anchorCtr="0">
            <a:noAutofit/>
          </a:bodyPr>
          <a:lstStyle/>
          <a:p>
            <a:pPr marL="342900" lvl="0" indent="-342900" algn="just" rtl="0">
              <a:spcBef>
                <a:spcPts val="480"/>
              </a:spcBef>
              <a:spcAft>
                <a:spcPts val="0"/>
              </a:spcAft>
              <a:buSzPts val="2400"/>
              <a:buChar char="●"/>
            </a:pPr>
            <a:r>
              <a:rPr lang="it-IT" sz="2400"/>
              <a:t>Di norma </a:t>
            </a:r>
            <a:r>
              <a:rPr lang="it-IT" sz="2400" b="1"/>
              <a:t>neuroni olfattivi</a:t>
            </a:r>
            <a:r>
              <a:rPr lang="it-IT" sz="2400"/>
              <a:t> che costituiscono lo stesso recettore si trovano </a:t>
            </a:r>
            <a:r>
              <a:rPr lang="it-IT" sz="2400" b="1"/>
              <a:t>vicini</a:t>
            </a:r>
            <a:r>
              <a:rPr lang="it-IT" sz="2400"/>
              <a:t> in un’area della mucosa olfattiva, ma c’è un certo </a:t>
            </a:r>
            <a:r>
              <a:rPr lang="it-IT" sz="2400" b="1"/>
              <a:t>grado di sovrapposizione</a:t>
            </a:r>
            <a:r>
              <a:rPr lang="it-IT" sz="2400"/>
              <a:t> tra le varie aree che non sono nettamente distinte.</a:t>
            </a:r>
            <a:endParaRPr sz="2400"/>
          </a:p>
          <a:p>
            <a:pPr marL="342900" lvl="0" indent="0" algn="just" rtl="0">
              <a:spcBef>
                <a:spcPts val="480"/>
              </a:spcBef>
              <a:spcAft>
                <a:spcPts val="0"/>
              </a:spcAft>
              <a:buNone/>
            </a:pPr>
            <a:endParaRPr sz="2400"/>
          </a:p>
          <a:p>
            <a:pPr marL="342900" lvl="0" indent="-342900" algn="just" rtl="0">
              <a:spcBef>
                <a:spcPts val="480"/>
              </a:spcBef>
              <a:spcAft>
                <a:spcPts val="0"/>
              </a:spcAft>
              <a:buSzPts val="2400"/>
              <a:buChar char="●"/>
            </a:pPr>
            <a:r>
              <a:rPr lang="it-IT" sz="2400"/>
              <a:t>A livello del bulbo olfattivo è possibile ricostruire una ‘mappa olfattiva’ costituita da tanti segnali provenienti da  ciascuna area della mucosa olfattiva che risponde ad un determinato odorante.</a:t>
            </a:r>
            <a:endParaRPr sz="2400"/>
          </a:p>
          <a:p>
            <a:pPr marL="342900" lvl="0" indent="0" algn="just" rtl="0">
              <a:spcBef>
                <a:spcPts val="480"/>
              </a:spcBef>
              <a:spcAft>
                <a:spcPts val="0"/>
              </a:spcAft>
              <a:buNone/>
            </a:pPr>
            <a:endParaRPr sz="2400"/>
          </a:p>
          <a:p>
            <a:pPr marL="342900" lvl="0" indent="-342900" algn="just" rtl="0">
              <a:spcBef>
                <a:spcPts val="480"/>
              </a:spcBef>
              <a:spcAft>
                <a:spcPts val="0"/>
              </a:spcAft>
              <a:buSzPts val="2400"/>
              <a:buChar char="●"/>
            </a:pPr>
            <a:r>
              <a:rPr lang="it-IT" sz="2400"/>
              <a:t>Un odore è quindi un’informazione complessa e la codificazione dell’informazione è di tipo ‘topografico’.</a:t>
            </a:r>
            <a:endParaRPr sz="2400"/>
          </a:p>
          <a:p>
            <a:pPr marL="342900" lvl="0" indent="-139700" algn="l" rtl="0">
              <a:spcBef>
                <a:spcPts val="640"/>
              </a:spcBef>
              <a:spcAft>
                <a:spcPts val="0"/>
              </a:spcAft>
              <a:buSzPts val="3200"/>
              <a:buNone/>
            </a:pPr>
            <a:endParaRPr>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Qualità sensoriale</a:t>
            </a:r>
            <a:endParaRPr/>
          </a:p>
        </p:txBody>
      </p:sp>
      <p:sp>
        <p:nvSpPr>
          <p:cNvPr id="196" name="Google Shape;196;p12"/>
          <p:cNvSpPr txBox="1">
            <a:spLocks noGrp="1"/>
          </p:cNvSpPr>
          <p:nvPr>
            <p:ph type="body" idx="1"/>
          </p:nvPr>
        </p:nvSpPr>
        <p:spPr>
          <a:xfrm>
            <a:off x="457200" y="1600200"/>
            <a:ext cx="8435975" cy="5068888"/>
          </a:xfrm>
          <a:prstGeom prst="rect">
            <a:avLst/>
          </a:prstGeom>
          <a:noFill/>
          <a:ln>
            <a:noFill/>
          </a:ln>
        </p:spPr>
        <p:txBody>
          <a:bodyPr spcFirstLastPara="1" wrap="square" lIns="91425" tIns="45700" rIns="91425" bIns="45700" anchor="t" anchorCtr="0">
            <a:noAutofit/>
          </a:bodyPr>
          <a:lstStyle/>
          <a:p>
            <a:pPr marL="342900" lvl="0" indent="-342900" algn="just" rtl="0">
              <a:lnSpc>
                <a:spcPct val="80000"/>
              </a:lnSpc>
              <a:spcBef>
                <a:spcPts val="0"/>
              </a:spcBef>
              <a:spcAft>
                <a:spcPts val="0"/>
              </a:spcAft>
              <a:buSzPts val="2800"/>
              <a:buFont typeface="Noto Sans Symbols"/>
              <a:buNone/>
            </a:pPr>
            <a:r>
              <a:rPr lang="it-IT" sz="2800">
                <a:latin typeface="Arial"/>
                <a:ea typeface="Arial"/>
                <a:cs typeface="Arial"/>
                <a:sym typeface="Arial"/>
              </a:rPr>
              <a:t>	Accettazione delle caratteristiche percepibili di una </a:t>
            </a:r>
            <a:r>
              <a:rPr lang="it-IT" sz="2800" i="1">
                <a:latin typeface="Arial"/>
                <a:ea typeface="Arial"/>
                <a:cs typeface="Arial"/>
                <a:sym typeface="Arial"/>
              </a:rPr>
              <a:t>categoria di alimenti </a:t>
            </a:r>
            <a:r>
              <a:rPr lang="it-IT" sz="2800">
                <a:latin typeface="Arial"/>
                <a:ea typeface="Arial"/>
                <a:cs typeface="Arial"/>
                <a:sym typeface="Arial"/>
              </a:rPr>
              <a:t>da parte di un soggetto che sia consumatore (o nel </a:t>
            </a:r>
            <a:r>
              <a:rPr lang="it-IT" sz="2800" i="1">
                <a:latin typeface="Arial"/>
                <a:ea typeface="Arial"/>
                <a:cs typeface="Arial"/>
                <a:sym typeface="Arial"/>
              </a:rPr>
              <a:t>target di mercato</a:t>
            </a:r>
            <a:r>
              <a:rPr lang="it-IT" sz="2800">
                <a:latin typeface="Arial"/>
                <a:ea typeface="Arial"/>
                <a:cs typeface="Arial"/>
                <a:sym typeface="Arial"/>
              </a:rPr>
              <a:t>)</a:t>
            </a:r>
            <a:endParaRPr/>
          </a:p>
          <a:p>
            <a:pPr marL="342900" lvl="0" indent="-342900" algn="l" rtl="0">
              <a:lnSpc>
                <a:spcPct val="80000"/>
              </a:lnSpc>
              <a:spcBef>
                <a:spcPts val="480"/>
              </a:spcBef>
              <a:spcAft>
                <a:spcPts val="0"/>
              </a:spcAft>
              <a:buSzPts val="2400"/>
              <a:buFont typeface="Noto Sans Symbols"/>
              <a:buNone/>
            </a:pPr>
            <a:r>
              <a:rPr lang="it-IT" sz="2400">
                <a:latin typeface="Arial"/>
                <a:ea typeface="Arial"/>
                <a:cs typeface="Arial"/>
                <a:sym typeface="Arial"/>
              </a:rPr>
              <a:t> </a:t>
            </a:r>
            <a:endParaRPr/>
          </a:p>
          <a:p>
            <a:pPr marL="342900" lvl="0" indent="-342900" algn="l" rtl="0">
              <a:lnSpc>
                <a:spcPct val="80000"/>
              </a:lnSpc>
              <a:spcBef>
                <a:spcPts val="560"/>
              </a:spcBef>
              <a:spcAft>
                <a:spcPts val="0"/>
              </a:spcAft>
              <a:buSzPts val="2400"/>
              <a:buFont typeface="Noto Sans Symbols"/>
              <a:buNone/>
            </a:pPr>
            <a:r>
              <a:rPr lang="it-IT" sz="2400">
                <a:latin typeface="Arial"/>
                <a:ea typeface="Arial"/>
                <a:cs typeface="Arial"/>
                <a:sym typeface="Arial"/>
              </a:rPr>
              <a:t>	</a:t>
            </a:r>
            <a:r>
              <a:rPr lang="it-IT" sz="2800">
                <a:latin typeface="Arial"/>
                <a:ea typeface="Arial"/>
                <a:cs typeface="Arial"/>
                <a:sym typeface="Arial"/>
              </a:rPr>
              <a:t>Differenza fra definizione di qualità di un alimento e la definizione di qualità sensoriale:</a:t>
            </a:r>
            <a:endParaRPr/>
          </a:p>
          <a:p>
            <a:pPr marL="342900" lvl="0" indent="-342900" algn="l" rtl="0">
              <a:lnSpc>
                <a:spcPct val="80000"/>
              </a:lnSpc>
              <a:spcBef>
                <a:spcPts val="560"/>
              </a:spcBef>
              <a:spcAft>
                <a:spcPts val="0"/>
              </a:spcAft>
              <a:buSzPts val="2800"/>
              <a:buFont typeface="Noto Sans Symbols"/>
              <a:buNone/>
            </a:pPr>
            <a:endParaRPr sz="2800">
              <a:latin typeface="Arial"/>
              <a:ea typeface="Arial"/>
              <a:cs typeface="Arial"/>
              <a:sym typeface="Arial"/>
            </a:endParaRPr>
          </a:p>
          <a:p>
            <a:pPr marL="342900" lvl="0" indent="-342900" algn="l" rtl="0">
              <a:lnSpc>
                <a:spcPct val="80000"/>
              </a:lnSpc>
              <a:spcBef>
                <a:spcPts val="560"/>
              </a:spcBef>
              <a:spcAft>
                <a:spcPts val="0"/>
              </a:spcAft>
              <a:buSzPts val="2800"/>
              <a:buFont typeface="Noto Sans Symbols"/>
              <a:buNone/>
            </a:pPr>
            <a:r>
              <a:rPr lang="it-IT" sz="2800">
                <a:latin typeface="Arial"/>
                <a:ea typeface="Arial"/>
                <a:cs typeface="Arial"/>
                <a:sym typeface="Arial"/>
              </a:rPr>
              <a:t>	il termine </a:t>
            </a:r>
            <a:r>
              <a:rPr lang="it-IT" sz="2800" b="1" i="1">
                <a:solidFill>
                  <a:schemeClr val="hlink"/>
                </a:solidFill>
                <a:latin typeface="Arial"/>
                <a:ea typeface="Arial"/>
                <a:cs typeface="Arial"/>
                <a:sym typeface="Arial"/>
              </a:rPr>
              <a:t>caratteristiche percepibili</a:t>
            </a:r>
            <a:r>
              <a:rPr lang="it-IT" sz="2800" b="1">
                <a:solidFill>
                  <a:schemeClr val="hlink"/>
                </a:solidFill>
                <a:latin typeface="Arial"/>
                <a:ea typeface="Arial"/>
                <a:cs typeface="Arial"/>
                <a:sym typeface="Arial"/>
              </a:rPr>
              <a:t> </a:t>
            </a:r>
            <a:endParaRPr/>
          </a:p>
          <a:p>
            <a:pPr marL="342900" lvl="0" indent="-342900" algn="l" rtl="0">
              <a:lnSpc>
                <a:spcPct val="80000"/>
              </a:lnSpc>
              <a:spcBef>
                <a:spcPts val="560"/>
              </a:spcBef>
              <a:spcAft>
                <a:spcPts val="0"/>
              </a:spcAft>
              <a:buSzPts val="2800"/>
              <a:buFont typeface="Noto Sans Symbols"/>
              <a:buNone/>
            </a:pPr>
            <a:endParaRPr sz="2800" b="1">
              <a:solidFill>
                <a:schemeClr val="hlink"/>
              </a:solidFill>
              <a:latin typeface="Arial"/>
              <a:ea typeface="Arial"/>
              <a:cs typeface="Arial"/>
              <a:sym typeface="Arial"/>
            </a:endParaRPr>
          </a:p>
          <a:p>
            <a:pPr marL="342900" lvl="0" indent="-342900" algn="just" rtl="0">
              <a:lnSpc>
                <a:spcPct val="80000"/>
              </a:lnSpc>
              <a:spcBef>
                <a:spcPts val="560"/>
              </a:spcBef>
              <a:spcAft>
                <a:spcPts val="0"/>
              </a:spcAft>
              <a:buSzPts val="2800"/>
              <a:buFont typeface="Noto Sans Symbols"/>
              <a:buNone/>
            </a:pPr>
            <a:r>
              <a:rPr lang="it-IT" sz="2800">
                <a:latin typeface="Arial"/>
                <a:ea typeface="Arial"/>
                <a:cs typeface="Arial"/>
                <a:sym typeface="Arial"/>
              </a:rPr>
              <a:t>	va interpretato in modo da includere tutte le percezioni delle caratteristiche dell’alimento (sicurezza, convenienza, valore, etc.) e non solamente quelle sensoriali.</a:t>
            </a:r>
            <a:endParaRPr sz="2800">
              <a:latin typeface="Arial"/>
              <a:ea typeface="Arial"/>
              <a:cs typeface="Arial"/>
              <a:sym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3" name="Google Shape;1353;p1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Sostanze odorose</a:t>
            </a:r>
            <a:endParaRPr/>
          </a:p>
        </p:txBody>
      </p:sp>
      <p:sp>
        <p:nvSpPr>
          <p:cNvPr id="1354" name="Google Shape;1354;p117"/>
          <p:cNvSpPr txBox="1">
            <a:spLocks noGrp="1"/>
          </p:cNvSpPr>
          <p:nvPr>
            <p:ph type="body" idx="1"/>
          </p:nvPr>
        </p:nvSpPr>
        <p:spPr>
          <a:xfrm>
            <a:off x="457200" y="1816100"/>
            <a:ext cx="8229600" cy="4637088"/>
          </a:xfrm>
          <a:prstGeom prst="rect">
            <a:avLst/>
          </a:prstGeom>
          <a:noFill/>
          <a:ln>
            <a:noFill/>
          </a:ln>
        </p:spPr>
        <p:txBody>
          <a:bodyPr spcFirstLastPara="1" wrap="square" lIns="91425" tIns="45700" rIns="91425" bIns="45700" anchor="t" anchorCtr="0">
            <a:noAutofit/>
          </a:bodyPr>
          <a:lstStyle/>
          <a:p>
            <a:pPr marL="342900" lvl="0" indent="-342900" algn="just" rtl="0">
              <a:lnSpc>
                <a:spcPct val="80000"/>
              </a:lnSpc>
              <a:spcBef>
                <a:spcPts val="0"/>
              </a:spcBef>
              <a:spcAft>
                <a:spcPts val="0"/>
              </a:spcAft>
              <a:buSzPts val="2600"/>
              <a:buChar char="●"/>
            </a:pPr>
            <a:r>
              <a:rPr lang="it-IT" sz="2600">
                <a:latin typeface="Arial"/>
                <a:ea typeface="Arial"/>
                <a:cs typeface="Arial"/>
                <a:sym typeface="Arial"/>
              </a:rPr>
              <a:t>Perché una sostanza presenti un odore è necessario che questa sia volatile, in modo tale che le molecole possano raggiungere l’epitelio olfattivo</a:t>
            </a:r>
            <a:endParaRPr sz="2600">
              <a:latin typeface="Arial"/>
              <a:ea typeface="Arial"/>
              <a:cs typeface="Arial"/>
              <a:sym typeface="Arial"/>
            </a:endParaRPr>
          </a:p>
          <a:p>
            <a:pPr marL="0" lvl="0" indent="0" algn="just" rtl="0">
              <a:lnSpc>
                <a:spcPct val="80000"/>
              </a:lnSpc>
              <a:spcBef>
                <a:spcPts val="0"/>
              </a:spcBef>
              <a:spcAft>
                <a:spcPts val="0"/>
              </a:spcAft>
              <a:buNone/>
            </a:pPr>
            <a:endParaRPr sz="2600"/>
          </a:p>
          <a:p>
            <a:pPr marL="342900" lvl="0" indent="-342900" algn="just" rtl="0">
              <a:lnSpc>
                <a:spcPct val="80000"/>
              </a:lnSpc>
              <a:spcBef>
                <a:spcPts val="0"/>
              </a:spcBef>
              <a:spcAft>
                <a:spcPts val="0"/>
              </a:spcAft>
              <a:buSzPts val="2600"/>
              <a:buChar char="●"/>
            </a:pPr>
            <a:r>
              <a:rPr lang="it-IT" sz="2600"/>
              <a:t>La volatilità di una sostanza è favorita dalla temperatura</a:t>
            </a:r>
            <a:endParaRPr sz="2600"/>
          </a:p>
          <a:p>
            <a:pPr marL="342900" lvl="0" indent="-177800" algn="just" rtl="0">
              <a:lnSpc>
                <a:spcPct val="80000"/>
              </a:lnSpc>
              <a:spcBef>
                <a:spcPts val="520"/>
              </a:spcBef>
              <a:spcAft>
                <a:spcPts val="0"/>
              </a:spcAft>
              <a:buSzPts val="2600"/>
              <a:buNone/>
            </a:pPr>
            <a:endParaRPr sz="2600">
              <a:latin typeface="Arial"/>
              <a:ea typeface="Arial"/>
              <a:cs typeface="Arial"/>
              <a:sym typeface="Arial"/>
            </a:endParaRPr>
          </a:p>
          <a:p>
            <a:pPr marL="342900" lvl="0" indent="-342900" algn="just" rtl="0">
              <a:lnSpc>
                <a:spcPct val="80000"/>
              </a:lnSpc>
              <a:spcBef>
                <a:spcPts val="520"/>
              </a:spcBef>
              <a:spcAft>
                <a:spcPts val="0"/>
              </a:spcAft>
              <a:buSzPts val="2600"/>
              <a:buChar char="●"/>
            </a:pPr>
            <a:r>
              <a:rPr lang="it-IT" sz="2600">
                <a:latin typeface="Arial"/>
                <a:ea typeface="Arial"/>
                <a:cs typeface="Arial"/>
                <a:sym typeface="Arial"/>
              </a:rPr>
              <a:t>L’optimum di funzionamento della mucosa olfattiva si realizza intorno ai 37 °C, temperatura dell’organismo</a:t>
            </a:r>
            <a:endParaRPr/>
          </a:p>
          <a:p>
            <a:pPr marL="342900" lvl="0" indent="-177800" algn="just" rtl="0">
              <a:lnSpc>
                <a:spcPct val="80000"/>
              </a:lnSpc>
              <a:spcBef>
                <a:spcPts val="520"/>
              </a:spcBef>
              <a:spcAft>
                <a:spcPts val="0"/>
              </a:spcAft>
              <a:buSzPts val="2600"/>
              <a:buNone/>
            </a:pPr>
            <a:endParaRPr sz="2600">
              <a:latin typeface="Arial"/>
              <a:ea typeface="Arial"/>
              <a:cs typeface="Arial"/>
              <a:sym typeface="Arial"/>
            </a:endParaRPr>
          </a:p>
          <a:p>
            <a:pPr marL="342900" lvl="0" indent="-177800" algn="just" rtl="0">
              <a:lnSpc>
                <a:spcPct val="80000"/>
              </a:lnSpc>
              <a:spcBef>
                <a:spcPts val="520"/>
              </a:spcBef>
              <a:spcAft>
                <a:spcPts val="0"/>
              </a:spcAft>
              <a:buSzPts val="2600"/>
              <a:buNone/>
            </a:pPr>
            <a:endParaRPr sz="2600">
              <a:latin typeface="Arial"/>
              <a:ea typeface="Arial"/>
              <a:cs typeface="Arial"/>
              <a:sym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358"/>
        <p:cNvGrpSpPr/>
        <p:nvPr/>
      </p:nvGrpSpPr>
      <p:grpSpPr>
        <a:xfrm>
          <a:off x="0" y="0"/>
          <a:ext cx="0" cy="0"/>
          <a:chOff x="0" y="0"/>
          <a:chExt cx="0" cy="0"/>
        </a:xfrm>
      </p:grpSpPr>
      <p:sp>
        <p:nvSpPr>
          <p:cNvPr id="1359" name="Google Shape;1359;p1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Molecole volatili</a:t>
            </a:r>
            <a:endParaRPr/>
          </a:p>
        </p:txBody>
      </p:sp>
      <p:sp>
        <p:nvSpPr>
          <p:cNvPr id="1360" name="Google Shape;1360;p118"/>
          <p:cNvSpPr txBox="1">
            <a:spLocks noGrp="1"/>
          </p:cNvSpPr>
          <p:nvPr>
            <p:ph type="body" idx="1"/>
          </p:nvPr>
        </p:nvSpPr>
        <p:spPr>
          <a:xfrm>
            <a:off x="457200" y="1600200"/>
            <a:ext cx="8229600" cy="5257800"/>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SzPts val="2400"/>
              <a:buChar char="●"/>
            </a:pPr>
            <a:r>
              <a:rPr lang="it-IT" sz="2400">
                <a:latin typeface="Arial"/>
                <a:ea typeface="Arial"/>
                <a:cs typeface="Arial"/>
                <a:sym typeface="Arial"/>
              </a:rPr>
              <a:t>Sostanze generalmente lipofile, che sono molto volatili ma poco solubili</a:t>
            </a:r>
            <a:endParaRPr/>
          </a:p>
          <a:p>
            <a:pPr marL="342900" lvl="0" indent="-342900" algn="l" rtl="0">
              <a:lnSpc>
                <a:spcPct val="80000"/>
              </a:lnSpc>
              <a:spcBef>
                <a:spcPts val="480"/>
              </a:spcBef>
              <a:spcAft>
                <a:spcPts val="0"/>
              </a:spcAft>
              <a:buSzPts val="2400"/>
              <a:buChar char="●"/>
            </a:pPr>
            <a:r>
              <a:rPr lang="it-IT" sz="2400">
                <a:latin typeface="Arial"/>
                <a:ea typeface="Arial"/>
                <a:cs typeface="Arial"/>
                <a:sym typeface="Arial"/>
              </a:rPr>
              <a:t>Nel loro scheletro non contengono più di 20 atomi e il loro peso molecolare non supera i 300</a:t>
            </a:r>
            <a:endParaRPr/>
          </a:p>
          <a:p>
            <a:pPr marL="342900" lvl="0" indent="-342900" algn="l" rtl="0">
              <a:lnSpc>
                <a:spcPct val="80000"/>
              </a:lnSpc>
              <a:spcBef>
                <a:spcPts val="480"/>
              </a:spcBef>
              <a:spcAft>
                <a:spcPts val="0"/>
              </a:spcAft>
              <a:buSzPts val="2400"/>
              <a:buChar char="●"/>
            </a:pPr>
            <a:r>
              <a:rPr lang="it-IT" sz="2400">
                <a:latin typeface="Arial"/>
                <a:ea typeface="Arial"/>
                <a:cs typeface="Arial"/>
                <a:sym typeface="Arial"/>
              </a:rPr>
              <a:t>Difficili da classificare in base alla forma perché rotazioni intorno ai legami semplici possono far assumere loro conformazioni diverse</a:t>
            </a:r>
            <a:endParaRPr/>
          </a:p>
          <a:p>
            <a:pPr marL="342900" lvl="0" indent="-342900" algn="l" rtl="0">
              <a:lnSpc>
                <a:spcPct val="80000"/>
              </a:lnSpc>
              <a:spcBef>
                <a:spcPts val="480"/>
              </a:spcBef>
              <a:spcAft>
                <a:spcPts val="0"/>
              </a:spcAft>
              <a:buSzPts val="2400"/>
              <a:buChar char="●"/>
            </a:pPr>
            <a:r>
              <a:rPr lang="it-IT" sz="2400">
                <a:latin typeface="Arial"/>
                <a:ea typeface="Arial"/>
                <a:cs typeface="Arial"/>
                <a:sym typeface="Arial"/>
              </a:rPr>
              <a:t>Nelle stesse molecole, la presenza di gruppi funzionali e la loro diversa tendenza a legarsi con i recettori permettono di diversificare gli odori </a:t>
            </a:r>
            <a:endParaRPr/>
          </a:p>
          <a:p>
            <a:pPr marL="342900" lvl="0" indent="-342900" algn="l" rtl="0">
              <a:lnSpc>
                <a:spcPct val="80000"/>
              </a:lnSpc>
              <a:spcBef>
                <a:spcPts val="480"/>
              </a:spcBef>
              <a:spcAft>
                <a:spcPts val="0"/>
              </a:spcAft>
              <a:buSzPts val="2400"/>
              <a:buChar char="●"/>
            </a:pPr>
            <a:r>
              <a:rPr lang="it-IT" sz="2400">
                <a:latin typeface="Arial"/>
                <a:ea typeface="Arial"/>
                <a:cs typeface="Arial"/>
                <a:sym typeface="Arial"/>
              </a:rPr>
              <a:t>Le molecole volatili interagendo con i recettori in misura diversa, generano uno spettro caratteristico di segnali</a:t>
            </a:r>
            <a:endParaRPr/>
          </a:p>
          <a:p>
            <a:pPr marL="342900" lvl="0" indent="-342900" algn="l" rtl="0">
              <a:lnSpc>
                <a:spcPct val="80000"/>
              </a:lnSpc>
              <a:spcBef>
                <a:spcPts val="480"/>
              </a:spcBef>
              <a:spcAft>
                <a:spcPts val="0"/>
              </a:spcAft>
              <a:buSzPts val="2400"/>
              <a:buChar char="●"/>
            </a:pPr>
            <a:r>
              <a:rPr lang="it-IT" sz="2400">
                <a:latin typeface="Arial"/>
                <a:ea typeface="Arial"/>
                <a:cs typeface="Arial"/>
                <a:sym typeface="Arial"/>
              </a:rPr>
              <a:t>Questi segnali vengono trasmessi al bulbo olfattivo e, dopo una parziale elaborazione, vengono inviate in altre zone del cervello</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1365" name="Google Shape;1365;p1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Molecole volatili: effetto matrice</a:t>
            </a:r>
            <a:endParaRPr/>
          </a:p>
        </p:txBody>
      </p:sp>
      <p:sp>
        <p:nvSpPr>
          <p:cNvPr id="1366" name="Google Shape;1366;p119"/>
          <p:cNvSpPr txBox="1">
            <a:spLocks noGrp="1"/>
          </p:cNvSpPr>
          <p:nvPr>
            <p:ph type="body" idx="1"/>
          </p:nvPr>
        </p:nvSpPr>
        <p:spPr>
          <a:xfrm>
            <a:off x="457200" y="1600200"/>
            <a:ext cx="8229600" cy="4997450"/>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3200"/>
              <a:buChar char="●"/>
            </a:pPr>
            <a:r>
              <a:rPr lang="it-IT">
                <a:latin typeface="Arial"/>
                <a:ea typeface="Arial"/>
                <a:cs typeface="Arial"/>
                <a:sym typeface="Arial"/>
              </a:rPr>
              <a:t>Generalmente la molecola volatile, che forma un complesso con il sito recettore presente nella cavità nasale, si trova disciolta nell’alimento </a:t>
            </a:r>
            <a:endParaRPr/>
          </a:p>
          <a:p>
            <a:pPr marL="342900" lvl="0" indent="-139700" algn="just" rtl="0">
              <a:lnSpc>
                <a:spcPct val="90000"/>
              </a:lnSpc>
              <a:spcBef>
                <a:spcPts val="640"/>
              </a:spcBef>
              <a:spcAft>
                <a:spcPts val="0"/>
              </a:spcAft>
              <a:buSzPts val="3200"/>
              <a:buNone/>
            </a:pPr>
            <a:endParaRPr>
              <a:latin typeface="Arial"/>
              <a:ea typeface="Arial"/>
              <a:cs typeface="Arial"/>
              <a:sym typeface="Arial"/>
            </a:endParaRPr>
          </a:p>
          <a:p>
            <a:pPr marL="342900" lvl="0" indent="-342900" algn="just" rtl="0">
              <a:lnSpc>
                <a:spcPct val="90000"/>
              </a:lnSpc>
              <a:spcBef>
                <a:spcPts val="640"/>
              </a:spcBef>
              <a:spcAft>
                <a:spcPts val="0"/>
              </a:spcAft>
              <a:buSzPts val="3200"/>
              <a:buChar char="●"/>
            </a:pPr>
            <a:r>
              <a:rPr lang="it-IT">
                <a:latin typeface="Arial"/>
                <a:ea typeface="Arial"/>
                <a:cs typeface="Arial"/>
                <a:sym typeface="Arial"/>
              </a:rPr>
              <a:t>Il numero totale di molecole che raggiungono i recettori olfattivi dipende, oltre che dalla volatilità delle sostanza considerate, anche dai coefficienti di solubilità nelle diverse fasi </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370"/>
        <p:cNvGrpSpPr/>
        <p:nvPr/>
      </p:nvGrpSpPr>
      <p:grpSpPr>
        <a:xfrm>
          <a:off x="0" y="0"/>
          <a:ext cx="0" cy="0"/>
          <a:chOff x="0" y="0"/>
          <a:chExt cx="0" cy="0"/>
        </a:xfrm>
      </p:grpSpPr>
      <p:sp>
        <p:nvSpPr>
          <p:cNvPr id="1371" name="Google Shape;1371;p1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400">
                <a:latin typeface="Arial"/>
                <a:ea typeface="Arial"/>
                <a:cs typeface="Arial"/>
                <a:sym typeface="Arial"/>
              </a:rPr>
              <a:t>Intensità dell’attività odorosa</a:t>
            </a:r>
            <a:endParaRPr sz="3400">
              <a:latin typeface="Arial"/>
              <a:ea typeface="Arial"/>
              <a:cs typeface="Arial"/>
              <a:sym typeface="Arial"/>
            </a:endParaRPr>
          </a:p>
        </p:txBody>
      </p:sp>
      <p:sp>
        <p:nvSpPr>
          <p:cNvPr id="1372" name="Google Shape;1372;p120"/>
          <p:cNvSpPr txBox="1">
            <a:spLocks noGrp="1"/>
          </p:cNvSpPr>
          <p:nvPr>
            <p:ph type="body" idx="1"/>
          </p:nvPr>
        </p:nvSpPr>
        <p:spPr>
          <a:xfrm>
            <a:off x="457200" y="1484784"/>
            <a:ext cx="8229600" cy="5257800"/>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2400"/>
              <a:buChar char="●"/>
            </a:pPr>
            <a:r>
              <a:rPr lang="it-IT" sz="2400">
                <a:latin typeface="Arial"/>
                <a:ea typeface="Arial"/>
                <a:cs typeface="Arial"/>
                <a:sym typeface="Arial"/>
              </a:rPr>
              <a:t>L’intensità odorosa di una sostanza viene quantificata per mezzo della </a:t>
            </a:r>
            <a:r>
              <a:rPr lang="it-IT" sz="2400" b="1"/>
              <a:t>concentrazione soglia</a:t>
            </a:r>
            <a:r>
              <a:rPr lang="it-IT" sz="2400">
                <a:latin typeface="Arial"/>
                <a:ea typeface="Arial"/>
                <a:cs typeface="Arial"/>
                <a:sym typeface="Arial"/>
              </a:rPr>
              <a:t> dell’odore (Threshold Odor Concentration, T.O.C.) più bassa è la </a:t>
            </a:r>
            <a:r>
              <a:rPr lang="it-IT" sz="2400" b="1"/>
              <a:t>T.O.C.</a:t>
            </a:r>
            <a:r>
              <a:rPr lang="it-IT" sz="2400"/>
              <a:t>, più alta l’intensità odorosa</a:t>
            </a:r>
            <a:endParaRPr/>
          </a:p>
          <a:p>
            <a:pPr marL="342900" lvl="0" indent="-190500" algn="just" rtl="0">
              <a:lnSpc>
                <a:spcPct val="90000"/>
              </a:lnSpc>
              <a:spcBef>
                <a:spcPts val="480"/>
              </a:spcBef>
              <a:spcAft>
                <a:spcPts val="0"/>
              </a:spcAft>
              <a:buSzPts val="2400"/>
              <a:buNone/>
            </a:pPr>
            <a:endParaRPr sz="2400">
              <a:latin typeface="Arial"/>
              <a:ea typeface="Arial"/>
              <a:cs typeface="Arial"/>
              <a:sym typeface="Arial"/>
            </a:endParaRPr>
          </a:p>
          <a:p>
            <a:pPr marL="342900" lvl="0" indent="-342900" algn="just" rtl="0">
              <a:lnSpc>
                <a:spcPct val="90000"/>
              </a:lnSpc>
              <a:spcBef>
                <a:spcPts val="480"/>
              </a:spcBef>
              <a:spcAft>
                <a:spcPts val="0"/>
              </a:spcAft>
              <a:buSzPts val="2400"/>
              <a:buChar char="●"/>
            </a:pPr>
            <a:r>
              <a:rPr lang="it-IT" sz="2400">
                <a:latin typeface="Arial"/>
                <a:ea typeface="Arial"/>
                <a:cs typeface="Arial"/>
                <a:sym typeface="Arial"/>
              </a:rPr>
              <a:t>Ci sono almeno tre soglie dell’odore, ognuno delle quali corrisponde ad una percezione differente:</a:t>
            </a:r>
            <a:endParaRPr/>
          </a:p>
          <a:p>
            <a:pPr marL="342900" lvl="0" indent="-342900" algn="just" rtl="0">
              <a:lnSpc>
                <a:spcPct val="90000"/>
              </a:lnSpc>
              <a:spcBef>
                <a:spcPts val="480"/>
              </a:spcBef>
              <a:spcAft>
                <a:spcPts val="0"/>
              </a:spcAft>
              <a:buSzPts val="2400"/>
              <a:buFont typeface="Noto Sans Symbols"/>
              <a:buNone/>
            </a:pPr>
            <a:r>
              <a:rPr lang="it-IT" sz="2400">
                <a:latin typeface="Arial"/>
                <a:ea typeface="Arial"/>
                <a:cs typeface="Arial"/>
                <a:sym typeface="Arial"/>
              </a:rPr>
              <a:t>-	Soglia di percezione assoluta, si riferisce alla concentrazione del composto odoroso che genera uno stimolo odoroso nell’annusatore</a:t>
            </a:r>
            <a:endParaRPr sz="2400">
              <a:latin typeface="Arial"/>
              <a:ea typeface="Arial"/>
              <a:cs typeface="Arial"/>
              <a:sym typeface="Arial"/>
            </a:endParaRPr>
          </a:p>
          <a:p>
            <a:pPr marL="342900" lvl="0" indent="-342900" algn="just" rtl="0">
              <a:lnSpc>
                <a:spcPct val="90000"/>
              </a:lnSpc>
              <a:spcBef>
                <a:spcPts val="480"/>
              </a:spcBef>
              <a:spcAft>
                <a:spcPts val="0"/>
              </a:spcAft>
              <a:buSzPts val="2400"/>
              <a:buFont typeface="Noto Sans Symbols"/>
              <a:buNone/>
            </a:pPr>
            <a:r>
              <a:rPr lang="it-IT" sz="2400">
                <a:latin typeface="Arial"/>
                <a:ea typeface="Arial"/>
                <a:cs typeface="Arial"/>
                <a:sym typeface="Arial"/>
              </a:rPr>
              <a:t>-	</a:t>
            </a:r>
            <a:r>
              <a:rPr lang="it-IT" sz="2400" b="1"/>
              <a:t>Soglia di riconoscimento</a:t>
            </a:r>
            <a:r>
              <a:rPr lang="it-IT" sz="2400">
                <a:latin typeface="Arial"/>
                <a:ea typeface="Arial"/>
                <a:cs typeface="Arial"/>
                <a:sym typeface="Arial"/>
              </a:rPr>
              <a:t> dell’odore, si riferisce alla quantità di sostanza del composto odoroso che consente all’annusatore di identificare l’odore</a:t>
            </a:r>
            <a:endParaRPr sz="2400">
              <a:latin typeface="Arial"/>
              <a:ea typeface="Arial"/>
              <a:cs typeface="Arial"/>
              <a:sym typeface="Arial"/>
            </a:endParaRPr>
          </a:p>
          <a:p>
            <a:pPr marL="342900" lvl="0" indent="-342900" algn="just" rtl="0">
              <a:lnSpc>
                <a:spcPct val="90000"/>
              </a:lnSpc>
              <a:spcBef>
                <a:spcPts val="480"/>
              </a:spcBef>
              <a:spcAft>
                <a:spcPts val="0"/>
              </a:spcAft>
              <a:buSzPts val="2400"/>
              <a:buFont typeface="Noto Sans Symbols"/>
              <a:buNone/>
            </a:pPr>
            <a:r>
              <a:rPr lang="it-IT" sz="2400">
                <a:latin typeface="Arial"/>
                <a:ea typeface="Arial"/>
                <a:cs typeface="Arial"/>
                <a:sym typeface="Arial"/>
              </a:rPr>
              <a:t>-	Soglia di ripugnanza, odore talmente intenso da essere ripugnante</a:t>
            </a:r>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77" name="Google Shape;1377;p1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Soglie dell’odore</a:t>
            </a:r>
            <a:endParaRPr>
              <a:latin typeface="Arial"/>
              <a:ea typeface="Arial"/>
              <a:cs typeface="Arial"/>
              <a:sym typeface="Arial"/>
            </a:endParaRPr>
          </a:p>
        </p:txBody>
      </p:sp>
      <p:sp>
        <p:nvSpPr>
          <p:cNvPr id="1378" name="Google Shape;1378;p121"/>
          <p:cNvSpPr txBox="1">
            <a:spLocks noGrp="1"/>
          </p:cNvSpPr>
          <p:nvPr>
            <p:ph type="body" idx="1"/>
          </p:nvPr>
        </p:nvSpPr>
        <p:spPr>
          <a:xfrm>
            <a:off x="457200" y="1412875"/>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lnSpc>
                <a:spcPct val="80000"/>
              </a:lnSpc>
              <a:spcBef>
                <a:spcPts val="0"/>
              </a:spcBef>
              <a:spcAft>
                <a:spcPts val="0"/>
              </a:spcAft>
              <a:buSzPts val="2800"/>
              <a:buChar char="●"/>
            </a:pPr>
            <a:r>
              <a:rPr lang="it-IT" sz="2800">
                <a:latin typeface="Arial"/>
                <a:ea typeface="Arial"/>
                <a:cs typeface="Arial"/>
                <a:sym typeface="Arial"/>
              </a:rPr>
              <a:t>Le soglie dell’odore (Treshold Odour Unit o T.O.C.) più elevate corrispondono ad alcani, aromatici ed alcoli, mentre mercaptani e mercaptani insaturi presentano le soglie di odore più basse.</a:t>
            </a:r>
            <a:endParaRPr/>
          </a:p>
          <a:p>
            <a:pPr marL="342900" lvl="0" indent="-241300" algn="just" rtl="0">
              <a:lnSpc>
                <a:spcPct val="80000"/>
              </a:lnSpc>
              <a:spcBef>
                <a:spcPts val="320"/>
              </a:spcBef>
              <a:spcAft>
                <a:spcPts val="0"/>
              </a:spcAft>
              <a:buSzPts val="1600"/>
              <a:buNone/>
            </a:pPr>
            <a:endParaRPr sz="1600">
              <a:latin typeface="Arial"/>
              <a:ea typeface="Arial"/>
              <a:cs typeface="Arial"/>
              <a:sym typeface="Arial"/>
            </a:endParaRPr>
          </a:p>
          <a:p>
            <a:pPr marL="342900" lvl="0" indent="-342900" algn="just" rtl="0">
              <a:lnSpc>
                <a:spcPct val="80000"/>
              </a:lnSpc>
              <a:spcBef>
                <a:spcPts val="560"/>
              </a:spcBef>
              <a:spcAft>
                <a:spcPts val="0"/>
              </a:spcAft>
              <a:buSzPts val="2800"/>
              <a:buChar char="●"/>
            </a:pPr>
            <a:r>
              <a:rPr lang="it-IT" sz="2800">
                <a:latin typeface="Arial"/>
                <a:ea typeface="Arial"/>
                <a:cs typeface="Arial"/>
                <a:sym typeface="Arial"/>
              </a:rPr>
              <a:t>Un parametro che fornisce il contributo relativo dei singoli composti all’intensità dell’odore totale è il rapporto tra la concentrazione nell’estratto aromatico e la sua T.O.C., definito come valore dell’attività odorosa (Odor Unit, Uo). I composti con “Uo” superiore all’unità contribuiscono all’aroma totale del prodotto, più elevato è tale valore, più il composto definisce l’impronta odorosa dell’estratto totale.</a:t>
            </a:r>
            <a:r>
              <a:rPr lang="it-IT" sz="2400">
                <a:latin typeface="Arial"/>
                <a:ea typeface="Arial"/>
                <a:cs typeface="Arial"/>
                <a:sym typeface="Arial"/>
              </a:rPr>
              <a:t> </a:t>
            </a:r>
            <a:endParaRPr sz="2400">
              <a:latin typeface="Arial"/>
              <a:ea typeface="Arial"/>
              <a:cs typeface="Arial"/>
              <a:sym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sp>
        <p:nvSpPr>
          <p:cNvPr id="1383" name="Google Shape;1383;p1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Odori primari e loro soglie</a:t>
            </a:r>
            <a:endParaRPr>
              <a:latin typeface="Arial"/>
              <a:ea typeface="Arial"/>
              <a:cs typeface="Arial"/>
              <a:sym typeface="Arial"/>
            </a:endParaRPr>
          </a:p>
        </p:txBody>
      </p:sp>
      <p:sp>
        <p:nvSpPr>
          <p:cNvPr id="1384" name="Google Shape;1384;p122"/>
          <p:cNvSpPr txBox="1">
            <a:spLocks noGrp="1"/>
          </p:cNvSpPr>
          <p:nvPr>
            <p:ph type="body" idx="1"/>
          </p:nvPr>
        </p:nvSpPr>
        <p:spPr>
          <a:xfrm>
            <a:off x="468313" y="1557338"/>
            <a:ext cx="8351837" cy="5040312"/>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SzPts val="2400"/>
              <a:buFont typeface="Noto Sans Symbols"/>
              <a:buNone/>
            </a:pPr>
            <a:r>
              <a:rPr lang="it-IT" sz="2400">
                <a:latin typeface="Arial"/>
                <a:ea typeface="Arial"/>
                <a:cs typeface="Arial"/>
                <a:sym typeface="Arial"/>
              </a:rPr>
              <a:t>“Odori Primari”, molecole per cui sono state individuate anosmie specifiche:</a:t>
            </a:r>
            <a:endParaRPr sz="2400">
              <a:latin typeface="Arial"/>
              <a:ea typeface="Arial"/>
              <a:cs typeface="Arial"/>
              <a:sym typeface="Arial"/>
            </a:endParaRPr>
          </a:p>
          <a:p>
            <a:pPr marL="342900" lvl="0" indent="-342900" algn="l" rtl="0">
              <a:lnSpc>
                <a:spcPct val="80000"/>
              </a:lnSpc>
              <a:spcBef>
                <a:spcPts val="480"/>
              </a:spcBef>
              <a:spcAft>
                <a:spcPts val="0"/>
              </a:spcAft>
              <a:buSzPts val="2400"/>
              <a:buFont typeface="Noto Sans Symbols"/>
              <a:buNone/>
            </a:pPr>
            <a:endParaRPr sz="2400">
              <a:latin typeface="Arial"/>
              <a:ea typeface="Arial"/>
              <a:cs typeface="Arial"/>
              <a:sym typeface="Arial"/>
            </a:endParaRPr>
          </a:p>
          <a:p>
            <a:pPr marL="342900" lvl="0" indent="-342900" algn="l" rtl="0">
              <a:lnSpc>
                <a:spcPct val="80000"/>
              </a:lnSpc>
              <a:spcBef>
                <a:spcPts val="480"/>
              </a:spcBef>
              <a:spcAft>
                <a:spcPts val="0"/>
              </a:spcAft>
              <a:buSzPts val="2400"/>
              <a:buChar char="●"/>
            </a:pPr>
            <a:r>
              <a:rPr lang="it-IT" sz="2400">
                <a:latin typeface="Arial"/>
                <a:ea typeface="Arial"/>
                <a:cs typeface="Arial"/>
                <a:sym typeface="Arial"/>
              </a:rPr>
              <a:t>1 Urinoso	 (5</a:t>
            </a:r>
            <a:r>
              <a:rPr lang="it-IT" sz="2400">
                <a:latin typeface="Noto Sans Symbols"/>
                <a:ea typeface="Noto Sans Symbols"/>
                <a:cs typeface="Noto Sans Symbols"/>
                <a:sym typeface="Noto Sans Symbols"/>
              </a:rPr>
              <a:t>α</a:t>
            </a:r>
            <a:r>
              <a:rPr lang="it-IT" sz="2400">
                <a:latin typeface="Arial"/>
                <a:ea typeface="Arial"/>
                <a:cs typeface="Arial"/>
                <a:sym typeface="Arial"/>
              </a:rPr>
              <a:t>-androst-16-en-3-one; 0,00019 ppm*)</a:t>
            </a:r>
            <a:endParaRPr sz="2400">
              <a:latin typeface="Arial"/>
              <a:ea typeface="Arial"/>
              <a:cs typeface="Arial"/>
              <a:sym typeface="Arial"/>
            </a:endParaRPr>
          </a:p>
          <a:p>
            <a:pPr marL="342900" lvl="0" indent="-342900" algn="l" rtl="0">
              <a:lnSpc>
                <a:spcPct val="80000"/>
              </a:lnSpc>
              <a:spcBef>
                <a:spcPts val="480"/>
              </a:spcBef>
              <a:spcAft>
                <a:spcPts val="0"/>
              </a:spcAft>
              <a:buSzPts val="2400"/>
              <a:buChar char="●"/>
            </a:pPr>
            <a:r>
              <a:rPr lang="it-IT" sz="2400">
                <a:latin typeface="Arial"/>
                <a:ea typeface="Arial"/>
                <a:cs typeface="Arial"/>
                <a:sym typeface="Arial"/>
              </a:rPr>
              <a:t>2 Pesce	 (trimetilammina; 0,001 ppm)</a:t>
            </a:r>
            <a:endParaRPr/>
          </a:p>
          <a:p>
            <a:pPr marL="342900" lvl="0" indent="-342900" algn="l" rtl="0">
              <a:lnSpc>
                <a:spcPct val="80000"/>
              </a:lnSpc>
              <a:spcBef>
                <a:spcPts val="480"/>
              </a:spcBef>
              <a:spcAft>
                <a:spcPts val="0"/>
              </a:spcAft>
              <a:buSzPts val="2400"/>
              <a:buChar char="●"/>
            </a:pPr>
            <a:r>
              <a:rPr lang="it-IT" sz="2400">
                <a:latin typeface="Arial"/>
                <a:ea typeface="Arial"/>
                <a:cs typeface="Arial"/>
                <a:sym typeface="Arial"/>
              </a:rPr>
              <a:t>3 Malto	 (isobutiraldeide; 0,005 ppm)</a:t>
            </a:r>
            <a:endParaRPr/>
          </a:p>
          <a:p>
            <a:pPr marL="342900" lvl="0" indent="-342900" algn="l" rtl="0">
              <a:lnSpc>
                <a:spcPct val="80000"/>
              </a:lnSpc>
              <a:spcBef>
                <a:spcPts val="480"/>
              </a:spcBef>
              <a:spcAft>
                <a:spcPts val="0"/>
              </a:spcAft>
              <a:buSzPts val="2400"/>
              <a:buChar char="●"/>
            </a:pPr>
            <a:r>
              <a:rPr lang="it-IT" sz="2400">
                <a:latin typeface="Arial"/>
                <a:ea typeface="Arial"/>
                <a:cs typeface="Arial"/>
                <a:sym typeface="Arial"/>
              </a:rPr>
              <a:t>4 Menta	 (L-carvone; 0,0056 ppm)</a:t>
            </a:r>
            <a:endParaRPr/>
          </a:p>
          <a:p>
            <a:pPr marL="342900" lvl="0" indent="-342900" algn="l" rtl="0">
              <a:lnSpc>
                <a:spcPct val="80000"/>
              </a:lnSpc>
              <a:spcBef>
                <a:spcPts val="480"/>
              </a:spcBef>
              <a:spcAft>
                <a:spcPts val="0"/>
              </a:spcAft>
              <a:buSzPts val="2400"/>
              <a:buChar char="●"/>
            </a:pPr>
            <a:r>
              <a:rPr lang="it-IT" sz="2400">
                <a:latin typeface="Arial"/>
                <a:ea typeface="Arial"/>
                <a:cs typeface="Arial"/>
                <a:sym typeface="Arial"/>
              </a:rPr>
              <a:t>5 Eucalipto (1,8-cineolo; 0,011 ppm)</a:t>
            </a:r>
            <a:endParaRPr/>
          </a:p>
          <a:p>
            <a:pPr marL="342900" lvl="0" indent="-342900" algn="l" rtl="0">
              <a:lnSpc>
                <a:spcPct val="80000"/>
              </a:lnSpc>
              <a:spcBef>
                <a:spcPts val="480"/>
              </a:spcBef>
              <a:spcAft>
                <a:spcPts val="0"/>
              </a:spcAft>
              <a:buSzPts val="2400"/>
              <a:buChar char="●"/>
            </a:pPr>
            <a:r>
              <a:rPr lang="it-IT" sz="2400">
                <a:latin typeface="Arial"/>
                <a:ea typeface="Arial"/>
                <a:cs typeface="Arial"/>
                <a:sym typeface="Arial"/>
              </a:rPr>
              <a:t>6 Muschio	 (</a:t>
            </a:r>
            <a:r>
              <a:rPr lang="it-IT" sz="2400">
                <a:latin typeface="Noto Sans Symbols"/>
                <a:ea typeface="Noto Sans Symbols"/>
                <a:cs typeface="Noto Sans Symbols"/>
                <a:sym typeface="Noto Sans Symbols"/>
              </a:rPr>
              <a:t>ω</a:t>
            </a:r>
            <a:r>
              <a:rPr lang="it-IT" sz="2400">
                <a:latin typeface="Arial"/>
                <a:ea typeface="Arial"/>
                <a:cs typeface="Arial"/>
                <a:sym typeface="Arial"/>
              </a:rPr>
              <a:t>-pentadecalattone; 0,018 ppm)</a:t>
            </a:r>
            <a:endParaRPr/>
          </a:p>
          <a:p>
            <a:pPr marL="342900" lvl="0" indent="-342900" algn="l" rtl="0">
              <a:lnSpc>
                <a:spcPct val="80000"/>
              </a:lnSpc>
              <a:spcBef>
                <a:spcPts val="480"/>
              </a:spcBef>
              <a:spcAft>
                <a:spcPts val="0"/>
              </a:spcAft>
              <a:buSzPts val="2400"/>
              <a:buChar char="●"/>
            </a:pPr>
            <a:r>
              <a:rPr lang="it-IT" sz="2400">
                <a:latin typeface="Arial"/>
                <a:ea typeface="Arial"/>
                <a:cs typeface="Arial"/>
                <a:sym typeface="Arial"/>
              </a:rPr>
              <a:t>7 Sperma	 (1-pirroline; 0,02 ppm)</a:t>
            </a:r>
            <a:endParaRPr/>
          </a:p>
          <a:p>
            <a:pPr marL="342900" lvl="0" indent="-342900" algn="l" rtl="0">
              <a:lnSpc>
                <a:spcPct val="80000"/>
              </a:lnSpc>
              <a:spcBef>
                <a:spcPts val="480"/>
              </a:spcBef>
              <a:spcAft>
                <a:spcPts val="0"/>
              </a:spcAft>
              <a:buSzPts val="2400"/>
              <a:buChar char="●"/>
            </a:pPr>
            <a:r>
              <a:rPr lang="it-IT" sz="2400">
                <a:latin typeface="Arial"/>
                <a:ea typeface="Arial"/>
                <a:cs typeface="Arial"/>
                <a:sym typeface="Arial"/>
              </a:rPr>
              <a:t>8 Sudore	 (acido isovalerico; 0,12 ppm)</a:t>
            </a:r>
            <a:endParaRPr/>
          </a:p>
          <a:p>
            <a:pPr marL="342900" lvl="0" indent="-342900" algn="l" rtl="0">
              <a:lnSpc>
                <a:spcPct val="80000"/>
              </a:lnSpc>
              <a:spcBef>
                <a:spcPts val="480"/>
              </a:spcBef>
              <a:spcAft>
                <a:spcPts val="0"/>
              </a:spcAft>
              <a:buSzPts val="2400"/>
              <a:buFont typeface="Noto Sans Symbols"/>
              <a:buNone/>
            </a:pPr>
            <a:r>
              <a:rPr lang="it-IT" sz="2400">
                <a:latin typeface="Arial"/>
                <a:ea typeface="Arial"/>
                <a:cs typeface="Arial"/>
                <a:sym typeface="Arial"/>
              </a:rPr>
              <a:t>	</a:t>
            </a:r>
            <a:endParaRPr/>
          </a:p>
          <a:p>
            <a:pPr marL="342900" lvl="0" indent="-342900" algn="l" rtl="0">
              <a:lnSpc>
                <a:spcPct val="80000"/>
              </a:lnSpc>
              <a:spcBef>
                <a:spcPts val="480"/>
              </a:spcBef>
              <a:spcAft>
                <a:spcPts val="0"/>
              </a:spcAft>
              <a:buSzPts val="2400"/>
              <a:buFont typeface="Noto Sans Symbols"/>
              <a:buNone/>
            </a:pPr>
            <a:r>
              <a:rPr lang="it-IT" sz="2400">
                <a:latin typeface="Arial"/>
                <a:ea typeface="Arial"/>
                <a:cs typeface="Arial"/>
                <a:sym typeface="Arial"/>
              </a:rPr>
              <a:t>* T.O.C. in aria.                                              (Amoore, 1982)	</a:t>
            </a:r>
            <a:endParaRPr/>
          </a:p>
          <a:p>
            <a:pPr marL="342900" lvl="0" indent="-190500" algn="l" rtl="0">
              <a:lnSpc>
                <a:spcPct val="80000"/>
              </a:lnSpc>
              <a:spcBef>
                <a:spcPts val="480"/>
              </a:spcBef>
              <a:spcAft>
                <a:spcPts val="0"/>
              </a:spcAft>
              <a:buSzPts val="2400"/>
              <a:buNone/>
            </a:pPr>
            <a:endParaRPr sz="2400">
              <a:latin typeface="Arial"/>
              <a:ea typeface="Arial"/>
              <a:cs typeface="Arial"/>
              <a:sym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389" name="Google Shape;1389;p1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Formule chimiche</a:t>
            </a:r>
            <a:endParaRPr>
              <a:latin typeface="Arial"/>
              <a:ea typeface="Arial"/>
              <a:cs typeface="Arial"/>
              <a:sym typeface="Arial"/>
            </a:endParaRPr>
          </a:p>
        </p:txBody>
      </p:sp>
      <p:grpSp>
        <p:nvGrpSpPr>
          <p:cNvPr id="1390" name="Google Shape;1390;p123"/>
          <p:cNvGrpSpPr/>
          <p:nvPr/>
        </p:nvGrpSpPr>
        <p:grpSpPr>
          <a:xfrm>
            <a:off x="468313" y="1239838"/>
            <a:ext cx="8424862" cy="5167312"/>
            <a:chOff x="295" y="781"/>
            <a:chExt cx="5307" cy="3255"/>
          </a:xfrm>
        </p:grpSpPr>
        <p:pic>
          <p:nvPicPr>
            <p:cNvPr id="1391" name="Google Shape;1391;p123" descr="5-alpha-androst-16-en-3-one"/>
            <p:cNvPicPr preferRelativeResize="0"/>
            <p:nvPr/>
          </p:nvPicPr>
          <p:blipFill rotWithShape="1">
            <a:blip r:embed="rId3">
              <a:alphaModFix/>
            </a:blip>
            <a:srcRect/>
            <a:stretch/>
          </p:blipFill>
          <p:spPr>
            <a:xfrm>
              <a:off x="295" y="981"/>
              <a:ext cx="1632" cy="1056"/>
            </a:xfrm>
            <a:prstGeom prst="rect">
              <a:avLst/>
            </a:prstGeom>
            <a:noFill/>
            <a:ln>
              <a:noFill/>
            </a:ln>
          </p:spPr>
        </p:pic>
        <p:pic>
          <p:nvPicPr>
            <p:cNvPr id="1392" name="Google Shape;1392;p123" descr="MFCD00039667"/>
            <p:cNvPicPr preferRelativeResize="0"/>
            <p:nvPr/>
          </p:nvPicPr>
          <p:blipFill rotWithShape="1">
            <a:blip r:embed="rId4">
              <a:alphaModFix/>
            </a:blip>
            <a:srcRect/>
            <a:stretch/>
          </p:blipFill>
          <p:spPr>
            <a:xfrm>
              <a:off x="4014" y="781"/>
              <a:ext cx="1086" cy="1379"/>
            </a:xfrm>
            <a:prstGeom prst="rect">
              <a:avLst/>
            </a:prstGeom>
            <a:noFill/>
            <a:ln>
              <a:noFill/>
            </a:ln>
          </p:spPr>
        </p:pic>
        <p:pic>
          <p:nvPicPr>
            <p:cNvPr id="1393" name="Google Shape;1393;p123" descr="MFCD00008327"/>
            <p:cNvPicPr preferRelativeResize="0"/>
            <p:nvPr/>
          </p:nvPicPr>
          <p:blipFill rotWithShape="1">
            <a:blip r:embed="rId5">
              <a:alphaModFix/>
            </a:blip>
            <a:srcRect/>
            <a:stretch/>
          </p:blipFill>
          <p:spPr>
            <a:xfrm>
              <a:off x="521" y="2341"/>
              <a:ext cx="908" cy="529"/>
            </a:xfrm>
            <a:prstGeom prst="rect">
              <a:avLst/>
            </a:prstGeom>
            <a:noFill/>
            <a:ln>
              <a:noFill/>
            </a:ln>
          </p:spPr>
        </p:pic>
        <p:pic>
          <p:nvPicPr>
            <p:cNvPr id="1394" name="Google Shape;1394;p123" descr="MFCD00001578"/>
            <p:cNvPicPr preferRelativeResize="0"/>
            <p:nvPr/>
          </p:nvPicPr>
          <p:blipFill rotWithShape="1">
            <a:blip r:embed="rId6">
              <a:alphaModFix/>
            </a:blip>
            <a:srcRect/>
            <a:stretch/>
          </p:blipFill>
          <p:spPr>
            <a:xfrm>
              <a:off x="2436" y="1117"/>
              <a:ext cx="922" cy="1233"/>
            </a:xfrm>
            <a:prstGeom prst="rect">
              <a:avLst/>
            </a:prstGeom>
            <a:noFill/>
            <a:ln>
              <a:noFill/>
            </a:ln>
          </p:spPr>
        </p:pic>
        <p:pic>
          <p:nvPicPr>
            <p:cNvPr id="1395" name="Google Shape;1395;p123" descr="MFCD00167977"/>
            <p:cNvPicPr preferRelativeResize="0"/>
            <p:nvPr/>
          </p:nvPicPr>
          <p:blipFill rotWithShape="1">
            <a:blip r:embed="rId7">
              <a:alphaModFix/>
            </a:blip>
            <a:srcRect/>
            <a:stretch/>
          </p:blipFill>
          <p:spPr>
            <a:xfrm>
              <a:off x="2342" y="2840"/>
              <a:ext cx="1037" cy="1023"/>
            </a:xfrm>
            <a:prstGeom prst="rect">
              <a:avLst/>
            </a:prstGeom>
            <a:noFill/>
            <a:ln>
              <a:noFill/>
            </a:ln>
          </p:spPr>
        </p:pic>
        <p:pic>
          <p:nvPicPr>
            <p:cNvPr id="1396" name="Google Shape;1396;p123" descr="MFCD00002726"/>
            <p:cNvPicPr preferRelativeResize="0"/>
            <p:nvPr/>
          </p:nvPicPr>
          <p:blipFill rotWithShape="1">
            <a:blip r:embed="rId8">
              <a:alphaModFix/>
            </a:blip>
            <a:srcRect/>
            <a:stretch/>
          </p:blipFill>
          <p:spPr>
            <a:xfrm>
              <a:off x="3923" y="3521"/>
              <a:ext cx="1200" cy="486"/>
            </a:xfrm>
            <a:prstGeom prst="rect">
              <a:avLst/>
            </a:prstGeom>
            <a:noFill/>
            <a:ln>
              <a:noFill/>
            </a:ln>
          </p:spPr>
        </p:pic>
        <p:pic>
          <p:nvPicPr>
            <p:cNvPr id="1397" name="Google Shape;1397;p123" descr="MFCD00006980"/>
            <p:cNvPicPr preferRelativeResize="0"/>
            <p:nvPr/>
          </p:nvPicPr>
          <p:blipFill rotWithShape="1">
            <a:blip r:embed="rId9">
              <a:alphaModFix/>
            </a:blip>
            <a:srcRect/>
            <a:stretch/>
          </p:blipFill>
          <p:spPr>
            <a:xfrm>
              <a:off x="567" y="3298"/>
              <a:ext cx="862" cy="722"/>
            </a:xfrm>
            <a:prstGeom prst="rect">
              <a:avLst/>
            </a:prstGeom>
            <a:noFill/>
            <a:ln>
              <a:noFill/>
            </a:ln>
          </p:spPr>
        </p:pic>
        <p:sp>
          <p:nvSpPr>
            <p:cNvPr id="1398" name="Google Shape;1398;p123"/>
            <p:cNvSpPr txBox="1"/>
            <p:nvPr/>
          </p:nvSpPr>
          <p:spPr>
            <a:xfrm>
              <a:off x="1610" y="1827"/>
              <a:ext cx="363" cy="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b="1">
                  <a:solidFill>
                    <a:schemeClr val="hlink"/>
                  </a:solidFill>
                  <a:latin typeface="Arial"/>
                  <a:ea typeface="Arial"/>
                  <a:cs typeface="Arial"/>
                  <a:sym typeface="Arial"/>
                </a:rPr>
                <a:t>1</a:t>
              </a:r>
              <a:endParaRPr/>
            </a:p>
          </p:txBody>
        </p:sp>
        <p:grpSp>
          <p:nvGrpSpPr>
            <p:cNvPr id="1399" name="Google Shape;1399;p123"/>
            <p:cNvGrpSpPr/>
            <p:nvPr/>
          </p:nvGrpSpPr>
          <p:grpSpPr>
            <a:xfrm>
              <a:off x="4286" y="2485"/>
              <a:ext cx="1316" cy="628"/>
              <a:chOff x="4286" y="2485"/>
              <a:chExt cx="1316" cy="628"/>
            </a:xfrm>
          </p:grpSpPr>
          <p:pic>
            <p:nvPicPr>
              <p:cNvPr id="1400" name="Google Shape;1400;p123" descr="MFCD00128806"/>
              <p:cNvPicPr preferRelativeResize="0"/>
              <p:nvPr/>
            </p:nvPicPr>
            <p:blipFill rotWithShape="1">
              <a:blip r:embed="rId10">
                <a:alphaModFix/>
              </a:blip>
              <a:srcRect/>
              <a:stretch/>
            </p:blipFill>
            <p:spPr>
              <a:xfrm>
                <a:off x="4286" y="2485"/>
                <a:ext cx="1210" cy="561"/>
              </a:xfrm>
              <a:prstGeom prst="rect">
                <a:avLst/>
              </a:prstGeom>
              <a:noFill/>
              <a:ln>
                <a:noFill/>
              </a:ln>
            </p:spPr>
          </p:pic>
          <p:sp>
            <p:nvSpPr>
              <p:cNvPr id="1401" name="Google Shape;1401;p123"/>
              <p:cNvSpPr/>
              <p:nvPr/>
            </p:nvSpPr>
            <p:spPr>
              <a:xfrm>
                <a:off x="4840" y="2628"/>
                <a:ext cx="696" cy="485"/>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02" name="Google Shape;1402;p123"/>
              <p:cNvSpPr txBox="1"/>
              <p:nvPr/>
            </p:nvSpPr>
            <p:spPr>
              <a:xfrm>
                <a:off x="5239" y="2704"/>
                <a:ext cx="363" cy="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b="1">
                    <a:solidFill>
                      <a:schemeClr val="hlink"/>
                    </a:solidFill>
                    <a:latin typeface="Arial"/>
                    <a:ea typeface="Arial"/>
                    <a:cs typeface="Arial"/>
                    <a:sym typeface="Arial"/>
                  </a:rPr>
                  <a:t>7</a:t>
                </a:r>
                <a:endParaRPr/>
              </a:p>
            </p:txBody>
          </p:sp>
        </p:grpSp>
        <p:sp>
          <p:nvSpPr>
            <p:cNvPr id="1403" name="Google Shape;1403;p123"/>
            <p:cNvSpPr txBox="1"/>
            <p:nvPr/>
          </p:nvSpPr>
          <p:spPr>
            <a:xfrm>
              <a:off x="5239" y="1842"/>
              <a:ext cx="363" cy="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b="1">
                  <a:solidFill>
                    <a:schemeClr val="hlink"/>
                  </a:solidFill>
                  <a:latin typeface="Arial"/>
                  <a:ea typeface="Arial"/>
                  <a:cs typeface="Arial"/>
                  <a:sym typeface="Arial"/>
                </a:rPr>
                <a:t>6</a:t>
              </a:r>
              <a:endParaRPr/>
            </a:p>
          </p:txBody>
        </p:sp>
        <p:sp>
          <p:nvSpPr>
            <p:cNvPr id="1404" name="Google Shape;1404;p123"/>
            <p:cNvSpPr txBox="1"/>
            <p:nvPr/>
          </p:nvSpPr>
          <p:spPr>
            <a:xfrm>
              <a:off x="3334" y="3748"/>
              <a:ext cx="363" cy="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b="1">
                  <a:solidFill>
                    <a:schemeClr val="hlink"/>
                  </a:solidFill>
                  <a:latin typeface="Arial"/>
                  <a:ea typeface="Arial"/>
                  <a:cs typeface="Arial"/>
                  <a:sym typeface="Arial"/>
                </a:rPr>
                <a:t>5</a:t>
              </a:r>
              <a:endParaRPr/>
            </a:p>
          </p:txBody>
        </p:sp>
        <p:sp>
          <p:nvSpPr>
            <p:cNvPr id="1405" name="Google Shape;1405;p123"/>
            <p:cNvSpPr txBox="1"/>
            <p:nvPr/>
          </p:nvSpPr>
          <p:spPr>
            <a:xfrm>
              <a:off x="3379" y="1827"/>
              <a:ext cx="363" cy="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b="1">
                  <a:solidFill>
                    <a:schemeClr val="hlink"/>
                  </a:solidFill>
                  <a:latin typeface="Arial"/>
                  <a:ea typeface="Arial"/>
                  <a:cs typeface="Arial"/>
                  <a:sym typeface="Arial"/>
                </a:rPr>
                <a:t>4</a:t>
              </a:r>
              <a:endParaRPr/>
            </a:p>
          </p:txBody>
        </p:sp>
        <p:sp>
          <p:nvSpPr>
            <p:cNvPr id="1406" name="Google Shape;1406;p123"/>
            <p:cNvSpPr txBox="1"/>
            <p:nvPr/>
          </p:nvSpPr>
          <p:spPr>
            <a:xfrm>
              <a:off x="1610" y="2704"/>
              <a:ext cx="363" cy="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b="1">
                  <a:solidFill>
                    <a:schemeClr val="hlink"/>
                  </a:solidFill>
                  <a:latin typeface="Arial"/>
                  <a:ea typeface="Arial"/>
                  <a:cs typeface="Arial"/>
                  <a:sym typeface="Arial"/>
                </a:rPr>
                <a:t>2</a:t>
              </a:r>
              <a:endParaRPr/>
            </a:p>
          </p:txBody>
        </p:sp>
        <p:sp>
          <p:nvSpPr>
            <p:cNvPr id="1407" name="Google Shape;1407;p123"/>
            <p:cNvSpPr txBox="1"/>
            <p:nvPr/>
          </p:nvSpPr>
          <p:spPr>
            <a:xfrm>
              <a:off x="1610" y="3748"/>
              <a:ext cx="363" cy="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b="1">
                  <a:solidFill>
                    <a:schemeClr val="hlink"/>
                  </a:solidFill>
                  <a:latin typeface="Arial"/>
                  <a:ea typeface="Arial"/>
                  <a:cs typeface="Arial"/>
                  <a:sym typeface="Arial"/>
                </a:rPr>
                <a:t>3</a:t>
              </a:r>
              <a:endParaRPr/>
            </a:p>
          </p:txBody>
        </p:sp>
        <p:sp>
          <p:nvSpPr>
            <p:cNvPr id="1408" name="Google Shape;1408;p123"/>
            <p:cNvSpPr txBox="1"/>
            <p:nvPr/>
          </p:nvSpPr>
          <p:spPr>
            <a:xfrm>
              <a:off x="5239" y="3748"/>
              <a:ext cx="363" cy="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b="1">
                  <a:solidFill>
                    <a:schemeClr val="hlink"/>
                  </a:solidFill>
                  <a:latin typeface="Arial"/>
                  <a:ea typeface="Arial"/>
                  <a:cs typeface="Arial"/>
                  <a:sym typeface="Arial"/>
                </a:rPr>
                <a:t>8</a:t>
              </a:r>
              <a:endParaRPr/>
            </a:p>
          </p:txBody>
        </p:sp>
      </p:gr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sp>
        <p:nvSpPr>
          <p:cNvPr id="1413" name="Google Shape;1413;p1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Odori complessi</a:t>
            </a:r>
            <a:endParaRPr>
              <a:latin typeface="Arial"/>
              <a:ea typeface="Arial"/>
              <a:cs typeface="Arial"/>
              <a:sym typeface="Arial"/>
            </a:endParaRPr>
          </a:p>
        </p:txBody>
      </p:sp>
      <p:sp>
        <p:nvSpPr>
          <p:cNvPr id="1414" name="Google Shape;1414;p124"/>
          <p:cNvSpPr txBox="1"/>
          <p:nvPr/>
        </p:nvSpPr>
        <p:spPr>
          <a:xfrm>
            <a:off x="457200" y="1634579"/>
            <a:ext cx="8229600" cy="4530725"/>
          </a:xfrm>
          <a:prstGeom prst="rect">
            <a:avLst/>
          </a:prstGeom>
          <a:noFill/>
          <a:ln>
            <a:noFill/>
          </a:ln>
        </p:spPr>
        <p:txBody>
          <a:bodyPr spcFirstLastPara="1" wrap="square" lIns="91425" tIns="45700" rIns="91425" bIns="45700" anchor="t" anchorCtr="0">
            <a:noAutofit/>
          </a:bodyPr>
          <a:lstStyle/>
          <a:p>
            <a:pPr marL="342900" marR="0" lvl="0" indent="-342900" algn="just" rtl="0">
              <a:lnSpc>
                <a:spcPct val="80000"/>
              </a:lnSpc>
              <a:spcBef>
                <a:spcPts val="0"/>
              </a:spcBef>
              <a:spcAft>
                <a:spcPts val="0"/>
              </a:spcAft>
              <a:buClr>
                <a:schemeClr val="accent1"/>
              </a:buClr>
              <a:buSzPts val="2400"/>
              <a:buFont typeface="Noto Sans Symbols"/>
              <a:buChar char="●"/>
            </a:pPr>
            <a:r>
              <a:rPr lang="it-IT" sz="2400">
                <a:solidFill>
                  <a:schemeClr val="dk1"/>
                </a:solidFill>
                <a:latin typeface="Arial"/>
                <a:ea typeface="Arial"/>
                <a:cs typeface="Arial"/>
                <a:sym typeface="Arial"/>
              </a:rPr>
              <a:t>Molti organismi vegetali ed animali nonché ingredienti ed alimenti derivati sono caratterizzati dalla presenza di svariati composti odorosi presenti in differenti rapporti relativi. </a:t>
            </a:r>
            <a:endParaRPr/>
          </a:p>
          <a:p>
            <a:pPr marL="342900" marR="0" lvl="0" indent="-266700" algn="just" rtl="0">
              <a:lnSpc>
                <a:spcPct val="80000"/>
              </a:lnSpc>
              <a:spcBef>
                <a:spcPts val="240"/>
              </a:spcBef>
              <a:spcAft>
                <a:spcPts val="0"/>
              </a:spcAft>
              <a:buClr>
                <a:schemeClr val="accent1"/>
              </a:buClr>
              <a:buSzPts val="1200"/>
              <a:buFont typeface="Noto Sans Symbols"/>
              <a:buNone/>
            </a:pPr>
            <a:endParaRPr sz="1200">
              <a:solidFill>
                <a:schemeClr val="dk1"/>
              </a:solidFill>
              <a:latin typeface="Arial"/>
              <a:ea typeface="Arial"/>
              <a:cs typeface="Arial"/>
              <a:sym typeface="Arial"/>
            </a:endParaRPr>
          </a:p>
          <a:p>
            <a:pPr marL="342900" marR="0" lvl="0" indent="-342900" algn="just" rtl="0">
              <a:lnSpc>
                <a:spcPct val="80000"/>
              </a:lnSpc>
              <a:spcBef>
                <a:spcPts val="480"/>
              </a:spcBef>
              <a:spcAft>
                <a:spcPts val="0"/>
              </a:spcAft>
              <a:buClr>
                <a:schemeClr val="accent1"/>
              </a:buClr>
              <a:buSzPts val="2400"/>
              <a:buFont typeface="Noto Sans Symbols"/>
              <a:buChar char="●"/>
            </a:pPr>
            <a:r>
              <a:rPr lang="it-IT" sz="2400">
                <a:solidFill>
                  <a:schemeClr val="dk1"/>
                </a:solidFill>
                <a:latin typeface="Arial"/>
                <a:ea typeface="Arial"/>
                <a:cs typeface="Arial"/>
                <a:sym typeface="Arial"/>
              </a:rPr>
              <a:t>Negli estratti odorosi di prodotti alimentari, l’elevato numero di composti e la loro possibile combinazione determina una vera e propria impronta digitale odorosa.</a:t>
            </a:r>
            <a:endParaRPr/>
          </a:p>
          <a:p>
            <a:pPr marL="342900" marR="0" lvl="0" indent="-266700" algn="just" rtl="0">
              <a:lnSpc>
                <a:spcPct val="80000"/>
              </a:lnSpc>
              <a:spcBef>
                <a:spcPts val="240"/>
              </a:spcBef>
              <a:spcAft>
                <a:spcPts val="0"/>
              </a:spcAft>
              <a:buClr>
                <a:schemeClr val="accent1"/>
              </a:buClr>
              <a:buSzPts val="1200"/>
              <a:buFont typeface="Noto Sans Symbols"/>
              <a:buNone/>
            </a:pPr>
            <a:endParaRPr sz="1200">
              <a:solidFill>
                <a:schemeClr val="dk1"/>
              </a:solidFill>
              <a:latin typeface="Arial"/>
              <a:ea typeface="Arial"/>
              <a:cs typeface="Arial"/>
              <a:sym typeface="Arial"/>
            </a:endParaRPr>
          </a:p>
          <a:p>
            <a:pPr marL="342900" marR="0" lvl="0" indent="-342900" algn="just" rtl="0">
              <a:lnSpc>
                <a:spcPct val="80000"/>
              </a:lnSpc>
              <a:spcBef>
                <a:spcPts val="480"/>
              </a:spcBef>
              <a:spcAft>
                <a:spcPts val="0"/>
              </a:spcAft>
              <a:buClr>
                <a:schemeClr val="accent1"/>
              </a:buClr>
              <a:buSzPts val="2400"/>
              <a:buFont typeface="Noto Sans Symbols"/>
              <a:buChar char="●"/>
            </a:pPr>
            <a:r>
              <a:rPr lang="it-IT" sz="2400">
                <a:solidFill>
                  <a:schemeClr val="dk1"/>
                </a:solidFill>
                <a:latin typeface="Arial"/>
                <a:ea typeface="Arial"/>
                <a:cs typeface="Arial"/>
                <a:sym typeface="Arial"/>
              </a:rPr>
              <a:t>Un parametro che fornisce il contributo relativo dei singoli composti all’intensità dell’odore totale è il rapporto tra la concentrazione nell’estratto aromatico e la sua T.O.C., definito come valore dell’attività odorosa (Odor Unit, Uo). I composti con “Uo” superiore all’unità contribuiscono all’aroma totale del prodotto; più elevato è tale valore, più il composto definisce l’impronta odorosa dell’estratto totale. </a:t>
            </a:r>
            <a:endParaRPr sz="2400">
              <a:solidFill>
                <a:schemeClr val="dk1"/>
              </a:solidFill>
              <a:latin typeface="Arial"/>
              <a:ea typeface="Arial"/>
              <a:cs typeface="Arial"/>
              <a:sym typeface="Aria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19" name="Google Shape;1419;p1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Odori complessi</a:t>
            </a:r>
            <a:endParaRPr>
              <a:latin typeface="Arial"/>
              <a:ea typeface="Arial"/>
              <a:cs typeface="Arial"/>
              <a:sym typeface="Arial"/>
            </a:endParaRPr>
          </a:p>
        </p:txBody>
      </p:sp>
      <p:sp>
        <p:nvSpPr>
          <p:cNvPr id="1420" name="Google Shape;1420;p125"/>
          <p:cNvSpPr txBox="1"/>
          <p:nvPr/>
        </p:nvSpPr>
        <p:spPr>
          <a:xfrm>
            <a:off x="467544" y="1628800"/>
            <a:ext cx="8229600" cy="4530725"/>
          </a:xfrm>
          <a:prstGeom prst="rect">
            <a:avLst/>
          </a:prstGeom>
          <a:noFill/>
          <a:ln>
            <a:noFill/>
          </a:ln>
        </p:spPr>
        <p:txBody>
          <a:bodyPr spcFirstLastPara="1" wrap="square" lIns="91425" tIns="45700" rIns="91425" bIns="45700" anchor="t" anchorCtr="0">
            <a:noAutofit/>
          </a:bodyPr>
          <a:lstStyle/>
          <a:p>
            <a:pPr marL="342900" marR="0" lvl="0" indent="-342900" algn="just" rtl="0">
              <a:lnSpc>
                <a:spcPct val="80000"/>
              </a:lnSpc>
              <a:spcBef>
                <a:spcPts val="0"/>
              </a:spcBef>
              <a:spcAft>
                <a:spcPts val="0"/>
              </a:spcAft>
              <a:buClr>
                <a:schemeClr val="accent1"/>
              </a:buClr>
              <a:buSzPts val="2400"/>
              <a:buFont typeface="Noto Sans Symbols"/>
              <a:buChar char="●"/>
            </a:pPr>
            <a:r>
              <a:rPr lang="it-IT" sz="2400">
                <a:solidFill>
                  <a:schemeClr val="dk1"/>
                </a:solidFill>
                <a:latin typeface="Arial"/>
                <a:ea typeface="Arial"/>
                <a:cs typeface="Arial"/>
                <a:sym typeface="Arial"/>
              </a:rPr>
              <a:t>La presenza di svariati composti odorosi presenti in differenti rapporti relativi determina l’impronta digitale odorosa di molti alimenti e sostanze naturali.</a:t>
            </a:r>
            <a:endParaRPr/>
          </a:p>
          <a:p>
            <a:pPr marL="342900" marR="0" lvl="0" indent="-266700" algn="just" rtl="0">
              <a:lnSpc>
                <a:spcPct val="80000"/>
              </a:lnSpc>
              <a:spcBef>
                <a:spcPts val="240"/>
              </a:spcBef>
              <a:spcAft>
                <a:spcPts val="0"/>
              </a:spcAft>
              <a:buClr>
                <a:schemeClr val="accent1"/>
              </a:buClr>
              <a:buSzPts val="1200"/>
              <a:buFont typeface="Noto Sans Symbols"/>
              <a:buNone/>
            </a:pPr>
            <a:endParaRPr sz="1200">
              <a:solidFill>
                <a:schemeClr val="dk1"/>
              </a:solidFill>
              <a:latin typeface="Arial"/>
              <a:ea typeface="Arial"/>
              <a:cs typeface="Arial"/>
              <a:sym typeface="Arial"/>
            </a:endParaRPr>
          </a:p>
          <a:p>
            <a:pPr marL="342900" marR="0" lvl="0" indent="-342900" algn="just" rtl="0">
              <a:lnSpc>
                <a:spcPct val="80000"/>
              </a:lnSpc>
              <a:spcBef>
                <a:spcPts val="480"/>
              </a:spcBef>
              <a:spcAft>
                <a:spcPts val="0"/>
              </a:spcAft>
              <a:buClr>
                <a:schemeClr val="accent1"/>
              </a:buClr>
              <a:buSzPts val="2400"/>
              <a:buFont typeface="Noto Sans Symbols"/>
              <a:buChar char="●"/>
            </a:pPr>
            <a:r>
              <a:rPr lang="it-IT" sz="2400">
                <a:solidFill>
                  <a:schemeClr val="dk1"/>
                </a:solidFill>
                <a:latin typeface="Arial"/>
                <a:ea typeface="Arial"/>
                <a:cs typeface="Arial"/>
                <a:sym typeface="Arial"/>
              </a:rPr>
              <a:t>Al fine di descrivere gli odori complessi il cervello umano fa ricorso all’esperienza e alla capacità di comparazione, quindi descrive gli odori per similitudine rispetto ad odori di sostanze già note.</a:t>
            </a:r>
            <a:endParaRPr/>
          </a:p>
          <a:p>
            <a:pPr marL="342900" marR="0" lvl="0" indent="-190500" algn="just" rtl="0">
              <a:lnSpc>
                <a:spcPct val="80000"/>
              </a:lnSpc>
              <a:spcBef>
                <a:spcPts val="480"/>
              </a:spcBef>
              <a:spcAft>
                <a:spcPts val="0"/>
              </a:spcAft>
              <a:buClr>
                <a:schemeClr val="accent1"/>
              </a:buClr>
              <a:buSzPts val="2400"/>
              <a:buFont typeface="Noto Sans Symbols"/>
              <a:buNone/>
            </a:pPr>
            <a:endParaRPr sz="2400">
              <a:solidFill>
                <a:schemeClr val="dk1"/>
              </a:solidFill>
              <a:latin typeface="Arial"/>
              <a:ea typeface="Arial"/>
              <a:cs typeface="Arial"/>
              <a:sym typeface="Arial"/>
            </a:endParaRPr>
          </a:p>
          <a:p>
            <a:pPr marL="342900" marR="0" lvl="0" indent="-342900" algn="just" rtl="0">
              <a:lnSpc>
                <a:spcPct val="80000"/>
              </a:lnSpc>
              <a:spcBef>
                <a:spcPts val="480"/>
              </a:spcBef>
              <a:spcAft>
                <a:spcPts val="0"/>
              </a:spcAft>
              <a:buClr>
                <a:schemeClr val="accent1"/>
              </a:buClr>
              <a:buSzPts val="2400"/>
              <a:buFont typeface="Noto Sans Symbols"/>
              <a:buChar char="●"/>
            </a:pPr>
            <a:r>
              <a:rPr lang="it-IT" sz="2400">
                <a:solidFill>
                  <a:schemeClr val="dk1"/>
                </a:solidFill>
                <a:latin typeface="Arial"/>
                <a:ea typeface="Arial"/>
                <a:cs typeface="Arial"/>
                <a:sym typeface="Arial"/>
              </a:rPr>
              <a:t>Gli odori complessi vengono descritti attraverso sinonimi.</a:t>
            </a:r>
            <a:endParaRPr sz="2400">
              <a:solidFill>
                <a:schemeClr val="dk1"/>
              </a:solidFill>
              <a:latin typeface="Arial"/>
              <a:ea typeface="Arial"/>
              <a:cs typeface="Arial"/>
              <a:sym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sp>
        <p:nvSpPr>
          <p:cNvPr id="1425" name="Google Shape;1425;p126"/>
          <p:cNvSpPr txBox="1">
            <a:spLocks noGrp="1"/>
          </p:cNvSpPr>
          <p:nvPr>
            <p:ph type="title"/>
          </p:nvPr>
        </p:nvSpPr>
        <p:spPr>
          <a:xfrm>
            <a:off x="323528" y="274638"/>
            <a:ext cx="8568952"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Classificazione odori (base 7 o 10)</a:t>
            </a:r>
            <a:endParaRPr>
              <a:latin typeface="Arial"/>
              <a:ea typeface="Arial"/>
              <a:cs typeface="Arial"/>
              <a:sym typeface="Arial"/>
            </a:endParaRPr>
          </a:p>
        </p:txBody>
      </p:sp>
      <p:sp>
        <p:nvSpPr>
          <p:cNvPr id="1426" name="Google Shape;1426;p126"/>
          <p:cNvSpPr txBox="1"/>
          <p:nvPr/>
        </p:nvSpPr>
        <p:spPr>
          <a:xfrm>
            <a:off x="395288" y="1628800"/>
            <a:ext cx="8353425" cy="50167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3200">
                <a:solidFill>
                  <a:schemeClr val="dk1"/>
                </a:solidFill>
                <a:latin typeface="Arial"/>
                <a:ea typeface="Arial"/>
                <a:cs typeface="Arial"/>
                <a:sym typeface="Arial"/>
              </a:rPr>
              <a:t>1. canforacei (canfora), </a:t>
            </a:r>
            <a:endParaRPr/>
          </a:p>
          <a:p>
            <a:pPr marL="0" marR="0" lvl="0" indent="0" algn="l" rtl="0">
              <a:spcBef>
                <a:spcPts val="0"/>
              </a:spcBef>
              <a:spcAft>
                <a:spcPts val="0"/>
              </a:spcAft>
              <a:buNone/>
            </a:pPr>
            <a:r>
              <a:rPr lang="it-IT" sz="3200">
                <a:solidFill>
                  <a:schemeClr val="dk1"/>
                </a:solidFill>
                <a:latin typeface="Arial"/>
                <a:ea typeface="Arial"/>
                <a:cs typeface="Arial"/>
                <a:sym typeface="Arial"/>
              </a:rPr>
              <a:t>2. eterei (etere dietilico, cloroformio),</a:t>
            </a:r>
            <a:endParaRPr/>
          </a:p>
          <a:p>
            <a:pPr marL="0" marR="0" lvl="0" indent="0" algn="l" rtl="0">
              <a:spcBef>
                <a:spcPts val="0"/>
              </a:spcBef>
              <a:spcAft>
                <a:spcPts val="0"/>
              </a:spcAft>
              <a:buNone/>
            </a:pPr>
            <a:r>
              <a:rPr lang="it-IT" sz="3200">
                <a:solidFill>
                  <a:schemeClr val="dk1"/>
                </a:solidFill>
                <a:latin typeface="Arial"/>
                <a:ea typeface="Arial"/>
                <a:cs typeface="Arial"/>
                <a:sym typeface="Arial"/>
              </a:rPr>
              <a:t>3. floreali (aldeidi, terpeni),</a:t>
            </a:r>
            <a:endParaRPr/>
          </a:p>
          <a:p>
            <a:pPr marL="0" marR="0" lvl="0" indent="0" algn="l" rtl="0">
              <a:spcBef>
                <a:spcPts val="0"/>
              </a:spcBef>
              <a:spcAft>
                <a:spcPts val="0"/>
              </a:spcAft>
              <a:buNone/>
            </a:pPr>
            <a:r>
              <a:rPr lang="it-IT" sz="3200">
                <a:solidFill>
                  <a:schemeClr val="dk1"/>
                </a:solidFill>
                <a:latin typeface="Arial"/>
                <a:ea typeface="Arial"/>
                <a:cs typeface="Arial"/>
                <a:sym typeface="Arial"/>
              </a:rPr>
              <a:t>	fruttati (esteri)</a:t>
            </a:r>
            <a:endParaRPr/>
          </a:p>
          <a:p>
            <a:pPr marL="0" marR="0" lvl="0" indent="0" algn="l" rtl="0">
              <a:spcBef>
                <a:spcPts val="0"/>
              </a:spcBef>
              <a:spcAft>
                <a:spcPts val="0"/>
              </a:spcAft>
              <a:buNone/>
            </a:pPr>
            <a:r>
              <a:rPr lang="it-IT" sz="3200">
                <a:solidFill>
                  <a:schemeClr val="dk1"/>
                </a:solidFill>
                <a:latin typeface="Arial"/>
                <a:ea typeface="Arial"/>
                <a:cs typeface="Arial"/>
                <a:sym typeface="Arial"/>
              </a:rPr>
              <a:t>	fermentati (alcoli e acidi)</a:t>
            </a:r>
            <a:endParaRPr sz="3200">
              <a:solidFill>
                <a:schemeClr val="dk1"/>
              </a:solidFill>
              <a:latin typeface="Arial"/>
              <a:ea typeface="Arial"/>
              <a:cs typeface="Arial"/>
              <a:sym typeface="Arial"/>
            </a:endParaRPr>
          </a:p>
          <a:p>
            <a:pPr marL="0" marR="0" lvl="0" indent="0" algn="l" rtl="0">
              <a:spcBef>
                <a:spcPts val="0"/>
              </a:spcBef>
              <a:spcAft>
                <a:spcPts val="0"/>
              </a:spcAft>
              <a:buNone/>
            </a:pPr>
            <a:r>
              <a:rPr lang="it-IT" sz="3200">
                <a:solidFill>
                  <a:schemeClr val="dk1"/>
                </a:solidFill>
                <a:latin typeface="Arial"/>
                <a:ea typeface="Arial"/>
                <a:cs typeface="Arial"/>
                <a:sym typeface="Arial"/>
              </a:rPr>
              <a:t>4. mentati (terpenoidi: carvone), </a:t>
            </a:r>
            <a:endParaRPr/>
          </a:p>
          <a:p>
            <a:pPr marL="0" marR="0" lvl="0" indent="0" algn="l" rtl="0">
              <a:spcBef>
                <a:spcPts val="0"/>
              </a:spcBef>
              <a:spcAft>
                <a:spcPts val="0"/>
              </a:spcAft>
              <a:buNone/>
            </a:pPr>
            <a:r>
              <a:rPr lang="it-IT" sz="3200">
                <a:solidFill>
                  <a:schemeClr val="dk1"/>
                </a:solidFill>
                <a:latin typeface="Arial"/>
                <a:ea typeface="Arial"/>
                <a:cs typeface="Arial"/>
                <a:sym typeface="Arial"/>
              </a:rPr>
              <a:t>5. muschiati (lattoni), </a:t>
            </a:r>
            <a:endParaRPr/>
          </a:p>
          <a:p>
            <a:pPr marL="0" marR="0" lvl="0" indent="0" algn="l" rtl="0">
              <a:spcBef>
                <a:spcPts val="0"/>
              </a:spcBef>
              <a:spcAft>
                <a:spcPts val="0"/>
              </a:spcAft>
              <a:buNone/>
            </a:pPr>
            <a:r>
              <a:rPr lang="it-IT" sz="3200">
                <a:solidFill>
                  <a:schemeClr val="dk1"/>
                </a:solidFill>
                <a:latin typeface="Arial"/>
                <a:ea typeface="Arial"/>
                <a:cs typeface="Arial"/>
                <a:sym typeface="Arial"/>
              </a:rPr>
              <a:t>6. pungenti (acidi),</a:t>
            </a:r>
            <a:endParaRPr sz="3200">
              <a:solidFill>
                <a:schemeClr val="dk1"/>
              </a:solidFill>
              <a:latin typeface="Arial"/>
              <a:ea typeface="Arial"/>
              <a:cs typeface="Arial"/>
              <a:sym typeface="Arial"/>
            </a:endParaRPr>
          </a:p>
          <a:p>
            <a:pPr marL="0" marR="0" lvl="0" indent="0" algn="l" rtl="0">
              <a:spcBef>
                <a:spcPts val="0"/>
              </a:spcBef>
              <a:spcAft>
                <a:spcPts val="0"/>
              </a:spcAft>
              <a:buNone/>
            </a:pPr>
            <a:r>
              <a:rPr lang="it-IT" sz="3200">
                <a:solidFill>
                  <a:schemeClr val="dk1"/>
                </a:solidFill>
                <a:latin typeface="Arial"/>
                <a:ea typeface="Arial"/>
                <a:cs typeface="Arial"/>
                <a:sym typeface="Arial"/>
              </a:rPr>
              <a:t>7. putridi (butirrato) </a:t>
            </a:r>
            <a:endParaRPr/>
          </a:p>
          <a:p>
            <a:pPr marL="0" marR="0" lvl="0" indent="0" algn="l" rtl="0">
              <a:spcBef>
                <a:spcPts val="0"/>
              </a:spcBef>
              <a:spcAft>
                <a:spcPts val="0"/>
              </a:spcAft>
              <a:buNone/>
            </a:pPr>
            <a:r>
              <a:rPr lang="it-IT" sz="3200">
                <a:solidFill>
                  <a:schemeClr val="dk1"/>
                </a:solidFill>
                <a:latin typeface="Arial"/>
                <a:ea typeface="Arial"/>
                <a:cs typeface="Arial"/>
                <a:sym typeface="Arial"/>
              </a:rPr>
              <a:t>	terrosi (geosmina).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Qualità sensoriale (2)</a:t>
            </a:r>
            <a:endParaRPr/>
          </a:p>
        </p:txBody>
      </p:sp>
      <p:sp>
        <p:nvSpPr>
          <p:cNvPr id="202" name="Google Shape;202;p13"/>
          <p:cNvSpPr txBox="1">
            <a:spLocks noGrp="1"/>
          </p:cNvSpPr>
          <p:nvPr>
            <p:ph type="body" idx="1"/>
          </p:nvPr>
        </p:nvSpPr>
        <p:spPr>
          <a:xfrm>
            <a:off x="179388" y="1771650"/>
            <a:ext cx="8675687" cy="508635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Noto Sans Symbols"/>
              <a:buNone/>
            </a:pPr>
            <a:r>
              <a:rPr lang="it-IT">
                <a:latin typeface="Arial"/>
                <a:ea typeface="Arial"/>
                <a:cs typeface="Arial"/>
                <a:sym typeface="Arial"/>
              </a:rPr>
              <a:t>	</a:t>
            </a:r>
            <a:r>
              <a:rPr lang="it-IT" sz="3100">
                <a:latin typeface="Arial"/>
                <a:ea typeface="Arial"/>
                <a:cs typeface="Arial"/>
                <a:sym typeface="Arial"/>
              </a:rPr>
              <a:t>La definizione di qualità sensoriale incorpora tre differenti aspetti della qualità degli alimenti:</a:t>
            </a:r>
            <a:endParaRPr/>
          </a:p>
          <a:p>
            <a:pPr marL="342900" lvl="0" indent="-342900" algn="l" rtl="0">
              <a:spcBef>
                <a:spcPts val="400"/>
              </a:spcBef>
              <a:spcAft>
                <a:spcPts val="0"/>
              </a:spcAft>
              <a:buSzPts val="2000"/>
              <a:buFont typeface="Noto Sans Symbols"/>
              <a:buNone/>
            </a:pPr>
            <a:endParaRPr sz="2000">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	</a:t>
            </a:r>
            <a:r>
              <a:rPr lang="it-IT" sz="3000">
                <a:latin typeface="Arial"/>
                <a:ea typeface="Arial"/>
                <a:cs typeface="Arial"/>
                <a:sym typeface="Arial"/>
              </a:rPr>
              <a:t>l’uso del consumatore come referente</a:t>
            </a:r>
            <a:endParaRPr/>
          </a:p>
          <a:p>
            <a:pPr marL="342900" lvl="0" indent="-342900" algn="l" rtl="0">
              <a:spcBef>
                <a:spcPts val="600"/>
              </a:spcBef>
              <a:spcAft>
                <a:spcPts val="0"/>
              </a:spcAft>
              <a:buSzPts val="3000"/>
              <a:buChar char="●"/>
            </a:pPr>
            <a:r>
              <a:rPr lang="it-IT" sz="3000">
                <a:latin typeface="Arial"/>
                <a:ea typeface="Arial"/>
                <a:cs typeface="Arial"/>
                <a:sym typeface="Arial"/>
              </a:rPr>
              <a:t>	l’utilizzo dell’accettabilità come misura della 	qualità</a:t>
            </a:r>
            <a:endParaRPr sz="1400">
              <a:latin typeface="Arial"/>
              <a:ea typeface="Arial"/>
              <a:cs typeface="Arial"/>
              <a:sym typeface="Arial"/>
            </a:endParaRPr>
          </a:p>
          <a:p>
            <a:pPr marL="342900" lvl="0" indent="-342900" algn="l" rtl="0">
              <a:spcBef>
                <a:spcPts val="600"/>
              </a:spcBef>
              <a:spcAft>
                <a:spcPts val="0"/>
              </a:spcAft>
              <a:buSzPts val="3000"/>
              <a:buChar char="●"/>
            </a:pPr>
            <a:r>
              <a:rPr lang="it-IT" sz="3000">
                <a:latin typeface="Arial"/>
                <a:ea typeface="Arial"/>
                <a:cs typeface="Arial"/>
                <a:sym typeface="Arial"/>
              </a:rPr>
              <a:t>     la relatività del giudizio riflessa nei concetti 	 	</a:t>
            </a:r>
            <a:r>
              <a:rPr lang="it-IT" sz="3000" i="1">
                <a:latin typeface="Arial"/>
                <a:ea typeface="Arial"/>
                <a:cs typeface="Arial"/>
                <a:sym typeface="Arial"/>
              </a:rPr>
              <a:t>categoria di alimenti</a:t>
            </a:r>
            <a:r>
              <a:rPr lang="it-IT" sz="3000">
                <a:latin typeface="Arial"/>
                <a:ea typeface="Arial"/>
                <a:cs typeface="Arial"/>
                <a:sym typeface="Arial"/>
              </a:rPr>
              <a:t> e </a:t>
            </a:r>
            <a:r>
              <a:rPr lang="it-IT" sz="3000" i="1">
                <a:latin typeface="Arial"/>
                <a:ea typeface="Arial"/>
                <a:cs typeface="Arial"/>
                <a:sym typeface="Arial"/>
              </a:rPr>
              <a:t>target di mercato</a:t>
            </a:r>
            <a:r>
              <a:rPr lang="it-IT" sz="3000">
                <a:latin typeface="Arial"/>
                <a:ea typeface="Arial"/>
                <a:cs typeface="Arial"/>
                <a:sym typeface="Arial"/>
              </a:rPr>
              <a:t>.</a:t>
            </a:r>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1431" name="Google Shape;1431;p1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Fattori che influenzano il T.O.C.</a:t>
            </a:r>
            <a:endParaRPr/>
          </a:p>
        </p:txBody>
      </p:sp>
      <p:sp>
        <p:nvSpPr>
          <p:cNvPr id="1432" name="Google Shape;1432;p127"/>
          <p:cNvSpPr txBox="1">
            <a:spLocks noGrp="1"/>
          </p:cNvSpPr>
          <p:nvPr>
            <p:ph type="body" idx="1"/>
          </p:nvPr>
        </p:nvSpPr>
        <p:spPr>
          <a:xfrm>
            <a:off x="468313" y="1557338"/>
            <a:ext cx="8229600" cy="5300662"/>
          </a:xfrm>
          <a:prstGeom prst="rect">
            <a:avLst/>
          </a:prstGeom>
          <a:noFill/>
          <a:ln>
            <a:noFill/>
          </a:ln>
        </p:spPr>
        <p:txBody>
          <a:bodyPr spcFirstLastPara="1" wrap="square" lIns="91425" tIns="45700" rIns="91425" bIns="45700" anchor="t" anchorCtr="0">
            <a:noAutofit/>
          </a:bodyPr>
          <a:lstStyle/>
          <a:p>
            <a:pPr marL="342900" lvl="0" indent="-342900" algn="just" rtl="0">
              <a:lnSpc>
                <a:spcPct val="80000"/>
              </a:lnSpc>
              <a:spcBef>
                <a:spcPts val="0"/>
              </a:spcBef>
              <a:spcAft>
                <a:spcPts val="0"/>
              </a:spcAft>
              <a:buSzPts val="2000"/>
              <a:buChar char="●"/>
            </a:pPr>
            <a:r>
              <a:rPr lang="it-IT" sz="2000">
                <a:latin typeface="Arial"/>
                <a:ea typeface="Arial"/>
                <a:cs typeface="Arial"/>
                <a:sym typeface="Arial"/>
              </a:rPr>
              <a:t>Il T.O.C. sembra modificarsi in seguito a particolari condizioni che riguardano l’individuo. Nelle donne varia la sensibilità olfattiva nelle varie fasi mestruali: a risultato di variazioni ormonali a livello della mucosa dell’epitelio olfattivo. Nei soggetti anziani, la soglia di percezione è più elevata, il fenomeno non del tutto chiaro, è attribuibile o al decremento nella rigenerazione dei recettori olfattivi, oppure, ad una incapacità più “centrale” di astrarre la corretta etichetta verbale della memoria semantica. </a:t>
            </a:r>
            <a:endParaRPr/>
          </a:p>
          <a:p>
            <a:pPr marL="342900" lvl="0" indent="-342900" algn="just" rtl="0">
              <a:lnSpc>
                <a:spcPct val="80000"/>
              </a:lnSpc>
              <a:spcBef>
                <a:spcPts val="400"/>
              </a:spcBef>
              <a:spcAft>
                <a:spcPts val="0"/>
              </a:spcAft>
              <a:buSzPts val="2000"/>
              <a:buChar char="●"/>
            </a:pPr>
            <a:r>
              <a:rPr lang="it-IT" sz="2000">
                <a:latin typeface="Arial"/>
                <a:ea typeface="Arial"/>
                <a:cs typeface="Arial"/>
                <a:sym typeface="Arial"/>
              </a:rPr>
              <a:t>Nei soggetti, fumatori e non, che quotidianamente frequentano locali esposti al fumo, aumenta il livello di percezione, producendo delle valutazioni inferiori rispetto ai non fumatori. Dovuto sia alla piridina contenuta largamente nel tabacco, che al n-butanolo contenuto in piccole quantità; il fenomeno è da attribuire maggiormente ad un decremento sensoriale piuttosto che ad un fenomeno di assuefazione.</a:t>
            </a:r>
            <a:endParaRPr/>
          </a:p>
          <a:p>
            <a:pPr marL="342900" lvl="0" indent="-342900" algn="just" rtl="0">
              <a:lnSpc>
                <a:spcPct val="80000"/>
              </a:lnSpc>
              <a:spcBef>
                <a:spcPts val="400"/>
              </a:spcBef>
              <a:spcAft>
                <a:spcPts val="0"/>
              </a:spcAft>
              <a:buSzPts val="2000"/>
              <a:buChar char="●"/>
            </a:pPr>
            <a:r>
              <a:rPr lang="it-IT" sz="2000">
                <a:latin typeface="Arial"/>
                <a:ea typeface="Arial"/>
                <a:cs typeface="Arial"/>
                <a:sym typeface="Arial"/>
              </a:rPr>
              <a:t>Presenza di fattori di disturbo: odori estranei a quello in analisi. Durante l’analisi sensoriale evitare l’uso profumi o evitare odori di fumo dovuti a recente esposizione al fumo. </a:t>
            </a:r>
            <a:endParaRPr sz="2000">
              <a:latin typeface="Arial"/>
              <a:ea typeface="Arial"/>
              <a:cs typeface="Arial"/>
              <a:sym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437" name="Google Shape;1437;p1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 Fattori che influenzano il T.O.C.</a:t>
            </a:r>
            <a:endParaRPr/>
          </a:p>
        </p:txBody>
      </p:sp>
      <p:sp>
        <p:nvSpPr>
          <p:cNvPr id="1438" name="Google Shape;1438;p128"/>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3200"/>
              <a:buChar char="●"/>
            </a:pPr>
            <a:r>
              <a:rPr lang="it-IT">
                <a:latin typeface="Arial"/>
                <a:ea typeface="Arial"/>
                <a:cs typeface="Arial"/>
                <a:sym typeface="Arial"/>
              </a:rPr>
              <a:t>Alcuni soggetti mostrano l’incapacità di percepire un numero limitato di odori affini cioè presentano nei confronti degli odori primari una anosmia specifica.</a:t>
            </a:r>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Nella persona anosmica aumenta la soglia di percezione di determinate sostanze che appartengono alla stessa classe di sensazioni primarie e viene influenzata la percezione di odori più complessi.</a:t>
            </a:r>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Google Shape;1443;p1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Soglia di identificazione</a:t>
            </a:r>
            <a:endParaRPr/>
          </a:p>
        </p:txBody>
      </p:sp>
      <p:sp>
        <p:nvSpPr>
          <p:cNvPr id="1444" name="Google Shape;1444;p129"/>
          <p:cNvSpPr txBox="1">
            <a:spLocks noGrp="1"/>
          </p:cNvSpPr>
          <p:nvPr>
            <p:ph type="body" idx="1"/>
          </p:nvPr>
        </p:nvSpPr>
        <p:spPr>
          <a:xfrm>
            <a:off x="468313" y="1773238"/>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3200"/>
              <a:buChar char="●"/>
            </a:pPr>
            <a:r>
              <a:rPr lang="it-IT">
                <a:latin typeface="Arial"/>
                <a:ea typeface="Arial"/>
                <a:cs typeface="Arial"/>
                <a:sym typeface="Arial"/>
              </a:rPr>
              <a:t>L’abilità ad identificare sia la qualità che l’intensità degli odori sembra essere facilitata dalla pratica.</a:t>
            </a:r>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L’efficacia dei training dipenderebbe da variabili operanti insieme, quali la familiarità delle sostanze odorose e l’esistenza di una forte associazione tra l’odore e il suo nome.</a:t>
            </a:r>
            <a:endParaRPr>
              <a:latin typeface="Arial"/>
              <a:ea typeface="Arial"/>
              <a:cs typeface="Arial"/>
              <a:sym typeface="Aria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sp>
        <p:nvSpPr>
          <p:cNvPr id="1449" name="Google Shape;1449;p1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Valutazione della Uo o Ou</a:t>
            </a:r>
            <a:endParaRPr/>
          </a:p>
        </p:txBody>
      </p:sp>
      <p:sp>
        <p:nvSpPr>
          <p:cNvPr id="1450" name="Google Shape;1450;p130"/>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2400"/>
              <a:buChar char="●"/>
            </a:pPr>
            <a:r>
              <a:rPr lang="it-IT" sz="2400">
                <a:latin typeface="Arial"/>
                <a:ea typeface="Arial"/>
                <a:cs typeface="Arial"/>
                <a:sym typeface="Arial"/>
              </a:rPr>
              <a:t>Per determinare la Uo si ricorre all'analisi gascromatografica-olfattometrica (GCO). </a:t>
            </a:r>
            <a:endParaRPr/>
          </a:p>
          <a:p>
            <a:pPr marL="342900" lvl="0" indent="-342900" algn="just" rtl="0">
              <a:lnSpc>
                <a:spcPct val="90000"/>
              </a:lnSpc>
              <a:spcBef>
                <a:spcPts val="1680"/>
              </a:spcBef>
              <a:spcAft>
                <a:spcPts val="0"/>
              </a:spcAft>
              <a:buSzPts val="2400"/>
              <a:buChar char="●"/>
            </a:pPr>
            <a:r>
              <a:rPr lang="it-IT" sz="2400">
                <a:latin typeface="Arial"/>
                <a:ea typeface="Arial"/>
                <a:cs typeface="Arial"/>
                <a:sym typeface="Arial"/>
              </a:rPr>
              <a:t>Tecnica analitica utilizzata per valutare il contributo odoroso di ciascuno dei composti volatili presenti negli estratti aromatici e quindi per selezionare i composti che definiscono le caratteristiche sensoriali olfattive di un prodotto. </a:t>
            </a:r>
            <a:endParaRPr/>
          </a:p>
          <a:p>
            <a:pPr marL="342900" lvl="0" indent="-342900" algn="just" rtl="0">
              <a:lnSpc>
                <a:spcPct val="90000"/>
              </a:lnSpc>
              <a:spcBef>
                <a:spcPts val="1680"/>
              </a:spcBef>
              <a:spcAft>
                <a:spcPts val="0"/>
              </a:spcAft>
              <a:buSzPts val="2400"/>
              <a:buChar char="●"/>
            </a:pPr>
            <a:r>
              <a:rPr lang="it-IT" sz="2400">
                <a:latin typeface="Arial"/>
                <a:ea typeface="Arial"/>
                <a:cs typeface="Arial"/>
                <a:sym typeface="Arial"/>
              </a:rPr>
              <a:t>Essa comporta la separazione e la quantificazione per via gascromatografica dei composti volatili presenti negli estratti aromatici e la selezione dei composti aventi proprietà odorose tramite la valutazione olfattometrica condotta da un annusatore.</a:t>
            </a:r>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sp>
        <p:nvSpPr>
          <p:cNvPr id="1455" name="Google Shape;1455;p131"/>
          <p:cNvSpPr txBox="1">
            <a:spLocks noGrp="1"/>
          </p:cNvSpPr>
          <p:nvPr>
            <p:ph type="title"/>
          </p:nvPr>
        </p:nvSpPr>
        <p:spPr>
          <a:xfrm>
            <a:off x="457200" y="-171450"/>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400">
                <a:latin typeface="Arial"/>
                <a:ea typeface="Arial"/>
                <a:cs typeface="Arial"/>
                <a:sym typeface="Arial"/>
              </a:rPr>
              <a:t>Memorizzazione delle sostanze odorose</a:t>
            </a:r>
            <a:endParaRPr/>
          </a:p>
        </p:txBody>
      </p:sp>
      <p:sp>
        <p:nvSpPr>
          <p:cNvPr id="1456" name="Google Shape;1456;p131"/>
          <p:cNvSpPr txBox="1">
            <a:spLocks noGrp="1"/>
          </p:cNvSpPr>
          <p:nvPr>
            <p:ph type="body" idx="1"/>
          </p:nvPr>
        </p:nvSpPr>
        <p:spPr>
          <a:xfrm>
            <a:off x="457200" y="620713"/>
            <a:ext cx="8229600" cy="6237287"/>
          </a:xfrm>
          <a:prstGeom prst="rect">
            <a:avLst/>
          </a:prstGeom>
          <a:noFill/>
          <a:ln>
            <a:noFill/>
          </a:ln>
        </p:spPr>
        <p:txBody>
          <a:bodyPr spcFirstLastPara="1" wrap="square" lIns="91425" tIns="45700" rIns="91425" bIns="45700" anchor="t" anchorCtr="0">
            <a:noAutofit/>
          </a:bodyPr>
          <a:lstStyle/>
          <a:p>
            <a:pPr marL="342900" lvl="0" indent="-254000" algn="l" rtl="0">
              <a:lnSpc>
                <a:spcPct val="80000"/>
              </a:lnSpc>
              <a:spcBef>
                <a:spcPts val="0"/>
              </a:spcBef>
              <a:spcAft>
                <a:spcPts val="0"/>
              </a:spcAft>
              <a:buSzPts val="1400"/>
              <a:buNone/>
            </a:pPr>
            <a:endParaRPr sz="1400">
              <a:latin typeface="Arial"/>
              <a:ea typeface="Arial"/>
              <a:cs typeface="Arial"/>
              <a:sym typeface="Arial"/>
            </a:endParaRPr>
          </a:p>
          <a:p>
            <a:pPr marL="342900" lvl="0" indent="-342900" algn="just" rtl="0">
              <a:lnSpc>
                <a:spcPct val="80000"/>
              </a:lnSpc>
              <a:spcBef>
                <a:spcPts val="320"/>
              </a:spcBef>
              <a:spcAft>
                <a:spcPts val="0"/>
              </a:spcAft>
              <a:buSzPts val="1600"/>
              <a:buChar char="●"/>
            </a:pPr>
            <a:r>
              <a:rPr lang="it-IT" sz="1600">
                <a:latin typeface="Arial"/>
                <a:ea typeface="Arial"/>
                <a:cs typeface="Arial"/>
                <a:sym typeface="Arial"/>
              </a:rPr>
              <a:t>La memoria umana può essere stimolata attraverso due meccanismi: </a:t>
            </a:r>
            <a:endParaRPr/>
          </a:p>
          <a:p>
            <a:pPr marL="342900" lvl="0" indent="-241300" algn="just" rtl="0">
              <a:lnSpc>
                <a:spcPct val="80000"/>
              </a:lnSpc>
              <a:spcBef>
                <a:spcPts val="320"/>
              </a:spcBef>
              <a:spcAft>
                <a:spcPts val="0"/>
              </a:spcAft>
              <a:buSzPts val="1600"/>
              <a:buNone/>
            </a:pPr>
            <a:endParaRPr sz="1600">
              <a:latin typeface="Arial"/>
              <a:ea typeface="Arial"/>
              <a:cs typeface="Arial"/>
              <a:sym typeface="Arial"/>
            </a:endParaRPr>
          </a:p>
          <a:p>
            <a:pPr marL="342900" lvl="0" indent="-342900" algn="just" rtl="0">
              <a:lnSpc>
                <a:spcPct val="80000"/>
              </a:lnSpc>
              <a:spcBef>
                <a:spcPts val="320"/>
              </a:spcBef>
              <a:spcAft>
                <a:spcPts val="0"/>
              </a:spcAft>
              <a:buSzPts val="1600"/>
              <a:buChar char="●"/>
            </a:pPr>
            <a:r>
              <a:rPr lang="it-IT" sz="1600">
                <a:latin typeface="Arial"/>
                <a:ea typeface="Arial"/>
                <a:cs typeface="Arial"/>
                <a:sym typeface="Arial"/>
              </a:rPr>
              <a:t>- La rievocazione (memoria volontaria)</a:t>
            </a:r>
            <a:endParaRPr/>
          </a:p>
          <a:p>
            <a:pPr marL="342900" lvl="0" indent="-342900" algn="just" rtl="0">
              <a:lnSpc>
                <a:spcPct val="80000"/>
              </a:lnSpc>
              <a:spcBef>
                <a:spcPts val="320"/>
              </a:spcBef>
              <a:spcAft>
                <a:spcPts val="0"/>
              </a:spcAft>
              <a:buSzPts val="1600"/>
              <a:buChar char="●"/>
            </a:pPr>
            <a:r>
              <a:rPr lang="it-IT" sz="1600">
                <a:latin typeface="Arial"/>
                <a:ea typeface="Arial"/>
                <a:cs typeface="Arial"/>
                <a:sym typeface="Arial"/>
              </a:rPr>
              <a:t>- Il riconoscimento (memoria involontaria)</a:t>
            </a:r>
            <a:endParaRPr/>
          </a:p>
          <a:p>
            <a:pPr marL="342900" lvl="0" indent="-241300" algn="just" rtl="0">
              <a:lnSpc>
                <a:spcPct val="80000"/>
              </a:lnSpc>
              <a:spcBef>
                <a:spcPts val="320"/>
              </a:spcBef>
              <a:spcAft>
                <a:spcPts val="0"/>
              </a:spcAft>
              <a:buSzPts val="1600"/>
              <a:buNone/>
            </a:pPr>
            <a:endParaRPr sz="1600">
              <a:latin typeface="Arial"/>
              <a:ea typeface="Arial"/>
              <a:cs typeface="Arial"/>
              <a:sym typeface="Arial"/>
            </a:endParaRPr>
          </a:p>
          <a:p>
            <a:pPr marL="342900" lvl="0" indent="-342900" algn="just" rtl="0">
              <a:lnSpc>
                <a:spcPct val="80000"/>
              </a:lnSpc>
              <a:spcBef>
                <a:spcPts val="320"/>
              </a:spcBef>
              <a:spcAft>
                <a:spcPts val="0"/>
              </a:spcAft>
              <a:buSzPts val="1600"/>
              <a:buChar char="●"/>
            </a:pPr>
            <a:r>
              <a:rPr lang="it-IT" sz="1600">
                <a:latin typeface="Arial"/>
                <a:ea typeface="Arial"/>
                <a:cs typeface="Arial"/>
                <a:sym typeface="Arial"/>
              </a:rPr>
              <a:t>Nella prima si richiede la riproduzione dell’evento, nella seconda invece l’identificazione dell’evento all’interno di un insieme di eventi (inclusi i distrattori).</a:t>
            </a:r>
            <a:endParaRPr/>
          </a:p>
          <a:p>
            <a:pPr marL="342900" lvl="0" indent="-342900" algn="just" rtl="0">
              <a:lnSpc>
                <a:spcPct val="80000"/>
              </a:lnSpc>
              <a:spcBef>
                <a:spcPts val="320"/>
              </a:spcBef>
              <a:spcAft>
                <a:spcPts val="0"/>
              </a:spcAft>
              <a:buSzPts val="1600"/>
              <a:buChar char="●"/>
            </a:pPr>
            <a:r>
              <a:rPr lang="it-IT" sz="1600">
                <a:latin typeface="Arial"/>
                <a:ea typeface="Arial"/>
                <a:cs typeface="Arial"/>
                <a:sym typeface="Arial"/>
              </a:rPr>
              <a:t>Non è semplice rievocare gli odori, in quanto non direttamente riproducibili, anche se si utilizzano tutti gli strumenti semantici che abbiamo a disposizione, è impossibile “imparare a memoria” un odore, ma è possibile riconoscerlo attraverso diversi test. Secondo alcune teorie è impossibile rievocare gli odori.</a:t>
            </a:r>
            <a:endParaRPr/>
          </a:p>
          <a:p>
            <a:pPr marL="342900" lvl="0" indent="-342900" algn="just" rtl="0">
              <a:lnSpc>
                <a:spcPct val="80000"/>
              </a:lnSpc>
              <a:spcBef>
                <a:spcPts val="320"/>
              </a:spcBef>
              <a:spcAft>
                <a:spcPts val="0"/>
              </a:spcAft>
              <a:buSzPts val="1600"/>
              <a:buChar char="●"/>
            </a:pPr>
            <a:r>
              <a:rPr lang="it-IT" sz="1600">
                <a:latin typeface="Arial"/>
                <a:ea typeface="Arial"/>
                <a:cs typeface="Arial"/>
                <a:sym typeface="Arial"/>
              </a:rPr>
              <a:t>Nella memorizzazione verbale, dove un’immagine od una parola viene memorizzata grazie alla ripetuta stimolazione unidirezionale delle cellule nervose per poi essere dimenticata definitivamente, annullandosi all’incirca in quattro mesi. Gli odori si trovano in un “magazzino sensoriale” chimico all’interno del quale si attenua la loro intensità, stabilizzandosi a livelli che sembrano mantenersi costanti per un lungo intervallo di tempo, circa un anno. Il ricordo di questi, non è un evento isolato, ma concerne episodi significativi che rievocano cibi e aromi (flavour e texture). Mentre un episodio, che è solo legato all’evento, non sembra farci rivivere i profumi del tempo: cioè episodi che riguardano il cibo, l’ambiente e le altre persone.</a:t>
            </a:r>
            <a:endParaRPr/>
          </a:p>
          <a:p>
            <a:pPr marL="342900" lvl="0" indent="-342900" algn="just" rtl="0">
              <a:lnSpc>
                <a:spcPct val="80000"/>
              </a:lnSpc>
              <a:spcBef>
                <a:spcPts val="320"/>
              </a:spcBef>
              <a:spcAft>
                <a:spcPts val="0"/>
              </a:spcAft>
              <a:buSzPts val="1600"/>
              <a:buChar char="●"/>
            </a:pPr>
            <a:r>
              <a:rPr lang="it-IT" sz="1600">
                <a:latin typeface="Arial"/>
                <a:ea typeface="Arial"/>
                <a:cs typeface="Arial"/>
                <a:sym typeface="Arial"/>
              </a:rPr>
              <a:t>La stabilità del ricordo anche per tempi di ritenzione piuttosto lunghi è anche resistente ai fenomeni di interferenza retroattiva ovvero alle esperienze di apprendimento successive. Mentre tale tipo di memorizzazione non è resistente alla interferenza proattiva, ovvero la prima esperienza andrà successivamente ad influenzare il ricordo di quelle successive, restando sempre impressa in quanto resistente all’oblio. Ciò equivale a dire che un addestramento errato oppure una diversa esperienza olfattiva non può essere cancellata o per lo meno minimizzata da successivi interventi addestrativi.</a:t>
            </a:r>
            <a:endParaRPr/>
          </a:p>
          <a:p>
            <a:pPr marL="342900" lvl="0" indent="-241300" algn="l" rtl="0">
              <a:lnSpc>
                <a:spcPct val="80000"/>
              </a:lnSpc>
              <a:spcBef>
                <a:spcPts val="320"/>
              </a:spcBef>
              <a:spcAft>
                <a:spcPts val="0"/>
              </a:spcAft>
              <a:buSzPts val="1600"/>
              <a:buNone/>
            </a:pPr>
            <a:endParaRPr sz="1600">
              <a:latin typeface="Arial"/>
              <a:ea typeface="Arial"/>
              <a:cs typeface="Arial"/>
              <a:sym typeface="Aria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132"/>
          <p:cNvSpPr txBox="1">
            <a:spLocks noGrp="1"/>
          </p:cNvSpPr>
          <p:nvPr>
            <p:ph type="title"/>
          </p:nvPr>
        </p:nvSpPr>
        <p:spPr>
          <a:xfrm>
            <a:off x="457200" y="260350"/>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400">
                <a:latin typeface="Arial"/>
                <a:ea typeface="Arial"/>
                <a:cs typeface="Arial"/>
                <a:sym typeface="Arial"/>
              </a:rPr>
              <a:t>Memorizzazione delle sostanze odorose: curve dell’oblio</a:t>
            </a:r>
            <a:endParaRPr sz="3400">
              <a:latin typeface="Arial"/>
              <a:ea typeface="Arial"/>
              <a:cs typeface="Arial"/>
              <a:sym typeface="Arial"/>
            </a:endParaRPr>
          </a:p>
        </p:txBody>
      </p:sp>
      <p:grpSp>
        <p:nvGrpSpPr>
          <p:cNvPr id="1462" name="Google Shape;1462;p132"/>
          <p:cNvGrpSpPr/>
          <p:nvPr/>
        </p:nvGrpSpPr>
        <p:grpSpPr>
          <a:xfrm>
            <a:off x="555625" y="1520825"/>
            <a:ext cx="7904163" cy="5221288"/>
            <a:chOff x="169" y="935"/>
            <a:chExt cx="4979" cy="3289"/>
          </a:xfrm>
        </p:grpSpPr>
        <p:grpSp>
          <p:nvGrpSpPr>
            <p:cNvPr id="1463" name="Google Shape;1463;p132"/>
            <p:cNvGrpSpPr/>
            <p:nvPr/>
          </p:nvGrpSpPr>
          <p:grpSpPr>
            <a:xfrm>
              <a:off x="431" y="935"/>
              <a:ext cx="4717" cy="3044"/>
              <a:chOff x="431" y="935"/>
              <a:chExt cx="4717" cy="3044"/>
            </a:xfrm>
          </p:grpSpPr>
          <p:cxnSp>
            <p:nvCxnSpPr>
              <p:cNvPr id="1464" name="Google Shape;1464;p132"/>
              <p:cNvCxnSpPr/>
              <p:nvPr/>
            </p:nvCxnSpPr>
            <p:spPr>
              <a:xfrm rot="10800000">
                <a:off x="884" y="1026"/>
                <a:ext cx="0" cy="2586"/>
              </a:xfrm>
              <a:prstGeom prst="straightConnector1">
                <a:avLst/>
              </a:prstGeom>
              <a:noFill/>
              <a:ln w="9525" cap="flat" cmpd="sng">
                <a:solidFill>
                  <a:schemeClr val="dk1"/>
                </a:solidFill>
                <a:prstDash val="solid"/>
                <a:round/>
                <a:headEnd type="none" w="med" len="med"/>
                <a:tailEnd type="none" w="med" len="med"/>
              </a:ln>
            </p:spPr>
          </p:cxnSp>
          <p:cxnSp>
            <p:nvCxnSpPr>
              <p:cNvPr id="1465" name="Google Shape;1465;p132"/>
              <p:cNvCxnSpPr/>
              <p:nvPr/>
            </p:nvCxnSpPr>
            <p:spPr>
              <a:xfrm>
                <a:off x="884" y="3612"/>
                <a:ext cx="3946" cy="0"/>
              </a:xfrm>
              <a:prstGeom prst="straightConnector1">
                <a:avLst/>
              </a:prstGeom>
              <a:noFill/>
              <a:ln w="9525" cap="flat" cmpd="sng">
                <a:solidFill>
                  <a:schemeClr val="dk1"/>
                </a:solidFill>
                <a:prstDash val="solid"/>
                <a:round/>
                <a:headEnd type="none" w="med" len="med"/>
                <a:tailEnd type="triangle" w="med" len="med"/>
              </a:ln>
            </p:spPr>
          </p:cxnSp>
          <p:sp>
            <p:nvSpPr>
              <p:cNvPr id="1466" name="Google Shape;1466;p132"/>
              <p:cNvSpPr/>
              <p:nvPr/>
            </p:nvSpPr>
            <p:spPr>
              <a:xfrm>
                <a:off x="884" y="1026"/>
                <a:ext cx="1361" cy="2586"/>
              </a:xfrm>
              <a:custGeom>
                <a:avLst/>
                <a:gdLst/>
                <a:ahLst/>
                <a:cxnLst/>
                <a:rect l="l" t="t" r="r" b="b"/>
                <a:pathLst>
                  <a:path w="1361" h="2586" extrusionOk="0">
                    <a:moveTo>
                      <a:pt x="0" y="0"/>
                    </a:moveTo>
                    <a:cubicBezTo>
                      <a:pt x="23" y="298"/>
                      <a:pt x="46" y="597"/>
                      <a:pt x="91" y="816"/>
                    </a:cubicBezTo>
                    <a:cubicBezTo>
                      <a:pt x="136" y="1035"/>
                      <a:pt x="181" y="1141"/>
                      <a:pt x="272" y="1315"/>
                    </a:cubicBezTo>
                    <a:cubicBezTo>
                      <a:pt x="363" y="1489"/>
                      <a:pt x="499" y="1686"/>
                      <a:pt x="635" y="1860"/>
                    </a:cubicBezTo>
                    <a:cubicBezTo>
                      <a:pt x="771" y="2034"/>
                      <a:pt x="968" y="2238"/>
                      <a:pt x="1089" y="2359"/>
                    </a:cubicBezTo>
                    <a:cubicBezTo>
                      <a:pt x="1210" y="2480"/>
                      <a:pt x="1316" y="2548"/>
                      <a:pt x="1361" y="2586"/>
                    </a:cubicBezTo>
                  </a:path>
                </a:pathLst>
              </a:custGeom>
              <a:noFill/>
              <a:ln w="25400" cap="flat" cmpd="sng">
                <a:solidFill>
                  <a:srgbClr val="008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67" name="Google Shape;1467;p132"/>
              <p:cNvSpPr/>
              <p:nvPr/>
            </p:nvSpPr>
            <p:spPr>
              <a:xfrm>
                <a:off x="884" y="2341"/>
                <a:ext cx="3856" cy="324"/>
              </a:xfrm>
              <a:custGeom>
                <a:avLst/>
                <a:gdLst/>
                <a:ahLst/>
                <a:cxnLst/>
                <a:rect l="l" t="t" r="r" b="b"/>
                <a:pathLst>
                  <a:path w="3856" h="324" extrusionOk="0">
                    <a:moveTo>
                      <a:pt x="0" y="0"/>
                    </a:moveTo>
                    <a:cubicBezTo>
                      <a:pt x="38" y="68"/>
                      <a:pt x="76" y="136"/>
                      <a:pt x="136" y="181"/>
                    </a:cubicBezTo>
                    <a:cubicBezTo>
                      <a:pt x="196" y="226"/>
                      <a:pt x="242" y="249"/>
                      <a:pt x="363" y="272"/>
                    </a:cubicBezTo>
                    <a:cubicBezTo>
                      <a:pt x="484" y="295"/>
                      <a:pt x="703" y="310"/>
                      <a:pt x="862" y="317"/>
                    </a:cubicBezTo>
                    <a:cubicBezTo>
                      <a:pt x="1021" y="324"/>
                      <a:pt x="817" y="317"/>
                      <a:pt x="1316" y="317"/>
                    </a:cubicBezTo>
                    <a:cubicBezTo>
                      <a:pt x="1815" y="317"/>
                      <a:pt x="3433" y="317"/>
                      <a:pt x="3856" y="317"/>
                    </a:cubicBezTo>
                  </a:path>
                </a:pathLst>
              </a:custGeom>
              <a:noFill/>
              <a:ln w="254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68" name="Google Shape;1468;p132"/>
              <p:cNvSpPr/>
              <p:nvPr/>
            </p:nvSpPr>
            <p:spPr>
              <a:xfrm>
                <a:off x="884" y="1071"/>
                <a:ext cx="3856" cy="324"/>
              </a:xfrm>
              <a:custGeom>
                <a:avLst/>
                <a:gdLst/>
                <a:ahLst/>
                <a:cxnLst/>
                <a:rect l="l" t="t" r="r" b="b"/>
                <a:pathLst>
                  <a:path w="3856" h="324" extrusionOk="0">
                    <a:moveTo>
                      <a:pt x="0" y="0"/>
                    </a:moveTo>
                    <a:cubicBezTo>
                      <a:pt x="38" y="68"/>
                      <a:pt x="76" y="136"/>
                      <a:pt x="136" y="181"/>
                    </a:cubicBezTo>
                    <a:cubicBezTo>
                      <a:pt x="196" y="226"/>
                      <a:pt x="242" y="249"/>
                      <a:pt x="363" y="272"/>
                    </a:cubicBezTo>
                    <a:cubicBezTo>
                      <a:pt x="484" y="295"/>
                      <a:pt x="703" y="310"/>
                      <a:pt x="862" y="317"/>
                    </a:cubicBezTo>
                    <a:cubicBezTo>
                      <a:pt x="1021" y="324"/>
                      <a:pt x="817" y="317"/>
                      <a:pt x="1316" y="317"/>
                    </a:cubicBezTo>
                    <a:cubicBezTo>
                      <a:pt x="1815" y="317"/>
                      <a:pt x="3433" y="317"/>
                      <a:pt x="3856" y="317"/>
                    </a:cubicBezTo>
                  </a:path>
                </a:pathLst>
              </a:custGeom>
              <a:noFill/>
              <a:ln w="25400" cap="flat" cmpd="sng">
                <a:solidFill>
                  <a:srgbClr val="0000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469" name="Google Shape;1469;p132"/>
              <p:cNvCxnSpPr/>
              <p:nvPr/>
            </p:nvCxnSpPr>
            <p:spPr>
              <a:xfrm>
                <a:off x="793" y="1661"/>
                <a:ext cx="182" cy="0"/>
              </a:xfrm>
              <a:prstGeom prst="straightConnector1">
                <a:avLst/>
              </a:prstGeom>
              <a:noFill/>
              <a:ln w="9525" cap="flat" cmpd="sng">
                <a:solidFill>
                  <a:schemeClr val="dk1"/>
                </a:solidFill>
                <a:prstDash val="solid"/>
                <a:round/>
                <a:headEnd type="none" w="med" len="med"/>
                <a:tailEnd type="none" w="med" len="med"/>
              </a:ln>
            </p:spPr>
          </p:cxnSp>
          <p:cxnSp>
            <p:nvCxnSpPr>
              <p:cNvPr id="1470" name="Google Shape;1470;p132"/>
              <p:cNvCxnSpPr/>
              <p:nvPr/>
            </p:nvCxnSpPr>
            <p:spPr>
              <a:xfrm>
                <a:off x="793" y="2341"/>
                <a:ext cx="182" cy="0"/>
              </a:xfrm>
              <a:prstGeom prst="straightConnector1">
                <a:avLst/>
              </a:prstGeom>
              <a:noFill/>
              <a:ln w="9525" cap="flat" cmpd="sng">
                <a:solidFill>
                  <a:schemeClr val="dk1"/>
                </a:solidFill>
                <a:prstDash val="solid"/>
                <a:round/>
                <a:headEnd type="none" w="med" len="med"/>
                <a:tailEnd type="none" w="med" len="med"/>
              </a:ln>
            </p:spPr>
          </p:cxnSp>
          <p:cxnSp>
            <p:nvCxnSpPr>
              <p:cNvPr id="1471" name="Google Shape;1471;p132"/>
              <p:cNvCxnSpPr/>
              <p:nvPr/>
            </p:nvCxnSpPr>
            <p:spPr>
              <a:xfrm>
                <a:off x="793" y="3022"/>
                <a:ext cx="182" cy="0"/>
              </a:xfrm>
              <a:prstGeom prst="straightConnector1">
                <a:avLst/>
              </a:prstGeom>
              <a:noFill/>
              <a:ln w="9525" cap="flat" cmpd="sng">
                <a:solidFill>
                  <a:schemeClr val="dk1"/>
                </a:solidFill>
                <a:prstDash val="solid"/>
                <a:round/>
                <a:headEnd type="none" w="med" len="med"/>
                <a:tailEnd type="none" w="med" len="med"/>
              </a:ln>
            </p:spPr>
          </p:cxnSp>
          <p:sp>
            <p:nvSpPr>
              <p:cNvPr id="1472" name="Google Shape;1472;p132"/>
              <p:cNvSpPr txBox="1"/>
              <p:nvPr/>
            </p:nvSpPr>
            <p:spPr>
              <a:xfrm>
                <a:off x="431" y="935"/>
                <a:ext cx="408" cy="2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100</a:t>
                </a:r>
                <a:endParaRPr/>
              </a:p>
            </p:txBody>
          </p:sp>
          <p:sp>
            <p:nvSpPr>
              <p:cNvPr id="1473" name="Google Shape;1473;p132"/>
              <p:cNvSpPr txBox="1"/>
              <p:nvPr/>
            </p:nvSpPr>
            <p:spPr>
              <a:xfrm>
                <a:off x="431" y="1525"/>
                <a:ext cx="408" cy="2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  90</a:t>
                </a:r>
                <a:endParaRPr/>
              </a:p>
            </p:txBody>
          </p:sp>
          <p:sp>
            <p:nvSpPr>
              <p:cNvPr id="1474" name="Google Shape;1474;p132"/>
              <p:cNvSpPr txBox="1"/>
              <p:nvPr/>
            </p:nvSpPr>
            <p:spPr>
              <a:xfrm>
                <a:off x="431" y="2205"/>
                <a:ext cx="408" cy="2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  80</a:t>
                </a:r>
                <a:endParaRPr/>
              </a:p>
            </p:txBody>
          </p:sp>
          <p:sp>
            <p:nvSpPr>
              <p:cNvPr id="1475" name="Google Shape;1475;p132"/>
              <p:cNvSpPr txBox="1"/>
              <p:nvPr/>
            </p:nvSpPr>
            <p:spPr>
              <a:xfrm>
                <a:off x="431" y="2927"/>
                <a:ext cx="408" cy="2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  70</a:t>
                </a:r>
                <a:endParaRPr/>
              </a:p>
            </p:txBody>
          </p:sp>
          <p:sp>
            <p:nvSpPr>
              <p:cNvPr id="1476" name="Google Shape;1476;p132"/>
              <p:cNvSpPr txBox="1"/>
              <p:nvPr/>
            </p:nvSpPr>
            <p:spPr>
              <a:xfrm>
                <a:off x="2790" y="2432"/>
                <a:ext cx="2086" cy="2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Odori presentati in laboratorio</a:t>
                </a:r>
                <a:endParaRPr/>
              </a:p>
            </p:txBody>
          </p:sp>
          <p:sp>
            <p:nvSpPr>
              <p:cNvPr id="1477" name="Google Shape;1477;p132"/>
              <p:cNvSpPr txBox="1"/>
              <p:nvPr/>
            </p:nvSpPr>
            <p:spPr>
              <a:xfrm>
                <a:off x="3062" y="1162"/>
                <a:ext cx="2086"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a:solidFill>
                      <a:schemeClr val="dk1"/>
                    </a:solidFill>
                    <a:latin typeface="Arial"/>
                    <a:ea typeface="Arial"/>
                    <a:cs typeface="Arial"/>
                    <a:sym typeface="Arial"/>
                  </a:rPr>
                  <a:t>Episodi significativi</a:t>
                </a:r>
                <a:endParaRPr/>
              </a:p>
            </p:txBody>
          </p:sp>
          <p:sp>
            <p:nvSpPr>
              <p:cNvPr id="1478" name="Google Shape;1478;p132"/>
              <p:cNvSpPr txBox="1"/>
              <p:nvPr/>
            </p:nvSpPr>
            <p:spPr>
              <a:xfrm>
                <a:off x="839" y="1929"/>
                <a:ext cx="998"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a:solidFill>
                      <a:schemeClr val="dk1"/>
                    </a:solidFill>
                    <a:latin typeface="Arial"/>
                    <a:ea typeface="Arial"/>
                    <a:cs typeface="Arial"/>
                    <a:sym typeface="Arial"/>
                  </a:rPr>
                  <a:t>Figure</a:t>
                </a:r>
                <a:endParaRPr/>
              </a:p>
            </p:txBody>
          </p:sp>
          <p:cxnSp>
            <p:nvCxnSpPr>
              <p:cNvPr id="1479" name="Google Shape;1479;p132"/>
              <p:cNvCxnSpPr/>
              <p:nvPr/>
            </p:nvCxnSpPr>
            <p:spPr>
              <a:xfrm>
                <a:off x="793" y="1026"/>
                <a:ext cx="182" cy="0"/>
              </a:xfrm>
              <a:prstGeom prst="straightConnector1">
                <a:avLst/>
              </a:prstGeom>
              <a:noFill/>
              <a:ln w="9525" cap="flat" cmpd="sng">
                <a:solidFill>
                  <a:schemeClr val="dk1"/>
                </a:solidFill>
                <a:prstDash val="solid"/>
                <a:round/>
                <a:headEnd type="none" w="med" len="med"/>
                <a:tailEnd type="none" w="med" len="med"/>
              </a:ln>
            </p:spPr>
          </p:cxnSp>
          <p:cxnSp>
            <p:nvCxnSpPr>
              <p:cNvPr id="1480" name="Google Shape;1480;p132"/>
              <p:cNvCxnSpPr/>
              <p:nvPr/>
            </p:nvCxnSpPr>
            <p:spPr>
              <a:xfrm>
                <a:off x="793" y="3339"/>
                <a:ext cx="137" cy="46"/>
              </a:xfrm>
              <a:prstGeom prst="straightConnector1">
                <a:avLst/>
              </a:prstGeom>
              <a:noFill/>
              <a:ln w="9525" cap="flat" cmpd="sng">
                <a:solidFill>
                  <a:schemeClr val="dk1"/>
                </a:solidFill>
                <a:prstDash val="solid"/>
                <a:round/>
                <a:headEnd type="none" w="med" len="med"/>
                <a:tailEnd type="none" w="med" len="med"/>
              </a:ln>
            </p:spPr>
          </p:cxnSp>
          <p:cxnSp>
            <p:nvCxnSpPr>
              <p:cNvPr id="1481" name="Google Shape;1481;p132"/>
              <p:cNvCxnSpPr/>
              <p:nvPr/>
            </p:nvCxnSpPr>
            <p:spPr>
              <a:xfrm>
                <a:off x="793" y="3249"/>
                <a:ext cx="137" cy="45"/>
              </a:xfrm>
              <a:prstGeom prst="straightConnector1">
                <a:avLst/>
              </a:prstGeom>
              <a:noFill/>
              <a:ln w="9525" cap="flat" cmpd="sng">
                <a:solidFill>
                  <a:schemeClr val="dk1"/>
                </a:solidFill>
                <a:prstDash val="solid"/>
                <a:round/>
                <a:headEnd type="none" w="med" len="med"/>
                <a:tailEnd type="none" w="med" len="med"/>
              </a:ln>
            </p:spPr>
          </p:cxnSp>
          <p:sp>
            <p:nvSpPr>
              <p:cNvPr id="1482" name="Google Shape;1482;p132"/>
              <p:cNvSpPr txBox="1"/>
              <p:nvPr/>
            </p:nvSpPr>
            <p:spPr>
              <a:xfrm>
                <a:off x="431" y="3743"/>
                <a:ext cx="408" cy="2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    0</a:t>
                </a:r>
                <a:endParaRPr/>
              </a:p>
            </p:txBody>
          </p:sp>
          <p:cxnSp>
            <p:nvCxnSpPr>
              <p:cNvPr id="1483" name="Google Shape;1483;p132"/>
              <p:cNvCxnSpPr/>
              <p:nvPr/>
            </p:nvCxnSpPr>
            <p:spPr>
              <a:xfrm rot="10800000" flipH="1">
                <a:off x="1565" y="3475"/>
                <a:ext cx="1" cy="227"/>
              </a:xfrm>
              <a:prstGeom prst="straightConnector1">
                <a:avLst/>
              </a:prstGeom>
              <a:noFill/>
              <a:ln w="9525" cap="flat" cmpd="sng">
                <a:solidFill>
                  <a:schemeClr val="dk1"/>
                </a:solidFill>
                <a:prstDash val="solid"/>
                <a:round/>
                <a:headEnd type="none" w="med" len="med"/>
                <a:tailEnd type="none" w="med" len="med"/>
              </a:ln>
            </p:spPr>
          </p:cxnSp>
          <p:cxnSp>
            <p:nvCxnSpPr>
              <p:cNvPr id="1484" name="Google Shape;1484;p132"/>
              <p:cNvCxnSpPr/>
              <p:nvPr/>
            </p:nvCxnSpPr>
            <p:spPr>
              <a:xfrm rot="10800000" flipH="1">
                <a:off x="2245" y="3475"/>
                <a:ext cx="1" cy="227"/>
              </a:xfrm>
              <a:prstGeom prst="straightConnector1">
                <a:avLst/>
              </a:prstGeom>
              <a:noFill/>
              <a:ln w="9525" cap="flat" cmpd="sng">
                <a:solidFill>
                  <a:schemeClr val="dk1"/>
                </a:solidFill>
                <a:prstDash val="solid"/>
                <a:round/>
                <a:headEnd type="none" w="med" len="med"/>
                <a:tailEnd type="none" w="med" len="med"/>
              </a:ln>
            </p:spPr>
          </p:cxnSp>
          <p:cxnSp>
            <p:nvCxnSpPr>
              <p:cNvPr id="1485" name="Google Shape;1485;p132"/>
              <p:cNvCxnSpPr/>
              <p:nvPr/>
            </p:nvCxnSpPr>
            <p:spPr>
              <a:xfrm rot="10800000" flipH="1">
                <a:off x="2924" y="3475"/>
                <a:ext cx="1" cy="227"/>
              </a:xfrm>
              <a:prstGeom prst="straightConnector1">
                <a:avLst/>
              </a:prstGeom>
              <a:noFill/>
              <a:ln w="9525" cap="flat" cmpd="sng">
                <a:solidFill>
                  <a:schemeClr val="dk1"/>
                </a:solidFill>
                <a:prstDash val="solid"/>
                <a:round/>
                <a:headEnd type="none" w="med" len="med"/>
                <a:tailEnd type="none" w="med" len="med"/>
              </a:ln>
            </p:spPr>
          </p:cxnSp>
          <p:cxnSp>
            <p:nvCxnSpPr>
              <p:cNvPr id="1486" name="Google Shape;1486;p132"/>
              <p:cNvCxnSpPr/>
              <p:nvPr/>
            </p:nvCxnSpPr>
            <p:spPr>
              <a:xfrm rot="10800000" flipH="1">
                <a:off x="3606" y="3475"/>
                <a:ext cx="1" cy="227"/>
              </a:xfrm>
              <a:prstGeom prst="straightConnector1">
                <a:avLst/>
              </a:prstGeom>
              <a:noFill/>
              <a:ln w="9525" cap="flat" cmpd="sng">
                <a:solidFill>
                  <a:schemeClr val="dk1"/>
                </a:solidFill>
                <a:prstDash val="solid"/>
                <a:round/>
                <a:headEnd type="none" w="med" len="med"/>
                <a:tailEnd type="none" w="med" len="med"/>
              </a:ln>
            </p:spPr>
          </p:cxnSp>
          <p:cxnSp>
            <p:nvCxnSpPr>
              <p:cNvPr id="1487" name="Google Shape;1487;p132"/>
              <p:cNvCxnSpPr/>
              <p:nvPr/>
            </p:nvCxnSpPr>
            <p:spPr>
              <a:xfrm rot="10800000" flipH="1">
                <a:off x="4286" y="3475"/>
                <a:ext cx="1" cy="227"/>
              </a:xfrm>
              <a:prstGeom prst="straightConnector1">
                <a:avLst/>
              </a:prstGeom>
              <a:noFill/>
              <a:ln w="9525" cap="flat" cmpd="sng">
                <a:solidFill>
                  <a:schemeClr val="dk1"/>
                </a:solidFill>
                <a:prstDash val="solid"/>
                <a:round/>
                <a:headEnd type="none" w="med" len="med"/>
                <a:tailEnd type="none" w="med" len="med"/>
              </a:ln>
            </p:spPr>
          </p:cxnSp>
          <p:sp>
            <p:nvSpPr>
              <p:cNvPr id="1488" name="Google Shape;1488;p132"/>
              <p:cNvSpPr txBox="1"/>
              <p:nvPr/>
            </p:nvSpPr>
            <p:spPr>
              <a:xfrm>
                <a:off x="1292" y="3748"/>
                <a:ext cx="408" cy="2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    2</a:t>
                </a:r>
                <a:endParaRPr/>
              </a:p>
            </p:txBody>
          </p:sp>
          <p:sp>
            <p:nvSpPr>
              <p:cNvPr id="1489" name="Google Shape;1489;p132"/>
              <p:cNvSpPr txBox="1"/>
              <p:nvPr/>
            </p:nvSpPr>
            <p:spPr>
              <a:xfrm>
                <a:off x="1973" y="3748"/>
                <a:ext cx="408" cy="2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    4</a:t>
                </a:r>
                <a:endParaRPr/>
              </a:p>
            </p:txBody>
          </p:sp>
          <p:sp>
            <p:nvSpPr>
              <p:cNvPr id="1490" name="Google Shape;1490;p132"/>
              <p:cNvSpPr txBox="1"/>
              <p:nvPr/>
            </p:nvSpPr>
            <p:spPr>
              <a:xfrm>
                <a:off x="2653" y="3748"/>
                <a:ext cx="408" cy="2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    6</a:t>
                </a:r>
                <a:endParaRPr/>
              </a:p>
            </p:txBody>
          </p:sp>
          <p:sp>
            <p:nvSpPr>
              <p:cNvPr id="1491" name="Google Shape;1491;p132"/>
              <p:cNvSpPr txBox="1"/>
              <p:nvPr/>
            </p:nvSpPr>
            <p:spPr>
              <a:xfrm>
                <a:off x="3334" y="3748"/>
                <a:ext cx="408" cy="2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    8</a:t>
                </a:r>
                <a:endParaRPr/>
              </a:p>
            </p:txBody>
          </p:sp>
          <p:sp>
            <p:nvSpPr>
              <p:cNvPr id="1492" name="Google Shape;1492;p132"/>
              <p:cNvSpPr txBox="1"/>
              <p:nvPr/>
            </p:nvSpPr>
            <p:spPr>
              <a:xfrm>
                <a:off x="4014" y="3748"/>
                <a:ext cx="498" cy="2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    10</a:t>
                </a:r>
                <a:endParaRPr/>
              </a:p>
            </p:txBody>
          </p:sp>
        </p:grpSp>
        <p:sp>
          <p:nvSpPr>
            <p:cNvPr id="1493" name="Google Shape;1493;p132"/>
            <p:cNvSpPr txBox="1"/>
            <p:nvPr/>
          </p:nvSpPr>
          <p:spPr>
            <a:xfrm>
              <a:off x="2109" y="3974"/>
              <a:ext cx="1542" cy="2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a:solidFill>
                    <a:schemeClr val="dk1"/>
                  </a:solidFill>
                  <a:latin typeface="Arial"/>
                  <a:ea typeface="Arial"/>
                  <a:cs typeface="Arial"/>
                  <a:sym typeface="Arial"/>
                </a:rPr>
                <a:t>Mesi</a:t>
              </a:r>
              <a:endParaRPr/>
            </a:p>
          </p:txBody>
        </p:sp>
        <p:sp>
          <p:nvSpPr>
            <p:cNvPr id="1494" name="Google Shape;1494;p132"/>
            <p:cNvSpPr txBox="1"/>
            <p:nvPr/>
          </p:nvSpPr>
          <p:spPr>
            <a:xfrm rot="-5400000">
              <a:off x="-477" y="2035"/>
              <a:ext cx="1542" cy="2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a:solidFill>
                    <a:schemeClr val="dk1"/>
                  </a:solidFill>
                  <a:latin typeface="Arial"/>
                  <a:ea typeface="Arial"/>
                  <a:cs typeface="Arial"/>
                  <a:sym typeface="Arial"/>
                </a:rPr>
                <a:t>% Memorizzazione</a:t>
              </a:r>
              <a:endParaRPr/>
            </a:p>
          </p:txBody>
        </p:sp>
      </p:gr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499" name="Google Shape;1499;p1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ORGANI DEL GUSTO</a:t>
            </a:r>
            <a:endParaRPr/>
          </a:p>
        </p:txBody>
      </p:sp>
      <p:sp>
        <p:nvSpPr>
          <p:cNvPr id="1500" name="Google Shape;1500;p133"/>
          <p:cNvSpPr txBox="1">
            <a:spLocks noGrp="1"/>
          </p:cNvSpPr>
          <p:nvPr>
            <p:ph type="body" idx="1"/>
          </p:nvPr>
        </p:nvSpPr>
        <p:spPr>
          <a:xfrm>
            <a:off x="457200" y="1600200"/>
            <a:ext cx="8229600" cy="4997450"/>
          </a:xfrm>
          <a:prstGeom prst="rect">
            <a:avLst/>
          </a:prstGeom>
          <a:noFill/>
          <a:ln>
            <a:noFill/>
          </a:ln>
        </p:spPr>
        <p:txBody>
          <a:bodyPr spcFirstLastPara="1" wrap="square" lIns="91425" tIns="45700" rIns="91425" bIns="45700" anchor="t" anchorCtr="0">
            <a:noAutofit/>
          </a:bodyPr>
          <a:lstStyle/>
          <a:p>
            <a:pPr marL="342900" lvl="0" indent="-342900" algn="just" rtl="0">
              <a:lnSpc>
                <a:spcPct val="80000"/>
              </a:lnSpc>
              <a:spcBef>
                <a:spcPts val="0"/>
              </a:spcBef>
              <a:spcAft>
                <a:spcPts val="0"/>
              </a:spcAft>
              <a:buSzPts val="2800"/>
              <a:buChar char="●"/>
            </a:pPr>
            <a:r>
              <a:rPr lang="it-IT" sz="2800">
                <a:latin typeface="Arial"/>
                <a:ea typeface="Arial"/>
                <a:cs typeface="Arial"/>
                <a:sym typeface="Arial"/>
              </a:rPr>
              <a:t>Gli organi del gusto sono le gemme gustative formate da cellule di sostegno e da cellule gustative, collegate alle fibre nervose mediante sinapsi</a:t>
            </a:r>
            <a:endParaRPr/>
          </a:p>
          <a:p>
            <a:pPr marL="342900" lvl="0" indent="-165100" algn="just" rtl="0">
              <a:lnSpc>
                <a:spcPct val="80000"/>
              </a:lnSpc>
              <a:spcBef>
                <a:spcPts val="560"/>
              </a:spcBef>
              <a:spcAft>
                <a:spcPts val="0"/>
              </a:spcAft>
              <a:buSzPts val="2800"/>
              <a:buNone/>
            </a:pPr>
            <a:endParaRPr sz="2800">
              <a:latin typeface="Arial"/>
              <a:ea typeface="Arial"/>
              <a:cs typeface="Arial"/>
              <a:sym typeface="Arial"/>
            </a:endParaRPr>
          </a:p>
          <a:p>
            <a:pPr marL="342900" lvl="0" indent="-342900" algn="just" rtl="0">
              <a:lnSpc>
                <a:spcPct val="80000"/>
              </a:lnSpc>
              <a:spcBef>
                <a:spcPts val="560"/>
              </a:spcBef>
              <a:spcAft>
                <a:spcPts val="0"/>
              </a:spcAft>
              <a:buSzPts val="2800"/>
              <a:buChar char="●"/>
            </a:pPr>
            <a:r>
              <a:rPr lang="it-IT" sz="2800">
                <a:latin typeface="Arial"/>
                <a:ea typeface="Arial"/>
                <a:cs typeface="Arial"/>
                <a:sym typeface="Arial"/>
              </a:rPr>
              <a:t>Le gemme gustative sono localizzate in prevalenza sulla lingua, ma si ritrovano anche nel palato molle, nella faringe, nell’epiglottide e nella mucosa della guancia</a:t>
            </a:r>
            <a:endParaRPr/>
          </a:p>
          <a:p>
            <a:pPr marL="342900" lvl="0" indent="-165100" algn="just" rtl="0">
              <a:lnSpc>
                <a:spcPct val="80000"/>
              </a:lnSpc>
              <a:spcBef>
                <a:spcPts val="560"/>
              </a:spcBef>
              <a:spcAft>
                <a:spcPts val="0"/>
              </a:spcAft>
              <a:buSzPts val="2800"/>
              <a:buNone/>
            </a:pPr>
            <a:endParaRPr sz="2800">
              <a:latin typeface="Arial"/>
              <a:ea typeface="Arial"/>
              <a:cs typeface="Arial"/>
              <a:sym typeface="Arial"/>
            </a:endParaRPr>
          </a:p>
          <a:p>
            <a:pPr marL="342900" lvl="0" indent="-342900" algn="just" rtl="0">
              <a:lnSpc>
                <a:spcPct val="80000"/>
              </a:lnSpc>
              <a:spcBef>
                <a:spcPts val="560"/>
              </a:spcBef>
              <a:spcAft>
                <a:spcPts val="0"/>
              </a:spcAft>
              <a:buSzPts val="2800"/>
              <a:buChar char="●"/>
            </a:pPr>
            <a:r>
              <a:rPr lang="it-IT" sz="2800">
                <a:latin typeface="Arial"/>
                <a:ea typeface="Arial"/>
                <a:cs typeface="Arial"/>
                <a:sym typeface="Arial"/>
              </a:rPr>
              <a:t>Tali strutture sono contenute in diversi tipi di papille (fungiformi, filiformi, vallate e foliate) che hanno grandezza e localizzazione differenti </a:t>
            </a:r>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5" name="Google Shape;1505;p1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Gemma o calice gustativo</a:t>
            </a:r>
            <a:endParaRPr/>
          </a:p>
        </p:txBody>
      </p:sp>
      <p:pic>
        <p:nvPicPr>
          <p:cNvPr id="1506" name="Google Shape;1506;p134" descr="calici_gustativi"/>
          <p:cNvPicPr preferRelativeResize="0">
            <a:picLocks noGrp="1"/>
          </p:cNvPicPr>
          <p:nvPr>
            <p:ph type="body" idx="1"/>
          </p:nvPr>
        </p:nvPicPr>
        <p:blipFill rotWithShape="1">
          <a:blip r:embed="rId3">
            <a:alphaModFix/>
          </a:blip>
          <a:srcRect/>
          <a:stretch/>
        </p:blipFill>
        <p:spPr>
          <a:xfrm>
            <a:off x="3055938" y="1700213"/>
            <a:ext cx="3176587" cy="4537075"/>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sp>
        <p:nvSpPr>
          <p:cNvPr id="1511" name="Google Shape;1511;p1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LA LINGUA</a:t>
            </a:r>
            <a:endParaRPr/>
          </a:p>
        </p:txBody>
      </p:sp>
      <p:pic>
        <p:nvPicPr>
          <p:cNvPr id="1512" name="Google Shape;1512;p135" descr="Superficie dorsale della lingua"/>
          <p:cNvPicPr preferRelativeResize="0">
            <a:picLocks noGrp="1"/>
          </p:cNvPicPr>
          <p:nvPr>
            <p:ph type="body" idx="1"/>
          </p:nvPr>
        </p:nvPicPr>
        <p:blipFill rotWithShape="1">
          <a:blip r:embed="rId3">
            <a:alphaModFix/>
          </a:blip>
          <a:srcRect/>
          <a:stretch/>
        </p:blipFill>
        <p:spPr>
          <a:xfrm>
            <a:off x="539750" y="1978025"/>
            <a:ext cx="3600450" cy="3508375"/>
          </a:xfrm>
          <a:prstGeom prst="rect">
            <a:avLst/>
          </a:prstGeom>
          <a:noFill/>
          <a:ln>
            <a:noFill/>
          </a:ln>
        </p:spPr>
      </p:pic>
      <p:sp>
        <p:nvSpPr>
          <p:cNvPr id="1513" name="Google Shape;1513;p135"/>
          <p:cNvSpPr/>
          <p:nvPr/>
        </p:nvSpPr>
        <p:spPr>
          <a:xfrm>
            <a:off x="0" y="-7059613"/>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14" name="Google Shape;1514;p135"/>
          <p:cNvSpPr/>
          <p:nvPr/>
        </p:nvSpPr>
        <p:spPr>
          <a:xfrm>
            <a:off x="0" y="13916025"/>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15" name="Google Shape;1515;p135"/>
          <p:cNvSpPr/>
          <p:nvPr/>
        </p:nvSpPr>
        <p:spPr>
          <a:xfrm>
            <a:off x="0" y="-7059613"/>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16" name="Google Shape;1516;p135"/>
          <p:cNvSpPr/>
          <p:nvPr/>
        </p:nvSpPr>
        <p:spPr>
          <a:xfrm>
            <a:off x="0" y="13916025"/>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17" name="Google Shape;1517;p135"/>
          <p:cNvSpPr/>
          <p:nvPr/>
        </p:nvSpPr>
        <p:spPr>
          <a:xfrm>
            <a:off x="0" y="-7059613"/>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18" name="Google Shape;1518;p135"/>
          <p:cNvSpPr/>
          <p:nvPr/>
        </p:nvSpPr>
        <p:spPr>
          <a:xfrm>
            <a:off x="0" y="13916025"/>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519" name="Google Shape;1519;p135" descr="Particolare delle papille"/>
          <p:cNvPicPr preferRelativeResize="0">
            <a:picLocks noGrp="1"/>
          </p:cNvPicPr>
          <p:nvPr>
            <p:ph type="body" idx="2"/>
          </p:nvPr>
        </p:nvPicPr>
        <p:blipFill rotWithShape="1">
          <a:blip r:embed="rId4">
            <a:alphaModFix/>
          </a:blip>
          <a:srcRect/>
          <a:stretch/>
        </p:blipFill>
        <p:spPr>
          <a:xfrm>
            <a:off x="5076825" y="1844675"/>
            <a:ext cx="3173413" cy="3671888"/>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523"/>
        <p:cNvGrpSpPr/>
        <p:nvPr/>
      </p:nvGrpSpPr>
      <p:grpSpPr>
        <a:xfrm>
          <a:off x="0" y="0"/>
          <a:ext cx="0" cy="0"/>
          <a:chOff x="0" y="0"/>
          <a:chExt cx="0" cy="0"/>
        </a:xfrm>
      </p:grpSpPr>
      <p:sp>
        <p:nvSpPr>
          <p:cNvPr id="1524" name="Google Shape;1524;p1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La sensazione gustativa</a:t>
            </a:r>
            <a:endParaRPr/>
          </a:p>
        </p:txBody>
      </p:sp>
      <p:sp>
        <p:nvSpPr>
          <p:cNvPr id="1525" name="Google Shape;1525;p136"/>
          <p:cNvSpPr txBox="1">
            <a:spLocks noGrp="1"/>
          </p:cNvSpPr>
          <p:nvPr>
            <p:ph type="body" idx="1"/>
          </p:nvPr>
        </p:nvSpPr>
        <p:spPr>
          <a:xfrm>
            <a:off x="468313" y="1412875"/>
            <a:ext cx="8229600" cy="4818063"/>
          </a:xfrm>
          <a:prstGeom prst="rect">
            <a:avLst/>
          </a:prstGeom>
          <a:noFill/>
          <a:ln>
            <a:noFill/>
          </a:ln>
        </p:spPr>
        <p:txBody>
          <a:bodyPr spcFirstLastPara="1" wrap="square" lIns="91425" tIns="45700" rIns="91425" bIns="45700" anchor="t" anchorCtr="0">
            <a:noAutofit/>
          </a:bodyPr>
          <a:lstStyle/>
          <a:p>
            <a:pPr marL="342900" lvl="0" indent="-342900" algn="just" rtl="0">
              <a:lnSpc>
                <a:spcPct val="80000"/>
              </a:lnSpc>
              <a:spcBef>
                <a:spcPts val="0"/>
              </a:spcBef>
              <a:spcAft>
                <a:spcPts val="0"/>
              </a:spcAft>
              <a:buSzPts val="2600"/>
              <a:buChar char="●"/>
            </a:pPr>
            <a:r>
              <a:rPr lang="it-IT" sz="2600">
                <a:latin typeface="Arial"/>
                <a:ea typeface="Arial"/>
                <a:cs typeface="Arial"/>
                <a:sym typeface="Arial"/>
              </a:rPr>
              <a:t>Quando le sostanze gustative di un alimento entrano in contatto con le gemme gustative, l’interazione tra la molecola e il suo recettore provoca alcune modificazioni a livello della cellula recettrice </a:t>
            </a:r>
            <a:endParaRPr/>
          </a:p>
          <a:p>
            <a:pPr marL="342900" lvl="0" indent="-177800" algn="just" rtl="0">
              <a:lnSpc>
                <a:spcPct val="80000"/>
              </a:lnSpc>
              <a:spcBef>
                <a:spcPts val="520"/>
              </a:spcBef>
              <a:spcAft>
                <a:spcPts val="0"/>
              </a:spcAft>
              <a:buSzPts val="2600"/>
              <a:buNone/>
            </a:pPr>
            <a:endParaRPr sz="2600">
              <a:latin typeface="Arial"/>
              <a:ea typeface="Arial"/>
              <a:cs typeface="Arial"/>
              <a:sym typeface="Arial"/>
            </a:endParaRPr>
          </a:p>
          <a:p>
            <a:pPr marL="342900" lvl="0" indent="-342900" algn="just" rtl="0">
              <a:lnSpc>
                <a:spcPct val="80000"/>
              </a:lnSpc>
              <a:spcBef>
                <a:spcPts val="520"/>
              </a:spcBef>
              <a:spcAft>
                <a:spcPts val="0"/>
              </a:spcAft>
              <a:buSzPts val="2600"/>
              <a:buChar char="●"/>
            </a:pPr>
            <a:r>
              <a:rPr lang="it-IT" sz="2600">
                <a:latin typeface="Arial"/>
                <a:ea typeface="Arial"/>
                <a:cs typeface="Arial"/>
                <a:sym typeface="Arial"/>
              </a:rPr>
              <a:t>Modificazione determina un </a:t>
            </a:r>
            <a:r>
              <a:rPr lang="it-IT" sz="2600" b="1">
                <a:latin typeface="Arial"/>
                <a:ea typeface="Arial"/>
                <a:cs typeface="Arial"/>
                <a:sym typeface="Arial"/>
              </a:rPr>
              <a:t>potenziale di ricezione</a:t>
            </a:r>
            <a:r>
              <a:rPr lang="it-IT" sz="2600">
                <a:latin typeface="Arial"/>
                <a:ea typeface="Arial"/>
                <a:cs typeface="Arial"/>
                <a:sym typeface="Arial"/>
              </a:rPr>
              <a:t> (differenza di carica) che provoca la liberazione di un neurotrasmettitore su un neurone postsinaptico che a sua volta produce un </a:t>
            </a:r>
            <a:r>
              <a:rPr lang="it-IT" sz="2600" b="1">
                <a:latin typeface="Arial"/>
                <a:ea typeface="Arial"/>
                <a:cs typeface="Arial"/>
                <a:sym typeface="Arial"/>
              </a:rPr>
              <a:t>potenziale di azione</a:t>
            </a:r>
            <a:r>
              <a:rPr lang="it-IT" sz="2600">
                <a:latin typeface="Arial"/>
                <a:ea typeface="Arial"/>
                <a:cs typeface="Arial"/>
                <a:sym typeface="Arial"/>
              </a:rPr>
              <a:t> e perviene al talamo e quindi alle aree gustative della corteccia celebrale</a:t>
            </a:r>
            <a:endParaRPr/>
          </a:p>
          <a:p>
            <a:pPr marL="342900" lvl="0" indent="-177800" algn="just" rtl="0">
              <a:lnSpc>
                <a:spcPct val="80000"/>
              </a:lnSpc>
              <a:spcBef>
                <a:spcPts val="520"/>
              </a:spcBef>
              <a:spcAft>
                <a:spcPts val="0"/>
              </a:spcAft>
              <a:buSzPts val="2600"/>
              <a:buNone/>
            </a:pPr>
            <a:endParaRPr sz="2600">
              <a:latin typeface="Arial"/>
              <a:ea typeface="Arial"/>
              <a:cs typeface="Arial"/>
              <a:sym typeface="Arial"/>
            </a:endParaRPr>
          </a:p>
          <a:p>
            <a:pPr marL="342900" lvl="0" indent="-342900" algn="just" rtl="0">
              <a:lnSpc>
                <a:spcPct val="80000"/>
              </a:lnSpc>
              <a:spcBef>
                <a:spcPts val="520"/>
              </a:spcBef>
              <a:spcAft>
                <a:spcPts val="0"/>
              </a:spcAft>
              <a:buSzPts val="2600"/>
              <a:buChar char="●"/>
            </a:pPr>
            <a:r>
              <a:rPr lang="it-IT" sz="2600">
                <a:latin typeface="Arial"/>
                <a:ea typeface="Arial"/>
                <a:cs typeface="Arial"/>
                <a:sym typeface="Arial"/>
              </a:rPr>
              <a:t>La frequenza e la durata del segnale elettrico sono proporzionali alla concentrazione della sostanza.</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Accettabilità</a:t>
            </a:r>
            <a:endParaRPr/>
          </a:p>
        </p:txBody>
      </p:sp>
      <p:sp>
        <p:nvSpPr>
          <p:cNvPr id="208" name="Google Shape;208;p14"/>
          <p:cNvSpPr txBox="1">
            <a:spLocks noGrp="1"/>
          </p:cNvSpPr>
          <p:nvPr>
            <p:ph type="body" idx="1"/>
          </p:nvPr>
        </p:nvSpPr>
        <p:spPr>
          <a:xfrm>
            <a:off x="179388" y="1816100"/>
            <a:ext cx="8964612" cy="44926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800"/>
              <a:buChar char="●"/>
            </a:pPr>
            <a:r>
              <a:rPr lang="it-IT" sz="2800">
                <a:latin typeface="Arial"/>
                <a:ea typeface="Arial"/>
                <a:cs typeface="Arial"/>
                <a:sym typeface="Arial"/>
              </a:rPr>
              <a:t>Nessun metodo analitico strumentale valutare il</a:t>
            </a:r>
            <a:endParaRPr/>
          </a:p>
          <a:p>
            <a:pPr marL="342900" lvl="0" indent="-342900" algn="l" rtl="0">
              <a:spcBef>
                <a:spcPts val="200"/>
              </a:spcBef>
              <a:spcAft>
                <a:spcPts val="0"/>
              </a:spcAft>
              <a:buSzPts val="1000"/>
              <a:buFont typeface="Noto Sans Symbols"/>
              <a:buNone/>
            </a:pPr>
            <a:endParaRPr sz="1000">
              <a:latin typeface="Arial"/>
              <a:ea typeface="Arial"/>
              <a:cs typeface="Arial"/>
              <a:sym typeface="Arial"/>
            </a:endParaRPr>
          </a:p>
          <a:p>
            <a:pPr marL="342900" lvl="0" indent="-342900" algn="ctr" rtl="0">
              <a:spcBef>
                <a:spcPts val="640"/>
              </a:spcBef>
              <a:spcAft>
                <a:spcPts val="0"/>
              </a:spcAft>
              <a:buSzPts val="3200"/>
              <a:buFont typeface="Noto Sans Symbols"/>
              <a:buNone/>
            </a:pPr>
            <a:r>
              <a:rPr lang="it-IT" b="1">
                <a:solidFill>
                  <a:schemeClr val="hlink"/>
                </a:solidFill>
                <a:latin typeface="Arial"/>
                <a:ea typeface="Arial"/>
                <a:cs typeface="Arial"/>
                <a:sym typeface="Arial"/>
              </a:rPr>
              <a:t>livello d’accettabilità o di gradimento</a:t>
            </a:r>
            <a:r>
              <a:rPr lang="it-IT" b="1">
                <a:latin typeface="Arial"/>
                <a:ea typeface="Arial"/>
                <a:cs typeface="Arial"/>
                <a:sym typeface="Arial"/>
              </a:rPr>
              <a:t> </a:t>
            </a:r>
            <a:endParaRPr/>
          </a:p>
          <a:p>
            <a:pPr marL="342900" lvl="0" indent="-342900" algn="l" rtl="0">
              <a:spcBef>
                <a:spcPts val="200"/>
              </a:spcBef>
              <a:spcAft>
                <a:spcPts val="0"/>
              </a:spcAft>
              <a:buSzPts val="1000"/>
              <a:buFont typeface="Noto Sans Symbols"/>
              <a:buNone/>
            </a:pPr>
            <a:endParaRPr sz="1000" b="1">
              <a:latin typeface="Arial"/>
              <a:ea typeface="Arial"/>
              <a:cs typeface="Arial"/>
              <a:sym typeface="Arial"/>
            </a:endParaRPr>
          </a:p>
          <a:p>
            <a:pPr marL="342900" lvl="0" indent="-342900" algn="l" rtl="0">
              <a:spcBef>
                <a:spcPts val="640"/>
              </a:spcBef>
              <a:spcAft>
                <a:spcPts val="0"/>
              </a:spcAft>
              <a:buSzPts val="3200"/>
              <a:buFont typeface="Noto Sans Symbols"/>
              <a:buNone/>
            </a:pPr>
            <a:r>
              <a:rPr lang="it-IT">
                <a:latin typeface="Arial"/>
                <a:ea typeface="Arial"/>
                <a:cs typeface="Arial"/>
                <a:sym typeface="Arial"/>
              </a:rPr>
              <a:t>	</a:t>
            </a:r>
            <a:r>
              <a:rPr lang="it-IT" sz="2800">
                <a:latin typeface="Arial"/>
                <a:ea typeface="Arial"/>
                <a:cs typeface="Arial"/>
                <a:sym typeface="Arial"/>
              </a:rPr>
              <a:t>che il consumatore riserverà ad un dato prodotto alimentare. </a:t>
            </a:r>
            <a:endParaRPr/>
          </a:p>
          <a:p>
            <a:pPr marL="342900" lvl="0" indent="-342900" algn="l" rtl="0">
              <a:spcBef>
                <a:spcPts val="560"/>
              </a:spcBef>
              <a:spcAft>
                <a:spcPts val="0"/>
              </a:spcAft>
              <a:buSzPts val="2800"/>
              <a:buFont typeface="Noto Sans Symbols"/>
              <a:buNone/>
            </a:pPr>
            <a:endParaRPr sz="2800">
              <a:latin typeface="Arial"/>
              <a:ea typeface="Arial"/>
              <a:cs typeface="Arial"/>
              <a:sym typeface="Arial"/>
            </a:endParaRPr>
          </a:p>
          <a:p>
            <a:pPr marL="342900" lvl="0" indent="-342900" algn="l" rtl="0">
              <a:spcBef>
                <a:spcPts val="560"/>
              </a:spcBef>
              <a:spcAft>
                <a:spcPts val="0"/>
              </a:spcAft>
              <a:buSzPts val="2800"/>
              <a:buChar char="●"/>
            </a:pPr>
            <a:r>
              <a:rPr lang="it-IT" sz="2800">
                <a:latin typeface="Arial"/>
                <a:ea typeface="Arial"/>
                <a:cs typeface="Arial"/>
                <a:sym typeface="Arial"/>
              </a:rPr>
              <a:t>Crescente interesse per la valutazione della qualità percepita dal consumatore</a:t>
            </a:r>
            <a:endParaRPr/>
          </a:p>
          <a:p>
            <a:pPr marL="342900" lvl="0" indent="-342900" algn="l" rtl="0">
              <a:spcBef>
                <a:spcPts val="560"/>
              </a:spcBef>
              <a:spcAft>
                <a:spcPts val="0"/>
              </a:spcAft>
              <a:buSzPts val="2800"/>
              <a:buFont typeface="Noto Sans Symbols"/>
              <a:buNone/>
            </a:pPr>
            <a:endParaRPr sz="2800">
              <a:latin typeface="Arial"/>
              <a:ea typeface="Arial"/>
              <a:cs typeface="Arial"/>
              <a:sym typeface="Aria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p1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La sensazione gustativa</a:t>
            </a:r>
            <a:endParaRPr/>
          </a:p>
        </p:txBody>
      </p:sp>
      <p:sp>
        <p:nvSpPr>
          <p:cNvPr id="1531" name="Google Shape;1531;p137"/>
          <p:cNvSpPr txBox="1">
            <a:spLocks noGrp="1"/>
          </p:cNvSpPr>
          <p:nvPr>
            <p:ph type="body" idx="1"/>
          </p:nvPr>
        </p:nvSpPr>
        <p:spPr>
          <a:xfrm>
            <a:off x="32385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3200"/>
              <a:buFont typeface="Noto Sans Symbols"/>
              <a:buNone/>
            </a:pPr>
            <a:r>
              <a:rPr lang="it-IT">
                <a:latin typeface="Arial"/>
                <a:ea typeface="Arial"/>
                <a:cs typeface="Arial"/>
                <a:sym typeface="Arial"/>
              </a:rPr>
              <a:t>	I potenziali di ricezione provocano la liberazione di un neurotrasmettitore su un neurone postsinaptico che, a sua volta, produce potenziali d'azione che raggiungono il cervello. </a:t>
            </a:r>
            <a:endParaRPr/>
          </a:p>
          <a:p>
            <a:pPr marL="342900" lvl="0" indent="-342900" algn="just" rtl="0">
              <a:lnSpc>
                <a:spcPct val="90000"/>
              </a:lnSpc>
              <a:spcBef>
                <a:spcPts val="640"/>
              </a:spcBef>
              <a:spcAft>
                <a:spcPts val="0"/>
              </a:spcAft>
              <a:buSzPts val="3200"/>
              <a:buFont typeface="Noto Sans Symbols"/>
              <a:buNone/>
            </a:pPr>
            <a:endParaRPr>
              <a:latin typeface="Arial"/>
              <a:ea typeface="Arial"/>
              <a:cs typeface="Arial"/>
              <a:sym typeface="Arial"/>
            </a:endParaRPr>
          </a:p>
          <a:p>
            <a:pPr marL="342900" lvl="0" indent="-342900" algn="just" rtl="0">
              <a:lnSpc>
                <a:spcPct val="90000"/>
              </a:lnSpc>
              <a:spcBef>
                <a:spcPts val="640"/>
              </a:spcBef>
              <a:spcAft>
                <a:spcPts val="0"/>
              </a:spcAft>
              <a:buSzPts val="3200"/>
              <a:buFont typeface="Noto Sans Symbols"/>
              <a:buNone/>
            </a:pPr>
            <a:r>
              <a:rPr lang="it-IT">
                <a:latin typeface="Arial"/>
                <a:ea typeface="Arial"/>
                <a:cs typeface="Arial"/>
                <a:sym typeface="Arial"/>
              </a:rPr>
              <a:t>	La sensazione gustativa è mediata da un neurotrasmettitore e non immediata come quella olfattiva. </a:t>
            </a:r>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535"/>
        <p:cNvGrpSpPr/>
        <p:nvPr/>
      </p:nvGrpSpPr>
      <p:grpSpPr>
        <a:xfrm>
          <a:off x="0" y="0"/>
          <a:ext cx="0" cy="0"/>
          <a:chOff x="0" y="0"/>
          <a:chExt cx="0" cy="0"/>
        </a:xfrm>
      </p:grpSpPr>
      <p:sp>
        <p:nvSpPr>
          <p:cNvPr id="1536" name="Google Shape;1536;p1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La sensazione gustativa</a:t>
            </a:r>
            <a:endParaRPr/>
          </a:p>
        </p:txBody>
      </p:sp>
      <p:sp>
        <p:nvSpPr>
          <p:cNvPr id="1537" name="Google Shape;1537;p138"/>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3200"/>
              <a:buChar char="●"/>
            </a:pPr>
            <a:r>
              <a:rPr lang="it-IT">
                <a:latin typeface="Arial"/>
                <a:ea typeface="Arial"/>
                <a:cs typeface="Arial"/>
                <a:sym typeface="Arial"/>
              </a:rPr>
              <a:t> Il riconoscimento tra recettore e stimolo è avviene per via indiretta e la configurazione stereochimica dello stimolo è importante (soprattutto per il gusto dolce e amaro)</a:t>
            </a:r>
            <a:endParaRPr/>
          </a:p>
          <a:p>
            <a:pPr marL="342900" lvl="0" indent="-139700" algn="just" rtl="0">
              <a:spcBef>
                <a:spcPts val="640"/>
              </a:spcBef>
              <a:spcAft>
                <a:spcPts val="0"/>
              </a:spcAft>
              <a:buSzPts val="3200"/>
              <a:buNone/>
            </a:pPr>
            <a:endParaRPr>
              <a:latin typeface="Arial"/>
              <a:ea typeface="Arial"/>
              <a:cs typeface="Arial"/>
              <a:sym typeface="Arial"/>
            </a:endParaRPr>
          </a:p>
          <a:p>
            <a:pPr marL="342900" lvl="0" indent="-342900" algn="just" rtl="0">
              <a:spcBef>
                <a:spcPts val="640"/>
              </a:spcBef>
              <a:spcAft>
                <a:spcPts val="0"/>
              </a:spcAft>
              <a:buSzPts val="3200"/>
              <a:buChar char="●"/>
            </a:pPr>
            <a:r>
              <a:rPr lang="it-IT">
                <a:latin typeface="Arial"/>
                <a:ea typeface="Arial"/>
                <a:cs typeface="Arial"/>
                <a:sym typeface="Arial"/>
              </a:rPr>
              <a:t> Per i gusti acido e salato si parla di sensazione diretta</a:t>
            </a:r>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139700" algn="l" rtl="0">
              <a:spcBef>
                <a:spcPts val="640"/>
              </a:spcBef>
              <a:spcAft>
                <a:spcPts val="0"/>
              </a:spcAft>
              <a:buSzPts val="3200"/>
              <a:buNone/>
            </a:pPr>
            <a:endParaRPr>
              <a:latin typeface="Arial"/>
              <a:ea typeface="Arial"/>
              <a:cs typeface="Arial"/>
              <a:sym typeface="Arial"/>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541"/>
        <p:cNvGrpSpPr/>
        <p:nvPr/>
      </p:nvGrpSpPr>
      <p:grpSpPr>
        <a:xfrm>
          <a:off x="0" y="0"/>
          <a:ext cx="0" cy="0"/>
          <a:chOff x="0" y="0"/>
          <a:chExt cx="0" cy="0"/>
        </a:xfrm>
      </p:grpSpPr>
      <p:sp>
        <p:nvSpPr>
          <p:cNvPr id="1542" name="Google Shape;1542;p1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LA LINGUA</a:t>
            </a:r>
            <a:endParaRPr/>
          </a:p>
        </p:txBody>
      </p:sp>
      <p:sp>
        <p:nvSpPr>
          <p:cNvPr id="1543" name="Google Shape;1543;p139"/>
          <p:cNvSpPr txBox="1">
            <a:spLocks noGrp="1"/>
          </p:cNvSpPr>
          <p:nvPr>
            <p:ph type="body" idx="1"/>
          </p:nvPr>
        </p:nvSpPr>
        <p:spPr>
          <a:xfrm>
            <a:off x="457200" y="1600200"/>
            <a:ext cx="8229600" cy="478155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Noto Sans Symbols"/>
              <a:buNone/>
            </a:pPr>
            <a:r>
              <a:rPr lang="it-IT">
                <a:latin typeface="Arial"/>
                <a:ea typeface="Arial"/>
                <a:cs typeface="Arial"/>
                <a:sym typeface="Arial"/>
              </a:rPr>
              <a:t>	</a:t>
            </a:r>
            <a:r>
              <a:rPr lang="it-IT" sz="2800">
                <a:latin typeface="Arial"/>
                <a:ea typeface="Arial"/>
                <a:cs typeface="Arial"/>
                <a:sym typeface="Arial"/>
              </a:rPr>
              <a:t>Sulla superficie della lingua si trovano zone specifiche dotate di sensibilità gustative differenti nei confronti dei quattro gusti fondamentali:</a:t>
            </a:r>
            <a:endParaRPr/>
          </a:p>
          <a:p>
            <a:pPr marL="342900" lvl="0" indent="-342900" algn="l" rtl="0">
              <a:spcBef>
                <a:spcPts val="560"/>
              </a:spcBef>
              <a:spcAft>
                <a:spcPts val="0"/>
              </a:spcAft>
              <a:buSzPts val="2800"/>
              <a:buFont typeface="Noto Sans Symbols"/>
              <a:buNone/>
            </a:pPr>
            <a:endParaRPr sz="2800">
              <a:latin typeface="Arial"/>
              <a:ea typeface="Arial"/>
              <a:cs typeface="Arial"/>
              <a:sym typeface="Arial"/>
            </a:endParaRPr>
          </a:p>
          <a:p>
            <a:pPr marL="342900" lvl="0" indent="-342900" algn="l" rtl="0">
              <a:spcBef>
                <a:spcPts val="560"/>
              </a:spcBef>
              <a:spcAft>
                <a:spcPts val="0"/>
              </a:spcAft>
              <a:buSzPts val="2800"/>
              <a:buChar char="●"/>
            </a:pPr>
            <a:r>
              <a:rPr lang="it-IT" sz="2800">
                <a:latin typeface="Arial"/>
                <a:ea typeface="Arial"/>
                <a:cs typeface="Arial"/>
                <a:sym typeface="Arial"/>
              </a:rPr>
              <a:t>dolce (parte apicale-esterna)</a:t>
            </a:r>
            <a:endParaRPr/>
          </a:p>
          <a:p>
            <a:pPr marL="342900" lvl="0" indent="-279400" algn="l" rtl="0">
              <a:spcBef>
                <a:spcPts val="200"/>
              </a:spcBef>
              <a:spcAft>
                <a:spcPts val="0"/>
              </a:spcAft>
              <a:buSzPts val="1000"/>
              <a:buNone/>
            </a:pPr>
            <a:endParaRPr sz="1000">
              <a:latin typeface="Arial"/>
              <a:ea typeface="Arial"/>
              <a:cs typeface="Arial"/>
              <a:sym typeface="Arial"/>
            </a:endParaRPr>
          </a:p>
          <a:p>
            <a:pPr marL="342900" lvl="0" indent="-342900" algn="l" rtl="0">
              <a:spcBef>
                <a:spcPts val="560"/>
              </a:spcBef>
              <a:spcAft>
                <a:spcPts val="0"/>
              </a:spcAft>
              <a:buSzPts val="2800"/>
              <a:buChar char="●"/>
            </a:pPr>
            <a:r>
              <a:rPr lang="it-IT" sz="2800">
                <a:latin typeface="Arial"/>
                <a:ea typeface="Arial"/>
                <a:cs typeface="Arial"/>
                <a:sym typeface="Arial"/>
              </a:rPr>
              <a:t>salato (parte laterale e apicale-interna)</a:t>
            </a:r>
            <a:endParaRPr/>
          </a:p>
          <a:p>
            <a:pPr marL="342900" lvl="0" indent="-279400" algn="l" rtl="0">
              <a:spcBef>
                <a:spcPts val="200"/>
              </a:spcBef>
              <a:spcAft>
                <a:spcPts val="0"/>
              </a:spcAft>
              <a:buSzPts val="1000"/>
              <a:buNone/>
            </a:pPr>
            <a:endParaRPr sz="1000">
              <a:latin typeface="Arial"/>
              <a:ea typeface="Arial"/>
              <a:cs typeface="Arial"/>
              <a:sym typeface="Arial"/>
            </a:endParaRPr>
          </a:p>
          <a:p>
            <a:pPr marL="342900" lvl="0" indent="-342900" algn="l" rtl="0">
              <a:spcBef>
                <a:spcPts val="560"/>
              </a:spcBef>
              <a:spcAft>
                <a:spcPts val="0"/>
              </a:spcAft>
              <a:buSzPts val="2800"/>
              <a:buChar char="●"/>
            </a:pPr>
            <a:r>
              <a:rPr lang="it-IT" sz="2800">
                <a:latin typeface="Arial"/>
                <a:ea typeface="Arial"/>
                <a:cs typeface="Arial"/>
                <a:sym typeface="Arial"/>
              </a:rPr>
              <a:t>acido (parte laterale)</a:t>
            </a:r>
            <a:endParaRPr/>
          </a:p>
          <a:p>
            <a:pPr marL="342900" lvl="0" indent="-279400" algn="l" rtl="0">
              <a:spcBef>
                <a:spcPts val="200"/>
              </a:spcBef>
              <a:spcAft>
                <a:spcPts val="0"/>
              </a:spcAft>
              <a:buSzPts val="1000"/>
              <a:buNone/>
            </a:pPr>
            <a:endParaRPr sz="1000">
              <a:latin typeface="Arial"/>
              <a:ea typeface="Arial"/>
              <a:cs typeface="Arial"/>
              <a:sym typeface="Arial"/>
            </a:endParaRPr>
          </a:p>
          <a:p>
            <a:pPr marL="342900" lvl="0" indent="-342900" algn="l" rtl="0">
              <a:spcBef>
                <a:spcPts val="640"/>
              </a:spcBef>
              <a:spcAft>
                <a:spcPts val="0"/>
              </a:spcAft>
              <a:buSzPts val="2800"/>
              <a:buChar char="●"/>
            </a:pPr>
            <a:r>
              <a:rPr lang="it-IT" sz="2800">
                <a:latin typeface="Arial"/>
                <a:ea typeface="Arial"/>
                <a:cs typeface="Arial"/>
                <a:sym typeface="Arial"/>
              </a:rPr>
              <a:t>amaro (parte posteriore)</a:t>
            </a:r>
            <a:r>
              <a:rPr lang="it-IT">
                <a:latin typeface="Arial"/>
                <a:ea typeface="Arial"/>
                <a:cs typeface="Arial"/>
                <a:sym typeface="Arial"/>
              </a:rPr>
              <a:t> </a:t>
            </a:r>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547"/>
        <p:cNvGrpSpPr/>
        <p:nvPr/>
      </p:nvGrpSpPr>
      <p:grpSpPr>
        <a:xfrm>
          <a:off x="0" y="0"/>
          <a:ext cx="0" cy="0"/>
          <a:chOff x="0" y="0"/>
          <a:chExt cx="0" cy="0"/>
        </a:xfrm>
      </p:grpSpPr>
      <p:sp>
        <p:nvSpPr>
          <p:cNvPr id="1548" name="Google Shape;1548;p1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Disposizione papille sulla lingua</a:t>
            </a:r>
            <a:endParaRPr/>
          </a:p>
        </p:txBody>
      </p:sp>
      <p:sp>
        <p:nvSpPr>
          <p:cNvPr id="1549" name="Google Shape;1549;p140"/>
          <p:cNvSpPr txBox="1">
            <a:spLocks noGrp="1"/>
          </p:cNvSpPr>
          <p:nvPr>
            <p:ph type="body" idx="1"/>
          </p:nvPr>
        </p:nvSpPr>
        <p:spPr>
          <a:xfrm>
            <a:off x="457200" y="1600200"/>
            <a:ext cx="4475163" cy="46370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Noto Sans Symbols"/>
              <a:buNone/>
            </a:pPr>
            <a:endParaRPr>
              <a:latin typeface="Arial"/>
              <a:ea typeface="Arial"/>
              <a:cs typeface="Arial"/>
              <a:sym typeface="Arial"/>
            </a:endParaRPr>
          </a:p>
          <a:p>
            <a:pPr marL="342900" lvl="0" indent="-342900" algn="l" rtl="0">
              <a:spcBef>
                <a:spcPts val="640"/>
              </a:spcBef>
              <a:spcAft>
                <a:spcPts val="0"/>
              </a:spcAft>
              <a:buSzPts val="3200"/>
              <a:buFont typeface="Noto Sans Symbols"/>
              <a:buNone/>
            </a:pPr>
            <a:r>
              <a:rPr lang="it-IT">
                <a:latin typeface="Arial"/>
                <a:ea typeface="Arial"/>
                <a:cs typeface="Arial"/>
                <a:sym typeface="Arial"/>
              </a:rPr>
              <a:t>I, 1 dolce</a:t>
            </a:r>
            <a:endParaRPr/>
          </a:p>
          <a:p>
            <a:pPr marL="342900" lvl="0" indent="-266700" algn="l" rtl="0">
              <a:spcBef>
                <a:spcPts val="240"/>
              </a:spcBef>
              <a:spcAft>
                <a:spcPts val="0"/>
              </a:spcAft>
              <a:buSzPts val="1200"/>
              <a:buNone/>
            </a:pPr>
            <a:endParaRPr sz="1200">
              <a:latin typeface="Arial"/>
              <a:ea typeface="Arial"/>
              <a:cs typeface="Arial"/>
              <a:sym typeface="Arial"/>
            </a:endParaRPr>
          </a:p>
          <a:p>
            <a:pPr marL="342900" lvl="0" indent="-342900" algn="l" rtl="0">
              <a:spcBef>
                <a:spcPts val="640"/>
              </a:spcBef>
              <a:spcAft>
                <a:spcPts val="0"/>
              </a:spcAft>
              <a:buSzPts val="3200"/>
              <a:buFont typeface="Noto Sans Symbols"/>
              <a:buNone/>
            </a:pPr>
            <a:r>
              <a:rPr lang="it-IT">
                <a:latin typeface="Arial"/>
                <a:ea typeface="Arial"/>
                <a:cs typeface="Arial"/>
                <a:sym typeface="Arial"/>
              </a:rPr>
              <a:t>II, 2 salato</a:t>
            </a:r>
            <a:endParaRPr/>
          </a:p>
          <a:p>
            <a:pPr marL="342900" lvl="0" indent="-266700" algn="l" rtl="0">
              <a:spcBef>
                <a:spcPts val="240"/>
              </a:spcBef>
              <a:spcAft>
                <a:spcPts val="0"/>
              </a:spcAft>
              <a:buSzPts val="1200"/>
              <a:buNone/>
            </a:pPr>
            <a:endParaRPr sz="1200">
              <a:latin typeface="Arial"/>
              <a:ea typeface="Arial"/>
              <a:cs typeface="Arial"/>
              <a:sym typeface="Arial"/>
            </a:endParaRPr>
          </a:p>
          <a:p>
            <a:pPr marL="342900" lvl="0" indent="-342900" algn="l" rtl="0">
              <a:spcBef>
                <a:spcPts val="640"/>
              </a:spcBef>
              <a:spcAft>
                <a:spcPts val="0"/>
              </a:spcAft>
              <a:buSzPts val="3200"/>
              <a:buFont typeface="Noto Sans Symbols"/>
              <a:buNone/>
            </a:pPr>
            <a:r>
              <a:rPr lang="it-IT">
                <a:latin typeface="Arial"/>
                <a:ea typeface="Arial"/>
                <a:cs typeface="Arial"/>
                <a:sym typeface="Arial"/>
              </a:rPr>
              <a:t>III, 3 acido</a:t>
            </a:r>
            <a:endParaRPr/>
          </a:p>
          <a:p>
            <a:pPr marL="342900" lvl="0" indent="-266700" algn="l" rtl="0">
              <a:spcBef>
                <a:spcPts val="240"/>
              </a:spcBef>
              <a:spcAft>
                <a:spcPts val="0"/>
              </a:spcAft>
              <a:buSzPts val="1200"/>
              <a:buNone/>
            </a:pPr>
            <a:endParaRPr sz="1200">
              <a:latin typeface="Arial"/>
              <a:ea typeface="Arial"/>
              <a:cs typeface="Arial"/>
              <a:sym typeface="Arial"/>
            </a:endParaRPr>
          </a:p>
          <a:p>
            <a:pPr marL="342900" lvl="0" indent="-342900" algn="l" rtl="0">
              <a:spcBef>
                <a:spcPts val="640"/>
              </a:spcBef>
              <a:spcAft>
                <a:spcPts val="0"/>
              </a:spcAft>
              <a:buSzPts val="3200"/>
              <a:buFont typeface="Noto Sans Symbols"/>
              <a:buNone/>
            </a:pPr>
            <a:r>
              <a:rPr lang="it-IT">
                <a:latin typeface="Arial"/>
                <a:ea typeface="Arial"/>
                <a:cs typeface="Arial"/>
                <a:sym typeface="Arial"/>
              </a:rPr>
              <a:t>IV, 4 amaro </a:t>
            </a:r>
            <a:endParaRPr/>
          </a:p>
        </p:txBody>
      </p:sp>
      <p:pic>
        <p:nvPicPr>
          <p:cNvPr id="1550" name="Google Shape;1550;p140" descr="lingua"/>
          <p:cNvPicPr preferRelativeResize="0"/>
          <p:nvPr/>
        </p:nvPicPr>
        <p:blipFill rotWithShape="1">
          <a:blip r:embed="rId3">
            <a:alphaModFix/>
          </a:blip>
          <a:srcRect/>
          <a:stretch/>
        </p:blipFill>
        <p:spPr>
          <a:xfrm>
            <a:off x="4435475" y="1779588"/>
            <a:ext cx="4249738" cy="4313237"/>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sp>
        <p:nvSpPr>
          <p:cNvPr id="1555" name="Google Shape;1555;p1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Perché gusti fondamentali</a:t>
            </a:r>
            <a:endParaRPr/>
          </a:p>
        </p:txBody>
      </p:sp>
      <p:sp>
        <p:nvSpPr>
          <p:cNvPr id="1556" name="Google Shape;1556;p141"/>
          <p:cNvSpPr txBox="1">
            <a:spLocks noGrp="1"/>
          </p:cNvSpPr>
          <p:nvPr>
            <p:ph type="body" idx="1"/>
          </p:nvPr>
        </p:nvSpPr>
        <p:spPr>
          <a:xfrm>
            <a:off x="539750" y="1484313"/>
            <a:ext cx="8229600" cy="4276725"/>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SzPts val="2600"/>
              <a:buFont typeface="Noto Sans Symbols"/>
              <a:buNone/>
            </a:pPr>
            <a:r>
              <a:rPr lang="it-IT" sz="2600">
                <a:latin typeface="Arial"/>
                <a:ea typeface="Arial"/>
                <a:cs typeface="Arial"/>
                <a:sym typeface="Arial"/>
              </a:rPr>
              <a:t>Gusti fondamentali perché sono stati individuati i recettori specifici per le sostanze che danno origine a queste sensazioni:</a:t>
            </a:r>
            <a:endParaRPr/>
          </a:p>
          <a:p>
            <a:pPr marL="342900" lvl="0" indent="-177800" algn="just" rtl="0">
              <a:spcBef>
                <a:spcPts val="520"/>
              </a:spcBef>
              <a:spcAft>
                <a:spcPts val="0"/>
              </a:spcAft>
              <a:buSzPts val="2600"/>
              <a:buNone/>
            </a:pPr>
            <a:endParaRPr sz="2600">
              <a:latin typeface="Arial"/>
              <a:ea typeface="Arial"/>
              <a:cs typeface="Arial"/>
              <a:sym typeface="Arial"/>
            </a:endParaRPr>
          </a:p>
          <a:p>
            <a:pPr marL="342900" lvl="0" indent="-342900" algn="just" rtl="0">
              <a:spcBef>
                <a:spcPts val="520"/>
              </a:spcBef>
              <a:spcAft>
                <a:spcPts val="0"/>
              </a:spcAft>
              <a:buSzPts val="2600"/>
              <a:buChar char="●"/>
            </a:pPr>
            <a:r>
              <a:rPr lang="it-IT" sz="2600">
                <a:latin typeface="Arial"/>
                <a:ea typeface="Arial"/>
                <a:cs typeface="Arial"/>
                <a:sym typeface="Arial"/>
              </a:rPr>
              <a:t>Dolce: zuccheri (rif. saccarosio)</a:t>
            </a:r>
            <a:endParaRPr/>
          </a:p>
          <a:p>
            <a:pPr marL="342900" lvl="0" indent="-342900" algn="just" rtl="0">
              <a:spcBef>
                <a:spcPts val="520"/>
              </a:spcBef>
              <a:spcAft>
                <a:spcPts val="0"/>
              </a:spcAft>
              <a:buSzPts val="2600"/>
              <a:buChar char="●"/>
            </a:pPr>
            <a:r>
              <a:rPr lang="it-IT" sz="2600">
                <a:latin typeface="Arial"/>
                <a:ea typeface="Arial"/>
                <a:cs typeface="Arial"/>
                <a:sym typeface="Arial"/>
              </a:rPr>
              <a:t>Salato: sali (rif. cloruro di sodio)</a:t>
            </a:r>
            <a:endParaRPr/>
          </a:p>
          <a:p>
            <a:pPr marL="342900" lvl="0" indent="-342900" algn="just" rtl="0">
              <a:spcBef>
                <a:spcPts val="520"/>
              </a:spcBef>
              <a:spcAft>
                <a:spcPts val="0"/>
              </a:spcAft>
              <a:buSzPts val="2600"/>
              <a:buChar char="●"/>
            </a:pPr>
            <a:r>
              <a:rPr lang="it-IT" sz="2600">
                <a:latin typeface="Arial"/>
                <a:ea typeface="Arial"/>
                <a:cs typeface="Arial"/>
                <a:sym typeface="Arial"/>
              </a:rPr>
              <a:t>Acido: acidi organici ed inorganici (rif. ac. citrico)</a:t>
            </a:r>
            <a:endParaRPr/>
          </a:p>
          <a:p>
            <a:pPr marL="342900" lvl="0" indent="-342900" algn="just" rtl="0">
              <a:spcBef>
                <a:spcPts val="520"/>
              </a:spcBef>
              <a:spcAft>
                <a:spcPts val="0"/>
              </a:spcAft>
              <a:buSzPts val="2600"/>
              <a:buChar char="●"/>
            </a:pPr>
            <a:r>
              <a:rPr lang="it-IT" sz="2600">
                <a:latin typeface="Arial"/>
                <a:ea typeface="Arial"/>
                <a:cs typeface="Arial"/>
                <a:sym typeface="Arial"/>
              </a:rPr>
              <a:t>Amaro: alcaloidi, aminoacidi, peptidi, polifenoli (rif. caffeina)</a:t>
            </a:r>
            <a:endParaRPr/>
          </a:p>
          <a:p>
            <a:pPr marL="0" lvl="0" indent="0" algn="just" rtl="0">
              <a:spcBef>
                <a:spcPts val="520"/>
              </a:spcBef>
              <a:spcAft>
                <a:spcPts val="0"/>
              </a:spcAft>
              <a:buSzPts val="2600"/>
              <a:buFont typeface="Noto Sans Symbols"/>
              <a:buNone/>
            </a:pPr>
            <a:endParaRPr sz="2600">
              <a:latin typeface="Arial"/>
              <a:ea typeface="Arial"/>
              <a:cs typeface="Arial"/>
              <a:sym typeface="Arial"/>
            </a:endParaRPr>
          </a:p>
          <a:p>
            <a:pPr marL="0" lvl="0" indent="0" algn="just" rtl="0">
              <a:spcBef>
                <a:spcPts val="520"/>
              </a:spcBef>
              <a:spcAft>
                <a:spcPts val="0"/>
              </a:spcAft>
              <a:buSzPts val="2600"/>
              <a:buFont typeface="Noto Sans Symbols"/>
              <a:buNone/>
            </a:pPr>
            <a:r>
              <a:rPr lang="it-IT" sz="2600">
                <a:latin typeface="Arial"/>
                <a:ea typeface="Arial"/>
                <a:cs typeface="Arial"/>
                <a:sym typeface="Arial"/>
              </a:rPr>
              <a:t>Le sostanze gustative sono idrofile e devono essere solubilizzate nella saliva per poter reagire con recettori</a:t>
            </a:r>
            <a:endParaRPr sz="2600">
              <a:latin typeface="Arial"/>
              <a:ea typeface="Arial"/>
              <a:cs typeface="Arial"/>
              <a:sym typeface="Aria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1561" name="Google Shape;1561;p1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Altre sensazioni gustative</a:t>
            </a:r>
            <a:endParaRPr/>
          </a:p>
        </p:txBody>
      </p:sp>
      <p:sp>
        <p:nvSpPr>
          <p:cNvPr id="1562" name="Google Shape;1562;p142"/>
          <p:cNvSpPr txBox="1">
            <a:spLocks noGrp="1"/>
          </p:cNvSpPr>
          <p:nvPr>
            <p:ph type="body" idx="1"/>
          </p:nvPr>
        </p:nvSpPr>
        <p:spPr>
          <a:xfrm>
            <a:off x="457200" y="1600200"/>
            <a:ext cx="8229600" cy="478155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400"/>
              <a:buFont typeface="Noto Sans Symbols"/>
              <a:buNone/>
            </a:pPr>
            <a:r>
              <a:rPr lang="it-IT" sz="2400">
                <a:latin typeface="Arial"/>
                <a:ea typeface="Arial"/>
                <a:cs typeface="Arial"/>
                <a:sym typeface="Arial"/>
              </a:rPr>
              <a:t>1 Gusto (recettori specifici)</a:t>
            </a:r>
            <a:endParaRPr/>
          </a:p>
          <a:p>
            <a:pPr marL="342900" lvl="0" indent="-342900" algn="l" rtl="0">
              <a:spcBef>
                <a:spcPts val="480"/>
              </a:spcBef>
              <a:spcAft>
                <a:spcPts val="0"/>
              </a:spcAft>
              <a:buSzPts val="2400"/>
              <a:buFont typeface="Noto Sans Symbols"/>
              <a:buNone/>
            </a:pPr>
            <a:endParaRPr sz="2400">
              <a:latin typeface="Arial"/>
              <a:ea typeface="Arial"/>
              <a:cs typeface="Arial"/>
              <a:sym typeface="Arial"/>
            </a:endParaRPr>
          </a:p>
          <a:p>
            <a:pPr marL="342900" lvl="0" indent="-342900" algn="l" rtl="0">
              <a:spcBef>
                <a:spcPts val="480"/>
              </a:spcBef>
              <a:spcAft>
                <a:spcPts val="0"/>
              </a:spcAft>
              <a:buSzPts val="2400"/>
              <a:buChar char="●"/>
            </a:pPr>
            <a:r>
              <a:rPr lang="it-IT" sz="2400">
                <a:latin typeface="Arial"/>
                <a:ea typeface="Arial"/>
                <a:cs typeface="Arial"/>
                <a:sym typeface="Arial"/>
              </a:rPr>
              <a:t>Umami (Sapido). Aminoacidi e peptidi (rif. glutammato monosodico)</a:t>
            </a:r>
            <a:endParaRPr/>
          </a:p>
          <a:p>
            <a:pPr marL="342900" lvl="0" indent="-190500" algn="l" rtl="0">
              <a:spcBef>
                <a:spcPts val="480"/>
              </a:spcBef>
              <a:spcAft>
                <a:spcPts val="0"/>
              </a:spcAft>
              <a:buSzPts val="2400"/>
              <a:buNone/>
            </a:pPr>
            <a:endParaRPr sz="2400">
              <a:latin typeface="Arial"/>
              <a:ea typeface="Arial"/>
              <a:cs typeface="Arial"/>
              <a:sym typeface="Arial"/>
            </a:endParaRPr>
          </a:p>
          <a:p>
            <a:pPr marL="342900" lvl="0" indent="-342900" algn="l" rtl="0">
              <a:spcBef>
                <a:spcPts val="480"/>
              </a:spcBef>
              <a:spcAft>
                <a:spcPts val="0"/>
              </a:spcAft>
              <a:buSzPts val="2400"/>
              <a:buFont typeface="Noto Sans Symbols"/>
              <a:buNone/>
            </a:pPr>
            <a:r>
              <a:rPr lang="it-IT" sz="2400">
                <a:latin typeface="Arial"/>
                <a:ea typeface="Arial"/>
                <a:cs typeface="Arial"/>
                <a:sym typeface="Arial"/>
              </a:rPr>
              <a:t>3 Sensazioni (non esistono recettori specifici)</a:t>
            </a:r>
            <a:endParaRPr/>
          </a:p>
          <a:p>
            <a:pPr marL="342900" lvl="0" indent="-342900" algn="l" rtl="0">
              <a:spcBef>
                <a:spcPts val="480"/>
              </a:spcBef>
              <a:spcAft>
                <a:spcPts val="0"/>
              </a:spcAft>
              <a:buSzPts val="2400"/>
              <a:buFont typeface="Noto Sans Symbols"/>
              <a:buNone/>
            </a:pPr>
            <a:endParaRPr sz="2400">
              <a:latin typeface="Arial"/>
              <a:ea typeface="Arial"/>
              <a:cs typeface="Arial"/>
              <a:sym typeface="Arial"/>
            </a:endParaRPr>
          </a:p>
          <a:p>
            <a:pPr marL="342900" lvl="0" indent="-342900" algn="l" rtl="0">
              <a:spcBef>
                <a:spcPts val="480"/>
              </a:spcBef>
              <a:spcAft>
                <a:spcPts val="0"/>
              </a:spcAft>
              <a:buSzPts val="2400"/>
              <a:buChar char="●"/>
            </a:pPr>
            <a:r>
              <a:rPr lang="it-IT" sz="2400">
                <a:latin typeface="Arial"/>
                <a:ea typeface="Arial"/>
                <a:cs typeface="Arial"/>
                <a:sym typeface="Arial"/>
              </a:rPr>
              <a:t> Metallico: metalli di transizione (rif. solfato ferroso)</a:t>
            </a:r>
            <a:endParaRPr/>
          </a:p>
          <a:p>
            <a:pPr marL="342900" lvl="0" indent="-342900" algn="l" rtl="0">
              <a:spcBef>
                <a:spcPts val="480"/>
              </a:spcBef>
              <a:spcAft>
                <a:spcPts val="0"/>
              </a:spcAft>
              <a:buSzPts val="2400"/>
              <a:buChar char="●"/>
            </a:pPr>
            <a:r>
              <a:rPr lang="it-IT" sz="2400">
                <a:latin typeface="Arial"/>
                <a:ea typeface="Arial"/>
                <a:cs typeface="Arial"/>
                <a:sym typeface="Arial"/>
              </a:rPr>
              <a:t> Astringente: tannini (rif. acido gallico o tannico)</a:t>
            </a:r>
            <a:endParaRPr/>
          </a:p>
          <a:p>
            <a:pPr marL="342900" lvl="0" indent="-342900" algn="l" rtl="0">
              <a:spcBef>
                <a:spcPts val="480"/>
              </a:spcBef>
              <a:spcAft>
                <a:spcPts val="0"/>
              </a:spcAft>
              <a:buSzPts val="2400"/>
              <a:buChar char="●"/>
            </a:pPr>
            <a:r>
              <a:rPr lang="it-IT" sz="2400">
                <a:latin typeface="Arial"/>
                <a:ea typeface="Arial"/>
                <a:cs typeface="Arial"/>
                <a:sym typeface="Arial"/>
              </a:rPr>
              <a:t> Piccante: alcaloidi (rif. capsaicina)</a:t>
            </a:r>
            <a:endParaRPr/>
          </a:p>
          <a:p>
            <a:pPr marL="342900" lvl="0" indent="-139700" algn="l" rtl="0">
              <a:spcBef>
                <a:spcPts val="640"/>
              </a:spcBef>
              <a:spcAft>
                <a:spcPts val="0"/>
              </a:spcAft>
              <a:buSzPts val="3200"/>
              <a:buNone/>
            </a:pPr>
            <a:endParaRPr>
              <a:latin typeface="Arial"/>
              <a:ea typeface="Arial"/>
              <a:cs typeface="Arial"/>
              <a:sym typeface="Aria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566"/>
        <p:cNvGrpSpPr/>
        <p:nvPr/>
      </p:nvGrpSpPr>
      <p:grpSpPr>
        <a:xfrm>
          <a:off x="0" y="0"/>
          <a:ext cx="0" cy="0"/>
          <a:chOff x="0" y="0"/>
          <a:chExt cx="0" cy="0"/>
        </a:xfrm>
      </p:grpSpPr>
      <p:sp>
        <p:nvSpPr>
          <p:cNvPr id="1567" name="Google Shape;1567;p1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Struttura chimica e gusto</a:t>
            </a:r>
            <a:endParaRPr/>
          </a:p>
        </p:txBody>
      </p:sp>
      <p:sp>
        <p:nvSpPr>
          <p:cNvPr id="1568" name="Google Shape;1568;p143"/>
          <p:cNvSpPr txBox="1">
            <a:spLocks noGrp="1"/>
          </p:cNvSpPr>
          <p:nvPr>
            <p:ph type="body" idx="1"/>
          </p:nvPr>
        </p:nvSpPr>
        <p:spPr>
          <a:xfrm>
            <a:off x="457200" y="1744663"/>
            <a:ext cx="8229600" cy="4708525"/>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2800"/>
              <a:buChar char="●"/>
            </a:pPr>
            <a:r>
              <a:rPr lang="it-IT" sz="2800">
                <a:latin typeface="Arial"/>
                <a:ea typeface="Arial"/>
                <a:cs typeface="Arial"/>
                <a:sym typeface="Arial"/>
              </a:rPr>
              <a:t>L’individuazione delle strutture chimiche responsabili delle diverse sensazioni gustative è un problema ancora non completamente risolto</a:t>
            </a:r>
            <a:endParaRPr/>
          </a:p>
          <a:p>
            <a:pPr marL="342900" lvl="0" indent="-165100" algn="just" rtl="0">
              <a:spcBef>
                <a:spcPts val="560"/>
              </a:spcBef>
              <a:spcAft>
                <a:spcPts val="0"/>
              </a:spcAft>
              <a:buSzPts val="2800"/>
              <a:buNone/>
            </a:pPr>
            <a:endParaRPr sz="2800">
              <a:latin typeface="Arial"/>
              <a:ea typeface="Arial"/>
              <a:cs typeface="Arial"/>
              <a:sym typeface="Arial"/>
            </a:endParaRPr>
          </a:p>
          <a:p>
            <a:pPr marL="342900" lvl="0" indent="-342900" algn="just" rtl="0">
              <a:spcBef>
                <a:spcPts val="560"/>
              </a:spcBef>
              <a:spcAft>
                <a:spcPts val="0"/>
              </a:spcAft>
              <a:buSzPts val="2800"/>
              <a:buChar char="●"/>
            </a:pPr>
            <a:r>
              <a:rPr lang="it-IT" sz="2800">
                <a:latin typeface="Arial"/>
                <a:ea typeface="Arial"/>
                <a:cs typeface="Arial"/>
                <a:sym typeface="Arial"/>
              </a:rPr>
              <a:t>Ci sono essere sostanze che pur presentando la stessa formula bruta hanno una diversa disposizione degli atomi nello spazio e quindi sono diversamente adattabili ai recettori gustativi presenti sulla superficie della lingua</a:t>
            </a:r>
            <a:endParaRPr/>
          </a:p>
          <a:p>
            <a:pPr marL="342900" lvl="0" indent="-165100" algn="just" rtl="0">
              <a:spcBef>
                <a:spcPts val="560"/>
              </a:spcBef>
              <a:spcAft>
                <a:spcPts val="0"/>
              </a:spcAft>
              <a:buSzPts val="2800"/>
              <a:buNone/>
            </a:pPr>
            <a:endParaRPr sz="2800">
              <a:latin typeface="Arial"/>
              <a:ea typeface="Arial"/>
              <a:cs typeface="Arial"/>
              <a:sym typeface="Aria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Google Shape;1573;p1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400">
                <a:latin typeface="Arial"/>
                <a:ea typeface="Arial"/>
                <a:cs typeface="Arial"/>
                <a:sym typeface="Arial"/>
              </a:rPr>
              <a:t>Quantificazione delle sostanze gustative</a:t>
            </a:r>
            <a:endParaRPr/>
          </a:p>
        </p:txBody>
      </p:sp>
      <p:sp>
        <p:nvSpPr>
          <p:cNvPr id="1574" name="Google Shape;1574;p144"/>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3200"/>
              <a:buChar char="●"/>
            </a:pPr>
            <a:r>
              <a:rPr lang="it-IT">
                <a:latin typeface="Arial"/>
                <a:ea typeface="Arial"/>
                <a:cs typeface="Arial"/>
                <a:sym typeface="Arial"/>
              </a:rPr>
              <a:t>soglia di apparizione, che rappresenta l’intensità minima dello stimolo in grado di suscitare una sensazione non identificata, di fornire cioè l’idea che c’è “qualcosa” senza riuscire a riconoscere la natura</a:t>
            </a:r>
            <a:endParaRPr/>
          </a:p>
          <a:p>
            <a:pPr marL="342900" lvl="0" indent="-139700" algn="just" rtl="0">
              <a:lnSpc>
                <a:spcPct val="90000"/>
              </a:lnSpc>
              <a:spcBef>
                <a:spcPts val="640"/>
              </a:spcBef>
              <a:spcAft>
                <a:spcPts val="0"/>
              </a:spcAft>
              <a:buSzPts val="3200"/>
              <a:buNone/>
            </a:pPr>
            <a:endParaRPr>
              <a:latin typeface="Arial"/>
              <a:ea typeface="Arial"/>
              <a:cs typeface="Arial"/>
              <a:sym typeface="Arial"/>
            </a:endParaRPr>
          </a:p>
          <a:p>
            <a:pPr marL="342900" lvl="0" indent="-342900" algn="just" rtl="0">
              <a:lnSpc>
                <a:spcPct val="90000"/>
              </a:lnSpc>
              <a:spcBef>
                <a:spcPts val="640"/>
              </a:spcBef>
              <a:spcAft>
                <a:spcPts val="0"/>
              </a:spcAft>
              <a:buSzPts val="3200"/>
              <a:buChar char="●"/>
            </a:pPr>
            <a:r>
              <a:rPr lang="it-IT">
                <a:latin typeface="Arial"/>
                <a:ea typeface="Arial"/>
                <a:cs typeface="Arial"/>
                <a:sym typeface="Arial"/>
              </a:rPr>
              <a:t>soglia assoluta o di identificazione, al di sopra del quale lo stimolo viene riconosciuto</a:t>
            </a:r>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sp>
        <p:nvSpPr>
          <p:cNvPr id="1579" name="Google Shape;1579;p1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Altri stimoli non gustativi</a:t>
            </a:r>
            <a:endParaRPr/>
          </a:p>
        </p:txBody>
      </p:sp>
      <p:sp>
        <p:nvSpPr>
          <p:cNvPr id="1580" name="Google Shape;1580;p145"/>
          <p:cNvSpPr txBox="1">
            <a:spLocks noGrp="1"/>
          </p:cNvSpPr>
          <p:nvPr>
            <p:ph type="body" idx="1"/>
          </p:nvPr>
        </p:nvSpPr>
        <p:spPr>
          <a:xfrm>
            <a:off x="457200" y="1917700"/>
            <a:ext cx="8229600" cy="3959225"/>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2800"/>
              <a:buChar char="●"/>
            </a:pPr>
            <a:r>
              <a:rPr lang="it-IT" sz="2800">
                <a:latin typeface="Arial"/>
                <a:ea typeface="Arial"/>
                <a:cs typeface="Arial"/>
                <a:sym typeface="Arial"/>
              </a:rPr>
              <a:t>Vengono definiti “aromi” gli stimoli generati dalle sostanze odorose che vengono percepiti per via retronasale.</a:t>
            </a:r>
            <a:endParaRPr/>
          </a:p>
          <a:p>
            <a:pPr marL="0" lvl="0" indent="0" algn="just" rtl="0">
              <a:spcBef>
                <a:spcPts val="560"/>
              </a:spcBef>
              <a:spcAft>
                <a:spcPts val="0"/>
              </a:spcAft>
              <a:buSzPts val="2800"/>
              <a:buFont typeface="Noto Sans Symbols"/>
              <a:buNone/>
            </a:pPr>
            <a:endParaRPr sz="2800">
              <a:latin typeface="Arial"/>
              <a:ea typeface="Arial"/>
              <a:cs typeface="Arial"/>
              <a:sym typeface="Arial"/>
            </a:endParaRPr>
          </a:p>
          <a:p>
            <a:pPr marL="342900" lvl="0" indent="-342900" algn="just" rtl="0">
              <a:spcBef>
                <a:spcPts val="560"/>
              </a:spcBef>
              <a:spcAft>
                <a:spcPts val="0"/>
              </a:spcAft>
              <a:buSzPts val="2800"/>
              <a:buChar char="●"/>
            </a:pPr>
            <a:r>
              <a:rPr lang="it-IT" sz="2800">
                <a:latin typeface="Arial"/>
                <a:ea typeface="Arial"/>
                <a:cs typeface="Arial"/>
                <a:sym typeface="Arial"/>
              </a:rPr>
              <a:t>Tutti gli altri stimoli (generalmente complessi) comunemente definiti "sapori" sono determinati dall’insieme di stimoli gustativi e olfattivi, e non devono essere considerati gusti.</a:t>
            </a:r>
            <a:endParaRPr sz="2800">
              <a:latin typeface="Arial"/>
              <a:ea typeface="Arial"/>
              <a:cs typeface="Arial"/>
              <a:sym typeface="Aria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sp>
        <p:nvSpPr>
          <p:cNvPr id="1585" name="Google Shape;1585;p1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ORGANI DEL TATTO</a:t>
            </a:r>
            <a:endParaRPr/>
          </a:p>
        </p:txBody>
      </p:sp>
      <p:sp>
        <p:nvSpPr>
          <p:cNvPr id="1586" name="Google Shape;1586;p146"/>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2800"/>
              <a:buChar char="●"/>
            </a:pPr>
            <a:r>
              <a:rPr lang="it-IT" sz="2800">
                <a:latin typeface="Arial"/>
                <a:ea typeface="Arial"/>
                <a:cs typeface="Arial"/>
                <a:sym typeface="Arial"/>
              </a:rPr>
              <a:t>Gli organi del tatto interessati nell’analisi sensoriale sono le mani, la lingua, i denti, il palato, la faringe e la laringe</a:t>
            </a:r>
            <a:endParaRPr/>
          </a:p>
          <a:p>
            <a:pPr marL="342900" lvl="0" indent="-165100" algn="just" rtl="0">
              <a:spcBef>
                <a:spcPts val="560"/>
              </a:spcBef>
              <a:spcAft>
                <a:spcPts val="0"/>
              </a:spcAft>
              <a:buSzPts val="2800"/>
              <a:buNone/>
            </a:pPr>
            <a:endParaRPr sz="2800">
              <a:latin typeface="Arial"/>
              <a:ea typeface="Arial"/>
              <a:cs typeface="Arial"/>
              <a:sym typeface="Arial"/>
            </a:endParaRPr>
          </a:p>
          <a:p>
            <a:pPr marL="342900" lvl="0" indent="-342900" algn="just" rtl="0">
              <a:spcBef>
                <a:spcPts val="560"/>
              </a:spcBef>
              <a:spcAft>
                <a:spcPts val="0"/>
              </a:spcAft>
              <a:buSzPts val="2800"/>
              <a:buChar char="●"/>
            </a:pPr>
            <a:r>
              <a:rPr lang="it-IT" sz="2800">
                <a:latin typeface="Arial"/>
                <a:ea typeface="Arial"/>
                <a:cs typeface="Arial"/>
                <a:sym typeface="Arial"/>
              </a:rPr>
              <a:t>Sensazione tattile determinata dalla stimolazione meccanica di recettori (meccano recettori) legati a neuroni terminazioni nervose</a:t>
            </a:r>
            <a:endParaRPr/>
          </a:p>
          <a:p>
            <a:pPr marL="342900" lvl="0" indent="-165100" algn="just" rtl="0">
              <a:spcBef>
                <a:spcPts val="560"/>
              </a:spcBef>
              <a:spcAft>
                <a:spcPts val="0"/>
              </a:spcAft>
              <a:buSzPts val="2800"/>
              <a:buNone/>
            </a:pPr>
            <a:endParaRPr sz="2800">
              <a:latin typeface="Arial"/>
              <a:ea typeface="Arial"/>
              <a:cs typeface="Arial"/>
              <a:sym typeface="Arial"/>
            </a:endParaRPr>
          </a:p>
          <a:p>
            <a:pPr marL="342900" lvl="0" indent="-342900" algn="just" rtl="0">
              <a:spcBef>
                <a:spcPts val="560"/>
              </a:spcBef>
              <a:spcAft>
                <a:spcPts val="0"/>
              </a:spcAft>
              <a:buSzPts val="2800"/>
              <a:buChar char="●"/>
            </a:pPr>
            <a:r>
              <a:rPr lang="it-IT" sz="2800">
                <a:latin typeface="Arial"/>
                <a:ea typeface="Arial"/>
                <a:cs typeface="Arial"/>
                <a:sym typeface="Arial"/>
              </a:rPr>
              <a:t>Queste terminazioni nervose sono collegate indirettamente con il sistema nervoso centrale</a:t>
            </a:r>
            <a:endParaRPr/>
          </a:p>
          <a:p>
            <a:pPr marL="342900" lvl="0" indent="-165100" algn="just" rtl="0">
              <a:spcBef>
                <a:spcPts val="560"/>
              </a:spcBef>
              <a:spcAft>
                <a:spcPts val="0"/>
              </a:spcAft>
              <a:buSzPts val="2800"/>
              <a:buNone/>
            </a:pPr>
            <a:endParaRPr sz="2800">
              <a:latin typeface="Arial"/>
              <a:ea typeface="Arial"/>
              <a:cs typeface="Arial"/>
              <a:sym typeface="Arial"/>
            </a:endParaRPr>
          </a:p>
          <a:p>
            <a:pPr marL="342900" lvl="0" indent="-165100" algn="just" rtl="0">
              <a:spcBef>
                <a:spcPts val="560"/>
              </a:spcBef>
              <a:spcAft>
                <a:spcPts val="0"/>
              </a:spcAft>
              <a:buSzPts val="2800"/>
              <a:buNone/>
            </a:pPr>
            <a:endParaRPr sz="2800">
              <a:latin typeface="Arial"/>
              <a:ea typeface="Arial"/>
              <a:cs typeface="Arial"/>
              <a:sym typeface="Arial"/>
            </a:endParaRPr>
          </a:p>
          <a:p>
            <a:pPr marL="342900" lvl="0" indent="-165100" algn="just" rtl="0">
              <a:spcBef>
                <a:spcPts val="560"/>
              </a:spcBef>
              <a:spcAft>
                <a:spcPts val="0"/>
              </a:spcAft>
              <a:buSzPts val="2800"/>
              <a:buNone/>
            </a:pPr>
            <a:endParaRPr sz="2800">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Consumer science</a:t>
            </a:r>
            <a:endParaRPr/>
          </a:p>
        </p:txBody>
      </p:sp>
      <p:sp>
        <p:nvSpPr>
          <p:cNvPr id="214" name="Google Shape;214;p15"/>
          <p:cNvSpPr txBox="1">
            <a:spLocks noGrp="1"/>
          </p:cNvSpPr>
          <p:nvPr>
            <p:ph type="body" idx="1"/>
          </p:nvPr>
        </p:nvSpPr>
        <p:spPr>
          <a:xfrm>
            <a:off x="179388" y="1600200"/>
            <a:ext cx="8713787" cy="5068888"/>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2800"/>
              <a:buFont typeface="Noto Sans Symbols"/>
              <a:buNone/>
            </a:pPr>
            <a:r>
              <a:rPr lang="it-IT" sz="2800">
                <a:latin typeface="Arial"/>
                <a:ea typeface="Arial"/>
                <a:cs typeface="Arial"/>
                <a:sym typeface="Arial"/>
              </a:rPr>
              <a:t>	</a:t>
            </a:r>
            <a:r>
              <a:rPr lang="it-IT" sz="2600">
                <a:latin typeface="Arial"/>
                <a:ea typeface="Arial"/>
                <a:cs typeface="Arial"/>
                <a:sym typeface="Arial"/>
              </a:rPr>
              <a:t>Si misura con il problema della valutazione della</a:t>
            </a:r>
            <a:endParaRPr/>
          </a:p>
          <a:p>
            <a:pPr marL="342900" lvl="0" indent="-342900" algn="ctr" rtl="0">
              <a:lnSpc>
                <a:spcPct val="90000"/>
              </a:lnSpc>
              <a:spcBef>
                <a:spcPts val="560"/>
              </a:spcBef>
              <a:spcAft>
                <a:spcPts val="0"/>
              </a:spcAft>
              <a:buSzPts val="2800"/>
              <a:buFont typeface="Noto Sans Symbols"/>
              <a:buNone/>
            </a:pPr>
            <a:endParaRPr sz="2800">
              <a:latin typeface="Arial"/>
              <a:ea typeface="Arial"/>
              <a:cs typeface="Arial"/>
              <a:sym typeface="Arial"/>
            </a:endParaRPr>
          </a:p>
          <a:p>
            <a:pPr marL="342900" lvl="0" indent="-342900" algn="ctr" rtl="0">
              <a:lnSpc>
                <a:spcPct val="90000"/>
              </a:lnSpc>
              <a:spcBef>
                <a:spcPts val="560"/>
              </a:spcBef>
              <a:spcAft>
                <a:spcPts val="0"/>
              </a:spcAft>
              <a:buSzPts val="2800"/>
              <a:buFont typeface="Noto Sans Symbols"/>
              <a:buNone/>
            </a:pPr>
            <a:r>
              <a:rPr lang="it-IT" sz="2800">
                <a:solidFill>
                  <a:schemeClr val="hlink"/>
                </a:solidFill>
                <a:latin typeface="Arial"/>
                <a:ea typeface="Arial"/>
                <a:cs typeface="Arial"/>
                <a:sym typeface="Arial"/>
              </a:rPr>
              <a:t>QUALITÀ PERCEPITA DAL CONSUMATORE</a:t>
            </a:r>
            <a:endParaRPr/>
          </a:p>
          <a:p>
            <a:pPr marL="342900" lvl="0" indent="-342900" algn="l" rtl="0">
              <a:lnSpc>
                <a:spcPct val="90000"/>
              </a:lnSpc>
              <a:spcBef>
                <a:spcPts val="560"/>
              </a:spcBef>
              <a:spcAft>
                <a:spcPts val="0"/>
              </a:spcAft>
              <a:buSzPts val="2800"/>
              <a:buFont typeface="Noto Sans Symbols"/>
              <a:buNone/>
            </a:pPr>
            <a:endParaRPr sz="2800">
              <a:latin typeface="Arial"/>
              <a:ea typeface="Arial"/>
              <a:cs typeface="Arial"/>
              <a:sym typeface="Arial"/>
            </a:endParaRPr>
          </a:p>
          <a:p>
            <a:pPr marL="342900" lvl="0" indent="-342900" algn="l" rtl="0">
              <a:lnSpc>
                <a:spcPct val="90000"/>
              </a:lnSpc>
              <a:spcBef>
                <a:spcPts val="560"/>
              </a:spcBef>
              <a:spcAft>
                <a:spcPts val="0"/>
              </a:spcAft>
              <a:buSzPts val="2800"/>
              <a:buChar char="●"/>
            </a:pPr>
            <a:r>
              <a:rPr lang="it-IT" sz="2800">
                <a:latin typeface="Arial"/>
                <a:ea typeface="Arial"/>
                <a:cs typeface="Arial"/>
                <a:sym typeface="Arial"/>
              </a:rPr>
              <a:t> 	dalla prospettiva di mercato o </a:t>
            </a:r>
            <a:endParaRPr/>
          </a:p>
          <a:p>
            <a:pPr marL="342900" lvl="0" indent="-165100" algn="l" rtl="0">
              <a:lnSpc>
                <a:spcPct val="90000"/>
              </a:lnSpc>
              <a:spcBef>
                <a:spcPts val="560"/>
              </a:spcBef>
              <a:spcAft>
                <a:spcPts val="0"/>
              </a:spcAft>
              <a:buSzPts val="2800"/>
              <a:buNone/>
            </a:pPr>
            <a:endParaRPr sz="2800">
              <a:latin typeface="Arial"/>
              <a:ea typeface="Arial"/>
              <a:cs typeface="Arial"/>
              <a:sym typeface="Arial"/>
            </a:endParaRPr>
          </a:p>
          <a:p>
            <a:pPr marL="342900" lvl="0" indent="-342900" algn="l" rtl="0">
              <a:lnSpc>
                <a:spcPct val="90000"/>
              </a:lnSpc>
              <a:spcBef>
                <a:spcPts val="560"/>
              </a:spcBef>
              <a:spcAft>
                <a:spcPts val="0"/>
              </a:spcAft>
              <a:buSzPts val="2800"/>
              <a:buChar char="●"/>
            </a:pPr>
            <a:r>
              <a:rPr lang="it-IT" sz="2800">
                <a:latin typeface="Arial"/>
                <a:ea typeface="Arial"/>
                <a:cs typeface="Arial"/>
                <a:sym typeface="Arial"/>
              </a:rPr>
              <a:t>	del comportamento del consumatore</a:t>
            </a:r>
            <a:endParaRPr/>
          </a:p>
          <a:p>
            <a:pPr marL="342900" lvl="0" indent="-165100" algn="l" rtl="0">
              <a:lnSpc>
                <a:spcPct val="90000"/>
              </a:lnSpc>
              <a:spcBef>
                <a:spcPts val="560"/>
              </a:spcBef>
              <a:spcAft>
                <a:spcPts val="0"/>
              </a:spcAft>
              <a:buSzPts val="2800"/>
              <a:buNone/>
            </a:pPr>
            <a:endParaRPr sz="2800">
              <a:latin typeface="Arial"/>
              <a:ea typeface="Arial"/>
              <a:cs typeface="Arial"/>
              <a:sym typeface="Arial"/>
            </a:endParaRPr>
          </a:p>
          <a:p>
            <a:pPr marL="342900" lvl="0" indent="-342900" algn="just" rtl="0">
              <a:lnSpc>
                <a:spcPct val="90000"/>
              </a:lnSpc>
              <a:spcBef>
                <a:spcPts val="560"/>
              </a:spcBef>
              <a:spcAft>
                <a:spcPts val="0"/>
              </a:spcAft>
              <a:buSzPts val="2800"/>
              <a:buFont typeface="Noto Sans Symbols"/>
              <a:buNone/>
            </a:pPr>
            <a:r>
              <a:rPr lang="it-IT" sz="2800">
                <a:latin typeface="Arial"/>
                <a:ea typeface="Arial"/>
                <a:cs typeface="Arial"/>
                <a:sym typeface="Arial"/>
              </a:rPr>
              <a:t>	Il consumatore viene preso come referente e come strumento di misura per definire la qualità di un prodotto </a:t>
            </a:r>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1591" name="Google Shape;1591;p1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I recettori tattili</a:t>
            </a:r>
            <a:endParaRPr/>
          </a:p>
        </p:txBody>
      </p:sp>
      <p:grpSp>
        <p:nvGrpSpPr>
          <p:cNvPr id="1592" name="Google Shape;1592;p147"/>
          <p:cNvGrpSpPr/>
          <p:nvPr/>
        </p:nvGrpSpPr>
        <p:grpSpPr>
          <a:xfrm>
            <a:off x="179512" y="1484784"/>
            <a:ext cx="8856984" cy="5729218"/>
            <a:chOff x="179512" y="1484784"/>
            <a:chExt cx="8856984" cy="5729218"/>
          </a:xfrm>
        </p:grpSpPr>
        <p:pic>
          <p:nvPicPr>
            <p:cNvPr id="1593" name="Google Shape;1593;p147" descr="UNADJUSTEDNONRAW_thumb_1a2c.jpg"/>
            <p:cNvPicPr preferRelativeResize="0"/>
            <p:nvPr/>
          </p:nvPicPr>
          <p:blipFill rotWithShape="1">
            <a:blip r:embed="rId3">
              <a:alphaModFix/>
            </a:blip>
            <a:srcRect/>
            <a:stretch/>
          </p:blipFill>
          <p:spPr>
            <a:xfrm>
              <a:off x="539552" y="1484784"/>
              <a:ext cx="8028384" cy="5729218"/>
            </a:xfrm>
            <a:prstGeom prst="rect">
              <a:avLst/>
            </a:prstGeom>
            <a:noFill/>
            <a:ln>
              <a:noFill/>
            </a:ln>
          </p:spPr>
        </p:pic>
        <p:sp>
          <p:nvSpPr>
            <p:cNvPr id="1594" name="Google Shape;1594;p147"/>
            <p:cNvSpPr txBox="1"/>
            <p:nvPr/>
          </p:nvSpPr>
          <p:spPr>
            <a:xfrm>
              <a:off x="467544" y="1700808"/>
              <a:ext cx="1800200"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Teminazione nervosa libera</a:t>
              </a:r>
              <a:endParaRPr sz="1800">
                <a:solidFill>
                  <a:schemeClr val="dk1"/>
                </a:solidFill>
                <a:latin typeface="Arial"/>
                <a:ea typeface="Arial"/>
                <a:cs typeface="Arial"/>
                <a:sym typeface="Arial"/>
              </a:endParaRPr>
            </a:p>
          </p:txBody>
        </p:sp>
        <p:sp>
          <p:nvSpPr>
            <p:cNvPr id="1595" name="Google Shape;1595;p147"/>
            <p:cNvSpPr txBox="1"/>
            <p:nvPr/>
          </p:nvSpPr>
          <p:spPr>
            <a:xfrm>
              <a:off x="251520" y="4653136"/>
              <a:ext cx="1800200"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Corpuscolo di Ruffini</a:t>
              </a:r>
              <a:endParaRPr sz="1800">
                <a:solidFill>
                  <a:schemeClr val="dk1"/>
                </a:solidFill>
                <a:latin typeface="Arial"/>
                <a:ea typeface="Arial"/>
                <a:cs typeface="Arial"/>
                <a:sym typeface="Arial"/>
              </a:endParaRPr>
            </a:p>
          </p:txBody>
        </p:sp>
        <p:sp>
          <p:nvSpPr>
            <p:cNvPr id="1596" name="Google Shape;1596;p147"/>
            <p:cNvSpPr txBox="1"/>
            <p:nvPr/>
          </p:nvSpPr>
          <p:spPr>
            <a:xfrm>
              <a:off x="179512" y="4653136"/>
              <a:ext cx="1800200"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Corpuscolo di Ruffini</a:t>
              </a:r>
              <a:endParaRPr sz="1800">
                <a:solidFill>
                  <a:schemeClr val="dk1"/>
                </a:solidFill>
                <a:latin typeface="Arial"/>
                <a:ea typeface="Arial"/>
                <a:cs typeface="Arial"/>
                <a:sym typeface="Arial"/>
              </a:endParaRPr>
            </a:p>
          </p:txBody>
        </p:sp>
        <p:sp>
          <p:nvSpPr>
            <p:cNvPr id="1597" name="Google Shape;1597;p147"/>
            <p:cNvSpPr txBox="1"/>
            <p:nvPr/>
          </p:nvSpPr>
          <p:spPr>
            <a:xfrm>
              <a:off x="971600" y="5877272"/>
              <a:ext cx="1800200"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Plesso della radice pilifera</a:t>
              </a:r>
              <a:endParaRPr sz="1800">
                <a:solidFill>
                  <a:schemeClr val="dk1"/>
                </a:solidFill>
                <a:latin typeface="Arial"/>
                <a:ea typeface="Arial"/>
                <a:cs typeface="Arial"/>
                <a:sym typeface="Arial"/>
              </a:endParaRPr>
            </a:p>
          </p:txBody>
        </p:sp>
        <p:sp>
          <p:nvSpPr>
            <p:cNvPr id="1598" name="Google Shape;1598;p147"/>
            <p:cNvSpPr txBox="1"/>
            <p:nvPr/>
          </p:nvSpPr>
          <p:spPr>
            <a:xfrm>
              <a:off x="6588224" y="5661248"/>
              <a:ext cx="2376264"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Corpuscolo lamellare (o di Pacini)</a:t>
              </a:r>
              <a:endParaRPr sz="1800">
                <a:solidFill>
                  <a:schemeClr val="dk1"/>
                </a:solidFill>
                <a:latin typeface="Arial"/>
                <a:ea typeface="Arial"/>
                <a:cs typeface="Arial"/>
                <a:sym typeface="Arial"/>
              </a:endParaRPr>
            </a:p>
          </p:txBody>
        </p:sp>
        <p:sp>
          <p:nvSpPr>
            <p:cNvPr id="1599" name="Google Shape;1599;p147"/>
            <p:cNvSpPr txBox="1"/>
            <p:nvPr/>
          </p:nvSpPr>
          <p:spPr>
            <a:xfrm>
              <a:off x="6588224" y="3140968"/>
              <a:ext cx="2376264"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Corpuscolo tattile (o di Meissner)</a:t>
              </a:r>
              <a:endParaRPr sz="1800">
                <a:solidFill>
                  <a:schemeClr val="dk1"/>
                </a:solidFill>
                <a:latin typeface="Arial"/>
                <a:ea typeface="Arial"/>
                <a:cs typeface="Arial"/>
                <a:sym typeface="Arial"/>
              </a:endParaRPr>
            </a:p>
          </p:txBody>
        </p:sp>
        <p:sp>
          <p:nvSpPr>
            <p:cNvPr id="1600" name="Google Shape;1600;p147"/>
            <p:cNvSpPr txBox="1"/>
            <p:nvPr/>
          </p:nvSpPr>
          <p:spPr>
            <a:xfrm>
              <a:off x="6948264" y="2276872"/>
              <a:ext cx="2088232"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Cellula di Merkel (o disco tattile)</a:t>
              </a:r>
              <a:endParaRPr sz="1800">
                <a:solidFill>
                  <a:schemeClr val="dk1"/>
                </a:solidFill>
                <a:latin typeface="Arial"/>
                <a:ea typeface="Arial"/>
                <a:cs typeface="Arial"/>
                <a:sym typeface="Arial"/>
              </a:endParaRPr>
            </a:p>
          </p:txBody>
        </p:sp>
      </p:gr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605" name="Google Shape;1605;p1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I recettori del tatto</a:t>
            </a:r>
            <a:endParaRPr/>
          </a:p>
        </p:txBody>
      </p:sp>
      <p:sp>
        <p:nvSpPr>
          <p:cNvPr id="1606" name="Google Shape;1606;p148"/>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3200"/>
              <a:buChar char="●"/>
            </a:pPr>
            <a:r>
              <a:rPr lang="it-IT"/>
              <a:t>Alcuni recettori (cutanei, muscolari e radici dei denti) ci informano sui diversi stimoli meccanici (meccanocettori)</a:t>
            </a:r>
            <a:endParaRPr/>
          </a:p>
          <a:p>
            <a:pPr marL="342900" lvl="0" indent="-139700" algn="just" rtl="0">
              <a:spcBef>
                <a:spcPts val="640"/>
              </a:spcBef>
              <a:spcAft>
                <a:spcPts val="0"/>
              </a:spcAft>
              <a:buSzPts val="3200"/>
              <a:buNone/>
            </a:pPr>
            <a:endParaRPr/>
          </a:p>
          <a:p>
            <a:pPr marL="342900" lvl="0" indent="-342900" algn="just" rtl="0">
              <a:spcBef>
                <a:spcPts val="640"/>
              </a:spcBef>
              <a:spcAft>
                <a:spcPts val="0"/>
              </a:spcAft>
              <a:buSzPts val="3200"/>
              <a:buChar char="●"/>
            </a:pPr>
            <a:r>
              <a:rPr lang="it-IT"/>
              <a:t>Esistono anche recettori cutanei superficiali (nocicettori) che provocano la sensazione di dolore e recettori profondi (termocettori) che permettono di percepire le fluttuazioni termiche.</a:t>
            </a:r>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610"/>
        <p:cNvGrpSpPr/>
        <p:nvPr/>
      </p:nvGrpSpPr>
      <p:grpSpPr>
        <a:xfrm>
          <a:off x="0" y="0"/>
          <a:ext cx="0" cy="0"/>
          <a:chOff x="0" y="0"/>
          <a:chExt cx="0" cy="0"/>
        </a:xfrm>
      </p:grpSpPr>
      <p:sp>
        <p:nvSpPr>
          <p:cNvPr id="1611" name="Google Shape;1611;p1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Sensazione tattile</a:t>
            </a:r>
            <a:endParaRPr/>
          </a:p>
        </p:txBody>
      </p:sp>
      <p:sp>
        <p:nvSpPr>
          <p:cNvPr id="1612" name="Google Shape;1612;p149"/>
          <p:cNvSpPr txBox="1">
            <a:spLocks noGrp="1"/>
          </p:cNvSpPr>
          <p:nvPr>
            <p:ph type="body" idx="1"/>
          </p:nvPr>
        </p:nvSpPr>
        <p:spPr>
          <a:xfrm>
            <a:off x="457200" y="1600200"/>
            <a:ext cx="8229600" cy="4781550"/>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3200"/>
              <a:buChar char="●"/>
            </a:pPr>
            <a:r>
              <a:rPr lang="it-IT">
                <a:latin typeface="Arial"/>
                <a:ea typeface="Arial"/>
                <a:cs typeface="Arial"/>
                <a:sym typeface="Arial"/>
              </a:rPr>
              <a:t>La sensazione del tatto è determinata dalle caratteristiche fisico-meccaniche del prodotto, a loro volta determinate dalla </a:t>
            </a:r>
            <a:r>
              <a:rPr lang="it-IT" b="1">
                <a:latin typeface="Arial"/>
                <a:ea typeface="Arial"/>
                <a:cs typeface="Arial"/>
                <a:sym typeface="Arial"/>
              </a:rPr>
              <a:t>natura chimica </a:t>
            </a:r>
            <a:r>
              <a:rPr lang="it-IT">
                <a:latin typeface="Arial"/>
                <a:ea typeface="Arial"/>
                <a:cs typeface="Arial"/>
                <a:sym typeface="Arial"/>
              </a:rPr>
              <a:t>dei componenti e dal </a:t>
            </a:r>
            <a:r>
              <a:rPr lang="it-IT" b="1">
                <a:latin typeface="Arial"/>
                <a:ea typeface="Arial"/>
                <a:cs typeface="Arial"/>
                <a:sym typeface="Arial"/>
              </a:rPr>
              <a:t>tipo</a:t>
            </a:r>
            <a:r>
              <a:rPr lang="it-IT">
                <a:latin typeface="Arial"/>
                <a:ea typeface="Arial"/>
                <a:cs typeface="Arial"/>
                <a:sym typeface="Arial"/>
              </a:rPr>
              <a:t> e dal </a:t>
            </a:r>
            <a:r>
              <a:rPr lang="it-IT" b="1">
                <a:latin typeface="Arial"/>
                <a:ea typeface="Arial"/>
                <a:cs typeface="Arial"/>
                <a:sym typeface="Arial"/>
              </a:rPr>
              <a:t>numero di legami </a:t>
            </a:r>
            <a:r>
              <a:rPr lang="it-IT">
                <a:latin typeface="Arial"/>
                <a:ea typeface="Arial"/>
                <a:cs typeface="Arial"/>
                <a:sym typeface="Arial"/>
              </a:rPr>
              <a:t>chimici intermolecolari</a:t>
            </a:r>
            <a:endParaRPr/>
          </a:p>
          <a:p>
            <a:pPr marL="342900" lvl="0" indent="-139700" algn="just" rtl="0">
              <a:spcBef>
                <a:spcPts val="640"/>
              </a:spcBef>
              <a:spcAft>
                <a:spcPts val="0"/>
              </a:spcAft>
              <a:buSzPts val="3200"/>
              <a:buNone/>
            </a:pPr>
            <a:endParaRPr>
              <a:latin typeface="Arial"/>
              <a:ea typeface="Arial"/>
              <a:cs typeface="Arial"/>
              <a:sym typeface="Arial"/>
            </a:endParaRPr>
          </a:p>
          <a:p>
            <a:pPr marL="342900" lvl="0" indent="-342900" algn="just" rtl="0">
              <a:spcBef>
                <a:spcPts val="640"/>
              </a:spcBef>
              <a:spcAft>
                <a:spcPts val="0"/>
              </a:spcAft>
              <a:buSzPts val="3200"/>
              <a:buChar char="●"/>
            </a:pPr>
            <a:r>
              <a:rPr lang="it-IT">
                <a:latin typeface="Arial"/>
                <a:ea typeface="Arial"/>
                <a:cs typeface="Arial"/>
                <a:sym typeface="Arial"/>
              </a:rPr>
              <a:t>La sensazione tattile è determinata anche dallazione meccanica che noi esercitiamo sull’alimento per toccarlo o masticarlo</a:t>
            </a:r>
            <a:endParaRPr>
              <a:latin typeface="Arial"/>
              <a:ea typeface="Arial"/>
              <a:cs typeface="Arial"/>
              <a:sym typeface="Aria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616"/>
        <p:cNvGrpSpPr/>
        <p:nvPr/>
      </p:nvGrpSpPr>
      <p:grpSpPr>
        <a:xfrm>
          <a:off x="0" y="0"/>
          <a:ext cx="0" cy="0"/>
          <a:chOff x="0" y="0"/>
          <a:chExt cx="0" cy="0"/>
        </a:xfrm>
      </p:grpSpPr>
      <p:sp>
        <p:nvSpPr>
          <p:cNvPr id="1617" name="Google Shape;1617;p15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Le caratteristiche cinestetiche</a:t>
            </a:r>
            <a:endParaRPr/>
          </a:p>
        </p:txBody>
      </p:sp>
      <p:sp>
        <p:nvSpPr>
          <p:cNvPr id="1618" name="Google Shape;1618;p150"/>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3200"/>
              <a:buChar char="●"/>
            </a:pPr>
            <a:r>
              <a:rPr lang="it-IT">
                <a:latin typeface="Arial"/>
                <a:ea typeface="Arial"/>
                <a:cs typeface="Arial"/>
                <a:sym typeface="Arial"/>
              </a:rPr>
              <a:t>Quell’insieme di sensazioni dovute alla struttura del prodotto e al suo comportamento meccanico</a:t>
            </a:r>
            <a:endParaRPr/>
          </a:p>
          <a:p>
            <a:pPr marL="342900" lvl="0" indent="-139700" algn="just" rtl="0">
              <a:spcBef>
                <a:spcPts val="640"/>
              </a:spcBef>
              <a:spcAft>
                <a:spcPts val="0"/>
              </a:spcAft>
              <a:buSzPts val="3200"/>
              <a:buNone/>
            </a:pPr>
            <a:endParaRPr>
              <a:latin typeface="Arial"/>
              <a:ea typeface="Arial"/>
              <a:cs typeface="Arial"/>
              <a:sym typeface="Arial"/>
            </a:endParaRPr>
          </a:p>
          <a:p>
            <a:pPr marL="342900" lvl="0" indent="-342900" algn="just" rtl="0">
              <a:spcBef>
                <a:spcPts val="640"/>
              </a:spcBef>
              <a:spcAft>
                <a:spcPts val="0"/>
              </a:spcAft>
              <a:buSzPts val="3200"/>
              <a:buChar char="●"/>
            </a:pPr>
            <a:r>
              <a:rPr lang="it-IT">
                <a:latin typeface="Arial"/>
                <a:ea typeface="Arial"/>
                <a:cs typeface="Arial"/>
                <a:sym typeface="Arial"/>
              </a:rPr>
              <a:t>Vengono percepite principalmente col tatto e con il senso muscolare (es. viscosità), ma anche con la vista (es. viscosità, spalmabilità) e l'udito (es. croccantezza, effervescenza).</a:t>
            </a:r>
            <a:endParaRPr/>
          </a:p>
          <a:p>
            <a:pPr marL="342900" lvl="0" indent="-139700" algn="l" rtl="0">
              <a:spcBef>
                <a:spcPts val="640"/>
              </a:spcBef>
              <a:spcAft>
                <a:spcPts val="0"/>
              </a:spcAft>
              <a:buSzPts val="3200"/>
              <a:buNone/>
            </a:pPr>
            <a:endParaRPr>
              <a:latin typeface="Arial"/>
              <a:ea typeface="Arial"/>
              <a:cs typeface="Arial"/>
              <a:sym typeface="Arial"/>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622"/>
        <p:cNvGrpSpPr/>
        <p:nvPr/>
      </p:nvGrpSpPr>
      <p:grpSpPr>
        <a:xfrm>
          <a:off x="0" y="0"/>
          <a:ext cx="0" cy="0"/>
          <a:chOff x="0" y="0"/>
          <a:chExt cx="0" cy="0"/>
        </a:xfrm>
      </p:grpSpPr>
      <p:sp>
        <p:nvSpPr>
          <p:cNvPr id="1623" name="Google Shape;1623;p1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Caratteristiche cinestetiche</a:t>
            </a:r>
            <a:endParaRPr/>
          </a:p>
        </p:txBody>
      </p:sp>
      <p:sp>
        <p:nvSpPr>
          <p:cNvPr id="1624" name="Google Shape;1624;p151"/>
          <p:cNvSpPr txBox="1">
            <a:spLocks noGrp="1"/>
          </p:cNvSpPr>
          <p:nvPr>
            <p:ph type="body" idx="1"/>
          </p:nvPr>
        </p:nvSpPr>
        <p:spPr>
          <a:xfrm>
            <a:off x="251520" y="1340768"/>
            <a:ext cx="8892480" cy="45307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200"/>
              <a:buFont typeface="Noto Sans Symbols"/>
              <a:buNone/>
            </a:pPr>
            <a:r>
              <a:rPr lang="it-IT"/>
              <a:t>Apprezzabili al tatto (via vista, mani o utensili)</a:t>
            </a:r>
            <a:endParaRPr/>
          </a:p>
          <a:p>
            <a:pPr marL="0" lvl="0" indent="0" algn="l" rtl="0">
              <a:spcBef>
                <a:spcPts val="240"/>
              </a:spcBef>
              <a:spcAft>
                <a:spcPts val="0"/>
              </a:spcAft>
              <a:buSzPts val="1200"/>
              <a:buFont typeface="Noto Sans Symbols"/>
              <a:buNone/>
            </a:pPr>
            <a:endParaRPr sz="1200"/>
          </a:p>
          <a:p>
            <a:pPr marL="342900" lvl="0" indent="-342900" algn="l" rtl="0">
              <a:spcBef>
                <a:spcPts val="480"/>
              </a:spcBef>
              <a:spcAft>
                <a:spcPts val="0"/>
              </a:spcAft>
              <a:buSzPts val="2400"/>
              <a:buChar char="●"/>
            </a:pPr>
            <a:r>
              <a:rPr lang="it-IT" sz="2400"/>
              <a:t>Elasticità (corpi elastici o viscoelastici): capacità di recupero     </a:t>
            </a:r>
            <a:endParaRPr/>
          </a:p>
          <a:p>
            <a:pPr marL="0" lvl="0" indent="0" algn="l" rtl="0">
              <a:spcBef>
                <a:spcPts val="480"/>
              </a:spcBef>
              <a:spcAft>
                <a:spcPts val="0"/>
              </a:spcAft>
              <a:buSzPts val="2400"/>
              <a:buNone/>
            </a:pPr>
            <a:r>
              <a:rPr lang="it-IT" sz="2400"/>
              <a:t>                                                                        dopo deformazione</a:t>
            </a:r>
            <a:endParaRPr sz="2400"/>
          </a:p>
          <a:p>
            <a:pPr marL="342900" lvl="0" indent="-342900" algn="l" rtl="0">
              <a:spcBef>
                <a:spcPts val="480"/>
              </a:spcBef>
              <a:spcAft>
                <a:spcPts val="0"/>
              </a:spcAft>
              <a:buSzPts val="2400"/>
              <a:buChar char="●"/>
            </a:pPr>
            <a:r>
              <a:rPr lang="it-IT" sz="2400"/>
              <a:t>Durezza (corpi elastici o viscoelastici): resistenza a</a:t>
            </a:r>
            <a:endParaRPr/>
          </a:p>
          <a:p>
            <a:pPr marL="0" lvl="0" indent="0" algn="l" rtl="0">
              <a:spcBef>
                <a:spcPts val="480"/>
              </a:spcBef>
              <a:spcAft>
                <a:spcPts val="0"/>
              </a:spcAft>
              <a:buSzPts val="2400"/>
              <a:buNone/>
            </a:pPr>
            <a:r>
              <a:rPr lang="it-IT" sz="2400"/>
              <a:t>                                                                    deformazione o taglio</a:t>
            </a:r>
            <a:endParaRPr sz="2400"/>
          </a:p>
          <a:p>
            <a:pPr marL="342900" lvl="0" indent="-342900" algn="l" rtl="0">
              <a:spcBef>
                <a:spcPts val="480"/>
              </a:spcBef>
              <a:spcAft>
                <a:spcPts val="0"/>
              </a:spcAft>
              <a:buSzPts val="2400"/>
              <a:buChar char="●"/>
            </a:pPr>
            <a:r>
              <a:rPr lang="it-IT" sz="2400"/>
              <a:t> Ruvidità (corpi elastici o viscoelastici): irregolarità superficie</a:t>
            </a:r>
            <a:endParaRPr/>
          </a:p>
          <a:p>
            <a:pPr marL="342900" lvl="0" indent="-342900" algn="l" rtl="0">
              <a:spcBef>
                <a:spcPts val="480"/>
              </a:spcBef>
              <a:spcAft>
                <a:spcPts val="0"/>
              </a:spcAft>
              <a:buSzPts val="2400"/>
              <a:buChar char="●"/>
            </a:pPr>
            <a:r>
              <a:rPr lang="it-IT" sz="2400"/>
              <a:t> Spalmabilità (corpi viscoelastici) capacità di un corpo viscoelastico di fluire sotto l’azione di una forza rimanendo coeso)</a:t>
            </a:r>
            <a:endParaRPr sz="2400"/>
          </a:p>
          <a:p>
            <a:pPr marL="342900" lvl="0" indent="-342900" algn="l" rtl="0">
              <a:spcBef>
                <a:spcPts val="1080"/>
              </a:spcBef>
              <a:spcAft>
                <a:spcPts val="0"/>
              </a:spcAft>
              <a:buSzPts val="2400"/>
              <a:buChar char="●"/>
            </a:pPr>
            <a:r>
              <a:rPr lang="it-IT" sz="2400"/>
              <a:t> Oleosità (corpi viscoelastici o liquidi): effetto lubrificante</a:t>
            </a:r>
            <a:endParaRPr/>
          </a:p>
          <a:p>
            <a:pPr marL="342900" lvl="0" indent="-342900" algn="l" rtl="0">
              <a:spcBef>
                <a:spcPts val="480"/>
              </a:spcBef>
              <a:spcAft>
                <a:spcPts val="0"/>
              </a:spcAft>
              <a:buSzPts val="2400"/>
              <a:buChar char="●"/>
            </a:pPr>
            <a:r>
              <a:rPr lang="it-IT" sz="2400"/>
              <a:t> Viscosità (corpi viscoelastici - liquidi): resistenza a scorrimento (es. versamento o rotazione nel bicchiere)</a:t>
            </a:r>
            <a:endParaRPr sz="240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628"/>
        <p:cNvGrpSpPr/>
        <p:nvPr/>
      </p:nvGrpSpPr>
      <p:grpSpPr>
        <a:xfrm>
          <a:off x="0" y="0"/>
          <a:ext cx="0" cy="0"/>
          <a:chOff x="0" y="0"/>
          <a:chExt cx="0" cy="0"/>
        </a:xfrm>
      </p:grpSpPr>
      <p:sp>
        <p:nvSpPr>
          <p:cNvPr id="1629" name="Google Shape;1629;p1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Caratteristiche cinestetiche</a:t>
            </a:r>
            <a:br>
              <a:rPr lang="it-IT">
                <a:latin typeface="Arial"/>
                <a:ea typeface="Arial"/>
                <a:cs typeface="Arial"/>
                <a:sym typeface="Arial"/>
              </a:rPr>
            </a:br>
            <a:r>
              <a:rPr lang="it-IT">
                <a:latin typeface="Arial"/>
                <a:ea typeface="Arial"/>
                <a:cs typeface="Arial"/>
                <a:sym typeface="Arial"/>
              </a:rPr>
              <a:t>          </a:t>
            </a:r>
            <a:r>
              <a:rPr lang="it-IT" sz="3200">
                <a:latin typeface="Arial"/>
                <a:ea typeface="Arial"/>
                <a:cs typeface="Arial"/>
                <a:sym typeface="Arial"/>
              </a:rPr>
              <a:t>(corpi elastici e viscoelastici)</a:t>
            </a:r>
            <a:endParaRPr sz="3200">
              <a:latin typeface="Arial"/>
              <a:ea typeface="Arial"/>
              <a:cs typeface="Arial"/>
              <a:sym typeface="Arial"/>
            </a:endParaRPr>
          </a:p>
        </p:txBody>
      </p:sp>
      <p:sp>
        <p:nvSpPr>
          <p:cNvPr id="1630" name="Google Shape;1630;p152"/>
          <p:cNvSpPr txBox="1">
            <a:spLocks noGrp="1"/>
          </p:cNvSpPr>
          <p:nvPr>
            <p:ph type="body" idx="1"/>
          </p:nvPr>
        </p:nvSpPr>
        <p:spPr>
          <a:xfrm>
            <a:off x="179512" y="1700808"/>
            <a:ext cx="8892480" cy="468119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2700"/>
              <a:buFont typeface="Noto Sans Symbols"/>
              <a:buNone/>
            </a:pPr>
            <a:r>
              <a:rPr lang="it-IT" sz="2700"/>
              <a:t>Apprezzabili alla masticazione (via denti, lingua e palato)</a:t>
            </a:r>
            <a:endParaRPr/>
          </a:p>
          <a:p>
            <a:pPr marL="0" lvl="0" indent="0" algn="l" rtl="0">
              <a:lnSpc>
                <a:spcPct val="150000"/>
              </a:lnSpc>
              <a:spcBef>
                <a:spcPts val="360"/>
              </a:spcBef>
              <a:spcAft>
                <a:spcPts val="0"/>
              </a:spcAft>
              <a:buSzPts val="1800"/>
              <a:buFont typeface="Noto Sans Symbols"/>
              <a:buNone/>
            </a:pPr>
            <a:endParaRPr sz="1800"/>
          </a:p>
          <a:p>
            <a:pPr marL="342900" lvl="0" indent="-342900" algn="l" rtl="0">
              <a:lnSpc>
                <a:spcPct val="150000"/>
              </a:lnSpc>
              <a:spcBef>
                <a:spcPts val="480"/>
              </a:spcBef>
              <a:spcAft>
                <a:spcPts val="0"/>
              </a:spcAft>
              <a:buSzPts val="2400"/>
              <a:buChar char="●"/>
            </a:pPr>
            <a:r>
              <a:rPr lang="it-IT" sz="2400"/>
              <a:t> Durezza (forza necessaria per tagliare o comprimere)</a:t>
            </a:r>
            <a:endParaRPr/>
          </a:p>
          <a:p>
            <a:pPr marL="342900" lvl="0" indent="-342900" algn="l" rtl="0">
              <a:lnSpc>
                <a:spcPct val="150000"/>
              </a:lnSpc>
              <a:spcBef>
                <a:spcPts val="1080"/>
              </a:spcBef>
              <a:spcAft>
                <a:spcPts val="0"/>
              </a:spcAft>
              <a:buSzPts val="2400"/>
              <a:buChar char="●"/>
            </a:pPr>
            <a:r>
              <a:rPr lang="it-IT" sz="2400"/>
              <a:t> Coesitività (contrario friabilità)</a:t>
            </a:r>
            <a:endParaRPr sz="2400"/>
          </a:p>
          <a:p>
            <a:pPr marL="342900" lvl="0" indent="-342900" algn="l" rtl="0">
              <a:lnSpc>
                <a:spcPct val="150000"/>
              </a:lnSpc>
              <a:spcBef>
                <a:spcPts val="1080"/>
              </a:spcBef>
              <a:spcAft>
                <a:spcPts val="0"/>
              </a:spcAft>
              <a:buSzPts val="2400"/>
              <a:buChar char="●"/>
            </a:pPr>
            <a:r>
              <a:rPr lang="it-IT" sz="2400"/>
              <a:t> Masticabilità (n° cicli masticazione prima di deglutire)</a:t>
            </a:r>
            <a:endParaRPr/>
          </a:p>
          <a:p>
            <a:pPr marL="342900" lvl="0" indent="-342900" algn="l" rtl="0">
              <a:lnSpc>
                <a:spcPct val="150000"/>
              </a:lnSpc>
              <a:spcBef>
                <a:spcPts val="1080"/>
              </a:spcBef>
              <a:spcAft>
                <a:spcPts val="0"/>
              </a:spcAft>
              <a:buSzPts val="2400"/>
              <a:buChar char="●"/>
            </a:pPr>
            <a:r>
              <a:rPr lang="it-IT" sz="2400"/>
              <a:t> Granulosità/cremosità (irregolarità della struttura interna)</a:t>
            </a:r>
            <a:endParaRPr/>
          </a:p>
          <a:p>
            <a:pPr marL="342900" lvl="0" indent="-342900" algn="l" rtl="0">
              <a:lnSpc>
                <a:spcPct val="150000"/>
              </a:lnSpc>
              <a:spcBef>
                <a:spcPts val="1080"/>
              </a:spcBef>
              <a:spcAft>
                <a:spcPts val="0"/>
              </a:spcAft>
              <a:buSzPts val="2400"/>
              <a:buChar char="●"/>
            </a:pPr>
            <a:r>
              <a:rPr lang="it-IT" sz="2400"/>
              <a:t> Adesività al palato</a:t>
            </a:r>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634"/>
        <p:cNvGrpSpPr/>
        <p:nvPr/>
      </p:nvGrpSpPr>
      <p:grpSpPr>
        <a:xfrm>
          <a:off x="0" y="0"/>
          <a:ext cx="0" cy="0"/>
          <a:chOff x="0" y="0"/>
          <a:chExt cx="0" cy="0"/>
        </a:xfrm>
      </p:grpSpPr>
      <p:sp>
        <p:nvSpPr>
          <p:cNvPr id="1635" name="Google Shape;1635;p153"/>
          <p:cNvSpPr txBox="1">
            <a:spLocks noGrp="1"/>
          </p:cNvSpPr>
          <p:nvPr>
            <p:ph type="title"/>
          </p:nvPr>
        </p:nvSpPr>
        <p:spPr>
          <a:xfrm>
            <a:off x="457200" y="26064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Caratteristiche cinestetiche</a:t>
            </a:r>
            <a:br>
              <a:rPr lang="it-IT">
                <a:latin typeface="Arial"/>
                <a:ea typeface="Arial"/>
                <a:cs typeface="Arial"/>
                <a:sym typeface="Arial"/>
              </a:rPr>
            </a:br>
            <a:endParaRPr sz="3200">
              <a:latin typeface="Arial"/>
              <a:ea typeface="Arial"/>
              <a:cs typeface="Arial"/>
              <a:sym typeface="Arial"/>
            </a:endParaRPr>
          </a:p>
        </p:txBody>
      </p:sp>
      <p:sp>
        <p:nvSpPr>
          <p:cNvPr id="1636" name="Google Shape;1636;p153"/>
          <p:cNvSpPr txBox="1">
            <a:spLocks noGrp="1"/>
          </p:cNvSpPr>
          <p:nvPr>
            <p:ph type="body" idx="1"/>
          </p:nvPr>
        </p:nvSpPr>
        <p:spPr>
          <a:xfrm>
            <a:off x="467544" y="836712"/>
            <a:ext cx="8435975" cy="468119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700"/>
              <a:buFont typeface="Noto Sans Symbols"/>
              <a:buNone/>
            </a:pPr>
            <a:r>
              <a:rPr lang="it-IT" sz="2700"/>
              <a:t>Apprezzabili senza masticazione (via lingua e palato)</a:t>
            </a:r>
            <a:endParaRPr/>
          </a:p>
          <a:p>
            <a:pPr marL="0" lvl="0" indent="0" algn="l" rtl="0">
              <a:spcBef>
                <a:spcPts val="360"/>
              </a:spcBef>
              <a:spcAft>
                <a:spcPts val="0"/>
              </a:spcAft>
              <a:buSzPts val="1800"/>
              <a:buFont typeface="Noto Sans Symbols"/>
              <a:buNone/>
            </a:pPr>
            <a:endParaRPr sz="1800"/>
          </a:p>
          <a:p>
            <a:pPr marL="0" lvl="0" indent="0" algn="l" rtl="0">
              <a:spcBef>
                <a:spcPts val="480"/>
              </a:spcBef>
              <a:spcAft>
                <a:spcPts val="0"/>
              </a:spcAft>
              <a:buSzPts val="2400"/>
              <a:buFont typeface="Noto Sans Symbols"/>
              <a:buNone/>
            </a:pPr>
            <a:r>
              <a:rPr lang="it-IT" sz="2400" b="1"/>
              <a:t>Corpi elastici</a:t>
            </a:r>
            <a:endParaRPr/>
          </a:p>
          <a:p>
            <a:pPr marL="342900" lvl="0" indent="-342900" algn="l" rtl="0">
              <a:spcBef>
                <a:spcPts val="480"/>
              </a:spcBef>
              <a:spcAft>
                <a:spcPts val="0"/>
              </a:spcAft>
              <a:buSzPts val="2400"/>
              <a:buChar char="●"/>
            </a:pPr>
            <a:r>
              <a:rPr lang="it-IT" sz="2400"/>
              <a:t>Ruvidità (irregolarità superficiale)</a:t>
            </a:r>
            <a:endParaRPr/>
          </a:p>
          <a:p>
            <a:pPr marL="342900" lvl="0" indent="-342900" algn="l" rtl="0">
              <a:spcBef>
                <a:spcPts val="480"/>
              </a:spcBef>
              <a:spcAft>
                <a:spcPts val="0"/>
              </a:spcAft>
              <a:buSzPts val="2400"/>
              <a:buChar char="●"/>
            </a:pPr>
            <a:r>
              <a:rPr lang="it-IT" sz="2400"/>
              <a:t>Forma</a:t>
            </a:r>
            <a:endParaRPr/>
          </a:p>
          <a:p>
            <a:pPr marL="342900" lvl="0" indent="-266700" algn="l" rtl="0">
              <a:spcBef>
                <a:spcPts val="240"/>
              </a:spcBef>
              <a:spcAft>
                <a:spcPts val="0"/>
              </a:spcAft>
              <a:buSzPts val="1200"/>
              <a:buNone/>
            </a:pPr>
            <a:endParaRPr sz="1200"/>
          </a:p>
          <a:p>
            <a:pPr marL="0" lvl="0" indent="0" algn="l" rtl="0">
              <a:spcBef>
                <a:spcPts val="480"/>
              </a:spcBef>
              <a:spcAft>
                <a:spcPts val="0"/>
              </a:spcAft>
              <a:buSzPts val="2400"/>
              <a:buNone/>
            </a:pPr>
            <a:r>
              <a:rPr lang="it-IT" sz="2400" b="1"/>
              <a:t>Corpi viscoelastici o liquidi pseudoplastici</a:t>
            </a:r>
            <a:endParaRPr sz="2400" b="1"/>
          </a:p>
          <a:p>
            <a:pPr marL="342900" lvl="0" indent="-342900" algn="l" rtl="0">
              <a:spcBef>
                <a:spcPts val="480"/>
              </a:spcBef>
              <a:spcAft>
                <a:spcPts val="0"/>
              </a:spcAft>
              <a:buSzPts val="2400"/>
              <a:buChar char="●"/>
            </a:pPr>
            <a:r>
              <a:rPr lang="it-IT" sz="2400"/>
              <a:t>Granulosità</a:t>
            </a:r>
            <a:endParaRPr/>
          </a:p>
          <a:p>
            <a:pPr marL="342900" lvl="0" indent="-342900" algn="l" rtl="0">
              <a:spcBef>
                <a:spcPts val="480"/>
              </a:spcBef>
              <a:spcAft>
                <a:spcPts val="0"/>
              </a:spcAft>
              <a:buSzPts val="2400"/>
              <a:buChar char="●"/>
            </a:pPr>
            <a:r>
              <a:rPr lang="it-IT" sz="2400"/>
              <a:t>Viscosità o spalmabilità (capacità di un corpo viscoelastico di fluire sotto l’azione di una forza rimanendo coeso)</a:t>
            </a:r>
            <a:endParaRPr/>
          </a:p>
          <a:p>
            <a:pPr marL="0" lvl="0" indent="0" algn="l" rtl="0">
              <a:spcBef>
                <a:spcPts val="240"/>
              </a:spcBef>
              <a:spcAft>
                <a:spcPts val="0"/>
              </a:spcAft>
              <a:buSzPts val="1200"/>
              <a:buFont typeface="Noto Sans Symbols"/>
              <a:buNone/>
            </a:pPr>
            <a:endParaRPr sz="1200"/>
          </a:p>
          <a:p>
            <a:pPr marL="0" lvl="0" indent="0" algn="l" rtl="0">
              <a:spcBef>
                <a:spcPts val="480"/>
              </a:spcBef>
              <a:spcAft>
                <a:spcPts val="0"/>
              </a:spcAft>
              <a:buSzPts val="2400"/>
              <a:buFont typeface="Noto Sans Symbols"/>
              <a:buNone/>
            </a:pPr>
            <a:r>
              <a:rPr lang="it-IT" sz="2400" b="1"/>
              <a:t>Corpi liquidi</a:t>
            </a:r>
            <a:endParaRPr/>
          </a:p>
          <a:p>
            <a:pPr marL="342900" lvl="0" indent="-342900" algn="l" rtl="0">
              <a:spcBef>
                <a:spcPts val="480"/>
              </a:spcBef>
              <a:spcAft>
                <a:spcPts val="0"/>
              </a:spcAft>
              <a:buSzPts val="2400"/>
              <a:buChar char="●"/>
            </a:pPr>
            <a:r>
              <a:rPr lang="it-IT" sz="2400"/>
              <a:t>Oleosità (effetto lubrificante)</a:t>
            </a:r>
            <a:endParaRPr/>
          </a:p>
          <a:p>
            <a:pPr marL="342900" lvl="0" indent="-342900" algn="l" rtl="0">
              <a:spcBef>
                <a:spcPts val="480"/>
              </a:spcBef>
              <a:spcAft>
                <a:spcPts val="0"/>
              </a:spcAft>
              <a:buSzPts val="2400"/>
              <a:buChar char="●"/>
            </a:pPr>
            <a:r>
              <a:rPr lang="it-IT" sz="2400"/>
              <a:t>Viscosità (resistenza a scorrimento durante deglutizione)</a:t>
            </a:r>
            <a:endParaRPr/>
          </a:p>
          <a:p>
            <a:pPr marL="342900" lvl="0" indent="-342900" algn="l" rtl="0">
              <a:spcBef>
                <a:spcPts val="480"/>
              </a:spcBef>
              <a:spcAft>
                <a:spcPts val="0"/>
              </a:spcAft>
              <a:buSzPts val="2400"/>
              <a:buChar char="●"/>
            </a:pPr>
            <a:r>
              <a:rPr lang="it-IT" sz="2400"/>
              <a:t>Frizzante (sensazione di solletico o prurito) </a:t>
            </a:r>
            <a:endParaRPr/>
          </a:p>
          <a:p>
            <a:pPr marL="0" lvl="0" indent="0" algn="l" rtl="0">
              <a:spcBef>
                <a:spcPts val="240"/>
              </a:spcBef>
              <a:spcAft>
                <a:spcPts val="0"/>
              </a:spcAft>
              <a:buSzPts val="1200"/>
              <a:buFont typeface="Noto Sans Symbols"/>
              <a:buNone/>
            </a:pPr>
            <a:endParaRPr sz="120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sp>
        <p:nvSpPr>
          <p:cNvPr id="1641" name="Google Shape;1641;p15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Corpi viscoelastici</a:t>
            </a:r>
            <a:endParaRPr>
              <a:latin typeface="Arial"/>
              <a:ea typeface="Arial"/>
              <a:cs typeface="Arial"/>
              <a:sym typeface="Arial"/>
            </a:endParaRPr>
          </a:p>
        </p:txBody>
      </p:sp>
      <p:grpSp>
        <p:nvGrpSpPr>
          <p:cNvPr id="1642" name="Google Shape;1642;p154"/>
          <p:cNvGrpSpPr/>
          <p:nvPr/>
        </p:nvGrpSpPr>
        <p:grpSpPr>
          <a:xfrm>
            <a:off x="1547813" y="1341438"/>
            <a:ext cx="6408737" cy="5487987"/>
            <a:chOff x="975" y="890"/>
            <a:chExt cx="4037" cy="3457"/>
          </a:xfrm>
        </p:grpSpPr>
        <p:pic>
          <p:nvPicPr>
            <p:cNvPr id="1643" name="Google Shape;1643;p154" descr="cine1"/>
            <p:cNvPicPr preferRelativeResize="0"/>
            <p:nvPr/>
          </p:nvPicPr>
          <p:blipFill rotWithShape="1">
            <a:blip r:embed="rId3">
              <a:alphaModFix/>
            </a:blip>
            <a:srcRect/>
            <a:stretch/>
          </p:blipFill>
          <p:spPr>
            <a:xfrm>
              <a:off x="975" y="897"/>
              <a:ext cx="3765" cy="3450"/>
            </a:xfrm>
            <a:prstGeom prst="rect">
              <a:avLst/>
            </a:prstGeom>
            <a:noFill/>
            <a:ln>
              <a:noFill/>
            </a:ln>
          </p:spPr>
        </p:pic>
        <p:sp>
          <p:nvSpPr>
            <p:cNvPr id="1644" name="Google Shape;1644;p154"/>
            <p:cNvSpPr txBox="1"/>
            <p:nvPr/>
          </p:nvSpPr>
          <p:spPr>
            <a:xfrm>
              <a:off x="1066" y="2044"/>
              <a:ext cx="1360" cy="231"/>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a:solidFill>
                    <a:schemeClr val="dk1"/>
                  </a:solidFill>
                  <a:latin typeface="Arial"/>
                  <a:ea typeface="Arial"/>
                  <a:cs typeface="Arial"/>
                  <a:sym typeface="Arial"/>
                </a:rPr>
                <a:t>Osservazione</a:t>
              </a:r>
              <a:endParaRPr/>
            </a:p>
          </p:txBody>
        </p:sp>
        <p:sp>
          <p:nvSpPr>
            <p:cNvPr id="1645" name="Google Shape;1645;p154"/>
            <p:cNvSpPr txBox="1"/>
            <p:nvPr/>
          </p:nvSpPr>
          <p:spPr>
            <a:xfrm>
              <a:off x="3198" y="2044"/>
              <a:ext cx="1814" cy="231"/>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a:solidFill>
                    <a:schemeClr val="dk1"/>
                  </a:solidFill>
                  <a:latin typeface="Arial"/>
                  <a:ea typeface="Arial"/>
                  <a:cs typeface="Arial"/>
                  <a:sym typeface="Arial"/>
                </a:rPr>
                <a:t>Contatto-deformazione</a:t>
              </a:r>
              <a:endParaRPr/>
            </a:p>
          </p:txBody>
        </p:sp>
        <p:sp>
          <p:nvSpPr>
            <p:cNvPr id="1646" name="Google Shape;1646;p154"/>
            <p:cNvSpPr txBox="1"/>
            <p:nvPr/>
          </p:nvSpPr>
          <p:spPr>
            <a:xfrm>
              <a:off x="1156" y="3158"/>
              <a:ext cx="953" cy="40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a:solidFill>
                    <a:schemeClr val="dk1"/>
                  </a:solidFill>
                  <a:latin typeface="Arial"/>
                  <a:ea typeface="Arial"/>
                  <a:cs typeface="Arial"/>
                  <a:sym typeface="Arial"/>
                </a:rPr>
                <a:t>Rottura </a:t>
              </a:r>
              <a:endParaRPr/>
            </a:p>
            <a:p>
              <a:pPr marL="0" marR="0" lvl="0" indent="0" algn="ctr" rtl="0">
                <a:spcBef>
                  <a:spcPts val="600"/>
                </a:spcBef>
                <a:spcAft>
                  <a:spcPts val="0"/>
                </a:spcAft>
                <a:buNone/>
              </a:pPr>
              <a:r>
                <a:rPr lang="it-IT" sz="1200">
                  <a:solidFill>
                    <a:schemeClr val="dk1"/>
                  </a:solidFill>
                  <a:latin typeface="Arial"/>
                  <a:ea typeface="Arial"/>
                  <a:cs typeface="Arial"/>
                  <a:sym typeface="Arial"/>
                </a:rPr>
                <a:t>(morso con incisivi)</a:t>
              </a:r>
              <a:endParaRPr/>
            </a:p>
          </p:txBody>
        </p:sp>
        <p:sp>
          <p:nvSpPr>
            <p:cNvPr id="1647" name="Google Shape;1647;p154"/>
            <p:cNvSpPr txBox="1"/>
            <p:nvPr/>
          </p:nvSpPr>
          <p:spPr>
            <a:xfrm>
              <a:off x="3696" y="3158"/>
              <a:ext cx="1088" cy="5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a:solidFill>
                    <a:schemeClr val="dk1"/>
                  </a:solidFill>
                  <a:latin typeface="Arial"/>
                  <a:ea typeface="Arial"/>
                  <a:cs typeface="Arial"/>
                  <a:sym typeface="Arial"/>
                </a:rPr>
                <a:t>Deformazione-rottura</a:t>
              </a:r>
              <a:endParaRPr/>
            </a:p>
            <a:p>
              <a:pPr marL="0" marR="0" lvl="0" indent="0" algn="ctr" rtl="0">
                <a:spcBef>
                  <a:spcPts val="600"/>
                </a:spcBef>
                <a:spcAft>
                  <a:spcPts val="0"/>
                </a:spcAft>
                <a:buNone/>
              </a:pPr>
              <a:r>
                <a:rPr lang="it-IT" sz="1200">
                  <a:solidFill>
                    <a:schemeClr val="dk1"/>
                  </a:solidFill>
                  <a:latin typeface="Arial"/>
                  <a:ea typeface="Arial"/>
                  <a:cs typeface="Arial"/>
                  <a:sym typeface="Arial"/>
                </a:rPr>
                <a:t>(morso con molari)</a:t>
              </a:r>
              <a:endParaRPr/>
            </a:p>
          </p:txBody>
        </p:sp>
        <p:sp>
          <p:nvSpPr>
            <p:cNvPr id="1648" name="Google Shape;1648;p154"/>
            <p:cNvSpPr txBox="1"/>
            <p:nvPr/>
          </p:nvSpPr>
          <p:spPr>
            <a:xfrm>
              <a:off x="2109" y="4089"/>
              <a:ext cx="1587" cy="231"/>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a:solidFill>
                    <a:schemeClr val="dk1"/>
                  </a:solidFill>
                  <a:latin typeface="Arial"/>
                  <a:ea typeface="Arial"/>
                  <a:cs typeface="Arial"/>
                  <a:sym typeface="Arial"/>
                </a:rPr>
                <a:t>Riduzione </a:t>
              </a:r>
              <a:r>
                <a:rPr lang="it-IT" sz="1200">
                  <a:solidFill>
                    <a:schemeClr val="dk1"/>
                  </a:solidFill>
                  <a:latin typeface="Arial"/>
                  <a:ea typeface="Arial"/>
                  <a:cs typeface="Arial"/>
                  <a:sym typeface="Arial"/>
                </a:rPr>
                <a:t>(con molari)</a:t>
              </a:r>
              <a:endParaRPr/>
            </a:p>
          </p:txBody>
        </p:sp>
        <p:sp>
          <p:nvSpPr>
            <p:cNvPr id="1649" name="Google Shape;1649;p154"/>
            <p:cNvSpPr txBox="1"/>
            <p:nvPr/>
          </p:nvSpPr>
          <p:spPr>
            <a:xfrm>
              <a:off x="1111" y="890"/>
              <a:ext cx="1587" cy="173"/>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a:solidFill>
                  <a:schemeClr val="dk1"/>
                </a:solidFill>
                <a:latin typeface="Arial"/>
                <a:ea typeface="Arial"/>
                <a:cs typeface="Arial"/>
                <a:sym typeface="Arial"/>
              </a:endParaRPr>
            </a:p>
          </p:txBody>
        </p:sp>
      </p:gr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653"/>
        <p:cNvGrpSpPr/>
        <p:nvPr/>
      </p:nvGrpSpPr>
      <p:grpSpPr>
        <a:xfrm>
          <a:off x="0" y="0"/>
          <a:ext cx="0" cy="0"/>
          <a:chOff x="0" y="0"/>
          <a:chExt cx="0" cy="0"/>
        </a:xfrm>
      </p:grpSpPr>
      <p:sp>
        <p:nvSpPr>
          <p:cNvPr id="1654" name="Google Shape;1654;p15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Elasticità</a:t>
            </a:r>
            <a:endParaRPr/>
          </a:p>
        </p:txBody>
      </p:sp>
      <p:grpSp>
        <p:nvGrpSpPr>
          <p:cNvPr id="1655" name="Google Shape;1655;p155"/>
          <p:cNvGrpSpPr/>
          <p:nvPr/>
        </p:nvGrpSpPr>
        <p:grpSpPr>
          <a:xfrm>
            <a:off x="1547813" y="1268413"/>
            <a:ext cx="6048375" cy="5291137"/>
            <a:chOff x="975" y="799"/>
            <a:chExt cx="3810" cy="3333"/>
          </a:xfrm>
        </p:grpSpPr>
        <p:pic>
          <p:nvPicPr>
            <p:cNvPr id="1656" name="Google Shape;1656;p155" descr="comp1"/>
            <p:cNvPicPr preferRelativeResize="0"/>
            <p:nvPr/>
          </p:nvPicPr>
          <p:blipFill rotWithShape="1">
            <a:blip r:embed="rId3">
              <a:alphaModFix/>
            </a:blip>
            <a:srcRect/>
            <a:stretch/>
          </p:blipFill>
          <p:spPr>
            <a:xfrm>
              <a:off x="975" y="799"/>
              <a:ext cx="3810" cy="3333"/>
            </a:xfrm>
            <a:prstGeom prst="rect">
              <a:avLst/>
            </a:prstGeom>
            <a:noFill/>
            <a:ln>
              <a:noFill/>
            </a:ln>
          </p:spPr>
        </p:pic>
        <p:sp>
          <p:nvSpPr>
            <p:cNvPr id="1657" name="Google Shape;1657;p155"/>
            <p:cNvSpPr txBox="1"/>
            <p:nvPr/>
          </p:nvSpPr>
          <p:spPr>
            <a:xfrm>
              <a:off x="1111" y="890"/>
              <a:ext cx="1451" cy="2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58" name="Google Shape;1658;p155"/>
            <p:cNvSpPr txBox="1"/>
            <p:nvPr/>
          </p:nvSpPr>
          <p:spPr>
            <a:xfrm>
              <a:off x="1066" y="890"/>
              <a:ext cx="1360" cy="40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Variazione di spessore 1/3 o 1/4</a:t>
              </a:r>
              <a:endParaRPr/>
            </a:p>
          </p:txBody>
        </p:sp>
        <p:sp>
          <p:nvSpPr>
            <p:cNvPr id="1659" name="Google Shape;1659;p155"/>
            <p:cNvSpPr txBox="1"/>
            <p:nvPr/>
          </p:nvSpPr>
          <p:spPr>
            <a:xfrm>
              <a:off x="3969" y="1071"/>
              <a:ext cx="725" cy="40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Poco elastico</a:t>
              </a:r>
              <a:endParaRPr/>
            </a:p>
          </p:txBody>
        </p:sp>
        <p:sp>
          <p:nvSpPr>
            <p:cNvPr id="1660" name="Google Shape;1660;p155"/>
            <p:cNvSpPr txBox="1"/>
            <p:nvPr/>
          </p:nvSpPr>
          <p:spPr>
            <a:xfrm>
              <a:off x="3969" y="2341"/>
              <a:ext cx="725" cy="51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Elastico</a:t>
              </a:r>
              <a:endParaRPr/>
            </a:p>
            <a:p>
              <a:pPr marL="0" marR="0" lvl="0" indent="0" algn="l" rtl="0">
                <a:spcBef>
                  <a:spcPts val="600"/>
                </a:spcBef>
                <a:spcAft>
                  <a:spcPts val="0"/>
                </a:spcAft>
                <a:buNone/>
              </a:pPr>
              <a:r>
                <a:rPr lang="it-IT" sz="1200">
                  <a:solidFill>
                    <a:schemeClr val="dk1"/>
                  </a:solidFill>
                  <a:latin typeface="Arial"/>
                  <a:ea typeface="Arial"/>
                  <a:cs typeface="Arial"/>
                  <a:sym typeface="Arial"/>
                </a:rPr>
                <a:t>(recupero incompleto)</a:t>
              </a:r>
              <a:endParaRPr/>
            </a:p>
          </p:txBody>
        </p:sp>
        <p:sp>
          <p:nvSpPr>
            <p:cNvPr id="1661" name="Google Shape;1661;p155"/>
            <p:cNvSpPr/>
            <p:nvPr/>
          </p:nvSpPr>
          <p:spPr>
            <a:xfrm>
              <a:off x="4059" y="3612"/>
              <a:ext cx="635" cy="226"/>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66" name="Google Shape;1666;p15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La durezza</a:t>
            </a:r>
            <a:endParaRPr/>
          </a:p>
        </p:txBody>
      </p:sp>
      <p:grpSp>
        <p:nvGrpSpPr>
          <p:cNvPr id="1667" name="Google Shape;1667;p156"/>
          <p:cNvGrpSpPr/>
          <p:nvPr/>
        </p:nvGrpSpPr>
        <p:grpSpPr>
          <a:xfrm>
            <a:off x="503238" y="1835150"/>
            <a:ext cx="8135937" cy="3825875"/>
            <a:chOff x="317" y="799"/>
            <a:chExt cx="5125" cy="2410"/>
          </a:xfrm>
        </p:grpSpPr>
        <p:pic>
          <p:nvPicPr>
            <p:cNvPr id="1668" name="Google Shape;1668;p156" descr="comp2"/>
            <p:cNvPicPr preferRelativeResize="0"/>
            <p:nvPr/>
          </p:nvPicPr>
          <p:blipFill rotWithShape="1">
            <a:blip r:embed="rId3">
              <a:alphaModFix/>
            </a:blip>
            <a:srcRect/>
            <a:stretch/>
          </p:blipFill>
          <p:spPr>
            <a:xfrm>
              <a:off x="317" y="799"/>
              <a:ext cx="5125" cy="2410"/>
            </a:xfrm>
            <a:prstGeom prst="rect">
              <a:avLst/>
            </a:prstGeom>
            <a:noFill/>
            <a:ln>
              <a:noFill/>
            </a:ln>
          </p:spPr>
        </p:pic>
        <p:sp>
          <p:nvSpPr>
            <p:cNvPr id="1669" name="Google Shape;1669;p156"/>
            <p:cNvSpPr txBox="1"/>
            <p:nvPr/>
          </p:nvSpPr>
          <p:spPr>
            <a:xfrm>
              <a:off x="3243" y="2704"/>
              <a:ext cx="2086" cy="403"/>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a:solidFill>
                    <a:schemeClr val="dk1"/>
                  </a:solidFill>
                  <a:latin typeface="Arial"/>
                  <a:ea typeface="Arial"/>
                  <a:cs typeface="Arial"/>
                  <a:sym typeface="Arial"/>
                </a:rPr>
                <a:t>Forza</a:t>
              </a:r>
              <a:endParaRPr/>
            </a:p>
            <a:p>
              <a:pPr marL="0" marR="0" lvl="0" indent="0" algn="l" rtl="0">
                <a:spcBef>
                  <a:spcPts val="0"/>
                </a:spcBef>
                <a:spcAft>
                  <a:spcPts val="0"/>
                </a:spcAft>
                <a:buNone/>
              </a:pPr>
              <a:r>
                <a:rPr lang="it-IT" sz="1400">
                  <a:solidFill>
                    <a:schemeClr val="dk1"/>
                  </a:solidFill>
                  <a:latin typeface="Arial"/>
                  <a:ea typeface="Arial"/>
                  <a:cs typeface="Arial"/>
                  <a:sym typeface="Arial"/>
                </a:rPr>
                <a:t>Piccolo spostamento della mandibola</a:t>
              </a:r>
              <a:endParaRPr/>
            </a:p>
            <a:p>
              <a:pPr marL="0" marR="0" lvl="0" indent="0" algn="l" rtl="0">
                <a:spcBef>
                  <a:spcPts val="0"/>
                </a:spcBef>
                <a:spcAft>
                  <a:spcPts val="0"/>
                </a:spcAft>
                <a:buNone/>
              </a:pPr>
              <a:endParaRPr sz="800">
                <a:solidFill>
                  <a:schemeClr val="dk1"/>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Test sui consumatori</a:t>
            </a:r>
            <a:endParaRPr/>
          </a:p>
        </p:txBody>
      </p:sp>
      <p:sp>
        <p:nvSpPr>
          <p:cNvPr id="220" name="Google Shape;220;p16"/>
          <p:cNvSpPr txBox="1">
            <a:spLocks noGrp="1"/>
          </p:cNvSpPr>
          <p:nvPr>
            <p:ph type="body" idx="1"/>
          </p:nvPr>
        </p:nvSpPr>
        <p:spPr>
          <a:xfrm>
            <a:off x="457200" y="1412875"/>
            <a:ext cx="8229600" cy="525621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Noto Sans Symbols"/>
              <a:buNone/>
            </a:pPr>
            <a:r>
              <a:rPr lang="it-IT">
                <a:latin typeface="Arial"/>
                <a:ea typeface="Arial"/>
                <a:cs typeface="Arial"/>
                <a:sym typeface="Arial"/>
              </a:rPr>
              <a:t>È lo strumento della Consumer Science</a:t>
            </a:r>
            <a:endParaRPr/>
          </a:p>
          <a:p>
            <a:pPr marL="342900" lvl="0" indent="-342900" algn="l" rtl="0">
              <a:spcBef>
                <a:spcPts val="280"/>
              </a:spcBef>
              <a:spcAft>
                <a:spcPts val="0"/>
              </a:spcAft>
              <a:buSzPts val="1400"/>
              <a:buFont typeface="Noto Sans Symbols"/>
              <a:buNone/>
            </a:pPr>
            <a:endParaRPr sz="1400">
              <a:latin typeface="Arial"/>
              <a:ea typeface="Arial"/>
              <a:cs typeface="Arial"/>
              <a:sym typeface="Arial"/>
            </a:endParaRPr>
          </a:p>
          <a:p>
            <a:pPr marL="342900" lvl="0" indent="-342900" algn="l" rtl="0">
              <a:spcBef>
                <a:spcPts val="560"/>
              </a:spcBef>
              <a:spcAft>
                <a:spcPts val="0"/>
              </a:spcAft>
              <a:buSzPts val="2800"/>
              <a:buFont typeface="Noto Sans Symbols"/>
              <a:buNone/>
            </a:pPr>
            <a:r>
              <a:rPr lang="it-IT" sz="2800">
                <a:latin typeface="Arial"/>
                <a:ea typeface="Arial"/>
                <a:cs typeface="Arial"/>
                <a:sym typeface="Arial"/>
              </a:rPr>
              <a:t>Presenta alcuni limiti: </a:t>
            </a:r>
            <a:endParaRPr/>
          </a:p>
          <a:p>
            <a:pPr marL="342900" lvl="0" indent="-342900" algn="just" rtl="0">
              <a:spcBef>
                <a:spcPts val="560"/>
              </a:spcBef>
              <a:spcAft>
                <a:spcPts val="0"/>
              </a:spcAft>
              <a:buSzPts val="2800"/>
              <a:buChar char="●"/>
            </a:pPr>
            <a:r>
              <a:rPr lang="it-IT" sz="2800">
                <a:latin typeface="Arial"/>
                <a:ea typeface="Arial"/>
                <a:cs typeface="Arial"/>
                <a:sym typeface="Arial"/>
              </a:rPr>
              <a:t>la difficoltà di individuare il campione di popolazione target per il test</a:t>
            </a:r>
            <a:endParaRPr/>
          </a:p>
          <a:p>
            <a:pPr marL="342900" lvl="0" indent="-342900" algn="just" rtl="0">
              <a:spcBef>
                <a:spcPts val="560"/>
              </a:spcBef>
              <a:spcAft>
                <a:spcPts val="0"/>
              </a:spcAft>
              <a:buSzPts val="2800"/>
              <a:buChar char="●"/>
            </a:pPr>
            <a:r>
              <a:rPr lang="it-IT" sz="2800">
                <a:latin typeface="Arial"/>
                <a:ea typeface="Arial"/>
                <a:cs typeface="Arial"/>
                <a:sym typeface="Arial"/>
              </a:rPr>
              <a:t>la difficoltà di disporre di un numero di consumatori sufficientemente elevato da poter rappresentare una popolazione</a:t>
            </a:r>
            <a:endParaRPr/>
          </a:p>
          <a:p>
            <a:pPr marL="342900" lvl="0" indent="-342900" algn="just" rtl="0">
              <a:spcBef>
                <a:spcPts val="560"/>
              </a:spcBef>
              <a:spcAft>
                <a:spcPts val="0"/>
              </a:spcAft>
              <a:buSzPts val="2800"/>
              <a:buChar char="●"/>
            </a:pPr>
            <a:r>
              <a:rPr lang="it-IT" sz="2800">
                <a:latin typeface="Arial"/>
                <a:ea typeface="Arial"/>
                <a:cs typeface="Arial"/>
                <a:sym typeface="Arial"/>
              </a:rPr>
              <a:t>il numero di informazioni che si può richiedere dal consumatore</a:t>
            </a:r>
            <a:endParaRPr/>
          </a:p>
          <a:p>
            <a:pPr marL="342900" lvl="0" indent="-342900" algn="just" rtl="0">
              <a:spcBef>
                <a:spcPts val="560"/>
              </a:spcBef>
              <a:spcAft>
                <a:spcPts val="0"/>
              </a:spcAft>
              <a:buSzPts val="2800"/>
              <a:buChar char="●"/>
            </a:pPr>
            <a:r>
              <a:rPr lang="it-IT" sz="2800">
                <a:latin typeface="Arial"/>
                <a:ea typeface="Arial"/>
                <a:cs typeface="Arial"/>
                <a:sym typeface="Arial"/>
              </a:rPr>
              <a:t>la ripetibilità del dato</a:t>
            </a:r>
            <a:endParaRPr>
              <a:latin typeface="Arial"/>
              <a:ea typeface="Arial"/>
              <a:cs typeface="Arial"/>
              <a:sym typeface="Aria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673"/>
        <p:cNvGrpSpPr/>
        <p:nvPr/>
      </p:nvGrpSpPr>
      <p:grpSpPr>
        <a:xfrm>
          <a:off x="0" y="0"/>
          <a:ext cx="0" cy="0"/>
          <a:chOff x="0" y="0"/>
          <a:chExt cx="0" cy="0"/>
        </a:xfrm>
      </p:grpSpPr>
      <p:sp>
        <p:nvSpPr>
          <p:cNvPr id="1674" name="Google Shape;1674;p15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Deformabilità-coesività</a:t>
            </a:r>
            <a:endParaRPr/>
          </a:p>
        </p:txBody>
      </p:sp>
      <p:grpSp>
        <p:nvGrpSpPr>
          <p:cNvPr id="1675" name="Google Shape;1675;p157"/>
          <p:cNvGrpSpPr/>
          <p:nvPr/>
        </p:nvGrpSpPr>
        <p:grpSpPr>
          <a:xfrm>
            <a:off x="1654175" y="1303338"/>
            <a:ext cx="6119813" cy="5441950"/>
            <a:chOff x="1042" y="821"/>
            <a:chExt cx="3855" cy="3428"/>
          </a:xfrm>
        </p:grpSpPr>
        <p:pic>
          <p:nvPicPr>
            <p:cNvPr id="1676" name="Google Shape;1676;p157" descr="comp3"/>
            <p:cNvPicPr preferRelativeResize="0"/>
            <p:nvPr/>
          </p:nvPicPr>
          <p:blipFill rotWithShape="1">
            <a:blip r:embed="rId3">
              <a:alphaModFix/>
            </a:blip>
            <a:srcRect/>
            <a:stretch/>
          </p:blipFill>
          <p:spPr>
            <a:xfrm>
              <a:off x="1042" y="821"/>
              <a:ext cx="3855" cy="3428"/>
            </a:xfrm>
            <a:prstGeom prst="rect">
              <a:avLst/>
            </a:prstGeom>
            <a:noFill/>
            <a:ln>
              <a:noFill/>
            </a:ln>
          </p:spPr>
        </p:pic>
        <p:sp>
          <p:nvSpPr>
            <p:cNvPr id="1677" name="Google Shape;1677;p157"/>
            <p:cNvSpPr txBox="1"/>
            <p:nvPr/>
          </p:nvSpPr>
          <p:spPr>
            <a:xfrm>
              <a:off x="3470" y="1071"/>
              <a:ext cx="1360" cy="32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a:solidFill>
                    <a:schemeClr val="dk1"/>
                  </a:solidFill>
                  <a:latin typeface="Arial"/>
                  <a:ea typeface="Arial"/>
                  <a:cs typeface="Arial"/>
                  <a:sym typeface="Arial"/>
                </a:rPr>
                <a:t>Deformabilità debole - friabilità</a:t>
              </a:r>
              <a:endParaRPr/>
            </a:p>
          </p:txBody>
        </p:sp>
        <p:sp>
          <p:nvSpPr>
            <p:cNvPr id="1678" name="Google Shape;1678;p157"/>
            <p:cNvSpPr txBox="1"/>
            <p:nvPr/>
          </p:nvSpPr>
          <p:spPr>
            <a:xfrm>
              <a:off x="3470" y="1661"/>
              <a:ext cx="1360" cy="32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a:solidFill>
                    <a:schemeClr val="dk1"/>
                  </a:solidFill>
                  <a:latin typeface="Arial"/>
                  <a:ea typeface="Arial"/>
                  <a:cs typeface="Arial"/>
                  <a:sym typeface="Arial"/>
                </a:rPr>
                <a:t>Diversi tipi di deformabilità:</a:t>
              </a:r>
              <a:endParaRPr/>
            </a:p>
          </p:txBody>
        </p:sp>
        <p:sp>
          <p:nvSpPr>
            <p:cNvPr id="1679" name="Google Shape;1679;p157"/>
            <p:cNvSpPr txBox="1"/>
            <p:nvPr/>
          </p:nvSpPr>
          <p:spPr>
            <a:xfrm>
              <a:off x="4468" y="2296"/>
              <a:ext cx="362" cy="29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a:solidFill>
                    <a:schemeClr val="dk1"/>
                  </a:solidFill>
                  <a:latin typeface="Arial"/>
                  <a:ea typeface="Arial"/>
                  <a:cs typeface="Arial"/>
                  <a:sym typeface="Arial"/>
                </a:rPr>
                <a:t>Recu-</a:t>
              </a:r>
              <a:endParaRPr/>
            </a:p>
            <a:p>
              <a:pPr marL="0" marR="0" lvl="0" indent="0" algn="l" rtl="0">
                <a:spcBef>
                  <a:spcPts val="500"/>
                </a:spcBef>
                <a:spcAft>
                  <a:spcPts val="0"/>
                </a:spcAft>
                <a:buNone/>
              </a:pPr>
              <a:r>
                <a:rPr lang="it-IT" sz="1000">
                  <a:solidFill>
                    <a:schemeClr val="dk1"/>
                  </a:solidFill>
                  <a:latin typeface="Arial"/>
                  <a:ea typeface="Arial"/>
                  <a:cs typeface="Arial"/>
                  <a:sym typeface="Arial"/>
                </a:rPr>
                <a:t>pera</a:t>
              </a:r>
              <a:endParaRPr/>
            </a:p>
          </p:txBody>
        </p:sp>
        <p:sp>
          <p:nvSpPr>
            <p:cNvPr id="1680" name="Google Shape;1680;p157"/>
            <p:cNvSpPr txBox="1"/>
            <p:nvPr/>
          </p:nvSpPr>
          <p:spPr>
            <a:xfrm>
              <a:off x="4534" y="3339"/>
              <a:ext cx="296" cy="87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a:solidFill>
                    <a:schemeClr val="dk1"/>
                  </a:solidFill>
                  <a:latin typeface="Arial"/>
                  <a:ea typeface="Arial"/>
                  <a:cs typeface="Arial"/>
                  <a:sym typeface="Arial"/>
                </a:rPr>
                <a:t>Si</a:t>
              </a:r>
              <a:endParaRPr/>
            </a:p>
            <a:p>
              <a:pPr marL="0" marR="0" lvl="0" indent="0" algn="l" rtl="0">
                <a:spcBef>
                  <a:spcPts val="500"/>
                </a:spcBef>
                <a:spcAft>
                  <a:spcPts val="0"/>
                </a:spcAft>
                <a:buNone/>
              </a:pPr>
              <a:r>
                <a:rPr lang="it-IT" sz="1000">
                  <a:solidFill>
                    <a:schemeClr val="dk1"/>
                  </a:solidFill>
                  <a:latin typeface="Arial"/>
                  <a:ea typeface="Arial"/>
                  <a:cs typeface="Arial"/>
                  <a:sym typeface="Arial"/>
                </a:rPr>
                <a:t>stira</a:t>
              </a:r>
              <a:endParaRPr/>
            </a:p>
            <a:p>
              <a:pPr marL="0" marR="0" lvl="0" indent="0" algn="l" rtl="0">
                <a:spcBef>
                  <a:spcPts val="500"/>
                </a:spcBef>
                <a:spcAft>
                  <a:spcPts val="0"/>
                </a:spcAft>
                <a:buNone/>
              </a:pPr>
              <a:endParaRPr sz="1000">
                <a:solidFill>
                  <a:schemeClr val="dk1"/>
                </a:solidFill>
                <a:latin typeface="Arial"/>
                <a:ea typeface="Arial"/>
                <a:cs typeface="Arial"/>
                <a:sym typeface="Arial"/>
              </a:endParaRPr>
            </a:p>
            <a:p>
              <a:pPr marL="0" marR="0" lvl="0" indent="0" algn="l" rtl="0">
                <a:spcBef>
                  <a:spcPts val="500"/>
                </a:spcBef>
                <a:spcAft>
                  <a:spcPts val="0"/>
                </a:spcAft>
                <a:buNone/>
              </a:pPr>
              <a:endParaRPr sz="1000">
                <a:solidFill>
                  <a:schemeClr val="dk1"/>
                </a:solidFill>
                <a:latin typeface="Arial"/>
                <a:ea typeface="Arial"/>
                <a:cs typeface="Arial"/>
                <a:sym typeface="Arial"/>
              </a:endParaRPr>
            </a:p>
            <a:p>
              <a:pPr marL="0" marR="0" lvl="0" indent="0" algn="l" rtl="0">
                <a:spcBef>
                  <a:spcPts val="500"/>
                </a:spcBef>
                <a:spcAft>
                  <a:spcPts val="0"/>
                </a:spcAft>
                <a:buNone/>
              </a:pPr>
              <a:endParaRPr sz="1000">
                <a:solidFill>
                  <a:schemeClr val="dk1"/>
                </a:solidFill>
                <a:latin typeface="Arial"/>
                <a:ea typeface="Arial"/>
                <a:cs typeface="Arial"/>
                <a:sym typeface="Arial"/>
              </a:endParaRPr>
            </a:p>
            <a:p>
              <a:pPr marL="0" marR="0" lvl="0" indent="0" algn="l" rtl="0">
                <a:spcBef>
                  <a:spcPts val="500"/>
                </a:spcBef>
                <a:spcAft>
                  <a:spcPts val="0"/>
                </a:spcAft>
                <a:buNone/>
              </a:pPr>
              <a:endParaRPr sz="1000">
                <a:solidFill>
                  <a:schemeClr val="dk1"/>
                </a:solidFill>
                <a:latin typeface="Arial"/>
                <a:ea typeface="Arial"/>
                <a:cs typeface="Arial"/>
                <a:sym typeface="Arial"/>
              </a:endParaRPr>
            </a:p>
          </p:txBody>
        </p:sp>
      </p:gr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684"/>
        <p:cNvGrpSpPr/>
        <p:nvPr/>
      </p:nvGrpSpPr>
      <p:grpSpPr>
        <a:xfrm>
          <a:off x="0" y="0"/>
          <a:ext cx="0" cy="0"/>
          <a:chOff x="0" y="0"/>
          <a:chExt cx="0" cy="0"/>
        </a:xfrm>
      </p:grpSpPr>
      <p:pic>
        <p:nvPicPr>
          <p:cNvPr id="1685" name="Google Shape;1685;p158"/>
          <p:cNvPicPr preferRelativeResize="0">
            <a:picLocks noGrp="1"/>
          </p:cNvPicPr>
          <p:nvPr>
            <p:ph type="body" idx="1"/>
          </p:nvPr>
        </p:nvPicPr>
        <p:blipFill rotWithShape="1">
          <a:blip r:embed="rId3">
            <a:alphaModFix/>
          </a:blip>
          <a:srcRect t="6303" b="6304"/>
          <a:stretch/>
        </p:blipFill>
        <p:spPr>
          <a:xfrm>
            <a:off x="467544" y="2354659"/>
            <a:ext cx="8229600" cy="4530725"/>
          </a:xfrm>
          <a:prstGeom prst="rect">
            <a:avLst/>
          </a:prstGeom>
          <a:noFill/>
          <a:ln>
            <a:noFill/>
          </a:ln>
        </p:spPr>
      </p:pic>
      <p:sp>
        <p:nvSpPr>
          <p:cNvPr id="1686" name="Google Shape;1686;p158"/>
          <p:cNvSpPr txBox="1">
            <a:spLocks noGrp="1"/>
          </p:cNvSpPr>
          <p:nvPr>
            <p:ph type="title"/>
          </p:nvPr>
        </p:nvSpPr>
        <p:spPr>
          <a:xfrm>
            <a:off x="457200" y="44624"/>
            <a:ext cx="5842992" cy="1228998"/>
          </a:xfrm>
          <a:prstGeom prst="rect">
            <a:avLst/>
          </a:prstGeom>
          <a:solidFill>
            <a:srgbClr val="FFFFFF"/>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Viscosità o corpo del vino</a:t>
            </a:r>
            <a:endParaRPr/>
          </a:p>
        </p:txBody>
      </p:sp>
      <p:sp>
        <p:nvSpPr>
          <p:cNvPr id="1687" name="Google Shape;1687;p158"/>
          <p:cNvSpPr txBox="1"/>
          <p:nvPr/>
        </p:nvSpPr>
        <p:spPr>
          <a:xfrm>
            <a:off x="467544" y="1268760"/>
            <a:ext cx="3312368" cy="2308324"/>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Influenzata positivamente da:</a:t>
            </a:r>
            <a:endParaRPr/>
          </a:p>
          <a:p>
            <a:pPr marL="0" marR="0" lvl="0" indent="0" algn="l" rtl="0">
              <a:spcBef>
                <a:spcPts val="0"/>
              </a:spcBef>
              <a:spcAft>
                <a:spcPts val="0"/>
              </a:spcAft>
              <a:buNone/>
            </a:pPr>
            <a:r>
              <a:rPr lang="it-IT" sz="1800">
                <a:solidFill>
                  <a:schemeClr val="dk1"/>
                </a:solidFill>
                <a:latin typeface="Arial"/>
                <a:ea typeface="Arial"/>
                <a:cs typeface="Arial"/>
                <a:sym typeface="Arial"/>
              </a:rPr>
              <a:t>Alcol </a:t>
            </a:r>
            <a:endParaRPr/>
          </a:p>
          <a:p>
            <a:pPr marL="0" marR="0" lvl="0" indent="0" algn="l" rtl="0">
              <a:spcBef>
                <a:spcPts val="0"/>
              </a:spcBef>
              <a:spcAft>
                <a:spcPts val="0"/>
              </a:spcAft>
              <a:buNone/>
            </a:pPr>
            <a:r>
              <a:rPr lang="it-IT" sz="1800">
                <a:solidFill>
                  <a:schemeClr val="dk1"/>
                </a:solidFill>
                <a:latin typeface="Arial"/>
                <a:ea typeface="Arial"/>
                <a:cs typeface="Arial"/>
                <a:sym typeface="Arial"/>
              </a:rPr>
              <a:t>Estratto secco</a:t>
            </a:r>
            <a:endParaRPr/>
          </a:p>
          <a:p>
            <a:pPr marL="0" marR="0" lvl="0" indent="0" algn="l" rtl="0">
              <a:spcBef>
                <a:spcPts val="0"/>
              </a:spcBef>
              <a:spcAft>
                <a:spcPts val="0"/>
              </a:spcAft>
              <a:buNone/>
            </a:pPr>
            <a:r>
              <a:rPr lang="it-IT" sz="1800">
                <a:solidFill>
                  <a:schemeClr val="dk1"/>
                </a:solidFill>
                <a:latin typeface="Arial"/>
                <a:ea typeface="Arial"/>
                <a:cs typeface="Arial"/>
                <a:sym typeface="Arial"/>
              </a:rPr>
              <a:t>Glicerolo</a:t>
            </a:r>
            <a:endParaRPr/>
          </a:p>
          <a:p>
            <a:pPr marL="0" marR="0" lvl="0" indent="0" algn="l" rtl="0">
              <a:spcBef>
                <a:spcPts val="0"/>
              </a:spcBef>
              <a:spcAft>
                <a:spcPts val="0"/>
              </a:spcAft>
              <a:buNone/>
            </a:pPr>
            <a:r>
              <a:rPr lang="it-IT" sz="1800">
                <a:solidFill>
                  <a:schemeClr val="dk1"/>
                </a:solidFill>
                <a:latin typeface="Arial"/>
                <a:ea typeface="Arial"/>
                <a:cs typeface="Arial"/>
                <a:sym typeface="Arial"/>
              </a:rPr>
              <a:t>Polifenoli (tannini)</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it-IT" sz="1800">
                <a:solidFill>
                  <a:schemeClr val="dk1"/>
                </a:solidFill>
                <a:latin typeface="Arial"/>
                <a:ea typeface="Arial"/>
                <a:cs typeface="Arial"/>
                <a:sym typeface="Arial"/>
              </a:rPr>
              <a:t>Influenzata negativamente da:</a:t>
            </a:r>
            <a:endParaRPr/>
          </a:p>
          <a:p>
            <a:pPr marL="0" marR="0" lvl="0" indent="0" algn="l" rtl="0">
              <a:spcBef>
                <a:spcPts val="0"/>
              </a:spcBef>
              <a:spcAft>
                <a:spcPts val="0"/>
              </a:spcAft>
              <a:buNone/>
            </a:pPr>
            <a:r>
              <a:rPr lang="it-IT" sz="1800">
                <a:solidFill>
                  <a:schemeClr val="dk1"/>
                </a:solidFill>
                <a:latin typeface="Arial"/>
                <a:ea typeface="Arial"/>
                <a:cs typeface="Arial"/>
                <a:sym typeface="Arial"/>
              </a:rPr>
              <a:t>pH</a:t>
            </a:r>
            <a:endParaRPr sz="1800">
              <a:solidFill>
                <a:schemeClr val="dk1"/>
              </a:solidFill>
              <a:latin typeface="Arial"/>
              <a:ea typeface="Arial"/>
              <a:cs typeface="Arial"/>
              <a:sym typeface="Arial"/>
            </a:endParaRPr>
          </a:p>
        </p:txBody>
      </p:sp>
      <p:sp>
        <p:nvSpPr>
          <p:cNvPr id="1688" name="Google Shape;1688;p158"/>
          <p:cNvSpPr txBox="1"/>
          <p:nvPr/>
        </p:nvSpPr>
        <p:spPr>
          <a:xfrm>
            <a:off x="3779912" y="1268760"/>
            <a:ext cx="2520280" cy="2308324"/>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Apprezzabile tramite:</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it-IT" sz="1800">
                <a:solidFill>
                  <a:schemeClr val="dk1"/>
                </a:solidFill>
                <a:latin typeface="Arial"/>
                <a:ea typeface="Arial"/>
                <a:cs typeface="Arial"/>
                <a:sym typeface="Arial"/>
              </a:rPr>
              <a:t>Vista</a:t>
            </a:r>
            <a:endParaRPr/>
          </a:p>
          <a:p>
            <a:pPr marL="0" marR="0" lvl="0" indent="0" algn="l" rtl="0">
              <a:spcBef>
                <a:spcPts val="0"/>
              </a:spcBef>
              <a:spcAft>
                <a:spcPts val="0"/>
              </a:spcAft>
              <a:buNone/>
            </a:pPr>
            <a:r>
              <a:rPr lang="it-IT" sz="1800">
                <a:solidFill>
                  <a:schemeClr val="dk1"/>
                </a:solidFill>
                <a:latin typeface="Arial"/>
                <a:ea typeface="Arial"/>
                <a:cs typeface="Arial"/>
                <a:sym typeface="Arial"/>
              </a:rPr>
              <a:t>Lingua</a:t>
            </a:r>
            <a:endParaRPr/>
          </a:p>
          <a:p>
            <a:pPr marL="0" marR="0" lvl="0" indent="0" algn="l" rtl="0">
              <a:spcBef>
                <a:spcPts val="0"/>
              </a:spcBef>
              <a:spcAft>
                <a:spcPts val="0"/>
              </a:spcAft>
              <a:buNone/>
            </a:pPr>
            <a:r>
              <a:rPr lang="it-IT" sz="1800">
                <a:solidFill>
                  <a:schemeClr val="dk1"/>
                </a:solidFill>
                <a:latin typeface="Arial"/>
                <a:ea typeface="Arial"/>
                <a:cs typeface="Arial"/>
                <a:sym typeface="Arial"/>
              </a:rPr>
              <a:t>Palato</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sp>
        <p:nvSpPr>
          <p:cNvPr id="1693" name="Google Shape;1693;p1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ORECCHIO</a:t>
            </a:r>
            <a:endParaRPr/>
          </a:p>
        </p:txBody>
      </p:sp>
      <p:sp>
        <p:nvSpPr>
          <p:cNvPr id="1694" name="Google Shape;1694;p159"/>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Char char="●"/>
            </a:pPr>
            <a:r>
              <a:rPr lang="it-IT">
                <a:latin typeface="Arial"/>
                <a:ea typeface="Arial"/>
                <a:cs typeface="Arial"/>
                <a:sym typeface="Arial"/>
              </a:rPr>
              <a:t>Si divide in tre parti anatomiche:</a:t>
            </a:r>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orecchio esterno</a:t>
            </a:r>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orecchio medio</a:t>
            </a:r>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orecchio interno</a:t>
            </a:r>
            <a:endParaRPr/>
          </a:p>
          <a:p>
            <a:pPr marL="342900" lvl="0" indent="-139700" algn="l" rtl="0">
              <a:spcBef>
                <a:spcPts val="640"/>
              </a:spcBef>
              <a:spcAft>
                <a:spcPts val="0"/>
              </a:spcAft>
              <a:buSzPts val="3200"/>
              <a:buNone/>
            </a:pPr>
            <a:endParaRPr>
              <a:latin typeface="Arial"/>
              <a:ea typeface="Arial"/>
              <a:cs typeface="Arial"/>
              <a:sym typeface="Arial"/>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699" name="Google Shape;1699;p1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Fisiologia dell’udito</a:t>
            </a:r>
            <a:endParaRPr>
              <a:latin typeface="Arial"/>
              <a:ea typeface="Arial"/>
              <a:cs typeface="Arial"/>
              <a:sym typeface="Arial"/>
            </a:endParaRPr>
          </a:p>
        </p:txBody>
      </p:sp>
      <p:sp>
        <p:nvSpPr>
          <p:cNvPr id="1700" name="Google Shape;1700;p160"/>
          <p:cNvSpPr txBox="1">
            <a:spLocks noGrp="1"/>
          </p:cNvSpPr>
          <p:nvPr>
            <p:ph type="body" idx="1"/>
          </p:nvPr>
        </p:nvSpPr>
        <p:spPr>
          <a:xfrm>
            <a:off x="457200" y="1600200"/>
            <a:ext cx="8229600" cy="5257800"/>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2400"/>
              <a:buChar char="●"/>
            </a:pPr>
            <a:r>
              <a:rPr lang="it-IT" sz="2400">
                <a:latin typeface="Arial"/>
                <a:ea typeface="Arial"/>
                <a:cs typeface="Arial"/>
                <a:sym typeface="Arial"/>
              </a:rPr>
              <a:t>L’orecchio esterno (padiglione auricolare) che ha principalmente la funzione di dirigere le onde sonore verso una membrana: timpano</a:t>
            </a:r>
            <a:endParaRPr/>
          </a:p>
          <a:p>
            <a:pPr marL="342900" lvl="0" indent="-190500" algn="just" rtl="0">
              <a:lnSpc>
                <a:spcPct val="90000"/>
              </a:lnSpc>
              <a:spcBef>
                <a:spcPts val="480"/>
              </a:spcBef>
              <a:spcAft>
                <a:spcPts val="0"/>
              </a:spcAft>
              <a:buSzPts val="2400"/>
              <a:buNone/>
            </a:pPr>
            <a:endParaRPr sz="2400">
              <a:latin typeface="Arial"/>
              <a:ea typeface="Arial"/>
              <a:cs typeface="Arial"/>
              <a:sym typeface="Arial"/>
            </a:endParaRPr>
          </a:p>
          <a:p>
            <a:pPr marL="342900" lvl="0" indent="-342900" algn="just" rtl="0">
              <a:lnSpc>
                <a:spcPct val="90000"/>
              </a:lnSpc>
              <a:spcBef>
                <a:spcPts val="480"/>
              </a:spcBef>
              <a:spcAft>
                <a:spcPts val="0"/>
              </a:spcAft>
              <a:buSzPts val="2400"/>
              <a:buChar char="●"/>
            </a:pPr>
            <a:r>
              <a:rPr lang="it-IT" sz="2400">
                <a:latin typeface="Arial"/>
                <a:ea typeface="Arial"/>
                <a:cs typeface="Arial"/>
                <a:sym typeface="Arial"/>
              </a:rPr>
              <a:t>L’orecchio medio contiene tre elementi ossei, collegati tra loro mediante dei legamenti, che formano una catena di ossicini, nota con il nome di martello, che trasmette al liquido dell’orecchio interno le vibrazioni della membrana timpanica quando questa è sollecitata dalle onde sonore. </a:t>
            </a:r>
            <a:endParaRPr/>
          </a:p>
          <a:p>
            <a:pPr marL="342900" lvl="0" indent="-190500" algn="just" rtl="0">
              <a:lnSpc>
                <a:spcPct val="90000"/>
              </a:lnSpc>
              <a:spcBef>
                <a:spcPts val="480"/>
              </a:spcBef>
              <a:spcAft>
                <a:spcPts val="0"/>
              </a:spcAft>
              <a:buSzPts val="2400"/>
              <a:buNone/>
            </a:pPr>
            <a:endParaRPr sz="2400">
              <a:latin typeface="Arial"/>
              <a:ea typeface="Arial"/>
              <a:cs typeface="Arial"/>
              <a:sym typeface="Arial"/>
            </a:endParaRPr>
          </a:p>
          <a:p>
            <a:pPr marL="342900" lvl="0" indent="-342900" algn="just" rtl="0">
              <a:lnSpc>
                <a:spcPct val="90000"/>
              </a:lnSpc>
              <a:spcBef>
                <a:spcPts val="480"/>
              </a:spcBef>
              <a:spcAft>
                <a:spcPts val="0"/>
              </a:spcAft>
              <a:buSzPts val="2400"/>
              <a:buChar char="●"/>
            </a:pPr>
            <a:r>
              <a:rPr lang="it-IT" sz="2400">
                <a:latin typeface="Arial"/>
                <a:ea typeface="Arial"/>
                <a:cs typeface="Arial"/>
                <a:sym typeface="Arial"/>
              </a:rPr>
              <a:t>Nell’orecchio interno, ed in particolare nella coclea, alloggiano i recettori periferici capaci di accogliere gli stimoli sonori e di trasmetterli poi lungo le fibre del nervo acustico sino ai centri nervosi </a:t>
            </a:r>
            <a:endParaRPr sz="2400">
              <a:latin typeface="Arial"/>
              <a:ea typeface="Arial"/>
              <a:cs typeface="Arial"/>
              <a:sym typeface="Aria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704"/>
        <p:cNvGrpSpPr/>
        <p:nvPr/>
      </p:nvGrpSpPr>
      <p:grpSpPr>
        <a:xfrm>
          <a:off x="0" y="0"/>
          <a:ext cx="0" cy="0"/>
          <a:chOff x="0" y="0"/>
          <a:chExt cx="0" cy="0"/>
        </a:xfrm>
      </p:grpSpPr>
      <p:sp>
        <p:nvSpPr>
          <p:cNvPr id="1705" name="Google Shape;1705;p16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Orecchio medio</a:t>
            </a:r>
            <a:endParaRPr/>
          </a:p>
        </p:txBody>
      </p:sp>
      <p:pic>
        <p:nvPicPr>
          <p:cNvPr id="1706" name="Google Shape;1706;p161" descr="Orecchio medio"/>
          <p:cNvPicPr preferRelativeResize="0">
            <a:picLocks noGrp="1"/>
          </p:cNvPicPr>
          <p:nvPr>
            <p:ph type="body" idx="1"/>
          </p:nvPr>
        </p:nvPicPr>
        <p:blipFill rotWithShape="1">
          <a:blip r:embed="rId3">
            <a:alphaModFix/>
          </a:blip>
          <a:srcRect/>
          <a:stretch/>
        </p:blipFill>
        <p:spPr>
          <a:xfrm>
            <a:off x="1619250" y="2228850"/>
            <a:ext cx="5845175" cy="3432175"/>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710"/>
        <p:cNvGrpSpPr/>
        <p:nvPr/>
      </p:nvGrpSpPr>
      <p:grpSpPr>
        <a:xfrm>
          <a:off x="0" y="0"/>
          <a:ext cx="0" cy="0"/>
          <a:chOff x="0" y="0"/>
          <a:chExt cx="0" cy="0"/>
        </a:xfrm>
      </p:grpSpPr>
      <p:sp>
        <p:nvSpPr>
          <p:cNvPr id="1711" name="Google Shape;1711;p1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Recezione del suono</a:t>
            </a:r>
            <a:endParaRPr/>
          </a:p>
        </p:txBody>
      </p:sp>
      <p:sp>
        <p:nvSpPr>
          <p:cNvPr id="1712" name="Google Shape;1712;p162"/>
          <p:cNvSpPr txBox="1">
            <a:spLocks noGrp="1"/>
          </p:cNvSpPr>
          <p:nvPr>
            <p:ph type="body" idx="1"/>
          </p:nvPr>
        </p:nvSpPr>
        <p:spPr>
          <a:xfrm>
            <a:off x="457200" y="1778000"/>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3200"/>
              <a:buChar char="●"/>
            </a:pPr>
            <a:r>
              <a:rPr lang="it-IT">
                <a:latin typeface="Arial"/>
                <a:ea typeface="Arial"/>
                <a:cs typeface="Arial"/>
                <a:sym typeface="Arial"/>
              </a:rPr>
              <a:t>La possibilità di recepire i suoni aventi diversa frequenza come toni distinti è legata alla capacità della coclea di risolvere le diverse frequenze tra i 200 ed i 2000Hz</a:t>
            </a:r>
            <a:endParaRPr/>
          </a:p>
          <a:p>
            <a:pPr marL="342900" lvl="0" indent="-139700" algn="just" rtl="0">
              <a:spcBef>
                <a:spcPts val="640"/>
              </a:spcBef>
              <a:spcAft>
                <a:spcPts val="0"/>
              </a:spcAft>
              <a:buSzPts val="3200"/>
              <a:buNone/>
            </a:pPr>
            <a:endParaRPr>
              <a:latin typeface="Arial"/>
              <a:ea typeface="Arial"/>
              <a:cs typeface="Arial"/>
              <a:sym typeface="Arial"/>
            </a:endParaRPr>
          </a:p>
          <a:p>
            <a:pPr marL="342900" lvl="0" indent="-342900" algn="just" rtl="0">
              <a:spcBef>
                <a:spcPts val="640"/>
              </a:spcBef>
              <a:spcAft>
                <a:spcPts val="0"/>
              </a:spcAft>
              <a:buSzPts val="3200"/>
              <a:buChar char="●"/>
            </a:pPr>
            <a:r>
              <a:rPr lang="it-IT">
                <a:latin typeface="Arial"/>
                <a:ea typeface="Arial"/>
                <a:cs typeface="Arial"/>
                <a:sym typeface="Arial"/>
              </a:rPr>
              <a:t>Per frequenze inferiori ai 200Hz la membrane vibra in tutta la sua lunghezza</a:t>
            </a:r>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716"/>
        <p:cNvGrpSpPr/>
        <p:nvPr/>
      </p:nvGrpSpPr>
      <p:grpSpPr>
        <a:xfrm>
          <a:off x="0" y="0"/>
          <a:ext cx="0" cy="0"/>
          <a:chOff x="0" y="0"/>
          <a:chExt cx="0" cy="0"/>
        </a:xfrm>
      </p:grpSpPr>
      <p:sp>
        <p:nvSpPr>
          <p:cNvPr id="1717" name="Google Shape;1717;p16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400">
                <a:latin typeface="Arial"/>
                <a:ea typeface="Arial"/>
                <a:cs typeface="Arial"/>
                <a:sym typeface="Arial"/>
              </a:rPr>
              <a:t>Le caratteristiche sonore degli alimenti</a:t>
            </a:r>
            <a:endParaRPr/>
          </a:p>
        </p:txBody>
      </p:sp>
      <p:sp>
        <p:nvSpPr>
          <p:cNvPr id="1718" name="Google Shape;1718;p163"/>
          <p:cNvSpPr txBox="1">
            <a:spLocks noGrp="1"/>
          </p:cNvSpPr>
          <p:nvPr>
            <p:ph type="body" idx="1"/>
          </p:nvPr>
        </p:nvSpPr>
        <p:spPr>
          <a:xfrm>
            <a:off x="457200" y="1412776"/>
            <a:ext cx="8229600" cy="4781550"/>
          </a:xfrm>
          <a:prstGeom prst="rect">
            <a:avLst/>
          </a:prstGeom>
          <a:noFill/>
          <a:ln>
            <a:noFill/>
          </a:ln>
        </p:spPr>
        <p:txBody>
          <a:bodyPr spcFirstLastPara="1" wrap="square" lIns="91425" tIns="45700" rIns="91425" bIns="45700" anchor="t" anchorCtr="0">
            <a:noAutofit/>
          </a:bodyPr>
          <a:lstStyle/>
          <a:p>
            <a:pPr marL="342900" lvl="0" indent="-342900" algn="just" rtl="0">
              <a:lnSpc>
                <a:spcPct val="80000"/>
              </a:lnSpc>
              <a:spcBef>
                <a:spcPts val="0"/>
              </a:spcBef>
              <a:spcAft>
                <a:spcPts val="0"/>
              </a:spcAft>
              <a:buSzPts val="2800"/>
              <a:buChar char="●"/>
            </a:pPr>
            <a:r>
              <a:rPr lang="it-IT" sz="2800">
                <a:latin typeface="Arial"/>
                <a:ea typeface="Arial"/>
                <a:cs typeface="Arial"/>
                <a:sym typeface="Arial"/>
              </a:rPr>
              <a:t>Legate essenzialmente alla percezione di croccantezza </a:t>
            </a:r>
            <a:endParaRPr/>
          </a:p>
          <a:p>
            <a:pPr marL="342900" lvl="0" indent="-165100" algn="just" rtl="0">
              <a:lnSpc>
                <a:spcPct val="80000"/>
              </a:lnSpc>
              <a:spcBef>
                <a:spcPts val="560"/>
              </a:spcBef>
              <a:spcAft>
                <a:spcPts val="0"/>
              </a:spcAft>
              <a:buSzPts val="2800"/>
              <a:buNone/>
            </a:pPr>
            <a:endParaRPr sz="2800">
              <a:latin typeface="Arial"/>
              <a:ea typeface="Arial"/>
              <a:cs typeface="Arial"/>
              <a:sym typeface="Arial"/>
            </a:endParaRPr>
          </a:p>
          <a:p>
            <a:pPr marL="342900" lvl="0" indent="-342900" algn="just" rtl="0">
              <a:lnSpc>
                <a:spcPct val="80000"/>
              </a:lnSpc>
              <a:spcBef>
                <a:spcPts val="560"/>
              </a:spcBef>
              <a:spcAft>
                <a:spcPts val="0"/>
              </a:spcAft>
              <a:buSzPts val="2800"/>
              <a:buChar char="●"/>
            </a:pPr>
            <a:r>
              <a:rPr lang="it-IT" sz="2800">
                <a:latin typeface="Arial"/>
                <a:ea typeface="Arial"/>
                <a:cs typeface="Arial"/>
                <a:sym typeface="Arial"/>
              </a:rPr>
              <a:t>La croccantezza è una caratteristica importante in molti alimenti:</a:t>
            </a:r>
            <a:endParaRPr/>
          </a:p>
          <a:p>
            <a:pPr marL="342900" lvl="0" indent="-228600" algn="just" rtl="0">
              <a:lnSpc>
                <a:spcPct val="80000"/>
              </a:lnSpc>
              <a:spcBef>
                <a:spcPts val="360"/>
              </a:spcBef>
              <a:spcAft>
                <a:spcPts val="0"/>
              </a:spcAft>
              <a:buSzPts val="1800"/>
              <a:buNone/>
            </a:pPr>
            <a:endParaRPr sz="1800">
              <a:latin typeface="Arial"/>
              <a:ea typeface="Arial"/>
              <a:cs typeface="Arial"/>
              <a:sym typeface="Arial"/>
            </a:endParaRPr>
          </a:p>
          <a:p>
            <a:pPr marL="342900" lvl="0" indent="-342900" algn="just" rtl="0">
              <a:lnSpc>
                <a:spcPct val="80000"/>
              </a:lnSpc>
              <a:spcBef>
                <a:spcPts val="560"/>
              </a:spcBef>
              <a:spcAft>
                <a:spcPts val="0"/>
              </a:spcAft>
              <a:buSzPts val="2800"/>
              <a:buFont typeface="Noto Sans Symbols"/>
              <a:buNone/>
            </a:pPr>
            <a:r>
              <a:rPr lang="it-IT" sz="2800">
                <a:latin typeface="Arial"/>
                <a:ea typeface="Arial"/>
                <a:cs typeface="Arial"/>
                <a:sym typeface="Arial"/>
              </a:rPr>
              <a:t>-	Patatine fritte</a:t>
            </a:r>
            <a:endParaRPr/>
          </a:p>
          <a:p>
            <a:pPr marL="342900" lvl="0" indent="-342900" algn="just" rtl="0">
              <a:lnSpc>
                <a:spcPct val="80000"/>
              </a:lnSpc>
              <a:spcBef>
                <a:spcPts val="560"/>
              </a:spcBef>
              <a:spcAft>
                <a:spcPts val="0"/>
              </a:spcAft>
              <a:buSzPts val="2800"/>
              <a:buFont typeface="Noto Sans Symbols"/>
              <a:buNone/>
            </a:pPr>
            <a:r>
              <a:rPr lang="it-IT" sz="2800">
                <a:latin typeface="Arial"/>
                <a:ea typeface="Arial"/>
                <a:cs typeface="Arial"/>
                <a:sym typeface="Arial"/>
              </a:rPr>
              <a:t>-	Cialde per gelati</a:t>
            </a:r>
            <a:endParaRPr/>
          </a:p>
          <a:p>
            <a:pPr marL="342900" lvl="0" indent="-342900" algn="just" rtl="0">
              <a:lnSpc>
                <a:spcPct val="80000"/>
              </a:lnSpc>
              <a:spcBef>
                <a:spcPts val="560"/>
              </a:spcBef>
              <a:spcAft>
                <a:spcPts val="0"/>
              </a:spcAft>
              <a:buSzPts val="2800"/>
              <a:buFont typeface="Noto Sans Symbols"/>
              <a:buNone/>
            </a:pPr>
            <a:r>
              <a:rPr lang="it-IT" sz="2800">
                <a:latin typeface="Arial"/>
                <a:ea typeface="Arial"/>
                <a:cs typeface="Arial"/>
                <a:sym typeface="Arial"/>
              </a:rPr>
              <a:t>-	Crackers</a:t>
            </a:r>
            <a:endParaRPr sz="2800">
              <a:latin typeface="Arial"/>
              <a:ea typeface="Arial"/>
              <a:cs typeface="Arial"/>
              <a:sym typeface="Arial"/>
            </a:endParaRPr>
          </a:p>
          <a:p>
            <a:pPr marL="342900" lvl="0" indent="-342900" algn="just" rtl="0">
              <a:lnSpc>
                <a:spcPct val="80000"/>
              </a:lnSpc>
              <a:spcBef>
                <a:spcPts val="560"/>
              </a:spcBef>
              <a:spcAft>
                <a:spcPts val="0"/>
              </a:spcAft>
              <a:buSzPts val="2800"/>
              <a:buFont typeface="Noto Sans Symbols"/>
              <a:buNone/>
            </a:pPr>
            <a:r>
              <a:rPr lang="it-IT" sz="2800">
                <a:latin typeface="Arial"/>
                <a:ea typeface="Arial"/>
                <a:cs typeface="Arial"/>
                <a:sym typeface="Arial"/>
              </a:rPr>
              <a:t>- 	Biscotti</a:t>
            </a:r>
            <a:endParaRPr/>
          </a:p>
          <a:p>
            <a:pPr marL="342900" lvl="0" indent="-342900" algn="just" rtl="0">
              <a:lnSpc>
                <a:spcPct val="80000"/>
              </a:lnSpc>
              <a:spcBef>
                <a:spcPts val="560"/>
              </a:spcBef>
              <a:spcAft>
                <a:spcPts val="0"/>
              </a:spcAft>
              <a:buSzPts val="2800"/>
              <a:buFont typeface="Arial"/>
              <a:buChar char="-"/>
            </a:pPr>
            <a:r>
              <a:rPr lang="it-IT" sz="2800">
                <a:latin typeface="Arial"/>
                <a:ea typeface="Arial"/>
                <a:cs typeface="Arial"/>
                <a:sym typeface="Arial"/>
              </a:rPr>
              <a:t>Ortofrutticoli (mele, pere, lattuga, sedano)</a:t>
            </a:r>
            <a:endParaRPr/>
          </a:p>
          <a:p>
            <a:pPr marL="342900" lvl="0" indent="-165100" algn="just" rtl="0">
              <a:lnSpc>
                <a:spcPct val="80000"/>
              </a:lnSpc>
              <a:spcBef>
                <a:spcPts val="560"/>
              </a:spcBef>
              <a:spcAft>
                <a:spcPts val="0"/>
              </a:spcAft>
              <a:buSzPts val="2800"/>
              <a:buFont typeface="Arial"/>
              <a:buNone/>
            </a:pPr>
            <a:endParaRPr sz="2800">
              <a:latin typeface="Arial"/>
              <a:ea typeface="Arial"/>
              <a:cs typeface="Arial"/>
              <a:sym typeface="Arial"/>
            </a:endParaRPr>
          </a:p>
          <a:p>
            <a:pPr marL="342900" lvl="0" indent="-342900" algn="just" rtl="0">
              <a:lnSpc>
                <a:spcPct val="80000"/>
              </a:lnSpc>
              <a:spcBef>
                <a:spcPts val="560"/>
              </a:spcBef>
              <a:spcAft>
                <a:spcPts val="0"/>
              </a:spcAft>
              <a:buSzPts val="2800"/>
              <a:buChar char="●"/>
            </a:pPr>
            <a:r>
              <a:rPr lang="it-IT" sz="2800">
                <a:latin typeface="Arial"/>
                <a:ea typeface="Arial"/>
                <a:cs typeface="Arial"/>
                <a:sym typeface="Arial"/>
              </a:rPr>
              <a:t>Concorrono alla percezione del ‘frizzante’</a:t>
            </a:r>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722"/>
        <p:cNvGrpSpPr/>
        <p:nvPr/>
      </p:nvGrpSpPr>
      <p:grpSpPr>
        <a:xfrm>
          <a:off x="0" y="0"/>
          <a:ext cx="0" cy="0"/>
          <a:chOff x="0" y="0"/>
          <a:chExt cx="0" cy="0"/>
        </a:xfrm>
      </p:grpSpPr>
      <p:sp>
        <p:nvSpPr>
          <p:cNvPr id="1723" name="Google Shape;1723;p1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Friabilità e croccantezza</a:t>
            </a:r>
            <a:endParaRPr/>
          </a:p>
        </p:txBody>
      </p:sp>
      <p:sp>
        <p:nvSpPr>
          <p:cNvPr id="1724" name="Google Shape;1724;p164"/>
          <p:cNvSpPr txBox="1">
            <a:spLocks noGrp="1"/>
          </p:cNvSpPr>
          <p:nvPr>
            <p:ph type="body" idx="1"/>
          </p:nvPr>
        </p:nvSpPr>
        <p:spPr>
          <a:xfrm>
            <a:off x="457200" y="1484784"/>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800"/>
              <a:buChar char="●"/>
            </a:pPr>
            <a:r>
              <a:rPr lang="it-IT" sz="2800"/>
              <a:t>Per friabilità si intende la tendenza di un alimento elastico di disgregarsi o sbriciolarsi sotto l’azione di una forza</a:t>
            </a:r>
            <a:endParaRPr sz="2800"/>
          </a:p>
          <a:p>
            <a:pPr marL="342900" lvl="0" indent="-165100" algn="l" rtl="0">
              <a:spcBef>
                <a:spcPts val="560"/>
              </a:spcBef>
              <a:spcAft>
                <a:spcPts val="0"/>
              </a:spcAft>
              <a:buSzPts val="2800"/>
              <a:buNone/>
            </a:pPr>
            <a:endParaRPr sz="2800"/>
          </a:p>
          <a:p>
            <a:pPr marL="342900" lvl="0" indent="-342900" algn="l" rtl="0">
              <a:spcBef>
                <a:spcPts val="560"/>
              </a:spcBef>
              <a:spcAft>
                <a:spcPts val="0"/>
              </a:spcAft>
              <a:buSzPts val="2800"/>
              <a:buChar char="●"/>
            </a:pPr>
            <a:r>
              <a:rPr lang="it-IT" sz="2800"/>
              <a:t>Per croccantezza si intende la proprietà di un alimento di produrre un suono quando si disgrega</a:t>
            </a:r>
            <a:endParaRPr/>
          </a:p>
          <a:p>
            <a:pPr marL="342900" lvl="0" indent="-165100" algn="l" rtl="0">
              <a:spcBef>
                <a:spcPts val="560"/>
              </a:spcBef>
              <a:spcAft>
                <a:spcPts val="0"/>
              </a:spcAft>
              <a:buSzPts val="2800"/>
              <a:buNone/>
            </a:pPr>
            <a:endParaRPr sz="2800"/>
          </a:p>
          <a:p>
            <a:pPr marL="342900" lvl="0" indent="-342900" algn="l" rtl="0">
              <a:spcBef>
                <a:spcPts val="560"/>
              </a:spcBef>
              <a:spcAft>
                <a:spcPts val="0"/>
              </a:spcAft>
              <a:buSzPts val="2800"/>
              <a:buChar char="●"/>
            </a:pPr>
            <a:r>
              <a:rPr lang="it-IT" sz="2800"/>
              <a:t>Patatine fritte: friabili e croccanti</a:t>
            </a:r>
            <a:endParaRPr/>
          </a:p>
          <a:p>
            <a:pPr marL="342900" lvl="0" indent="-342900" algn="l" rtl="0">
              <a:spcBef>
                <a:spcPts val="560"/>
              </a:spcBef>
              <a:spcAft>
                <a:spcPts val="0"/>
              </a:spcAft>
              <a:buSzPts val="2800"/>
              <a:buChar char="●"/>
            </a:pPr>
            <a:r>
              <a:rPr lang="it-IT" sz="2800"/>
              <a:t>Mela: croccante ma non friabile</a:t>
            </a:r>
            <a:endParaRPr/>
          </a:p>
          <a:p>
            <a:pPr marL="342900" lvl="0" indent="-342900" algn="l" rtl="0">
              <a:spcBef>
                <a:spcPts val="560"/>
              </a:spcBef>
              <a:spcAft>
                <a:spcPts val="0"/>
              </a:spcAft>
              <a:buSzPts val="2800"/>
              <a:buChar char="●"/>
            </a:pPr>
            <a:r>
              <a:rPr lang="it-IT" sz="2800"/>
              <a:t>Formaggio grana: friabile ma non croccante</a:t>
            </a:r>
            <a:endParaRPr sz="280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728"/>
        <p:cNvGrpSpPr/>
        <p:nvPr/>
      </p:nvGrpSpPr>
      <p:grpSpPr>
        <a:xfrm>
          <a:off x="0" y="0"/>
          <a:ext cx="0" cy="0"/>
          <a:chOff x="0" y="0"/>
          <a:chExt cx="0" cy="0"/>
        </a:xfrm>
      </p:grpSpPr>
      <p:sp>
        <p:nvSpPr>
          <p:cNvPr id="1729" name="Google Shape;1729;p16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Percezione di una sensazione</a:t>
            </a:r>
            <a:endParaRPr/>
          </a:p>
        </p:txBody>
      </p:sp>
      <p:sp>
        <p:nvSpPr>
          <p:cNvPr id="1730" name="Google Shape;1730;p165"/>
          <p:cNvSpPr txBox="1">
            <a:spLocks noGrp="1"/>
          </p:cNvSpPr>
          <p:nvPr>
            <p:ph type="body" idx="1"/>
          </p:nvPr>
        </p:nvSpPr>
        <p:spPr>
          <a:xfrm>
            <a:off x="457200" y="1706563"/>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3200"/>
              <a:buChar char="●"/>
            </a:pPr>
            <a:r>
              <a:rPr lang="it-IT">
                <a:latin typeface="Arial"/>
                <a:ea typeface="Arial"/>
                <a:cs typeface="Arial"/>
                <a:sym typeface="Arial"/>
              </a:rPr>
              <a:t>soglia di apparizione, che rappresenta l’intensità minima dello stimolo in grado di suscitare una sensazione non identificata, di fornire cioè l’idea che c’è “qualcosa” senza riuscire a riconoscere la natura</a:t>
            </a:r>
            <a:endParaRPr/>
          </a:p>
          <a:p>
            <a:pPr marL="342900" lvl="0" indent="-139700" algn="just" rtl="0">
              <a:lnSpc>
                <a:spcPct val="90000"/>
              </a:lnSpc>
              <a:spcBef>
                <a:spcPts val="640"/>
              </a:spcBef>
              <a:spcAft>
                <a:spcPts val="0"/>
              </a:spcAft>
              <a:buSzPts val="3200"/>
              <a:buNone/>
            </a:pPr>
            <a:endParaRPr>
              <a:latin typeface="Arial"/>
              <a:ea typeface="Arial"/>
              <a:cs typeface="Arial"/>
              <a:sym typeface="Arial"/>
            </a:endParaRPr>
          </a:p>
          <a:p>
            <a:pPr marL="342900" lvl="0" indent="-342900" algn="just" rtl="0">
              <a:lnSpc>
                <a:spcPct val="90000"/>
              </a:lnSpc>
              <a:spcBef>
                <a:spcPts val="640"/>
              </a:spcBef>
              <a:spcAft>
                <a:spcPts val="0"/>
              </a:spcAft>
              <a:buSzPts val="3200"/>
              <a:buChar char="●"/>
            </a:pPr>
            <a:r>
              <a:rPr lang="it-IT">
                <a:latin typeface="Arial"/>
                <a:ea typeface="Arial"/>
                <a:cs typeface="Arial"/>
                <a:sym typeface="Arial"/>
              </a:rPr>
              <a:t>soglia assoluta o di identificazione, al di sopra del quale lo stimolo viene riconosciuto. </a:t>
            </a:r>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5" name="Google Shape;1735;p16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Sopra la soglia di identificazione</a:t>
            </a:r>
            <a:endParaRPr/>
          </a:p>
        </p:txBody>
      </p:sp>
      <p:sp>
        <p:nvSpPr>
          <p:cNvPr id="1736" name="Google Shape;1736;p166"/>
          <p:cNvSpPr txBox="1">
            <a:spLocks noGrp="1"/>
          </p:cNvSpPr>
          <p:nvPr>
            <p:ph type="body" idx="1"/>
          </p:nvPr>
        </p:nvSpPr>
        <p:spPr>
          <a:xfrm>
            <a:off x="457200" y="1600200"/>
            <a:ext cx="8229600" cy="4924425"/>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SzPts val="2800"/>
              <a:buFont typeface="Noto Sans Symbols"/>
              <a:buNone/>
            </a:pPr>
            <a:r>
              <a:rPr lang="it-IT" sz="2800">
                <a:latin typeface="Arial"/>
                <a:ea typeface="Arial"/>
                <a:cs typeface="Arial"/>
                <a:sym typeface="Arial"/>
              </a:rPr>
              <a:t>	La risposta che si ottiene da uno stimolo organolettico è proporzionale all’intensità dello stimolo stesso; si può allora determinare la relazione che intercorre tra queste due variabili:</a:t>
            </a:r>
            <a:endParaRPr/>
          </a:p>
          <a:p>
            <a:pPr marL="342900" lvl="0" indent="-342900" algn="l" rtl="0">
              <a:lnSpc>
                <a:spcPct val="80000"/>
              </a:lnSpc>
              <a:spcBef>
                <a:spcPts val="560"/>
              </a:spcBef>
              <a:spcAft>
                <a:spcPts val="0"/>
              </a:spcAft>
              <a:buSzPts val="2800"/>
              <a:buFont typeface="Noto Sans Symbols"/>
              <a:buNone/>
            </a:pPr>
            <a:endParaRPr sz="2800">
              <a:latin typeface="Arial"/>
              <a:ea typeface="Arial"/>
              <a:cs typeface="Arial"/>
              <a:sym typeface="Arial"/>
            </a:endParaRPr>
          </a:p>
          <a:p>
            <a:pPr marL="342900" lvl="0" indent="-342900" algn="l" rtl="0">
              <a:lnSpc>
                <a:spcPct val="80000"/>
              </a:lnSpc>
              <a:spcBef>
                <a:spcPts val="560"/>
              </a:spcBef>
              <a:spcAft>
                <a:spcPts val="0"/>
              </a:spcAft>
              <a:buSzPts val="2800"/>
              <a:buFont typeface="Noto Sans Symbols"/>
              <a:buNone/>
            </a:pPr>
            <a:r>
              <a:rPr lang="it-IT" sz="2800">
                <a:latin typeface="Arial"/>
                <a:ea typeface="Arial"/>
                <a:cs typeface="Arial"/>
                <a:sym typeface="Arial"/>
              </a:rPr>
              <a:t>	R = f (S, A, Pf)</a:t>
            </a:r>
            <a:endParaRPr/>
          </a:p>
          <a:p>
            <a:pPr marL="342900" lvl="0" indent="-342900" algn="l" rtl="0">
              <a:lnSpc>
                <a:spcPct val="80000"/>
              </a:lnSpc>
              <a:spcBef>
                <a:spcPts val="560"/>
              </a:spcBef>
              <a:spcAft>
                <a:spcPts val="0"/>
              </a:spcAft>
              <a:buSzPts val="2800"/>
              <a:buFont typeface="Noto Sans Symbols"/>
              <a:buNone/>
            </a:pPr>
            <a:r>
              <a:rPr lang="it-IT" sz="2800">
                <a:latin typeface="Arial"/>
                <a:ea typeface="Arial"/>
                <a:cs typeface="Arial"/>
                <a:sym typeface="Arial"/>
              </a:rPr>
              <a:t>	ove:</a:t>
            </a:r>
            <a:endParaRPr/>
          </a:p>
          <a:p>
            <a:pPr marL="342900" lvl="0" indent="-342900" algn="l" rtl="0">
              <a:lnSpc>
                <a:spcPct val="80000"/>
              </a:lnSpc>
              <a:spcBef>
                <a:spcPts val="560"/>
              </a:spcBef>
              <a:spcAft>
                <a:spcPts val="0"/>
              </a:spcAft>
              <a:buSzPts val="2800"/>
              <a:buFont typeface="Noto Sans Symbols"/>
              <a:buNone/>
            </a:pPr>
            <a:r>
              <a:rPr lang="it-IT" sz="2800">
                <a:latin typeface="Arial"/>
                <a:ea typeface="Arial"/>
                <a:cs typeface="Arial"/>
                <a:sym typeface="Arial"/>
              </a:rPr>
              <a:t>	R = risposta</a:t>
            </a:r>
            <a:endParaRPr/>
          </a:p>
          <a:p>
            <a:pPr marL="342900" lvl="0" indent="-342900" algn="l" rtl="0">
              <a:lnSpc>
                <a:spcPct val="80000"/>
              </a:lnSpc>
              <a:spcBef>
                <a:spcPts val="560"/>
              </a:spcBef>
              <a:spcAft>
                <a:spcPts val="0"/>
              </a:spcAft>
              <a:buSzPts val="2800"/>
              <a:buFont typeface="Noto Sans Symbols"/>
              <a:buNone/>
            </a:pPr>
            <a:r>
              <a:rPr lang="it-IT" sz="2800">
                <a:latin typeface="Arial"/>
                <a:ea typeface="Arial"/>
                <a:cs typeface="Arial"/>
                <a:sym typeface="Arial"/>
              </a:rPr>
              <a:t>	S = stimolo</a:t>
            </a:r>
            <a:endParaRPr/>
          </a:p>
          <a:p>
            <a:pPr marL="342900" lvl="0" indent="-342900" algn="l" rtl="0">
              <a:lnSpc>
                <a:spcPct val="80000"/>
              </a:lnSpc>
              <a:spcBef>
                <a:spcPts val="560"/>
              </a:spcBef>
              <a:spcAft>
                <a:spcPts val="0"/>
              </a:spcAft>
              <a:buSzPts val="2800"/>
              <a:buFont typeface="Noto Sans Symbols"/>
              <a:buNone/>
            </a:pPr>
            <a:r>
              <a:rPr lang="it-IT" sz="2800">
                <a:latin typeface="Arial"/>
                <a:ea typeface="Arial"/>
                <a:cs typeface="Arial"/>
                <a:sym typeface="Arial"/>
              </a:rPr>
              <a:t>	A = riassume le condizioni ambientali</a:t>
            </a:r>
            <a:endParaRPr/>
          </a:p>
          <a:p>
            <a:pPr marL="342900" lvl="0" indent="-342900" algn="l" rtl="0">
              <a:lnSpc>
                <a:spcPct val="80000"/>
              </a:lnSpc>
              <a:spcBef>
                <a:spcPts val="560"/>
              </a:spcBef>
              <a:spcAft>
                <a:spcPts val="0"/>
              </a:spcAft>
              <a:buSzPts val="2800"/>
              <a:buFont typeface="Noto Sans Symbols"/>
              <a:buNone/>
            </a:pPr>
            <a:r>
              <a:rPr lang="it-IT" sz="2800">
                <a:latin typeface="Arial"/>
                <a:ea typeface="Arial"/>
                <a:cs typeface="Arial"/>
                <a:sym typeface="Arial"/>
              </a:rPr>
              <a:t>	Pf = riassume le condizioni psico-fisiche 		  dell’individuo</a:t>
            </a:r>
            <a:endParaRPr sz="2800">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Test sui consumatori (2)</a:t>
            </a:r>
            <a:endParaRPr/>
          </a:p>
        </p:txBody>
      </p:sp>
      <p:sp>
        <p:nvSpPr>
          <p:cNvPr id="226" name="Google Shape;226;p17"/>
          <p:cNvSpPr txBox="1">
            <a:spLocks noGrp="1"/>
          </p:cNvSpPr>
          <p:nvPr>
            <p:ph type="body" idx="1"/>
          </p:nvPr>
        </p:nvSpPr>
        <p:spPr>
          <a:xfrm>
            <a:off x="457200" y="1600200"/>
            <a:ext cx="8229600" cy="5257800"/>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3200"/>
              <a:buChar char="●"/>
            </a:pPr>
            <a:r>
              <a:rPr lang="it-IT">
                <a:latin typeface="Arial"/>
                <a:ea typeface="Arial"/>
                <a:cs typeface="Arial"/>
                <a:sym typeface="Arial"/>
              </a:rPr>
              <a:t>I risultati hanno valore pratico nel ridurre il livello di incertezza nelle decisioni da prendere riguardo ad un prodotto (miglioramento, sviluppo, controllo qualità)</a:t>
            </a:r>
            <a:endParaRPr/>
          </a:p>
          <a:p>
            <a:pPr marL="342900" lvl="0" indent="-139700" algn="just" rtl="0">
              <a:lnSpc>
                <a:spcPct val="90000"/>
              </a:lnSpc>
              <a:spcBef>
                <a:spcPts val="640"/>
              </a:spcBef>
              <a:spcAft>
                <a:spcPts val="0"/>
              </a:spcAft>
              <a:buSzPts val="3200"/>
              <a:buNone/>
            </a:pPr>
            <a:endParaRPr>
              <a:latin typeface="Arial"/>
              <a:ea typeface="Arial"/>
              <a:cs typeface="Arial"/>
              <a:sym typeface="Arial"/>
            </a:endParaRPr>
          </a:p>
          <a:p>
            <a:pPr marL="342900" lvl="0" indent="-342900" algn="just" rtl="0">
              <a:lnSpc>
                <a:spcPct val="90000"/>
              </a:lnSpc>
              <a:spcBef>
                <a:spcPts val="640"/>
              </a:spcBef>
              <a:spcAft>
                <a:spcPts val="0"/>
              </a:spcAft>
              <a:buSzPts val="3200"/>
              <a:buChar char="●"/>
            </a:pPr>
            <a:r>
              <a:rPr lang="it-IT">
                <a:latin typeface="Arial"/>
                <a:ea typeface="Arial"/>
                <a:cs typeface="Arial"/>
                <a:sym typeface="Arial"/>
              </a:rPr>
              <a:t>I dati provenienti dai test del consumatore hanno una certa probabilità di non essere attendibili (non ripetibili) o di non avere validità generale (siano solamente applicabili alle persone ai prodotti e situazioni di un particolare test)</a:t>
            </a:r>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sp>
        <p:nvSpPr>
          <p:cNvPr id="1741" name="Google Shape;1741;p1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Sopra la soglia di identificazione</a:t>
            </a:r>
            <a:endParaRPr/>
          </a:p>
        </p:txBody>
      </p:sp>
      <p:sp>
        <p:nvSpPr>
          <p:cNvPr id="1742" name="Google Shape;1742;p167"/>
          <p:cNvSpPr txBox="1">
            <a:spLocks noGrp="1"/>
          </p:cNvSpPr>
          <p:nvPr>
            <p:ph type="body" idx="1"/>
          </p:nvPr>
        </p:nvSpPr>
        <p:spPr>
          <a:xfrm>
            <a:off x="250825" y="1600200"/>
            <a:ext cx="8642350" cy="4924425"/>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3200"/>
              <a:buFont typeface="Noto Sans Symbols"/>
              <a:buNone/>
            </a:pPr>
            <a:r>
              <a:rPr lang="it-IT">
                <a:latin typeface="Arial"/>
                <a:ea typeface="Arial"/>
                <a:cs typeface="Arial"/>
                <a:sym typeface="Arial"/>
              </a:rPr>
              <a:t>	Si può considerare costante A e Pf in modo da ottenere una relazione con una sola variabile:</a:t>
            </a:r>
            <a:endParaRPr>
              <a:latin typeface="Arial"/>
              <a:ea typeface="Arial"/>
              <a:cs typeface="Arial"/>
              <a:sym typeface="Arial"/>
            </a:endParaRPr>
          </a:p>
          <a:p>
            <a:pPr marL="342900" lvl="0" indent="-342900" algn="just" rtl="0">
              <a:spcBef>
                <a:spcPts val="640"/>
              </a:spcBef>
              <a:spcAft>
                <a:spcPts val="0"/>
              </a:spcAft>
              <a:buSzPts val="3200"/>
              <a:buFont typeface="Noto Sans Symbols"/>
              <a:buNone/>
            </a:pPr>
            <a:r>
              <a:rPr lang="it-IT">
                <a:latin typeface="Arial"/>
                <a:ea typeface="Arial"/>
                <a:cs typeface="Arial"/>
                <a:sym typeface="Arial"/>
              </a:rPr>
              <a:t>	</a:t>
            </a:r>
            <a:endParaRPr/>
          </a:p>
          <a:p>
            <a:pPr marL="342900" lvl="0" indent="-342900" algn="just" rtl="0">
              <a:spcBef>
                <a:spcPts val="640"/>
              </a:spcBef>
              <a:spcAft>
                <a:spcPts val="0"/>
              </a:spcAft>
              <a:buSzPts val="3200"/>
              <a:buFont typeface="Noto Sans Symbols"/>
              <a:buNone/>
            </a:pPr>
            <a:r>
              <a:rPr lang="it-IT">
                <a:latin typeface="Arial"/>
                <a:ea typeface="Arial"/>
                <a:cs typeface="Arial"/>
                <a:sym typeface="Arial"/>
              </a:rPr>
              <a:t>	R = K1 log (S) – K2</a:t>
            </a:r>
            <a:endParaRPr/>
          </a:p>
          <a:p>
            <a:pPr marL="342900" lvl="0" indent="-342900" algn="just" rtl="0">
              <a:spcBef>
                <a:spcPts val="640"/>
              </a:spcBef>
              <a:spcAft>
                <a:spcPts val="0"/>
              </a:spcAft>
              <a:buSzPts val="3200"/>
              <a:buFont typeface="Noto Sans Symbols"/>
              <a:buNone/>
            </a:pPr>
            <a:endParaRPr>
              <a:latin typeface="Arial"/>
              <a:ea typeface="Arial"/>
              <a:cs typeface="Arial"/>
              <a:sym typeface="Arial"/>
            </a:endParaRPr>
          </a:p>
          <a:p>
            <a:pPr marL="342900" lvl="0" indent="-342900" algn="just" rtl="0">
              <a:spcBef>
                <a:spcPts val="640"/>
              </a:spcBef>
              <a:spcAft>
                <a:spcPts val="0"/>
              </a:spcAft>
              <a:buSzPts val="3200"/>
              <a:buFont typeface="Noto Sans Symbols"/>
              <a:buNone/>
            </a:pPr>
            <a:r>
              <a:rPr lang="it-IT">
                <a:latin typeface="Arial"/>
                <a:ea typeface="Arial"/>
                <a:cs typeface="Arial"/>
                <a:sym typeface="Arial"/>
              </a:rPr>
              <a:t>	Questa legge stabilisce che esiste una relazione logaritmica tra lo stimolo e la risposta sensoriale</a:t>
            </a:r>
            <a:endParaRPr/>
          </a:p>
          <a:p>
            <a:pPr marL="342900" lvl="0" indent="-342900" algn="l" rtl="0">
              <a:spcBef>
                <a:spcPts val="640"/>
              </a:spcBef>
              <a:spcAft>
                <a:spcPts val="0"/>
              </a:spcAft>
              <a:buSzPts val="3200"/>
              <a:buFont typeface="Noto Sans Symbols"/>
              <a:buNone/>
            </a:pPr>
            <a:endParaRPr>
              <a:latin typeface="Arial"/>
              <a:ea typeface="Arial"/>
              <a:cs typeface="Arial"/>
              <a:sym typeface="Arial"/>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139700" algn="l" rtl="0">
              <a:spcBef>
                <a:spcPts val="640"/>
              </a:spcBef>
              <a:spcAft>
                <a:spcPts val="0"/>
              </a:spcAft>
              <a:buSzPts val="3200"/>
              <a:buNone/>
            </a:pPr>
            <a:endParaRPr>
              <a:latin typeface="Arial"/>
              <a:ea typeface="Arial"/>
              <a:cs typeface="Arial"/>
              <a:sym typeface="Arial"/>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746"/>
        <p:cNvGrpSpPr/>
        <p:nvPr/>
      </p:nvGrpSpPr>
      <p:grpSpPr>
        <a:xfrm>
          <a:off x="0" y="0"/>
          <a:ext cx="0" cy="0"/>
          <a:chOff x="0" y="0"/>
          <a:chExt cx="0" cy="0"/>
        </a:xfrm>
      </p:grpSpPr>
      <p:sp>
        <p:nvSpPr>
          <p:cNvPr id="1747" name="Google Shape;1747;p1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Sopra la soglia di identificazione</a:t>
            </a:r>
            <a:endParaRPr/>
          </a:p>
        </p:txBody>
      </p:sp>
      <p:sp>
        <p:nvSpPr>
          <p:cNvPr id="1748" name="Google Shape;1748;p168"/>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2800"/>
              <a:buChar char="●"/>
            </a:pPr>
            <a:r>
              <a:rPr lang="it-IT" sz="2800">
                <a:latin typeface="Arial"/>
                <a:ea typeface="Arial"/>
                <a:cs typeface="Arial"/>
                <a:sym typeface="Arial"/>
              </a:rPr>
              <a:t>soglia differenziale, definita come la minima variazione di intensità di uno stimolo in grado di essere percepita (Just Notable Difference); variazione che aumenta all’aumentare dell’intensità o dello stimolo</a:t>
            </a:r>
            <a:endParaRPr/>
          </a:p>
          <a:p>
            <a:pPr marL="342900" lvl="0" indent="-165100" algn="just" rtl="0">
              <a:lnSpc>
                <a:spcPct val="90000"/>
              </a:lnSpc>
              <a:spcBef>
                <a:spcPts val="560"/>
              </a:spcBef>
              <a:spcAft>
                <a:spcPts val="0"/>
              </a:spcAft>
              <a:buSzPts val="2800"/>
              <a:buNone/>
            </a:pPr>
            <a:endParaRPr sz="2800">
              <a:latin typeface="Arial"/>
              <a:ea typeface="Arial"/>
              <a:cs typeface="Arial"/>
              <a:sym typeface="Arial"/>
            </a:endParaRPr>
          </a:p>
          <a:p>
            <a:pPr marL="342900" lvl="0" indent="-342900" algn="just" rtl="0">
              <a:lnSpc>
                <a:spcPct val="90000"/>
              </a:lnSpc>
              <a:spcBef>
                <a:spcPts val="560"/>
              </a:spcBef>
              <a:spcAft>
                <a:spcPts val="0"/>
              </a:spcAft>
              <a:buSzPts val="2800"/>
              <a:buChar char="●"/>
            </a:pPr>
            <a:r>
              <a:rPr lang="it-IT" sz="2800">
                <a:latin typeface="Arial"/>
                <a:ea typeface="Arial"/>
                <a:cs typeface="Arial"/>
                <a:sym typeface="Arial"/>
              </a:rPr>
              <a:t>soglia terminale (o di saturazione), definita come valore massimale dello stimolo al di sopra del quale non si percepiscono più differenze di intensità</a:t>
            </a:r>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752"/>
        <p:cNvGrpSpPr/>
        <p:nvPr/>
      </p:nvGrpSpPr>
      <p:grpSpPr>
        <a:xfrm>
          <a:off x="0" y="0"/>
          <a:ext cx="0" cy="0"/>
          <a:chOff x="0" y="0"/>
          <a:chExt cx="0" cy="0"/>
        </a:xfrm>
      </p:grpSpPr>
      <p:sp>
        <p:nvSpPr>
          <p:cNvPr id="1753" name="Google Shape;1753;p1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Funzione stimolo-risposta</a:t>
            </a:r>
            <a:endParaRPr/>
          </a:p>
        </p:txBody>
      </p:sp>
      <p:pic>
        <p:nvPicPr>
          <p:cNvPr id="1754" name="Google Shape;1754;p169"/>
          <p:cNvPicPr preferRelativeResize="0">
            <a:picLocks noGrp="1"/>
          </p:cNvPicPr>
          <p:nvPr>
            <p:ph type="body" idx="1"/>
          </p:nvPr>
        </p:nvPicPr>
        <p:blipFill rotWithShape="1">
          <a:blip r:embed="rId3">
            <a:alphaModFix/>
          </a:blip>
          <a:srcRect/>
          <a:stretch/>
        </p:blipFill>
        <p:spPr>
          <a:xfrm>
            <a:off x="468313" y="1563688"/>
            <a:ext cx="8207375" cy="5105400"/>
          </a:xfrm>
          <a:prstGeom prst="rect">
            <a:avLst/>
          </a:prstGeom>
          <a:noFill/>
          <a:ln>
            <a:noFill/>
          </a:ln>
        </p:spPr>
      </p:pic>
      <p:sp>
        <p:nvSpPr>
          <p:cNvPr id="1755" name="Google Shape;1755;p169"/>
          <p:cNvSpPr txBox="1"/>
          <p:nvPr/>
        </p:nvSpPr>
        <p:spPr>
          <a:xfrm>
            <a:off x="179512" y="6237312"/>
            <a:ext cx="3024336"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600">
                <a:solidFill>
                  <a:schemeClr val="dk1"/>
                </a:solidFill>
                <a:latin typeface="Arial"/>
                <a:ea typeface="Arial"/>
                <a:cs typeface="Arial"/>
                <a:sym typeface="Arial"/>
              </a:rPr>
              <a:t>Soglia di identificazione</a:t>
            </a:r>
            <a:endParaRPr sz="1600">
              <a:solidFill>
                <a:schemeClr val="dk1"/>
              </a:solidFill>
              <a:latin typeface="Arial"/>
              <a:ea typeface="Arial"/>
              <a:cs typeface="Arial"/>
              <a:sym typeface="Arial"/>
            </a:endParaRPr>
          </a:p>
        </p:txBody>
      </p:sp>
      <p:sp>
        <p:nvSpPr>
          <p:cNvPr id="1756" name="Google Shape;1756;p169"/>
          <p:cNvSpPr txBox="1"/>
          <p:nvPr/>
        </p:nvSpPr>
        <p:spPr>
          <a:xfrm>
            <a:off x="4932040" y="3789040"/>
            <a:ext cx="3024336"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600">
                <a:solidFill>
                  <a:schemeClr val="dk1"/>
                </a:solidFill>
                <a:latin typeface="Arial"/>
                <a:ea typeface="Arial"/>
                <a:cs typeface="Arial"/>
                <a:sym typeface="Arial"/>
              </a:rPr>
              <a:t>Soglia di saturazione</a:t>
            </a:r>
            <a:endParaRPr sz="1600">
              <a:solidFill>
                <a:schemeClr val="dk1"/>
              </a:solidFill>
              <a:latin typeface="Arial"/>
              <a:ea typeface="Arial"/>
              <a:cs typeface="Arial"/>
              <a:sym typeface="Arial"/>
            </a:endParaRPr>
          </a:p>
        </p:txBody>
      </p:sp>
      <p:sp>
        <p:nvSpPr>
          <p:cNvPr id="1757" name="Google Shape;1757;p169"/>
          <p:cNvSpPr txBox="1"/>
          <p:nvPr/>
        </p:nvSpPr>
        <p:spPr>
          <a:xfrm flipH="1">
            <a:off x="1907704" y="2996952"/>
            <a:ext cx="4571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b="1">
                <a:solidFill>
                  <a:schemeClr val="dk1"/>
                </a:solidFill>
                <a:latin typeface="Arial"/>
                <a:ea typeface="Arial"/>
                <a:cs typeface="Arial"/>
                <a:sym typeface="Arial"/>
              </a:rPr>
              <a:t>1</a:t>
            </a:r>
            <a:endParaRPr sz="1400" b="1">
              <a:solidFill>
                <a:schemeClr val="dk1"/>
              </a:solidFill>
              <a:latin typeface="Arial"/>
              <a:ea typeface="Arial"/>
              <a:cs typeface="Arial"/>
              <a:sym typeface="Arial"/>
            </a:endParaRPr>
          </a:p>
        </p:txBody>
      </p:sp>
      <p:sp>
        <p:nvSpPr>
          <p:cNvPr id="1758" name="Google Shape;1758;p169"/>
          <p:cNvSpPr txBox="1"/>
          <p:nvPr/>
        </p:nvSpPr>
        <p:spPr>
          <a:xfrm>
            <a:off x="2699792" y="3789040"/>
            <a:ext cx="1800200" cy="1068669"/>
          </a:xfrm>
          <a:prstGeom prst="rect">
            <a:avLst/>
          </a:prstGeom>
          <a:noFill/>
          <a:ln>
            <a:noFill/>
          </a:ln>
        </p:spPr>
        <p:txBody>
          <a:bodyPr spcFirstLastPara="1" wrap="square" lIns="91425" tIns="45700" rIns="91425" bIns="45700" anchor="t" anchorCtr="0">
            <a:spAutoFit/>
          </a:bodyPr>
          <a:lstStyle/>
          <a:p>
            <a:pPr marL="0" marR="0" lvl="0" indent="0" algn="l" rtl="0">
              <a:lnSpc>
                <a:spcPct val="142222"/>
              </a:lnSpc>
              <a:spcBef>
                <a:spcPts val="0"/>
              </a:spcBef>
              <a:spcAft>
                <a:spcPts val="0"/>
              </a:spcAft>
              <a:buNone/>
            </a:pPr>
            <a:r>
              <a:rPr lang="it-IT" sz="1800">
                <a:solidFill>
                  <a:schemeClr val="dk1"/>
                </a:solidFill>
                <a:latin typeface="Arial"/>
                <a:ea typeface="Arial"/>
                <a:cs typeface="Arial"/>
                <a:sym typeface="Arial"/>
              </a:rPr>
              <a:t>JND1 = 0,025</a:t>
            </a:r>
            <a:endParaRPr/>
          </a:p>
          <a:p>
            <a:pPr marL="0" marR="0" lvl="0" indent="0" algn="l" rtl="0">
              <a:lnSpc>
                <a:spcPct val="142222"/>
              </a:lnSpc>
              <a:spcBef>
                <a:spcPts val="0"/>
              </a:spcBef>
              <a:spcAft>
                <a:spcPts val="0"/>
              </a:spcAft>
              <a:buNone/>
            </a:pPr>
            <a:r>
              <a:rPr lang="it-IT" sz="1800">
                <a:solidFill>
                  <a:schemeClr val="dk1"/>
                </a:solidFill>
                <a:latin typeface="Arial"/>
                <a:ea typeface="Arial"/>
                <a:cs typeface="Arial"/>
                <a:sym typeface="Arial"/>
              </a:rPr>
              <a:t>JND2 = 0,050</a:t>
            </a:r>
            <a:endParaRPr/>
          </a:p>
          <a:p>
            <a:pPr marL="0" marR="0" lvl="0" indent="0" algn="l" rtl="0">
              <a:lnSpc>
                <a:spcPct val="142222"/>
              </a:lnSpc>
              <a:spcBef>
                <a:spcPts val="0"/>
              </a:spcBef>
              <a:spcAft>
                <a:spcPts val="0"/>
              </a:spcAft>
              <a:buNone/>
            </a:pPr>
            <a:r>
              <a:rPr lang="it-IT" sz="1800">
                <a:solidFill>
                  <a:schemeClr val="dk1"/>
                </a:solidFill>
                <a:latin typeface="Arial"/>
                <a:ea typeface="Arial"/>
                <a:cs typeface="Arial"/>
                <a:sym typeface="Arial"/>
              </a:rPr>
              <a:t>JND3 = 0,100</a:t>
            </a:r>
            <a:endParaRPr sz="1800">
              <a:solidFill>
                <a:schemeClr val="dk1"/>
              </a:solidFill>
              <a:latin typeface="Arial"/>
              <a:ea typeface="Arial"/>
              <a:cs typeface="Arial"/>
              <a:sym typeface="Arial"/>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762"/>
        <p:cNvGrpSpPr/>
        <p:nvPr/>
      </p:nvGrpSpPr>
      <p:grpSpPr>
        <a:xfrm>
          <a:off x="0" y="0"/>
          <a:ext cx="0" cy="0"/>
          <a:chOff x="0" y="0"/>
          <a:chExt cx="0" cy="0"/>
        </a:xfrm>
      </p:grpSpPr>
      <p:sp>
        <p:nvSpPr>
          <p:cNvPr id="1763" name="Google Shape;1763;p170"/>
          <p:cNvSpPr txBox="1">
            <a:spLocks noGrp="1"/>
          </p:cNvSpPr>
          <p:nvPr>
            <p:ph type="ctrTitle"/>
          </p:nvPr>
        </p:nvSpPr>
        <p:spPr>
          <a:xfrm>
            <a:off x="685800" y="1628775"/>
            <a:ext cx="7772400" cy="14700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it-IT">
                <a:latin typeface="Arial"/>
                <a:ea typeface="Arial"/>
                <a:cs typeface="Arial"/>
                <a:sym typeface="Arial"/>
              </a:rPr>
              <a:t>Cenni di psicologia della percezione</a:t>
            </a:r>
            <a:endParaRPr/>
          </a:p>
        </p:txBody>
      </p:sp>
      <p:sp>
        <p:nvSpPr>
          <p:cNvPr id="1764" name="Google Shape;1764;p170"/>
          <p:cNvSpPr txBox="1">
            <a:spLocks noGrp="1"/>
          </p:cNvSpPr>
          <p:nvPr>
            <p:ph type="subTitle" idx="1"/>
          </p:nvPr>
        </p:nvSpPr>
        <p:spPr>
          <a:xfrm>
            <a:off x="2339975" y="4652963"/>
            <a:ext cx="6400800" cy="1752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200"/>
              <a:buFont typeface="Noto Sans Symbols"/>
              <a:buNone/>
            </a:pPr>
            <a:r>
              <a:rPr lang="it-IT">
                <a:latin typeface="Arial"/>
                <a:ea typeface="Arial"/>
                <a:cs typeface="Arial"/>
                <a:sym typeface="Arial"/>
              </a:rPr>
              <a:t>Fattori non sensoriali che influenzano la preferenza e la scelta del consumatore</a:t>
            </a:r>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768"/>
        <p:cNvGrpSpPr/>
        <p:nvPr/>
      </p:nvGrpSpPr>
      <p:grpSpPr>
        <a:xfrm>
          <a:off x="0" y="0"/>
          <a:ext cx="0" cy="0"/>
          <a:chOff x="0" y="0"/>
          <a:chExt cx="0" cy="0"/>
        </a:xfrm>
      </p:grpSpPr>
      <p:sp>
        <p:nvSpPr>
          <p:cNvPr id="1769" name="Google Shape;1769;p1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Scelta d’acquisto</a:t>
            </a:r>
            <a:endParaRPr>
              <a:latin typeface="Arial"/>
              <a:ea typeface="Arial"/>
              <a:cs typeface="Arial"/>
              <a:sym typeface="Arial"/>
            </a:endParaRPr>
          </a:p>
        </p:txBody>
      </p:sp>
      <p:sp>
        <p:nvSpPr>
          <p:cNvPr id="1770" name="Google Shape;1770;p171"/>
          <p:cNvSpPr txBox="1">
            <a:spLocks noGrp="1"/>
          </p:cNvSpPr>
          <p:nvPr>
            <p:ph type="body" idx="1"/>
          </p:nvPr>
        </p:nvSpPr>
        <p:spPr>
          <a:xfrm>
            <a:off x="250825" y="1600200"/>
            <a:ext cx="8686800" cy="4924425"/>
          </a:xfrm>
          <a:prstGeom prst="rect">
            <a:avLst/>
          </a:prstGeom>
          <a:noFill/>
          <a:ln>
            <a:noFill/>
          </a:ln>
        </p:spPr>
        <p:txBody>
          <a:bodyPr spcFirstLastPara="1" wrap="square" lIns="91425" tIns="45700" rIns="91425" bIns="45700" anchor="t" anchorCtr="0">
            <a:noAutofit/>
          </a:bodyPr>
          <a:lstStyle/>
          <a:p>
            <a:pPr marL="342900" lvl="0" indent="-342900" algn="just" rtl="0">
              <a:lnSpc>
                <a:spcPct val="80000"/>
              </a:lnSpc>
              <a:spcBef>
                <a:spcPts val="0"/>
              </a:spcBef>
              <a:spcAft>
                <a:spcPts val="0"/>
              </a:spcAft>
              <a:buSzPts val="2600"/>
              <a:buFont typeface="Noto Sans Symbols"/>
              <a:buNone/>
            </a:pPr>
            <a:r>
              <a:rPr lang="it-IT" sz="2600">
                <a:latin typeface="Arial"/>
                <a:ea typeface="Arial"/>
                <a:cs typeface="Arial"/>
                <a:sym typeface="Arial"/>
              </a:rPr>
              <a:t>Non solo le proprietà sensoriali degli alimenti ma anche un grande numero di fattori non strettamente ‘sensoriali’ ma ‘percettivi’ influenzano le decisioni che i consumatori prendono rispetto al cibo. </a:t>
            </a:r>
            <a:endParaRPr/>
          </a:p>
          <a:p>
            <a:pPr marL="342900" lvl="0" indent="-342900" algn="just" rtl="0">
              <a:lnSpc>
                <a:spcPct val="80000"/>
              </a:lnSpc>
              <a:spcBef>
                <a:spcPts val="520"/>
              </a:spcBef>
              <a:spcAft>
                <a:spcPts val="0"/>
              </a:spcAft>
              <a:buSzPts val="2600"/>
              <a:buFont typeface="Noto Sans Symbols"/>
              <a:buNone/>
            </a:pPr>
            <a:r>
              <a:rPr lang="it-IT" sz="2600">
                <a:latin typeface="Arial"/>
                <a:ea typeface="Arial"/>
                <a:cs typeface="Arial"/>
                <a:sym typeface="Arial"/>
              </a:rPr>
              <a:t>Si può classificare queste decisioni attraverso una serie di domande fondamentali:</a:t>
            </a:r>
            <a:endParaRPr/>
          </a:p>
          <a:p>
            <a:pPr marL="342900" lvl="0" indent="-177800" algn="just" rtl="0">
              <a:lnSpc>
                <a:spcPct val="80000"/>
              </a:lnSpc>
              <a:spcBef>
                <a:spcPts val="520"/>
              </a:spcBef>
              <a:spcAft>
                <a:spcPts val="0"/>
              </a:spcAft>
              <a:buSzPts val="2600"/>
              <a:buNone/>
            </a:pPr>
            <a:endParaRPr sz="2600">
              <a:latin typeface="Arial"/>
              <a:ea typeface="Arial"/>
              <a:cs typeface="Arial"/>
              <a:sym typeface="Arial"/>
            </a:endParaRPr>
          </a:p>
          <a:p>
            <a:pPr marL="342900" lvl="0" indent="-342900" algn="just" rtl="0">
              <a:lnSpc>
                <a:spcPct val="80000"/>
              </a:lnSpc>
              <a:spcBef>
                <a:spcPts val="520"/>
              </a:spcBef>
              <a:spcAft>
                <a:spcPts val="0"/>
              </a:spcAft>
              <a:buSzPts val="2600"/>
              <a:buFont typeface="Noto Sans Symbols"/>
              <a:buNone/>
            </a:pPr>
            <a:r>
              <a:rPr lang="it-IT" sz="2600">
                <a:latin typeface="Arial"/>
                <a:ea typeface="Arial"/>
                <a:cs typeface="Arial"/>
                <a:sym typeface="Arial"/>
              </a:rPr>
              <a:t>(1) Cosa comprare? (fattori non-sensoriali o meglio percettivi)</a:t>
            </a:r>
            <a:endParaRPr/>
          </a:p>
          <a:p>
            <a:pPr marL="342900" lvl="0" indent="-342900" algn="just" rtl="0">
              <a:lnSpc>
                <a:spcPct val="80000"/>
              </a:lnSpc>
              <a:spcBef>
                <a:spcPts val="520"/>
              </a:spcBef>
              <a:spcAft>
                <a:spcPts val="0"/>
              </a:spcAft>
              <a:buSzPts val="2600"/>
              <a:buFont typeface="Noto Sans Symbols"/>
              <a:buNone/>
            </a:pPr>
            <a:r>
              <a:rPr lang="it-IT" sz="2600">
                <a:latin typeface="Arial"/>
                <a:ea typeface="Arial"/>
                <a:cs typeface="Arial"/>
                <a:sym typeface="Arial"/>
              </a:rPr>
              <a:t>(2) Cosa mangiare? (fattori non-sensoriali o meglio percettivi)</a:t>
            </a:r>
            <a:endParaRPr sz="2600">
              <a:latin typeface="Arial"/>
              <a:ea typeface="Arial"/>
              <a:cs typeface="Arial"/>
              <a:sym typeface="Arial"/>
            </a:endParaRPr>
          </a:p>
          <a:p>
            <a:pPr marL="342900" lvl="0" indent="-342900" algn="just" rtl="0">
              <a:lnSpc>
                <a:spcPct val="80000"/>
              </a:lnSpc>
              <a:spcBef>
                <a:spcPts val="520"/>
              </a:spcBef>
              <a:spcAft>
                <a:spcPts val="0"/>
              </a:spcAft>
              <a:buSzPts val="2600"/>
              <a:buFont typeface="Noto Sans Symbols"/>
              <a:buNone/>
            </a:pPr>
            <a:r>
              <a:rPr lang="it-IT" sz="2600">
                <a:latin typeface="Arial"/>
                <a:ea typeface="Arial"/>
                <a:cs typeface="Arial"/>
                <a:sym typeface="Arial"/>
              </a:rPr>
              <a:t>(3) Mi piacerà? (fattori sensoriali)</a:t>
            </a:r>
            <a:endParaRPr sz="2600">
              <a:latin typeface="Arial"/>
              <a:ea typeface="Arial"/>
              <a:cs typeface="Arial"/>
              <a:sym typeface="Arial"/>
            </a:endParaRPr>
          </a:p>
          <a:p>
            <a:pPr marL="342900" lvl="0" indent="-342900" algn="just" rtl="0">
              <a:lnSpc>
                <a:spcPct val="80000"/>
              </a:lnSpc>
              <a:spcBef>
                <a:spcPts val="520"/>
              </a:spcBef>
              <a:spcAft>
                <a:spcPts val="0"/>
              </a:spcAft>
              <a:buSzPts val="2600"/>
              <a:buFont typeface="Noto Sans Symbols"/>
              <a:buNone/>
            </a:pPr>
            <a:r>
              <a:rPr lang="it-IT" sz="2600">
                <a:latin typeface="Arial"/>
                <a:ea typeface="Arial"/>
                <a:cs typeface="Arial"/>
                <a:sym typeface="Arial"/>
              </a:rPr>
              <a:t>(4) Quanto ne mangio? (fattori fisiologici: sazietà e soglia di saturazione)</a:t>
            </a:r>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774"/>
        <p:cNvGrpSpPr/>
        <p:nvPr/>
      </p:nvGrpSpPr>
      <p:grpSpPr>
        <a:xfrm>
          <a:off x="0" y="0"/>
          <a:ext cx="0" cy="0"/>
          <a:chOff x="0" y="0"/>
          <a:chExt cx="0" cy="0"/>
        </a:xfrm>
      </p:grpSpPr>
      <p:sp>
        <p:nvSpPr>
          <p:cNvPr id="1775" name="Google Shape;1775;p1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Scelta d’acquisto</a:t>
            </a:r>
            <a:endParaRPr>
              <a:latin typeface="Arial"/>
              <a:ea typeface="Arial"/>
              <a:cs typeface="Arial"/>
              <a:sym typeface="Arial"/>
            </a:endParaRPr>
          </a:p>
        </p:txBody>
      </p:sp>
      <p:sp>
        <p:nvSpPr>
          <p:cNvPr id="1776" name="Google Shape;1776;p172"/>
          <p:cNvSpPr txBox="1">
            <a:spLocks noGrp="1"/>
          </p:cNvSpPr>
          <p:nvPr>
            <p:ph type="body" idx="1"/>
          </p:nvPr>
        </p:nvSpPr>
        <p:spPr>
          <a:xfrm>
            <a:off x="61913" y="1600200"/>
            <a:ext cx="8686800" cy="4781550"/>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2800"/>
              <a:buFont typeface="Noto Sans Symbols"/>
              <a:buNone/>
            </a:pPr>
            <a:r>
              <a:rPr lang="it-IT" sz="2800">
                <a:latin typeface="Arial"/>
                <a:ea typeface="Arial"/>
                <a:cs typeface="Arial"/>
                <a:sym typeface="Arial"/>
              </a:rPr>
              <a:t>	Nella psicologia della percezione gli studi sui fattori non sensoriali si concentrano soprattutto sulle domande</a:t>
            </a:r>
            <a:endParaRPr/>
          </a:p>
          <a:p>
            <a:pPr marL="342900" lvl="0" indent="-342900" algn="just" rtl="0">
              <a:lnSpc>
                <a:spcPct val="90000"/>
              </a:lnSpc>
              <a:spcBef>
                <a:spcPts val="560"/>
              </a:spcBef>
              <a:spcAft>
                <a:spcPts val="0"/>
              </a:spcAft>
              <a:buSzPts val="2800"/>
              <a:buFont typeface="Noto Sans Symbols"/>
              <a:buNone/>
            </a:pPr>
            <a:endParaRPr sz="2800">
              <a:latin typeface="Arial"/>
              <a:ea typeface="Arial"/>
              <a:cs typeface="Arial"/>
              <a:sym typeface="Arial"/>
            </a:endParaRPr>
          </a:p>
          <a:p>
            <a:pPr marL="342900" lvl="0" indent="-342900" algn="just" rtl="0">
              <a:lnSpc>
                <a:spcPct val="90000"/>
              </a:lnSpc>
              <a:spcBef>
                <a:spcPts val="560"/>
              </a:spcBef>
              <a:spcAft>
                <a:spcPts val="0"/>
              </a:spcAft>
              <a:buSzPts val="2800"/>
              <a:buFont typeface="Noto Sans Symbols"/>
              <a:buNone/>
            </a:pPr>
            <a:r>
              <a:rPr lang="it-IT" sz="2800">
                <a:latin typeface="Arial"/>
                <a:ea typeface="Arial"/>
                <a:cs typeface="Arial"/>
                <a:sym typeface="Arial"/>
              </a:rPr>
              <a:t>	Cosa comprare?</a:t>
            </a:r>
            <a:endParaRPr/>
          </a:p>
          <a:p>
            <a:pPr marL="342900" lvl="0" indent="-342900" algn="just" rtl="0">
              <a:lnSpc>
                <a:spcPct val="90000"/>
              </a:lnSpc>
              <a:spcBef>
                <a:spcPts val="560"/>
              </a:spcBef>
              <a:spcAft>
                <a:spcPts val="0"/>
              </a:spcAft>
              <a:buSzPts val="2800"/>
              <a:buFont typeface="Noto Sans Symbols"/>
              <a:buNone/>
            </a:pPr>
            <a:r>
              <a:rPr lang="it-IT" sz="2800">
                <a:latin typeface="Arial"/>
                <a:ea typeface="Arial"/>
                <a:cs typeface="Arial"/>
                <a:sym typeface="Arial"/>
              </a:rPr>
              <a:t>	Cosa mangiare?</a:t>
            </a:r>
            <a:endParaRPr/>
          </a:p>
          <a:p>
            <a:pPr marL="342900" lvl="0" indent="-342900" algn="just" rtl="0">
              <a:lnSpc>
                <a:spcPct val="90000"/>
              </a:lnSpc>
              <a:spcBef>
                <a:spcPts val="560"/>
              </a:spcBef>
              <a:spcAft>
                <a:spcPts val="0"/>
              </a:spcAft>
              <a:buSzPts val="2800"/>
              <a:buFont typeface="Noto Sans Symbols"/>
              <a:buNone/>
            </a:pPr>
            <a:endParaRPr sz="2800">
              <a:latin typeface="Arial"/>
              <a:ea typeface="Arial"/>
              <a:cs typeface="Arial"/>
              <a:sym typeface="Arial"/>
            </a:endParaRPr>
          </a:p>
          <a:p>
            <a:pPr marL="342900" lvl="0" indent="-342900" algn="just" rtl="0">
              <a:lnSpc>
                <a:spcPct val="90000"/>
              </a:lnSpc>
              <a:spcBef>
                <a:spcPts val="560"/>
              </a:spcBef>
              <a:spcAft>
                <a:spcPts val="0"/>
              </a:spcAft>
              <a:buSzPts val="2800"/>
              <a:buFont typeface="Noto Sans Symbols"/>
              <a:buNone/>
            </a:pPr>
            <a:r>
              <a:rPr lang="it-IT" sz="2800">
                <a:latin typeface="Arial"/>
                <a:ea typeface="Arial"/>
                <a:cs typeface="Arial"/>
                <a:sym typeface="Arial"/>
              </a:rPr>
              <a:t>	Le due domande influenzano la decisione d’acquisto ma non avvengono sempre congiuntamente e non sono influenzate dagli stessi fattori.</a:t>
            </a:r>
            <a:endParaRPr sz="2800">
              <a:latin typeface="Arial"/>
              <a:ea typeface="Arial"/>
              <a:cs typeface="Arial"/>
              <a:sym typeface="Arial"/>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780"/>
        <p:cNvGrpSpPr/>
        <p:nvPr/>
      </p:nvGrpSpPr>
      <p:grpSpPr>
        <a:xfrm>
          <a:off x="0" y="0"/>
          <a:ext cx="0" cy="0"/>
          <a:chOff x="0" y="0"/>
          <a:chExt cx="0" cy="0"/>
        </a:xfrm>
      </p:grpSpPr>
      <p:sp>
        <p:nvSpPr>
          <p:cNvPr id="1781" name="Google Shape;1781;p17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400">
                <a:latin typeface="Arial"/>
                <a:ea typeface="Arial"/>
                <a:cs typeface="Arial"/>
                <a:sym typeface="Arial"/>
              </a:rPr>
              <a:t>Fattori che influenzano la scelta d’acquisto</a:t>
            </a:r>
            <a:endParaRPr sz="3400">
              <a:latin typeface="Arial"/>
              <a:ea typeface="Arial"/>
              <a:cs typeface="Arial"/>
              <a:sym typeface="Arial"/>
            </a:endParaRPr>
          </a:p>
        </p:txBody>
      </p:sp>
      <p:sp>
        <p:nvSpPr>
          <p:cNvPr id="1782" name="Google Shape;1782;p173"/>
          <p:cNvSpPr txBox="1">
            <a:spLocks noGrp="1"/>
          </p:cNvSpPr>
          <p:nvPr>
            <p:ph type="body" idx="1"/>
          </p:nvPr>
        </p:nvSpPr>
        <p:spPr>
          <a:xfrm>
            <a:off x="457200" y="1711325"/>
            <a:ext cx="8229600" cy="4886325"/>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3200"/>
              <a:buFont typeface="Noto Sans Symbols"/>
              <a:buNone/>
            </a:pPr>
            <a:r>
              <a:rPr lang="it-IT">
                <a:latin typeface="Arial"/>
                <a:ea typeface="Arial"/>
                <a:cs typeface="Arial"/>
                <a:sym typeface="Arial"/>
              </a:rPr>
              <a:t>Prodotto/servizio dipendenti: </a:t>
            </a:r>
            <a:endParaRPr/>
          </a:p>
          <a:p>
            <a:pPr marL="342900" lvl="0" indent="-342900" algn="l" rtl="0">
              <a:lnSpc>
                <a:spcPct val="90000"/>
              </a:lnSpc>
              <a:spcBef>
                <a:spcPts val="640"/>
              </a:spcBef>
              <a:spcAft>
                <a:spcPts val="0"/>
              </a:spcAft>
              <a:buSzPts val="3200"/>
              <a:buFont typeface="Noto Sans Symbols"/>
              <a:buNone/>
            </a:pPr>
            <a:endParaRPr>
              <a:latin typeface="Arial"/>
              <a:ea typeface="Arial"/>
              <a:cs typeface="Arial"/>
              <a:sym typeface="Arial"/>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Prezzo</a:t>
            </a:r>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Convenience</a:t>
            </a:r>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Tecnologia di produzione</a:t>
            </a:r>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Implicazioni salutistiche</a:t>
            </a:r>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Marca</a:t>
            </a:r>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Ruolo sociale</a:t>
            </a:r>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Contesto di consumo</a:t>
            </a:r>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786"/>
        <p:cNvGrpSpPr/>
        <p:nvPr/>
      </p:nvGrpSpPr>
      <p:grpSpPr>
        <a:xfrm>
          <a:off x="0" y="0"/>
          <a:ext cx="0" cy="0"/>
          <a:chOff x="0" y="0"/>
          <a:chExt cx="0" cy="0"/>
        </a:xfrm>
      </p:grpSpPr>
      <p:sp>
        <p:nvSpPr>
          <p:cNvPr id="1787" name="Google Shape;1787;p1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400">
                <a:latin typeface="Arial"/>
                <a:ea typeface="Arial"/>
                <a:cs typeface="Arial"/>
                <a:sym typeface="Arial"/>
              </a:rPr>
              <a:t>Fattori che influenzano la scelta d’acquisto</a:t>
            </a:r>
            <a:endParaRPr sz="3400">
              <a:latin typeface="Arial"/>
              <a:ea typeface="Arial"/>
              <a:cs typeface="Arial"/>
              <a:sym typeface="Arial"/>
            </a:endParaRPr>
          </a:p>
        </p:txBody>
      </p:sp>
      <p:sp>
        <p:nvSpPr>
          <p:cNvPr id="1788" name="Google Shape;1788;p174"/>
          <p:cNvSpPr txBox="1">
            <a:spLocks noGrp="1"/>
          </p:cNvSpPr>
          <p:nvPr>
            <p:ph type="body" idx="1"/>
          </p:nvPr>
        </p:nvSpPr>
        <p:spPr>
          <a:xfrm>
            <a:off x="457200" y="1855788"/>
            <a:ext cx="8229600" cy="452596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Noto Sans Symbols"/>
              <a:buNone/>
            </a:pPr>
            <a:r>
              <a:rPr lang="it-IT">
                <a:latin typeface="Arial"/>
                <a:ea typeface="Arial"/>
                <a:cs typeface="Arial"/>
                <a:sym typeface="Arial"/>
              </a:rPr>
              <a:t>Consumatore dipendenti:</a:t>
            </a:r>
            <a:endParaRPr/>
          </a:p>
          <a:p>
            <a:pPr marL="342900" lvl="0" indent="-342900" algn="l" rtl="0">
              <a:spcBef>
                <a:spcPts val="640"/>
              </a:spcBef>
              <a:spcAft>
                <a:spcPts val="0"/>
              </a:spcAft>
              <a:buSzPts val="3200"/>
              <a:buFont typeface="Noto Sans Symbols"/>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Ruolo familiare</a:t>
            </a:r>
            <a:endParaRPr/>
          </a:p>
          <a:p>
            <a:pPr marL="342900" lvl="0" indent="-342900" algn="l" rtl="0">
              <a:spcBef>
                <a:spcPts val="640"/>
              </a:spcBef>
              <a:spcAft>
                <a:spcPts val="0"/>
              </a:spcAft>
              <a:buSzPts val="3200"/>
              <a:buChar char="●"/>
            </a:pPr>
            <a:r>
              <a:rPr lang="it-IT">
                <a:latin typeface="Arial"/>
                <a:ea typeface="Arial"/>
                <a:cs typeface="Arial"/>
                <a:sym typeface="Arial"/>
              </a:rPr>
              <a:t>Valori culturali</a:t>
            </a:r>
            <a:endParaRPr/>
          </a:p>
          <a:p>
            <a:pPr marL="342900" lvl="0" indent="-342900" algn="l" rtl="0">
              <a:spcBef>
                <a:spcPts val="640"/>
              </a:spcBef>
              <a:spcAft>
                <a:spcPts val="0"/>
              </a:spcAft>
              <a:buSzPts val="3200"/>
              <a:buChar char="●"/>
            </a:pPr>
            <a:r>
              <a:rPr lang="it-IT">
                <a:latin typeface="Arial"/>
                <a:ea typeface="Arial"/>
                <a:cs typeface="Arial"/>
                <a:sym typeface="Arial"/>
              </a:rPr>
              <a:t>Influenza dei media</a:t>
            </a:r>
            <a:endParaRPr/>
          </a:p>
          <a:p>
            <a:pPr marL="342900" lvl="0" indent="-342900" algn="l" rtl="0">
              <a:spcBef>
                <a:spcPts val="640"/>
              </a:spcBef>
              <a:spcAft>
                <a:spcPts val="0"/>
              </a:spcAft>
              <a:buSzPts val="3200"/>
              <a:buChar char="●"/>
            </a:pPr>
            <a:r>
              <a:rPr lang="it-IT">
                <a:latin typeface="Arial"/>
                <a:ea typeface="Arial"/>
                <a:cs typeface="Arial"/>
                <a:sym typeface="Arial"/>
              </a:rPr>
              <a:t>Fattori demografici</a:t>
            </a:r>
            <a:endParaRPr/>
          </a:p>
          <a:p>
            <a:pPr marL="342900" lvl="0" indent="-342900" algn="l" rtl="0">
              <a:spcBef>
                <a:spcPts val="640"/>
              </a:spcBef>
              <a:spcAft>
                <a:spcPts val="0"/>
              </a:spcAft>
              <a:buSzPts val="3200"/>
              <a:buChar char="●"/>
            </a:pPr>
            <a:r>
              <a:rPr lang="it-IT">
                <a:latin typeface="Arial"/>
                <a:ea typeface="Arial"/>
                <a:cs typeface="Arial"/>
                <a:sym typeface="Arial"/>
              </a:rPr>
              <a:t>Auto-stima</a:t>
            </a:r>
            <a:endParaRPr/>
          </a:p>
          <a:p>
            <a:pPr marL="342900" lvl="0" indent="-139700" algn="l" rtl="0">
              <a:spcBef>
                <a:spcPts val="640"/>
              </a:spcBef>
              <a:spcAft>
                <a:spcPts val="0"/>
              </a:spcAft>
              <a:buSzPts val="3200"/>
              <a:buNone/>
            </a:pPr>
            <a:endParaRPr>
              <a:latin typeface="Arial"/>
              <a:ea typeface="Arial"/>
              <a:cs typeface="Arial"/>
              <a:sym typeface="Arial"/>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792"/>
        <p:cNvGrpSpPr/>
        <p:nvPr/>
      </p:nvGrpSpPr>
      <p:grpSpPr>
        <a:xfrm>
          <a:off x="0" y="0"/>
          <a:ext cx="0" cy="0"/>
          <a:chOff x="0" y="0"/>
          <a:chExt cx="0" cy="0"/>
        </a:xfrm>
      </p:grpSpPr>
      <p:sp>
        <p:nvSpPr>
          <p:cNvPr id="1793" name="Google Shape;1793;p17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Scelta d’acquisto</a:t>
            </a:r>
            <a:endParaRPr>
              <a:latin typeface="Arial"/>
              <a:ea typeface="Arial"/>
              <a:cs typeface="Arial"/>
              <a:sym typeface="Arial"/>
            </a:endParaRPr>
          </a:p>
        </p:txBody>
      </p:sp>
      <p:sp>
        <p:nvSpPr>
          <p:cNvPr id="1794" name="Google Shape;1794;p175"/>
          <p:cNvSpPr txBox="1">
            <a:spLocks noGrp="1"/>
          </p:cNvSpPr>
          <p:nvPr>
            <p:ph type="body" idx="1"/>
          </p:nvPr>
        </p:nvSpPr>
        <p:spPr>
          <a:xfrm>
            <a:off x="457200" y="1855788"/>
            <a:ext cx="8229600" cy="4525962"/>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Interdipendenza tra fattori sensoriali e non sensoriali </a:t>
            </a:r>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Interdipendenza dei diversi fattori non sensoriali (sovrastrutture)</a:t>
            </a:r>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p1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Prezzo</a:t>
            </a:r>
            <a:endParaRPr/>
          </a:p>
        </p:txBody>
      </p:sp>
      <p:sp>
        <p:nvSpPr>
          <p:cNvPr id="1800" name="Google Shape;1800;p176"/>
          <p:cNvSpPr txBox="1">
            <a:spLocks noGrp="1"/>
          </p:cNvSpPr>
          <p:nvPr>
            <p:ph type="body" idx="1"/>
          </p:nvPr>
        </p:nvSpPr>
        <p:spPr>
          <a:xfrm>
            <a:off x="0" y="1600200"/>
            <a:ext cx="8686800" cy="5257800"/>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3200"/>
              <a:buFont typeface="Noto Sans Symbols"/>
              <a:buNone/>
            </a:pPr>
            <a:r>
              <a:rPr lang="it-IT">
                <a:latin typeface="Arial"/>
                <a:ea typeface="Arial"/>
                <a:cs typeface="Arial"/>
                <a:sym typeface="Arial"/>
              </a:rPr>
              <a:t>	Sforzo richiesto per l’ottenimento di un bene o servizio (per chi compra).</a:t>
            </a:r>
            <a:endParaRPr/>
          </a:p>
          <a:p>
            <a:pPr marL="342900" lvl="0" indent="-342900" algn="just" rtl="0">
              <a:spcBef>
                <a:spcPts val="640"/>
              </a:spcBef>
              <a:spcAft>
                <a:spcPts val="0"/>
              </a:spcAft>
              <a:buSzPts val="3200"/>
              <a:buFont typeface="Noto Sans Symbols"/>
              <a:buNone/>
            </a:pPr>
            <a:r>
              <a:rPr lang="it-IT">
                <a:latin typeface="Arial"/>
                <a:ea typeface="Arial"/>
                <a:cs typeface="Arial"/>
                <a:sym typeface="Arial"/>
              </a:rPr>
              <a:t>	Compensazione per la fornitura di un bene o servizio la cui produzione ha richiesto uno sforzo (per chi vende).</a:t>
            </a:r>
            <a:endParaRPr/>
          </a:p>
          <a:p>
            <a:pPr marL="342900" lvl="0" indent="-342900" algn="just" rtl="0">
              <a:spcBef>
                <a:spcPts val="640"/>
              </a:spcBef>
              <a:spcAft>
                <a:spcPts val="0"/>
              </a:spcAft>
              <a:buSzPts val="3200"/>
              <a:buFont typeface="Noto Sans Symbols"/>
              <a:buNone/>
            </a:pPr>
            <a:endParaRPr>
              <a:latin typeface="Arial"/>
              <a:ea typeface="Arial"/>
              <a:cs typeface="Arial"/>
              <a:sym typeface="Arial"/>
            </a:endParaRPr>
          </a:p>
          <a:p>
            <a:pPr marL="342900" lvl="0" indent="-342900" algn="just" rtl="0">
              <a:spcBef>
                <a:spcPts val="640"/>
              </a:spcBef>
              <a:spcAft>
                <a:spcPts val="0"/>
              </a:spcAft>
              <a:buSzPts val="3200"/>
              <a:buFont typeface="Noto Sans Symbols"/>
              <a:buNone/>
            </a:pPr>
            <a:r>
              <a:rPr lang="it-IT">
                <a:latin typeface="Arial"/>
                <a:ea typeface="Arial"/>
                <a:cs typeface="Arial"/>
                <a:sym typeface="Arial"/>
              </a:rPr>
              <a:t>	Nell’economia occidentale il concetto di prezzo è sempre più identificato con uno sforzo monetario.</a:t>
            </a:r>
            <a:endParaRPr>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Test sui consumatori (3)</a:t>
            </a:r>
            <a:endParaRPr/>
          </a:p>
        </p:txBody>
      </p:sp>
      <p:sp>
        <p:nvSpPr>
          <p:cNvPr id="232" name="Google Shape;232;p18"/>
          <p:cNvSpPr txBox="1">
            <a:spLocks noGrp="1"/>
          </p:cNvSpPr>
          <p:nvPr>
            <p:ph type="body" idx="1"/>
          </p:nvPr>
        </p:nvSpPr>
        <p:spPr>
          <a:xfrm>
            <a:off x="457200" y="1341438"/>
            <a:ext cx="8229600" cy="525621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Noto Sans Symbols"/>
              <a:buNone/>
            </a:pPr>
            <a:r>
              <a:rPr lang="it-IT">
                <a:latin typeface="Arial"/>
                <a:ea typeface="Arial"/>
                <a:cs typeface="Arial"/>
                <a:sym typeface="Arial"/>
              </a:rPr>
              <a:t>Fattori di incertezza:</a:t>
            </a:r>
            <a:endParaRPr/>
          </a:p>
          <a:p>
            <a:pPr marL="342900" lvl="0" indent="-342900" algn="l" rtl="0">
              <a:spcBef>
                <a:spcPts val="280"/>
              </a:spcBef>
              <a:spcAft>
                <a:spcPts val="0"/>
              </a:spcAft>
              <a:buSzPts val="1400"/>
              <a:buFont typeface="Noto Sans Symbols"/>
              <a:buNone/>
            </a:pPr>
            <a:endParaRPr sz="1400">
              <a:latin typeface="Arial"/>
              <a:ea typeface="Arial"/>
              <a:cs typeface="Arial"/>
              <a:sym typeface="Arial"/>
            </a:endParaRPr>
          </a:p>
          <a:p>
            <a:pPr marL="342900" lvl="0" indent="-342900" algn="l" rtl="0">
              <a:spcBef>
                <a:spcPts val="560"/>
              </a:spcBef>
              <a:spcAft>
                <a:spcPts val="0"/>
              </a:spcAft>
              <a:buSzPts val="2800"/>
              <a:buChar char="●"/>
            </a:pPr>
            <a:r>
              <a:rPr lang="it-IT" sz="2800">
                <a:latin typeface="Arial"/>
                <a:ea typeface="Arial"/>
                <a:cs typeface="Arial"/>
                <a:sym typeface="Arial"/>
              </a:rPr>
              <a:t> Condizioni in cui viene eseguito il test</a:t>
            </a:r>
            <a:endParaRPr/>
          </a:p>
          <a:p>
            <a:pPr marL="742950" lvl="1" indent="-285750" algn="l" rtl="0">
              <a:spcBef>
                <a:spcPts val="460"/>
              </a:spcBef>
              <a:spcAft>
                <a:spcPts val="0"/>
              </a:spcAft>
              <a:buSzPts val="2300"/>
              <a:buChar char="⚪"/>
            </a:pPr>
            <a:r>
              <a:rPr lang="it-IT" sz="2300">
                <a:latin typeface="Arial"/>
                <a:ea typeface="Arial"/>
                <a:cs typeface="Arial"/>
                <a:sym typeface="Arial"/>
              </a:rPr>
              <a:t> Condizioni ambientali</a:t>
            </a:r>
            <a:endParaRPr/>
          </a:p>
          <a:p>
            <a:pPr marL="742950" lvl="1" indent="-285750" algn="l" rtl="0">
              <a:spcBef>
                <a:spcPts val="460"/>
              </a:spcBef>
              <a:spcAft>
                <a:spcPts val="0"/>
              </a:spcAft>
              <a:buSzPts val="2300"/>
              <a:buChar char="⚪"/>
            </a:pPr>
            <a:r>
              <a:rPr lang="it-IT" sz="2300">
                <a:latin typeface="Arial"/>
                <a:ea typeface="Arial"/>
                <a:cs typeface="Arial"/>
                <a:sym typeface="Arial"/>
              </a:rPr>
              <a:t> Orario della giornata</a:t>
            </a:r>
            <a:endParaRPr/>
          </a:p>
          <a:p>
            <a:pPr marL="742950" lvl="1" indent="-285750" algn="l" rtl="0">
              <a:spcBef>
                <a:spcPts val="460"/>
              </a:spcBef>
              <a:spcAft>
                <a:spcPts val="0"/>
              </a:spcAft>
              <a:buSzPts val="2300"/>
              <a:buChar char="⚪"/>
            </a:pPr>
            <a:r>
              <a:rPr lang="it-IT" sz="2300">
                <a:latin typeface="Arial"/>
                <a:ea typeface="Arial"/>
                <a:cs typeface="Arial"/>
                <a:sym typeface="Arial"/>
              </a:rPr>
              <a:t> Periodo dell’anno</a:t>
            </a:r>
            <a:endParaRPr/>
          </a:p>
          <a:p>
            <a:pPr marL="742950" lvl="1" indent="-139700" algn="l" rtl="0">
              <a:spcBef>
                <a:spcPts val="460"/>
              </a:spcBef>
              <a:spcAft>
                <a:spcPts val="0"/>
              </a:spcAft>
              <a:buSzPts val="2300"/>
              <a:buNone/>
            </a:pPr>
            <a:endParaRPr sz="2300">
              <a:latin typeface="Arial"/>
              <a:ea typeface="Arial"/>
              <a:cs typeface="Arial"/>
              <a:sym typeface="Arial"/>
            </a:endParaRPr>
          </a:p>
          <a:p>
            <a:pPr marL="342900" lvl="0" indent="-342900" algn="l" rtl="0">
              <a:spcBef>
                <a:spcPts val="560"/>
              </a:spcBef>
              <a:spcAft>
                <a:spcPts val="0"/>
              </a:spcAft>
              <a:buSzPts val="2800"/>
              <a:buChar char="●"/>
            </a:pPr>
            <a:r>
              <a:rPr lang="it-IT" sz="2800">
                <a:latin typeface="Arial"/>
                <a:ea typeface="Arial"/>
                <a:cs typeface="Arial"/>
                <a:sym typeface="Arial"/>
              </a:rPr>
              <a:t> Caratteristiche del campione</a:t>
            </a:r>
            <a:endParaRPr/>
          </a:p>
          <a:p>
            <a:pPr marL="742950" lvl="1" indent="-285750" algn="l" rtl="0">
              <a:spcBef>
                <a:spcPts val="460"/>
              </a:spcBef>
              <a:spcAft>
                <a:spcPts val="0"/>
              </a:spcAft>
              <a:buSzPts val="2300"/>
              <a:buChar char="⚪"/>
            </a:pPr>
            <a:r>
              <a:rPr lang="it-IT" sz="2300">
                <a:latin typeface="Arial"/>
                <a:ea typeface="Arial"/>
                <a:cs typeface="Arial"/>
                <a:sym typeface="Arial"/>
              </a:rPr>
              <a:t> Ampiezza</a:t>
            </a:r>
            <a:endParaRPr/>
          </a:p>
          <a:p>
            <a:pPr marL="742950" lvl="1" indent="-285750" algn="l" rtl="0">
              <a:spcBef>
                <a:spcPts val="460"/>
              </a:spcBef>
              <a:spcAft>
                <a:spcPts val="0"/>
              </a:spcAft>
              <a:buSzPts val="2300"/>
              <a:buChar char="⚪"/>
            </a:pPr>
            <a:r>
              <a:rPr lang="it-IT" sz="2300">
                <a:latin typeface="Arial"/>
                <a:ea typeface="Arial"/>
                <a:cs typeface="Arial"/>
                <a:sym typeface="Arial"/>
              </a:rPr>
              <a:t> Composizione</a:t>
            </a:r>
            <a:endParaRPr/>
          </a:p>
          <a:p>
            <a:pPr marL="742950" lvl="1" indent="-285750" algn="l" rtl="0">
              <a:spcBef>
                <a:spcPts val="460"/>
              </a:spcBef>
              <a:spcAft>
                <a:spcPts val="0"/>
              </a:spcAft>
              <a:buSzPts val="2300"/>
              <a:buChar char="⚪"/>
            </a:pPr>
            <a:r>
              <a:rPr lang="it-IT" sz="2300">
                <a:latin typeface="Arial"/>
                <a:ea typeface="Arial"/>
                <a:cs typeface="Arial"/>
                <a:sym typeface="Arial"/>
              </a:rPr>
              <a:t> Età</a:t>
            </a:r>
            <a:endParaRPr/>
          </a:p>
          <a:p>
            <a:pPr marL="742950" lvl="1" indent="-285750" algn="l" rtl="0">
              <a:spcBef>
                <a:spcPts val="460"/>
              </a:spcBef>
              <a:spcAft>
                <a:spcPts val="0"/>
              </a:spcAft>
              <a:buSzPts val="2300"/>
              <a:buChar char="⚪"/>
            </a:pPr>
            <a:r>
              <a:rPr lang="it-IT" sz="2300">
                <a:latin typeface="Arial"/>
                <a:ea typeface="Arial"/>
                <a:cs typeface="Arial"/>
                <a:sym typeface="Arial"/>
              </a:rPr>
              <a:t> Fattori socio - culturali</a:t>
            </a:r>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804"/>
        <p:cNvGrpSpPr/>
        <p:nvPr/>
      </p:nvGrpSpPr>
      <p:grpSpPr>
        <a:xfrm>
          <a:off x="0" y="0"/>
          <a:ext cx="0" cy="0"/>
          <a:chOff x="0" y="0"/>
          <a:chExt cx="0" cy="0"/>
        </a:xfrm>
      </p:grpSpPr>
      <p:sp>
        <p:nvSpPr>
          <p:cNvPr id="1805" name="Google Shape;1805;p17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Prezzo</a:t>
            </a:r>
            <a:endParaRPr/>
          </a:p>
        </p:txBody>
      </p:sp>
      <p:sp>
        <p:nvSpPr>
          <p:cNvPr id="1806" name="Google Shape;1806;p177"/>
          <p:cNvSpPr txBox="1">
            <a:spLocks noGrp="1"/>
          </p:cNvSpPr>
          <p:nvPr>
            <p:ph type="body" idx="1"/>
          </p:nvPr>
        </p:nvSpPr>
        <p:spPr>
          <a:xfrm>
            <a:off x="457200" y="1711325"/>
            <a:ext cx="8229600" cy="4525963"/>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3200"/>
              <a:buFont typeface="Noto Sans Symbols"/>
              <a:buNone/>
            </a:pPr>
            <a:r>
              <a:rPr lang="it-IT">
                <a:latin typeface="Arial"/>
                <a:ea typeface="Arial"/>
                <a:cs typeface="Arial"/>
                <a:sym typeface="Arial"/>
              </a:rPr>
              <a:t>	Per quanto riguarda l’influenza psicologica del prezzo, essa viene misurata in termini di compensazione. </a:t>
            </a:r>
            <a:endParaRPr/>
          </a:p>
          <a:p>
            <a:pPr marL="342900" lvl="0" indent="-342900" algn="just" rtl="0">
              <a:spcBef>
                <a:spcPts val="640"/>
              </a:spcBef>
              <a:spcAft>
                <a:spcPts val="0"/>
              </a:spcAft>
              <a:buSzPts val="3200"/>
              <a:buFont typeface="Noto Sans Symbols"/>
              <a:buNone/>
            </a:pPr>
            <a:endParaRPr>
              <a:latin typeface="Arial"/>
              <a:ea typeface="Arial"/>
              <a:cs typeface="Arial"/>
              <a:sym typeface="Arial"/>
            </a:endParaRPr>
          </a:p>
          <a:p>
            <a:pPr marL="342900" lvl="0" indent="-342900" algn="just" rtl="0">
              <a:spcBef>
                <a:spcPts val="640"/>
              </a:spcBef>
              <a:spcAft>
                <a:spcPts val="0"/>
              </a:spcAft>
              <a:buSzPts val="3200"/>
              <a:buFont typeface="Noto Sans Symbols"/>
              <a:buNone/>
            </a:pPr>
            <a:r>
              <a:rPr lang="it-IT">
                <a:latin typeface="Arial"/>
                <a:ea typeface="Arial"/>
                <a:cs typeface="Arial"/>
                <a:sym typeface="Arial"/>
              </a:rPr>
              <a:t>	Tanto più restrittivi sono i vincoli economici, tanto più sono percepiti i concetti di sforzo e compensazione. </a:t>
            </a:r>
            <a:endParaRPr/>
          </a:p>
          <a:p>
            <a:pPr marL="342900" lvl="0" indent="-139700" algn="l" rtl="0">
              <a:spcBef>
                <a:spcPts val="640"/>
              </a:spcBef>
              <a:spcAft>
                <a:spcPts val="0"/>
              </a:spcAft>
              <a:buSzPts val="3200"/>
              <a:buNone/>
            </a:pPr>
            <a:endParaRPr>
              <a:latin typeface="Arial"/>
              <a:ea typeface="Arial"/>
              <a:cs typeface="Arial"/>
              <a:sym typeface="Arial"/>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810"/>
        <p:cNvGrpSpPr/>
        <p:nvPr/>
      </p:nvGrpSpPr>
      <p:grpSpPr>
        <a:xfrm>
          <a:off x="0" y="0"/>
          <a:ext cx="0" cy="0"/>
          <a:chOff x="0" y="0"/>
          <a:chExt cx="0" cy="0"/>
        </a:xfrm>
      </p:grpSpPr>
      <p:sp>
        <p:nvSpPr>
          <p:cNvPr id="1811" name="Google Shape;1811;p17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Bilancio benefici-inconvenienti</a:t>
            </a:r>
            <a:endParaRPr/>
          </a:p>
        </p:txBody>
      </p:sp>
      <p:sp>
        <p:nvSpPr>
          <p:cNvPr id="1812" name="Google Shape;1812;p178"/>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Noto Sans Symbols"/>
              <a:buNone/>
            </a:pPr>
            <a:r>
              <a:rPr lang="it-IT">
                <a:latin typeface="Arial"/>
                <a:ea typeface="Arial"/>
                <a:cs typeface="Arial"/>
                <a:sym typeface="Arial"/>
              </a:rPr>
              <a:t>	</a:t>
            </a:r>
            <a:endParaRPr/>
          </a:p>
          <a:p>
            <a:pPr marL="342900" lvl="0" indent="-342900" algn="just" rtl="0">
              <a:spcBef>
                <a:spcPts val="640"/>
              </a:spcBef>
              <a:spcAft>
                <a:spcPts val="0"/>
              </a:spcAft>
              <a:buSzPts val="3200"/>
              <a:buFont typeface="Noto Sans Symbols"/>
              <a:buNone/>
            </a:pPr>
            <a:r>
              <a:rPr lang="it-IT">
                <a:latin typeface="Arial"/>
                <a:ea typeface="Arial"/>
                <a:cs typeface="Arial"/>
                <a:sym typeface="Arial"/>
              </a:rPr>
              <a:t>	Condizioni di ristrettezza finanziaria spingono il consumatore a bilanciare un fattore qualitativo verso gli altri ogni volta che prende decisioni sul cibo.</a:t>
            </a:r>
            <a:endParaRPr/>
          </a:p>
          <a:p>
            <a:pPr marL="342900" lvl="0" indent="-342900" algn="just" rtl="0">
              <a:spcBef>
                <a:spcPts val="640"/>
              </a:spcBef>
              <a:spcAft>
                <a:spcPts val="0"/>
              </a:spcAft>
              <a:buSzPts val="3200"/>
              <a:buFont typeface="Noto Sans Symbols"/>
              <a:buNone/>
            </a:pPr>
            <a:endParaRPr>
              <a:latin typeface="Arial"/>
              <a:ea typeface="Arial"/>
              <a:cs typeface="Arial"/>
              <a:sym typeface="Arial"/>
            </a:endParaRPr>
          </a:p>
          <a:p>
            <a:pPr marL="342900" lvl="0" indent="-342900" algn="just" rtl="0">
              <a:spcBef>
                <a:spcPts val="640"/>
              </a:spcBef>
              <a:spcAft>
                <a:spcPts val="0"/>
              </a:spcAft>
              <a:buSzPts val="3200"/>
              <a:buFont typeface="Noto Sans Symbols"/>
              <a:buNone/>
            </a:pPr>
            <a:r>
              <a:rPr lang="it-IT">
                <a:latin typeface="Arial"/>
                <a:ea typeface="Arial"/>
                <a:cs typeface="Arial"/>
                <a:sym typeface="Arial"/>
              </a:rPr>
              <a:t>	Bilanciamento beneficio vs inconveniente</a:t>
            </a:r>
            <a:endParaRPr>
              <a:latin typeface="Arial"/>
              <a:ea typeface="Arial"/>
              <a:cs typeface="Arial"/>
              <a:sym typeface="Arial"/>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sp>
        <p:nvSpPr>
          <p:cNvPr id="1817" name="Google Shape;1817;p1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Esempio di bilanciamento</a:t>
            </a:r>
            <a:endParaRPr/>
          </a:p>
        </p:txBody>
      </p:sp>
      <p:sp>
        <p:nvSpPr>
          <p:cNvPr id="1818" name="Google Shape;1818;p179"/>
          <p:cNvSpPr txBox="1">
            <a:spLocks noGrp="1"/>
          </p:cNvSpPr>
          <p:nvPr>
            <p:ph type="body" idx="1"/>
          </p:nvPr>
        </p:nvSpPr>
        <p:spPr>
          <a:xfrm>
            <a:off x="457200" y="1855788"/>
            <a:ext cx="8229600" cy="4741862"/>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2800"/>
              <a:buFont typeface="Noto Sans Symbols"/>
              <a:buNone/>
            </a:pPr>
            <a:r>
              <a:rPr lang="it-IT" sz="2800">
                <a:latin typeface="Arial"/>
                <a:ea typeface="Arial"/>
                <a:cs typeface="Arial"/>
                <a:sym typeface="Arial"/>
              </a:rPr>
              <a:t>OGM vs OGM-free</a:t>
            </a:r>
            <a:endParaRPr/>
          </a:p>
          <a:p>
            <a:pPr marL="342900" lvl="0" indent="-342900" algn="just" rtl="0">
              <a:lnSpc>
                <a:spcPct val="90000"/>
              </a:lnSpc>
              <a:spcBef>
                <a:spcPts val="560"/>
              </a:spcBef>
              <a:spcAft>
                <a:spcPts val="0"/>
              </a:spcAft>
              <a:buSzPts val="2800"/>
              <a:buFont typeface="Noto Sans Symbols"/>
              <a:buNone/>
            </a:pPr>
            <a:endParaRPr sz="2800">
              <a:latin typeface="Arial"/>
              <a:ea typeface="Arial"/>
              <a:cs typeface="Arial"/>
              <a:sym typeface="Arial"/>
            </a:endParaRPr>
          </a:p>
          <a:p>
            <a:pPr marL="342900" lvl="0" indent="-342900" algn="just" rtl="0">
              <a:lnSpc>
                <a:spcPct val="90000"/>
              </a:lnSpc>
              <a:spcBef>
                <a:spcPts val="560"/>
              </a:spcBef>
              <a:spcAft>
                <a:spcPts val="0"/>
              </a:spcAft>
              <a:buSzPts val="2800"/>
              <a:buFont typeface="Noto Sans Symbols"/>
              <a:buNone/>
            </a:pPr>
            <a:r>
              <a:rPr lang="it-IT" sz="2800">
                <a:latin typeface="Arial"/>
                <a:ea typeface="Arial"/>
                <a:cs typeface="Arial"/>
                <a:sym typeface="Arial"/>
              </a:rPr>
              <a:t>OGM </a:t>
            </a:r>
            <a:endParaRPr/>
          </a:p>
          <a:p>
            <a:pPr marL="342900" lvl="0" indent="-342900" algn="just" rtl="0">
              <a:lnSpc>
                <a:spcPct val="90000"/>
              </a:lnSpc>
              <a:spcBef>
                <a:spcPts val="560"/>
              </a:spcBef>
              <a:spcAft>
                <a:spcPts val="0"/>
              </a:spcAft>
              <a:buSzPts val="2800"/>
              <a:buFont typeface="Noto Sans Symbols"/>
              <a:buNone/>
            </a:pPr>
            <a:r>
              <a:rPr lang="it-IT" sz="2800">
                <a:latin typeface="Arial"/>
                <a:ea typeface="Arial"/>
                <a:cs typeface="Arial"/>
                <a:sym typeface="Arial"/>
              </a:rPr>
              <a:t>(+) maggiore convenienza (shelf-life più lunga, facilità d’uso, benefici salutistici conclamati)</a:t>
            </a:r>
            <a:endParaRPr/>
          </a:p>
          <a:p>
            <a:pPr marL="342900" lvl="0" indent="-342900" algn="just" rtl="0">
              <a:lnSpc>
                <a:spcPct val="90000"/>
              </a:lnSpc>
              <a:spcBef>
                <a:spcPts val="560"/>
              </a:spcBef>
              <a:spcAft>
                <a:spcPts val="0"/>
              </a:spcAft>
              <a:buSzPts val="2800"/>
              <a:buFont typeface="Noto Sans Symbols"/>
              <a:buNone/>
            </a:pPr>
            <a:r>
              <a:rPr lang="it-IT" sz="2800">
                <a:latin typeface="Arial"/>
                <a:ea typeface="Arial"/>
                <a:cs typeface="Arial"/>
                <a:sym typeface="Arial"/>
              </a:rPr>
              <a:t>(-) incertezza sugli effetti (etici, ambientali e salutistici)</a:t>
            </a:r>
            <a:endParaRPr/>
          </a:p>
          <a:p>
            <a:pPr marL="342900" lvl="0" indent="-342900" algn="just" rtl="0">
              <a:lnSpc>
                <a:spcPct val="90000"/>
              </a:lnSpc>
              <a:spcBef>
                <a:spcPts val="560"/>
              </a:spcBef>
              <a:spcAft>
                <a:spcPts val="0"/>
              </a:spcAft>
              <a:buSzPts val="2800"/>
              <a:buFont typeface="Noto Sans Symbols"/>
              <a:buNone/>
            </a:pPr>
            <a:endParaRPr sz="2800">
              <a:latin typeface="Arial"/>
              <a:ea typeface="Arial"/>
              <a:cs typeface="Arial"/>
              <a:sym typeface="Arial"/>
            </a:endParaRPr>
          </a:p>
          <a:p>
            <a:pPr marL="342900" lvl="0" indent="-342900" algn="just" rtl="0">
              <a:lnSpc>
                <a:spcPct val="90000"/>
              </a:lnSpc>
              <a:spcBef>
                <a:spcPts val="560"/>
              </a:spcBef>
              <a:spcAft>
                <a:spcPts val="0"/>
              </a:spcAft>
              <a:buSzPts val="2800"/>
              <a:buFont typeface="Noto Sans Symbols"/>
              <a:buNone/>
            </a:pPr>
            <a:r>
              <a:rPr lang="it-IT" sz="2800">
                <a:latin typeface="Arial"/>
                <a:ea typeface="Arial"/>
                <a:cs typeface="Arial"/>
                <a:sym typeface="Arial"/>
              </a:rPr>
              <a:t>Maggiore è la ristrettezza finanziaria maggiore è la tendenza al bilanciamento (sensibilità al prezzo). </a:t>
            </a:r>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823" name="Google Shape;1823;p18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Sensibilità al prezzo</a:t>
            </a:r>
            <a:endParaRPr/>
          </a:p>
        </p:txBody>
      </p:sp>
      <p:sp>
        <p:nvSpPr>
          <p:cNvPr id="1824" name="Google Shape;1824;p180"/>
          <p:cNvSpPr txBox="1">
            <a:spLocks noGrp="1"/>
          </p:cNvSpPr>
          <p:nvPr>
            <p:ph type="body" idx="1"/>
          </p:nvPr>
        </p:nvSpPr>
        <p:spPr>
          <a:xfrm>
            <a:off x="457200" y="1600200"/>
            <a:ext cx="836295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400"/>
              <a:buFont typeface="Noto Sans Symbols"/>
              <a:buNone/>
            </a:pPr>
            <a:r>
              <a:rPr lang="it-IT" sz="2400">
                <a:latin typeface="Arial"/>
                <a:ea typeface="Arial"/>
                <a:cs typeface="Arial"/>
                <a:sym typeface="Arial"/>
              </a:rPr>
              <a:t>Sensibilità al prezzo di due gruppi di consumatori verso OGM</a:t>
            </a:r>
            <a:endParaRPr/>
          </a:p>
          <a:p>
            <a:pPr marL="342900" lvl="0" indent="-342900" algn="l" rtl="0">
              <a:spcBef>
                <a:spcPts val="480"/>
              </a:spcBef>
              <a:spcAft>
                <a:spcPts val="0"/>
              </a:spcAft>
              <a:buSzPts val="2400"/>
              <a:buChar char="●"/>
            </a:pPr>
            <a:r>
              <a:rPr lang="it-IT" sz="2400">
                <a:latin typeface="Arial"/>
                <a:ea typeface="Arial"/>
                <a:cs typeface="Arial"/>
                <a:sym typeface="Arial"/>
              </a:rPr>
              <a:t>I step: scelta OGM-free e OGM indifferenti a prezzo P</a:t>
            </a:r>
            <a:endParaRPr/>
          </a:p>
          <a:p>
            <a:pPr marL="342900" lvl="0" indent="-342900" algn="l" rtl="0">
              <a:spcBef>
                <a:spcPts val="480"/>
              </a:spcBef>
              <a:spcAft>
                <a:spcPts val="0"/>
              </a:spcAft>
              <a:buSzPts val="2400"/>
              <a:buChar char="●"/>
            </a:pPr>
            <a:r>
              <a:rPr lang="it-IT" sz="2400">
                <a:latin typeface="Arial"/>
                <a:ea typeface="Arial"/>
                <a:cs typeface="Arial"/>
                <a:sym typeface="Arial"/>
              </a:rPr>
              <a:t>II step: due diverse opzioni (sconto e surplus)</a:t>
            </a:r>
            <a:endParaRPr/>
          </a:p>
          <a:p>
            <a:pPr marL="342900" lvl="0" indent="-190500" algn="l" rtl="0">
              <a:spcBef>
                <a:spcPts val="480"/>
              </a:spcBef>
              <a:spcAft>
                <a:spcPts val="0"/>
              </a:spcAft>
              <a:buSzPts val="2400"/>
              <a:buNone/>
            </a:pPr>
            <a:endParaRPr sz="2400">
              <a:latin typeface="Arial"/>
              <a:ea typeface="Arial"/>
              <a:cs typeface="Arial"/>
              <a:sym typeface="Arial"/>
            </a:endParaRPr>
          </a:p>
        </p:txBody>
      </p:sp>
      <p:pic>
        <p:nvPicPr>
          <p:cNvPr id="1825" name="Google Shape;1825;p180"/>
          <p:cNvPicPr preferRelativeResize="0">
            <a:picLocks noGrp="1"/>
          </p:cNvPicPr>
          <p:nvPr>
            <p:ph type="body" idx="2"/>
          </p:nvPr>
        </p:nvPicPr>
        <p:blipFill rotWithShape="1">
          <a:blip r:embed="rId3">
            <a:alphaModFix/>
          </a:blip>
          <a:srcRect/>
          <a:stretch/>
        </p:blipFill>
        <p:spPr>
          <a:xfrm>
            <a:off x="533400" y="3852863"/>
            <a:ext cx="8142288" cy="2365375"/>
          </a:xfrm>
          <a:prstGeom prst="rect">
            <a:avLst/>
          </a:prstGeom>
          <a:noFill/>
          <a:ln>
            <a:noFill/>
          </a:ln>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829"/>
        <p:cNvGrpSpPr/>
        <p:nvPr/>
      </p:nvGrpSpPr>
      <p:grpSpPr>
        <a:xfrm>
          <a:off x="0" y="0"/>
          <a:ext cx="0" cy="0"/>
          <a:chOff x="0" y="0"/>
          <a:chExt cx="0" cy="0"/>
        </a:xfrm>
      </p:grpSpPr>
      <p:sp>
        <p:nvSpPr>
          <p:cNvPr id="1830" name="Google Shape;1830;p181"/>
          <p:cNvSpPr txBox="1">
            <a:spLocks noGrp="1"/>
          </p:cNvSpPr>
          <p:nvPr>
            <p:ph type="title"/>
          </p:nvPr>
        </p:nvSpPr>
        <p:spPr>
          <a:xfrm>
            <a:off x="0" y="274638"/>
            <a:ext cx="91440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000">
                <a:latin typeface="Arial"/>
                <a:ea typeface="Arial"/>
                <a:cs typeface="Arial"/>
                <a:sym typeface="Arial"/>
              </a:rPr>
              <a:t>Come investigare la sensibilità al prezzo?</a:t>
            </a:r>
            <a:endParaRPr/>
          </a:p>
        </p:txBody>
      </p:sp>
      <p:sp>
        <p:nvSpPr>
          <p:cNvPr id="1831" name="Google Shape;1831;p181"/>
          <p:cNvSpPr txBox="1">
            <a:spLocks noGrp="1"/>
          </p:cNvSpPr>
          <p:nvPr>
            <p:ph type="body" idx="1"/>
          </p:nvPr>
        </p:nvSpPr>
        <p:spPr>
          <a:xfrm>
            <a:off x="250825" y="1711325"/>
            <a:ext cx="8642350" cy="4525963"/>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2800"/>
              <a:buFont typeface="Noto Sans Symbols"/>
              <a:buNone/>
            </a:pPr>
            <a:r>
              <a:rPr lang="it-IT" sz="2800">
                <a:latin typeface="Arial"/>
                <a:ea typeface="Arial"/>
                <a:cs typeface="Arial"/>
                <a:sym typeface="Arial"/>
              </a:rPr>
              <a:t>1.	 Dichiarazione di disponibilità a pagare (WTP o willingness to pay)</a:t>
            </a:r>
            <a:endParaRPr/>
          </a:p>
          <a:p>
            <a:pPr marL="342900" lvl="0" indent="-266700" algn="just" rtl="0">
              <a:lnSpc>
                <a:spcPct val="90000"/>
              </a:lnSpc>
              <a:spcBef>
                <a:spcPts val="240"/>
              </a:spcBef>
              <a:spcAft>
                <a:spcPts val="0"/>
              </a:spcAft>
              <a:buSzPts val="1200"/>
              <a:buNone/>
            </a:pPr>
            <a:endParaRPr sz="1200">
              <a:latin typeface="Arial"/>
              <a:ea typeface="Arial"/>
              <a:cs typeface="Arial"/>
              <a:sym typeface="Arial"/>
            </a:endParaRPr>
          </a:p>
          <a:p>
            <a:pPr marL="342900" lvl="0" indent="-342900" algn="just" rtl="0">
              <a:lnSpc>
                <a:spcPct val="90000"/>
              </a:lnSpc>
              <a:spcBef>
                <a:spcPts val="520"/>
              </a:spcBef>
              <a:spcAft>
                <a:spcPts val="0"/>
              </a:spcAft>
              <a:buSzPts val="2600"/>
              <a:buFont typeface="Noto Sans Symbols"/>
              <a:buNone/>
            </a:pPr>
            <a:r>
              <a:rPr lang="it-IT" sz="2600">
                <a:latin typeface="Arial"/>
                <a:ea typeface="Arial"/>
                <a:cs typeface="Arial"/>
                <a:sym typeface="Arial"/>
              </a:rPr>
              <a:t>	C’è sempre differenza tra l’intenzione e l’azione. </a:t>
            </a:r>
            <a:endParaRPr/>
          </a:p>
          <a:p>
            <a:pPr marL="342900" lvl="0" indent="-342900" algn="just" rtl="0">
              <a:lnSpc>
                <a:spcPct val="90000"/>
              </a:lnSpc>
              <a:spcBef>
                <a:spcPts val="520"/>
              </a:spcBef>
              <a:spcAft>
                <a:spcPts val="0"/>
              </a:spcAft>
              <a:buSzPts val="2600"/>
              <a:buFont typeface="Noto Sans Symbols"/>
              <a:buNone/>
            </a:pPr>
            <a:r>
              <a:rPr lang="it-IT" sz="2600">
                <a:latin typeface="Arial"/>
                <a:ea typeface="Arial"/>
                <a:cs typeface="Arial"/>
                <a:sym typeface="Arial"/>
              </a:rPr>
              <a:t>	Quando si chiede ad un consumatore quanto denaro è disposto a pagare per un certo prodotto c’è sempre un effetto di sovrastima (il bilanciamento viene operato solo al momento dell’acquisto).</a:t>
            </a:r>
            <a:endParaRPr/>
          </a:p>
          <a:p>
            <a:pPr marL="342900" lvl="0" indent="-342900" algn="just" rtl="0">
              <a:lnSpc>
                <a:spcPct val="90000"/>
              </a:lnSpc>
              <a:spcBef>
                <a:spcPts val="240"/>
              </a:spcBef>
              <a:spcAft>
                <a:spcPts val="0"/>
              </a:spcAft>
              <a:buSzPts val="1200"/>
              <a:buFont typeface="Noto Sans Symbols"/>
              <a:buNone/>
            </a:pPr>
            <a:endParaRPr sz="1200">
              <a:latin typeface="Arial"/>
              <a:ea typeface="Arial"/>
              <a:cs typeface="Arial"/>
              <a:sym typeface="Arial"/>
            </a:endParaRPr>
          </a:p>
          <a:p>
            <a:pPr marL="342900" lvl="0" indent="-342900" algn="just" rtl="0">
              <a:lnSpc>
                <a:spcPct val="90000"/>
              </a:lnSpc>
              <a:spcBef>
                <a:spcPts val="560"/>
              </a:spcBef>
              <a:spcAft>
                <a:spcPts val="0"/>
              </a:spcAft>
              <a:buSzPts val="2800"/>
              <a:buFont typeface="Noto Sans Symbols"/>
              <a:buNone/>
            </a:pPr>
            <a:r>
              <a:rPr lang="it-IT" sz="2800">
                <a:latin typeface="Arial"/>
                <a:ea typeface="Arial"/>
                <a:cs typeface="Arial"/>
                <a:sym typeface="Arial"/>
              </a:rPr>
              <a:t>2. I mercati sperimentali in cui i partecipanti usano il loro denaro per comperare cibi che si trovano normalmente in commercio offrono alternative di investigazione.</a:t>
            </a:r>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sp>
        <p:nvSpPr>
          <p:cNvPr id="1836" name="Google Shape;1836;p18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Esempio metodologico</a:t>
            </a:r>
            <a:endParaRPr/>
          </a:p>
        </p:txBody>
      </p:sp>
      <p:sp>
        <p:nvSpPr>
          <p:cNvPr id="1837" name="Google Shape;1837;p182"/>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lnSpc>
                <a:spcPct val="80000"/>
              </a:lnSpc>
              <a:spcBef>
                <a:spcPts val="0"/>
              </a:spcBef>
              <a:spcAft>
                <a:spcPts val="0"/>
              </a:spcAft>
              <a:buSzPts val="2400"/>
              <a:buFont typeface="Noto Sans Symbols"/>
              <a:buNone/>
            </a:pPr>
            <a:r>
              <a:rPr lang="it-IT" sz="2400">
                <a:latin typeface="Arial"/>
                <a:ea typeface="Arial"/>
                <a:cs typeface="Arial"/>
                <a:sym typeface="Arial"/>
              </a:rPr>
              <a:t>Studio preliminare</a:t>
            </a:r>
            <a:endParaRPr/>
          </a:p>
          <a:p>
            <a:pPr marL="342900" lvl="0" indent="-342900" algn="just" rtl="0">
              <a:lnSpc>
                <a:spcPct val="80000"/>
              </a:lnSpc>
              <a:spcBef>
                <a:spcPts val="480"/>
              </a:spcBef>
              <a:spcAft>
                <a:spcPts val="0"/>
              </a:spcAft>
              <a:buSzPts val="2400"/>
              <a:buFont typeface="Noto Sans Symbols"/>
              <a:buNone/>
            </a:pPr>
            <a:r>
              <a:rPr lang="it-IT" sz="2400">
                <a:latin typeface="Arial"/>
                <a:ea typeface="Arial"/>
                <a:cs typeface="Arial"/>
                <a:sym typeface="Arial"/>
              </a:rPr>
              <a:t>	Investigazione su WTP circa due prodotti con diverse caratteristiche e segmentazione del gruppo di consumatori che percepiscono in modo “positivo” (+) e “negativo” (-) tali caratteristiche. </a:t>
            </a:r>
            <a:endParaRPr/>
          </a:p>
          <a:p>
            <a:pPr marL="342900" lvl="0" indent="-342900" algn="just" rtl="0">
              <a:lnSpc>
                <a:spcPct val="80000"/>
              </a:lnSpc>
              <a:spcBef>
                <a:spcPts val="480"/>
              </a:spcBef>
              <a:spcAft>
                <a:spcPts val="0"/>
              </a:spcAft>
              <a:buSzPts val="2400"/>
              <a:buFont typeface="Noto Sans Symbols"/>
              <a:buNone/>
            </a:pPr>
            <a:r>
              <a:rPr lang="it-IT" sz="2400">
                <a:latin typeface="Arial"/>
                <a:ea typeface="Arial"/>
                <a:cs typeface="Arial"/>
                <a:sym typeface="Arial"/>
              </a:rPr>
              <a:t>Esperimento</a:t>
            </a:r>
            <a:endParaRPr/>
          </a:p>
          <a:p>
            <a:pPr marL="342900" lvl="0" indent="-342900" algn="just" rtl="0">
              <a:lnSpc>
                <a:spcPct val="80000"/>
              </a:lnSpc>
              <a:spcBef>
                <a:spcPts val="480"/>
              </a:spcBef>
              <a:spcAft>
                <a:spcPts val="0"/>
              </a:spcAft>
              <a:buSzPts val="2400"/>
              <a:buFont typeface="Noto Sans Symbols"/>
              <a:buNone/>
            </a:pPr>
            <a:r>
              <a:rPr lang="it-IT" sz="2400">
                <a:latin typeface="Arial"/>
                <a:ea typeface="Arial"/>
                <a:cs typeface="Arial"/>
                <a:sym typeface="Arial"/>
              </a:rPr>
              <a:t>	Per ogni gruppo omogeneo di consumatori in un bancone di un mercato sperimentale vengono posti due tipi di prodotti uno etichettato con informazione “positiva” (+) ed uno con informazione “negativa” (-) riguardo una caratteristica. </a:t>
            </a:r>
            <a:endParaRPr/>
          </a:p>
          <a:p>
            <a:pPr marL="342900" lvl="0" indent="-342900" algn="just" rtl="0">
              <a:lnSpc>
                <a:spcPct val="80000"/>
              </a:lnSpc>
              <a:spcBef>
                <a:spcPts val="480"/>
              </a:spcBef>
              <a:spcAft>
                <a:spcPts val="0"/>
              </a:spcAft>
              <a:buSzPts val="2400"/>
              <a:buFont typeface="Noto Sans Symbols"/>
              <a:buNone/>
            </a:pPr>
            <a:r>
              <a:rPr lang="it-IT" sz="2400">
                <a:latin typeface="Arial"/>
                <a:ea typeface="Arial"/>
                <a:cs typeface="Arial"/>
                <a:sym typeface="Arial"/>
              </a:rPr>
              <a:t>Investigazione</a:t>
            </a:r>
            <a:endParaRPr/>
          </a:p>
          <a:p>
            <a:pPr marL="342900" lvl="0" indent="-342900" algn="just" rtl="0">
              <a:lnSpc>
                <a:spcPct val="80000"/>
              </a:lnSpc>
              <a:spcBef>
                <a:spcPts val="480"/>
              </a:spcBef>
              <a:spcAft>
                <a:spcPts val="0"/>
              </a:spcAft>
              <a:buSzPts val="2400"/>
              <a:buFont typeface="Noto Sans Symbols"/>
              <a:buNone/>
            </a:pPr>
            <a:r>
              <a:rPr lang="it-IT" sz="2400">
                <a:latin typeface="Arial"/>
                <a:ea typeface="Arial"/>
                <a:cs typeface="Arial"/>
                <a:sym typeface="Arial"/>
              </a:rPr>
              <a:t>	Qual è la massima somma di denaro che sareste disposti a pagare per scambiare il prodotto “negativo” con quello “positivo”.</a:t>
            </a:r>
            <a:endParaRPr sz="2400">
              <a:latin typeface="Arial"/>
              <a:ea typeface="Arial"/>
              <a:cs typeface="Arial"/>
              <a:sym typeface="Arial"/>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sp>
        <p:nvSpPr>
          <p:cNvPr id="1842" name="Google Shape;1842;p1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Esempio pratico</a:t>
            </a:r>
            <a:endParaRPr/>
          </a:p>
        </p:txBody>
      </p:sp>
      <p:sp>
        <p:nvSpPr>
          <p:cNvPr id="1843" name="Google Shape;1843;p183"/>
          <p:cNvSpPr txBox="1">
            <a:spLocks noGrp="1"/>
          </p:cNvSpPr>
          <p:nvPr>
            <p:ph type="body" idx="1"/>
          </p:nvPr>
        </p:nvSpPr>
        <p:spPr>
          <a:xfrm>
            <a:off x="457200" y="1412875"/>
            <a:ext cx="8229600" cy="5445125"/>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SzPts val="2000"/>
              <a:buFont typeface="Noto Sans Symbols"/>
              <a:buNone/>
            </a:pPr>
            <a:r>
              <a:rPr lang="it-IT" sz="2000">
                <a:latin typeface="Arial"/>
                <a:ea typeface="Arial"/>
                <a:cs typeface="Arial"/>
                <a:sym typeface="Arial"/>
              </a:rPr>
              <a:t>Studio preliminare: </a:t>
            </a:r>
            <a:endParaRPr/>
          </a:p>
          <a:p>
            <a:pPr marL="342900" lvl="0" indent="-342900" algn="l" rtl="0">
              <a:lnSpc>
                <a:spcPct val="80000"/>
              </a:lnSpc>
              <a:spcBef>
                <a:spcPts val="400"/>
              </a:spcBef>
              <a:spcAft>
                <a:spcPts val="0"/>
              </a:spcAft>
              <a:buSzPts val="2000"/>
              <a:buFont typeface="Noto Sans Symbols"/>
              <a:buNone/>
            </a:pPr>
            <a:r>
              <a:rPr lang="it-IT" sz="2000">
                <a:latin typeface="Arial"/>
                <a:ea typeface="Arial"/>
                <a:cs typeface="Arial"/>
                <a:sym typeface="Arial"/>
              </a:rPr>
              <a:t>	preferenza tra carne tenera e dura (69% dei partecipanti preferisce carne tenera).</a:t>
            </a:r>
            <a:endParaRPr/>
          </a:p>
          <a:p>
            <a:pPr marL="342900" lvl="0" indent="-342900" algn="l" rtl="0">
              <a:lnSpc>
                <a:spcPct val="80000"/>
              </a:lnSpc>
              <a:spcBef>
                <a:spcPts val="400"/>
              </a:spcBef>
              <a:spcAft>
                <a:spcPts val="0"/>
              </a:spcAft>
              <a:buSzPts val="2000"/>
              <a:buFont typeface="Noto Sans Symbols"/>
              <a:buNone/>
            </a:pPr>
            <a:r>
              <a:rPr lang="it-IT" sz="2000">
                <a:latin typeface="Arial"/>
                <a:ea typeface="Arial"/>
                <a:cs typeface="Arial"/>
                <a:sym typeface="Arial"/>
              </a:rPr>
              <a:t>	36% dei partecipanti (52% di quelli che preferiscono la carne tenera) dichiara disponibilità a pagare (WTP) di $ 3,46/kg per carne tenera.</a:t>
            </a:r>
            <a:endParaRPr/>
          </a:p>
          <a:p>
            <a:pPr marL="342900" lvl="0" indent="-342900" algn="l" rtl="0">
              <a:lnSpc>
                <a:spcPct val="80000"/>
              </a:lnSpc>
              <a:spcBef>
                <a:spcPts val="400"/>
              </a:spcBef>
              <a:spcAft>
                <a:spcPts val="0"/>
              </a:spcAft>
              <a:buSzPts val="2000"/>
              <a:buFont typeface="Noto Sans Symbols"/>
              <a:buNone/>
            </a:pPr>
            <a:r>
              <a:rPr lang="it-IT" sz="2000">
                <a:latin typeface="Arial"/>
                <a:ea typeface="Arial"/>
                <a:cs typeface="Arial"/>
                <a:sym typeface="Arial"/>
              </a:rPr>
              <a:t>Esperimento: </a:t>
            </a:r>
            <a:endParaRPr/>
          </a:p>
          <a:p>
            <a:pPr marL="342900" lvl="0" indent="-342900" algn="l" rtl="0">
              <a:lnSpc>
                <a:spcPct val="80000"/>
              </a:lnSpc>
              <a:spcBef>
                <a:spcPts val="400"/>
              </a:spcBef>
              <a:spcAft>
                <a:spcPts val="0"/>
              </a:spcAft>
              <a:buSzPts val="2000"/>
              <a:buFont typeface="Noto Sans Symbols"/>
              <a:buNone/>
            </a:pPr>
            <a:r>
              <a:rPr lang="it-IT" sz="2000">
                <a:latin typeface="Arial"/>
                <a:ea typeface="Arial"/>
                <a:cs typeface="Arial"/>
                <a:sym typeface="Arial"/>
              </a:rPr>
              <a:t>	due campioni di carne etichettato come “probabilmente duro” ed “garantito tenero” rispettivamente vengono posti sul bancone di un supermercato. </a:t>
            </a:r>
            <a:endParaRPr/>
          </a:p>
          <a:p>
            <a:pPr marL="342900" lvl="0" indent="-342900" algn="l" rtl="0">
              <a:lnSpc>
                <a:spcPct val="80000"/>
              </a:lnSpc>
              <a:spcBef>
                <a:spcPts val="400"/>
              </a:spcBef>
              <a:spcAft>
                <a:spcPts val="0"/>
              </a:spcAft>
              <a:buSzPts val="2000"/>
              <a:buFont typeface="Noto Sans Symbols"/>
              <a:buNone/>
            </a:pPr>
            <a:r>
              <a:rPr lang="it-IT" sz="2000">
                <a:latin typeface="Arial"/>
                <a:ea typeface="Arial"/>
                <a:cs typeface="Arial"/>
                <a:sym typeface="Arial"/>
              </a:rPr>
              <a:t>Investigazione</a:t>
            </a:r>
            <a:endParaRPr/>
          </a:p>
          <a:p>
            <a:pPr marL="342900" lvl="0" indent="-342900" algn="l" rtl="0">
              <a:lnSpc>
                <a:spcPct val="80000"/>
              </a:lnSpc>
              <a:spcBef>
                <a:spcPts val="400"/>
              </a:spcBef>
              <a:spcAft>
                <a:spcPts val="0"/>
              </a:spcAft>
              <a:buSzPts val="2000"/>
              <a:buFont typeface="Noto Sans Symbols"/>
              <a:buNone/>
            </a:pPr>
            <a:r>
              <a:rPr lang="it-IT" sz="2000">
                <a:latin typeface="Arial"/>
                <a:ea typeface="Arial"/>
                <a:cs typeface="Arial"/>
                <a:sym typeface="Arial"/>
              </a:rPr>
              <a:t>	Ai partecipanti che hanno preferito la carne tenera viene chiesto qual è la massima somma di denaro che sarebbero disposti a pagare per scambiare il prodotto “probabilmente duro”, distribuito gratuitamente, con quello “garantito tenero”.</a:t>
            </a:r>
            <a:endParaRPr/>
          </a:p>
          <a:p>
            <a:pPr marL="342900" lvl="0" indent="-342900" algn="l" rtl="0">
              <a:lnSpc>
                <a:spcPct val="80000"/>
              </a:lnSpc>
              <a:spcBef>
                <a:spcPts val="400"/>
              </a:spcBef>
              <a:spcAft>
                <a:spcPts val="0"/>
              </a:spcAft>
              <a:buSzPts val="2000"/>
              <a:buFont typeface="Noto Sans Symbols"/>
              <a:buNone/>
            </a:pPr>
            <a:endParaRPr sz="2000">
              <a:latin typeface="Arial"/>
              <a:ea typeface="Arial"/>
              <a:cs typeface="Arial"/>
              <a:sym typeface="Arial"/>
            </a:endParaRPr>
          </a:p>
          <a:p>
            <a:pPr marL="342900" lvl="0" indent="-342900" algn="l" rtl="0">
              <a:lnSpc>
                <a:spcPct val="80000"/>
              </a:lnSpc>
              <a:spcBef>
                <a:spcPts val="400"/>
              </a:spcBef>
              <a:spcAft>
                <a:spcPts val="0"/>
              </a:spcAft>
              <a:buSzPts val="2000"/>
              <a:buFont typeface="Noto Sans Symbols"/>
              <a:buNone/>
            </a:pPr>
            <a:r>
              <a:rPr lang="it-IT" sz="2000">
                <a:latin typeface="Arial"/>
                <a:ea typeface="Arial"/>
                <a:cs typeface="Arial"/>
                <a:sym typeface="Arial"/>
              </a:rPr>
              <a:t>Risultati </a:t>
            </a:r>
            <a:endParaRPr/>
          </a:p>
          <a:p>
            <a:pPr marL="342900" lvl="0" indent="-342900" algn="l" rtl="0">
              <a:lnSpc>
                <a:spcPct val="80000"/>
              </a:lnSpc>
              <a:spcBef>
                <a:spcPts val="400"/>
              </a:spcBef>
              <a:spcAft>
                <a:spcPts val="0"/>
              </a:spcAft>
              <a:buSzPts val="2000"/>
              <a:buFont typeface="Noto Sans Symbols"/>
              <a:buNone/>
            </a:pPr>
            <a:r>
              <a:rPr lang="it-IT" sz="2000">
                <a:latin typeface="Arial"/>
                <a:ea typeface="Arial"/>
                <a:cs typeface="Arial"/>
                <a:sym typeface="Arial"/>
              </a:rPr>
              <a:t>	51% dei consumatori disposti a pagare $ 3,68/kg.</a:t>
            </a:r>
            <a:endParaRPr/>
          </a:p>
          <a:p>
            <a:pPr marL="342900" lvl="0" indent="-342900" algn="l" rtl="0">
              <a:lnSpc>
                <a:spcPct val="80000"/>
              </a:lnSpc>
              <a:spcBef>
                <a:spcPts val="400"/>
              </a:spcBef>
              <a:spcAft>
                <a:spcPts val="0"/>
              </a:spcAft>
              <a:buSzPts val="2000"/>
              <a:buFont typeface="Noto Sans Symbols"/>
              <a:buNone/>
            </a:pPr>
            <a:endParaRPr sz="2000">
              <a:latin typeface="Arial"/>
              <a:ea typeface="Arial"/>
              <a:cs typeface="Arial"/>
              <a:sym typeface="Arial"/>
            </a:endParaRPr>
          </a:p>
          <a:p>
            <a:pPr marL="342900" lvl="0" indent="-342900" algn="l" rtl="0">
              <a:lnSpc>
                <a:spcPct val="80000"/>
              </a:lnSpc>
              <a:spcBef>
                <a:spcPts val="400"/>
              </a:spcBef>
              <a:spcAft>
                <a:spcPts val="0"/>
              </a:spcAft>
              <a:buSzPts val="2000"/>
              <a:buFont typeface="Noto Sans Symbols"/>
              <a:buNone/>
            </a:pPr>
            <a:r>
              <a:rPr lang="it-IT" sz="2000">
                <a:latin typeface="Arial"/>
                <a:ea typeface="Arial"/>
                <a:cs typeface="Arial"/>
                <a:sym typeface="Arial"/>
              </a:rPr>
              <a:t>In questo caso WTP dichiarata si è rivelata attendibile</a:t>
            </a:r>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847"/>
        <p:cNvGrpSpPr/>
        <p:nvPr/>
      </p:nvGrpSpPr>
      <p:grpSpPr>
        <a:xfrm>
          <a:off x="0" y="0"/>
          <a:ext cx="0" cy="0"/>
          <a:chOff x="0" y="0"/>
          <a:chExt cx="0" cy="0"/>
        </a:xfrm>
      </p:grpSpPr>
      <p:sp>
        <p:nvSpPr>
          <p:cNvPr id="1848" name="Google Shape;1848;p18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Motivazioni e scelta d’acquisto</a:t>
            </a:r>
            <a:endParaRPr>
              <a:latin typeface="Arial"/>
              <a:ea typeface="Arial"/>
              <a:cs typeface="Arial"/>
              <a:sym typeface="Arial"/>
            </a:endParaRPr>
          </a:p>
        </p:txBody>
      </p:sp>
      <p:sp>
        <p:nvSpPr>
          <p:cNvPr id="1849" name="Google Shape;1849;p184"/>
          <p:cNvSpPr txBox="1">
            <a:spLocks noGrp="1"/>
          </p:cNvSpPr>
          <p:nvPr>
            <p:ph type="body" idx="1"/>
          </p:nvPr>
        </p:nvSpPr>
        <p:spPr>
          <a:xfrm>
            <a:off x="457200" y="1927225"/>
            <a:ext cx="8229600" cy="4525963"/>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3200"/>
              <a:buFont typeface="Noto Sans Symbols"/>
              <a:buNone/>
            </a:pPr>
            <a:r>
              <a:rPr lang="it-IT">
                <a:latin typeface="Arial"/>
                <a:ea typeface="Arial"/>
                <a:cs typeface="Arial"/>
                <a:sym typeface="Arial"/>
              </a:rPr>
              <a:t>	I mercati sperimentali possono essere utilizzati per investigare l’importanza relativa dei fattori sensoriali e non-sensoriali nella determinazione della scelta d’acquisto ed il reale valore percepito di diversi beni.</a:t>
            </a:r>
            <a:endParaRPr>
              <a:latin typeface="Arial"/>
              <a:ea typeface="Arial"/>
              <a:cs typeface="Arial"/>
              <a:sym typeface="Arial"/>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853"/>
        <p:cNvGrpSpPr/>
        <p:nvPr/>
      </p:nvGrpSpPr>
      <p:grpSpPr>
        <a:xfrm>
          <a:off x="0" y="0"/>
          <a:ext cx="0" cy="0"/>
          <a:chOff x="0" y="0"/>
          <a:chExt cx="0" cy="0"/>
        </a:xfrm>
      </p:grpSpPr>
      <p:sp>
        <p:nvSpPr>
          <p:cNvPr id="1854" name="Google Shape;1854;p18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400">
                <a:latin typeface="Arial"/>
                <a:ea typeface="Arial"/>
                <a:cs typeface="Arial"/>
                <a:sym typeface="Arial"/>
              </a:rPr>
              <a:t>Prezzo come indicatore di qualità</a:t>
            </a:r>
            <a:endParaRPr/>
          </a:p>
        </p:txBody>
      </p:sp>
      <p:sp>
        <p:nvSpPr>
          <p:cNvPr id="1855" name="Google Shape;1855;p185"/>
          <p:cNvSpPr txBox="1">
            <a:spLocks noGrp="1"/>
          </p:cNvSpPr>
          <p:nvPr>
            <p:ph type="body" idx="1"/>
          </p:nvPr>
        </p:nvSpPr>
        <p:spPr>
          <a:xfrm>
            <a:off x="457200" y="1600200"/>
            <a:ext cx="8229600" cy="4924425"/>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2400"/>
              <a:buFont typeface="Noto Sans Symbols"/>
              <a:buNone/>
            </a:pPr>
            <a:r>
              <a:rPr lang="it-IT" sz="2400">
                <a:latin typeface="Arial"/>
                <a:ea typeface="Arial"/>
                <a:cs typeface="Arial"/>
                <a:sym typeface="Arial"/>
              </a:rPr>
              <a:t>Primo aspetto</a:t>
            </a:r>
            <a:endParaRPr/>
          </a:p>
          <a:p>
            <a:pPr marL="342900" lvl="0" indent="-342900" algn="just" rtl="0">
              <a:lnSpc>
                <a:spcPct val="90000"/>
              </a:lnSpc>
              <a:spcBef>
                <a:spcPts val="480"/>
              </a:spcBef>
              <a:spcAft>
                <a:spcPts val="0"/>
              </a:spcAft>
              <a:buSzPts val="2400"/>
              <a:buChar char="●"/>
            </a:pPr>
            <a:r>
              <a:rPr lang="it-IT" sz="2400">
                <a:latin typeface="Arial"/>
                <a:ea typeface="Arial"/>
                <a:cs typeface="Arial"/>
                <a:sym typeface="Arial"/>
              </a:rPr>
              <a:t>Per quanto concerne la percezione della qualità, il prezzo può assumere anche un valore positivo che si riflette sull’intenzione d’acquisto. </a:t>
            </a:r>
            <a:endParaRPr/>
          </a:p>
          <a:p>
            <a:pPr marL="342900" lvl="0" indent="-342900" algn="just" rtl="0">
              <a:lnSpc>
                <a:spcPct val="90000"/>
              </a:lnSpc>
              <a:spcBef>
                <a:spcPts val="480"/>
              </a:spcBef>
              <a:spcAft>
                <a:spcPts val="0"/>
              </a:spcAft>
              <a:buSzPts val="2400"/>
              <a:buChar char="●"/>
            </a:pPr>
            <a:r>
              <a:rPr lang="it-IT" sz="2400">
                <a:latin typeface="Arial"/>
                <a:ea typeface="Arial"/>
                <a:cs typeface="Arial"/>
                <a:sym typeface="Arial"/>
              </a:rPr>
              <a:t>A volte il consumatore riconosce ad un prodotto con un prezzo alto una superiorità qualitativa (giustificativo).</a:t>
            </a:r>
            <a:endParaRPr/>
          </a:p>
          <a:p>
            <a:pPr marL="342900" lvl="0" indent="-190500" algn="just" rtl="0">
              <a:lnSpc>
                <a:spcPct val="90000"/>
              </a:lnSpc>
              <a:spcBef>
                <a:spcPts val="480"/>
              </a:spcBef>
              <a:spcAft>
                <a:spcPts val="0"/>
              </a:spcAft>
              <a:buSzPts val="2400"/>
              <a:buNone/>
            </a:pPr>
            <a:endParaRPr sz="2400">
              <a:latin typeface="Arial"/>
              <a:ea typeface="Arial"/>
              <a:cs typeface="Arial"/>
              <a:sym typeface="Arial"/>
            </a:endParaRPr>
          </a:p>
          <a:p>
            <a:pPr marL="342900" lvl="0" indent="-342900" algn="just" rtl="0">
              <a:lnSpc>
                <a:spcPct val="90000"/>
              </a:lnSpc>
              <a:spcBef>
                <a:spcPts val="480"/>
              </a:spcBef>
              <a:spcAft>
                <a:spcPts val="0"/>
              </a:spcAft>
              <a:buSzPts val="2400"/>
              <a:buFont typeface="Noto Sans Symbols"/>
              <a:buNone/>
            </a:pPr>
            <a:r>
              <a:rPr lang="it-IT" sz="2400">
                <a:latin typeface="Arial"/>
                <a:ea typeface="Arial"/>
                <a:cs typeface="Arial"/>
                <a:sym typeface="Arial"/>
              </a:rPr>
              <a:t>Secondo aspetto</a:t>
            </a:r>
            <a:endParaRPr/>
          </a:p>
          <a:p>
            <a:pPr marL="342900" lvl="0" indent="-342900" algn="just" rtl="0">
              <a:lnSpc>
                <a:spcPct val="90000"/>
              </a:lnSpc>
              <a:spcBef>
                <a:spcPts val="480"/>
              </a:spcBef>
              <a:spcAft>
                <a:spcPts val="0"/>
              </a:spcAft>
              <a:buSzPts val="2400"/>
              <a:buChar char="●"/>
            </a:pPr>
            <a:r>
              <a:rPr lang="it-IT" sz="2400">
                <a:latin typeface="Arial"/>
                <a:ea typeface="Arial"/>
                <a:cs typeface="Arial"/>
                <a:sym typeface="Arial"/>
              </a:rPr>
              <a:t>Uno sconto sul prezzo influenza la decisione d’acquisto spostandola su un bene succedaneo (agnello verso vitello) o può indurre all’accumulo delle scorte prodotto (stoccaggio di caffè, prodotti in scatola) anche a fronte di uno sforzo (riduzione di convenience) es: congelamento.</a:t>
            </a:r>
            <a:endParaRPr sz="2400">
              <a:latin typeface="Arial"/>
              <a:ea typeface="Arial"/>
              <a:cs typeface="Arial"/>
              <a:sym typeface="Arial"/>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859"/>
        <p:cNvGrpSpPr/>
        <p:nvPr/>
      </p:nvGrpSpPr>
      <p:grpSpPr>
        <a:xfrm>
          <a:off x="0" y="0"/>
          <a:ext cx="0" cy="0"/>
          <a:chOff x="0" y="0"/>
          <a:chExt cx="0" cy="0"/>
        </a:xfrm>
      </p:grpSpPr>
      <p:sp>
        <p:nvSpPr>
          <p:cNvPr id="1860" name="Google Shape;1860;p18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Altri fattori non sensoriali</a:t>
            </a:r>
            <a:endParaRPr/>
          </a:p>
        </p:txBody>
      </p:sp>
      <p:sp>
        <p:nvSpPr>
          <p:cNvPr id="1861" name="Google Shape;1861;p186"/>
          <p:cNvSpPr txBox="1">
            <a:spLocks noGrp="1"/>
          </p:cNvSpPr>
          <p:nvPr>
            <p:ph type="body" idx="1"/>
          </p:nvPr>
        </p:nvSpPr>
        <p:spPr>
          <a:xfrm>
            <a:off x="457200" y="1600200"/>
            <a:ext cx="8229600" cy="5257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800"/>
              <a:buChar char="●"/>
            </a:pPr>
            <a:r>
              <a:rPr lang="it-IT" sz="2800">
                <a:latin typeface="Arial"/>
                <a:ea typeface="Arial"/>
                <a:cs typeface="Arial"/>
                <a:sym typeface="Arial"/>
              </a:rPr>
              <a:t> Convenience</a:t>
            </a:r>
            <a:endParaRPr/>
          </a:p>
          <a:p>
            <a:pPr marL="342900" lvl="0" indent="-215900" algn="l" rtl="0">
              <a:spcBef>
                <a:spcPts val="400"/>
              </a:spcBef>
              <a:spcAft>
                <a:spcPts val="0"/>
              </a:spcAft>
              <a:buSzPts val="2000"/>
              <a:buNone/>
            </a:pPr>
            <a:endParaRPr sz="2000">
              <a:latin typeface="Arial"/>
              <a:ea typeface="Arial"/>
              <a:cs typeface="Arial"/>
              <a:sym typeface="Arial"/>
            </a:endParaRPr>
          </a:p>
          <a:p>
            <a:pPr marL="342900" lvl="0" indent="-342900" algn="l" rtl="0">
              <a:spcBef>
                <a:spcPts val="560"/>
              </a:spcBef>
              <a:spcAft>
                <a:spcPts val="0"/>
              </a:spcAft>
              <a:buSzPts val="2800"/>
              <a:buChar char="●"/>
            </a:pPr>
            <a:r>
              <a:rPr lang="it-IT" sz="2800">
                <a:latin typeface="Arial"/>
                <a:ea typeface="Arial"/>
                <a:cs typeface="Arial"/>
                <a:sym typeface="Arial"/>
              </a:rPr>
              <a:t> Tecnologia di produzione</a:t>
            </a:r>
            <a:endParaRPr/>
          </a:p>
          <a:p>
            <a:pPr marL="342900" lvl="0" indent="-215900" algn="l" rtl="0">
              <a:spcBef>
                <a:spcPts val="400"/>
              </a:spcBef>
              <a:spcAft>
                <a:spcPts val="0"/>
              </a:spcAft>
              <a:buSzPts val="2000"/>
              <a:buNone/>
            </a:pPr>
            <a:endParaRPr sz="2000">
              <a:latin typeface="Arial"/>
              <a:ea typeface="Arial"/>
              <a:cs typeface="Arial"/>
              <a:sym typeface="Arial"/>
            </a:endParaRPr>
          </a:p>
          <a:p>
            <a:pPr marL="342900" lvl="0" indent="-342900" algn="l" rtl="0">
              <a:spcBef>
                <a:spcPts val="560"/>
              </a:spcBef>
              <a:spcAft>
                <a:spcPts val="0"/>
              </a:spcAft>
              <a:buSzPts val="2800"/>
              <a:buChar char="●"/>
            </a:pPr>
            <a:r>
              <a:rPr lang="it-IT" sz="2800">
                <a:latin typeface="Arial"/>
                <a:ea typeface="Arial"/>
                <a:cs typeface="Arial"/>
                <a:sym typeface="Arial"/>
              </a:rPr>
              <a:t> Effetti salutistici</a:t>
            </a:r>
            <a:endParaRPr/>
          </a:p>
          <a:p>
            <a:pPr marL="342900" lvl="0" indent="-215900" algn="l" rtl="0">
              <a:spcBef>
                <a:spcPts val="400"/>
              </a:spcBef>
              <a:spcAft>
                <a:spcPts val="0"/>
              </a:spcAft>
              <a:buSzPts val="2000"/>
              <a:buNone/>
            </a:pPr>
            <a:endParaRPr sz="2000">
              <a:latin typeface="Arial"/>
              <a:ea typeface="Arial"/>
              <a:cs typeface="Arial"/>
              <a:sym typeface="Arial"/>
            </a:endParaRPr>
          </a:p>
          <a:p>
            <a:pPr marL="342900" lvl="0" indent="-342900" algn="l" rtl="0">
              <a:spcBef>
                <a:spcPts val="560"/>
              </a:spcBef>
              <a:spcAft>
                <a:spcPts val="0"/>
              </a:spcAft>
              <a:buSzPts val="2800"/>
              <a:buChar char="●"/>
            </a:pPr>
            <a:r>
              <a:rPr lang="it-IT" sz="2800">
                <a:latin typeface="Arial"/>
                <a:ea typeface="Arial"/>
                <a:cs typeface="Arial"/>
                <a:sym typeface="Arial"/>
              </a:rPr>
              <a:t> Marca</a:t>
            </a:r>
            <a:endParaRPr/>
          </a:p>
          <a:p>
            <a:pPr marL="342900" lvl="0" indent="-215900" algn="l" rtl="0">
              <a:spcBef>
                <a:spcPts val="400"/>
              </a:spcBef>
              <a:spcAft>
                <a:spcPts val="0"/>
              </a:spcAft>
              <a:buSzPts val="2000"/>
              <a:buNone/>
            </a:pPr>
            <a:endParaRPr sz="2000">
              <a:latin typeface="Arial"/>
              <a:ea typeface="Arial"/>
              <a:cs typeface="Arial"/>
              <a:sym typeface="Arial"/>
            </a:endParaRPr>
          </a:p>
          <a:p>
            <a:pPr marL="342900" lvl="0" indent="-342900" algn="l" rtl="0">
              <a:spcBef>
                <a:spcPts val="560"/>
              </a:spcBef>
              <a:spcAft>
                <a:spcPts val="0"/>
              </a:spcAft>
              <a:buSzPts val="2800"/>
              <a:buChar char="●"/>
            </a:pPr>
            <a:r>
              <a:rPr lang="it-IT" sz="2800">
                <a:latin typeface="Arial"/>
                <a:ea typeface="Arial"/>
                <a:cs typeface="Arial"/>
                <a:sym typeface="Arial"/>
              </a:rPr>
              <a:t> Questioni sociali e culturali</a:t>
            </a:r>
            <a:endParaRPr/>
          </a:p>
          <a:p>
            <a:pPr marL="342900" lvl="0" indent="-190500" algn="l" rtl="0">
              <a:spcBef>
                <a:spcPts val="480"/>
              </a:spcBef>
              <a:spcAft>
                <a:spcPts val="0"/>
              </a:spcAft>
              <a:buSzPts val="2400"/>
              <a:buNone/>
            </a:pPr>
            <a:endParaRPr sz="2400">
              <a:latin typeface="Arial"/>
              <a:ea typeface="Arial"/>
              <a:cs typeface="Arial"/>
              <a:sym typeface="Arial"/>
            </a:endParaRPr>
          </a:p>
          <a:p>
            <a:pPr marL="342900" lvl="0" indent="-342900" algn="l" rtl="0">
              <a:spcBef>
                <a:spcPts val="560"/>
              </a:spcBef>
              <a:spcAft>
                <a:spcPts val="0"/>
              </a:spcAft>
              <a:buSzPts val="2800"/>
              <a:buChar char="●"/>
            </a:pPr>
            <a:r>
              <a:rPr lang="it-IT" sz="2800">
                <a:latin typeface="Arial"/>
                <a:ea typeface="Arial"/>
                <a:cs typeface="Arial"/>
                <a:sym typeface="Arial"/>
              </a:rPr>
              <a:t> Contesto di consumo</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Test sui consumatori</a:t>
            </a:r>
            <a:endParaRPr/>
          </a:p>
        </p:txBody>
      </p:sp>
      <p:sp>
        <p:nvSpPr>
          <p:cNvPr id="238" name="Google Shape;238;p19"/>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Char char="●"/>
            </a:pPr>
            <a:r>
              <a:rPr lang="it-IT">
                <a:latin typeface="Arial"/>
                <a:ea typeface="Arial"/>
                <a:cs typeface="Arial"/>
                <a:sym typeface="Arial"/>
              </a:rPr>
              <a:t>Dispendiosi</a:t>
            </a:r>
            <a:endParaRPr/>
          </a:p>
          <a:p>
            <a:pPr marL="342900" lvl="0" indent="-342900" algn="l" rtl="0">
              <a:spcBef>
                <a:spcPts val="640"/>
              </a:spcBef>
              <a:spcAft>
                <a:spcPts val="0"/>
              </a:spcAft>
              <a:buSzPts val="3200"/>
              <a:buChar char="●"/>
            </a:pPr>
            <a:r>
              <a:rPr lang="it-IT">
                <a:latin typeface="Arial"/>
                <a:ea typeface="Arial"/>
                <a:cs typeface="Arial"/>
                <a:sym typeface="Arial"/>
              </a:rPr>
              <a:t>Lunghi da condurre</a:t>
            </a:r>
            <a:endParaRPr/>
          </a:p>
          <a:p>
            <a:pPr marL="342900" lvl="0" indent="-342900" algn="l" rtl="0">
              <a:spcBef>
                <a:spcPts val="640"/>
              </a:spcBef>
              <a:spcAft>
                <a:spcPts val="0"/>
              </a:spcAft>
              <a:buSzPts val="3200"/>
              <a:buChar char="●"/>
            </a:pPr>
            <a:r>
              <a:rPr lang="it-IT">
                <a:latin typeface="Arial"/>
                <a:ea typeface="Arial"/>
                <a:cs typeface="Arial"/>
                <a:sym typeface="Arial"/>
              </a:rPr>
              <a:t>Soggetti ad innumerevoli fonti di variabilità difficilmente controllabili</a:t>
            </a:r>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342900" algn="just" rtl="0">
              <a:spcBef>
                <a:spcPts val="640"/>
              </a:spcBef>
              <a:spcAft>
                <a:spcPts val="0"/>
              </a:spcAft>
              <a:buSzPts val="3200"/>
              <a:buChar char="●"/>
            </a:pPr>
            <a:r>
              <a:rPr lang="it-IT">
                <a:latin typeface="Arial"/>
                <a:ea typeface="Arial"/>
                <a:cs typeface="Arial"/>
                <a:sym typeface="Arial"/>
              </a:rPr>
              <a:t>Unici test utilizzabili in caso si debba investigare la gradevolezza o la potenzialità di acquisto di un prodotto </a:t>
            </a:r>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865"/>
        <p:cNvGrpSpPr/>
        <p:nvPr/>
      </p:nvGrpSpPr>
      <p:grpSpPr>
        <a:xfrm>
          <a:off x="0" y="0"/>
          <a:ext cx="0" cy="0"/>
          <a:chOff x="0" y="0"/>
          <a:chExt cx="0" cy="0"/>
        </a:xfrm>
      </p:grpSpPr>
      <p:sp>
        <p:nvSpPr>
          <p:cNvPr id="1866" name="Google Shape;1866;p1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Fattori non sensoriali</a:t>
            </a:r>
            <a:endParaRPr/>
          </a:p>
        </p:txBody>
      </p:sp>
      <p:sp>
        <p:nvSpPr>
          <p:cNvPr id="1867" name="Google Shape;1867;p187"/>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3200"/>
              <a:buChar char="●"/>
            </a:pPr>
            <a:r>
              <a:rPr lang="it-IT">
                <a:latin typeface="Arial"/>
                <a:ea typeface="Arial"/>
                <a:cs typeface="Arial"/>
                <a:sym typeface="Arial"/>
              </a:rPr>
              <a:t> Influenzano l’aspettativa del consumatore circa l’alimento</a:t>
            </a:r>
            <a:endParaRPr/>
          </a:p>
          <a:p>
            <a:pPr marL="342900" lvl="0" indent="-139700" algn="just" rtl="0">
              <a:spcBef>
                <a:spcPts val="640"/>
              </a:spcBef>
              <a:spcAft>
                <a:spcPts val="0"/>
              </a:spcAft>
              <a:buSzPts val="3200"/>
              <a:buNone/>
            </a:pPr>
            <a:endParaRPr>
              <a:latin typeface="Arial"/>
              <a:ea typeface="Arial"/>
              <a:cs typeface="Arial"/>
              <a:sym typeface="Arial"/>
            </a:endParaRPr>
          </a:p>
          <a:p>
            <a:pPr marL="342900" lvl="0" indent="-342900" algn="just" rtl="0">
              <a:spcBef>
                <a:spcPts val="640"/>
              </a:spcBef>
              <a:spcAft>
                <a:spcPts val="0"/>
              </a:spcAft>
              <a:buSzPts val="3200"/>
              <a:buChar char="●"/>
            </a:pPr>
            <a:r>
              <a:rPr lang="it-IT">
                <a:latin typeface="Arial"/>
                <a:ea typeface="Arial"/>
                <a:cs typeface="Arial"/>
                <a:sym typeface="Arial"/>
              </a:rPr>
              <a:t> L’aspettativa influenza il gradimento</a:t>
            </a:r>
            <a:endParaRPr/>
          </a:p>
          <a:p>
            <a:pPr marL="342900" lvl="0" indent="-139700" algn="just" rtl="0">
              <a:spcBef>
                <a:spcPts val="640"/>
              </a:spcBef>
              <a:spcAft>
                <a:spcPts val="0"/>
              </a:spcAft>
              <a:buSzPts val="3200"/>
              <a:buNone/>
            </a:pPr>
            <a:endParaRPr>
              <a:latin typeface="Arial"/>
              <a:ea typeface="Arial"/>
              <a:cs typeface="Arial"/>
              <a:sym typeface="Arial"/>
            </a:endParaRPr>
          </a:p>
          <a:p>
            <a:pPr marL="342900" lvl="0" indent="-342900" algn="just" rtl="0">
              <a:spcBef>
                <a:spcPts val="640"/>
              </a:spcBef>
              <a:spcAft>
                <a:spcPts val="0"/>
              </a:spcAft>
              <a:buSzPts val="3200"/>
              <a:buChar char="●"/>
            </a:pPr>
            <a:r>
              <a:rPr lang="it-IT">
                <a:latin typeface="Arial"/>
                <a:ea typeface="Arial"/>
                <a:cs typeface="Arial"/>
                <a:sym typeface="Arial"/>
              </a:rPr>
              <a:t> Gradimento influenza la disponibilità a  pagare (WTP)</a:t>
            </a:r>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sp>
        <p:nvSpPr>
          <p:cNvPr id="1872" name="Google Shape;1872;p18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Convenience</a:t>
            </a:r>
            <a:endParaRPr/>
          </a:p>
        </p:txBody>
      </p:sp>
      <p:sp>
        <p:nvSpPr>
          <p:cNvPr id="1873" name="Google Shape;1873;p188"/>
          <p:cNvSpPr txBox="1">
            <a:spLocks noGrp="1"/>
          </p:cNvSpPr>
          <p:nvPr>
            <p:ph type="body" idx="1"/>
          </p:nvPr>
        </p:nvSpPr>
        <p:spPr>
          <a:xfrm>
            <a:off x="395288" y="1711325"/>
            <a:ext cx="8291512" cy="4525963"/>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3200"/>
              <a:buFont typeface="Noto Sans Symbols"/>
              <a:buNone/>
            </a:pPr>
            <a:r>
              <a:rPr lang="it-IT">
                <a:latin typeface="Arial"/>
                <a:ea typeface="Arial"/>
                <a:cs typeface="Arial"/>
                <a:sym typeface="Arial"/>
              </a:rPr>
              <a:t>	Tradizionalmente: ‘facilità d’uso’ </a:t>
            </a:r>
            <a:endParaRPr/>
          </a:p>
          <a:p>
            <a:pPr marL="342900" lvl="0" indent="-342900" algn="just" rtl="0">
              <a:lnSpc>
                <a:spcPct val="90000"/>
              </a:lnSpc>
              <a:spcBef>
                <a:spcPts val="640"/>
              </a:spcBef>
              <a:spcAft>
                <a:spcPts val="0"/>
              </a:spcAft>
              <a:buSzPts val="3200"/>
              <a:buFont typeface="Noto Sans Symbols"/>
              <a:buNone/>
            </a:pPr>
            <a:r>
              <a:rPr lang="it-IT">
                <a:latin typeface="Arial"/>
                <a:ea typeface="Arial"/>
                <a:cs typeface="Arial"/>
                <a:sym typeface="Arial"/>
              </a:rPr>
              <a:t>	‘facilità di preparazione’, e ‘facilità di gestione’: esigenze determinate da vincoli di ‘tempo’ dettati da ritmi lavorativi o impegni familiari</a:t>
            </a:r>
            <a:endParaRPr/>
          </a:p>
          <a:p>
            <a:pPr marL="342900" lvl="0" indent="-342900" algn="just" rtl="0">
              <a:lnSpc>
                <a:spcPct val="90000"/>
              </a:lnSpc>
              <a:spcBef>
                <a:spcPts val="640"/>
              </a:spcBef>
              <a:spcAft>
                <a:spcPts val="0"/>
              </a:spcAft>
              <a:buSzPts val="3200"/>
              <a:buFont typeface="Noto Sans Symbols"/>
              <a:buNone/>
            </a:pPr>
            <a:endParaRPr>
              <a:latin typeface="Arial"/>
              <a:ea typeface="Arial"/>
              <a:cs typeface="Arial"/>
              <a:sym typeface="Arial"/>
            </a:endParaRPr>
          </a:p>
          <a:p>
            <a:pPr marL="342900" lvl="0" indent="-342900" algn="just" rtl="0">
              <a:lnSpc>
                <a:spcPct val="90000"/>
              </a:lnSpc>
              <a:spcBef>
                <a:spcPts val="640"/>
              </a:spcBef>
              <a:spcAft>
                <a:spcPts val="0"/>
              </a:spcAft>
              <a:buSzPts val="3200"/>
              <a:buFont typeface="Noto Sans Symbols"/>
              <a:buNone/>
            </a:pPr>
            <a:r>
              <a:rPr lang="it-IT">
                <a:latin typeface="Arial"/>
                <a:ea typeface="Arial"/>
                <a:cs typeface="Arial"/>
                <a:sym typeface="Arial"/>
              </a:rPr>
              <a:t>  Oggi la domanda di convenience è così alta che è uno dei 3 maggiori driver di innovazione nell’industria del cibo.</a:t>
            </a:r>
            <a:endParaRPr>
              <a:latin typeface="Arial"/>
              <a:ea typeface="Arial"/>
              <a:cs typeface="Arial"/>
              <a:sym typeface="Arial"/>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877"/>
        <p:cNvGrpSpPr/>
        <p:nvPr/>
      </p:nvGrpSpPr>
      <p:grpSpPr>
        <a:xfrm>
          <a:off x="0" y="0"/>
          <a:ext cx="0" cy="0"/>
          <a:chOff x="0" y="0"/>
          <a:chExt cx="0" cy="0"/>
        </a:xfrm>
      </p:grpSpPr>
      <p:sp>
        <p:nvSpPr>
          <p:cNvPr id="1878" name="Google Shape;1878;p18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Concetto di convenience</a:t>
            </a:r>
            <a:endParaRPr/>
          </a:p>
        </p:txBody>
      </p:sp>
      <p:sp>
        <p:nvSpPr>
          <p:cNvPr id="1879" name="Google Shape;1879;p189"/>
          <p:cNvSpPr txBox="1">
            <a:spLocks noGrp="1"/>
          </p:cNvSpPr>
          <p:nvPr>
            <p:ph type="body" idx="1"/>
          </p:nvPr>
        </p:nvSpPr>
        <p:spPr>
          <a:xfrm>
            <a:off x="457200" y="1600200"/>
            <a:ext cx="8229600" cy="4924425"/>
          </a:xfrm>
          <a:prstGeom prst="rect">
            <a:avLst/>
          </a:prstGeom>
          <a:noFill/>
          <a:ln>
            <a:noFill/>
          </a:ln>
        </p:spPr>
        <p:txBody>
          <a:bodyPr spcFirstLastPara="1" wrap="square" lIns="91425" tIns="45700" rIns="91425" bIns="45700" anchor="t" anchorCtr="0">
            <a:noAutofit/>
          </a:bodyPr>
          <a:lstStyle/>
          <a:p>
            <a:pPr marL="342900" lvl="0" indent="-342900" algn="just" rtl="0">
              <a:lnSpc>
                <a:spcPct val="80000"/>
              </a:lnSpc>
              <a:spcBef>
                <a:spcPts val="0"/>
              </a:spcBef>
              <a:spcAft>
                <a:spcPts val="0"/>
              </a:spcAft>
              <a:buSzPts val="2400"/>
              <a:buFont typeface="Noto Sans Symbols"/>
              <a:buNone/>
            </a:pPr>
            <a:r>
              <a:rPr lang="it-IT" sz="2400">
                <a:latin typeface="Arial"/>
                <a:ea typeface="Arial"/>
                <a:cs typeface="Arial"/>
                <a:sym typeface="Arial"/>
              </a:rPr>
              <a:t>Tutto ciò che richiede un tempo od uno sforzo extra per compiere un atto appare un inconveniente.</a:t>
            </a:r>
            <a:endParaRPr/>
          </a:p>
          <a:p>
            <a:pPr marL="342900" lvl="0" indent="-342900" algn="just" rtl="0">
              <a:lnSpc>
                <a:spcPct val="80000"/>
              </a:lnSpc>
              <a:spcBef>
                <a:spcPts val="560"/>
              </a:spcBef>
              <a:spcAft>
                <a:spcPts val="0"/>
              </a:spcAft>
              <a:buSzPts val="2800"/>
              <a:buFont typeface="Noto Sans Symbols"/>
              <a:buNone/>
            </a:pPr>
            <a:r>
              <a:rPr lang="it-IT" sz="2800" b="1">
                <a:latin typeface="Arial"/>
                <a:ea typeface="Arial"/>
                <a:cs typeface="Arial"/>
                <a:sym typeface="Arial"/>
              </a:rPr>
              <a:t>Tutto ciò che riduce tempo o sforzo (o frustrazione) per compiere un atto è conveniente (convenient).</a:t>
            </a:r>
            <a:endParaRPr/>
          </a:p>
          <a:p>
            <a:pPr marL="342900" lvl="0" indent="-165100" algn="just" rtl="0">
              <a:lnSpc>
                <a:spcPct val="80000"/>
              </a:lnSpc>
              <a:spcBef>
                <a:spcPts val="560"/>
              </a:spcBef>
              <a:spcAft>
                <a:spcPts val="0"/>
              </a:spcAft>
              <a:buSzPts val="2800"/>
              <a:buNone/>
            </a:pPr>
            <a:endParaRPr sz="2800" b="1">
              <a:latin typeface="Arial"/>
              <a:ea typeface="Arial"/>
              <a:cs typeface="Arial"/>
              <a:sym typeface="Arial"/>
            </a:endParaRPr>
          </a:p>
          <a:p>
            <a:pPr marL="342900" lvl="0" indent="-342900" algn="just" rtl="0">
              <a:lnSpc>
                <a:spcPct val="80000"/>
              </a:lnSpc>
              <a:spcBef>
                <a:spcPts val="480"/>
              </a:spcBef>
              <a:spcAft>
                <a:spcPts val="0"/>
              </a:spcAft>
              <a:buSzPts val="2400"/>
              <a:buFont typeface="Noto Sans Symbols"/>
              <a:buNone/>
            </a:pPr>
            <a:r>
              <a:rPr lang="it-IT" sz="2400">
                <a:latin typeface="Arial"/>
                <a:ea typeface="Arial"/>
                <a:cs typeface="Arial"/>
                <a:sym typeface="Arial"/>
              </a:rPr>
              <a:t>Esempio: </a:t>
            </a:r>
            <a:endParaRPr/>
          </a:p>
          <a:p>
            <a:pPr marL="342900" lvl="0" indent="-342900" algn="just" rtl="0">
              <a:lnSpc>
                <a:spcPct val="80000"/>
              </a:lnSpc>
              <a:spcBef>
                <a:spcPts val="480"/>
              </a:spcBef>
              <a:spcAft>
                <a:spcPts val="0"/>
              </a:spcAft>
              <a:buSzPts val="2400"/>
              <a:buChar char="●"/>
            </a:pPr>
            <a:r>
              <a:rPr lang="it-IT" sz="2400">
                <a:latin typeface="Arial"/>
                <a:ea typeface="Arial"/>
                <a:cs typeface="Arial"/>
                <a:sym typeface="Arial"/>
              </a:rPr>
              <a:t>Prendere un hamburger dalla finestra di un McDrive è un pasto che non richiede shopping, preparazione, cottura e pulizia, quindi ‘idealmente’ nessuno sforzo.</a:t>
            </a:r>
            <a:endParaRPr/>
          </a:p>
          <a:p>
            <a:pPr marL="342900" lvl="0" indent="-342900" algn="just" rtl="0">
              <a:lnSpc>
                <a:spcPct val="80000"/>
              </a:lnSpc>
              <a:spcBef>
                <a:spcPts val="480"/>
              </a:spcBef>
              <a:spcAft>
                <a:spcPts val="0"/>
              </a:spcAft>
              <a:buSzPts val="2400"/>
              <a:buChar char="●"/>
            </a:pPr>
            <a:r>
              <a:rPr lang="it-IT" sz="2400">
                <a:latin typeface="Arial"/>
                <a:ea typeface="Arial"/>
                <a:cs typeface="Arial"/>
                <a:sym typeface="Arial"/>
              </a:rPr>
              <a:t>Preparare le lasagne per una cena serale ha più inconvenienti; bisogna pianificare gli ingredienti, comperarli, preparare e cuocere il piatto e ripulire dopo la cena. Tutte queste attività richiedono tempo e sforzo.</a:t>
            </a:r>
            <a:endParaRPr sz="2400">
              <a:latin typeface="Arial"/>
              <a:ea typeface="Arial"/>
              <a:cs typeface="Arial"/>
              <a:sym typeface="Arial"/>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883"/>
        <p:cNvGrpSpPr/>
        <p:nvPr/>
      </p:nvGrpSpPr>
      <p:grpSpPr>
        <a:xfrm>
          <a:off x="0" y="0"/>
          <a:ext cx="0" cy="0"/>
          <a:chOff x="0" y="0"/>
          <a:chExt cx="0" cy="0"/>
        </a:xfrm>
      </p:grpSpPr>
      <p:sp>
        <p:nvSpPr>
          <p:cNvPr id="1884" name="Google Shape;1884;p190"/>
          <p:cNvSpPr txBox="1">
            <a:spLocks noGrp="1"/>
          </p:cNvSpPr>
          <p:nvPr>
            <p:ph type="title"/>
          </p:nvPr>
        </p:nvSpPr>
        <p:spPr>
          <a:xfrm>
            <a:off x="250825" y="274638"/>
            <a:ext cx="8893175"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400">
                <a:latin typeface="Arial"/>
                <a:ea typeface="Arial"/>
                <a:cs typeface="Arial"/>
                <a:sym typeface="Arial"/>
              </a:rPr>
              <a:t>Estensione del concetto di convenience</a:t>
            </a:r>
            <a:endParaRPr/>
          </a:p>
        </p:txBody>
      </p:sp>
      <p:sp>
        <p:nvSpPr>
          <p:cNvPr id="1885" name="Google Shape;1885;p190"/>
          <p:cNvSpPr txBox="1">
            <a:spLocks noGrp="1"/>
          </p:cNvSpPr>
          <p:nvPr>
            <p:ph type="body" idx="1"/>
          </p:nvPr>
        </p:nvSpPr>
        <p:spPr>
          <a:xfrm>
            <a:off x="250825" y="1600200"/>
            <a:ext cx="8435975" cy="4781550"/>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3200"/>
              <a:buFont typeface="Noto Sans Symbols"/>
              <a:buNone/>
            </a:pPr>
            <a:r>
              <a:rPr lang="it-IT">
                <a:latin typeface="Arial"/>
                <a:ea typeface="Arial"/>
                <a:cs typeface="Arial"/>
                <a:sym typeface="Arial"/>
              </a:rPr>
              <a:t>   Consumatori chiedono delle soluzioni ‘convenienti’ non solo per quanto riguarda il tempo di preparazione ma ad ogni livello del processo del pasto.</a:t>
            </a:r>
            <a:endParaRPr/>
          </a:p>
          <a:p>
            <a:pPr marL="342900" lvl="0" indent="-342900" algn="just" rtl="0">
              <a:spcBef>
                <a:spcPts val="640"/>
              </a:spcBef>
              <a:spcAft>
                <a:spcPts val="0"/>
              </a:spcAft>
              <a:buSzPts val="3200"/>
              <a:buFont typeface="Noto Sans Symbols"/>
              <a:buNone/>
            </a:pPr>
            <a:endParaRPr>
              <a:latin typeface="Arial"/>
              <a:ea typeface="Arial"/>
              <a:cs typeface="Arial"/>
              <a:sym typeface="Arial"/>
            </a:endParaRPr>
          </a:p>
          <a:p>
            <a:pPr marL="342900" lvl="0" indent="-342900" algn="just" rtl="0">
              <a:spcBef>
                <a:spcPts val="640"/>
              </a:spcBef>
              <a:spcAft>
                <a:spcPts val="0"/>
              </a:spcAft>
              <a:buSzPts val="3200"/>
              <a:buFont typeface="Noto Sans Symbols"/>
              <a:buNone/>
            </a:pPr>
            <a:r>
              <a:rPr lang="it-IT">
                <a:latin typeface="Arial"/>
                <a:ea typeface="Arial"/>
                <a:cs typeface="Arial"/>
                <a:sym typeface="Arial"/>
              </a:rPr>
              <a:t>	Per pasto si intende una serie di step che vanno dalla pianificazione di ciò che si vuole mangiare a quando il cibo è finito e si deve pensare ai piatti ed agli avanzi.</a:t>
            </a:r>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889"/>
        <p:cNvGrpSpPr/>
        <p:nvPr/>
      </p:nvGrpSpPr>
      <p:grpSpPr>
        <a:xfrm>
          <a:off x="0" y="0"/>
          <a:ext cx="0" cy="0"/>
          <a:chOff x="0" y="0"/>
          <a:chExt cx="0" cy="0"/>
        </a:xfrm>
      </p:grpSpPr>
      <p:sp>
        <p:nvSpPr>
          <p:cNvPr id="1890" name="Google Shape;1890;p19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400">
                <a:latin typeface="Arial"/>
                <a:ea typeface="Arial"/>
                <a:cs typeface="Arial"/>
                <a:sym typeface="Arial"/>
              </a:rPr>
              <a:t>Come può essere raggiunta la convenience?</a:t>
            </a:r>
            <a:endParaRPr/>
          </a:p>
        </p:txBody>
      </p:sp>
      <p:sp>
        <p:nvSpPr>
          <p:cNvPr id="1891" name="Google Shape;1891;p191"/>
          <p:cNvSpPr txBox="1">
            <a:spLocks noGrp="1"/>
          </p:cNvSpPr>
          <p:nvPr>
            <p:ph type="body" idx="1"/>
          </p:nvPr>
        </p:nvSpPr>
        <p:spPr>
          <a:xfrm>
            <a:off x="250825" y="1628775"/>
            <a:ext cx="8435975" cy="5229225"/>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2400"/>
              <a:buFont typeface="Noto Sans Symbols"/>
              <a:buNone/>
            </a:pPr>
            <a:r>
              <a:rPr lang="it-IT" sz="2400" b="1">
                <a:latin typeface="Arial"/>
                <a:ea typeface="Arial"/>
                <a:cs typeface="Arial"/>
                <a:sym typeface="Arial"/>
              </a:rPr>
              <a:t>	Riducendo tempo e sforzo per la preparazione di un pasto.</a:t>
            </a:r>
            <a:endParaRPr/>
          </a:p>
          <a:p>
            <a:pPr marL="342900" lvl="0" indent="-342900" algn="just" rtl="0">
              <a:lnSpc>
                <a:spcPct val="90000"/>
              </a:lnSpc>
              <a:spcBef>
                <a:spcPts val="280"/>
              </a:spcBef>
              <a:spcAft>
                <a:spcPts val="0"/>
              </a:spcAft>
              <a:buSzPts val="1400"/>
              <a:buFont typeface="Noto Sans Symbols"/>
              <a:buNone/>
            </a:pPr>
            <a:endParaRPr sz="1400" b="1">
              <a:latin typeface="Arial"/>
              <a:ea typeface="Arial"/>
              <a:cs typeface="Arial"/>
              <a:sym typeface="Arial"/>
            </a:endParaRPr>
          </a:p>
          <a:p>
            <a:pPr marL="342900" lvl="0" indent="-342900" algn="just" rtl="0">
              <a:lnSpc>
                <a:spcPct val="90000"/>
              </a:lnSpc>
              <a:spcBef>
                <a:spcPts val="480"/>
              </a:spcBef>
              <a:spcAft>
                <a:spcPts val="0"/>
              </a:spcAft>
              <a:buSzPts val="2400"/>
              <a:buFont typeface="Noto Sans Symbols"/>
              <a:buNone/>
            </a:pPr>
            <a:r>
              <a:rPr lang="it-IT" sz="2400">
                <a:latin typeface="Arial"/>
                <a:ea typeface="Arial"/>
                <a:cs typeface="Arial"/>
                <a:sym typeface="Arial"/>
              </a:rPr>
              <a:t>	La relazione tra tempo e sforzo è complessa. Questa complessità è dovuta all’interdipendenza dei due fattori: tutto ciò che richiede sforzo prende tempo (non si può correre o camminare per un tempo pari a zero).</a:t>
            </a:r>
            <a:endParaRPr/>
          </a:p>
          <a:p>
            <a:pPr marL="342900" lvl="0" indent="-342900" algn="just" rtl="0">
              <a:lnSpc>
                <a:spcPct val="90000"/>
              </a:lnSpc>
              <a:spcBef>
                <a:spcPts val="240"/>
              </a:spcBef>
              <a:spcAft>
                <a:spcPts val="0"/>
              </a:spcAft>
              <a:buSzPts val="1200"/>
              <a:buFont typeface="Noto Sans Symbols"/>
              <a:buNone/>
            </a:pPr>
            <a:endParaRPr sz="1200">
              <a:latin typeface="Arial"/>
              <a:ea typeface="Arial"/>
              <a:cs typeface="Arial"/>
              <a:sym typeface="Arial"/>
            </a:endParaRPr>
          </a:p>
          <a:p>
            <a:pPr marL="342900" lvl="0" indent="-342900" algn="just" rtl="0">
              <a:lnSpc>
                <a:spcPct val="90000"/>
              </a:lnSpc>
              <a:spcBef>
                <a:spcPts val="480"/>
              </a:spcBef>
              <a:spcAft>
                <a:spcPts val="0"/>
              </a:spcAft>
              <a:buSzPts val="2400"/>
              <a:buFont typeface="Noto Sans Symbols"/>
              <a:buNone/>
            </a:pPr>
            <a:r>
              <a:rPr lang="it-IT" sz="2400">
                <a:latin typeface="Arial"/>
                <a:ea typeface="Arial"/>
                <a:cs typeface="Arial"/>
                <a:sym typeface="Arial"/>
              </a:rPr>
              <a:t>	Per di più lo ‘sforzo’ come costrutto non è facilmente percepibile in quanto è una grandezza multi-dimensionale e comprende elementi fisici, cognitivi ed emozionali.</a:t>
            </a:r>
            <a:endParaRPr/>
          </a:p>
          <a:p>
            <a:pPr marL="342900" lvl="0" indent="-342900" algn="just" rtl="0">
              <a:lnSpc>
                <a:spcPct val="90000"/>
              </a:lnSpc>
              <a:spcBef>
                <a:spcPts val="240"/>
              </a:spcBef>
              <a:spcAft>
                <a:spcPts val="0"/>
              </a:spcAft>
              <a:buSzPts val="1200"/>
              <a:buFont typeface="Noto Sans Symbols"/>
              <a:buNone/>
            </a:pPr>
            <a:endParaRPr sz="1200">
              <a:latin typeface="Arial"/>
              <a:ea typeface="Arial"/>
              <a:cs typeface="Arial"/>
              <a:sym typeface="Arial"/>
            </a:endParaRPr>
          </a:p>
          <a:p>
            <a:pPr marL="342900" lvl="0" indent="-342900" algn="just" rtl="0">
              <a:lnSpc>
                <a:spcPct val="90000"/>
              </a:lnSpc>
              <a:spcBef>
                <a:spcPts val="480"/>
              </a:spcBef>
              <a:spcAft>
                <a:spcPts val="0"/>
              </a:spcAft>
              <a:buSzPts val="2400"/>
              <a:buFont typeface="Noto Sans Symbols"/>
              <a:buNone/>
            </a:pPr>
            <a:r>
              <a:rPr lang="it-IT" sz="2400">
                <a:latin typeface="Arial"/>
                <a:ea typeface="Arial"/>
                <a:cs typeface="Arial"/>
                <a:sym typeface="Arial"/>
              </a:rPr>
              <a:t>	Lo ‘sforzo percepito’ associato alla cottura di un piatto complicato come, ad esempio, le lasagne può essere radicato nella scarsa conoscenza del piatto o nella scarsa abilità di cucinare. </a:t>
            </a:r>
            <a:endParaRPr/>
          </a:p>
          <a:p>
            <a:pPr marL="342900" lvl="0" indent="-190500" algn="l" rtl="0">
              <a:lnSpc>
                <a:spcPct val="90000"/>
              </a:lnSpc>
              <a:spcBef>
                <a:spcPts val="480"/>
              </a:spcBef>
              <a:spcAft>
                <a:spcPts val="0"/>
              </a:spcAft>
              <a:buSzPts val="2400"/>
              <a:buNone/>
            </a:pPr>
            <a:endParaRPr sz="2400">
              <a:latin typeface="Arial"/>
              <a:ea typeface="Arial"/>
              <a:cs typeface="Arial"/>
              <a:sym typeface="Arial"/>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sp>
        <p:nvSpPr>
          <p:cNvPr id="1896" name="Google Shape;1896;p19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Esempi di convenience</a:t>
            </a:r>
            <a:endParaRPr/>
          </a:p>
        </p:txBody>
      </p:sp>
      <p:sp>
        <p:nvSpPr>
          <p:cNvPr id="1897" name="Google Shape;1897;p192"/>
          <p:cNvSpPr txBox="1">
            <a:spLocks noGrp="1"/>
          </p:cNvSpPr>
          <p:nvPr>
            <p:ph type="body" idx="1"/>
          </p:nvPr>
        </p:nvSpPr>
        <p:spPr>
          <a:xfrm>
            <a:off x="206375" y="1557338"/>
            <a:ext cx="8686800" cy="4997450"/>
          </a:xfrm>
          <a:prstGeom prst="rect">
            <a:avLst/>
          </a:prstGeom>
          <a:noFill/>
          <a:ln>
            <a:noFill/>
          </a:ln>
        </p:spPr>
        <p:txBody>
          <a:bodyPr spcFirstLastPara="1" wrap="square" lIns="91425" tIns="45700" rIns="91425" bIns="45700" anchor="t" anchorCtr="0">
            <a:noAutofit/>
          </a:bodyPr>
          <a:lstStyle/>
          <a:p>
            <a:pPr marL="342900" lvl="0" indent="-342900" algn="just" rtl="0">
              <a:lnSpc>
                <a:spcPct val="80000"/>
              </a:lnSpc>
              <a:spcBef>
                <a:spcPts val="0"/>
              </a:spcBef>
              <a:spcAft>
                <a:spcPts val="0"/>
              </a:spcAft>
              <a:buSzPts val="1800"/>
              <a:buFont typeface="Noto Sans Symbols"/>
              <a:buNone/>
            </a:pPr>
            <a:r>
              <a:rPr lang="it-IT" sz="1800">
                <a:latin typeface="Arial"/>
                <a:ea typeface="Arial"/>
                <a:cs typeface="Arial"/>
                <a:sym typeface="Arial"/>
              </a:rPr>
              <a:t>Velocità d’uso.</a:t>
            </a:r>
            <a:endParaRPr/>
          </a:p>
          <a:p>
            <a:pPr marL="342900" lvl="0" indent="-342900" algn="just" rtl="0">
              <a:lnSpc>
                <a:spcPct val="80000"/>
              </a:lnSpc>
              <a:spcBef>
                <a:spcPts val="360"/>
              </a:spcBef>
              <a:spcAft>
                <a:spcPts val="0"/>
              </a:spcAft>
              <a:buSzPts val="1800"/>
              <a:buChar char="●"/>
            </a:pPr>
            <a:r>
              <a:rPr lang="it-IT" sz="1800">
                <a:latin typeface="Arial"/>
                <a:ea typeface="Arial"/>
                <a:cs typeface="Arial"/>
                <a:sym typeface="Arial"/>
              </a:rPr>
              <a:t>Pasti pronti all’uso, carne, pane e pasta precotti, pizza in 2 minuti.</a:t>
            </a:r>
            <a:endParaRPr/>
          </a:p>
          <a:p>
            <a:pPr marL="342900" lvl="0" indent="-342900" algn="just" rtl="0">
              <a:lnSpc>
                <a:spcPct val="80000"/>
              </a:lnSpc>
              <a:spcBef>
                <a:spcPts val="360"/>
              </a:spcBef>
              <a:spcAft>
                <a:spcPts val="0"/>
              </a:spcAft>
              <a:buSzPts val="1800"/>
              <a:buFont typeface="Noto Sans Symbols"/>
              <a:buNone/>
            </a:pPr>
            <a:endParaRPr sz="1800">
              <a:latin typeface="Arial"/>
              <a:ea typeface="Arial"/>
              <a:cs typeface="Arial"/>
              <a:sym typeface="Arial"/>
            </a:endParaRPr>
          </a:p>
          <a:p>
            <a:pPr marL="342900" lvl="0" indent="-342900" algn="just" rtl="0">
              <a:lnSpc>
                <a:spcPct val="80000"/>
              </a:lnSpc>
              <a:spcBef>
                <a:spcPts val="360"/>
              </a:spcBef>
              <a:spcAft>
                <a:spcPts val="0"/>
              </a:spcAft>
              <a:buSzPts val="1800"/>
              <a:buFont typeface="Noto Sans Symbols"/>
              <a:buNone/>
            </a:pPr>
            <a:r>
              <a:rPr lang="it-IT" sz="1800">
                <a:latin typeface="Arial"/>
                <a:ea typeface="Arial"/>
                <a:cs typeface="Arial"/>
                <a:sym typeface="Arial"/>
              </a:rPr>
              <a:t>Facilità d’uso </a:t>
            </a:r>
            <a:endParaRPr/>
          </a:p>
          <a:p>
            <a:pPr marL="342900" lvl="0" indent="-342900" algn="just" rtl="0">
              <a:lnSpc>
                <a:spcPct val="80000"/>
              </a:lnSpc>
              <a:spcBef>
                <a:spcPts val="360"/>
              </a:spcBef>
              <a:spcAft>
                <a:spcPts val="0"/>
              </a:spcAft>
              <a:buSzPts val="1800"/>
              <a:buChar char="●"/>
            </a:pPr>
            <a:r>
              <a:rPr lang="it-IT" sz="1800">
                <a:latin typeface="Arial"/>
                <a:ea typeface="Arial"/>
                <a:cs typeface="Arial"/>
                <a:sym typeface="Arial"/>
              </a:rPr>
              <a:t>Packaging user-friendly (possibilmente atti a consumarci il pasto per poi smaltirli)</a:t>
            </a:r>
            <a:endParaRPr/>
          </a:p>
          <a:p>
            <a:pPr marL="342900" lvl="0" indent="-342900" algn="just" rtl="0">
              <a:lnSpc>
                <a:spcPct val="80000"/>
              </a:lnSpc>
              <a:spcBef>
                <a:spcPts val="360"/>
              </a:spcBef>
              <a:spcAft>
                <a:spcPts val="0"/>
              </a:spcAft>
              <a:buSzPts val="1800"/>
              <a:buChar char="●"/>
            </a:pPr>
            <a:r>
              <a:rPr lang="it-IT" sz="1800">
                <a:latin typeface="Arial"/>
                <a:ea typeface="Arial"/>
                <a:cs typeface="Arial"/>
                <a:sym typeface="Arial"/>
              </a:rPr>
              <a:t>Modificazione cibo:  kiwifruit nani (grandi come un acino) con pericarpo glabro ed edibile.</a:t>
            </a:r>
            <a:endParaRPr/>
          </a:p>
          <a:p>
            <a:pPr marL="342900" lvl="0" indent="-342900" algn="just" rtl="0">
              <a:lnSpc>
                <a:spcPct val="80000"/>
              </a:lnSpc>
              <a:spcBef>
                <a:spcPts val="360"/>
              </a:spcBef>
              <a:spcAft>
                <a:spcPts val="0"/>
              </a:spcAft>
              <a:buSzPts val="1800"/>
              <a:buFont typeface="Noto Sans Symbols"/>
              <a:buNone/>
            </a:pPr>
            <a:endParaRPr sz="1800">
              <a:latin typeface="Arial"/>
              <a:ea typeface="Arial"/>
              <a:cs typeface="Arial"/>
              <a:sym typeface="Arial"/>
            </a:endParaRPr>
          </a:p>
          <a:p>
            <a:pPr marL="342900" lvl="0" indent="-342900" algn="just" rtl="0">
              <a:lnSpc>
                <a:spcPct val="80000"/>
              </a:lnSpc>
              <a:spcBef>
                <a:spcPts val="360"/>
              </a:spcBef>
              <a:spcAft>
                <a:spcPts val="0"/>
              </a:spcAft>
              <a:buSzPts val="1800"/>
              <a:buFont typeface="Noto Sans Symbols"/>
              <a:buNone/>
            </a:pPr>
            <a:r>
              <a:rPr lang="it-IT" sz="1800">
                <a:latin typeface="Arial"/>
                <a:ea typeface="Arial"/>
                <a:cs typeface="Arial"/>
                <a:sym typeface="Arial"/>
              </a:rPr>
              <a:t>L’innovazione guidata dalla ricerca di convenience è però molto più ampia:</a:t>
            </a:r>
            <a:endParaRPr/>
          </a:p>
          <a:p>
            <a:pPr marL="342900" lvl="0" indent="-342900" algn="just" rtl="0">
              <a:lnSpc>
                <a:spcPct val="80000"/>
              </a:lnSpc>
              <a:spcBef>
                <a:spcPts val="360"/>
              </a:spcBef>
              <a:spcAft>
                <a:spcPts val="0"/>
              </a:spcAft>
              <a:buSzPts val="1800"/>
              <a:buFont typeface="Noto Sans Symbols"/>
              <a:buNone/>
            </a:pPr>
            <a:endParaRPr sz="1800">
              <a:latin typeface="Arial"/>
              <a:ea typeface="Arial"/>
              <a:cs typeface="Arial"/>
              <a:sym typeface="Arial"/>
            </a:endParaRPr>
          </a:p>
          <a:p>
            <a:pPr marL="342900" lvl="0" indent="-342900" algn="just" rtl="0">
              <a:lnSpc>
                <a:spcPct val="80000"/>
              </a:lnSpc>
              <a:spcBef>
                <a:spcPts val="360"/>
              </a:spcBef>
              <a:spcAft>
                <a:spcPts val="0"/>
              </a:spcAft>
              <a:buSzPts val="1800"/>
              <a:buFont typeface="Noto Sans Symbols"/>
              <a:buNone/>
            </a:pPr>
            <a:r>
              <a:rPr lang="it-IT" sz="1800">
                <a:latin typeface="Arial"/>
                <a:ea typeface="Arial"/>
                <a:cs typeface="Arial"/>
                <a:sym typeface="Arial"/>
              </a:rPr>
              <a:t>Facilità di reperimento</a:t>
            </a:r>
            <a:endParaRPr/>
          </a:p>
          <a:p>
            <a:pPr marL="342900" lvl="0" indent="-342900" algn="just" rtl="0">
              <a:lnSpc>
                <a:spcPct val="80000"/>
              </a:lnSpc>
              <a:spcBef>
                <a:spcPts val="360"/>
              </a:spcBef>
              <a:spcAft>
                <a:spcPts val="0"/>
              </a:spcAft>
              <a:buSzPts val="1800"/>
              <a:buChar char="●"/>
            </a:pPr>
            <a:r>
              <a:rPr lang="it-IT" sz="1800">
                <a:latin typeface="Arial"/>
                <a:ea typeface="Arial"/>
                <a:cs typeface="Arial"/>
                <a:sym typeface="Arial"/>
              </a:rPr>
              <a:t>Supermarket aperti 24 h, 7 × 7, shopping on-line con consegna a domicilio, supermarket d’emergenza nelle stazioni di benzina. </a:t>
            </a:r>
            <a:endParaRPr/>
          </a:p>
          <a:p>
            <a:pPr marL="342900" lvl="0" indent="-228600" algn="just" rtl="0">
              <a:lnSpc>
                <a:spcPct val="80000"/>
              </a:lnSpc>
              <a:spcBef>
                <a:spcPts val="360"/>
              </a:spcBef>
              <a:spcAft>
                <a:spcPts val="0"/>
              </a:spcAft>
              <a:buSzPts val="1800"/>
              <a:buNone/>
            </a:pPr>
            <a:endParaRPr sz="1800">
              <a:latin typeface="Arial"/>
              <a:ea typeface="Arial"/>
              <a:cs typeface="Arial"/>
              <a:sym typeface="Arial"/>
            </a:endParaRPr>
          </a:p>
          <a:p>
            <a:pPr marL="342900" lvl="0" indent="-342900" algn="just" rtl="0">
              <a:lnSpc>
                <a:spcPct val="80000"/>
              </a:lnSpc>
              <a:spcBef>
                <a:spcPts val="360"/>
              </a:spcBef>
              <a:spcAft>
                <a:spcPts val="0"/>
              </a:spcAft>
              <a:buSzPts val="1800"/>
              <a:buFont typeface="Noto Sans Symbols"/>
              <a:buNone/>
            </a:pPr>
            <a:r>
              <a:rPr lang="it-IT" sz="1800">
                <a:latin typeface="Arial"/>
                <a:ea typeface="Arial"/>
                <a:cs typeface="Arial"/>
                <a:sym typeface="Arial"/>
              </a:rPr>
              <a:t>Riduzione dei vincoli spaziali</a:t>
            </a:r>
            <a:endParaRPr/>
          </a:p>
          <a:p>
            <a:pPr marL="342900" lvl="0" indent="-342900" algn="just" rtl="0">
              <a:lnSpc>
                <a:spcPct val="80000"/>
              </a:lnSpc>
              <a:spcBef>
                <a:spcPts val="360"/>
              </a:spcBef>
              <a:spcAft>
                <a:spcPts val="0"/>
              </a:spcAft>
              <a:buSzPts val="1800"/>
              <a:buChar char="●"/>
            </a:pPr>
            <a:r>
              <a:rPr lang="it-IT" sz="1800">
                <a:latin typeface="Arial"/>
                <a:ea typeface="Arial"/>
                <a:cs typeface="Arial"/>
                <a:sym typeface="Arial"/>
              </a:rPr>
              <a:t>Porzioni piccole e monouso, contenitori di dimensioni e forme funzionali. Peperoni quadrati.</a:t>
            </a:r>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901"/>
        <p:cNvGrpSpPr/>
        <p:nvPr/>
      </p:nvGrpSpPr>
      <p:grpSpPr>
        <a:xfrm>
          <a:off x="0" y="0"/>
          <a:ext cx="0" cy="0"/>
          <a:chOff x="0" y="0"/>
          <a:chExt cx="0" cy="0"/>
        </a:xfrm>
      </p:grpSpPr>
      <p:sp>
        <p:nvSpPr>
          <p:cNvPr id="1902" name="Google Shape;1902;p19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Riflessi della convenience</a:t>
            </a:r>
            <a:endParaRPr/>
          </a:p>
        </p:txBody>
      </p:sp>
      <p:sp>
        <p:nvSpPr>
          <p:cNvPr id="1903" name="Google Shape;1903;p193"/>
          <p:cNvSpPr txBox="1">
            <a:spLocks noGrp="1"/>
          </p:cNvSpPr>
          <p:nvPr>
            <p:ph type="body" idx="1"/>
          </p:nvPr>
        </p:nvSpPr>
        <p:spPr>
          <a:xfrm>
            <a:off x="250825" y="2205038"/>
            <a:ext cx="8435975" cy="3921125"/>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3600"/>
              <a:buFont typeface="Noto Sans Symbols"/>
              <a:buNone/>
            </a:pPr>
            <a:r>
              <a:rPr lang="it-IT" sz="3600">
                <a:latin typeface="Arial"/>
                <a:ea typeface="Arial"/>
                <a:cs typeface="Arial"/>
                <a:sym typeface="Arial"/>
              </a:rPr>
              <a:t>	Mangiare e bere in automobile (es. McDrive) ha indotto necessità di avere in auto frigoriferi e sedili resistenti agli acidi e facilmente lavabili.</a:t>
            </a:r>
            <a:endParaRPr/>
          </a:p>
          <a:p>
            <a:pPr marL="342900" lvl="0" indent="-139700" algn="l" rtl="0">
              <a:spcBef>
                <a:spcPts val="640"/>
              </a:spcBef>
              <a:spcAft>
                <a:spcPts val="0"/>
              </a:spcAft>
              <a:buSzPts val="3200"/>
              <a:buNone/>
            </a:pPr>
            <a:endParaRPr>
              <a:latin typeface="Arial"/>
              <a:ea typeface="Arial"/>
              <a:cs typeface="Arial"/>
              <a:sym typeface="Arial"/>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907"/>
        <p:cNvGrpSpPr/>
        <p:nvPr/>
      </p:nvGrpSpPr>
      <p:grpSpPr>
        <a:xfrm>
          <a:off x="0" y="0"/>
          <a:ext cx="0" cy="0"/>
          <a:chOff x="0" y="0"/>
          <a:chExt cx="0" cy="0"/>
        </a:xfrm>
      </p:grpSpPr>
      <p:sp>
        <p:nvSpPr>
          <p:cNvPr id="1908" name="Google Shape;1908;p19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Tecnologia di produzione</a:t>
            </a:r>
            <a:endParaRPr/>
          </a:p>
        </p:txBody>
      </p:sp>
      <p:sp>
        <p:nvSpPr>
          <p:cNvPr id="1909" name="Google Shape;1909;p194"/>
          <p:cNvSpPr txBox="1">
            <a:spLocks noGrp="1"/>
          </p:cNvSpPr>
          <p:nvPr>
            <p:ph type="body" idx="1"/>
          </p:nvPr>
        </p:nvSpPr>
        <p:spPr>
          <a:xfrm>
            <a:off x="250825" y="1844675"/>
            <a:ext cx="8686800" cy="5013325"/>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3200"/>
              <a:buChar char="●"/>
            </a:pPr>
            <a:r>
              <a:rPr lang="it-IT">
                <a:latin typeface="Arial"/>
                <a:ea typeface="Arial"/>
                <a:cs typeface="Arial"/>
                <a:sym typeface="Arial"/>
              </a:rPr>
              <a:t> Biologica vs intensiva</a:t>
            </a:r>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Tradizionale vs non tradizionale</a:t>
            </a:r>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 OGM</a:t>
            </a:r>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 Packaging</a:t>
            </a:r>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a:p>
            <a:pPr marL="342900" lvl="0" indent="-342900" algn="l" rtl="0">
              <a:lnSpc>
                <a:spcPct val="90000"/>
              </a:lnSpc>
              <a:spcBef>
                <a:spcPts val="640"/>
              </a:spcBef>
              <a:spcAft>
                <a:spcPts val="0"/>
              </a:spcAft>
              <a:buSzPts val="3200"/>
              <a:buFont typeface="Noto Sans Symbols"/>
              <a:buNone/>
            </a:pPr>
            <a:r>
              <a:rPr lang="it-IT">
                <a:latin typeface="Arial"/>
                <a:ea typeface="Arial"/>
                <a:cs typeface="Arial"/>
                <a:sym typeface="Arial"/>
              </a:rPr>
              <a:t>Differenti aspettative da parte del consumatore</a:t>
            </a:r>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913"/>
        <p:cNvGrpSpPr/>
        <p:nvPr/>
      </p:nvGrpSpPr>
      <p:grpSpPr>
        <a:xfrm>
          <a:off x="0" y="0"/>
          <a:ext cx="0" cy="0"/>
          <a:chOff x="0" y="0"/>
          <a:chExt cx="0" cy="0"/>
        </a:xfrm>
      </p:grpSpPr>
      <p:sp>
        <p:nvSpPr>
          <p:cNvPr id="1914" name="Google Shape;1914;p19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Tecnologia di produzione</a:t>
            </a:r>
            <a:endParaRPr/>
          </a:p>
        </p:txBody>
      </p:sp>
      <p:sp>
        <p:nvSpPr>
          <p:cNvPr id="1915" name="Google Shape;1915;p195"/>
          <p:cNvSpPr txBox="1">
            <a:spLocks noGrp="1"/>
          </p:cNvSpPr>
          <p:nvPr>
            <p:ph type="body" idx="1"/>
          </p:nvPr>
        </p:nvSpPr>
        <p:spPr>
          <a:xfrm>
            <a:off x="457200" y="1557338"/>
            <a:ext cx="8229600" cy="530066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Noto Sans Symbols"/>
              <a:buNone/>
            </a:pPr>
            <a:r>
              <a:rPr lang="it-IT">
                <a:latin typeface="Arial"/>
                <a:ea typeface="Arial"/>
                <a:cs typeface="Arial"/>
                <a:sym typeface="Arial"/>
              </a:rPr>
              <a:t>OGM e benefici </a:t>
            </a:r>
            <a:endParaRPr/>
          </a:p>
          <a:p>
            <a:pPr marL="342900" lvl="0" indent="-342900" algn="l" rtl="0">
              <a:spcBef>
                <a:spcPts val="640"/>
              </a:spcBef>
              <a:spcAft>
                <a:spcPts val="0"/>
              </a:spcAft>
              <a:buSzPts val="3200"/>
              <a:buFont typeface="Noto Sans Symbols"/>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Aspetto visivo</a:t>
            </a:r>
            <a:endParaRPr/>
          </a:p>
          <a:p>
            <a:pPr marL="342900" lvl="0" indent="-254000" algn="l" rtl="0">
              <a:spcBef>
                <a:spcPts val="280"/>
              </a:spcBef>
              <a:spcAft>
                <a:spcPts val="0"/>
              </a:spcAft>
              <a:buSzPts val="1400"/>
              <a:buNone/>
            </a:pPr>
            <a:endParaRPr sz="1400">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 Prezzo più basso (non sempre trainante)</a:t>
            </a:r>
            <a:endParaRPr/>
          </a:p>
          <a:p>
            <a:pPr marL="342900" lvl="0" indent="-266700" algn="l" rtl="0">
              <a:spcBef>
                <a:spcPts val="240"/>
              </a:spcBef>
              <a:spcAft>
                <a:spcPts val="0"/>
              </a:spcAft>
              <a:buSzPts val="1200"/>
              <a:buNone/>
            </a:pPr>
            <a:endParaRPr sz="1200">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 Convenience</a:t>
            </a:r>
            <a:endParaRPr/>
          </a:p>
          <a:p>
            <a:pPr marL="342900" lvl="0" indent="-266700" algn="l" rtl="0">
              <a:spcBef>
                <a:spcPts val="240"/>
              </a:spcBef>
              <a:spcAft>
                <a:spcPts val="0"/>
              </a:spcAft>
              <a:buSzPts val="1200"/>
              <a:buNone/>
            </a:pPr>
            <a:endParaRPr sz="1200">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 Fisici (prestazioni, salutistici)</a:t>
            </a:r>
            <a:endParaRPr/>
          </a:p>
          <a:p>
            <a:pPr marL="342900" lvl="0" indent="-266700" algn="l" rtl="0">
              <a:spcBef>
                <a:spcPts val="240"/>
              </a:spcBef>
              <a:spcAft>
                <a:spcPts val="0"/>
              </a:spcAft>
              <a:buSzPts val="1200"/>
              <a:buNone/>
            </a:pPr>
            <a:endParaRPr sz="1200">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 Ambientali</a:t>
            </a:r>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919"/>
        <p:cNvGrpSpPr/>
        <p:nvPr/>
      </p:nvGrpSpPr>
      <p:grpSpPr>
        <a:xfrm>
          <a:off x="0" y="0"/>
          <a:ext cx="0" cy="0"/>
          <a:chOff x="0" y="0"/>
          <a:chExt cx="0" cy="0"/>
        </a:xfrm>
      </p:grpSpPr>
      <p:sp>
        <p:nvSpPr>
          <p:cNvPr id="1920" name="Google Shape;1920;p19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Tecnologia di produzione: OGM</a:t>
            </a:r>
            <a:endParaRPr/>
          </a:p>
        </p:txBody>
      </p:sp>
      <p:sp>
        <p:nvSpPr>
          <p:cNvPr id="1921" name="Google Shape;1921;p196"/>
          <p:cNvSpPr txBox="1">
            <a:spLocks noGrp="1"/>
          </p:cNvSpPr>
          <p:nvPr>
            <p:ph type="body" idx="1"/>
          </p:nvPr>
        </p:nvSpPr>
        <p:spPr>
          <a:xfrm>
            <a:off x="250825" y="1916113"/>
            <a:ext cx="8686800" cy="421481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Noto Sans Symbols"/>
              <a:buNone/>
            </a:pPr>
            <a:r>
              <a:rPr lang="it-IT">
                <a:latin typeface="Arial"/>
                <a:ea typeface="Arial"/>
                <a:cs typeface="Arial"/>
                <a:sym typeface="Arial"/>
              </a:rPr>
              <a:t>Disponibilità ad accettare (WTA)</a:t>
            </a:r>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 WTA: somma che il consumatore è disposto ad accettare per sostituire un cibo OGM-free per uno contenente OGM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Analisi sensoriale</a:t>
            </a:r>
            <a:endParaRPr/>
          </a:p>
        </p:txBody>
      </p:sp>
      <p:sp>
        <p:nvSpPr>
          <p:cNvPr id="134" name="Google Shape;134;p2"/>
          <p:cNvSpPr txBox="1">
            <a:spLocks noGrp="1"/>
          </p:cNvSpPr>
          <p:nvPr>
            <p:ph type="body" idx="1"/>
          </p:nvPr>
        </p:nvSpPr>
        <p:spPr>
          <a:xfrm>
            <a:off x="395288" y="1600200"/>
            <a:ext cx="8281168" cy="4530725"/>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SzPts val="3200"/>
              <a:buNone/>
            </a:pPr>
            <a:r>
              <a:rPr lang="it-IT" dirty="0">
                <a:latin typeface="Arial"/>
                <a:ea typeface="Arial"/>
                <a:cs typeface="Arial"/>
                <a:sym typeface="Arial"/>
              </a:rPr>
              <a:t>L’analisi sensoriale, nella </a:t>
            </a:r>
            <a:r>
              <a:rPr lang="it-IT" i="1" dirty="0">
                <a:latin typeface="Arial"/>
                <a:ea typeface="Arial"/>
                <a:cs typeface="Arial"/>
                <a:sym typeface="Arial"/>
              </a:rPr>
              <a:t>stretta accezione del termine</a:t>
            </a:r>
            <a:r>
              <a:rPr lang="it-IT" dirty="0">
                <a:latin typeface="Arial"/>
                <a:ea typeface="Arial"/>
                <a:cs typeface="Arial"/>
                <a:sym typeface="Arial"/>
              </a:rPr>
              <a:t>, è una tipologia di analisi condotta tramite i sensi.</a:t>
            </a:r>
          </a:p>
          <a:p>
            <a:pPr marL="0" lvl="0" indent="0" algn="just" rtl="0">
              <a:spcBef>
                <a:spcPts val="0"/>
              </a:spcBef>
              <a:spcAft>
                <a:spcPts val="0"/>
              </a:spcAft>
              <a:buSzPts val="3200"/>
              <a:buNone/>
            </a:pPr>
            <a:endParaRPr lang="it-IT" dirty="0"/>
          </a:p>
          <a:p>
            <a:pPr marL="0" lvl="0" indent="0" algn="just" rtl="0">
              <a:spcBef>
                <a:spcPts val="0"/>
              </a:spcBef>
              <a:spcAft>
                <a:spcPts val="0"/>
              </a:spcAft>
              <a:buSzPts val="3200"/>
              <a:buNone/>
            </a:pPr>
            <a:r>
              <a:rPr lang="it-IT" dirty="0"/>
              <a:t>Tipologia di analisi</a:t>
            </a:r>
            <a:r>
              <a:rPr lang="it-IT" dirty="0">
                <a:latin typeface="Arial"/>
                <a:ea typeface="Arial"/>
                <a:cs typeface="Arial"/>
                <a:sym typeface="Arial"/>
              </a:rPr>
              <a:t> adottata da una disciplina scientifica:</a:t>
            </a:r>
            <a:endParaRPr dirty="0">
              <a:latin typeface="Arial"/>
              <a:ea typeface="Arial"/>
              <a:cs typeface="Arial"/>
              <a:sym typeface="Arial"/>
            </a:endParaRPr>
          </a:p>
          <a:p>
            <a:pPr marL="0" lvl="0" indent="0" algn="just" rtl="0">
              <a:spcBef>
                <a:spcPts val="0"/>
              </a:spcBef>
              <a:spcAft>
                <a:spcPts val="0"/>
              </a:spcAft>
              <a:buSzPts val="3200"/>
              <a:buNone/>
            </a:pPr>
            <a:endParaRPr dirty="0">
              <a:latin typeface="Arial"/>
              <a:ea typeface="Arial"/>
              <a:cs typeface="Arial"/>
              <a:sym typeface="Arial"/>
            </a:endParaRPr>
          </a:p>
          <a:p>
            <a:pPr marL="342900" lvl="0" indent="-342900" algn="ctr" rtl="0">
              <a:spcBef>
                <a:spcPts val="640"/>
              </a:spcBef>
              <a:spcAft>
                <a:spcPts val="0"/>
              </a:spcAft>
              <a:buSzPts val="3200"/>
              <a:buFont typeface="Noto Sans Symbols"/>
              <a:buNone/>
            </a:pPr>
            <a:r>
              <a:rPr lang="it-IT" dirty="0">
                <a:latin typeface="Arial"/>
                <a:ea typeface="Arial"/>
                <a:cs typeface="Arial"/>
                <a:sym typeface="Arial"/>
              </a:rPr>
              <a:t>  </a:t>
            </a:r>
            <a:r>
              <a:rPr lang="it-IT" b="1" dirty="0">
                <a:solidFill>
                  <a:schemeClr val="hlink"/>
                </a:solidFill>
                <a:latin typeface="Arial"/>
                <a:ea typeface="Arial"/>
                <a:cs typeface="Arial"/>
                <a:sym typeface="Arial"/>
              </a:rPr>
              <a:t>SENSORY SCIENCE</a:t>
            </a:r>
            <a:endParaRPr dirty="0"/>
          </a:p>
          <a:p>
            <a:pPr marL="342900" lvl="0" indent="-342900" algn="ctr" rtl="0">
              <a:spcBef>
                <a:spcPts val="640"/>
              </a:spcBef>
              <a:spcAft>
                <a:spcPts val="0"/>
              </a:spcAft>
              <a:buSzPts val="3200"/>
              <a:buFont typeface="Noto Sans Symbols"/>
              <a:buNone/>
            </a:pPr>
            <a:r>
              <a:rPr lang="it-IT" dirty="0">
                <a:latin typeface="Arial"/>
                <a:ea typeface="Arial"/>
                <a:cs typeface="Arial"/>
                <a:sym typeface="Arial"/>
              </a:rPr>
              <a:t>  (scienza sensoriale)</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Test sui consumatori</a:t>
            </a:r>
            <a:endParaRPr/>
          </a:p>
        </p:txBody>
      </p:sp>
      <p:sp>
        <p:nvSpPr>
          <p:cNvPr id="244" name="Google Shape;244;p20"/>
          <p:cNvSpPr txBox="1">
            <a:spLocks noGrp="1"/>
          </p:cNvSpPr>
          <p:nvPr>
            <p:ph type="body" idx="1"/>
          </p:nvPr>
        </p:nvSpPr>
        <p:spPr>
          <a:xfrm>
            <a:off x="468313" y="1773238"/>
            <a:ext cx="8229600" cy="5013325"/>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3200"/>
              <a:buChar char="●"/>
            </a:pPr>
            <a:r>
              <a:rPr lang="it-IT">
                <a:latin typeface="Arial"/>
                <a:ea typeface="Arial"/>
                <a:cs typeface="Arial"/>
                <a:sym typeface="Arial"/>
              </a:rPr>
              <a:t>Problematiche intrinseche che li rendono inadatti ad essere utilizzati come test routinari di controllo e verifica degli standard qualitativi</a:t>
            </a:r>
            <a:endParaRPr/>
          </a:p>
          <a:p>
            <a:pPr marL="342900" lvl="0" indent="-139700" algn="just" rtl="0">
              <a:lnSpc>
                <a:spcPct val="90000"/>
              </a:lnSpc>
              <a:spcBef>
                <a:spcPts val="640"/>
              </a:spcBef>
              <a:spcAft>
                <a:spcPts val="0"/>
              </a:spcAft>
              <a:buSzPts val="3200"/>
              <a:buNone/>
            </a:pPr>
            <a:endParaRPr>
              <a:latin typeface="Arial"/>
              <a:ea typeface="Arial"/>
              <a:cs typeface="Arial"/>
              <a:sym typeface="Arial"/>
            </a:endParaRPr>
          </a:p>
          <a:p>
            <a:pPr marL="342900" lvl="0" indent="-342900" algn="just" rtl="0">
              <a:lnSpc>
                <a:spcPct val="90000"/>
              </a:lnSpc>
              <a:spcBef>
                <a:spcPts val="640"/>
              </a:spcBef>
              <a:spcAft>
                <a:spcPts val="0"/>
              </a:spcAft>
              <a:buSzPts val="3200"/>
              <a:buChar char="●"/>
            </a:pPr>
            <a:r>
              <a:rPr lang="it-IT">
                <a:latin typeface="Arial"/>
                <a:ea typeface="Arial"/>
                <a:cs typeface="Arial"/>
                <a:sym typeface="Arial"/>
              </a:rPr>
              <a:t>Non sono sempre utilizzabili per la ricerca e sviluppo in quanto sono in grado di dare un numero di informazioni limitatamente al modesto numero di domande che è possibile sottoporre al consumatore </a:t>
            </a:r>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sp>
        <p:nvSpPr>
          <p:cNvPr id="1926" name="Google Shape;1926;p1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Tecnologia di produzione: OGM</a:t>
            </a:r>
            <a:endParaRPr/>
          </a:p>
        </p:txBody>
      </p:sp>
      <p:sp>
        <p:nvSpPr>
          <p:cNvPr id="1927" name="Google Shape;1927;p197"/>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3200"/>
              <a:buFont typeface="Noto Sans Symbols"/>
              <a:buNone/>
            </a:pPr>
            <a:endParaRPr>
              <a:latin typeface="Arial"/>
              <a:ea typeface="Arial"/>
              <a:cs typeface="Arial"/>
              <a:sym typeface="Arial"/>
            </a:endParaRPr>
          </a:p>
          <a:p>
            <a:pPr marL="342900" lvl="0" indent="-342900" algn="l" rtl="0">
              <a:lnSpc>
                <a:spcPct val="90000"/>
              </a:lnSpc>
              <a:spcBef>
                <a:spcPts val="640"/>
              </a:spcBef>
              <a:spcAft>
                <a:spcPts val="0"/>
              </a:spcAft>
              <a:buSzPts val="3200"/>
              <a:buFont typeface="Noto Sans Symbols"/>
              <a:buNone/>
            </a:pPr>
            <a:r>
              <a:rPr lang="it-IT">
                <a:latin typeface="Arial"/>
                <a:ea typeface="Arial"/>
                <a:cs typeface="Arial"/>
                <a:sym typeface="Arial"/>
              </a:rPr>
              <a:t>WTA</a:t>
            </a:r>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a:p>
            <a:pPr marL="342900" lvl="0" indent="-342900" algn="l" rtl="0">
              <a:lnSpc>
                <a:spcPct val="90000"/>
              </a:lnSpc>
              <a:spcBef>
                <a:spcPts val="640"/>
              </a:spcBef>
              <a:spcAft>
                <a:spcPts val="0"/>
              </a:spcAft>
              <a:buSzPts val="3200"/>
              <a:buFont typeface="Noto Sans Symbols"/>
              <a:buNone/>
            </a:pPr>
            <a:r>
              <a:rPr lang="it-IT">
                <a:latin typeface="Arial"/>
                <a:ea typeface="Arial"/>
                <a:cs typeface="Arial"/>
                <a:sym typeface="Arial"/>
              </a:rPr>
              <a:t>&gt; per benefici personali</a:t>
            </a:r>
            <a:endParaRPr/>
          </a:p>
          <a:p>
            <a:pPr marL="342900" lvl="0" indent="-342900" algn="l" rtl="0">
              <a:lnSpc>
                <a:spcPct val="90000"/>
              </a:lnSpc>
              <a:spcBef>
                <a:spcPts val="640"/>
              </a:spcBef>
              <a:spcAft>
                <a:spcPts val="0"/>
              </a:spcAft>
              <a:buSzPts val="3200"/>
              <a:buFont typeface="Noto Sans Symbols"/>
              <a:buNone/>
            </a:pPr>
            <a:r>
              <a:rPr lang="it-IT">
                <a:latin typeface="Arial"/>
                <a:ea typeface="Arial"/>
                <a:cs typeface="Arial"/>
                <a:sym typeface="Arial"/>
              </a:rPr>
              <a:t> (performance, convenience, salute)</a:t>
            </a:r>
            <a:endParaRPr/>
          </a:p>
          <a:p>
            <a:pPr marL="342900" lvl="0" indent="-139700" algn="l" rtl="0">
              <a:lnSpc>
                <a:spcPct val="90000"/>
              </a:lnSpc>
              <a:spcBef>
                <a:spcPts val="640"/>
              </a:spcBef>
              <a:spcAft>
                <a:spcPts val="0"/>
              </a:spcAft>
              <a:buSzPts val="3200"/>
              <a:buFont typeface="Noto Sans Symbols"/>
              <a:buNone/>
            </a:pPr>
            <a:endParaRPr>
              <a:latin typeface="Arial"/>
              <a:ea typeface="Arial"/>
              <a:cs typeface="Arial"/>
              <a:sym typeface="Arial"/>
            </a:endParaRPr>
          </a:p>
          <a:p>
            <a:pPr marL="342900" lvl="0" indent="-342900" algn="l" rtl="0">
              <a:lnSpc>
                <a:spcPct val="90000"/>
              </a:lnSpc>
              <a:spcBef>
                <a:spcPts val="640"/>
              </a:spcBef>
              <a:spcAft>
                <a:spcPts val="0"/>
              </a:spcAft>
              <a:buSzPts val="3200"/>
              <a:buFont typeface="Noto Sans Symbols"/>
              <a:buNone/>
            </a:pPr>
            <a:r>
              <a:rPr lang="it-IT">
                <a:latin typeface="Arial"/>
                <a:ea typeface="Arial"/>
                <a:cs typeface="Arial"/>
                <a:sym typeface="Arial"/>
              </a:rPr>
              <a:t>&lt; per benefici generali </a:t>
            </a:r>
            <a:endParaRPr/>
          </a:p>
          <a:p>
            <a:pPr marL="342900" lvl="0" indent="-342900" algn="l" rtl="0">
              <a:lnSpc>
                <a:spcPct val="90000"/>
              </a:lnSpc>
              <a:spcBef>
                <a:spcPts val="640"/>
              </a:spcBef>
              <a:spcAft>
                <a:spcPts val="0"/>
              </a:spcAft>
              <a:buSzPts val="3200"/>
              <a:buFont typeface="Noto Sans Symbols"/>
              <a:buNone/>
            </a:pPr>
            <a:r>
              <a:rPr lang="it-IT">
                <a:latin typeface="Arial"/>
                <a:ea typeface="Arial"/>
                <a:cs typeface="Arial"/>
                <a:sym typeface="Arial"/>
              </a:rPr>
              <a:t> (ambientali, sociali es. benessere animale)</a:t>
            </a:r>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1931"/>
        <p:cNvGrpSpPr/>
        <p:nvPr/>
      </p:nvGrpSpPr>
      <p:grpSpPr>
        <a:xfrm>
          <a:off x="0" y="0"/>
          <a:ext cx="0" cy="0"/>
          <a:chOff x="0" y="0"/>
          <a:chExt cx="0" cy="0"/>
        </a:xfrm>
      </p:grpSpPr>
      <p:sp>
        <p:nvSpPr>
          <p:cNvPr id="1932" name="Google Shape;1932;p19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Tecnologia di produzione</a:t>
            </a:r>
            <a:endParaRPr/>
          </a:p>
        </p:txBody>
      </p:sp>
      <p:sp>
        <p:nvSpPr>
          <p:cNvPr id="1933" name="Google Shape;1933;p198"/>
          <p:cNvSpPr txBox="1">
            <a:spLocks noGrp="1"/>
          </p:cNvSpPr>
          <p:nvPr>
            <p:ph type="body" idx="1"/>
          </p:nvPr>
        </p:nvSpPr>
        <p:spPr>
          <a:xfrm>
            <a:off x="457200" y="1628775"/>
            <a:ext cx="8229600" cy="4824413"/>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3200"/>
              <a:buFont typeface="Noto Sans Symbols"/>
              <a:buNone/>
            </a:pPr>
            <a:r>
              <a:rPr lang="it-IT">
                <a:latin typeface="Arial"/>
                <a:ea typeface="Arial"/>
                <a:cs typeface="Arial"/>
                <a:sym typeface="Arial"/>
              </a:rPr>
              <a:t>Produzione e trasformazione</a:t>
            </a:r>
            <a:endParaRPr/>
          </a:p>
          <a:p>
            <a:pPr marL="342900" lvl="0" indent="-342900" algn="l" rtl="0">
              <a:lnSpc>
                <a:spcPct val="90000"/>
              </a:lnSpc>
              <a:spcBef>
                <a:spcPts val="640"/>
              </a:spcBef>
              <a:spcAft>
                <a:spcPts val="0"/>
              </a:spcAft>
              <a:buSzPts val="3200"/>
              <a:buFont typeface="Noto Sans Symbols"/>
              <a:buNone/>
            </a:pPr>
            <a:endParaRPr>
              <a:latin typeface="Arial"/>
              <a:ea typeface="Arial"/>
              <a:cs typeface="Arial"/>
              <a:sym typeface="Arial"/>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Agricoltura biologica (residuo zero)</a:t>
            </a:r>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 Irraggiamento</a:t>
            </a:r>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 Additivi</a:t>
            </a:r>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 Tecnologia produttiva</a:t>
            </a:r>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1937"/>
        <p:cNvGrpSpPr/>
        <p:nvPr/>
      </p:nvGrpSpPr>
      <p:grpSpPr>
        <a:xfrm>
          <a:off x="0" y="0"/>
          <a:ext cx="0" cy="0"/>
          <a:chOff x="0" y="0"/>
          <a:chExt cx="0" cy="0"/>
        </a:xfrm>
      </p:grpSpPr>
      <p:sp>
        <p:nvSpPr>
          <p:cNvPr id="1938" name="Google Shape;1938;p19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Tecnologie di produzione</a:t>
            </a:r>
            <a:endParaRPr/>
          </a:p>
        </p:txBody>
      </p:sp>
      <p:sp>
        <p:nvSpPr>
          <p:cNvPr id="1939" name="Google Shape;1939;p199"/>
          <p:cNvSpPr txBox="1">
            <a:spLocks noGrp="1"/>
          </p:cNvSpPr>
          <p:nvPr>
            <p:ph type="body" idx="1"/>
          </p:nvPr>
        </p:nvSpPr>
        <p:spPr>
          <a:xfrm>
            <a:off x="457200" y="1628775"/>
            <a:ext cx="8229600" cy="489585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3200"/>
              <a:buFont typeface="Noto Sans Symbols"/>
              <a:buNone/>
            </a:pPr>
            <a:r>
              <a:rPr lang="it-IT">
                <a:latin typeface="Arial"/>
                <a:ea typeface="Arial"/>
                <a:cs typeface="Arial"/>
                <a:sym typeface="Arial"/>
              </a:rPr>
              <a:t>Trasformazione:</a:t>
            </a:r>
            <a:endParaRPr/>
          </a:p>
          <a:p>
            <a:pPr marL="342900" lvl="0" indent="-342900" algn="l" rtl="0">
              <a:lnSpc>
                <a:spcPct val="90000"/>
              </a:lnSpc>
              <a:spcBef>
                <a:spcPts val="640"/>
              </a:spcBef>
              <a:spcAft>
                <a:spcPts val="0"/>
              </a:spcAft>
              <a:buSzPts val="3200"/>
              <a:buFont typeface="Noto Sans Symbols"/>
              <a:buNone/>
            </a:pPr>
            <a:endParaRPr>
              <a:latin typeface="Arial"/>
              <a:ea typeface="Arial"/>
              <a:cs typeface="Arial"/>
              <a:sym typeface="Arial"/>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 Freddo</a:t>
            </a:r>
            <a:endParaRPr/>
          </a:p>
          <a:p>
            <a:pPr marL="342900" lvl="0" indent="-266700" algn="l" rtl="0">
              <a:lnSpc>
                <a:spcPct val="90000"/>
              </a:lnSpc>
              <a:spcBef>
                <a:spcPts val="240"/>
              </a:spcBef>
              <a:spcAft>
                <a:spcPts val="0"/>
              </a:spcAft>
              <a:buSzPts val="1200"/>
              <a:buNone/>
            </a:pPr>
            <a:endParaRPr sz="1200">
              <a:latin typeface="Arial"/>
              <a:ea typeface="Arial"/>
              <a:cs typeface="Arial"/>
              <a:sym typeface="Arial"/>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 Liofilizzazione</a:t>
            </a:r>
            <a:endParaRPr/>
          </a:p>
          <a:p>
            <a:pPr marL="342900" lvl="0" indent="-266700" algn="l" rtl="0">
              <a:lnSpc>
                <a:spcPct val="90000"/>
              </a:lnSpc>
              <a:spcBef>
                <a:spcPts val="240"/>
              </a:spcBef>
              <a:spcAft>
                <a:spcPts val="0"/>
              </a:spcAft>
              <a:buSzPts val="1200"/>
              <a:buNone/>
            </a:pPr>
            <a:endParaRPr sz="1200">
              <a:latin typeface="Arial"/>
              <a:ea typeface="Arial"/>
              <a:cs typeface="Arial"/>
              <a:sym typeface="Arial"/>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 Essiccamento</a:t>
            </a:r>
            <a:endParaRPr/>
          </a:p>
          <a:p>
            <a:pPr marL="342900" lvl="0" indent="-266700" algn="l" rtl="0">
              <a:lnSpc>
                <a:spcPct val="90000"/>
              </a:lnSpc>
              <a:spcBef>
                <a:spcPts val="240"/>
              </a:spcBef>
              <a:spcAft>
                <a:spcPts val="0"/>
              </a:spcAft>
              <a:buSzPts val="1200"/>
              <a:buNone/>
            </a:pPr>
            <a:endParaRPr sz="1200">
              <a:latin typeface="Arial"/>
              <a:ea typeface="Arial"/>
              <a:cs typeface="Arial"/>
              <a:sym typeface="Arial"/>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 Calore</a:t>
            </a:r>
            <a:endParaRPr/>
          </a:p>
          <a:p>
            <a:pPr marL="342900" lvl="0" indent="-266700" algn="l" rtl="0">
              <a:lnSpc>
                <a:spcPct val="90000"/>
              </a:lnSpc>
              <a:spcBef>
                <a:spcPts val="240"/>
              </a:spcBef>
              <a:spcAft>
                <a:spcPts val="0"/>
              </a:spcAft>
              <a:buSzPts val="1200"/>
              <a:buNone/>
            </a:pPr>
            <a:endParaRPr sz="1200">
              <a:latin typeface="Arial"/>
              <a:ea typeface="Arial"/>
              <a:cs typeface="Arial"/>
              <a:sym typeface="Arial"/>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 Irraggiamento</a:t>
            </a:r>
            <a:endParaRPr/>
          </a:p>
        </p:txBody>
      </p:sp>
      <p:cxnSp>
        <p:nvCxnSpPr>
          <p:cNvPr id="1940" name="Google Shape;1940;p199"/>
          <p:cNvCxnSpPr/>
          <p:nvPr/>
        </p:nvCxnSpPr>
        <p:spPr>
          <a:xfrm rot="10800000">
            <a:off x="5724525" y="2781300"/>
            <a:ext cx="0" cy="3529013"/>
          </a:xfrm>
          <a:prstGeom prst="straightConnector1">
            <a:avLst/>
          </a:prstGeom>
          <a:noFill/>
          <a:ln w="38100" cap="flat" cmpd="sng">
            <a:solidFill>
              <a:schemeClr val="dk1"/>
            </a:solidFill>
            <a:prstDash val="solid"/>
            <a:round/>
            <a:headEnd type="none" w="med" len="med"/>
            <a:tailEnd type="stealth" w="lg" len="lg"/>
          </a:ln>
        </p:spPr>
      </p:cxnSp>
      <p:sp>
        <p:nvSpPr>
          <p:cNvPr id="1941" name="Google Shape;1941;p199"/>
          <p:cNvSpPr txBox="1"/>
          <p:nvPr/>
        </p:nvSpPr>
        <p:spPr>
          <a:xfrm rot="5400000">
            <a:off x="5102225" y="4411663"/>
            <a:ext cx="2484438" cy="5191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800">
                <a:solidFill>
                  <a:schemeClr val="dk1"/>
                </a:solidFill>
                <a:latin typeface="Arial"/>
                <a:ea typeface="Arial"/>
                <a:cs typeface="Arial"/>
                <a:sym typeface="Arial"/>
              </a:rPr>
              <a:t>accettazione</a:t>
            </a:r>
            <a:endParaRPr/>
          </a:p>
        </p:txBody>
      </p:sp>
      <p:sp>
        <p:nvSpPr>
          <p:cNvPr id="1942" name="Google Shape;1942;p199"/>
          <p:cNvSpPr txBox="1"/>
          <p:nvPr/>
        </p:nvSpPr>
        <p:spPr>
          <a:xfrm>
            <a:off x="5508625" y="2205038"/>
            <a:ext cx="431800" cy="6413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3600">
                <a:solidFill>
                  <a:schemeClr val="dk1"/>
                </a:solidFill>
                <a:latin typeface="Arial"/>
                <a:ea typeface="Arial"/>
                <a:cs typeface="Arial"/>
                <a:sym typeface="Arial"/>
              </a:rPr>
              <a:t>+</a:t>
            </a:r>
            <a:endParaRPr/>
          </a:p>
        </p:txBody>
      </p:sp>
      <p:sp>
        <p:nvSpPr>
          <p:cNvPr id="1943" name="Google Shape;1943;p199"/>
          <p:cNvSpPr txBox="1"/>
          <p:nvPr/>
        </p:nvSpPr>
        <p:spPr>
          <a:xfrm>
            <a:off x="5580063" y="6162675"/>
            <a:ext cx="431800" cy="6413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3600">
                <a:solidFill>
                  <a:schemeClr val="dk1"/>
                </a:solidFill>
                <a:latin typeface="Arial"/>
                <a:ea typeface="Arial"/>
                <a:cs typeface="Arial"/>
                <a:sym typeface="Arial"/>
              </a:rPr>
              <a:t>-</a:t>
            </a:r>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1947"/>
        <p:cNvGrpSpPr/>
        <p:nvPr/>
      </p:nvGrpSpPr>
      <p:grpSpPr>
        <a:xfrm>
          <a:off x="0" y="0"/>
          <a:ext cx="0" cy="0"/>
          <a:chOff x="0" y="0"/>
          <a:chExt cx="0" cy="0"/>
        </a:xfrm>
      </p:grpSpPr>
      <p:sp>
        <p:nvSpPr>
          <p:cNvPr id="1948" name="Google Shape;1948;p20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Proprietà salutistiche</a:t>
            </a:r>
            <a:endParaRPr/>
          </a:p>
        </p:txBody>
      </p:sp>
      <p:sp>
        <p:nvSpPr>
          <p:cNvPr id="1949" name="Google Shape;1949;p200"/>
          <p:cNvSpPr txBox="1">
            <a:spLocks noGrp="1"/>
          </p:cNvSpPr>
          <p:nvPr>
            <p:ph type="body" idx="1"/>
          </p:nvPr>
        </p:nvSpPr>
        <p:spPr>
          <a:xfrm>
            <a:off x="457200" y="1700213"/>
            <a:ext cx="8229600" cy="4430712"/>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Font typeface="Noto Sans Symbols"/>
              <a:buNone/>
            </a:pPr>
            <a:r>
              <a:rPr lang="it-IT">
                <a:latin typeface="Arial"/>
                <a:ea typeface="Arial"/>
                <a:cs typeface="Arial"/>
                <a:sym typeface="Arial"/>
              </a:rPr>
              <a:t>Beneficio vs rinuncia</a:t>
            </a:r>
            <a:endParaRPr/>
          </a:p>
          <a:p>
            <a:pPr marL="342900" lvl="0" indent="-342900" algn="l" rtl="0">
              <a:spcBef>
                <a:spcPts val="640"/>
              </a:spcBef>
              <a:spcAft>
                <a:spcPts val="0"/>
              </a:spcAft>
              <a:buSzPts val="3200"/>
              <a:buFont typeface="Noto Sans Symbols"/>
              <a:buNone/>
            </a:pPr>
            <a:endParaRPr>
              <a:latin typeface="Arial"/>
              <a:ea typeface="Arial"/>
              <a:cs typeface="Arial"/>
              <a:sym typeface="Arial"/>
            </a:endParaRPr>
          </a:p>
          <a:p>
            <a:pPr marL="342900" lvl="0" indent="-342900" algn="l" rtl="0">
              <a:spcBef>
                <a:spcPts val="640"/>
              </a:spcBef>
              <a:spcAft>
                <a:spcPts val="0"/>
              </a:spcAft>
              <a:buSzPts val="3200"/>
              <a:buFont typeface="Noto Sans Symbols"/>
              <a:buNone/>
            </a:pPr>
            <a:endParaRPr>
              <a:latin typeface="Arial"/>
              <a:ea typeface="Arial"/>
              <a:cs typeface="Arial"/>
              <a:sym typeface="Arial"/>
            </a:endParaRPr>
          </a:p>
          <a:p>
            <a:pPr marL="342900" lvl="0" indent="-342900" algn="l" rtl="0">
              <a:spcBef>
                <a:spcPts val="640"/>
              </a:spcBef>
              <a:spcAft>
                <a:spcPts val="0"/>
              </a:spcAft>
              <a:buSzPts val="3200"/>
              <a:buFont typeface="Noto Sans Symbols"/>
              <a:buNone/>
            </a:pPr>
            <a:r>
              <a:rPr lang="it-IT">
                <a:latin typeface="Arial"/>
                <a:ea typeface="Arial"/>
                <a:cs typeface="Arial"/>
                <a:sym typeface="Arial"/>
              </a:rPr>
              <a:t>Rinuncia: prezzo, convenience, fattori sociali</a:t>
            </a:r>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1953"/>
        <p:cNvGrpSpPr/>
        <p:nvPr/>
      </p:nvGrpSpPr>
      <p:grpSpPr>
        <a:xfrm>
          <a:off x="0" y="0"/>
          <a:ext cx="0" cy="0"/>
          <a:chOff x="0" y="0"/>
          <a:chExt cx="0" cy="0"/>
        </a:xfrm>
      </p:grpSpPr>
      <p:sp>
        <p:nvSpPr>
          <p:cNvPr id="1954" name="Google Shape;1954;p20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Proprietà salutistiche</a:t>
            </a:r>
            <a:endParaRPr/>
          </a:p>
        </p:txBody>
      </p:sp>
      <p:sp>
        <p:nvSpPr>
          <p:cNvPr id="1955" name="Google Shape;1955;p201"/>
          <p:cNvSpPr txBox="1">
            <a:spLocks noGrp="1"/>
          </p:cNvSpPr>
          <p:nvPr>
            <p:ph type="body" idx="1"/>
          </p:nvPr>
        </p:nvSpPr>
        <p:spPr>
          <a:xfrm>
            <a:off x="457200" y="1916113"/>
            <a:ext cx="8229600" cy="421481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Noto Sans Symbols"/>
              <a:buNone/>
            </a:pPr>
            <a:r>
              <a:rPr lang="it-IT">
                <a:latin typeface="Arial"/>
                <a:ea typeface="Arial"/>
                <a:cs typeface="Arial"/>
                <a:sym typeface="Arial"/>
              </a:rPr>
              <a:t>Disponibilità a pagare </a:t>
            </a:r>
            <a:endParaRPr/>
          </a:p>
          <a:p>
            <a:pPr marL="342900" lvl="0" indent="-139700" algn="l" rtl="0">
              <a:spcBef>
                <a:spcPts val="640"/>
              </a:spcBef>
              <a:spcAft>
                <a:spcPts val="0"/>
              </a:spcAft>
              <a:buSzPts val="3200"/>
              <a:buFont typeface="Noto Sans Symbols"/>
              <a:buNone/>
            </a:pPr>
            <a:endParaRPr>
              <a:latin typeface="Arial"/>
              <a:ea typeface="Arial"/>
              <a:cs typeface="Arial"/>
              <a:sym typeface="Arial"/>
            </a:endParaRPr>
          </a:p>
          <a:p>
            <a:pPr marL="342900" lvl="0" indent="-139700" algn="l" rtl="0">
              <a:spcBef>
                <a:spcPts val="640"/>
              </a:spcBef>
              <a:spcAft>
                <a:spcPts val="0"/>
              </a:spcAft>
              <a:buSzPts val="3200"/>
              <a:buFont typeface="Noto Sans Symbols"/>
              <a:buNone/>
            </a:pPr>
            <a:endParaRPr>
              <a:latin typeface="Arial"/>
              <a:ea typeface="Arial"/>
              <a:cs typeface="Arial"/>
              <a:sym typeface="Arial"/>
            </a:endParaRPr>
          </a:p>
          <a:p>
            <a:pPr marL="342900" lvl="0" indent="-342900" algn="l" rtl="0">
              <a:spcBef>
                <a:spcPts val="640"/>
              </a:spcBef>
              <a:spcAft>
                <a:spcPts val="0"/>
              </a:spcAft>
              <a:buSzPts val="3200"/>
              <a:buFont typeface="Noto Sans Symbols"/>
              <a:buNone/>
            </a:pPr>
            <a:r>
              <a:rPr lang="it-IT">
                <a:latin typeface="Arial"/>
                <a:ea typeface="Arial"/>
                <a:cs typeface="Arial"/>
                <a:sym typeface="Arial"/>
              </a:rPr>
              <a:t>&gt; Benefici  a breve termine</a:t>
            </a:r>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Font typeface="Noto Sans Symbols"/>
              <a:buNone/>
            </a:pPr>
            <a:r>
              <a:rPr lang="it-IT">
                <a:latin typeface="Arial"/>
                <a:ea typeface="Arial"/>
                <a:cs typeface="Arial"/>
                <a:sym typeface="Arial"/>
              </a:rPr>
              <a:t>&lt; Benefici a lungo termine</a:t>
            </a:r>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1959"/>
        <p:cNvGrpSpPr/>
        <p:nvPr/>
      </p:nvGrpSpPr>
      <p:grpSpPr>
        <a:xfrm>
          <a:off x="0" y="0"/>
          <a:ext cx="0" cy="0"/>
          <a:chOff x="0" y="0"/>
          <a:chExt cx="0" cy="0"/>
        </a:xfrm>
      </p:grpSpPr>
      <p:sp>
        <p:nvSpPr>
          <p:cNvPr id="1960" name="Google Shape;1960;p2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400">
                <a:latin typeface="Arial"/>
                <a:ea typeface="Arial"/>
                <a:cs typeface="Arial"/>
                <a:sym typeface="Arial"/>
              </a:rPr>
              <a:t>Ostacoli al consumo di alimenti salutistici</a:t>
            </a:r>
            <a:endParaRPr/>
          </a:p>
        </p:txBody>
      </p:sp>
      <p:sp>
        <p:nvSpPr>
          <p:cNvPr id="1961" name="Google Shape;1961;p202"/>
          <p:cNvSpPr txBox="1">
            <a:spLocks noGrp="1"/>
          </p:cNvSpPr>
          <p:nvPr>
            <p:ph type="body" idx="1"/>
          </p:nvPr>
        </p:nvSpPr>
        <p:spPr>
          <a:xfrm>
            <a:off x="457200" y="1628775"/>
            <a:ext cx="8229600" cy="4502150"/>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Font typeface="Noto Sans Symbols"/>
              <a:buNone/>
            </a:pPr>
            <a:r>
              <a:rPr lang="it-IT">
                <a:latin typeface="Arial"/>
                <a:ea typeface="Arial"/>
                <a:cs typeface="Arial"/>
                <a:sym typeface="Arial"/>
              </a:rPr>
              <a:t>Conoscenza dei benefici</a:t>
            </a:r>
            <a:endParaRPr/>
          </a:p>
          <a:p>
            <a:pPr marL="342900" lvl="0" indent="-342900" algn="l" rtl="0">
              <a:spcBef>
                <a:spcPts val="640"/>
              </a:spcBef>
              <a:spcAft>
                <a:spcPts val="0"/>
              </a:spcAft>
              <a:buSzPts val="3200"/>
              <a:buFont typeface="Noto Sans Symbols"/>
              <a:buNone/>
            </a:pPr>
            <a:endParaRPr>
              <a:latin typeface="Arial"/>
              <a:ea typeface="Arial"/>
              <a:cs typeface="Arial"/>
              <a:sym typeface="Arial"/>
            </a:endParaRPr>
          </a:p>
          <a:p>
            <a:pPr marL="342900" lvl="0" indent="-342900" algn="l" rtl="0">
              <a:spcBef>
                <a:spcPts val="640"/>
              </a:spcBef>
              <a:spcAft>
                <a:spcPts val="0"/>
              </a:spcAft>
              <a:buSzPts val="3200"/>
              <a:buFont typeface="Noto Sans Symbols"/>
              <a:buNone/>
            </a:pPr>
            <a:r>
              <a:rPr lang="it-IT">
                <a:latin typeface="Arial"/>
                <a:ea typeface="Arial"/>
                <a:cs typeface="Arial"/>
                <a:sym typeface="Arial"/>
              </a:rPr>
              <a:t>Gap tra conoscenza e intenzione</a:t>
            </a:r>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Font typeface="Noto Sans Symbols"/>
              <a:buNone/>
            </a:pPr>
            <a:r>
              <a:rPr lang="it-IT">
                <a:latin typeface="Arial"/>
                <a:ea typeface="Arial"/>
                <a:cs typeface="Arial"/>
                <a:sym typeface="Arial"/>
              </a:rPr>
              <a:t>Gap tra intenzione e azione</a:t>
            </a:r>
            <a:endParaRPr/>
          </a:p>
          <a:p>
            <a:pPr marL="342900" lvl="0" indent="-342900" algn="l" rtl="0">
              <a:spcBef>
                <a:spcPts val="640"/>
              </a:spcBef>
              <a:spcAft>
                <a:spcPts val="0"/>
              </a:spcAft>
              <a:buSzPts val="3200"/>
              <a:buFont typeface="Noto Sans Symbols"/>
              <a:buNone/>
            </a:pPr>
            <a:endParaRPr>
              <a:latin typeface="Arial"/>
              <a:ea typeface="Arial"/>
              <a:cs typeface="Arial"/>
              <a:sym typeface="Arial"/>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1965"/>
        <p:cNvGrpSpPr/>
        <p:nvPr/>
      </p:nvGrpSpPr>
      <p:grpSpPr>
        <a:xfrm>
          <a:off x="0" y="0"/>
          <a:ext cx="0" cy="0"/>
          <a:chOff x="0" y="0"/>
          <a:chExt cx="0" cy="0"/>
        </a:xfrm>
      </p:grpSpPr>
      <p:sp>
        <p:nvSpPr>
          <p:cNvPr id="1966" name="Google Shape;1966;p20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Marca</a:t>
            </a:r>
            <a:endParaRPr/>
          </a:p>
        </p:txBody>
      </p:sp>
      <p:sp>
        <p:nvSpPr>
          <p:cNvPr id="1967" name="Google Shape;1967;p203"/>
          <p:cNvSpPr txBox="1">
            <a:spLocks noGrp="1"/>
          </p:cNvSpPr>
          <p:nvPr>
            <p:ph type="body" idx="1"/>
          </p:nvPr>
        </p:nvSpPr>
        <p:spPr>
          <a:xfrm>
            <a:off x="457200" y="1341438"/>
            <a:ext cx="8229600" cy="5178425"/>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2800"/>
              <a:buFont typeface="Noto Sans Symbols"/>
              <a:buNone/>
            </a:pPr>
            <a:r>
              <a:rPr lang="it-IT" sz="2800">
                <a:latin typeface="Arial"/>
                <a:ea typeface="Arial"/>
                <a:cs typeface="Arial"/>
                <a:sym typeface="Arial"/>
              </a:rPr>
              <a:t>Definizione legale ed economica</a:t>
            </a:r>
            <a:r>
              <a:rPr lang="it-IT">
                <a:latin typeface="Arial"/>
                <a:ea typeface="Arial"/>
                <a:cs typeface="Arial"/>
                <a:sym typeface="Arial"/>
              </a:rPr>
              <a:t> </a:t>
            </a:r>
            <a:endParaRPr/>
          </a:p>
          <a:p>
            <a:pPr marL="342900" lvl="0" indent="-342900" algn="just" rtl="0">
              <a:spcBef>
                <a:spcPts val="240"/>
              </a:spcBef>
              <a:spcAft>
                <a:spcPts val="0"/>
              </a:spcAft>
              <a:buSzPts val="1200"/>
              <a:buFont typeface="Noto Sans Symbols"/>
              <a:buNone/>
            </a:pPr>
            <a:endParaRPr sz="1200">
              <a:latin typeface="Arial"/>
              <a:ea typeface="Arial"/>
              <a:cs typeface="Arial"/>
              <a:sym typeface="Arial"/>
            </a:endParaRPr>
          </a:p>
          <a:p>
            <a:pPr marL="342900" lvl="0" indent="-342900" algn="just" rtl="0">
              <a:spcBef>
                <a:spcPts val="640"/>
              </a:spcBef>
              <a:spcAft>
                <a:spcPts val="0"/>
              </a:spcAft>
              <a:buSzPts val="2800"/>
              <a:buChar char="●"/>
            </a:pPr>
            <a:r>
              <a:rPr lang="it-IT" sz="2800">
                <a:latin typeface="Arial"/>
                <a:ea typeface="Arial"/>
                <a:cs typeface="Arial"/>
                <a:sym typeface="Arial"/>
              </a:rPr>
              <a:t>Nome, simbolo, disegno, o una combinazione di tali elementi, con cui si identificano prodotti o servizi di uno o più venditori al fine di differenziarli da altri offerti dalla concorrenza</a:t>
            </a:r>
            <a:r>
              <a:rPr lang="it-IT">
                <a:latin typeface="Arial"/>
                <a:ea typeface="Arial"/>
                <a:cs typeface="Arial"/>
                <a:sym typeface="Arial"/>
              </a:rPr>
              <a:t>.</a:t>
            </a:r>
            <a:endParaRPr/>
          </a:p>
          <a:p>
            <a:pPr marL="342900" lvl="0" indent="-215900" algn="just" rtl="0">
              <a:spcBef>
                <a:spcPts val="400"/>
              </a:spcBef>
              <a:spcAft>
                <a:spcPts val="0"/>
              </a:spcAft>
              <a:buSzPts val="2000"/>
              <a:buNone/>
            </a:pPr>
            <a:endParaRPr sz="2000">
              <a:latin typeface="Arial"/>
              <a:ea typeface="Arial"/>
              <a:cs typeface="Arial"/>
              <a:sym typeface="Arial"/>
            </a:endParaRPr>
          </a:p>
          <a:p>
            <a:pPr marL="342900" lvl="0" indent="-342900" algn="just" rtl="0">
              <a:spcBef>
                <a:spcPts val="560"/>
              </a:spcBef>
              <a:spcAft>
                <a:spcPts val="0"/>
              </a:spcAft>
              <a:buSzPts val="2800"/>
              <a:buChar char="●"/>
            </a:pPr>
            <a:r>
              <a:rPr lang="it-IT" sz="2800">
                <a:latin typeface="Arial"/>
                <a:ea typeface="Arial"/>
                <a:cs typeface="Arial"/>
                <a:sym typeface="Arial"/>
              </a:rPr>
              <a:t> Una specifica relazione istituita in un dato mercato tra una determinata domanda, una determinata offerta e una determinata concorrenza</a:t>
            </a:r>
            <a:endParaRPr>
              <a:latin typeface="Arial"/>
              <a:ea typeface="Arial"/>
              <a:cs typeface="Arial"/>
              <a:sym typeface="Arial"/>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1971"/>
        <p:cNvGrpSpPr/>
        <p:nvPr/>
      </p:nvGrpSpPr>
      <p:grpSpPr>
        <a:xfrm>
          <a:off x="0" y="0"/>
          <a:ext cx="0" cy="0"/>
          <a:chOff x="0" y="0"/>
          <a:chExt cx="0" cy="0"/>
        </a:xfrm>
      </p:grpSpPr>
      <p:sp>
        <p:nvSpPr>
          <p:cNvPr id="1972" name="Google Shape;1972;p20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Marchio e marca</a:t>
            </a:r>
            <a:endParaRPr/>
          </a:p>
        </p:txBody>
      </p:sp>
      <p:sp>
        <p:nvSpPr>
          <p:cNvPr id="1973" name="Google Shape;1973;p204"/>
          <p:cNvSpPr txBox="1">
            <a:spLocks noGrp="1"/>
          </p:cNvSpPr>
          <p:nvPr>
            <p:ph type="body" idx="1"/>
          </p:nvPr>
        </p:nvSpPr>
        <p:spPr>
          <a:xfrm>
            <a:off x="457200" y="1916113"/>
            <a:ext cx="8229600" cy="4608512"/>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2800"/>
              <a:buChar char="●"/>
            </a:pPr>
            <a:r>
              <a:rPr lang="it-IT" sz="2800">
                <a:latin typeface="Arial"/>
                <a:ea typeface="Arial"/>
                <a:cs typeface="Arial"/>
                <a:sym typeface="Arial"/>
              </a:rPr>
              <a:t>Al contrario del marchio che è un concetto statico di natura giuridica, la marca è un concetto astratto e dinamico .</a:t>
            </a:r>
            <a:endParaRPr/>
          </a:p>
          <a:p>
            <a:pPr marL="342900" lvl="0" indent="-165100" algn="just" rtl="0">
              <a:spcBef>
                <a:spcPts val="560"/>
              </a:spcBef>
              <a:spcAft>
                <a:spcPts val="0"/>
              </a:spcAft>
              <a:buSzPts val="2800"/>
              <a:buNone/>
            </a:pPr>
            <a:endParaRPr sz="2800">
              <a:latin typeface="Arial"/>
              <a:ea typeface="Arial"/>
              <a:cs typeface="Arial"/>
              <a:sym typeface="Arial"/>
            </a:endParaRPr>
          </a:p>
          <a:p>
            <a:pPr marL="342900" lvl="0" indent="-342900" algn="just" rtl="0">
              <a:spcBef>
                <a:spcPts val="560"/>
              </a:spcBef>
              <a:spcAft>
                <a:spcPts val="0"/>
              </a:spcAft>
              <a:buSzPts val="2800"/>
              <a:buChar char="●"/>
            </a:pPr>
            <a:r>
              <a:rPr lang="it-IT" sz="2800">
                <a:latin typeface="Arial"/>
                <a:ea typeface="Arial"/>
                <a:cs typeface="Arial"/>
                <a:sym typeface="Arial"/>
              </a:rPr>
              <a:t>La marca è nella testa dei consumatori. Se un consumatore parla di Nike non si riferisce solo ad un'impresa produttrice di articoli sportivi ma evoca un modo di vivere e vestire sportivo, giovanile e di moda.</a:t>
            </a:r>
            <a:endParaRPr/>
          </a:p>
          <a:p>
            <a:pPr marL="342900" lvl="0" indent="-165100" algn="l" rtl="0">
              <a:spcBef>
                <a:spcPts val="560"/>
              </a:spcBef>
              <a:spcAft>
                <a:spcPts val="0"/>
              </a:spcAft>
              <a:buSzPts val="2800"/>
              <a:buNone/>
            </a:pPr>
            <a:endParaRPr sz="2800">
              <a:latin typeface="Arial"/>
              <a:ea typeface="Arial"/>
              <a:cs typeface="Arial"/>
              <a:sym typeface="Arial"/>
            </a:endParaRPr>
          </a:p>
          <a:p>
            <a:pPr marL="342900" lvl="0" indent="-165100" algn="l" rtl="0">
              <a:spcBef>
                <a:spcPts val="560"/>
              </a:spcBef>
              <a:spcAft>
                <a:spcPts val="0"/>
              </a:spcAft>
              <a:buSzPts val="2800"/>
              <a:buNone/>
            </a:pPr>
            <a:endParaRPr sz="2800">
              <a:latin typeface="Arial"/>
              <a:ea typeface="Arial"/>
              <a:cs typeface="Arial"/>
              <a:sym typeface="Arial"/>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1977"/>
        <p:cNvGrpSpPr/>
        <p:nvPr/>
      </p:nvGrpSpPr>
      <p:grpSpPr>
        <a:xfrm>
          <a:off x="0" y="0"/>
          <a:ext cx="0" cy="0"/>
          <a:chOff x="0" y="0"/>
          <a:chExt cx="0" cy="0"/>
        </a:xfrm>
      </p:grpSpPr>
      <p:sp>
        <p:nvSpPr>
          <p:cNvPr id="1978" name="Google Shape;1978;p2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Marca: definizione estesa</a:t>
            </a:r>
            <a:endParaRPr/>
          </a:p>
        </p:txBody>
      </p:sp>
      <p:sp>
        <p:nvSpPr>
          <p:cNvPr id="1979" name="Google Shape;1979;p205"/>
          <p:cNvSpPr txBox="1">
            <a:spLocks noGrp="1"/>
          </p:cNvSpPr>
          <p:nvPr>
            <p:ph type="body" idx="1"/>
          </p:nvPr>
        </p:nvSpPr>
        <p:spPr>
          <a:xfrm>
            <a:off x="457200" y="1844675"/>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3200"/>
              <a:buChar char="●"/>
            </a:pPr>
            <a:r>
              <a:rPr lang="it-IT">
                <a:latin typeface="Arial"/>
                <a:ea typeface="Arial"/>
                <a:cs typeface="Arial"/>
                <a:sym typeface="Arial"/>
              </a:rPr>
              <a:t> Costrutto percettivo sintetico in grado di attivare sequenze di rappresentazioni mentali che collegano valori (economici, sociali, ambientali), benefici (funzionali e simbolici) e attributi (tangibili ed intangibili) dei prodotti offerti.</a:t>
            </a:r>
            <a:endParaRPr/>
          </a:p>
          <a:p>
            <a:pPr marL="342900" lvl="0" indent="-139700" algn="just" rtl="0">
              <a:lnSpc>
                <a:spcPct val="90000"/>
              </a:lnSpc>
              <a:spcBef>
                <a:spcPts val="640"/>
              </a:spcBef>
              <a:spcAft>
                <a:spcPts val="0"/>
              </a:spcAft>
              <a:buSzPts val="3200"/>
              <a:buNone/>
            </a:pPr>
            <a:endParaRPr>
              <a:latin typeface="Arial"/>
              <a:ea typeface="Arial"/>
              <a:cs typeface="Arial"/>
              <a:sym typeface="Arial"/>
            </a:endParaRPr>
          </a:p>
          <a:p>
            <a:pPr marL="342900" lvl="0" indent="-342900" algn="just" rtl="0">
              <a:lnSpc>
                <a:spcPct val="90000"/>
              </a:lnSpc>
              <a:spcBef>
                <a:spcPts val="640"/>
              </a:spcBef>
              <a:spcAft>
                <a:spcPts val="0"/>
              </a:spcAft>
              <a:buSzPts val="3200"/>
              <a:buChar char="●"/>
            </a:pPr>
            <a:r>
              <a:rPr lang="it-IT">
                <a:latin typeface="Arial"/>
                <a:ea typeface="Arial"/>
                <a:cs typeface="Arial"/>
                <a:sym typeface="Arial"/>
              </a:rPr>
              <a:t> La marca è un’astrazione della percezione del prodotto in un marchio.</a:t>
            </a:r>
            <a:endParaRPr>
              <a:latin typeface="Arial"/>
              <a:ea typeface="Arial"/>
              <a:cs typeface="Arial"/>
              <a:sym typeface="Arial"/>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1983"/>
        <p:cNvGrpSpPr/>
        <p:nvPr/>
      </p:nvGrpSpPr>
      <p:grpSpPr>
        <a:xfrm>
          <a:off x="0" y="0"/>
          <a:ext cx="0" cy="0"/>
          <a:chOff x="0" y="0"/>
          <a:chExt cx="0" cy="0"/>
        </a:xfrm>
      </p:grpSpPr>
      <p:sp>
        <p:nvSpPr>
          <p:cNvPr id="1984" name="Google Shape;1984;p20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Marca e scelta del consumatore.</a:t>
            </a:r>
            <a:endParaRPr/>
          </a:p>
        </p:txBody>
      </p:sp>
      <p:sp>
        <p:nvSpPr>
          <p:cNvPr id="1985" name="Google Shape;1985;p206"/>
          <p:cNvSpPr txBox="1">
            <a:spLocks noGrp="1"/>
          </p:cNvSpPr>
          <p:nvPr>
            <p:ph type="body" idx="1"/>
          </p:nvPr>
        </p:nvSpPr>
        <p:spPr>
          <a:xfrm>
            <a:off x="457200" y="1628775"/>
            <a:ext cx="8229600" cy="4962525"/>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3200"/>
              <a:buChar char="●"/>
            </a:pPr>
            <a:r>
              <a:rPr lang="it-IT">
                <a:latin typeface="Arial"/>
                <a:ea typeface="Arial"/>
                <a:cs typeface="Arial"/>
                <a:sym typeface="Arial"/>
              </a:rPr>
              <a:t> Il consumatore non compra sempre seguendo criteri oggettivi e razionali, ma prova un’esperienza simbolica ed occasionale.</a:t>
            </a:r>
            <a:endParaRPr/>
          </a:p>
          <a:p>
            <a:pPr marL="342900" lvl="0" indent="-139700" algn="just" rtl="0">
              <a:spcBef>
                <a:spcPts val="640"/>
              </a:spcBef>
              <a:spcAft>
                <a:spcPts val="0"/>
              </a:spcAft>
              <a:buSzPts val="3200"/>
              <a:buNone/>
            </a:pPr>
            <a:endParaRPr>
              <a:latin typeface="Arial"/>
              <a:ea typeface="Arial"/>
              <a:cs typeface="Arial"/>
              <a:sym typeface="Arial"/>
            </a:endParaRPr>
          </a:p>
          <a:p>
            <a:pPr marL="342900" lvl="0" indent="-342900" algn="just" rtl="0">
              <a:spcBef>
                <a:spcPts val="640"/>
              </a:spcBef>
              <a:spcAft>
                <a:spcPts val="0"/>
              </a:spcAft>
              <a:buSzPts val="3200"/>
              <a:buChar char="●"/>
            </a:pPr>
            <a:r>
              <a:rPr lang="it-IT">
                <a:latin typeface="Arial"/>
                <a:ea typeface="Arial"/>
                <a:cs typeface="Arial"/>
                <a:sym typeface="Arial"/>
              </a:rPr>
              <a:t> Nome commerciale, packaging, immagine, aspetto, promozione, distribuzione fisica, prezzo concorrono nella percezione del prodotto.</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Panel test</a:t>
            </a:r>
            <a:endParaRPr/>
          </a:p>
        </p:txBody>
      </p:sp>
      <p:sp>
        <p:nvSpPr>
          <p:cNvPr id="250" name="Google Shape;250;p21"/>
          <p:cNvSpPr txBox="1">
            <a:spLocks noGrp="1"/>
          </p:cNvSpPr>
          <p:nvPr>
            <p:ph type="body" idx="1"/>
          </p:nvPr>
        </p:nvSpPr>
        <p:spPr>
          <a:xfrm>
            <a:off x="457200" y="1590675"/>
            <a:ext cx="8229600" cy="4862513"/>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3200"/>
              <a:buChar char="●"/>
            </a:pPr>
            <a:r>
              <a:rPr lang="it-IT">
                <a:latin typeface="Arial"/>
                <a:ea typeface="Arial"/>
                <a:cs typeface="Arial"/>
                <a:sym typeface="Arial"/>
              </a:rPr>
              <a:t>Panel: gruppo di giudici (persone selezionate ed addestrate alla valutazione sensoriale di un prodotto alimentare)</a:t>
            </a:r>
            <a:endParaRPr>
              <a:latin typeface="Arial"/>
              <a:ea typeface="Arial"/>
              <a:cs typeface="Arial"/>
              <a:sym typeface="Arial"/>
            </a:endParaRPr>
          </a:p>
          <a:p>
            <a:pPr marL="342900" lvl="0" indent="-241300" algn="just" rtl="0">
              <a:lnSpc>
                <a:spcPct val="90000"/>
              </a:lnSpc>
              <a:spcBef>
                <a:spcPts val="320"/>
              </a:spcBef>
              <a:spcAft>
                <a:spcPts val="0"/>
              </a:spcAft>
              <a:buSzPts val="1600"/>
              <a:buNone/>
            </a:pPr>
            <a:endParaRPr sz="1600">
              <a:latin typeface="Arial"/>
              <a:ea typeface="Arial"/>
              <a:cs typeface="Arial"/>
              <a:sym typeface="Arial"/>
            </a:endParaRPr>
          </a:p>
          <a:p>
            <a:pPr marL="342900" lvl="0" indent="-342900" algn="just" rtl="0">
              <a:lnSpc>
                <a:spcPct val="90000"/>
              </a:lnSpc>
              <a:spcBef>
                <a:spcPts val="640"/>
              </a:spcBef>
              <a:spcAft>
                <a:spcPts val="0"/>
              </a:spcAft>
              <a:buSzPts val="3200"/>
              <a:buChar char="●"/>
            </a:pPr>
            <a:r>
              <a:rPr lang="it-IT">
                <a:latin typeface="Arial"/>
                <a:ea typeface="Arial"/>
                <a:cs typeface="Arial"/>
                <a:sym typeface="Arial"/>
              </a:rPr>
              <a:t>Valutazione di </a:t>
            </a:r>
            <a:r>
              <a:rPr lang="it-IT" b="1">
                <a:solidFill>
                  <a:schemeClr val="hlink"/>
                </a:solidFill>
                <a:latin typeface="Arial"/>
                <a:ea typeface="Arial"/>
                <a:cs typeface="Arial"/>
                <a:sym typeface="Arial"/>
              </a:rPr>
              <a:t>tipo analitico</a:t>
            </a:r>
            <a:r>
              <a:rPr lang="it-IT">
                <a:latin typeface="Arial"/>
                <a:ea typeface="Arial"/>
                <a:cs typeface="Arial"/>
                <a:sym typeface="Arial"/>
              </a:rPr>
              <a:t> utilizzata per discriminare o descrivere caratteristiche sensoriali dei prodotti alimentari</a:t>
            </a:r>
            <a:endParaRPr/>
          </a:p>
          <a:p>
            <a:pPr marL="342900" lvl="0" indent="-241300" algn="just" rtl="0">
              <a:lnSpc>
                <a:spcPct val="90000"/>
              </a:lnSpc>
              <a:spcBef>
                <a:spcPts val="320"/>
              </a:spcBef>
              <a:spcAft>
                <a:spcPts val="0"/>
              </a:spcAft>
              <a:buSzPts val="1600"/>
              <a:buNone/>
            </a:pPr>
            <a:endParaRPr sz="1600">
              <a:latin typeface="Arial"/>
              <a:ea typeface="Arial"/>
              <a:cs typeface="Arial"/>
              <a:sym typeface="Arial"/>
            </a:endParaRPr>
          </a:p>
          <a:p>
            <a:pPr marL="342900" lvl="0" indent="-342900" algn="just" rtl="0">
              <a:lnSpc>
                <a:spcPct val="90000"/>
              </a:lnSpc>
              <a:spcBef>
                <a:spcPts val="640"/>
              </a:spcBef>
              <a:spcAft>
                <a:spcPts val="0"/>
              </a:spcAft>
              <a:buSzPts val="3200"/>
              <a:buChar char="●"/>
            </a:pPr>
            <a:r>
              <a:rPr lang="it-IT">
                <a:latin typeface="Arial"/>
                <a:ea typeface="Arial"/>
                <a:cs typeface="Arial"/>
                <a:sym typeface="Arial"/>
              </a:rPr>
              <a:t>La componente edonistica del giudizio espresso da un singolo membro del panel deve essere assente </a:t>
            </a:r>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1989"/>
        <p:cNvGrpSpPr/>
        <p:nvPr/>
      </p:nvGrpSpPr>
      <p:grpSpPr>
        <a:xfrm>
          <a:off x="0" y="0"/>
          <a:ext cx="0" cy="0"/>
          <a:chOff x="0" y="0"/>
          <a:chExt cx="0" cy="0"/>
        </a:xfrm>
      </p:grpSpPr>
      <p:sp>
        <p:nvSpPr>
          <p:cNvPr id="1990" name="Google Shape;1990;p20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Fattori sociali, etici e politici</a:t>
            </a:r>
            <a:endParaRPr/>
          </a:p>
        </p:txBody>
      </p:sp>
      <p:sp>
        <p:nvSpPr>
          <p:cNvPr id="1991" name="Google Shape;1991;p207"/>
          <p:cNvSpPr txBox="1">
            <a:spLocks noGrp="1"/>
          </p:cNvSpPr>
          <p:nvPr>
            <p:ph type="body" idx="1"/>
          </p:nvPr>
        </p:nvSpPr>
        <p:spPr>
          <a:xfrm>
            <a:off x="457200" y="1268413"/>
            <a:ext cx="8229600" cy="5257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800"/>
              <a:buFont typeface="Noto Sans Symbols"/>
              <a:buNone/>
            </a:pPr>
            <a:r>
              <a:rPr lang="it-IT" sz="2800">
                <a:latin typeface="Arial"/>
                <a:ea typeface="Arial"/>
                <a:cs typeface="Arial"/>
                <a:sym typeface="Arial"/>
              </a:rPr>
              <a:t>Consumo socialmente responsabile</a:t>
            </a:r>
            <a:endParaRPr/>
          </a:p>
          <a:p>
            <a:pPr marL="342900" lvl="0" indent="-342900" algn="l" rtl="0">
              <a:spcBef>
                <a:spcPts val="560"/>
              </a:spcBef>
              <a:spcAft>
                <a:spcPts val="0"/>
              </a:spcAft>
              <a:buSzPts val="2800"/>
              <a:buFont typeface="Noto Sans Symbols"/>
              <a:buNone/>
            </a:pPr>
            <a:r>
              <a:rPr lang="it-IT" sz="2800">
                <a:latin typeface="Arial"/>
                <a:ea typeface="Arial"/>
                <a:cs typeface="Arial"/>
                <a:sym typeface="Arial"/>
              </a:rPr>
              <a:t> - Prodotti provenienti da determinate aree</a:t>
            </a:r>
            <a:endParaRPr/>
          </a:p>
          <a:p>
            <a:pPr marL="342900" lvl="0" indent="-342900" algn="l" rtl="0">
              <a:spcBef>
                <a:spcPts val="560"/>
              </a:spcBef>
              <a:spcAft>
                <a:spcPts val="0"/>
              </a:spcAft>
              <a:buSzPts val="2800"/>
              <a:buFont typeface="Noto Sans Symbols"/>
              <a:buNone/>
            </a:pPr>
            <a:r>
              <a:rPr lang="it-IT" sz="2800">
                <a:latin typeface="Arial"/>
                <a:ea typeface="Arial"/>
                <a:cs typeface="Arial"/>
                <a:sym typeface="Arial"/>
              </a:rPr>
              <a:t>   Aree privilegiate (IGP)</a:t>
            </a:r>
            <a:endParaRPr/>
          </a:p>
          <a:p>
            <a:pPr marL="342900" lvl="0" indent="-342900" algn="l" rtl="0">
              <a:spcBef>
                <a:spcPts val="560"/>
              </a:spcBef>
              <a:spcAft>
                <a:spcPts val="0"/>
              </a:spcAft>
              <a:buSzPts val="2800"/>
              <a:buFont typeface="Noto Sans Symbols"/>
              <a:buNone/>
            </a:pPr>
            <a:r>
              <a:rPr lang="it-IT" sz="2800">
                <a:latin typeface="Arial"/>
                <a:ea typeface="Arial"/>
                <a:cs typeface="Arial"/>
                <a:sym typeface="Arial"/>
              </a:rPr>
              <a:t>	Aree penalizzate (boicottaggi)</a:t>
            </a:r>
            <a:endParaRPr/>
          </a:p>
          <a:p>
            <a:pPr marL="342900" lvl="0" indent="-342900" algn="l" rtl="0">
              <a:spcBef>
                <a:spcPts val="560"/>
              </a:spcBef>
              <a:spcAft>
                <a:spcPts val="0"/>
              </a:spcAft>
              <a:buSzPts val="2800"/>
              <a:buFont typeface="Noto Sans Symbols"/>
              <a:buNone/>
            </a:pPr>
            <a:r>
              <a:rPr lang="it-IT" sz="2800">
                <a:latin typeface="Arial"/>
                <a:ea typeface="Arial"/>
                <a:cs typeface="Arial"/>
                <a:sym typeface="Arial"/>
              </a:rPr>
              <a:t>	</a:t>
            </a:r>
            <a:endParaRPr/>
          </a:p>
          <a:p>
            <a:pPr marL="342900" lvl="0" indent="-342900" algn="l" rtl="0">
              <a:spcBef>
                <a:spcPts val="560"/>
              </a:spcBef>
              <a:spcAft>
                <a:spcPts val="0"/>
              </a:spcAft>
              <a:buSzPts val="2800"/>
              <a:buFont typeface="Noto Sans Symbols"/>
              <a:buNone/>
            </a:pPr>
            <a:r>
              <a:rPr lang="it-IT" sz="2800">
                <a:latin typeface="Arial"/>
                <a:ea typeface="Arial"/>
                <a:cs typeface="Arial"/>
                <a:sym typeface="Arial"/>
              </a:rPr>
              <a:t> - Prodotti commercio equo-solidale</a:t>
            </a:r>
            <a:endParaRPr/>
          </a:p>
          <a:p>
            <a:pPr marL="342900" lvl="0" indent="-342900" algn="l" rtl="0">
              <a:spcBef>
                <a:spcPts val="560"/>
              </a:spcBef>
              <a:spcAft>
                <a:spcPts val="0"/>
              </a:spcAft>
              <a:buSzPts val="2800"/>
              <a:buFont typeface="Noto Sans Symbols"/>
              <a:buNone/>
            </a:pPr>
            <a:r>
              <a:rPr lang="it-IT" sz="2800">
                <a:latin typeface="Arial"/>
                <a:ea typeface="Arial"/>
                <a:cs typeface="Arial"/>
                <a:sym typeface="Arial"/>
              </a:rPr>
              <a:t> - Prodotti bio</a:t>
            </a:r>
            <a:endParaRPr/>
          </a:p>
          <a:p>
            <a:pPr marL="342900" lvl="0" indent="-342900" algn="l" rtl="0">
              <a:spcBef>
                <a:spcPts val="560"/>
              </a:spcBef>
              <a:spcAft>
                <a:spcPts val="0"/>
              </a:spcAft>
              <a:buSzPts val="2800"/>
              <a:buFont typeface="Noto Sans Symbols"/>
              <a:buNone/>
            </a:pPr>
            <a:r>
              <a:rPr lang="it-IT" sz="2800">
                <a:latin typeface="Arial"/>
                <a:ea typeface="Arial"/>
                <a:cs typeface="Arial"/>
                <a:sym typeface="Arial"/>
              </a:rPr>
              <a:t> - Prodotti senza test su animali</a:t>
            </a:r>
            <a:endParaRPr/>
          </a:p>
          <a:p>
            <a:pPr marL="342900" lvl="0" indent="-342900" algn="l" rtl="0">
              <a:spcBef>
                <a:spcPts val="560"/>
              </a:spcBef>
              <a:spcAft>
                <a:spcPts val="0"/>
              </a:spcAft>
              <a:buSzPts val="2800"/>
              <a:buFont typeface="Noto Sans Symbols"/>
              <a:buNone/>
            </a:pPr>
            <a:r>
              <a:rPr lang="it-IT" sz="2800">
                <a:latin typeface="Arial"/>
                <a:ea typeface="Arial"/>
                <a:cs typeface="Arial"/>
                <a:sym typeface="Arial"/>
              </a:rPr>
              <a:t> - Prodotti riciclati in parte o totalmente</a:t>
            </a:r>
            <a:endParaRPr/>
          </a:p>
          <a:p>
            <a:pPr marL="342900" lvl="0" indent="-342900" algn="l" rtl="0">
              <a:spcBef>
                <a:spcPts val="560"/>
              </a:spcBef>
              <a:spcAft>
                <a:spcPts val="0"/>
              </a:spcAft>
              <a:buSzPts val="2800"/>
              <a:buFont typeface="Noto Sans Symbols"/>
              <a:buNone/>
            </a:pPr>
            <a:r>
              <a:rPr lang="it-IT" sz="2800">
                <a:latin typeface="Arial"/>
                <a:ea typeface="Arial"/>
                <a:cs typeface="Arial"/>
                <a:sym typeface="Arial"/>
              </a:rPr>
              <a:t> - Prodotti DOP ed IGP</a:t>
            </a:r>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p20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Fattori sociali, etici e politici</a:t>
            </a:r>
            <a:endParaRPr/>
          </a:p>
        </p:txBody>
      </p:sp>
      <p:sp>
        <p:nvSpPr>
          <p:cNvPr id="1997" name="Google Shape;1997;p208"/>
          <p:cNvSpPr txBox="1">
            <a:spLocks noGrp="1"/>
          </p:cNvSpPr>
          <p:nvPr>
            <p:ph type="body" idx="1"/>
          </p:nvPr>
        </p:nvSpPr>
        <p:spPr>
          <a:xfrm>
            <a:off x="323850" y="1600200"/>
            <a:ext cx="8686800" cy="4924425"/>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3200"/>
              <a:buFont typeface="Noto Sans Symbols"/>
              <a:buNone/>
            </a:pPr>
            <a:r>
              <a:rPr lang="it-IT">
                <a:latin typeface="Arial"/>
                <a:ea typeface="Arial"/>
                <a:cs typeface="Arial"/>
                <a:sym typeface="Arial"/>
              </a:rPr>
              <a:t>Boicottaggi </a:t>
            </a:r>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Etici (Nestlè, prodotti cinesi, Nike)</a:t>
            </a:r>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 Politici (Coca-Cola, prodotti cinesi, prodotti cubani)</a:t>
            </a:r>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a:p>
            <a:pPr marL="342900" lvl="0" indent="-342900" algn="l" rtl="0">
              <a:lnSpc>
                <a:spcPct val="90000"/>
              </a:lnSpc>
              <a:spcBef>
                <a:spcPts val="640"/>
              </a:spcBef>
              <a:spcAft>
                <a:spcPts val="0"/>
              </a:spcAft>
              <a:buSzPts val="3200"/>
              <a:buFont typeface="Noto Sans Symbols"/>
              <a:buNone/>
            </a:pPr>
            <a:r>
              <a:rPr lang="it-IT">
                <a:latin typeface="Arial"/>
                <a:ea typeface="Arial"/>
                <a:cs typeface="Arial"/>
                <a:sym typeface="Arial"/>
              </a:rPr>
              <a:t>Prodotti imitativi</a:t>
            </a:r>
            <a:endParaRPr/>
          </a:p>
          <a:p>
            <a:pPr marL="342900" lvl="0" indent="-342900" algn="l" rtl="0">
              <a:lnSpc>
                <a:spcPct val="90000"/>
              </a:lnSpc>
              <a:spcBef>
                <a:spcPts val="640"/>
              </a:spcBef>
              <a:spcAft>
                <a:spcPts val="0"/>
              </a:spcAft>
              <a:buSzPts val="3200"/>
              <a:buFont typeface="Noto Sans Symbols"/>
              <a:buNone/>
            </a:pPr>
            <a:r>
              <a:rPr lang="it-IT">
                <a:latin typeface="Arial"/>
                <a:ea typeface="Arial"/>
                <a:cs typeface="Arial"/>
                <a:sym typeface="Arial"/>
              </a:rPr>
              <a:t>(Qibla-Cola, Mecca-Cola)</a:t>
            </a:r>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2001"/>
        <p:cNvGrpSpPr/>
        <p:nvPr/>
      </p:nvGrpSpPr>
      <p:grpSpPr>
        <a:xfrm>
          <a:off x="0" y="0"/>
          <a:ext cx="0" cy="0"/>
          <a:chOff x="0" y="0"/>
          <a:chExt cx="0" cy="0"/>
        </a:xfrm>
      </p:grpSpPr>
      <p:sp>
        <p:nvSpPr>
          <p:cNvPr id="2002" name="Google Shape;2002;p20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Fattori contestuali</a:t>
            </a:r>
            <a:endParaRPr/>
          </a:p>
        </p:txBody>
      </p:sp>
      <p:sp>
        <p:nvSpPr>
          <p:cNvPr id="2003" name="Google Shape;2003;p209"/>
          <p:cNvSpPr txBox="1">
            <a:spLocks noGrp="1"/>
          </p:cNvSpPr>
          <p:nvPr>
            <p:ph type="body" idx="1"/>
          </p:nvPr>
        </p:nvSpPr>
        <p:spPr>
          <a:xfrm>
            <a:off x="457200" y="1600200"/>
            <a:ext cx="8229600" cy="499745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3200"/>
              <a:buChar char="●"/>
            </a:pPr>
            <a:r>
              <a:rPr lang="it-IT">
                <a:latin typeface="Arial"/>
                <a:ea typeface="Arial"/>
                <a:cs typeface="Arial"/>
                <a:sym typeface="Arial"/>
              </a:rPr>
              <a:t> Livello di sazietà</a:t>
            </a:r>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 Grado di compagnia*</a:t>
            </a:r>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 Ora del giorno</a:t>
            </a:r>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 Posizione</a:t>
            </a:r>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 Fattori di contorno (ambiente)</a:t>
            </a:r>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2007"/>
        <p:cNvGrpSpPr/>
        <p:nvPr/>
      </p:nvGrpSpPr>
      <p:grpSpPr>
        <a:xfrm>
          <a:off x="0" y="0"/>
          <a:ext cx="0" cy="0"/>
          <a:chOff x="0" y="0"/>
          <a:chExt cx="0" cy="0"/>
        </a:xfrm>
      </p:grpSpPr>
      <p:sp>
        <p:nvSpPr>
          <p:cNvPr id="2008" name="Google Shape;2008;p210"/>
          <p:cNvSpPr txBox="1">
            <a:spLocks noGrp="1"/>
          </p:cNvSpPr>
          <p:nvPr>
            <p:ph type="ctrTitle"/>
          </p:nvPr>
        </p:nvSpPr>
        <p:spPr>
          <a:xfrm>
            <a:off x="685800" y="1219200"/>
            <a:ext cx="7772400" cy="193357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it-IT" sz="5400">
                <a:latin typeface="Arial"/>
                <a:ea typeface="Arial"/>
                <a:cs typeface="Arial"/>
                <a:sym typeface="Arial"/>
              </a:rPr>
              <a:t>I test sensoriali</a:t>
            </a:r>
            <a:endParaRPr/>
          </a:p>
        </p:txBody>
      </p:sp>
      <p:sp>
        <p:nvSpPr>
          <p:cNvPr id="2009" name="Google Shape;2009;p210"/>
          <p:cNvSpPr txBox="1">
            <a:spLocks noGrp="1"/>
          </p:cNvSpPr>
          <p:nvPr>
            <p:ph type="subTitle" idx="1"/>
          </p:nvPr>
        </p:nvSpPr>
        <p:spPr>
          <a:xfrm>
            <a:off x="2057400" y="3505200"/>
            <a:ext cx="6400800" cy="17526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3600"/>
              <a:buFont typeface="Noto Sans Symbols"/>
              <a:buNone/>
            </a:pPr>
            <a:r>
              <a:rPr lang="it-IT" sz="3600">
                <a:latin typeface="Arial"/>
                <a:ea typeface="Arial"/>
                <a:cs typeface="Arial"/>
                <a:sym typeface="Arial"/>
              </a:rPr>
              <a:t>Metodologia di analisi</a:t>
            </a:r>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Google Shape;2014;p2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Test edonistici ed analitici</a:t>
            </a:r>
            <a:endParaRPr/>
          </a:p>
        </p:txBody>
      </p:sp>
      <p:sp>
        <p:nvSpPr>
          <p:cNvPr id="2015" name="Google Shape;2015;p211"/>
          <p:cNvSpPr txBox="1">
            <a:spLocks noGrp="1"/>
          </p:cNvSpPr>
          <p:nvPr>
            <p:ph type="body" idx="1"/>
          </p:nvPr>
        </p:nvSpPr>
        <p:spPr>
          <a:xfrm>
            <a:off x="457200" y="1557338"/>
            <a:ext cx="8229600" cy="4967287"/>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3200"/>
              <a:buFont typeface="Noto Sans Symbols"/>
              <a:buNone/>
            </a:pPr>
            <a:r>
              <a:rPr lang="it-IT" b="1">
                <a:latin typeface="Arial"/>
                <a:ea typeface="Arial"/>
                <a:cs typeface="Arial"/>
                <a:sym typeface="Arial"/>
              </a:rPr>
              <a:t>Test edonistici:</a:t>
            </a:r>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 Test di gradevolezza gustativa</a:t>
            </a:r>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 Test di preferenza</a:t>
            </a:r>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 Disponibilità ad accettare (WTA)</a:t>
            </a:r>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 Disponibilità a pagare (WTP)</a:t>
            </a:r>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a:p>
            <a:pPr marL="342900" lvl="0" indent="-342900" algn="l" rtl="0">
              <a:lnSpc>
                <a:spcPct val="90000"/>
              </a:lnSpc>
              <a:spcBef>
                <a:spcPts val="640"/>
              </a:spcBef>
              <a:spcAft>
                <a:spcPts val="0"/>
              </a:spcAft>
              <a:buSzPts val="3200"/>
              <a:buFont typeface="Noto Sans Symbols"/>
              <a:buNone/>
            </a:pPr>
            <a:r>
              <a:rPr lang="it-IT" b="1">
                <a:latin typeface="Arial"/>
                <a:ea typeface="Arial"/>
                <a:cs typeface="Arial"/>
                <a:sym typeface="Arial"/>
              </a:rPr>
              <a:t>Test analitici:</a:t>
            </a:r>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 Test discriminanti</a:t>
            </a:r>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 Test descrittivi</a:t>
            </a:r>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2019"/>
        <p:cNvGrpSpPr/>
        <p:nvPr/>
      </p:nvGrpSpPr>
      <p:grpSpPr>
        <a:xfrm>
          <a:off x="0" y="0"/>
          <a:ext cx="0" cy="0"/>
          <a:chOff x="0" y="0"/>
          <a:chExt cx="0" cy="0"/>
        </a:xfrm>
      </p:grpSpPr>
      <p:sp>
        <p:nvSpPr>
          <p:cNvPr id="2020" name="Google Shape;2020;p2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TEST EDONISTICI</a:t>
            </a:r>
            <a:endParaRPr/>
          </a:p>
        </p:txBody>
      </p:sp>
      <p:sp>
        <p:nvSpPr>
          <p:cNvPr id="2021" name="Google Shape;2021;p212"/>
          <p:cNvSpPr txBox="1">
            <a:spLocks noGrp="1"/>
          </p:cNvSpPr>
          <p:nvPr>
            <p:ph type="body" idx="1"/>
          </p:nvPr>
        </p:nvSpPr>
        <p:spPr>
          <a:xfrm>
            <a:off x="37465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3200"/>
              <a:buFont typeface="Noto Sans Symbols"/>
              <a:buNone/>
            </a:pPr>
            <a:r>
              <a:rPr lang="it-IT">
                <a:latin typeface="Arial"/>
                <a:ea typeface="Arial"/>
                <a:cs typeface="Arial"/>
                <a:sym typeface="Arial"/>
              </a:rPr>
              <a:t>	Gli assaggiatori sono invitati ad esprimere il gradimento che riservano ad un particolare prodotto:</a:t>
            </a:r>
            <a:endParaRPr/>
          </a:p>
          <a:p>
            <a:pPr marL="342900" lvl="0" indent="-342900" algn="l" rtl="0">
              <a:lnSpc>
                <a:spcPct val="90000"/>
              </a:lnSpc>
              <a:spcBef>
                <a:spcPts val="640"/>
              </a:spcBef>
              <a:spcAft>
                <a:spcPts val="0"/>
              </a:spcAft>
              <a:buSzPts val="3200"/>
              <a:buFont typeface="Noto Sans Symbols"/>
              <a:buNone/>
            </a:pPr>
            <a:endParaRPr>
              <a:latin typeface="Arial"/>
              <a:ea typeface="Arial"/>
              <a:cs typeface="Arial"/>
              <a:sym typeface="Arial"/>
            </a:endParaRPr>
          </a:p>
          <a:p>
            <a:pPr marL="342900" lvl="0" indent="-342900" algn="l" rtl="0">
              <a:lnSpc>
                <a:spcPct val="90000"/>
              </a:lnSpc>
              <a:spcBef>
                <a:spcPts val="640"/>
              </a:spcBef>
              <a:spcAft>
                <a:spcPts val="0"/>
              </a:spcAft>
              <a:buSzPts val="3200"/>
              <a:buFont typeface="Noto Sans Symbols"/>
              <a:buChar char="❑"/>
            </a:pPr>
            <a:r>
              <a:rPr lang="it-IT">
                <a:latin typeface="Arial"/>
                <a:ea typeface="Arial"/>
                <a:cs typeface="Arial"/>
                <a:sym typeface="Arial"/>
              </a:rPr>
              <a:t> 	Test di accettabilità </a:t>
            </a:r>
            <a:endParaRPr/>
          </a:p>
          <a:p>
            <a:pPr marL="342900" lvl="0" indent="-342900" algn="l" rtl="0">
              <a:lnSpc>
                <a:spcPct val="90000"/>
              </a:lnSpc>
              <a:spcBef>
                <a:spcPts val="640"/>
              </a:spcBef>
              <a:spcAft>
                <a:spcPts val="0"/>
              </a:spcAft>
              <a:buSzPts val="3200"/>
              <a:buFont typeface="Noto Sans Symbols"/>
              <a:buNone/>
            </a:pPr>
            <a:r>
              <a:rPr lang="it-IT">
                <a:latin typeface="Arial"/>
                <a:ea typeface="Arial"/>
                <a:cs typeface="Arial"/>
                <a:sym typeface="Arial"/>
              </a:rPr>
              <a:t>	 (accettabile/non accettabile)</a:t>
            </a:r>
            <a:endParaRPr/>
          </a:p>
          <a:p>
            <a:pPr marL="342900" lvl="0" indent="-342900" algn="l" rtl="0">
              <a:lnSpc>
                <a:spcPct val="90000"/>
              </a:lnSpc>
              <a:spcBef>
                <a:spcPts val="640"/>
              </a:spcBef>
              <a:spcAft>
                <a:spcPts val="0"/>
              </a:spcAft>
              <a:buSzPts val="3200"/>
              <a:buFont typeface="Noto Sans Symbols"/>
              <a:buNone/>
            </a:pPr>
            <a:endParaRPr>
              <a:latin typeface="Arial"/>
              <a:ea typeface="Arial"/>
              <a:cs typeface="Arial"/>
              <a:sym typeface="Arial"/>
            </a:endParaRPr>
          </a:p>
          <a:p>
            <a:pPr marL="342900" lvl="0" indent="-342900" algn="just" rtl="0">
              <a:lnSpc>
                <a:spcPct val="90000"/>
              </a:lnSpc>
              <a:spcBef>
                <a:spcPts val="640"/>
              </a:spcBef>
              <a:spcAft>
                <a:spcPts val="0"/>
              </a:spcAft>
              <a:buSzPts val="3200"/>
              <a:buFont typeface="Noto Sans Symbols"/>
              <a:buChar char="❑"/>
            </a:pPr>
            <a:r>
              <a:rPr lang="it-IT">
                <a:latin typeface="Arial"/>
                <a:ea typeface="Arial"/>
                <a:cs typeface="Arial"/>
                <a:sym typeface="Arial"/>
              </a:rPr>
              <a:t> Test di gradimento (quantificazione  	accettabilità)</a:t>
            </a:r>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2025"/>
        <p:cNvGrpSpPr/>
        <p:nvPr/>
      </p:nvGrpSpPr>
      <p:grpSpPr>
        <a:xfrm>
          <a:off x="0" y="0"/>
          <a:ext cx="0" cy="0"/>
          <a:chOff x="0" y="0"/>
          <a:chExt cx="0" cy="0"/>
        </a:xfrm>
      </p:grpSpPr>
      <p:sp>
        <p:nvSpPr>
          <p:cNvPr id="2026" name="Google Shape;2026;p213"/>
          <p:cNvSpPr txBox="1">
            <a:spLocks noGrp="1"/>
          </p:cNvSpPr>
          <p:nvPr>
            <p:ph type="title"/>
          </p:nvPr>
        </p:nvSpPr>
        <p:spPr>
          <a:xfrm>
            <a:off x="457200" y="44450"/>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TEST DI GRADIMENTO</a:t>
            </a:r>
            <a:endParaRPr/>
          </a:p>
        </p:txBody>
      </p:sp>
      <p:sp>
        <p:nvSpPr>
          <p:cNvPr id="2027" name="Google Shape;2027;p213"/>
          <p:cNvSpPr txBox="1">
            <a:spLocks noGrp="1"/>
          </p:cNvSpPr>
          <p:nvPr>
            <p:ph type="body" idx="1"/>
          </p:nvPr>
        </p:nvSpPr>
        <p:spPr>
          <a:xfrm>
            <a:off x="6156325" y="115888"/>
            <a:ext cx="1449388" cy="5048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400"/>
              <a:buFont typeface="Noto Sans Symbols"/>
              <a:buNone/>
            </a:pPr>
            <a:r>
              <a:rPr lang="it-IT" sz="2400" b="1">
                <a:latin typeface="Arial"/>
                <a:ea typeface="Arial"/>
                <a:cs typeface="Arial"/>
                <a:sym typeface="Arial"/>
              </a:rPr>
              <a:t>Facciale</a:t>
            </a:r>
            <a:endParaRPr/>
          </a:p>
          <a:p>
            <a:pPr marL="342900" lvl="0" indent="-190500" algn="l" rtl="0">
              <a:spcBef>
                <a:spcPts val="480"/>
              </a:spcBef>
              <a:spcAft>
                <a:spcPts val="0"/>
              </a:spcAft>
              <a:buSzPts val="2400"/>
              <a:buNone/>
            </a:pPr>
            <a:endParaRPr sz="2400">
              <a:latin typeface="Arial"/>
              <a:ea typeface="Arial"/>
              <a:cs typeface="Arial"/>
              <a:sym typeface="Arial"/>
            </a:endParaRPr>
          </a:p>
          <a:p>
            <a:pPr marL="342900" lvl="0" indent="-165100" algn="l" rtl="0">
              <a:spcBef>
                <a:spcPts val="560"/>
              </a:spcBef>
              <a:spcAft>
                <a:spcPts val="0"/>
              </a:spcAft>
              <a:buSzPts val="2800"/>
              <a:buNone/>
            </a:pPr>
            <a:endParaRPr sz="2800">
              <a:latin typeface="Arial"/>
              <a:ea typeface="Arial"/>
              <a:cs typeface="Arial"/>
              <a:sym typeface="Arial"/>
            </a:endParaRPr>
          </a:p>
          <a:p>
            <a:pPr marL="342900" lvl="0" indent="-165100" algn="l" rtl="0">
              <a:spcBef>
                <a:spcPts val="560"/>
              </a:spcBef>
              <a:spcAft>
                <a:spcPts val="0"/>
              </a:spcAft>
              <a:buSzPts val="2800"/>
              <a:buNone/>
            </a:pPr>
            <a:endParaRPr sz="2800">
              <a:latin typeface="Arial"/>
              <a:ea typeface="Arial"/>
              <a:cs typeface="Arial"/>
              <a:sym typeface="Arial"/>
            </a:endParaRPr>
          </a:p>
          <a:p>
            <a:pPr marL="342900" lvl="0" indent="-165100" algn="l" rtl="0">
              <a:spcBef>
                <a:spcPts val="560"/>
              </a:spcBef>
              <a:spcAft>
                <a:spcPts val="0"/>
              </a:spcAft>
              <a:buSzPts val="2800"/>
              <a:buNone/>
            </a:pPr>
            <a:endParaRPr sz="2800">
              <a:latin typeface="Arial"/>
              <a:ea typeface="Arial"/>
              <a:cs typeface="Arial"/>
              <a:sym typeface="Arial"/>
            </a:endParaRPr>
          </a:p>
          <a:p>
            <a:pPr marL="342900" lvl="0" indent="-165100" algn="l" rtl="0">
              <a:spcBef>
                <a:spcPts val="560"/>
              </a:spcBef>
              <a:spcAft>
                <a:spcPts val="0"/>
              </a:spcAft>
              <a:buSzPts val="2800"/>
              <a:buNone/>
            </a:pPr>
            <a:endParaRPr sz="2800">
              <a:latin typeface="Arial"/>
              <a:ea typeface="Arial"/>
              <a:cs typeface="Arial"/>
              <a:sym typeface="Arial"/>
            </a:endParaRPr>
          </a:p>
        </p:txBody>
      </p:sp>
      <p:pic>
        <p:nvPicPr>
          <p:cNvPr id="2028" name="Google Shape;2028;p213"/>
          <p:cNvPicPr preferRelativeResize="0">
            <a:picLocks noGrp="1"/>
          </p:cNvPicPr>
          <p:nvPr>
            <p:ph type="body" idx="2"/>
          </p:nvPr>
        </p:nvPicPr>
        <p:blipFill rotWithShape="1">
          <a:blip r:embed="rId3">
            <a:alphaModFix/>
          </a:blip>
          <a:srcRect/>
          <a:stretch/>
        </p:blipFill>
        <p:spPr>
          <a:xfrm>
            <a:off x="4284663" y="636588"/>
            <a:ext cx="6408737" cy="6221412"/>
          </a:xfrm>
          <a:prstGeom prst="rect">
            <a:avLst/>
          </a:prstGeom>
          <a:noFill/>
          <a:ln>
            <a:noFill/>
          </a:ln>
        </p:spPr>
      </p:pic>
      <p:sp>
        <p:nvSpPr>
          <p:cNvPr id="2029" name="Google Shape;2029;p213"/>
          <p:cNvSpPr/>
          <p:nvPr/>
        </p:nvSpPr>
        <p:spPr>
          <a:xfrm>
            <a:off x="7513638" y="115888"/>
            <a:ext cx="1450975" cy="504825"/>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accent1"/>
              </a:buClr>
              <a:buSzPts val="2400"/>
              <a:buFont typeface="Noto Sans Symbols"/>
              <a:buNone/>
            </a:pPr>
            <a:r>
              <a:rPr lang="it-IT" sz="2400" b="1">
                <a:solidFill>
                  <a:schemeClr val="dk1"/>
                </a:solidFill>
                <a:latin typeface="Arial"/>
                <a:ea typeface="Arial"/>
                <a:cs typeface="Arial"/>
                <a:sym typeface="Arial"/>
              </a:rPr>
              <a:t>Verbale</a:t>
            </a:r>
            <a:endParaRPr/>
          </a:p>
        </p:txBody>
      </p:sp>
      <p:sp>
        <p:nvSpPr>
          <p:cNvPr id="2030" name="Google Shape;2030;p213"/>
          <p:cNvSpPr/>
          <p:nvPr/>
        </p:nvSpPr>
        <p:spPr>
          <a:xfrm>
            <a:off x="-180975" y="1562100"/>
            <a:ext cx="4752975" cy="4530725"/>
          </a:xfrm>
          <a:prstGeom prst="rect">
            <a:avLst/>
          </a:prstGeom>
          <a:no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accent1"/>
              </a:buClr>
              <a:buSzPts val="2800"/>
              <a:buFont typeface="Noto Sans Symbols"/>
              <a:buNone/>
            </a:pPr>
            <a:r>
              <a:rPr lang="it-IT" sz="2800">
                <a:solidFill>
                  <a:schemeClr val="dk2"/>
                </a:solidFill>
                <a:latin typeface="Arial"/>
                <a:ea typeface="Arial"/>
                <a:cs typeface="Arial"/>
                <a:sym typeface="Arial"/>
              </a:rPr>
              <a:t>	</a:t>
            </a:r>
            <a:r>
              <a:rPr lang="it-IT" sz="3200">
                <a:solidFill>
                  <a:schemeClr val="dk2"/>
                </a:solidFill>
                <a:latin typeface="Arial"/>
                <a:ea typeface="Arial"/>
                <a:cs typeface="Arial"/>
                <a:sym typeface="Arial"/>
              </a:rPr>
              <a:t>Scale implicite</a:t>
            </a:r>
            <a:endParaRPr/>
          </a:p>
          <a:p>
            <a:pPr marL="342900" marR="0" lvl="0" indent="-342900" algn="just" rtl="0">
              <a:spcBef>
                <a:spcPts val="480"/>
              </a:spcBef>
              <a:spcAft>
                <a:spcPts val="0"/>
              </a:spcAft>
              <a:buClr>
                <a:schemeClr val="accent1"/>
              </a:buClr>
              <a:buSzPts val="2400"/>
              <a:buFont typeface="Noto Sans Symbols"/>
              <a:buNone/>
            </a:pPr>
            <a:endParaRPr sz="2400" b="1">
              <a:solidFill>
                <a:schemeClr val="dk1"/>
              </a:solidFill>
              <a:latin typeface="Arial"/>
              <a:ea typeface="Arial"/>
              <a:cs typeface="Arial"/>
              <a:sym typeface="Arial"/>
            </a:endParaRPr>
          </a:p>
          <a:p>
            <a:pPr marL="342900" marR="0" lvl="0" indent="-342900" algn="just" rtl="0">
              <a:spcBef>
                <a:spcPts val="480"/>
              </a:spcBef>
              <a:spcAft>
                <a:spcPts val="0"/>
              </a:spcAft>
              <a:buClr>
                <a:schemeClr val="accent1"/>
              </a:buClr>
              <a:buSzPts val="2400"/>
              <a:buFont typeface="Noto Sans Symbols"/>
              <a:buNone/>
            </a:pPr>
            <a:r>
              <a:rPr lang="it-IT" sz="2400" b="1">
                <a:solidFill>
                  <a:schemeClr val="dk1"/>
                </a:solidFill>
                <a:latin typeface="Arial"/>
                <a:ea typeface="Arial"/>
                <a:cs typeface="Arial"/>
                <a:sym typeface="Arial"/>
              </a:rPr>
              <a:t>	VANTAGGI</a:t>
            </a:r>
            <a:endParaRPr/>
          </a:p>
          <a:p>
            <a:pPr marL="342900" marR="0" lvl="0" indent="-342900" algn="just" rtl="0">
              <a:spcBef>
                <a:spcPts val="160"/>
              </a:spcBef>
              <a:spcAft>
                <a:spcPts val="0"/>
              </a:spcAft>
              <a:buClr>
                <a:schemeClr val="accent1"/>
              </a:buClr>
              <a:buSzPts val="800"/>
              <a:buFont typeface="Noto Sans Symbols"/>
              <a:buNone/>
            </a:pPr>
            <a:endParaRPr sz="800" b="1">
              <a:solidFill>
                <a:schemeClr val="dk1"/>
              </a:solidFill>
              <a:latin typeface="Arial"/>
              <a:ea typeface="Arial"/>
              <a:cs typeface="Arial"/>
              <a:sym typeface="Arial"/>
            </a:endParaRPr>
          </a:p>
          <a:p>
            <a:pPr marL="342900" marR="0" lvl="0" indent="-342900" algn="just" rtl="0">
              <a:spcBef>
                <a:spcPts val="480"/>
              </a:spcBef>
              <a:spcAft>
                <a:spcPts val="0"/>
              </a:spcAft>
              <a:buClr>
                <a:schemeClr val="accent1"/>
              </a:buClr>
              <a:buSzPts val="2400"/>
              <a:buFont typeface="Noto Sans Symbols"/>
              <a:buNone/>
            </a:pPr>
            <a:r>
              <a:rPr lang="it-IT" sz="2400">
                <a:solidFill>
                  <a:schemeClr val="dk1"/>
                </a:solidFill>
                <a:latin typeface="Arial"/>
                <a:ea typeface="Arial"/>
                <a:cs typeface="Arial"/>
                <a:sym typeface="Arial"/>
              </a:rPr>
              <a:t>	Immediate per un consumatore non addestrato</a:t>
            </a:r>
            <a:endParaRPr/>
          </a:p>
          <a:p>
            <a:pPr marL="342900" marR="0" lvl="0" indent="-342900" algn="just" rtl="0">
              <a:spcBef>
                <a:spcPts val="480"/>
              </a:spcBef>
              <a:spcAft>
                <a:spcPts val="0"/>
              </a:spcAft>
              <a:buClr>
                <a:schemeClr val="accent1"/>
              </a:buClr>
              <a:buSzPts val="2400"/>
              <a:buFont typeface="Noto Sans Symbols"/>
              <a:buNone/>
            </a:pPr>
            <a:endParaRPr sz="2400">
              <a:solidFill>
                <a:schemeClr val="dk1"/>
              </a:solidFill>
              <a:latin typeface="Arial"/>
              <a:ea typeface="Arial"/>
              <a:cs typeface="Arial"/>
              <a:sym typeface="Arial"/>
            </a:endParaRPr>
          </a:p>
          <a:p>
            <a:pPr marL="342900" marR="0" lvl="0" indent="-342900" algn="just" rtl="0">
              <a:spcBef>
                <a:spcPts val="480"/>
              </a:spcBef>
              <a:spcAft>
                <a:spcPts val="0"/>
              </a:spcAft>
              <a:buClr>
                <a:schemeClr val="accent1"/>
              </a:buClr>
              <a:buSzPts val="2400"/>
              <a:buFont typeface="Noto Sans Symbols"/>
              <a:buNone/>
            </a:pPr>
            <a:r>
              <a:rPr lang="it-IT" sz="2400" b="1">
                <a:solidFill>
                  <a:schemeClr val="dk1"/>
                </a:solidFill>
                <a:latin typeface="Arial"/>
                <a:ea typeface="Arial"/>
                <a:cs typeface="Arial"/>
                <a:sym typeface="Arial"/>
              </a:rPr>
              <a:t>	SVANTAGGI</a:t>
            </a:r>
            <a:endParaRPr/>
          </a:p>
          <a:p>
            <a:pPr marL="342900" marR="0" lvl="0" indent="-342900" algn="just" rtl="0">
              <a:spcBef>
                <a:spcPts val="160"/>
              </a:spcBef>
              <a:spcAft>
                <a:spcPts val="0"/>
              </a:spcAft>
              <a:buClr>
                <a:schemeClr val="accent1"/>
              </a:buClr>
              <a:buSzPts val="800"/>
              <a:buFont typeface="Noto Sans Symbols"/>
              <a:buNone/>
            </a:pPr>
            <a:endParaRPr sz="800" b="1">
              <a:solidFill>
                <a:schemeClr val="dk1"/>
              </a:solidFill>
              <a:latin typeface="Arial"/>
              <a:ea typeface="Arial"/>
              <a:cs typeface="Arial"/>
              <a:sym typeface="Arial"/>
            </a:endParaRPr>
          </a:p>
          <a:p>
            <a:pPr marL="342900" marR="0" lvl="0" indent="-342900" algn="just" rtl="0">
              <a:spcBef>
                <a:spcPts val="480"/>
              </a:spcBef>
              <a:spcAft>
                <a:spcPts val="0"/>
              </a:spcAft>
              <a:buClr>
                <a:schemeClr val="accent1"/>
              </a:buClr>
              <a:buSzPts val="2400"/>
              <a:buFont typeface="Noto Sans Symbols"/>
              <a:buNone/>
            </a:pPr>
            <a:r>
              <a:rPr lang="it-IT" sz="2400">
                <a:solidFill>
                  <a:schemeClr val="dk1"/>
                </a:solidFill>
                <a:latin typeface="Arial"/>
                <a:ea typeface="Arial"/>
                <a:cs typeface="Arial"/>
                <a:sym typeface="Arial"/>
              </a:rPr>
              <a:t>    Vanno tradotte in scale numeriche per l’elaborazione statistica del risultato finale</a:t>
            </a:r>
            <a:endParaRPr sz="2400">
              <a:solidFill>
                <a:schemeClr val="dk1"/>
              </a:solidFill>
              <a:latin typeface="Arial"/>
              <a:ea typeface="Arial"/>
              <a:cs typeface="Arial"/>
              <a:sym typeface="Arial"/>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2034"/>
        <p:cNvGrpSpPr/>
        <p:nvPr/>
      </p:nvGrpSpPr>
      <p:grpSpPr>
        <a:xfrm>
          <a:off x="0" y="0"/>
          <a:ext cx="0" cy="0"/>
          <a:chOff x="0" y="0"/>
          <a:chExt cx="0" cy="0"/>
        </a:xfrm>
      </p:grpSpPr>
      <p:sp>
        <p:nvSpPr>
          <p:cNvPr id="2035" name="Google Shape;2035;p2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Disponibilità a pagare WTP</a:t>
            </a:r>
            <a:endParaRPr/>
          </a:p>
        </p:txBody>
      </p:sp>
      <p:sp>
        <p:nvSpPr>
          <p:cNvPr id="2036" name="Google Shape;2036;p214"/>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lnSpc>
                <a:spcPct val="80000"/>
              </a:lnSpc>
              <a:spcBef>
                <a:spcPts val="0"/>
              </a:spcBef>
              <a:spcAft>
                <a:spcPts val="0"/>
              </a:spcAft>
              <a:buSzPts val="2400"/>
              <a:buFont typeface="Noto Sans Symbols"/>
              <a:buNone/>
            </a:pPr>
            <a:r>
              <a:rPr lang="it-IT" sz="2400">
                <a:latin typeface="Arial"/>
                <a:ea typeface="Arial"/>
                <a:cs typeface="Arial"/>
                <a:sym typeface="Arial"/>
              </a:rPr>
              <a:t>Studio preliminare</a:t>
            </a:r>
            <a:endParaRPr/>
          </a:p>
          <a:p>
            <a:pPr marL="342900" lvl="0" indent="-342900" algn="just" rtl="0">
              <a:lnSpc>
                <a:spcPct val="80000"/>
              </a:lnSpc>
              <a:spcBef>
                <a:spcPts val="480"/>
              </a:spcBef>
              <a:spcAft>
                <a:spcPts val="0"/>
              </a:spcAft>
              <a:buSzPts val="2400"/>
              <a:buFont typeface="Noto Sans Symbols"/>
              <a:buNone/>
            </a:pPr>
            <a:r>
              <a:rPr lang="it-IT" sz="2400">
                <a:latin typeface="Arial"/>
                <a:ea typeface="Arial"/>
                <a:cs typeface="Arial"/>
                <a:sym typeface="Arial"/>
              </a:rPr>
              <a:t>	Individuazione di due prodotti con diverse caratteristiche e segmentazione del gruppo di consumatori che generalmente percepiscono in modo “positivo” (+) e “negativo” (-) tali caratteristiche. </a:t>
            </a:r>
            <a:endParaRPr/>
          </a:p>
          <a:p>
            <a:pPr marL="342900" lvl="0" indent="-342900" algn="just" rtl="0">
              <a:lnSpc>
                <a:spcPct val="80000"/>
              </a:lnSpc>
              <a:spcBef>
                <a:spcPts val="480"/>
              </a:spcBef>
              <a:spcAft>
                <a:spcPts val="0"/>
              </a:spcAft>
              <a:buSzPts val="2400"/>
              <a:buFont typeface="Noto Sans Symbols"/>
              <a:buNone/>
            </a:pPr>
            <a:r>
              <a:rPr lang="it-IT" sz="2400">
                <a:latin typeface="Arial"/>
                <a:ea typeface="Arial"/>
                <a:cs typeface="Arial"/>
                <a:sym typeface="Arial"/>
              </a:rPr>
              <a:t>Esperimento</a:t>
            </a:r>
            <a:endParaRPr/>
          </a:p>
          <a:p>
            <a:pPr marL="342900" lvl="0" indent="-342900" algn="just" rtl="0">
              <a:lnSpc>
                <a:spcPct val="80000"/>
              </a:lnSpc>
              <a:spcBef>
                <a:spcPts val="480"/>
              </a:spcBef>
              <a:spcAft>
                <a:spcPts val="0"/>
              </a:spcAft>
              <a:buSzPts val="2400"/>
              <a:buFont typeface="Noto Sans Symbols"/>
              <a:buNone/>
            </a:pPr>
            <a:r>
              <a:rPr lang="it-IT" sz="2400">
                <a:latin typeface="Arial"/>
                <a:ea typeface="Arial"/>
                <a:cs typeface="Arial"/>
                <a:sym typeface="Arial"/>
              </a:rPr>
              <a:t>	Per ogni gruppo omogeneo di consumatori in un bancone di un mercato sperimentale vengono posti due tipi di prodotti uno etichettato con informazione “positiva” (+) ed uno con informazione “negativa” (-) riguardo una caratteristica. </a:t>
            </a:r>
            <a:endParaRPr/>
          </a:p>
          <a:p>
            <a:pPr marL="342900" lvl="0" indent="-342900" algn="just" rtl="0">
              <a:lnSpc>
                <a:spcPct val="80000"/>
              </a:lnSpc>
              <a:spcBef>
                <a:spcPts val="480"/>
              </a:spcBef>
              <a:spcAft>
                <a:spcPts val="0"/>
              </a:spcAft>
              <a:buSzPts val="2400"/>
              <a:buFont typeface="Noto Sans Symbols"/>
              <a:buNone/>
            </a:pPr>
            <a:r>
              <a:rPr lang="it-IT" sz="2400">
                <a:latin typeface="Arial"/>
                <a:ea typeface="Arial"/>
                <a:cs typeface="Arial"/>
                <a:sym typeface="Arial"/>
              </a:rPr>
              <a:t>Investigazione</a:t>
            </a:r>
            <a:endParaRPr/>
          </a:p>
          <a:p>
            <a:pPr marL="342900" lvl="0" indent="-342900" algn="just" rtl="0">
              <a:lnSpc>
                <a:spcPct val="80000"/>
              </a:lnSpc>
              <a:spcBef>
                <a:spcPts val="480"/>
              </a:spcBef>
              <a:spcAft>
                <a:spcPts val="0"/>
              </a:spcAft>
              <a:buSzPts val="2400"/>
              <a:buFont typeface="Noto Sans Symbols"/>
              <a:buNone/>
            </a:pPr>
            <a:r>
              <a:rPr lang="it-IT" sz="2400">
                <a:latin typeface="Arial"/>
                <a:ea typeface="Arial"/>
                <a:cs typeface="Arial"/>
                <a:sym typeface="Arial"/>
              </a:rPr>
              <a:t>	Qual è la massima somma di denaro che sareste disposti a pagare per scambiare il prodotto “negativo” con quello “positivo”.</a:t>
            </a:r>
            <a:endParaRPr sz="2400">
              <a:latin typeface="Arial"/>
              <a:ea typeface="Arial"/>
              <a:cs typeface="Arial"/>
              <a:sym typeface="Arial"/>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2040"/>
        <p:cNvGrpSpPr/>
        <p:nvPr/>
      </p:nvGrpSpPr>
      <p:grpSpPr>
        <a:xfrm>
          <a:off x="0" y="0"/>
          <a:ext cx="0" cy="0"/>
          <a:chOff x="0" y="0"/>
          <a:chExt cx="0" cy="0"/>
        </a:xfrm>
      </p:grpSpPr>
      <p:sp>
        <p:nvSpPr>
          <p:cNvPr id="2041" name="Google Shape;2041;p2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Disponibilità a pagare WTP</a:t>
            </a:r>
            <a:endParaRPr/>
          </a:p>
        </p:txBody>
      </p:sp>
      <p:sp>
        <p:nvSpPr>
          <p:cNvPr id="2042" name="Google Shape;2042;p215"/>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190500" algn="just" rtl="0">
              <a:lnSpc>
                <a:spcPct val="80000"/>
              </a:lnSpc>
              <a:spcBef>
                <a:spcPts val="0"/>
              </a:spcBef>
              <a:spcAft>
                <a:spcPts val="0"/>
              </a:spcAft>
              <a:buSzPts val="2400"/>
              <a:buFont typeface="Noto Sans Symbols"/>
              <a:buNone/>
            </a:pPr>
            <a:endParaRPr sz="2400">
              <a:latin typeface="Arial"/>
              <a:ea typeface="Arial"/>
              <a:cs typeface="Arial"/>
              <a:sym typeface="Arial"/>
            </a:endParaRPr>
          </a:p>
          <a:p>
            <a:pPr marL="342900" lvl="0" indent="-342900" algn="just" rtl="0">
              <a:lnSpc>
                <a:spcPct val="80000"/>
              </a:lnSpc>
              <a:spcBef>
                <a:spcPts val="480"/>
              </a:spcBef>
              <a:spcAft>
                <a:spcPts val="0"/>
              </a:spcAft>
              <a:buSzPts val="2400"/>
              <a:buFont typeface="Noto Sans Symbols"/>
              <a:buChar char="❖"/>
            </a:pPr>
            <a:r>
              <a:rPr lang="it-IT" sz="2400">
                <a:latin typeface="Arial"/>
                <a:ea typeface="Arial"/>
                <a:cs typeface="Arial"/>
                <a:sym typeface="Arial"/>
              </a:rPr>
              <a:t>Dichiarazione disponibilità non vincolata</a:t>
            </a:r>
            <a:endParaRPr/>
          </a:p>
          <a:p>
            <a:pPr marL="342900" lvl="0" indent="-190500" algn="just" rtl="0">
              <a:lnSpc>
                <a:spcPct val="80000"/>
              </a:lnSpc>
              <a:spcBef>
                <a:spcPts val="480"/>
              </a:spcBef>
              <a:spcAft>
                <a:spcPts val="0"/>
              </a:spcAft>
              <a:buSzPts val="2400"/>
              <a:buFont typeface="Noto Sans Symbols"/>
              <a:buNone/>
            </a:pPr>
            <a:endParaRPr sz="2400">
              <a:latin typeface="Arial"/>
              <a:ea typeface="Arial"/>
              <a:cs typeface="Arial"/>
              <a:sym typeface="Arial"/>
            </a:endParaRPr>
          </a:p>
          <a:p>
            <a:pPr marL="342900" lvl="0" indent="-190500" algn="just" rtl="0">
              <a:lnSpc>
                <a:spcPct val="80000"/>
              </a:lnSpc>
              <a:spcBef>
                <a:spcPts val="480"/>
              </a:spcBef>
              <a:spcAft>
                <a:spcPts val="0"/>
              </a:spcAft>
              <a:buSzPts val="2400"/>
              <a:buFont typeface="Noto Sans Symbols"/>
              <a:buNone/>
            </a:pPr>
            <a:endParaRPr sz="2400">
              <a:latin typeface="Arial"/>
              <a:ea typeface="Arial"/>
              <a:cs typeface="Arial"/>
              <a:sym typeface="Arial"/>
            </a:endParaRPr>
          </a:p>
          <a:p>
            <a:pPr marL="342900" lvl="0" indent="-342900" algn="just" rtl="0">
              <a:lnSpc>
                <a:spcPct val="80000"/>
              </a:lnSpc>
              <a:spcBef>
                <a:spcPts val="480"/>
              </a:spcBef>
              <a:spcAft>
                <a:spcPts val="0"/>
              </a:spcAft>
              <a:buSzPts val="2400"/>
              <a:buFont typeface="Noto Sans Symbols"/>
              <a:buChar char="❖"/>
            </a:pPr>
            <a:r>
              <a:rPr lang="it-IT" sz="2400">
                <a:latin typeface="Arial"/>
                <a:ea typeface="Arial"/>
                <a:cs typeface="Arial"/>
                <a:sym typeface="Arial"/>
              </a:rPr>
              <a:t>Asta</a:t>
            </a:r>
            <a:endParaRPr/>
          </a:p>
          <a:p>
            <a:pPr marL="342900" lvl="0" indent="-190500" algn="just" rtl="0">
              <a:lnSpc>
                <a:spcPct val="80000"/>
              </a:lnSpc>
              <a:spcBef>
                <a:spcPts val="480"/>
              </a:spcBef>
              <a:spcAft>
                <a:spcPts val="0"/>
              </a:spcAft>
              <a:buSzPts val="2400"/>
              <a:buFont typeface="Noto Sans Symbols"/>
              <a:buNone/>
            </a:pPr>
            <a:endParaRPr sz="2400">
              <a:latin typeface="Arial"/>
              <a:ea typeface="Arial"/>
              <a:cs typeface="Arial"/>
              <a:sym typeface="Arial"/>
            </a:endParaRPr>
          </a:p>
          <a:p>
            <a:pPr marL="342900" lvl="0" indent="-190500" algn="just" rtl="0">
              <a:lnSpc>
                <a:spcPct val="80000"/>
              </a:lnSpc>
              <a:spcBef>
                <a:spcPts val="480"/>
              </a:spcBef>
              <a:spcAft>
                <a:spcPts val="0"/>
              </a:spcAft>
              <a:buSzPts val="2400"/>
              <a:buFont typeface="Noto Sans Symbols"/>
              <a:buNone/>
            </a:pPr>
            <a:endParaRPr sz="2400">
              <a:latin typeface="Arial"/>
              <a:ea typeface="Arial"/>
              <a:cs typeface="Arial"/>
              <a:sym typeface="Arial"/>
            </a:endParaRPr>
          </a:p>
          <a:p>
            <a:pPr marL="342900" lvl="0" indent="-342900" algn="just" rtl="0">
              <a:lnSpc>
                <a:spcPct val="80000"/>
              </a:lnSpc>
              <a:spcBef>
                <a:spcPts val="480"/>
              </a:spcBef>
              <a:spcAft>
                <a:spcPts val="0"/>
              </a:spcAft>
              <a:buSzPts val="2400"/>
              <a:buFont typeface="Noto Sans Symbols"/>
              <a:buChar char="❖"/>
            </a:pPr>
            <a:r>
              <a:rPr lang="it-IT" sz="2400">
                <a:latin typeface="Arial"/>
                <a:ea typeface="Arial"/>
                <a:cs typeface="Arial"/>
                <a:sym typeface="Arial"/>
              </a:rPr>
              <a:t>Acquisto del prodotto in sede di commercializzazione</a:t>
            </a:r>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2046"/>
        <p:cNvGrpSpPr/>
        <p:nvPr/>
      </p:nvGrpSpPr>
      <p:grpSpPr>
        <a:xfrm>
          <a:off x="0" y="0"/>
          <a:ext cx="0" cy="0"/>
          <a:chOff x="0" y="0"/>
          <a:chExt cx="0" cy="0"/>
        </a:xfrm>
      </p:grpSpPr>
      <p:sp>
        <p:nvSpPr>
          <p:cNvPr id="2047" name="Google Shape;2047;p2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Disponibilità ad accettare WTA</a:t>
            </a:r>
            <a:endParaRPr/>
          </a:p>
        </p:txBody>
      </p:sp>
      <p:sp>
        <p:nvSpPr>
          <p:cNvPr id="2048" name="Google Shape;2048;p216"/>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lnSpc>
                <a:spcPct val="80000"/>
              </a:lnSpc>
              <a:spcBef>
                <a:spcPts val="0"/>
              </a:spcBef>
              <a:spcAft>
                <a:spcPts val="0"/>
              </a:spcAft>
              <a:buSzPts val="2400"/>
              <a:buFont typeface="Noto Sans Symbols"/>
              <a:buNone/>
            </a:pPr>
            <a:r>
              <a:rPr lang="it-IT" sz="2400">
                <a:latin typeface="Arial"/>
                <a:ea typeface="Arial"/>
                <a:cs typeface="Arial"/>
                <a:sym typeface="Arial"/>
              </a:rPr>
              <a:t>Studio preliminare</a:t>
            </a:r>
            <a:endParaRPr/>
          </a:p>
          <a:p>
            <a:pPr marL="342900" lvl="0" indent="-342900" algn="just" rtl="0">
              <a:lnSpc>
                <a:spcPct val="80000"/>
              </a:lnSpc>
              <a:spcBef>
                <a:spcPts val="480"/>
              </a:spcBef>
              <a:spcAft>
                <a:spcPts val="0"/>
              </a:spcAft>
              <a:buSzPts val="2400"/>
              <a:buFont typeface="Noto Sans Symbols"/>
              <a:buNone/>
            </a:pPr>
            <a:r>
              <a:rPr lang="it-IT" sz="2400">
                <a:latin typeface="Arial"/>
                <a:ea typeface="Arial"/>
                <a:cs typeface="Arial"/>
                <a:sym typeface="Arial"/>
              </a:rPr>
              <a:t>	Investigazione su WTA circa due prodotti con diverse caratteristiche e segmentazione del gruppo di consumatori che percepiscono in modo “positivo” (+) e “negativo” (-) tali caratteristiche. </a:t>
            </a:r>
            <a:endParaRPr/>
          </a:p>
          <a:p>
            <a:pPr marL="342900" lvl="0" indent="-342900" algn="just" rtl="0">
              <a:lnSpc>
                <a:spcPct val="80000"/>
              </a:lnSpc>
              <a:spcBef>
                <a:spcPts val="480"/>
              </a:spcBef>
              <a:spcAft>
                <a:spcPts val="0"/>
              </a:spcAft>
              <a:buSzPts val="2400"/>
              <a:buFont typeface="Noto Sans Symbols"/>
              <a:buNone/>
            </a:pPr>
            <a:r>
              <a:rPr lang="it-IT" sz="2400">
                <a:latin typeface="Arial"/>
                <a:ea typeface="Arial"/>
                <a:cs typeface="Arial"/>
                <a:sym typeface="Arial"/>
              </a:rPr>
              <a:t>Esperimento</a:t>
            </a:r>
            <a:endParaRPr/>
          </a:p>
          <a:p>
            <a:pPr marL="342900" lvl="0" indent="-342900" algn="just" rtl="0">
              <a:lnSpc>
                <a:spcPct val="80000"/>
              </a:lnSpc>
              <a:spcBef>
                <a:spcPts val="480"/>
              </a:spcBef>
              <a:spcAft>
                <a:spcPts val="0"/>
              </a:spcAft>
              <a:buSzPts val="2400"/>
              <a:buFont typeface="Noto Sans Symbols"/>
              <a:buNone/>
            </a:pPr>
            <a:r>
              <a:rPr lang="it-IT" sz="2400">
                <a:latin typeface="Arial"/>
                <a:ea typeface="Arial"/>
                <a:cs typeface="Arial"/>
                <a:sym typeface="Arial"/>
              </a:rPr>
              <a:t>	Per ogni gruppo omogeneo di consumatori in un bancone di un mercato sperimentale vengono posti due tipi di prodotti uno etichettato con informazione “positiva” (+) ed uno con informazione “negativa” (-) riguardo una caratteristica. </a:t>
            </a:r>
            <a:endParaRPr/>
          </a:p>
          <a:p>
            <a:pPr marL="342900" lvl="0" indent="-342900" algn="just" rtl="0">
              <a:lnSpc>
                <a:spcPct val="80000"/>
              </a:lnSpc>
              <a:spcBef>
                <a:spcPts val="480"/>
              </a:spcBef>
              <a:spcAft>
                <a:spcPts val="0"/>
              </a:spcAft>
              <a:buSzPts val="2400"/>
              <a:buFont typeface="Noto Sans Symbols"/>
              <a:buNone/>
            </a:pPr>
            <a:r>
              <a:rPr lang="it-IT" sz="2400">
                <a:latin typeface="Arial"/>
                <a:ea typeface="Arial"/>
                <a:cs typeface="Arial"/>
                <a:sym typeface="Arial"/>
              </a:rPr>
              <a:t>Investigazione</a:t>
            </a:r>
            <a:endParaRPr/>
          </a:p>
          <a:p>
            <a:pPr marL="342900" lvl="0" indent="-342900" algn="just" rtl="0">
              <a:lnSpc>
                <a:spcPct val="80000"/>
              </a:lnSpc>
              <a:spcBef>
                <a:spcPts val="480"/>
              </a:spcBef>
              <a:spcAft>
                <a:spcPts val="0"/>
              </a:spcAft>
              <a:buSzPts val="2400"/>
              <a:buFont typeface="Noto Sans Symbols"/>
              <a:buNone/>
            </a:pPr>
            <a:r>
              <a:rPr lang="it-IT" sz="2400">
                <a:latin typeface="Arial"/>
                <a:ea typeface="Arial"/>
                <a:cs typeface="Arial"/>
                <a:sym typeface="Arial"/>
              </a:rPr>
              <a:t>	Qual è la massima somma di denaro che sareste disposti ad accettare per scambiare il prodotto “positivo” con quello “negativo”.</a:t>
            </a:r>
            <a:endParaRPr sz="2400">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Panel test (2)</a:t>
            </a:r>
            <a:endParaRPr/>
          </a:p>
        </p:txBody>
      </p:sp>
      <p:sp>
        <p:nvSpPr>
          <p:cNvPr id="256" name="Google Shape;256;p22"/>
          <p:cNvSpPr txBox="1">
            <a:spLocks noGrp="1"/>
          </p:cNvSpPr>
          <p:nvPr>
            <p:ph type="body" idx="1"/>
          </p:nvPr>
        </p:nvSpPr>
        <p:spPr>
          <a:xfrm>
            <a:off x="179388" y="1600200"/>
            <a:ext cx="8713787" cy="49244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Noto Sans Symbols"/>
              <a:buNone/>
            </a:pPr>
            <a:r>
              <a:rPr lang="it-IT">
                <a:latin typeface="Arial"/>
                <a:ea typeface="Arial"/>
                <a:cs typeface="Arial"/>
                <a:sym typeface="Arial"/>
              </a:rPr>
              <a:t>	</a:t>
            </a:r>
            <a:r>
              <a:rPr lang="it-IT" sz="3100">
                <a:latin typeface="Arial"/>
                <a:ea typeface="Arial"/>
                <a:cs typeface="Arial"/>
                <a:sym typeface="Arial"/>
              </a:rPr>
              <a:t>Per condurre un test analitico è necessario un gruppo di persone selezionato ed addestrato</a:t>
            </a:r>
            <a:endParaRPr/>
          </a:p>
          <a:p>
            <a:pPr marL="342900" lvl="0" indent="-342900" algn="l" rtl="0">
              <a:spcBef>
                <a:spcPts val="280"/>
              </a:spcBef>
              <a:spcAft>
                <a:spcPts val="0"/>
              </a:spcAft>
              <a:buSzPts val="1400"/>
              <a:buFont typeface="Noto Sans Symbols"/>
              <a:buNone/>
            </a:pPr>
            <a:endParaRPr sz="1400">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	per descrivere e misurare le 	caratteristiche un prodotto alimentare</a:t>
            </a:r>
            <a:endParaRPr/>
          </a:p>
          <a:p>
            <a:pPr marL="342900" lvl="0" indent="-254000" algn="l" rtl="0">
              <a:spcBef>
                <a:spcPts val="280"/>
              </a:spcBef>
              <a:spcAft>
                <a:spcPts val="0"/>
              </a:spcAft>
              <a:buSzPts val="1400"/>
              <a:buNone/>
            </a:pPr>
            <a:endParaRPr sz="1400">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 	per discriminare tra due o più prodotti</a:t>
            </a:r>
            <a:endParaRPr/>
          </a:p>
          <a:p>
            <a:pPr marL="342900" lvl="0" indent="-254000" algn="l" rtl="0">
              <a:spcBef>
                <a:spcPts val="280"/>
              </a:spcBef>
              <a:spcAft>
                <a:spcPts val="0"/>
              </a:spcAft>
              <a:buSzPts val="1400"/>
              <a:buNone/>
            </a:pPr>
            <a:endParaRPr sz="1400">
              <a:latin typeface="Arial"/>
              <a:ea typeface="Arial"/>
              <a:cs typeface="Arial"/>
              <a:sym typeface="Arial"/>
            </a:endParaRPr>
          </a:p>
          <a:p>
            <a:pPr marL="342900" lvl="0" indent="-342900" algn="l" rtl="0">
              <a:spcBef>
                <a:spcPts val="640"/>
              </a:spcBef>
              <a:spcAft>
                <a:spcPts val="0"/>
              </a:spcAft>
              <a:buSzPts val="3200"/>
              <a:buFont typeface="Noto Sans Symbols"/>
              <a:buNone/>
            </a:pPr>
            <a:r>
              <a:rPr lang="it-IT">
                <a:latin typeface="Arial"/>
                <a:ea typeface="Arial"/>
                <a:cs typeface="Arial"/>
                <a:sym typeface="Arial"/>
              </a:rPr>
              <a:t>	il giudice deve quindi fornire delle risposte prescindendo dalle proprie opinioni personali</a:t>
            </a:r>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2052"/>
        <p:cNvGrpSpPr/>
        <p:nvPr/>
      </p:nvGrpSpPr>
      <p:grpSpPr>
        <a:xfrm>
          <a:off x="0" y="0"/>
          <a:ext cx="0" cy="0"/>
          <a:chOff x="0" y="0"/>
          <a:chExt cx="0" cy="0"/>
        </a:xfrm>
      </p:grpSpPr>
      <p:sp>
        <p:nvSpPr>
          <p:cNvPr id="2053" name="Google Shape;2053;p2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TEST EDONISTICI</a:t>
            </a:r>
            <a:endParaRPr/>
          </a:p>
        </p:txBody>
      </p:sp>
      <p:sp>
        <p:nvSpPr>
          <p:cNvPr id="2054" name="Google Shape;2054;p217"/>
          <p:cNvSpPr txBox="1">
            <a:spLocks noGrp="1"/>
          </p:cNvSpPr>
          <p:nvPr>
            <p:ph type="body" idx="1"/>
          </p:nvPr>
        </p:nvSpPr>
        <p:spPr>
          <a:xfrm>
            <a:off x="323850" y="1960563"/>
            <a:ext cx="8496300" cy="489743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Noto Sans Symbols"/>
              <a:buNone/>
            </a:pPr>
            <a:r>
              <a:rPr lang="it-IT">
                <a:latin typeface="Arial"/>
                <a:ea typeface="Arial"/>
                <a:cs typeface="Arial"/>
                <a:sym typeface="Arial"/>
              </a:rPr>
              <a:t>Si dividono in base alla locazione:</a:t>
            </a:r>
            <a:endParaRPr/>
          </a:p>
          <a:p>
            <a:pPr marL="342900" lvl="0" indent="-342900" algn="l" rtl="0">
              <a:spcBef>
                <a:spcPts val="400"/>
              </a:spcBef>
              <a:spcAft>
                <a:spcPts val="0"/>
              </a:spcAft>
              <a:buSzPts val="2000"/>
              <a:buFont typeface="Noto Sans Symbols"/>
              <a:buNone/>
            </a:pPr>
            <a:endParaRPr sz="2000">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Test di laboratorio</a:t>
            </a:r>
            <a:endParaRPr/>
          </a:p>
          <a:p>
            <a:pPr marL="342900" lvl="0" indent="-266700" algn="l" rtl="0">
              <a:spcBef>
                <a:spcPts val="240"/>
              </a:spcBef>
              <a:spcAft>
                <a:spcPts val="0"/>
              </a:spcAft>
              <a:buSzPts val="1200"/>
              <a:buNone/>
            </a:pPr>
            <a:endParaRPr sz="1200">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Test a locazione centrale</a:t>
            </a:r>
            <a:endParaRPr/>
          </a:p>
          <a:p>
            <a:pPr marL="342900" lvl="0" indent="-266700" algn="l" rtl="0">
              <a:spcBef>
                <a:spcPts val="240"/>
              </a:spcBef>
              <a:spcAft>
                <a:spcPts val="0"/>
              </a:spcAft>
              <a:buSzPts val="1200"/>
              <a:buNone/>
            </a:pPr>
            <a:endParaRPr sz="1200">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Test di uso domestico</a:t>
            </a:r>
            <a:endParaRPr/>
          </a:p>
          <a:p>
            <a:pPr marL="342900" lvl="0" indent="-266700" algn="l" rtl="0">
              <a:spcBef>
                <a:spcPts val="240"/>
              </a:spcBef>
              <a:spcAft>
                <a:spcPts val="0"/>
              </a:spcAft>
              <a:buSzPts val="1200"/>
              <a:buNone/>
            </a:pPr>
            <a:endParaRPr sz="1200">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Test di simulazione di mercato</a:t>
            </a:r>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2058"/>
        <p:cNvGrpSpPr/>
        <p:nvPr/>
      </p:nvGrpSpPr>
      <p:grpSpPr>
        <a:xfrm>
          <a:off x="0" y="0"/>
          <a:ext cx="0" cy="0"/>
          <a:chOff x="0" y="0"/>
          <a:chExt cx="0" cy="0"/>
        </a:xfrm>
      </p:grpSpPr>
      <p:sp>
        <p:nvSpPr>
          <p:cNvPr id="2059" name="Google Shape;2059;p2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Il test di laboratorio</a:t>
            </a:r>
            <a:endParaRPr/>
          </a:p>
        </p:txBody>
      </p:sp>
      <p:sp>
        <p:nvSpPr>
          <p:cNvPr id="2060" name="Google Shape;2060;p218"/>
          <p:cNvSpPr txBox="1">
            <a:spLocks noGrp="1"/>
          </p:cNvSpPr>
          <p:nvPr>
            <p:ph type="body" idx="1"/>
          </p:nvPr>
        </p:nvSpPr>
        <p:spPr>
          <a:xfrm>
            <a:off x="457200" y="1600200"/>
            <a:ext cx="8229600" cy="4852988"/>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3200"/>
              <a:buFont typeface="Noto Sans Symbols"/>
              <a:buNone/>
            </a:pPr>
            <a:r>
              <a:rPr lang="it-IT">
                <a:latin typeface="Arial"/>
                <a:ea typeface="Arial"/>
                <a:cs typeface="Arial"/>
                <a:sym typeface="Arial"/>
              </a:rPr>
              <a:t>Offre il vantaggio di poter utilizzare un laboratorio attrezzato di analisi sensoriale, andando così a minimizzare la variabilità dovuta alle condizioni ambientali. </a:t>
            </a:r>
            <a:endParaRPr/>
          </a:p>
          <a:p>
            <a:pPr marL="342900" lvl="0" indent="-342900" algn="just" rtl="0">
              <a:lnSpc>
                <a:spcPct val="90000"/>
              </a:lnSpc>
              <a:spcBef>
                <a:spcPts val="640"/>
              </a:spcBef>
              <a:spcAft>
                <a:spcPts val="0"/>
              </a:spcAft>
              <a:buSzPts val="3200"/>
              <a:buFont typeface="Noto Sans Symbols"/>
              <a:buNone/>
            </a:pPr>
            <a:r>
              <a:rPr lang="it-IT">
                <a:latin typeface="Arial"/>
                <a:ea typeface="Arial"/>
                <a:cs typeface="Arial"/>
                <a:sym typeface="Arial"/>
              </a:rPr>
              <a:t>Svantaggio: il reperimento dei soggetti ed il raggiungimento del luogo d’analisi da parte dei soggetti stessi sono alquanto problematici; può essere molto costoso.</a:t>
            </a:r>
            <a:endParaRPr/>
          </a:p>
          <a:p>
            <a:pPr marL="342900" lvl="0" indent="-342900" algn="just" rtl="0">
              <a:lnSpc>
                <a:spcPct val="90000"/>
              </a:lnSpc>
              <a:spcBef>
                <a:spcPts val="640"/>
              </a:spcBef>
              <a:spcAft>
                <a:spcPts val="0"/>
              </a:spcAft>
              <a:buSzPts val="3200"/>
              <a:buFont typeface="Noto Sans Symbols"/>
              <a:buNone/>
            </a:pPr>
            <a:r>
              <a:rPr lang="it-IT">
                <a:latin typeface="Arial"/>
                <a:ea typeface="Arial"/>
                <a:cs typeface="Arial"/>
                <a:sym typeface="Arial"/>
              </a:rPr>
              <a:t>Casualità del campionamento affetta da vincoli: orari, locativi e logistici.</a:t>
            </a:r>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2064"/>
        <p:cNvGrpSpPr/>
        <p:nvPr/>
      </p:nvGrpSpPr>
      <p:grpSpPr>
        <a:xfrm>
          <a:off x="0" y="0"/>
          <a:ext cx="0" cy="0"/>
          <a:chOff x="0" y="0"/>
          <a:chExt cx="0" cy="0"/>
        </a:xfrm>
      </p:grpSpPr>
      <p:sp>
        <p:nvSpPr>
          <p:cNvPr id="2065" name="Google Shape;2065;p2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Test di locazione centrale</a:t>
            </a:r>
            <a:endParaRPr/>
          </a:p>
        </p:txBody>
      </p:sp>
      <p:sp>
        <p:nvSpPr>
          <p:cNvPr id="2066" name="Google Shape;2066;p219"/>
          <p:cNvSpPr txBox="1">
            <a:spLocks noGrp="1"/>
          </p:cNvSpPr>
          <p:nvPr>
            <p:ph type="body" idx="1"/>
          </p:nvPr>
        </p:nvSpPr>
        <p:spPr>
          <a:xfrm>
            <a:off x="457200" y="1600200"/>
            <a:ext cx="8229600" cy="4924425"/>
          </a:xfrm>
          <a:prstGeom prst="rect">
            <a:avLst/>
          </a:prstGeom>
          <a:noFill/>
          <a:ln>
            <a:noFill/>
          </a:ln>
        </p:spPr>
        <p:txBody>
          <a:bodyPr spcFirstLastPara="1" wrap="square" lIns="91425" tIns="45700" rIns="91425" bIns="45700" anchor="t" anchorCtr="0">
            <a:noAutofit/>
          </a:bodyPr>
          <a:lstStyle/>
          <a:p>
            <a:pPr marL="342900" lvl="0" indent="-342900" algn="just" rtl="0">
              <a:lnSpc>
                <a:spcPct val="80000"/>
              </a:lnSpc>
              <a:spcBef>
                <a:spcPts val="0"/>
              </a:spcBef>
              <a:spcAft>
                <a:spcPts val="0"/>
              </a:spcAft>
              <a:buSzPts val="2800"/>
              <a:buFont typeface="Noto Sans Symbols"/>
              <a:buNone/>
            </a:pPr>
            <a:r>
              <a:rPr lang="it-IT" sz="2800">
                <a:latin typeface="Arial"/>
                <a:ea typeface="Arial"/>
                <a:cs typeface="Arial"/>
                <a:sym typeface="Arial"/>
              </a:rPr>
              <a:t>Viene condotto in un area facilmente accessibile ai potenziali consumatori, ad esempio un supermercato od un’area fieristica. </a:t>
            </a:r>
            <a:endParaRPr/>
          </a:p>
          <a:p>
            <a:pPr marL="342900" lvl="0" indent="-342900" algn="just" rtl="0">
              <a:lnSpc>
                <a:spcPct val="80000"/>
              </a:lnSpc>
              <a:spcBef>
                <a:spcPts val="560"/>
              </a:spcBef>
              <a:spcAft>
                <a:spcPts val="0"/>
              </a:spcAft>
              <a:buSzPts val="2800"/>
              <a:buFont typeface="Noto Sans Symbols"/>
              <a:buNone/>
            </a:pPr>
            <a:r>
              <a:rPr lang="it-IT" sz="2800">
                <a:latin typeface="Arial"/>
                <a:ea typeface="Arial"/>
                <a:cs typeface="Arial"/>
                <a:sym typeface="Arial"/>
              </a:rPr>
              <a:t>Vantaggio: può essere comunque condotto in condizioni controllate ed offre un facile reperimento del campione</a:t>
            </a:r>
            <a:endParaRPr/>
          </a:p>
          <a:p>
            <a:pPr marL="342900" lvl="0" indent="-342900" algn="just" rtl="0">
              <a:lnSpc>
                <a:spcPct val="80000"/>
              </a:lnSpc>
              <a:spcBef>
                <a:spcPts val="560"/>
              </a:spcBef>
              <a:spcAft>
                <a:spcPts val="0"/>
              </a:spcAft>
              <a:buSzPts val="2800"/>
              <a:buFont typeface="Noto Sans Symbols"/>
              <a:buNone/>
            </a:pPr>
            <a:r>
              <a:rPr lang="it-IT" sz="2800">
                <a:latin typeface="Arial"/>
                <a:ea typeface="Arial"/>
                <a:cs typeface="Arial"/>
                <a:sym typeface="Arial"/>
              </a:rPr>
              <a:t>Svantaggi: il numero di domande che si possono porre è limitato dalla disponibilità di tempo da parte dei soggetti intervistati, ed è quindi ridotto anche il numero di informazioni ottenibili</a:t>
            </a:r>
            <a:endParaRPr/>
          </a:p>
          <a:p>
            <a:pPr marL="342900" lvl="0" indent="-342900" algn="just" rtl="0">
              <a:lnSpc>
                <a:spcPct val="80000"/>
              </a:lnSpc>
              <a:spcBef>
                <a:spcPts val="560"/>
              </a:spcBef>
              <a:spcAft>
                <a:spcPts val="0"/>
              </a:spcAft>
              <a:buSzPts val="2800"/>
              <a:buFont typeface="Noto Sans Symbols"/>
              <a:buNone/>
            </a:pPr>
            <a:r>
              <a:rPr lang="it-IT" sz="2800">
                <a:latin typeface="Arial"/>
                <a:ea typeface="Arial"/>
                <a:cs typeface="Arial"/>
                <a:sym typeface="Arial"/>
              </a:rPr>
              <a:t>Il campionamento si basa sull’autoselezione del panel e non è casuale.</a:t>
            </a:r>
            <a:endParaRPr/>
          </a:p>
          <a:p>
            <a:pPr marL="342900" lvl="0" indent="-165100" algn="l" rtl="0">
              <a:lnSpc>
                <a:spcPct val="80000"/>
              </a:lnSpc>
              <a:spcBef>
                <a:spcPts val="560"/>
              </a:spcBef>
              <a:spcAft>
                <a:spcPts val="0"/>
              </a:spcAft>
              <a:buSzPts val="2800"/>
              <a:buNone/>
            </a:pPr>
            <a:endParaRPr sz="2800">
              <a:latin typeface="Arial"/>
              <a:ea typeface="Arial"/>
              <a:cs typeface="Arial"/>
              <a:sym typeface="Arial"/>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2070"/>
        <p:cNvGrpSpPr/>
        <p:nvPr/>
      </p:nvGrpSpPr>
      <p:grpSpPr>
        <a:xfrm>
          <a:off x="0" y="0"/>
          <a:ext cx="0" cy="0"/>
          <a:chOff x="0" y="0"/>
          <a:chExt cx="0" cy="0"/>
        </a:xfrm>
      </p:grpSpPr>
      <p:sp>
        <p:nvSpPr>
          <p:cNvPr id="2071" name="Google Shape;2071;p2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400">
                <a:latin typeface="Arial"/>
                <a:ea typeface="Arial"/>
                <a:cs typeface="Arial"/>
                <a:sym typeface="Arial"/>
              </a:rPr>
              <a:t>Il test di uso domestico (home use test),</a:t>
            </a:r>
            <a:endParaRPr/>
          </a:p>
        </p:txBody>
      </p:sp>
      <p:sp>
        <p:nvSpPr>
          <p:cNvPr id="2072" name="Google Shape;2072;p220"/>
          <p:cNvSpPr txBox="1">
            <a:spLocks noGrp="1"/>
          </p:cNvSpPr>
          <p:nvPr>
            <p:ph type="body" idx="1"/>
          </p:nvPr>
        </p:nvSpPr>
        <p:spPr>
          <a:xfrm>
            <a:off x="457200" y="1557338"/>
            <a:ext cx="8229600" cy="4679950"/>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2800"/>
              <a:buFont typeface="Noto Sans Symbols"/>
              <a:buNone/>
            </a:pPr>
            <a:r>
              <a:rPr lang="it-IT" sz="2800">
                <a:latin typeface="Arial"/>
                <a:ea typeface="Arial"/>
                <a:cs typeface="Arial"/>
                <a:sym typeface="Arial"/>
              </a:rPr>
              <a:t>Vantaggio di valutare un prodotto nell’ambiente e nelle normali condizioni di uso. </a:t>
            </a:r>
            <a:endParaRPr/>
          </a:p>
          <a:p>
            <a:pPr marL="342900" lvl="0" indent="-342900" algn="just" rtl="0">
              <a:lnSpc>
                <a:spcPct val="90000"/>
              </a:lnSpc>
              <a:spcBef>
                <a:spcPts val="560"/>
              </a:spcBef>
              <a:spcAft>
                <a:spcPts val="0"/>
              </a:spcAft>
              <a:buSzPts val="2800"/>
              <a:buFont typeface="Noto Sans Symbols"/>
              <a:buNone/>
            </a:pPr>
            <a:r>
              <a:rPr lang="it-IT" sz="2800">
                <a:latin typeface="Arial"/>
                <a:ea typeface="Arial"/>
                <a:cs typeface="Arial"/>
                <a:sym typeface="Arial"/>
              </a:rPr>
              <a:t>Altri vantaggi di questo test sono: possibilità di confronto tra due o più campioni, maggior tempo disponibile per ottenere informazioni verso certe caratteristiche del prodotto, possibilità di valutare l’effetto dell’uso ripetuto o prolungato del prodotto. </a:t>
            </a:r>
            <a:endParaRPr/>
          </a:p>
          <a:p>
            <a:pPr marL="342900" lvl="0" indent="-342900" algn="just" rtl="0">
              <a:lnSpc>
                <a:spcPct val="90000"/>
              </a:lnSpc>
              <a:spcBef>
                <a:spcPts val="560"/>
              </a:spcBef>
              <a:spcAft>
                <a:spcPts val="0"/>
              </a:spcAft>
              <a:buSzPts val="2800"/>
              <a:buFont typeface="Noto Sans Symbols"/>
              <a:buNone/>
            </a:pPr>
            <a:r>
              <a:rPr lang="it-IT" sz="2800">
                <a:latin typeface="Arial"/>
                <a:ea typeface="Arial"/>
                <a:cs typeface="Arial"/>
                <a:sym typeface="Arial"/>
              </a:rPr>
              <a:t>Gli svantaggi sono legati a: numero massimo di prodotti da valutare, possibilità di non ricevere le risposte, elevati costi ed eventualità di errori di preparazione che possono portare a una notevole variabilità di analisi.</a:t>
            </a:r>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2076"/>
        <p:cNvGrpSpPr/>
        <p:nvPr/>
      </p:nvGrpSpPr>
      <p:grpSpPr>
        <a:xfrm>
          <a:off x="0" y="0"/>
          <a:ext cx="0" cy="0"/>
          <a:chOff x="0" y="0"/>
          <a:chExt cx="0" cy="0"/>
        </a:xfrm>
      </p:grpSpPr>
      <p:sp>
        <p:nvSpPr>
          <p:cNvPr id="2077" name="Google Shape;2077;p2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Test di simulazione di mercato</a:t>
            </a:r>
            <a:endParaRPr/>
          </a:p>
        </p:txBody>
      </p:sp>
      <p:sp>
        <p:nvSpPr>
          <p:cNvPr id="2078" name="Google Shape;2078;p221"/>
          <p:cNvSpPr txBox="1">
            <a:spLocks noGrp="1"/>
          </p:cNvSpPr>
          <p:nvPr>
            <p:ph type="body" idx="1"/>
          </p:nvPr>
        </p:nvSpPr>
        <p:spPr>
          <a:xfrm>
            <a:off x="457200" y="1557338"/>
            <a:ext cx="8229600" cy="4967287"/>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3200"/>
              <a:buFont typeface="Noto Sans Symbols"/>
              <a:buNone/>
            </a:pPr>
            <a:r>
              <a:rPr lang="it-IT">
                <a:latin typeface="Arial"/>
                <a:ea typeface="Arial"/>
                <a:cs typeface="Arial"/>
                <a:sym typeface="Arial"/>
              </a:rPr>
              <a:t>Vantaggi: studiare il comportamento del consumatore all’atto dell’acquisto e offrono il vantaggio di poter controllare le condizioni ambientali e di poter studiare la preferenza o la scelta del consumatore.</a:t>
            </a:r>
            <a:endParaRPr/>
          </a:p>
          <a:p>
            <a:pPr marL="342900" lvl="0" indent="-342900" algn="just" rtl="0">
              <a:lnSpc>
                <a:spcPct val="90000"/>
              </a:lnSpc>
              <a:spcBef>
                <a:spcPts val="640"/>
              </a:spcBef>
              <a:spcAft>
                <a:spcPts val="0"/>
              </a:spcAft>
              <a:buSzPts val="3200"/>
              <a:buFont typeface="Noto Sans Symbols"/>
              <a:buNone/>
            </a:pPr>
            <a:r>
              <a:rPr lang="it-IT">
                <a:latin typeface="Arial"/>
                <a:ea typeface="Arial"/>
                <a:cs typeface="Arial"/>
                <a:sym typeface="Arial"/>
              </a:rPr>
              <a:t>Svantaggi: il reperimento dei soggetti ed il raggiungimento del luogo d’analisi da parte dei soggetti stessi sono alquanto problematici.</a:t>
            </a:r>
            <a:endParaRPr/>
          </a:p>
          <a:p>
            <a:pPr marL="342900" lvl="0" indent="-342900" algn="just" rtl="0">
              <a:lnSpc>
                <a:spcPct val="90000"/>
              </a:lnSpc>
              <a:spcBef>
                <a:spcPts val="640"/>
              </a:spcBef>
              <a:spcAft>
                <a:spcPts val="0"/>
              </a:spcAft>
              <a:buSzPts val="3200"/>
              <a:buFont typeface="Noto Sans Symbols"/>
              <a:buNone/>
            </a:pPr>
            <a:r>
              <a:rPr lang="it-IT">
                <a:latin typeface="Arial"/>
                <a:ea typeface="Arial"/>
                <a:cs typeface="Arial"/>
                <a:sym typeface="Arial"/>
              </a:rPr>
              <a:t>Stesse problematiche del test di laboratorio.</a:t>
            </a:r>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sp>
        <p:nvSpPr>
          <p:cNvPr id="2083" name="Google Shape;2083;p2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TEST ANALITICI</a:t>
            </a:r>
            <a:endParaRPr/>
          </a:p>
        </p:txBody>
      </p:sp>
      <p:sp>
        <p:nvSpPr>
          <p:cNvPr id="2084" name="Google Shape;2084;p222"/>
          <p:cNvSpPr txBox="1">
            <a:spLocks noGrp="1"/>
          </p:cNvSpPr>
          <p:nvPr>
            <p:ph type="body" idx="1"/>
          </p:nvPr>
        </p:nvSpPr>
        <p:spPr>
          <a:xfrm>
            <a:off x="457200" y="1600200"/>
            <a:ext cx="4038600" cy="4530725"/>
          </a:xfrm>
          <a:prstGeom prst="rect">
            <a:avLst/>
          </a:prstGeom>
          <a:noFill/>
          <a:ln>
            <a:noFill/>
          </a:ln>
        </p:spPr>
        <p:txBody>
          <a:bodyPr spcFirstLastPara="1" wrap="square" lIns="91425" tIns="45700" rIns="91425" bIns="45700" anchor="t" anchorCtr="0">
            <a:noAutofit/>
          </a:bodyPr>
          <a:lstStyle/>
          <a:p>
            <a:pPr marL="342900" lvl="0" indent="-342900" algn="ctr" rtl="0">
              <a:spcBef>
                <a:spcPts val="0"/>
              </a:spcBef>
              <a:spcAft>
                <a:spcPts val="0"/>
              </a:spcAft>
              <a:buSzPts val="2000"/>
              <a:buFont typeface="Noto Sans Symbols"/>
              <a:buNone/>
            </a:pPr>
            <a:r>
              <a:rPr lang="it-IT" sz="2000" b="1">
                <a:latin typeface="Arial"/>
                <a:ea typeface="Arial"/>
                <a:cs typeface="Arial"/>
                <a:sym typeface="Arial"/>
              </a:rPr>
              <a:t>TEST DISCRIMINANTI</a:t>
            </a:r>
            <a:endParaRPr/>
          </a:p>
          <a:p>
            <a:pPr marL="342900" lvl="0" indent="-165100" algn="l" rtl="0">
              <a:spcBef>
                <a:spcPts val="560"/>
              </a:spcBef>
              <a:spcAft>
                <a:spcPts val="0"/>
              </a:spcAft>
              <a:buSzPts val="2800"/>
              <a:buNone/>
            </a:pPr>
            <a:endParaRPr b="1">
              <a:latin typeface="Arial"/>
              <a:ea typeface="Arial"/>
              <a:cs typeface="Arial"/>
              <a:sym typeface="Arial"/>
            </a:endParaRPr>
          </a:p>
          <a:p>
            <a:pPr marL="342900" lvl="0" indent="-342900" algn="l" rtl="0">
              <a:spcBef>
                <a:spcPts val="560"/>
              </a:spcBef>
              <a:spcAft>
                <a:spcPts val="0"/>
              </a:spcAft>
              <a:buSzPts val="2800"/>
              <a:buChar char="●"/>
            </a:pPr>
            <a:r>
              <a:rPr lang="it-IT">
                <a:latin typeface="Arial"/>
                <a:ea typeface="Arial"/>
                <a:cs typeface="Arial"/>
                <a:sym typeface="Arial"/>
              </a:rPr>
              <a:t>Confronto a coppie</a:t>
            </a:r>
            <a:endParaRPr/>
          </a:p>
          <a:p>
            <a:pPr marL="342900" lvl="0" indent="-165100" algn="l" rtl="0">
              <a:spcBef>
                <a:spcPts val="560"/>
              </a:spcBef>
              <a:spcAft>
                <a:spcPts val="0"/>
              </a:spcAft>
              <a:buSzPts val="2800"/>
              <a:buNone/>
            </a:pPr>
            <a:endParaRPr>
              <a:latin typeface="Arial"/>
              <a:ea typeface="Arial"/>
              <a:cs typeface="Arial"/>
              <a:sym typeface="Arial"/>
            </a:endParaRPr>
          </a:p>
          <a:p>
            <a:pPr marL="342900" lvl="0" indent="-342900" algn="l" rtl="0">
              <a:spcBef>
                <a:spcPts val="560"/>
              </a:spcBef>
              <a:spcAft>
                <a:spcPts val="0"/>
              </a:spcAft>
              <a:buSzPts val="2800"/>
              <a:buChar char="●"/>
            </a:pPr>
            <a:r>
              <a:rPr lang="it-IT">
                <a:latin typeface="Arial"/>
                <a:ea typeface="Arial"/>
                <a:cs typeface="Arial"/>
                <a:sym typeface="Arial"/>
              </a:rPr>
              <a:t>Test duo-trio*</a:t>
            </a:r>
            <a:endParaRPr/>
          </a:p>
          <a:p>
            <a:pPr marL="342900" lvl="0" indent="-342900" algn="l" rtl="0">
              <a:spcBef>
                <a:spcPts val="560"/>
              </a:spcBef>
              <a:spcAft>
                <a:spcPts val="0"/>
              </a:spcAft>
              <a:buSzPts val="2800"/>
              <a:buChar char="●"/>
            </a:pPr>
            <a:r>
              <a:rPr lang="it-IT">
                <a:latin typeface="Arial"/>
                <a:ea typeface="Arial"/>
                <a:cs typeface="Arial"/>
                <a:sym typeface="Arial"/>
              </a:rPr>
              <a:t>Test appaiamento</a:t>
            </a:r>
            <a:endParaRPr/>
          </a:p>
          <a:p>
            <a:pPr marL="342900" lvl="0" indent="-165100" algn="l" rtl="0">
              <a:spcBef>
                <a:spcPts val="560"/>
              </a:spcBef>
              <a:spcAft>
                <a:spcPts val="0"/>
              </a:spcAft>
              <a:buSzPts val="2800"/>
              <a:buNone/>
            </a:pPr>
            <a:endParaRPr>
              <a:latin typeface="Arial"/>
              <a:ea typeface="Arial"/>
              <a:cs typeface="Arial"/>
              <a:sym typeface="Arial"/>
            </a:endParaRPr>
          </a:p>
          <a:p>
            <a:pPr marL="342900" lvl="0" indent="-342900" algn="l" rtl="0">
              <a:spcBef>
                <a:spcPts val="560"/>
              </a:spcBef>
              <a:spcAft>
                <a:spcPts val="0"/>
              </a:spcAft>
              <a:buSzPts val="2800"/>
              <a:buChar char="●"/>
            </a:pPr>
            <a:r>
              <a:rPr lang="it-IT">
                <a:latin typeface="Arial"/>
                <a:ea typeface="Arial"/>
                <a:cs typeface="Arial"/>
                <a:sym typeface="Arial"/>
              </a:rPr>
              <a:t>Test triangolare</a:t>
            </a:r>
            <a:endParaRPr/>
          </a:p>
          <a:p>
            <a:pPr marL="342900" lvl="0" indent="-165100" algn="l" rtl="0">
              <a:spcBef>
                <a:spcPts val="560"/>
              </a:spcBef>
              <a:spcAft>
                <a:spcPts val="0"/>
              </a:spcAft>
              <a:buSzPts val="2800"/>
              <a:buNone/>
            </a:pPr>
            <a:endParaRPr>
              <a:latin typeface="Arial"/>
              <a:ea typeface="Arial"/>
              <a:cs typeface="Arial"/>
              <a:sym typeface="Arial"/>
            </a:endParaRPr>
          </a:p>
        </p:txBody>
      </p:sp>
      <p:sp>
        <p:nvSpPr>
          <p:cNvPr id="2085" name="Google Shape;2085;p222"/>
          <p:cNvSpPr txBox="1">
            <a:spLocks noGrp="1"/>
          </p:cNvSpPr>
          <p:nvPr>
            <p:ph type="body" idx="2"/>
          </p:nvPr>
        </p:nvSpPr>
        <p:spPr>
          <a:xfrm>
            <a:off x="4648200" y="1600200"/>
            <a:ext cx="4038600" cy="4530725"/>
          </a:xfrm>
          <a:prstGeom prst="rect">
            <a:avLst/>
          </a:prstGeom>
          <a:noFill/>
          <a:ln>
            <a:noFill/>
          </a:ln>
        </p:spPr>
        <p:txBody>
          <a:bodyPr spcFirstLastPara="1" wrap="square" lIns="91425" tIns="45700" rIns="91425" bIns="45700" anchor="t" anchorCtr="0">
            <a:noAutofit/>
          </a:bodyPr>
          <a:lstStyle/>
          <a:p>
            <a:pPr marL="342900" lvl="0" indent="-342900" algn="ctr" rtl="0">
              <a:spcBef>
                <a:spcPts val="0"/>
              </a:spcBef>
              <a:spcAft>
                <a:spcPts val="0"/>
              </a:spcAft>
              <a:buSzPts val="2000"/>
              <a:buFont typeface="Noto Sans Symbols"/>
              <a:buNone/>
            </a:pPr>
            <a:r>
              <a:rPr lang="it-IT" sz="2000" b="1">
                <a:latin typeface="Arial"/>
                <a:ea typeface="Arial"/>
                <a:cs typeface="Arial"/>
                <a:sym typeface="Arial"/>
              </a:rPr>
              <a:t>TEST QUANTITATIVI</a:t>
            </a:r>
            <a:endParaRPr/>
          </a:p>
          <a:p>
            <a:pPr marL="342900" lvl="0" indent="-165100" algn="l" rtl="0">
              <a:spcBef>
                <a:spcPts val="560"/>
              </a:spcBef>
              <a:spcAft>
                <a:spcPts val="0"/>
              </a:spcAft>
              <a:buSzPts val="2800"/>
              <a:buNone/>
            </a:pPr>
            <a:endParaRPr b="1">
              <a:latin typeface="Arial"/>
              <a:ea typeface="Arial"/>
              <a:cs typeface="Arial"/>
              <a:sym typeface="Arial"/>
            </a:endParaRPr>
          </a:p>
          <a:p>
            <a:pPr marL="342900" lvl="0" indent="-342900" algn="l" rtl="0">
              <a:spcBef>
                <a:spcPts val="560"/>
              </a:spcBef>
              <a:spcAft>
                <a:spcPts val="0"/>
              </a:spcAft>
              <a:buSzPts val="2800"/>
              <a:buChar char="●"/>
            </a:pPr>
            <a:r>
              <a:rPr lang="it-IT">
                <a:latin typeface="Arial"/>
                <a:ea typeface="Arial"/>
                <a:cs typeface="Arial"/>
                <a:sym typeface="Arial"/>
              </a:rPr>
              <a:t>Test di soglia</a:t>
            </a:r>
            <a:endParaRPr/>
          </a:p>
          <a:p>
            <a:pPr marL="342900" lvl="0" indent="-342900" algn="l" rtl="0">
              <a:spcBef>
                <a:spcPts val="560"/>
              </a:spcBef>
              <a:spcAft>
                <a:spcPts val="0"/>
              </a:spcAft>
              <a:buSzPts val="2800"/>
              <a:buChar char="●"/>
            </a:pPr>
            <a:r>
              <a:rPr lang="it-IT">
                <a:latin typeface="Arial"/>
                <a:ea typeface="Arial"/>
                <a:cs typeface="Arial"/>
                <a:sym typeface="Arial"/>
              </a:rPr>
              <a:t>Test dell’ordinamento</a:t>
            </a:r>
            <a:endParaRPr/>
          </a:p>
          <a:p>
            <a:pPr marL="342900" lvl="0" indent="-165100" algn="l" rtl="0">
              <a:spcBef>
                <a:spcPts val="560"/>
              </a:spcBef>
              <a:spcAft>
                <a:spcPts val="0"/>
              </a:spcAft>
              <a:buSzPts val="2800"/>
              <a:buNone/>
            </a:pPr>
            <a:endParaRPr>
              <a:latin typeface="Arial"/>
              <a:ea typeface="Arial"/>
              <a:cs typeface="Arial"/>
              <a:sym typeface="Arial"/>
            </a:endParaRPr>
          </a:p>
          <a:p>
            <a:pPr marL="342900" lvl="0" indent="-165100" algn="l" rtl="0">
              <a:spcBef>
                <a:spcPts val="560"/>
              </a:spcBef>
              <a:spcAft>
                <a:spcPts val="0"/>
              </a:spcAft>
              <a:buSzPts val="2800"/>
              <a:buNone/>
            </a:pPr>
            <a:endParaRPr>
              <a:latin typeface="Arial"/>
              <a:ea typeface="Arial"/>
              <a:cs typeface="Arial"/>
              <a:sym typeface="Arial"/>
            </a:endParaRPr>
          </a:p>
          <a:p>
            <a:pPr marL="342900" lvl="0" indent="-342900" algn="ctr" rtl="0">
              <a:spcBef>
                <a:spcPts val="400"/>
              </a:spcBef>
              <a:spcAft>
                <a:spcPts val="0"/>
              </a:spcAft>
              <a:buSzPts val="2000"/>
              <a:buFont typeface="Noto Sans Symbols"/>
              <a:buNone/>
            </a:pPr>
            <a:r>
              <a:rPr lang="it-IT" sz="2000" b="1">
                <a:latin typeface="Arial"/>
                <a:ea typeface="Arial"/>
                <a:cs typeface="Arial"/>
                <a:sym typeface="Arial"/>
              </a:rPr>
              <a:t>TEST QUALI-QUANTITATIVI</a:t>
            </a:r>
            <a:endParaRPr/>
          </a:p>
          <a:p>
            <a:pPr marL="342900" lvl="0" indent="-215900" algn="l" rtl="0">
              <a:spcBef>
                <a:spcPts val="400"/>
              </a:spcBef>
              <a:spcAft>
                <a:spcPts val="0"/>
              </a:spcAft>
              <a:buSzPts val="2000"/>
              <a:buNone/>
            </a:pPr>
            <a:endParaRPr sz="2000">
              <a:latin typeface="Arial"/>
              <a:ea typeface="Arial"/>
              <a:cs typeface="Arial"/>
              <a:sym typeface="Arial"/>
            </a:endParaRPr>
          </a:p>
          <a:p>
            <a:pPr marL="342900" lvl="0" indent="-342900" algn="l" rtl="0">
              <a:spcBef>
                <a:spcPts val="560"/>
              </a:spcBef>
              <a:spcAft>
                <a:spcPts val="0"/>
              </a:spcAft>
              <a:buSzPts val="2800"/>
              <a:buChar char="●"/>
            </a:pPr>
            <a:r>
              <a:rPr lang="it-IT">
                <a:latin typeface="Arial"/>
                <a:ea typeface="Arial"/>
                <a:cs typeface="Arial"/>
                <a:sym typeface="Arial"/>
              </a:rPr>
              <a:t>Analisi Quantitativa Descrittiva (QDA)</a:t>
            </a:r>
            <a:endParaRPr/>
          </a:p>
          <a:p>
            <a:pPr marL="342900" lvl="0" indent="-165100" algn="l" rtl="0">
              <a:spcBef>
                <a:spcPts val="560"/>
              </a:spcBef>
              <a:spcAft>
                <a:spcPts val="0"/>
              </a:spcAft>
              <a:buSzPts val="2800"/>
              <a:buNone/>
            </a:pPr>
            <a:endParaRPr>
              <a:latin typeface="Arial"/>
              <a:ea typeface="Arial"/>
              <a:cs typeface="Arial"/>
              <a:sym typeface="Arial"/>
            </a:endParaRPr>
          </a:p>
          <a:p>
            <a:pPr marL="342900" lvl="0" indent="-165100" algn="l" rtl="0">
              <a:spcBef>
                <a:spcPts val="560"/>
              </a:spcBef>
              <a:spcAft>
                <a:spcPts val="0"/>
              </a:spcAft>
              <a:buSzPts val="2800"/>
              <a:buNone/>
            </a:pPr>
            <a:endParaRPr>
              <a:latin typeface="Arial"/>
              <a:ea typeface="Arial"/>
              <a:cs typeface="Arial"/>
              <a:sym typeface="Arial"/>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2089"/>
        <p:cNvGrpSpPr/>
        <p:nvPr/>
      </p:nvGrpSpPr>
      <p:grpSpPr>
        <a:xfrm>
          <a:off x="0" y="0"/>
          <a:ext cx="0" cy="0"/>
          <a:chOff x="0" y="0"/>
          <a:chExt cx="0" cy="0"/>
        </a:xfrm>
      </p:grpSpPr>
      <p:sp>
        <p:nvSpPr>
          <p:cNvPr id="2090" name="Google Shape;2090;p223"/>
          <p:cNvSpPr txBox="1">
            <a:spLocks noGrp="1"/>
          </p:cNvSpPr>
          <p:nvPr>
            <p:ph type="ctrTitle"/>
          </p:nvPr>
        </p:nvSpPr>
        <p:spPr>
          <a:xfrm>
            <a:off x="685800" y="1219200"/>
            <a:ext cx="7772400" cy="193357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it-IT">
                <a:latin typeface="Arial"/>
                <a:ea typeface="Arial"/>
                <a:cs typeface="Arial"/>
                <a:sym typeface="Arial"/>
              </a:rPr>
              <a:t>TEST DISCRIMINANTI</a:t>
            </a:r>
            <a:endParaRPr/>
          </a:p>
        </p:txBody>
      </p:sp>
      <p:sp>
        <p:nvSpPr>
          <p:cNvPr id="2091" name="Google Shape;2091;p223"/>
          <p:cNvSpPr txBox="1">
            <a:spLocks noGrp="1"/>
          </p:cNvSpPr>
          <p:nvPr>
            <p:ph type="subTitle" idx="1"/>
          </p:nvPr>
        </p:nvSpPr>
        <p:spPr>
          <a:xfrm>
            <a:off x="2057400" y="3505200"/>
            <a:ext cx="6400800" cy="17526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3200"/>
              <a:buFont typeface="Noto Sans Symbols"/>
              <a:buNone/>
            </a:pPr>
            <a:r>
              <a:rPr lang="it-IT">
                <a:latin typeface="Arial"/>
                <a:ea typeface="Arial"/>
                <a:cs typeface="Arial"/>
                <a:sym typeface="Arial"/>
              </a:rPr>
              <a:t>Esiste una differenza tra due tesi?</a:t>
            </a:r>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2095"/>
        <p:cNvGrpSpPr/>
        <p:nvPr/>
      </p:nvGrpSpPr>
      <p:grpSpPr>
        <a:xfrm>
          <a:off x="0" y="0"/>
          <a:ext cx="0" cy="0"/>
          <a:chOff x="0" y="0"/>
          <a:chExt cx="0" cy="0"/>
        </a:xfrm>
      </p:grpSpPr>
      <p:sp>
        <p:nvSpPr>
          <p:cNvPr id="2096" name="Google Shape;2096;p2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Test di confronto a coppie </a:t>
            </a:r>
            <a:endParaRPr/>
          </a:p>
        </p:txBody>
      </p:sp>
      <p:sp>
        <p:nvSpPr>
          <p:cNvPr id="2097" name="Google Shape;2097;p224"/>
          <p:cNvSpPr txBox="1">
            <a:spLocks noGrp="1"/>
          </p:cNvSpPr>
          <p:nvPr>
            <p:ph type="body" idx="1"/>
          </p:nvPr>
        </p:nvSpPr>
        <p:spPr>
          <a:xfrm>
            <a:off x="457200" y="1600200"/>
            <a:ext cx="8229600" cy="4205288"/>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2800"/>
              <a:buChar char="●"/>
            </a:pPr>
            <a:r>
              <a:rPr lang="it-IT" sz="2800">
                <a:latin typeface="Arial"/>
                <a:ea typeface="Arial"/>
                <a:cs typeface="Arial"/>
                <a:sym typeface="Arial"/>
              </a:rPr>
              <a:t>Lo scopo del test di confronto a coppie è quello di valutare l’esistenza o meno di differenza tra due campioni</a:t>
            </a:r>
            <a:endParaRPr/>
          </a:p>
          <a:p>
            <a:pPr marL="342900" lvl="0" indent="-342900" algn="just" rtl="0">
              <a:spcBef>
                <a:spcPts val="560"/>
              </a:spcBef>
              <a:spcAft>
                <a:spcPts val="0"/>
              </a:spcAft>
              <a:buSzPts val="2800"/>
              <a:buChar char="●"/>
            </a:pPr>
            <a:r>
              <a:rPr lang="it-IT" sz="2800">
                <a:latin typeface="Arial"/>
                <a:ea typeface="Arial"/>
                <a:cs typeface="Arial"/>
                <a:sym typeface="Arial"/>
              </a:rPr>
              <a:t>Vengono forniti contemporaneamente due campioni  A e B ad ogni partecipante</a:t>
            </a:r>
            <a:endParaRPr sz="1400">
              <a:latin typeface="Arial"/>
              <a:ea typeface="Arial"/>
              <a:cs typeface="Arial"/>
              <a:sym typeface="Arial"/>
            </a:endParaRPr>
          </a:p>
          <a:p>
            <a:pPr marL="342900" lvl="0" indent="-342900" algn="just" rtl="0">
              <a:spcBef>
                <a:spcPts val="560"/>
              </a:spcBef>
              <a:spcAft>
                <a:spcPts val="0"/>
              </a:spcAft>
              <a:buSzPts val="2800"/>
              <a:buChar char="●"/>
            </a:pPr>
            <a:r>
              <a:rPr lang="it-IT" sz="2800">
                <a:latin typeface="Arial"/>
                <a:ea typeface="Arial"/>
                <a:cs typeface="Arial"/>
                <a:sym typeface="Arial"/>
              </a:rPr>
              <a:t>Viene richiesto se i due campioni sono uguali o diversi</a:t>
            </a:r>
            <a:endParaRPr sz="1400">
              <a:latin typeface="Arial"/>
              <a:ea typeface="Arial"/>
              <a:cs typeface="Arial"/>
              <a:sym typeface="Arial"/>
            </a:endParaRPr>
          </a:p>
          <a:p>
            <a:pPr marL="342900" lvl="0" indent="-342900" algn="just" rtl="0">
              <a:spcBef>
                <a:spcPts val="560"/>
              </a:spcBef>
              <a:spcAft>
                <a:spcPts val="0"/>
              </a:spcAft>
              <a:buSzPts val="2800"/>
              <a:buChar char="●"/>
            </a:pPr>
            <a:r>
              <a:rPr lang="it-IT" sz="2800">
                <a:latin typeface="Arial"/>
                <a:ea typeface="Arial"/>
                <a:cs typeface="Arial"/>
                <a:sym typeface="Arial"/>
              </a:rPr>
              <a:t>Viene spiegata verbalmente le modalità di esecuzione del test, perché, al fine della riproducibilità della prova, tutti gli assaggiatori devono comportarsi nella medesima maniera</a:t>
            </a:r>
            <a:endParaRPr/>
          </a:p>
          <a:p>
            <a:pPr marL="342900" lvl="0" indent="-165100" algn="l" rtl="0">
              <a:spcBef>
                <a:spcPts val="560"/>
              </a:spcBef>
              <a:spcAft>
                <a:spcPts val="0"/>
              </a:spcAft>
              <a:buSzPts val="2800"/>
              <a:buNone/>
            </a:pPr>
            <a:endParaRPr sz="2800">
              <a:latin typeface="Arial"/>
              <a:ea typeface="Arial"/>
              <a:cs typeface="Arial"/>
              <a:sym typeface="Arial"/>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2101"/>
        <p:cNvGrpSpPr/>
        <p:nvPr/>
      </p:nvGrpSpPr>
      <p:grpSpPr>
        <a:xfrm>
          <a:off x="0" y="0"/>
          <a:ext cx="0" cy="0"/>
          <a:chOff x="0" y="0"/>
          <a:chExt cx="0" cy="0"/>
        </a:xfrm>
      </p:grpSpPr>
      <p:sp>
        <p:nvSpPr>
          <p:cNvPr id="2102" name="Google Shape;2102;p2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Modalità di esecuzione</a:t>
            </a:r>
            <a:endParaRPr/>
          </a:p>
        </p:txBody>
      </p:sp>
      <p:sp>
        <p:nvSpPr>
          <p:cNvPr id="2103" name="Google Shape;2103;p225"/>
          <p:cNvSpPr txBox="1">
            <a:spLocks noGrp="1"/>
          </p:cNvSpPr>
          <p:nvPr>
            <p:ph type="body" idx="1"/>
          </p:nvPr>
        </p:nvSpPr>
        <p:spPr>
          <a:xfrm>
            <a:off x="457200" y="1260475"/>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2800"/>
              <a:buChar char="●"/>
            </a:pPr>
            <a:r>
              <a:rPr lang="it-IT" sz="2800">
                <a:latin typeface="Arial"/>
                <a:ea typeface="Arial"/>
                <a:cs typeface="Arial"/>
                <a:sym typeface="Arial"/>
              </a:rPr>
              <a:t>Ogni campione va codificato utilizzando tre numeri casuali</a:t>
            </a:r>
            <a:endParaRPr/>
          </a:p>
          <a:p>
            <a:pPr marL="342900" lvl="0" indent="-342900" algn="just" rtl="0">
              <a:spcBef>
                <a:spcPts val="560"/>
              </a:spcBef>
              <a:spcAft>
                <a:spcPts val="0"/>
              </a:spcAft>
              <a:buSzPts val="2800"/>
              <a:buChar char="●"/>
            </a:pPr>
            <a:r>
              <a:rPr lang="it-IT" sz="2800">
                <a:latin typeface="Arial"/>
                <a:ea typeface="Arial"/>
                <a:cs typeface="Arial"/>
                <a:sym typeface="Arial"/>
              </a:rPr>
              <a:t>Vanno servite sia le combinazioni singole (A-B, B-A) sia quelle doppie (A-A, B-B) di ogni tesi.</a:t>
            </a:r>
            <a:endParaRPr/>
          </a:p>
          <a:p>
            <a:pPr marL="342900" lvl="0" indent="-342900" algn="just" rtl="0">
              <a:spcBef>
                <a:spcPts val="560"/>
              </a:spcBef>
              <a:spcAft>
                <a:spcPts val="0"/>
              </a:spcAft>
              <a:buSzPts val="2800"/>
              <a:buChar char="●"/>
            </a:pPr>
            <a:r>
              <a:rPr lang="it-IT" sz="2800">
                <a:latin typeface="Arial"/>
                <a:ea typeface="Arial"/>
                <a:cs typeface="Arial"/>
                <a:sym typeface="Arial"/>
              </a:rPr>
              <a:t>Bisogna servire i campioni in modo da servire ciascuna tesi (A, B) per prima lo stesso numero di volte, poiché generalmente il campione valutato per primo viene sovrastimato (alone effect)</a:t>
            </a:r>
            <a:endParaRPr/>
          </a:p>
          <a:p>
            <a:pPr marL="342900" lvl="0" indent="-342900" algn="just" rtl="0">
              <a:spcBef>
                <a:spcPts val="560"/>
              </a:spcBef>
              <a:spcAft>
                <a:spcPts val="0"/>
              </a:spcAft>
              <a:buSzPts val="2800"/>
              <a:buChar char="●"/>
            </a:pPr>
            <a:r>
              <a:rPr lang="it-IT" sz="2800">
                <a:latin typeface="Arial"/>
                <a:ea typeface="Arial"/>
                <a:cs typeface="Arial"/>
                <a:sym typeface="Arial"/>
              </a:rPr>
              <a:t>I campioni A e B devono essere serviti lo stesso numero di volte (test bilanciato)</a:t>
            </a:r>
            <a:endParaRPr/>
          </a:p>
          <a:p>
            <a:pPr marL="342900" lvl="0" indent="-165100" algn="just" rtl="0">
              <a:spcBef>
                <a:spcPts val="560"/>
              </a:spcBef>
              <a:spcAft>
                <a:spcPts val="0"/>
              </a:spcAft>
              <a:buSzPts val="2800"/>
              <a:buNone/>
            </a:pPr>
            <a:endParaRPr sz="2800">
              <a:latin typeface="Arial"/>
              <a:ea typeface="Arial"/>
              <a:cs typeface="Arial"/>
              <a:sym typeface="Arial"/>
            </a:endParaRPr>
          </a:p>
          <a:p>
            <a:pPr marL="342900" lvl="0" indent="-139700" algn="just" rtl="0">
              <a:spcBef>
                <a:spcPts val="640"/>
              </a:spcBef>
              <a:spcAft>
                <a:spcPts val="0"/>
              </a:spcAft>
              <a:buSzPts val="3200"/>
              <a:buNone/>
            </a:pPr>
            <a:endParaRPr>
              <a:latin typeface="Arial"/>
              <a:ea typeface="Arial"/>
              <a:cs typeface="Arial"/>
              <a:sym typeface="Arial"/>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2107"/>
        <p:cNvGrpSpPr/>
        <p:nvPr/>
      </p:nvGrpSpPr>
      <p:grpSpPr>
        <a:xfrm>
          <a:off x="0" y="0"/>
          <a:ext cx="0" cy="0"/>
          <a:chOff x="0" y="0"/>
          <a:chExt cx="0" cy="0"/>
        </a:xfrm>
      </p:grpSpPr>
      <p:sp>
        <p:nvSpPr>
          <p:cNvPr id="2108" name="Google Shape;2108;p2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Probabilità di riuscita</a:t>
            </a:r>
            <a:endParaRPr/>
          </a:p>
        </p:txBody>
      </p:sp>
      <p:sp>
        <p:nvSpPr>
          <p:cNvPr id="2109" name="Google Shape;2109;p226"/>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Char char="●"/>
            </a:pPr>
            <a:r>
              <a:rPr lang="it-IT">
                <a:latin typeface="Arial"/>
                <a:ea typeface="Arial"/>
                <a:cs typeface="Arial"/>
                <a:sym typeface="Arial"/>
              </a:rPr>
              <a:t>L’assaggiatore ha una probabilità del 50% (1/2) di individuare la differenza tra campioni per pura casualità (indovinare).</a:t>
            </a:r>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342900" algn="just" rtl="0">
              <a:spcBef>
                <a:spcPts val="640"/>
              </a:spcBef>
              <a:spcAft>
                <a:spcPts val="0"/>
              </a:spcAft>
              <a:buSzPts val="3200"/>
              <a:buChar char="●"/>
            </a:pPr>
            <a:r>
              <a:rPr lang="it-IT">
                <a:latin typeface="Arial"/>
                <a:ea typeface="Arial"/>
                <a:cs typeface="Arial"/>
                <a:sym typeface="Arial"/>
              </a:rPr>
              <a:t>L’assaggiatore dovrà quindi ripetere il test un certo numero di volte (minimo 4) al fine di poter verificare se egli è in grado di individuare la differenza un numero di volte superiore rispetto alla mera probabilità statistica.</a:t>
            </a:r>
            <a:endParaRPr>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Panel test (3)</a:t>
            </a:r>
            <a:endParaRPr/>
          </a:p>
        </p:txBody>
      </p:sp>
      <p:sp>
        <p:nvSpPr>
          <p:cNvPr id="262" name="Google Shape;262;p23"/>
          <p:cNvSpPr txBox="1">
            <a:spLocks noGrp="1"/>
          </p:cNvSpPr>
          <p:nvPr>
            <p:ph type="body" idx="1"/>
          </p:nvPr>
        </p:nvSpPr>
        <p:spPr>
          <a:xfrm>
            <a:off x="250825" y="1341438"/>
            <a:ext cx="8642350" cy="5256212"/>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2800"/>
              <a:buFont typeface="Noto Sans Symbols"/>
              <a:buNone/>
            </a:pPr>
            <a:r>
              <a:rPr lang="it-IT" sz="2800">
                <a:latin typeface="Arial"/>
                <a:ea typeface="Arial"/>
                <a:cs typeface="Arial"/>
                <a:sym typeface="Arial"/>
              </a:rPr>
              <a:t>Al pari di uno strumento analitico </a:t>
            </a:r>
            <a:endParaRPr/>
          </a:p>
          <a:p>
            <a:pPr marL="342900" lvl="0" indent="-342900" algn="just" rtl="0">
              <a:lnSpc>
                <a:spcPct val="90000"/>
              </a:lnSpc>
              <a:spcBef>
                <a:spcPts val="200"/>
              </a:spcBef>
              <a:spcAft>
                <a:spcPts val="0"/>
              </a:spcAft>
              <a:buSzPts val="1000"/>
              <a:buFont typeface="Noto Sans Symbols"/>
              <a:buNone/>
            </a:pPr>
            <a:endParaRPr sz="1000">
              <a:latin typeface="Arial"/>
              <a:ea typeface="Arial"/>
              <a:cs typeface="Arial"/>
              <a:sym typeface="Arial"/>
            </a:endParaRPr>
          </a:p>
          <a:p>
            <a:pPr marL="342900" lvl="0" indent="-342900" algn="just" rtl="0">
              <a:lnSpc>
                <a:spcPct val="90000"/>
              </a:lnSpc>
              <a:spcBef>
                <a:spcPts val="560"/>
              </a:spcBef>
              <a:spcAft>
                <a:spcPts val="0"/>
              </a:spcAft>
              <a:buSzPts val="2800"/>
              <a:buChar char="●"/>
            </a:pPr>
            <a:r>
              <a:rPr lang="it-IT" sz="2800">
                <a:latin typeface="Arial"/>
                <a:ea typeface="Arial"/>
                <a:cs typeface="Arial"/>
                <a:sym typeface="Arial"/>
              </a:rPr>
              <a:t>il giudice va innanzitutto scelto (individui dotati di diversa sensibilità sensoriale che può comunque essere migliorata con la pratica)</a:t>
            </a:r>
            <a:endParaRPr/>
          </a:p>
          <a:p>
            <a:pPr marL="342900" lvl="0" indent="-279400" algn="just" rtl="0">
              <a:lnSpc>
                <a:spcPct val="90000"/>
              </a:lnSpc>
              <a:spcBef>
                <a:spcPts val="200"/>
              </a:spcBef>
              <a:spcAft>
                <a:spcPts val="0"/>
              </a:spcAft>
              <a:buSzPts val="1000"/>
              <a:buNone/>
            </a:pPr>
            <a:endParaRPr sz="1000">
              <a:latin typeface="Arial"/>
              <a:ea typeface="Arial"/>
              <a:cs typeface="Arial"/>
              <a:sym typeface="Arial"/>
            </a:endParaRPr>
          </a:p>
          <a:p>
            <a:pPr marL="342900" lvl="0" indent="-342900" algn="just" rtl="0">
              <a:lnSpc>
                <a:spcPct val="90000"/>
              </a:lnSpc>
              <a:spcBef>
                <a:spcPts val="560"/>
              </a:spcBef>
              <a:spcAft>
                <a:spcPts val="0"/>
              </a:spcAft>
              <a:buSzPts val="2800"/>
              <a:buChar char="●"/>
            </a:pPr>
            <a:r>
              <a:rPr lang="it-IT" sz="2800">
                <a:latin typeface="Arial"/>
                <a:ea typeface="Arial"/>
                <a:cs typeface="Arial"/>
                <a:sym typeface="Arial"/>
              </a:rPr>
              <a:t>va poi tarato (il giudizio di un giudice deve essere conforme a quello del panel)</a:t>
            </a:r>
            <a:endParaRPr sz="2800">
              <a:latin typeface="Arial"/>
              <a:ea typeface="Arial"/>
              <a:cs typeface="Arial"/>
              <a:sym typeface="Arial"/>
            </a:endParaRPr>
          </a:p>
          <a:p>
            <a:pPr marL="342900" lvl="0" indent="-279400" algn="just" rtl="0">
              <a:lnSpc>
                <a:spcPct val="90000"/>
              </a:lnSpc>
              <a:spcBef>
                <a:spcPts val="200"/>
              </a:spcBef>
              <a:spcAft>
                <a:spcPts val="0"/>
              </a:spcAft>
              <a:buSzPts val="1000"/>
              <a:buNone/>
            </a:pPr>
            <a:endParaRPr sz="1000">
              <a:latin typeface="Arial"/>
              <a:ea typeface="Arial"/>
              <a:cs typeface="Arial"/>
              <a:sym typeface="Arial"/>
            </a:endParaRPr>
          </a:p>
          <a:p>
            <a:pPr marL="342900" lvl="0" indent="-342900" algn="just" rtl="0">
              <a:lnSpc>
                <a:spcPct val="90000"/>
              </a:lnSpc>
              <a:spcBef>
                <a:spcPts val="560"/>
              </a:spcBef>
              <a:spcAft>
                <a:spcPts val="0"/>
              </a:spcAft>
              <a:buSzPts val="2800"/>
              <a:buChar char="●"/>
            </a:pPr>
            <a:r>
              <a:rPr lang="it-IT" sz="2800">
                <a:latin typeface="Arial"/>
                <a:ea typeface="Arial"/>
                <a:cs typeface="Arial"/>
                <a:sym typeface="Arial"/>
              </a:rPr>
              <a:t>la correttezza dell’analisi va verificata attraverso il confronto del dato (prestazioni del giudice vanno verificate attraverso misure del rendimento)</a:t>
            </a:r>
            <a:endParaRPr/>
          </a:p>
          <a:p>
            <a:pPr marL="342900" lvl="0" indent="-279400" algn="just" rtl="0">
              <a:lnSpc>
                <a:spcPct val="90000"/>
              </a:lnSpc>
              <a:spcBef>
                <a:spcPts val="200"/>
              </a:spcBef>
              <a:spcAft>
                <a:spcPts val="0"/>
              </a:spcAft>
              <a:buSzPts val="1000"/>
              <a:buNone/>
            </a:pPr>
            <a:endParaRPr sz="1000">
              <a:latin typeface="Arial"/>
              <a:ea typeface="Arial"/>
              <a:cs typeface="Arial"/>
              <a:sym typeface="Arial"/>
            </a:endParaRPr>
          </a:p>
          <a:p>
            <a:pPr marL="342900" lvl="0" indent="-342900" algn="just" rtl="0">
              <a:lnSpc>
                <a:spcPct val="90000"/>
              </a:lnSpc>
              <a:spcBef>
                <a:spcPts val="560"/>
              </a:spcBef>
              <a:spcAft>
                <a:spcPts val="0"/>
              </a:spcAft>
              <a:buSzPts val="2800"/>
              <a:buChar char="●"/>
            </a:pPr>
            <a:r>
              <a:rPr lang="it-IT" sz="2800">
                <a:latin typeface="Arial"/>
                <a:ea typeface="Arial"/>
                <a:cs typeface="Arial"/>
                <a:sym typeface="Arial"/>
              </a:rPr>
              <a:t>la metodologia di analisi può influenzare il risultato</a:t>
            </a:r>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2113"/>
        <p:cNvGrpSpPr/>
        <p:nvPr/>
      </p:nvGrpSpPr>
      <p:grpSpPr>
        <a:xfrm>
          <a:off x="0" y="0"/>
          <a:ext cx="0" cy="0"/>
          <a:chOff x="0" y="0"/>
          <a:chExt cx="0" cy="0"/>
        </a:xfrm>
      </p:grpSpPr>
      <p:sp>
        <p:nvSpPr>
          <p:cNvPr id="2114" name="Google Shape;2114;p2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Espressione dei risultati</a:t>
            </a:r>
            <a:endParaRPr/>
          </a:p>
        </p:txBody>
      </p:sp>
      <p:sp>
        <p:nvSpPr>
          <p:cNvPr id="2115" name="Google Shape;2115;p227"/>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3200"/>
              <a:buChar char="●"/>
            </a:pPr>
            <a:r>
              <a:rPr lang="it-IT">
                <a:latin typeface="Arial"/>
                <a:ea typeface="Arial"/>
                <a:cs typeface="Arial"/>
                <a:sym typeface="Arial"/>
              </a:rPr>
              <a:t>Significatività dei risultati viene valutata mediante il confronto del numero di risposte totali e corrette con un valore riportato in tabelle di probabilità statistica</a:t>
            </a:r>
            <a:endParaRPr/>
          </a:p>
          <a:p>
            <a:pPr marL="342900" lvl="0" indent="-279400" algn="just" rtl="0">
              <a:lnSpc>
                <a:spcPct val="90000"/>
              </a:lnSpc>
              <a:spcBef>
                <a:spcPts val="200"/>
              </a:spcBef>
              <a:spcAft>
                <a:spcPts val="0"/>
              </a:spcAft>
              <a:buSzPts val="1000"/>
              <a:buNone/>
            </a:pPr>
            <a:endParaRPr sz="1000">
              <a:latin typeface="Arial"/>
              <a:ea typeface="Arial"/>
              <a:cs typeface="Arial"/>
              <a:sym typeface="Arial"/>
            </a:endParaRPr>
          </a:p>
          <a:p>
            <a:pPr marL="342900" lvl="0" indent="-342900" algn="just" rtl="0">
              <a:lnSpc>
                <a:spcPct val="90000"/>
              </a:lnSpc>
              <a:spcBef>
                <a:spcPts val="640"/>
              </a:spcBef>
              <a:spcAft>
                <a:spcPts val="0"/>
              </a:spcAft>
              <a:buSzPts val="3200"/>
              <a:buChar char="●"/>
            </a:pPr>
            <a:r>
              <a:rPr lang="it-IT">
                <a:latin typeface="Arial"/>
                <a:ea typeface="Arial"/>
                <a:cs typeface="Arial"/>
                <a:sym typeface="Arial"/>
              </a:rPr>
              <a:t>La probabilità della tabella di riferimento è di 1/2 (50%)</a:t>
            </a:r>
            <a:endParaRPr/>
          </a:p>
          <a:p>
            <a:pPr marL="342900" lvl="0" indent="-279400" algn="just" rtl="0">
              <a:lnSpc>
                <a:spcPct val="90000"/>
              </a:lnSpc>
              <a:spcBef>
                <a:spcPts val="200"/>
              </a:spcBef>
              <a:spcAft>
                <a:spcPts val="0"/>
              </a:spcAft>
              <a:buSzPts val="1000"/>
              <a:buNone/>
            </a:pPr>
            <a:endParaRPr sz="1000">
              <a:latin typeface="Arial"/>
              <a:ea typeface="Arial"/>
              <a:cs typeface="Arial"/>
              <a:sym typeface="Arial"/>
            </a:endParaRPr>
          </a:p>
          <a:p>
            <a:pPr marL="342900" lvl="0" indent="-342900" algn="just" rtl="0">
              <a:lnSpc>
                <a:spcPct val="90000"/>
              </a:lnSpc>
              <a:spcBef>
                <a:spcPts val="640"/>
              </a:spcBef>
              <a:spcAft>
                <a:spcPts val="0"/>
              </a:spcAft>
              <a:buSzPts val="3200"/>
              <a:buChar char="●"/>
            </a:pPr>
            <a:r>
              <a:rPr lang="it-IT">
                <a:latin typeface="Arial"/>
                <a:ea typeface="Arial"/>
                <a:cs typeface="Arial"/>
                <a:sym typeface="Arial"/>
              </a:rPr>
              <a:t>Se il valore è maggiore od uguale a quello riportato in tabella allora il test ha dato risultato positivo, c’è differenza tra due campioni</a:t>
            </a:r>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2119"/>
        <p:cNvGrpSpPr/>
        <p:nvPr/>
      </p:nvGrpSpPr>
      <p:grpSpPr>
        <a:xfrm>
          <a:off x="0" y="0"/>
          <a:ext cx="0" cy="0"/>
          <a:chOff x="0" y="0"/>
          <a:chExt cx="0" cy="0"/>
        </a:xfrm>
      </p:grpSpPr>
      <p:sp>
        <p:nvSpPr>
          <p:cNvPr id="2120" name="Google Shape;2120;p2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Tabella di</a:t>
            </a:r>
            <a:br>
              <a:rPr lang="it-IT">
                <a:latin typeface="Arial"/>
                <a:ea typeface="Arial"/>
                <a:cs typeface="Arial"/>
                <a:sym typeface="Arial"/>
              </a:rPr>
            </a:br>
            <a:r>
              <a:rPr lang="it-IT">
                <a:latin typeface="Arial"/>
                <a:ea typeface="Arial"/>
                <a:cs typeface="Arial"/>
                <a:sym typeface="Arial"/>
              </a:rPr>
              <a:t>significatività</a:t>
            </a:r>
            <a:br>
              <a:rPr lang="it-IT">
                <a:latin typeface="Arial"/>
                <a:ea typeface="Arial"/>
                <a:cs typeface="Arial"/>
                <a:sym typeface="Arial"/>
              </a:rPr>
            </a:br>
            <a:r>
              <a:rPr lang="it-IT">
                <a:latin typeface="Arial"/>
                <a:ea typeface="Arial"/>
                <a:cs typeface="Arial"/>
                <a:sym typeface="Arial"/>
              </a:rPr>
              <a:t>p = 1/2</a:t>
            </a:r>
            <a:endParaRPr/>
          </a:p>
        </p:txBody>
      </p:sp>
      <p:pic>
        <p:nvPicPr>
          <p:cNvPr id="2121" name="Google Shape;2121;p228" descr="p=1-2 uni.jpg"/>
          <p:cNvPicPr preferRelativeResize="0"/>
          <p:nvPr/>
        </p:nvPicPr>
        <p:blipFill rotWithShape="1">
          <a:blip r:embed="rId3">
            <a:alphaModFix/>
          </a:blip>
          <a:srcRect/>
          <a:stretch/>
        </p:blipFill>
        <p:spPr>
          <a:xfrm>
            <a:off x="4325938" y="0"/>
            <a:ext cx="4818062" cy="6858000"/>
          </a:xfrm>
          <a:prstGeom prst="rect">
            <a:avLst/>
          </a:prstGeom>
          <a:noFill/>
          <a:ln>
            <a:noFill/>
          </a:ln>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2125"/>
        <p:cNvGrpSpPr/>
        <p:nvPr/>
      </p:nvGrpSpPr>
      <p:grpSpPr>
        <a:xfrm>
          <a:off x="0" y="0"/>
          <a:ext cx="0" cy="0"/>
          <a:chOff x="0" y="0"/>
          <a:chExt cx="0" cy="0"/>
        </a:xfrm>
      </p:grpSpPr>
      <p:sp>
        <p:nvSpPr>
          <p:cNvPr id="2126" name="Google Shape;2126;p2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Limiti</a:t>
            </a:r>
            <a:endParaRPr/>
          </a:p>
        </p:txBody>
      </p:sp>
      <p:sp>
        <p:nvSpPr>
          <p:cNvPr id="2127" name="Google Shape;2127;p229"/>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2800"/>
              <a:buChar char="●"/>
            </a:pPr>
            <a:r>
              <a:rPr lang="it-IT" sz="2800">
                <a:latin typeface="Arial"/>
                <a:ea typeface="Arial"/>
                <a:cs typeface="Arial"/>
                <a:sym typeface="Arial"/>
              </a:rPr>
              <a:t>Il test è molto semplice ma richiede molto tempo per la sua corretta esecuzione, in quanto vengono testate sia le coppie uguali A-A (valutazione dell’effetto placebo), che le coppie diverse B-A di campioni</a:t>
            </a:r>
            <a:endParaRPr/>
          </a:p>
          <a:p>
            <a:pPr marL="342900" lvl="0" indent="-165100" algn="just" rtl="0">
              <a:spcBef>
                <a:spcPts val="560"/>
              </a:spcBef>
              <a:spcAft>
                <a:spcPts val="0"/>
              </a:spcAft>
              <a:buSzPts val="2800"/>
              <a:buNone/>
            </a:pPr>
            <a:endParaRPr sz="2800">
              <a:latin typeface="Arial"/>
              <a:ea typeface="Arial"/>
              <a:cs typeface="Arial"/>
              <a:sym typeface="Arial"/>
            </a:endParaRPr>
          </a:p>
          <a:p>
            <a:pPr marL="342900" lvl="0" indent="-342900" algn="just" rtl="0">
              <a:spcBef>
                <a:spcPts val="560"/>
              </a:spcBef>
              <a:spcAft>
                <a:spcPts val="0"/>
              </a:spcAft>
              <a:buSzPts val="2800"/>
              <a:buChar char="●"/>
            </a:pPr>
            <a:r>
              <a:rPr lang="it-IT" sz="2800">
                <a:latin typeface="Arial"/>
                <a:ea typeface="Arial"/>
                <a:cs typeface="Arial"/>
                <a:sym typeface="Arial"/>
              </a:rPr>
              <a:t>Richiede un grande numero di repliche 24-48</a:t>
            </a:r>
            <a:endParaRPr sz="2800">
              <a:latin typeface="Arial"/>
              <a:ea typeface="Arial"/>
              <a:cs typeface="Arial"/>
              <a:sym typeface="Arial"/>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2131"/>
        <p:cNvGrpSpPr/>
        <p:nvPr/>
      </p:nvGrpSpPr>
      <p:grpSpPr>
        <a:xfrm>
          <a:off x="0" y="0"/>
          <a:ext cx="0" cy="0"/>
          <a:chOff x="0" y="0"/>
          <a:chExt cx="0" cy="0"/>
        </a:xfrm>
      </p:grpSpPr>
      <p:sp>
        <p:nvSpPr>
          <p:cNvPr id="2132" name="Google Shape;2132;p2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Test triangolare</a:t>
            </a:r>
            <a:endParaRPr/>
          </a:p>
        </p:txBody>
      </p:sp>
      <p:sp>
        <p:nvSpPr>
          <p:cNvPr id="2133" name="Google Shape;2133;p230"/>
          <p:cNvSpPr txBox="1">
            <a:spLocks noGrp="1"/>
          </p:cNvSpPr>
          <p:nvPr>
            <p:ph type="body" idx="1"/>
          </p:nvPr>
        </p:nvSpPr>
        <p:spPr>
          <a:xfrm>
            <a:off x="457200" y="1706563"/>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2800"/>
              <a:buChar char="●"/>
            </a:pPr>
            <a:r>
              <a:rPr lang="it-IT" sz="2800">
                <a:latin typeface="Arial"/>
                <a:ea typeface="Arial"/>
                <a:cs typeface="Arial"/>
                <a:sym typeface="Arial"/>
              </a:rPr>
              <a:t>Il test triangolare è il metodo discriminante qualitativo più largamente impiegato sia nella selezione che addestramento dei giudici, sia nel monitoraggio delle linee produttive</a:t>
            </a:r>
            <a:endParaRPr/>
          </a:p>
          <a:p>
            <a:pPr marL="342900" lvl="0" indent="-165100" algn="just" rtl="0">
              <a:lnSpc>
                <a:spcPct val="90000"/>
              </a:lnSpc>
              <a:spcBef>
                <a:spcPts val="560"/>
              </a:spcBef>
              <a:spcAft>
                <a:spcPts val="0"/>
              </a:spcAft>
              <a:buSzPts val="2800"/>
              <a:buNone/>
            </a:pPr>
            <a:endParaRPr sz="2800">
              <a:latin typeface="Arial"/>
              <a:ea typeface="Arial"/>
              <a:cs typeface="Arial"/>
              <a:sym typeface="Arial"/>
            </a:endParaRPr>
          </a:p>
          <a:p>
            <a:pPr marL="342900" lvl="0" indent="-342900" algn="just" rtl="0">
              <a:lnSpc>
                <a:spcPct val="90000"/>
              </a:lnSpc>
              <a:spcBef>
                <a:spcPts val="560"/>
              </a:spcBef>
              <a:spcAft>
                <a:spcPts val="0"/>
              </a:spcAft>
              <a:buSzPts val="2800"/>
              <a:buChar char="●"/>
            </a:pPr>
            <a:r>
              <a:rPr lang="it-IT" sz="2800">
                <a:latin typeface="Arial"/>
                <a:ea typeface="Arial"/>
                <a:cs typeface="Arial"/>
                <a:sym typeface="Arial"/>
              </a:rPr>
              <a:t>La prova viene eseguita quando si vuole conoscere se esistono delle differenze tra due prodotti causate da diversi eventi, come per esempio la variazione nella composizione degli ingredienti, variazione nelle forniture delle materie prime</a:t>
            </a:r>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2137"/>
        <p:cNvGrpSpPr/>
        <p:nvPr/>
      </p:nvGrpSpPr>
      <p:grpSpPr>
        <a:xfrm>
          <a:off x="0" y="0"/>
          <a:ext cx="0" cy="0"/>
          <a:chOff x="0" y="0"/>
          <a:chExt cx="0" cy="0"/>
        </a:xfrm>
      </p:grpSpPr>
      <p:sp>
        <p:nvSpPr>
          <p:cNvPr id="2138" name="Google Shape;2138;p2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Test triangolare</a:t>
            </a:r>
            <a:endParaRPr/>
          </a:p>
        </p:txBody>
      </p:sp>
      <p:sp>
        <p:nvSpPr>
          <p:cNvPr id="2139" name="Google Shape;2139;p231"/>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2800"/>
              <a:buChar char="●"/>
            </a:pPr>
            <a:r>
              <a:rPr lang="it-IT" sz="2800">
                <a:latin typeface="Arial"/>
                <a:ea typeface="Arial"/>
                <a:cs typeface="Arial"/>
                <a:sym typeface="Arial"/>
              </a:rPr>
              <a:t>Consiste nel presentare al giudice tre campioni di cui due identici ed uno diverso, chiedendo al giudice di individuare il campione diverso</a:t>
            </a:r>
            <a:endParaRPr/>
          </a:p>
          <a:p>
            <a:pPr marL="342900" lvl="0" indent="-342900" algn="just" rtl="0">
              <a:spcBef>
                <a:spcPts val="560"/>
              </a:spcBef>
              <a:spcAft>
                <a:spcPts val="0"/>
              </a:spcAft>
              <a:buSzPts val="2800"/>
              <a:buChar char="●"/>
            </a:pPr>
            <a:r>
              <a:rPr lang="it-IT" sz="2800">
                <a:latin typeface="Arial"/>
                <a:ea typeface="Arial"/>
                <a:cs typeface="Arial"/>
                <a:sym typeface="Arial"/>
              </a:rPr>
              <a:t>Gli assaggiatori devono valutare i tre campioni con un ordine diverso e metà del panel, riceve il campione A come singolo, mentre l’altra metà riceve il campione B</a:t>
            </a:r>
            <a:endParaRPr/>
          </a:p>
          <a:p>
            <a:pPr marL="342900" lvl="0" indent="-342900" algn="just" rtl="0">
              <a:spcBef>
                <a:spcPts val="200"/>
              </a:spcBef>
              <a:spcAft>
                <a:spcPts val="0"/>
              </a:spcAft>
              <a:buSzPts val="1000"/>
              <a:buFont typeface="Noto Sans Symbols"/>
              <a:buNone/>
            </a:pPr>
            <a:endParaRPr sz="1000">
              <a:latin typeface="Arial"/>
              <a:ea typeface="Arial"/>
              <a:cs typeface="Arial"/>
              <a:sym typeface="Arial"/>
            </a:endParaRPr>
          </a:p>
          <a:p>
            <a:pPr marL="342900" lvl="0" indent="-342900" algn="just" rtl="0">
              <a:spcBef>
                <a:spcPts val="560"/>
              </a:spcBef>
              <a:spcAft>
                <a:spcPts val="0"/>
              </a:spcAft>
              <a:buSzPts val="2800"/>
              <a:buChar char="●"/>
            </a:pPr>
            <a:r>
              <a:rPr lang="it-IT" sz="2800">
                <a:latin typeface="Arial"/>
                <a:ea typeface="Arial"/>
                <a:cs typeface="Arial"/>
                <a:sym typeface="Arial"/>
              </a:rPr>
              <a:t>Se il test dovrà essere ripetuto con i medesimi assaggiatori, sarà consigliabile invertire nel secondo test l’ordine di presentazione dei campioni </a:t>
            </a:r>
            <a:endParaRPr sz="2800">
              <a:latin typeface="Arial"/>
              <a:ea typeface="Arial"/>
              <a:cs typeface="Arial"/>
              <a:sym typeface="Arial"/>
            </a:endParaRP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2143"/>
        <p:cNvGrpSpPr/>
        <p:nvPr/>
      </p:nvGrpSpPr>
      <p:grpSpPr>
        <a:xfrm>
          <a:off x="0" y="0"/>
          <a:ext cx="0" cy="0"/>
          <a:chOff x="0" y="0"/>
          <a:chExt cx="0" cy="0"/>
        </a:xfrm>
      </p:grpSpPr>
      <p:sp>
        <p:nvSpPr>
          <p:cNvPr id="2144" name="Google Shape;2144;p232"/>
          <p:cNvSpPr txBox="1"/>
          <p:nvPr/>
        </p:nvSpPr>
        <p:spPr>
          <a:xfrm>
            <a:off x="457200" y="76200"/>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it-IT" sz="3800">
                <a:solidFill>
                  <a:schemeClr val="dk2"/>
                </a:solidFill>
                <a:latin typeface="Arial"/>
                <a:ea typeface="Arial"/>
                <a:cs typeface="Arial"/>
                <a:sym typeface="Arial"/>
              </a:rPr>
              <a:t>Modalità di esecuzione</a:t>
            </a:r>
            <a:endParaRPr/>
          </a:p>
        </p:txBody>
      </p:sp>
      <p:sp>
        <p:nvSpPr>
          <p:cNvPr id="2145" name="Google Shape;2145;p232"/>
          <p:cNvSpPr txBox="1"/>
          <p:nvPr/>
        </p:nvSpPr>
        <p:spPr>
          <a:xfrm>
            <a:off x="457200" y="1447800"/>
            <a:ext cx="8229600" cy="4530725"/>
          </a:xfrm>
          <a:prstGeom prst="rect">
            <a:avLst/>
          </a:prstGeom>
          <a:no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accent1"/>
              </a:buClr>
              <a:buSzPts val="2800"/>
              <a:buFont typeface="Noto Sans Symbols"/>
              <a:buChar char="●"/>
            </a:pPr>
            <a:r>
              <a:rPr lang="it-IT" sz="2800">
                <a:solidFill>
                  <a:schemeClr val="dk1"/>
                </a:solidFill>
                <a:latin typeface="Arial"/>
                <a:ea typeface="Arial"/>
                <a:cs typeface="Arial"/>
                <a:sym typeface="Arial"/>
              </a:rPr>
              <a:t>Bisogna servire i campioni in modo da servire ciascun campione (A, B) per primo lo stesso numero di volte, poiché generalmente il campione valutato per prima viene sovrastimato (alone effect)</a:t>
            </a:r>
            <a:endParaRPr/>
          </a:p>
          <a:p>
            <a:pPr marL="342900" marR="0" lvl="0" indent="-342900" algn="just" rtl="0">
              <a:spcBef>
                <a:spcPts val="560"/>
              </a:spcBef>
              <a:spcAft>
                <a:spcPts val="0"/>
              </a:spcAft>
              <a:buClr>
                <a:schemeClr val="accent1"/>
              </a:buClr>
              <a:buSzPts val="2800"/>
              <a:buFont typeface="Noto Sans Symbols"/>
              <a:buNone/>
            </a:pPr>
            <a:endParaRPr sz="2800">
              <a:solidFill>
                <a:schemeClr val="dk1"/>
              </a:solidFill>
              <a:latin typeface="Arial"/>
              <a:ea typeface="Arial"/>
              <a:cs typeface="Arial"/>
              <a:sym typeface="Arial"/>
            </a:endParaRPr>
          </a:p>
          <a:p>
            <a:pPr marL="342900" marR="0" lvl="0" indent="-342900" algn="just" rtl="0">
              <a:spcBef>
                <a:spcPts val="560"/>
              </a:spcBef>
              <a:spcAft>
                <a:spcPts val="0"/>
              </a:spcAft>
              <a:buClr>
                <a:schemeClr val="accent1"/>
              </a:buClr>
              <a:buSzPts val="2800"/>
              <a:buFont typeface="Noto Sans Symbols"/>
              <a:buChar char="●"/>
            </a:pPr>
            <a:r>
              <a:rPr lang="it-IT" sz="2800">
                <a:solidFill>
                  <a:schemeClr val="dk1"/>
                </a:solidFill>
                <a:latin typeface="Arial"/>
                <a:ea typeface="Arial"/>
                <a:cs typeface="Arial"/>
                <a:sym typeface="Arial"/>
              </a:rPr>
              <a:t>I campioni A e B devono essere serviti lo stesso numero di volte (test bilanciato)</a:t>
            </a:r>
            <a:endParaRPr/>
          </a:p>
          <a:p>
            <a:pPr marL="342900" marR="0" lvl="0" indent="-165100" algn="just" rtl="0">
              <a:spcBef>
                <a:spcPts val="560"/>
              </a:spcBef>
              <a:spcAft>
                <a:spcPts val="0"/>
              </a:spcAft>
              <a:buClr>
                <a:schemeClr val="accent1"/>
              </a:buClr>
              <a:buSzPts val="2800"/>
              <a:buFont typeface="Noto Sans Symbols"/>
              <a:buNone/>
            </a:pPr>
            <a:endParaRPr sz="2800">
              <a:solidFill>
                <a:schemeClr val="dk1"/>
              </a:solidFill>
              <a:latin typeface="Arial"/>
              <a:ea typeface="Arial"/>
              <a:cs typeface="Arial"/>
              <a:sym typeface="Arial"/>
            </a:endParaRPr>
          </a:p>
          <a:p>
            <a:pPr marL="342900" marR="0" lvl="0" indent="-342900" algn="just" rtl="0">
              <a:spcBef>
                <a:spcPts val="560"/>
              </a:spcBef>
              <a:spcAft>
                <a:spcPts val="0"/>
              </a:spcAft>
              <a:buClr>
                <a:schemeClr val="accent1"/>
              </a:buClr>
              <a:buSzPts val="2800"/>
              <a:buFont typeface="Noto Sans Symbols"/>
              <a:buChar char="●"/>
            </a:pPr>
            <a:r>
              <a:rPr lang="it-IT" sz="2800">
                <a:solidFill>
                  <a:schemeClr val="dk1"/>
                </a:solidFill>
                <a:latin typeface="Arial"/>
                <a:ea typeface="Arial"/>
                <a:cs typeface="Arial"/>
                <a:sym typeface="Arial"/>
              </a:rPr>
              <a:t>Ogni campione va codificato utilizzando tre numeri casuali</a:t>
            </a:r>
            <a:endParaRPr/>
          </a:p>
          <a:p>
            <a:pPr marL="342900" marR="0" lvl="0" indent="-139700" algn="just" rtl="0">
              <a:spcBef>
                <a:spcPts val="640"/>
              </a:spcBef>
              <a:spcAft>
                <a:spcPts val="0"/>
              </a:spcAft>
              <a:buClr>
                <a:schemeClr val="accent1"/>
              </a:buClr>
              <a:buSzPts val="3200"/>
              <a:buFont typeface="Noto Sans Symbols"/>
              <a:buNone/>
            </a:pPr>
            <a:endParaRPr sz="3200">
              <a:solidFill>
                <a:schemeClr val="dk1"/>
              </a:solidFill>
              <a:latin typeface="Arial"/>
              <a:ea typeface="Arial"/>
              <a:cs typeface="Arial"/>
              <a:sym typeface="Arial"/>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2149"/>
        <p:cNvGrpSpPr/>
        <p:nvPr/>
      </p:nvGrpSpPr>
      <p:grpSpPr>
        <a:xfrm>
          <a:off x="0" y="0"/>
          <a:ext cx="0" cy="0"/>
          <a:chOff x="0" y="0"/>
          <a:chExt cx="0" cy="0"/>
        </a:xfrm>
      </p:grpSpPr>
      <p:sp>
        <p:nvSpPr>
          <p:cNvPr id="2150" name="Google Shape;2150;p2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Probabilità di riuscita</a:t>
            </a:r>
            <a:endParaRPr/>
          </a:p>
        </p:txBody>
      </p:sp>
      <p:sp>
        <p:nvSpPr>
          <p:cNvPr id="2151" name="Google Shape;2151;p233"/>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3200"/>
              <a:buChar char="●"/>
            </a:pPr>
            <a:r>
              <a:rPr lang="it-IT">
                <a:latin typeface="Arial"/>
                <a:ea typeface="Arial"/>
                <a:cs typeface="Arial"/>
                <a:sym typeface="Arial"/>
              </a:rPr>
              <a:t>L’assaggiatore ha una probabilità del 33% (1/3) di individuare la differenza tra campioni per pura casualità (indovinare).</a:t>
            </a:r>
            <a:endParaRPr/>
          </a:p>
          <a:p>
            <a:pPr marL="342900" lvl="0" indent="-139700" algn="just" rtl="0">
              <a:spcBef>
                <a:spcPts val="640"/>
              </a:spcBef>
              <a:spcAft>
                <a:spcPts val="0"/>
              </a:spcAft>
              <a:buSzPts val="3200"/>
              <a:buNone/>
            </a:pPr>
            <a:endParaRPr>
              <a:latin typeface="Arial"/>
              <a:ea typeface="Arial"/>
              <a:cs typeface="Arial"/>
              <a:sym typeface="Arial"/>
            </a:endParaRPr>
          </a:p>
          <a:p>
            <a:pPr marL="342900" lvl="0" indent="-342900" algn="just" rtl="0">
              <a:spcBef>
                <a:spcPts val="640"/>
              </a:spcBef>
              <a:spcAft>
                <a:spcPts val="0"/>
              </a:spcAft>
              <a:buSzPts val="3200"/>
              <a:buChar char="●"/>
            </a:pPr>
            <a:r>
              <a:rPr lang="it-IT">
                <a:latin typeface="Arial"/>
                <a:ea typeface="Arial"/>
                <a:cs typeface="Arial"/>
                <a:sym typeface="Arial"/>
              </a:rPr>
              <a:t>L’assaggiatore dovrà quindi ripetere il test un certo numero di volte (minimo 2) al fine di poter verificare se egli è in grado di individuare la differenza un numero di volte superiore rispetto alla mera probabilità statistica.</a:t>
            </a:r>
            <a:endParaRPr>
              <a:latin typeface="Arial"/>
              <a:ea typeface="Arial"/>
              <a:cs typeface="Arial"/>
              <a:sym typeface="Arial"/>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2155"/>
        <p:cNvGrpSpPr/>
        <p:nvPr/>
      </p:nvGrpSpPr>
      <p:grpSpPr>
        <a:xfrm>
          <a:off x="0" y="0"/>
          <a:ext cx="0" cy="0"/>
          <a:chOff x="0" y="0"/>
          <a:chExt cx="0" cy="0"/>
        </a:xfrm>
      </p:grpSpPr>
      <p:sp>
        <p:nvSpPr>
          <p:cNvPr id="2156" name="Google Shape;2156;p234"/>
          <p:cNvSpPr/>
          <p:nvPr/>
        </p:nvSpPr>
        <p:spPr>
          <a:xfrm>
            <a:off x="457200" y="260350"/>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it-IT" sz="3800">
                <a:solidFill>
                  <a:schemeClr val="dk2"/>
                </a:solidFill>
                <a:latin typeface="Arial"/>
                <a:ea typeface="Arial"/>
                <a:cs typeface="Arial"/>
                <a:sym typeface="Arial"/>
              </a:rPr>
              <a:t>Espressione dei risultati</a:t>
            </a:r>
            <a:endParaRPr/>
          </a:p>
        </p:txBody>
      </p:sp>
      <p:sp>
        <p:nvSpPr>
          <p:cNvPr id="2157" name="Google Shape;2157;p234"/>
          <p:cNvSpPr/>
          <p:nvPr/>
        </p:nvSpPr>
        <p:spPr>
          <a:xfrm>
            <a:off x="457200" y="1489075"/>
            <a:ext cx="8229600" cy="4530725"/>
          </a:xfrm>
          <a:prstGeom prst="rect">
            <a:avLst/>
          </a:prstGeom>
          <a:noFill/>
          <a:ln>
            <a:noFill/>
          </a:ln>
        </p:spPr>
        <p:txBody>
          <a:bodyPr spcFirstLastPara="1" wrap="square" lIns="91425" tIns="45700" rIns="91425" bIns="45700" anchor="t" anchorCtr="0">
            <a:noAutofit/>
          </a:bodyPr>
          <a:lstStyle/>
          <a:p>
            <a:pPr marL="342900" marR="0" lvl="0" indent="-342900" algn="just" rtl="0">
              <a:lnSpc>
                <a:spcPct val="90000"/>
              </a:lnSpc>
              <a:spcBef>
                <a:spcPts val="0"/>
              </a:spcBef>
              <a:spcAft>
                <a:spcPts val="0"/>
              </a:spcAft>
              <a:buClr>
                <a:schemeClr val="accent1"/>
              </a:buClr>
              <a:buSzPts val="3200"/>
              <a:buFont typeface="Noto Sans Symbols"/>
              <a:buChar char="●"/>
            </a:pPr>
            <a:r>
              <a:rPr lang="it-IT" sz="3200">
                <a:solidFill>
                  <a:schemeClr val="dk1"/>
                </a:solidFill>
                <a:latin typeface="Arial"/>
                <a:ea typeface="Arial"/>
                <a:cs typeface="Arial"/>
                <a:sym typeface="Arial"/>
              </a:rPr>
              <a:t>Significatività dei risultati viene valutata mediante il confronto del numero di risposte totali e corrette con un valore riportato in tabelle di probabilità statistica</a:t>
            </a:r>
            <a:endParaRPr/>
          </a:p>
          <a:p>
            <a:pPr marL="342900" marR="0" lvl="0" indent="-279400" algn="just" rtl="0">
              <a:lnSpc>
                <a:spcPct val="90000"/>
              </a:lnSpc>
              <a:spcBef>
                <a:spcPts val="200"/>
              </a:spcBef>
              <a:spcAft>
                <a:spcPts val="0"/>
              </a:spcAft>
              <a:buClr>
                <a:schemeClr val="accent1"/>
              </a:buClr>
              <a:buSzPts val="1000"/>
              <a:buFont typeface="Noto Sans Symbols"/>
              <a:buNone/>
            </a:pPr>
            <a:endParaRPr sz="1000">
              <a:solidFill>
                <a:schemeClr val="dk1"/>
              </a:solidFill>
              <a:latin typeface="Arial"/>
              <a:ea typeface="Arial"/>
              <a:cs typeface="Arial"/>
              <a:sym typeface="Arial"/>
            </a:endParaRPr>
          </a:p>
          <a:p>
            <a:pPr marL="342900" marR="0" lvl="0" indent="-342900" algn="just" rtl="0">
              <a:lnSpc>
                <a:spcPct val="90000"/>
              </a:lnSpc>
              <a:spcBef>
                <a:spcPts val="640"/>
              </a:spcBef>
              <a:spcAft>
                <a:spcPts val="0"/>
              </a:spcAft>
              <a:buClr>
                <a:schemeClr val="accent1"/>
              </a:buClr>
              <a:buSzPts val="3200"/>
              <a:buFont typeface="Noto Sans Symbols"/>
              <a:buChar char="●"/>
            </a:pPr>
            <a:r>
              <a:rPr lang="it-IT" sz="3200">
                <a:solidFill>
                  <a:schemeClr val="dk1"/>
                </a:solidFill>
                <a:latin typeface="Arial"/>
                <a:ea typeface="Arial"/>
                <a:cs typeface="Arial"/>
                <a:sym typeface="Arial"/>
              </a:rPr>
              <a:t>La probabilità della tabella di riferimento è di 1/3 (33%) </a:t>
            </a:r>
            <a:endParaRPr/>
          </a:p>
          <a:p>
            <a:pPr marL="342900" marR="0" lvl="0" indent="-279400" algn="just" rtl="0">
              <a:lnSpc>
                <a:spcPct val="90000"/>
              </a:lnSpc>
              <a:spcBef>
                <a:spcPts val="200"/>
              </a:spcBef>
              <a:spcAft>
                <a:spcPts val="0"/>
              </a:spcAft>
              <a:buClr>
                <a:schemeClr val="accent1"/>
              </a:buClr>
              <a:buSzPts val="1000"/>
              <a:buFont typeface="Noto Sans Symbols"/>
              <a:buNone/>
            </a:pPr>
            <a:endParaRPr sz="1000">
              <a:solidFill>
                <a:schemeClr val="dk1"/>
              </a:solidFill>
              <a:latin typeface="Arial"/>
              <a:ea typeface="Arial"/>
              <a:cs typeface="Arial"/>
              <a:sym typeface="Arial"/>
            </a:endParaRPr>
          </a:p>
          <a:p>
            <a:pPr marL="342900" marR="0" lvl="0" indent="-342900" algn="just" rtl="0">
              <a:lnSpc>
                <a:spcPct val="90000"/>
              </a:lnSpc>
              <a:spcBef>
                <a:spcPts val="640"/>
              </a:spcBef>
              <a:spcAft>
                <a:spcPts val="0"/>
              </a:spcAft>
              <a:buClr>
                <a:schemeClr val="accent1"/>
              </a:buClr>
              <a:buSzPts val="3200"/>
              <a:buFont typeface="Noto Sans Symbols"/>
              <a:buChar char="●"/>
            </a:pPr>
            <a:r>
              <a:rPr lang="it-IT" sz="3200">
                <a:solidFill>
                  <a:schemeClr val="dk1"/>
                </a:solidFill>
                <a:latin typeface="Arial"/>
                <a:ea typeface="Arial"/>
                <a:cs typeface="Arial"/>
                <a:sym typeface="Arial"/>
              </a:rPr>
              <a:t>Se il valore è maggiore od uguale a quello riportato in tabella allora il test ha dato risultato positivo, c’è differenza tra due campioni</a:t>
            </a:r>
            <a:endParaRPr/>
          </a:p>
          <a:p>
            <a:pPr marL="342900" marR="0" lvl="0" indent="-139700" algn="l" rtl="0">
              <a:lnSpc>
                <a:spcPct val="90000"/>
              </a:lnSpc>
              <a:spcBef>
                <a:spcPts val="640"/>
              </a:spcBef>
              <a:spcAft>
                <a:spcPts val="0"/>
              </a:spcAft>
              <a:buClr>
                <a:schemeClr val="accent1"/>
              </a:buClr>
              <a:buSzPts val="3200"/>
              <a:buFont typeface="Noto Sans Symbols"/>
              <a:buNone/>
            </a:pPr>
            <a:endParaRPr sz="3200">
              <a:solidFill>
                <a:schemeClr val="dk1"/>
              </a:solidFill>
              <a:latin typeface="Arial"/>
              <a:ea typeface="Arial"/>
              <a:cs typeface="Arial"/>
              <a:sym typeface="Arial"/>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2161"/>
        <p:cNvGrpSpPr/>
        <p:nvPr/>
      </p:nvGrpSpPr>
      <p:grpSpPr>
        <a:xfrm>
          <a:off x="0" y="0"/>
          <a:ext cx="0" cy="0"/>
          <a:chOff x="0" y="0"/>
          <a:chExt cx="0" cy="0"/>
        </a:xfrm>
      </p:grpSpPr>
      <p:sp>
        <p:nvSpPr>
          <p:cNvPr id="2162" name="Google Shape;2162;p2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Tabella di</a:t>
            </a:r>
            <a:br>
              <a:rPr lang="it-IT">
                <a:latin typeface="Arial"/>
                <a:ea typeface="Arial"/>
                <a:cs typeface="Arial"/>
                <a:sym typeface="Arial"/>
              </a:rPr>
            </a:br>
            <a:r>
              <a:rPr lang="it-IT">
                <a:latin typeface="Arial"/>
                <a:ea typeface="Arial"/>
                <a:cs typeface="Arial"/>
                <a:sym typeface="Arial"/>
              </a:rPr>
              <a:t>significatività</a:t>
            </a:r>
            <a:br>
              <a:rPr lang="it-IT">
                <a:latin typeface="Arial"/>
                <a:ea typeface="Arial"/>
                <a:cs typeface="Arial"/>
                <a:sym typeface="Arial"/>
              </a:rPr>
            </a:br>
            <a:r>
              <a:rPr lang="it-IT">
                <a:latin typeface="Arial"/>
                <a:ea typeface="Arial"/>
                <a:cs typeface="Arial"/>
                <a:sym typeface="Arial"/>
              </a:rPr>
              <a:t>p = 1/3</a:t>
            </a:r>
            <a:endParaRPr/>
          </a:p>
        </p:txBody>
      </p:sp>
      <p:pic>
        <p:nvPicPr>
          <p:cNvPr id="2163" name="Google Shape;2163;p235" descr="P=1-3.jpg"/>
          <p:cNvPicPr preferRelativeResize="0"/>
          <p:nvPr/>
        </p:nvPicPr>
        <p:blipFill rotWithShape="1">
          <a:blip r:embed="rId3">
            <a:alphaModFix/>
          </a:blip>
          <a:srcRect/>
          <a:stretch/>
        </p:blipFill>
        <p:spPr>
          <a:xfrm>
            <a:off x="4267200" y="0"/>
            <a:ext cx="4876800" cy="6850063"/>
          </a:xfrm>
          <a:prstGeom prst="rect">
            <a:avLst/>
          </a:prstGeom>
          <a:noFill/>
          <a:ln>
            <a:noFill/>
          </a:ln>
        </p:spPr>
      </p:pic>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2167"/>
        <p:cNvGrpSpPr/>
        <p:nvPr/>
      </p:nvGrpSpPr>
      <p:grpSpPr>
        <a:xfrm>
          <a:off x="0" y="0"/>
          <a:ext cx="0" cy="0"/>
          <a:chOff x="0" y="0"/>
          <a:chExt cx="0" cy="0"/>
        </a:xfrm>
      </p:grpSpPr>
      <p:sp>
        <p:nvSpPr>
          <p:cNvPr id="2168" name="Google Shape;2168;p2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Vantaggi e limiti</a:t>
            </a:r>
            <a:endParaRPr/>
          </a:p>
        </p:txBody>
      </p:sp>
      <p:sp>
        <p:nvSpPr>
          <p:cNvPr id="2169" name="Google Shape;2169;p236"/>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Molto veloce da attuare</a:t>
            </a:r>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Si può creare confusione tra i campioni durante l’assaggio</a:t>
            </a:r>
            <a:endParaRPr>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Panel test (4)</a:t>
            </a:r>
            <a:endParaRPr/>
          </a:p>
        </p:txBody>
      </p:sp>
      <p:sp>
        <p:nvSpPr>
          <p:cNvPr id="268" name="Google Shape;268;p24"/>
          <p:cNvSpPr txBox="1">
            <a:spLocks noGrp="1"/>
          </p:cNvSpPr>
          <p:nvPr>
            <p:ph type="body" idx="1"/>
          </p:nvPr>
        </p:nvSpPr>
        <p:spPr>
          <a:xfrm>
            <a:off x="250825" y="1557338"/>
            <a:ext cx="8569325" cy="5040312"/>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2400"/>
              <a:buFont typeface="Noto Sans Symbols"/>
              <a:buNone/>
            </a:pPr>
            <a:r>
              <a:rPr lang="it-IT" sz="2400">
                <a:latin typeface="Arial"/>
                <a:ea typeface="Arial"/>
                <a:cs typeface="Arial"/>
                <a:sym typeface="Arial"/>
              </a:rPr>
              <a:t>Se condotto da un panel di giudici addestrati e tarati può offrire determinati vantaggi:</a:t>
            </a:r>
            <a:endParaRPr/>
          </a:p>
          <a:p>
            <a:pPr marL="342900" lvl="0" indent="-342900" algn="just" rtl="0">
              <a:lnSpc>
                <a:spcPct val="90000"/>
              </a:lnSpc>
              <a:spcBef>
                <a:spcPts val="160"/>
              </a:spcBef>
              <a:spcAft>
                <a:spcPts val="0"/>
              </a:spcAft>
              <a:buSzPts val="800"/>
              <a:buFont typeface="Noto Sans Symbols"/>
              <a:buNone/>
            </a:pPr>
            <a:endParaRPr sz="800">
              <a:latin typeface="Arial"/>
              <a:ea typeface="Arial"/>
              <a:cs typeface="Arial"/>
              <a:sym typeface="Arial"/>
            </a:endParaRPr>
          </a:p>
          <a:p>
            <a:pPr marL="342900" lvl="0" indent="-342900" algn="just" rtl="0">
              <a:lnSpc>
                <a:spcPct val="90000"/>
              </a:lnSpc>
              <a:spcBef>
                <a:spcPts val="480"/>
              </a:spcBef>
              <a:spcAft>
                <a:spcPts val="0"/>
              </a:spcAft>
              <a:buSzPts val="2400"/>
              <a:buChar char="●"/>
            </a:pPr>
            <a:r>
              <a:rPr lang="it-IT" sz="2400">
                <a:latin typeface="Arial"/>
                <a:ea typeface="Arial"/>
                <a:cs typeface="Arial"/>
                <a:sym typeface="Arial"/>
              </a:rPr>
              <a:t>è affidabile (ripetibile e riproducibile in termini statistici)</a:t>
            </a:r>
            <a:endParaRPr/>
          </a:p>
          <a:p>
            <a:pPr marL="342900" lvl="0" indent="-292100" algn="just" rtl="0">
              <a:lnSpc>
                <a:spcPct val="90000"/>
              </a:lnSpc>
              <a:spcBef>
                <a:spcPts val="160"/>
              </a:spcBef>
              <a:spcAft>
                <a:spcPts val="0"/>
              </a:spcAft>
              <a:buSzPts val="800"/>
              <a:buNone/>
            </a:pPr>
            <a:endParaRPr sz="800">
              <a:latin typeface="Arial"/>
              <a:ea typeface="Arial"/>
              <a:cs typeface="Arial"/>
              <a:sym typeface="Arial"/>
            </a:endParaRPr>
          </a:p>
          <a:p>
            <a:pPr marL="342900" lvl="0" indent="-342900" algn="just" rtl="0">
              <a:lnSpc>
                <a:spcPct val="90000"/>
              </a:lnSpc>
              <a:spcBef>
                <a:spcPts val="480"/>
              </a:spcBef>
              <a:spcAft>
                <a:spcPts val="0"/>
              </a:spcAft>
              <a:buSzPts val="2400"/>
              <a:buChar char="●"/>
            </a:pPr>
            <a:r>
              <a:rPr lang="it-IT" sz="2400">
                <a:latin typeface="Arial"/>
                <a:ea typeface="Arial"/>
                <a:cs typeface="Arial"/>
                <a:sym typeface="Arial"/>
              </a:rPr>
              <a:t>rilevante (più valido e rilevante delle misure strumentali per l’obiettivo finale: la misura della qualità percepibile)</a:t>
            </a:r>
            <a:endParaRPr/>
          </a:p>
          <a:p>
            <a:pPr marL="342900" lvl="0" indent="-292100" algn="just" rtl="0">
              <a:lnSpc>
                <a:spcPct val="90000"/>
              </a:lnSpc>
              <a:spcBef>
                <a:spcPts val="160"/>
              </a:spcBef>
              <a:spcAft>
                <a:spcPts val="0"/>
              </a:spcAft>
              <a:buSzPts val="800"/>
              <a:buNone/>
            </a:pPr>
            <a:endParaRPr sz="800">
              <a:latin typeface="Arial"/>
              <a:ea typeface="Arial"/>
              <a:cs typeface="Arial"/>
              <a:sym typeface="Arial"/>
            </a:endParaRPr>
          </a:p>
          <a:p>
            <a:pPr marL="342900" lvl="0" indent="-342900" algn="just" rtl="0">
              <a:lnSpc>
                <a:spcPct val="90000"/>
              </a:lnSpc>
              <a:spcBef>
                <a:spcPts val="480"/>
              </a:spcBef>
              <a:spcAft>
                <a:spcPts val="0"/>
              </a:spcAft>
              <a:buSzPts val="2400"/>
              <a:buChar char="●"/>
            </a:pPr>
            <a:r>
              <a:rPr lang="it-IT" sz="2400">
                <a:latin typeface="Arial"/>
                <a:ea typeface="Arial"/>
                <a:cs typeface="Arial"/>
                <a:sym typeface="Arial"/>
              </a:rPr>
              <a:t>robusta (il cervello umano ha un’abilità fantastica per eliminare o aggiustare irrilevanti interferenze nell’analisi)</a:t>
            </a:r>
            <a:endParaRPr/>
          </a:p>
          <a:p>
            <a:pPr marL="342900" lvl="0" indent="-292100" algn="just" rtl="0">
              <a:lnSpc>
                <a:spcPct val="90000"/>
              </a:lnSpc>
              <a:spcBef>
                <a:spcPts val="160"/>
              </a:spcBef>
              <a:spcAft>
                <a:spcPts val="0"/>
              </a:spcAft>
              <a:buSzPts val="800"/>
              <a:buNone/>
            </a:pPr>
            <a:endParaRPr sz="800">
              <a:latin typeface="Arial"/>
              <a:ea typeface="Arial"/>
              <a:cs typeface="Arial"/>
              <a:sym typeface="Arial"/>
            </a:endParaRPr>
          </a:p>
          <a:p>
            <a:pPr marL="342900" lvl="0" indent="-342900" algn="just" rtl="0">
              <a:lnSpc>
                <a:spcPct val="90000"/>
              </a:lnSpc>
              <a:spcBef>
                <a:spcPts val="480"/>
              </a:spcBef>
              <a:spcAft>
                <a:spcPts val="0"/>
              </a:spcAft>
              <a:buSzPts val="2400"/>
              <a:buChar char="●"/>
            </a:pPr>
            <a:r>
              <a:rPr lang="it-IT" sz="2400">
                <a:latin typeface="Arial"/>
                <a:ea typeface="Arial"/>
                <a:cs typeface="Arial"/>
                <a:sym typeface="Arial"/>
              </a:rPr>
              <a:t>rapida (non necessita di lunghe o complesse preparazioni del campione ed inoltre molte diverse caratteristiche si possono misurare contemporaneamente)</a:t>
            </a:r>
            <a:endParaRPr/>
          </a:p>
          <a:p>
            <a:pPr marL="342900" lvl="0" indent="-292100" algn="just" rtl="0">
              <a:lnSpc>
                <a:spcPct val="90000"/>
              </a:lnSpc>
              <a:spcBef>
                <a:spcPts val="160"/>
              </a:spcBef>
              <a:spcAft>
                <a:spcPts val="0"/>
              </a:spcAft>
              <a:buSzPts val="800"/>
              <a:buNone/>
            </a:pPr>
            <a:endParaRPr sz="800">
              <a:latin typeface="Arial"/>
              <a:ea typeface="Arial"/>
              <a:cs typeface="Arial"/>
              <a:sym typeface="Arial"/>
            </a:endParaRPr>
          </a:p>
          <a:p>
            <a:pPr marL="342900" lvl="0" indent="-342900" algn="just" rtl="0">
              <a:lnSpc>
                <a:spcPct val="90000"/>
              </a:lnSpc>
              <a:spcBef>
                <a:spcPts val="480"/>
              </a:spcBef>
              <a:spcAft>
                <a:spcPts val="0"/>
              </a:spcAft>
              <a:buSzPts val="2400"/>
              <a:buChar char="●"/>
            </a:pPr>
            <a:r>
              <a:rPr lang="it-IT" sz="2400">
                <a:latin typeface="Arial"/>
                <a:ea typeface="Arial"/>
                <a:cs typeface="Arial"/>
                <a:sym typeface="Arial"/>
              </a:rPr>
              <a:t>alquanto conveniente. </a:t>
            </a:r>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2173"/>
        <p:cNvGrpSpPr/>
        <p:nvPr/>
      </p:nvGrpSpPr>
      <p:grpSpPr>
        <a:xfrm>
          <a:off x="0" y="0"/>
          <a:ext cx="0" cy="0"/>
          <a:chOff x="0" y="0"/>
          <a:chExt cx="0" cy="0"/>
        </a:xfrm>
      </p:grpSpPr>
      <p:sp>
        <p:nvSpPr>
          <p:cNvPr id="2174" name="Google Shape;2174;p237"/>
          <p:cNvSpPr/>
          <p:nvPr/>
        </p:nvSpPr>
        <p:spPr>
          <a:xfrm>
            <a:off x="457200" y="260350"/>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it-IT" sz="3800">
                <a:solidFill>
                  <a:schemeClr val="dk2"/>
                </a:solidFill>
                <a:latin typeface="Arial"/>
                <a:ea typeface="Arial"/>
                <a:cs typeface="Arial"/>
                <a:sym typeface="Arial"/>
              </a:rPr>
              <a:t>Test duo-trio </a:t>
            </a:r>
            <a:endParaRPr/>
          </a:p>
        </p:txBody>
      </p:sp>
      <p:sp>
        <p:nvSpPr>
          <p:cNvPr id="2175" name="Google Shape;2175;p237"/>
          <p:cNvSpPr/>
          <p:nvPr/>
        </p:nvSpPr>
        <p:spPr>
          <a:xfrm>
            <a:off x="457200" y="1628775"/>
            <a:ext cx="8229600" cy="4205288"/>
          </a:xfrm>
          <a:prstGeom prst="rect">
            <a:avLst/>
          </a:prstGeom>
          <a:no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accent1"/>
              </a:buClr>
              <a:buSzPts val="2800"/>
              <a:buFont typeface="Noto Sans Symbols"/>
              <a:buChar char="●"/>
            </a:pPr>
            <a:r>
              <a:rPr lang="it-IT" sz="2800">
                <a:solidFill>
                  <a:schemeClr val="dk1"/>
                </a:solidFill>
                <a:latin typeface="Arial"/>
                <a:ea typeface="Arial"/>
                <a:cs typeface="Arial"/>
                <a:sym typeface="Arial"/>
              </a:rPr>
              <a:t>Lo scopo del test duo-trio è quello di valutare l’esistenza o meno di differenza tra due campioni</a:t>
            </a:r>
            <a:endParaRPr/>
          </a:p>
          <a:p>
            <a:pPr marL="342900" marR="0" lvl="0" indent="-165100" algn="just" rtl="0">
              <a:spcBef>
                <a:spcPts val="560"/>
              </a:spcBef>
              <a:spcAft>
                <a:spcPts val="0"/>
              </a:spcAft>
              <a:buClr>
                <a:schemeClr val="accent1"/>
              </a:buClr>
              <a:buSzPts val="2800"/>
              <a:buFont typeface="Noto Sans Symbols"/>
              <a:buNone/>
            </a:pPr>
            <a:endParaRPr sz="2800">
              <a:solidFill>
                <a:schemeClr val="dk1"/>
              </a:solidFill>
              <a:latin typeface="Arial"/>
              <a:ea typeface="Arial"/>
              <a:cs typeface="Arial"/>
              <a:sym typeface="Arial"/>
            </a:endParaRPr>
          </a:p>
          <a:p>
            <a:pPr marL="342900" marR="0" lvl="0" indent="-342900" algn="just" rtl="0">
              <a:spcBef>
                <a:spcPts val="560"/>
              </a:spcBef>
              <a:spcAft>
                <a:spcPts val="0"/>
              </a:spcAft>
              <a:buClr>
                <a:schemeClr val="accent1"/>
              </a:buClr>
              <a:buSzPts val="2800"/>
              <a:buFont typeface="Noto Sans Symbols"/>
              <a:buChar char="●"/>
            </a:pPr>
            <a:r>
              <a:rPr lang="it-IT" sz="2800">
                <a:solidFill>
                  <a:schemeClr val="dk1"/>
                </a:solidFill>
                <a:latin typeface="Arial"/>
                <a:ea typeface="Arial"/>
                <a:cs typeface="Arial"/>
                <a:sym typeface="Arial"/>
              </a:rPr>
              <a:t>Ciascun assaggiatore deve valutare tre campioni, due dei quali uguali ed uno diverso: uno dei due campioni uguali è identificato con la lettera R e rappresenta il campione di riferimento</a:t>
            </a:r>
            <a:endParaRPr/>
          </a:p>
          <a:p>
            <a:pPr marL="342900" marR="0" lvl="0" indent="-165100" algn="just" rtl="0">
              <a:spcBef>
                <a:spcPts val="560"/>
              </a:spcBef>
              <a:spcAft>
                <a:spcPts val="0"/>
              </a:spcAft>
              <a:buClr>
                <a:schemeClr val="accent1"/>
              </a:buClr>
              <a:buSzPts val="2800"/>
              <a:buFont typeface="Noto Sans Symbols"/>
              <a:buNone/>
            </a:pPr>
            <a:endParaRPr sz="2800">
              <a:solidFill>
                <a:schemeClr val="dk1"/>
              </a:solidFill>
              <a:latin typeface="Arial"/>
              <a:ea typeface="Arial"/>
              <a:cs typeface="Arial"/>
              <a:sym typeface="Arial"/>
            </a:endParaRPr>
          </a:p>
          <a:p>
            <a:pPr marL="342900" marR="0" lvl="0" indent="-342900" algn="just" rtl="0">
              <a:spcBef>
                <a:spcPts val="560"/>
              </a:spcBef>
              <a:spcAft>
                <a:spcPts val="0"/>
              </a:spcAft>
              <a:buClr>
                <a:schemeClr val="accent1"/>
              </a:buClr>
              <a:buSzPts val="2800"/>
              <a:buFont typeface="Noto Sans Symbols"/>
              <a:buChar char="●"/>
            </a:pPr>
            <a:r>
              <a:rPr lang="it-IT" sz="2800">
                <a:solidFill>
                  <a:schemeClr val="dk1"/>
                </a:solidFill>
                <a:latin typeface="Arial"/>
                <a:ea typeface="Arial"/>
                <a:cs typeface="Arial"/>
                <a:sym typeface="Arial"/>
              </a:rPr>
              <a:t>Viene spiegata verbalmente le modalità di esecuzione del test</a:t>
            </a:r>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2179"/>
        <p:cNvGrpSpPr/>
        <p:nvPr/>
      </p:nvGrpSpPr>
      <p:grpSpPr>
        <a:xfrm>
          <a:off x="0" y="0"/>
          <a:ext cx="0" cy="0"/>
          <a:chOff x="0" y="0"/>
          <a:chExt cx="0" cy="0"/>
        </a:xfrm>
      </p:grpSpPr>
      <p:sp>
        <p:nvSpPr>
          <p:cNvPr id="2180" name="Google Shape;2180;p2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Modalità di esecuzione</a:t>
            </a:r>
            <a:endParaRPr/>
          </a:p>
        </p:txBody>
      </p:sp>
      <p:sp>
        <p:nvSpPr>
          <p:cNvPr id="2181" name="Google Shape;2181;p238"/>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139700" algn="just" rtl="0">
              <a:spcBef>
                <a:spcPts val="0"/>
              </a:spcBef>
              <a:spcAft>
                <a:spcPts val="0"/>
              </a:spcAft>
              <a:buSzPts val="3200"/>
              <a:buNone/>
            </a:pPr>
            <a:endParaRPr>
              <a:latin typeface="Arial"/>
              <a:ea typeface="Arial"/>
              <a:cs typeface="Arial"/>
              <a:sym typeface="Arial"/>
            </a:endParaRPr>
          </a:p>
          <a:p>
            <a:pPr marL="342900" lvl="0" indent="-342900" algn="just" rtl="0">
              <a:spcBef>
                <a:spcPts val="640"/>
              </a:spcBef>
              <a:spcAft>
                <a:spcPts val="0"/>
              </a:spcAft>
              <a:buSzPts val="3200"/>
              <a:buChar char="●"/>
            </a:pPr>
            <a:r>
              <a:rPr lang="it-IT">
                <a:latin typeface="Arial"/>
                <a:ea typeface="Arial"/>
                <a:cs typeface="Arial"/>
                <a:sym typeface="Arial"/>
              </a:rPr>
              <a:t>I campioni vanno codificati utilizzando tre numeri casuali </a:t>
            </a:r>
            <a:endParaRPr/>
          </a:p>
          <a:p>
            <a:pPr marL="342900" lvl="0" indent="-139700" algn="just" rtl="0">
              <a:spcBef>
                <a:spcPts val="640"/>
              </a:spcBef>
              <a:spcAft>
                <a:spcPts val="0"/>
              </a:spcAft>
              <a:buSzPts val="3200"/>
              <a:buNone/>
            </a:pPr>
            <a:endParaRPr>
              <a:latin typeface="Arial"/>
              <a:ea typeface="Arial"/>
              <a:cs typeface="Arial"/>
              <a:sym typeface="Arial"/>
            </a:endParaRPr>
          </a:p>
          <a:p>
            <a:pPr marL="342900" lvl="0" indent="-342900" algn="just" rtl="0">
              <a:spcBef>
                <a:spcPts val="640"/>
              </a:spcBef>
              <a:spcAft>
                <a:spcPts val="0"/>
              </a:spcAft>
              <a:buSzPts val="3200"/>
              <a:buChar char="●"/>
            </a:pPr>
            <a:r>
              <a:rPr lang="it-IT">
                <a:latin typeface="Arial"/>
                <a:ea typeface="Arial"/>
                <a:cs typeface="Arial"/>
                <a:sym typeface="Arial"/>
              </a:rPr>
              <a:t>Si può bilanciare il test usando ciascun campione (A, B) come riferimento (R) lo stesso numero di volte</a:t>
            </a:r>
            <a:endParaRPr/>
          </a:p>
          <a:p>
            <a:pPr marL="342900" lvl="0" indent="-139700" algn="l" rtl="0">
              <a:spcBef>
                <a:spcPts val="640"/>
              </a:spcBef>
              <a:spcAft>
                <a:spcPts val="0"/>
              </a:spcAft>
              <a:buSzPts val="3200"/>
              <a:buNone/>
            </a:pPr>
            <a:endParaRPr>
              <a:latin typeface="Arial"/>
              <a:ea typeface="Arial"/>
              <a:cs typeface="Arial"/>
              <a:sym typeface="Arial"/>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2185"/>
        <p:cNvGrpSpPr/>
        <p:nvPr/>
      </p:nvGrpSpPr>
      <p:grpSpPr>
        <a:xfrm>
          <a:off x="0" y="0"/>
          <a:ext cx="0" cy="0"/>
          <a:chOff x="0" y="0"/>
          <a:chExt cx="0" cy="0"/>
        </a:xfrm>
      </p:grpSpPr>
      <p:sp>
        <p:nvSpPr>
          <p:cNvPr id="2186" name="Google Shape;2186;p2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Modalità di esecuzione</a:t>
            </a:r>
            <a:endParaRPr/>
          </a:p>
        </p:txBody>
      </p:sp>
      <p:sp>
        <p:nvSpPr>
          <p:cNvPr id="2187" name="Google Shape;2187;p239"/>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3200"/>
              <a:buChar char="●"/>
            </a:pPr>
            <a:r>
              <a:rPr lang="it-IT">
                <a:latin typeface="Arial"/>
                <a:ea typeface="Arial"/>
                <a:cs typeface="Arial"/>
                <a:sym typeface="Arial"/>
              </a:rPr>
              <a:t>Gli assaggiatori devono valutare i tre campioni con un ordine diverso e metà del panel, riceve per primo il campione A, mentre l’altra metà riceve il campione B</a:t>
            </a:r>
            <a:endParaRPr/>
          </a:p>
          <a:p>
            <a:pPr marL="342900" lvl="0" indent="-279400" algn="just" rtl="0">
              <a:spcBef>
                <a:spcPts val="200"/>
              </a:spcBef>
              <a:spcAft>
                <a:spcPts val="0"/>
              </a:spcAft>
              <a:buSzPts val="1000"/>
              <a:buNone/>
            </a:pPr>
            <a:endParaRPr sz="1000">
              <a:latin typeface="Arial"/>
              <a:ea typeface="Arial"/>
              <a:cs typeface="Arial"/>
              <a:sym typeface="Arial"/>
            </a:endParaRPr>
          </a:p>
          <a:p>
            <a:pPr marL="342900" lvl="0" indent="-279400" algn="just" rtl="0">
              <a:spcBef>
                <a:spcPts val="200"/>
              </a:spcBef>
              <a:spcAft>
                <a:spcPts val="0"/>
              </a:spcAft>
              <a:buSzPts val="1000"/>
              <a:buNone/>
            </a:pPr>
            <a:endParaRPr sz="1000">
              <a:latin typeface="Arial"/>
              <a:ea typeface="Arial"/>
              <a:cs typeface="Arial"/>
              <a:sym typeface="Arial"/>
            </a:endParaRPr>
          </a:p>
          <a:p>
            <a:pPr marL="342900" lvl="0" indent="-342900" algn="just" rtl="0">
              <a:spcBef>
                <a:spcPts val="640"/>
              </a:spcBef>
              <a:spcAft>
                <a:spcPts val="0"/>
              </a:spcAft>
              <a:buSzPts val="3200"/>
              <a:buChar char="●"/>
            </a:pPr>
            <a:r>
              <a:rPr lang="it-IT">
                <a:latin typeface="Arial"/>
                <a:ea typeface="Arial"/>
                <a:cs typeface="Arial"/>
                <a:sym typeface="Arial"/>
              </a:rPr>
              <a:t>Se il test dovrà essere ripetuto con i medesimi assaggiatori, sarà consigliabile invertire nel secondo test l’ordine di presentazione dei campioni </a:t>
            </a:r>
            <a:endParaRPr/>
          </a:p>
          <a:p>
            <a:pPr marL="342900" lvl="0" indent="-139700" algn="l" rtl="0">
              <a:spcBef>
                <a:spcPts val="640"/>
              </a:spcBef>
              <a:spcAft>
                <a:spcPts val="0"/>
              </a:spcAft>
              <a:buSzPts val="3200"/>
              <a:buNone/>
            </a:pPr>
            <a:endParaRPr>
              <a:latin typeface="Arial"/>
              <a:ea typeface="Arial"/>
              <a:cs typeface="Arial"/>
              <a:sym typeface="Arial"/>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2191"/>
        <p:cNvGrpSpPr/>
        <p:nvPr/>
      </p:nvGrpSpPr>
      <p:grpSpPr>
        <a:xfrm>
          <a:off x="0" y="0"/>
          <a:ext cx="0" cy="0"/>
          <a:chOff x="0" y="0"/>
          <a:chExt cx="0" cy="0"/>
        </a:xfrm>
      </p:grpSpPr>
      <p:sp>
        <p:nvSpPr>
          <p:cNvPr id="2192" name="Google Shape;2192;p2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Limiti e vantaggi</a:t>
            </a:r>
            <a:endParaRPr/>
          </a:p>
        </p:txBody>
      </p:sp>
      <p:sp>
        <p:nvSpPr>
          <p:cNvPr id="2193" name="Google Shape;2193;p240"/>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2800"/>
              <a:buChar char="●"/>
            </a:pPr>
            <a:r>
              <a:rPr lang="it-IT" sz="2800">
                <a:latin typeface="Arial"/>
                <a:ea typeface="Arial"/>
                <a:cs typeface="Arial"/>
                <a:sym typeface="Arial"/>
              </a:rPr>
              <a:t>L'assaggiatore deve quindi individuare quale dei due campioni è differente dal riferimento (campione R) con una probabilità di riuscita del 50% e non del 33% come nel test triangolare per cui necessita un maggior numero di analisi </a:t>
            </a:r>
            <a:endParaRPr/>
          </a:p>
          <a:p>
            <a:pPr marL="342900" lvl="0" indent="-165100" algn="just" rtl="0">
              <a:lnSpc>
                <a:spcPct val="90000"/>
              </a:lnSpc>
              <a:spcBef>
                <a:spcPts val="560"/>
              </a:spcBef>
              <a:spcAft>
                <a:spcPts val="0"/>
              </a:spcAft>
              <a:buSzPts val="2800"/>
              <a:buNone/>
            </a:pPr>
            <a:endParaRPr sz="2800">
              <a:latin typeface="Arial"/>
              <a:ea typeface="Arial"/>
              <a:cs typeface="Arial"/>
              <a:sym typeface="Arial"/>
            </a:endParaRPr>
          </a:p>
          <a:p>
            <a:pPr marL="342900" lvl="0" indent="-342900" algn="just" rtl="0">
              <a:lnSpc>
                <a:spcPct val="90000"/>
              </a:lnSpc>
              <a:spcBef>
                <a:spcPts val="560"/>
              </a:spcBef>
              <a:spcAft>
                <a:spcPts val="0"/>
              </a:spcAft>
              <a:buSzPts val="2800"/>
              <a:buChar char="●"/>
            </a:pPr>
            <a:r>
              <a:rPr lang="it-IT" sz="2800">
                <a:latin typeface="Arial"/>
                <a:ea typeface="Arial"/>
                <a:cs typeface="Arial"/>
                <a:sym typeface="Arial"/>
              </a:rPr>
              <a:t>Meno efficiente del test triangolare</a:t>
            </a:r>
            <a:endParaRPr/>
          </a:p>
          <a:p>
            <a:pPr marL="342900" lvl="0" indent="-165100" algn="just" rtl="0">
              <a:lnSpc>
                <a:spcPct val="90000"/>
              </a:lnSpc>
              <a:spcBef>
                <a:spcPts val="560"/>
              </a:spcBef>
              <a:spcAft>
                <a:spcPts val="0"/>
              </a:spcAft>
              <a:buSzPts val="2800"/>
              <a:buNone/>
            </a:pPr>
            <a:endParaRPr sz="2800">
              <a:latin typeface="Arial"/>
              <a:ea typeface="Arial"/>
              <a:cs typeface="Arial"/>
              <a:sym typeface="Arial"/>
            </a:endParaRPr>
          </a:p>
          <a:p>
            <a:pPr marL="342900" lvl="0" indent="-342900" algn="just" rtl="0">
              <a:lnSpc>
                <a:spcPct val="90000"/>
              </a:lnSpc>
              <a:spcBef>
                <a:spcPts val="560"/>
              </a:spcBef>
              <a:spcAft>
                <a:spcPts val="0"/>
              </a:spcAft>
              <a:buSzPts val="2800"/>
              <a:buChar char="●"/>
            </a:pPr>
            <a:r>
              <a:rPr lang="it-IT" sz="2800">
                <a:latin typeface="Arial"/>
                <a:ea typeface="Arial"/>
                <a:cs typeface="Arial"/>
                <a:sym typeface="Arial"/>
              </a:rPr>
              <a:t>Abbassa il livello di confusione che invece si può avere nel test triangolare</a:t>
            </a:r>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2197"/>
        <p:cNvGrpSpPr/>
        <p:nvPr/>
      </p:nvGrpSpPr>
      <p:grpSpPr>
        <a:xfrm>
          <a:off x="0" y="0"/>
          <a:ext cx="0" cy="0"/>
          <a:chOff x="0" y="0"/>
          <a:chExt cx="0" cy="0"/>
        </a:xfrm>
      </p:grpSpPr>
      <p:sp>
        <p:nvSpPr>
          <p:cNvPr id="2198" name="Google Shape;2198;p241"/>
          <p:cNvSpPr/>
          <p:nvPr/>
        </p:nvSpPr>
        <p:spPr>
          <a:xfrm>
            <a:off x="457200" y="260350"/>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it-IT" sz="3800">
                <a:solidFill>
                  <a:schemeClr val="dk2"/>
                </a:solidFill>
                <a:latin typeface="Arial"/>
                <a:ea typeface="Arial"/>
                <a:cs typeface="Arial"/>
                <a:sym typeface="Arial"/>
              </a:rPr>
              <a:t>Espressione dei risultati</a:t>
            </a:r>
            <a:endParaRPr/>
          </a:p>
        </p:txBody>
      </p:sp>
      <p:sp>
        <p:nvSpPr>
          <p:cNvPr id="2199" name="Google Shape;2199;p241"/>
          <p:cNvSpPr/>
          <p:nvPr/>
        </p:nvSpPr>
        <p:spPr>
          <a:xfrm>
            <a:off x="457200" y="1524000"/>
            <a:ext cx="8229600" cy="4770438"/>
          </a:xfrm>
          <a:prstGeom prst="rect">
            <a:avLst/>
          </a:prstGeom>
          <a:noFill/>
          <a:ln>
            <a:noFill/>
          </a:ln>
        </p:spPr>
        <p:txBody>
          <a:bodyPr spcFirstLastPara="1" wrap="square" lIns="91425" tIns="45700" rIns="91425" bIns="45700" anchor="t" anchorCtr="0">
            <a:noAutofit/>
          </a:bodyPr>
          <a:lstStyle/>
          <a:p>
            <a:pPr marL="342900" marR="0" lvl="0" indent="-342900" algn="just" rtl="0">
              <a:lnSpc>
                <a:spcPct val="90000"/>
              </a:lnSpc>
              <a:spcBef>
                <a:spcPts val="0"/>
              </a:spcBef>
              <a:spcAft>
                <a:spcPts val="0"/>
              </a:spcAft>
              <a:buClr>
                <a:schemeClr val="accent1"/>
              </a:buClr>
              <a:buSzPts val="3200"/>
              <a:buFont typeface="Noto Sans Symbols"/>
              <a:buChar char="●"/>
            </a:pPr>
            <a:r>
              <a:rPr lang="it-IT" sz="3200">
                <a:solidFill>
                  <a:schemeClr val="dk1"/>
                </a:solidFill>
                <a:latin typeface="Arial"/>
                <a:ea typeface="Arial"/>
                <a:cs typeface="Arial"/>
                <a:sym typeface="Arial"/>
              </a:rPr>
              <a:t>Significatività dei risultati viene valutata mediante il confronto del numero di risposte corrette con un valore riportato in tabelle di probabilità statistica</a:t>
            </a:r>
            <a:endParaRPr/>
          </a:p>
          <a:p>
            <a:pPr marL="342900" marR="0" lvl="0" indent="-279400" algn="just" rtl="0">
              <a:lnSpc>
                <a:spcPct val="90000"/>
              </a:lnSpc>
              <a:spcBef>
                <a:spcPts val="200"/>
              </a:spcBef>
              <a:spcAft>
                <a:spcPts val="0"/>
              </a:spcAft>
              <a:buClr>
                <a:schemeClr val="accent1"/>
              </a:buClr>
              <a:buSzPts val="1000"/>
              <a:buFont typeface="Noto Sans Symbols"/>
              <a:buNone/>
            </a:pPr>
            <a:endParaRPr sz="1000">
              <a:solidFill>
                <a:schemeClr val="dk1"/>
              </a:solidFill>
              <a:latin typeface="Arial"/>
              <a:ea typeface="Arial"/>
              <a:cs typeface="Arial"/>
              <a:sym typeface="Arial"/>
            </a:endParaRPr>
          </a:p>
          <a:p>
            <a:pPr marL="342900" marR="0" lvl="0" indent="-342900" algn="just" rtl="0">
              <a:lnSpc>
                <a:spcPct val="90000"/>
              </a:lnSpc>
              <a:spcBef>
                <a:spcPts val="640"/>
              </a:spcBef>
              <a:spcAft>
                <a:spcPts val="0"/>
              </a:spcAft>
              <a:buClr>
                <a:schemeClr val="accent1"/>
              </a:buClr>
              <a:buSzPts val="3200"/>
              <a:buFont typeface="Noto Sans Symbols"/>
              <a:buChar char="●"/>
            </a:pPr>
            <a:r>
              <a:rPr lang="it-IT" sz="3200">
                <a:solidFill>
                  <a:schemeClr val="dk1"/>
                </a:solidFill>
                <a:latin typeface="Arial"/>
                <a:ea typeface="Arial"/>
                <a:cs typeface="Arial"/>
                <a:sym typeface="Arial"/>
              </a:rPr>
              <a:t> La probabilità della tabella di riferimento è di ½ (50%)</a:t>
            </a:r>
            <a:endParaRPr/>
          </a:p>
          <a:p>
            <a:pPr marL="342900" marR="0" lvl="0" indent="-279400" algn="just" rtl="0">
              <a:lnSpc>
                <a:spcPct val="90000"/>
              </a:lnSpc>
              <a:spcBef>
                <a:spcPts val="200"/>
              </a:spcBef>
              <a:spcAft>
                <a:spcPts val="0"/>
              </a:spcAft>
              <a:buClr>
                <a:schemeClr val="accent1"/>
              </a:buClr>
              <a:buSzPts val="1000"/>
              <a:buFont typeface="Noto Sans Symbols"/>
              <a:buNone/>
            </a:pPr>
            <a:endParaRPr sz="1000">
              <a:solidFill>
                <a:schemeClr val="dk1"/>
              </a:solidFill>
              <a:latin typeface="Arial"/>
              <a:ea typeface="Arial"/>
              <a:cs typeface="Arial"/>
              <a:sym typeface="Arial"/>
            </a:endParaRPr>
          </a:p>
          <a:p>
            <a:pPr marL="342900" marR="0" lvl="0" indent="-342900" algn="just" rtl="0">
              <a:lnSpc>
                <a:spcPct val="90000"/>
              </a:lnSpc>
              <a:spcBef>
                <a:spcPts val="640"/>
              </a:spcBef>
              <a:spcAft>
                <a:spcPts val="0"/>
              </a:spcAft>
              <a:buClr>
                <a:schemeClr val="accent1"/>
              </a:buClr>
              <a:buSzPts val="3200"/>
              <a:buFont typeface="Noto Sans Symbols"/>
              <a:buChar char="●"/>
            </a:pPr>
            <a:r>
              <a:rPr lang="it-IT" sz="3200">
                <a:solidFill>
                  <a:schemeClr val="dk1"/>
                </a:solidFill>
                <a:latin typeface="Arial"/>
                <a:ea typeface="Arial"/>
                <a:cs typeface="Arial"/>
                <a:sym typeface="Arial"/>
              </a:rPr>
              <a:t>Se il valore è maggiore od uguale a quello riportato in tabella allora il test ha dato risultato positivo, c’è differenza tra due campioni</a:t>
            </a:r>
            <a:endParaRPr/>
          </a:p>
          <a:p>
            <a:pPr marL="342900" marR="0" lvl="0" indent="-139700" algn="l" rtl="0">
              <a:lnSpc>
                <a:spcPct val="90000"/>
              </a:lnSpc>
              <a:spcBef>
                <a:spcPts val="640"/>
              </a:spcBef>
              <a:spcAft>
                <a:spcPts val="0"/>
              </a:spcAft>
              <a:buClr>
                <a:schemeClr val="accent1"/>
              </a:buClr>
              <a:buSzPts val="3200"/>
              <a:buFont typeface="Noto Sans Symbols"/>
              <a:buNone/>
            </a:pPr>
            <a:endParaRPr sz="3200">
              <a:solidFill>
                <a:schemeClr val="dk1"/>
              </a:solidFill>
              <a:latin typeface="Arial"/>
              <a:ea typeface="Arial"/>
              <a:cs typeface="Arial"/>
              <a:sym typeface="Arial"/>
            </a:endParaRP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2203"/>
        <p:cNvGrpSpPr/>
        <p:nvPr/>
      </p:nvGrpSpPr>
      <p:grpSpPr>
        <a:xfrm>
          <a:off x="0" y="0"/>
          <a:ext cx="0" cy="0"/>
          <a:chOff x="0" y="0"/>
          <a:chExt cx="0" cy="0"/>
        </a:xfrm>
      </p:grpSpPr>
      <p:sp>
        <p:nvSpPr>
          <p:cNvPr id="2204" name="Google Shape;2204;p2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Test dell’appaiamento</a:t>
            </a:r>
            <a:endParaRPr>
              <a:latin typeface="Arial"/>
              <a:ea typeface="Arial"/>
              <a:cs typeface="Arial"/>
              <a:sym typeface="Arial"/>
            </a:endParaRPr>
          </a:p>
        </p:txBody>
      </p:sp>
      <p:sp>
        <p:nvSpPr>
          <p:cNvPr id="2205" name="Google Shape;2205;p242"/>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139700" algn="just" rtl="0">
              <a:spcBef>
                <a:spcPts val="0"/>
              </a:spcBef>
              <a:spcAft>
                <a:spcPts val="0"/>
              </a:spcAft>
              <a:buSzPts val="3200"/>
              <a:buNone/>
            </a:pPr>
            <a:endParaRPr>
              <a:latin typeface="Arial"/>
              <a:ea typeface="Arial"/>
              <a:cs typeface="Arial"/>
              <a:sym typeface="Arial"/>
            </a:endParaRPr>
          </a:p>
          <a:p>
            <a:pPr marL="342900" lvl="0" indent="-342900" algn="just" rtl="0">
              <a:spcBef>
                <a:spcPts val="640"/>
              </a:spcBef>
              <a:spcAft>
                <a:spcPts val="0"/>
              </a:spcAft>
              <a:buSzPts val="3200"/>
              <a:buChar char="●"/>
            </a:pPr>
            <a:r>
              <a:rPr lang="it-IT">
                <a:latin typeface="Arial"/>
                <a:ea typeface="Arial"/>
                <a:cs typeface="Arial"/>
                <a:sym typeface="Arial"/>
              </a:rPr>
              <a:t>È fondamentalmente un test duo-trio più complicato in cui si utilizzano più riferimenti</a:t>
            </a:r>
            <a:endParaRPr/>
          </a:p>
          <a:p>
            <a:pPr marL="342900" lvl="0" indent="-139700" algn="just" rtl="0">
              <a:spcBef>
                <a:spcPts val="640"/>
              </a:spcBef>
              <a:spcAft>
                <a:spcPts val="0"/>
              </a:spcAft>
              <a:buSzPts val="3200"/>
              <a:buNone/>
            </a:pPr>
            <a:endParaRPr>
              <a:latin typeface="Arial"/>
              <a:ea typeface="Arial"/>
              <a:cs typeface="Arial"/>
              <a:sym typeface="Arial"/>
            </a:endParaRPr>
          </a:p>
          <a:p>
            <a:pPr marL="342900" lvl="0" indent="-342900" algn="just" rtl="0">
              <a:spcBef>
                <a:spcPts val="640"/>
              </a:spcBef>
              <a:spcAft>
                <a:spcPts val="0"/>
              </a:spcAft>
              <a:buSzPts val="3200"/>
              <a:buChar char="●"/>
            </a:pPr>
            <a:r>
              <a:rPr lang="it-IT">
                <a:latin typeface="Arial"/>
                <a:ea typeface="Arial"/>
                <a:cs typeface="Arial"/>
                <a:sym typeface="Arial"/>
              </a:rPr>
              <a:t>L’assagggiatore deve appaiare i campioni in analisi al riferimento che ritiene più idoneo</a:t>
            </a:r>
            <a:endParaRPr>
              <a:latin typeface="Arial"/>
              <a:ea typeface="Arial"/>
              <a:cs typeface="Arial"/>
              <a:sym typeface="Arial"/>
            </a:endParaRP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2209"/>
        <p:cNvGrpSpPr/>
        <p:nvPr/>
      </p:nvGrpSpPr>
      <p:grpSpPr>
        <a:xfrm>
          <a:off x="0" y="0"/>
          <a:ext cx="0" cy="0"/>
          <a:chOff x="0" y="0"/>
          <a:chExt cx="0" cy="0"/>
        </a:xfrm>
      </p:grpSpPr>
      <p:sp>
        <p:nvSpPr>
          <p:cNvPr id="2210" name="Google Shape;2210;p2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Estensione dei test discriminanti</a:t>
            </a:r>
            <a:endParaRPr/>
          </a:p>
        </p:txBody>
      </p:sp>
      <p:sp>
        <p:nvSpPr>
          <p:cNvPr id="2211" name="Google Shape;2211;p243"/>
          <p:cNvSpPr txBox="1">
            <a:spLocks noGrp="1"/>
          </p:cNvSpPr>
          <p:nvPr>
            <p:ph type="body" idx="1"/>
          </p:nvPr>
        </p:nvSpPr>
        <p:spPr>
          <a:xfrm>
            <a:off x="457200" y="1600200"/>
            <a:ext cx="8147050" cy="45307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800"/>
              <a:buFont typeface="Noto Sans Symbols"/>
              <a:buNone/>
            </a:pPr>
            <a:r>
              <a:rPr lang="it-IT" sz="2800">
                <a:latin typeface="Arial"/>
                <a:ea typeface="Arial"/>
                <a:cs typeface="Arial"/>
                <a:sym typeface="Arial"/>
              </a:rPr>
              <a:t>	</a:t>
            </a:r>
            <a:endParaRPr/>
          </a:p>
          <a:p>
            <a:pPr marL="342900" lvl="0" indent="-342900" algn="l" rtl="0">
              <a:spcBef>
                <a:spcPts val="560"/>
              </a:spcBef>
              <a:spcAft>
                <a:spcPts val="0"/>
              </a:spcAft>
              <a:buSzPts val="2800"/>
              <a:buFont typeface="Noto Sans Symbols"/>
              <a:buNone/>
            </a:pPr>
            <a:r>
              <a:rPr lang="it-IT" sz="2800">
                <a:latin typeface="Arial"/>
                <a:ea typeface="Arial"/>
                <a:cs typeface="Arial"/>
                <a:sym typeface="Arial"/>
              </a:rPr>
              <a:t>	</a:t>
            </a:r>
            <a:endParaRPr/>
          </a:p>
          <a:p>
            <a:pPr marL="342900" lvl="0" indent="-342900" algn="l" rtl="0">
              <a:spcBef>
                <a:spcPts val="560"/>
              </a:spcBef>
              <a:spcAft>
                <a:spcPts val="0"/>
              </a:spcAft>
              <a:buSzPts val="2800"/>
              <a:buFont typeface="Noto Sans Symbols"/>
              <a:buNone/>
            </a:pPr>
            <a:r>
              <a:rPr lang="it-IT" sz="2800">
                <a:latin typeface="Arial"/>
                <a:ea typeface="Arial"/>
                <a:cs typeface="Arial"/>
                <a:sym typeface="Arial"/>
              </a:rPr>
              <a:t>	Spesso non è sufficiente stabilire l’esistenza o meno di una differenza tra due campioni, ma è necessario ottenere, con il medesimo test, delle informazioni relative alla causa della differenza, oppure dei giudizi di preferenza.</a:t>
            </a:r>
            <a:endParaRPr/>
          </a:p>
          <a:p>
            <a:pPr marL="342900" lvl="0" indent="-165100" algn="l" rtl="0">
              <a:spcBef>
                <a:spcPts val="560"/>
              </a:spcBef>
              <a:spcAft>
                <a:spcPts val="0"/>
              </a:spcAft>
              <a:buSzPts val="2800"/>
              <a:buNone/>
            </a:pPr>
            <a:endParaRPr sz="2800">
              <a:latin typeface="Arial"/>
              <a:ea typeface="Arial"/>
              <a:cs typeface="Arial"/>
              <a:sym typeface="Arial"/>
            </a:endParaRPr>
          </a:p>
          <a:p>
            <a:pPr marL="342900" lvl="0" indent="-165100" algn="l" rtl="0">
              <a:spcBef>
                <a:spcPts val="560"/>
              </a:spcBef>
              <a:spcAft>
                <a:spcPts val="0"/>
              </a:spcAft>
              <a:buSzPts val="2800"/>
              <a:buNone/>
            </a:pPr>
            <a:endParaRPr sz="2800">
              <a:latin typeface="Arial"/>
              <a:ea typeface="Arial"/>
              <a:cs typeface="Arial"/>
              <a:sym typeface="Arial"/>
            </a:endParaRPr>
          </a:p>
          <a:p>
            <a:pPr marL="342900" lvl="0" indent="-165100" algn="l" rtl="0">
              <a:spcBef>
                <a:spcPts val="560"/>
              </a:spcBef>
              <a:spcAft>
                <a:spcPts val="0"/>
              </a:spcAft>
              <a:buSzPts val="2800"/>
              <a:buNone/>
            </a:pPr>
            <a:endParaRPr sz="2800">
              <a:latin typeface="Arial"/>
              <a:ea typeface="Arial"/>
              <a:cs typeface="Arial"/>
              <a:sym typeface="Arial"/>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2215"/>
        <p:cNvGrpSpPr/>
        <p:nvPr/>
      </p:nvGrpSpPr>
      <p:grpSpPr>
        <a:xfrm>
          <a:off x="0" y="0"/>
          <a:ext cx="0" cy="0"/>
          <a:chOff x="0" y="0"/>
          <a:chExt cx="0" cy="0"/>
        </a:xfrm>
      </p:grpSpPr>
      <p:sp>
        <p:nvSpPr>
          <p:cNvPr id="2216" name="Google Shape;2216;p2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Estensione dei test discriminanti</a:t>
            </a:r>
            <a:endParaRPr/>
          </a:p>
        </p:txBody>
      </p:sp>
      <p:sp>
        <p:nvSpPr>
          <p:cNvPr id="2217" name="Google Shape;2217;p244"/>
          <p:cNvSpPr txBox="1">
            <a:spLocks noGrp="1"/>
          </p:cNvSpPr>
          <p:nvPr>
            <p:ph type="body" idx="1"/>
          </p:nvPr>
        </p:nvSpPr>
        <p:spPr>
          <a:xfrm>
            <a:off x="250825" y="1412875"/>
            <a:ext cx="8229600" cy="4968875"/>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3200"/>
              <a:buFont typeface="Noto Sans Symbols"/>
              <a:buNone/>
            </a:pPr>
            <a:r>
              <a:rPr lang="it-IT">
                <a:latin typeface="Arial"/>
                <a:ea typeface="Arial"/>
                <a:cs typeface="Arial"/>
                <a:sym typeface="Arial"/>
              </a:rPr>
              <a:t>	In tal caso si fa seguire la domanda relativa all’identificazione del campione diverso da una serie di altri quesiti:</a:t>
            </a:r>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a:p>
            <a:pPr marL="342900" lvl="0" indent="-342900" algn="l" rtl="0">
              <a:lnSpc>
                <a:spcPct val="90000"/>
              </a:lnSpc>
              <a:spcBef>
                <a:spcPts val="640"/>
              </a:spcBef>
              <a:spcAft>
                <a:spcPts val="0"/>
              </a:spcAft>
              <a:buSzPts val="3200"/>
              <a:buFont typeface="Noto Sans Symbols"/>
              <a:buNone/>
            </a:pPr>
            <a:r>
              <a:rPr lang="it-IT">
                <a:latin typeface="Arial"/>
                <a:ea typeface="Arial"/>
                <a:cs typeface="Arial"/>
                <a:sym typeface="Arial"/>
              </a:rPr>
              <a:t>	</a:t>
            </a:r>
            <a:endParaRPr/>
          </a:p>
          <a:p>
            <a:pPr marL="342900" lvl="0" indent="-342900" algn="l" rtl="0">
              <a:lnSpc>
                <a:spcPct val="90000"/>
              </a:lnSpc>
              <a:spcBef>
                <a:spcPts val="640"/>
              </a:spcBef>
              <a:spcAft>
                <a:spcPts val="0"/>
              </a:spcAft>
              <a:buSzPts val="3200"/>
              <a:buFont typeface="Noto Sans Symbols"/>
              <a:buNone/>
            </a:pPr>
            <a:r>
              <a:rPr lang="it-IT">
                <a:latin typeface="Arial"/>
                <a:ea typeface="Arial"/>
                <a:cs typeface="Arial"/>
                <a:sym typeface="Arial"/>
              </a:rPr>
              <a:t>	Oppure quale campione preferisci?</a:t>
            </a:r>
            <a:endParaRPr/>
          </a:p>
        </p:txBody>
      </p:sp>
      <p:graphicFrame>
        <p:nvGraphicFramePr>
          <p:cNvPr id="2218" name="Google Shape;2218;p244"/>
          <p:cNvGraphicFramePr/>
          <p:nvPr/>
        </p:nvGraphicFramePr>
        <p:xfrm>
          <a:off x="827088" y="2997200"/>
          <a:ext cx="7345362" cy="2305050"/>
        </p:xfrm>
        <a:graphic>
          <a:graphicData uri="http://schemas.openxmlformats.org/presentationml/2006/ole">
            <mc:AlternateContent xmlns:mc="http://schemas.openxmlformats.org/markup-compatibility/2006">
              <mc:Choice xmlns:v="urn:schemas-microsoft-com:vml" Requires="v">
                <p:oleObj spid="_x0000_s2052" r:id="rId4" imgW="7345362" imgH="2305050" progId="Word.Document.8">
                  <p:embed/>
                </p:oleObj>
              </mc:Choice>
              <mc:Fallback>
                <p:oleObj r:id="rId4" imgW="7345362" imgH="2305050" progId="Word.Document.8">
                  <p:embed/>
                  <p:pic>
                    <p:nvPicPr>
                      <p:cNvPr id="2218" name="Google Shape;2218;p244"/>
                      <p:cNvPicPr preferRelativeResize="0"/>
                      <p:nvPr/>
                    </p:nvPicPr>
                    <p:blipFill rotWithShape="1">
                      <a:blip r:embed="rId5">
                        <a:alphaModFix/>
                      </a:blip>
                      <a:srcRect/>
                      <a:stretch/>
                    </p:blipFill>
                    <p:spPr>
                      <a:xfrm>
                        <a:off x="827088" y="2997200"/>
                        <a:ext cx="7345362" cy="2305050"/>
                      </a:xfrm>
                      <a:prstGeom prst="rect">
                        <a:avLst/>
                      </a:prstGeom>
                      <a:noFill/>
                      <a:ln>
                        <a:noFill/>
                      </a:ln>
                    </p:spPr>
                  </p:pic>
                </p:oleObj>
              </mc:Fallback>
            </mc:AlternateContent>
          </a:graphicData>
        </a:graphic>
      </p:graphicFrame>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2222"/>
        <p:cNvGrpSpPr/>
        <p:nvPr/>
      </p:nvGrpSpPr>
      <p:grpSpPr>
        <a:xfrm>
          <a:off x="0" y="0"/>
          <a:ext cx="0" cy="0"/>
          <a:chOff x="0" y="0"/>
          <a:chExt cx="0" cy="0"/>
        </a:xfrm>
      </p:grpSpPr>
      <p:sp>
        <p:nvSpPr>
          <p:cNvPr id="2223" name="Google Shape;2223;p2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Espressione dei risultati</a:t>
            </a:r>
            <a:endParaRPr/>
          </a:p>
        </p:txBody>
      </p:sp>
      <p:sp>
        <p:nvSpPr>
          <p:cNvPr id="2224" name="Google Shape;2224;p245"/>
          <p:cNvSpPr txBox="1">
            <a:spLocks noGrp="1"/>
          </p:cNvSpPr>
          <p:nvPr>
            <p:ph type="body" idx="1"/>
          </p:nvPr>
        </p:nvSpPr>
        <p:spPr>
          <a:xfrm>
            <a:off x="457200" y="1676400"/>
            <a:ext cx="8229600" cy="4921250"/>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2800"/>
              <a:buChar char="●"/>
            </a:pPr>
            <a:r>
              <a:rPr lang="it-IT" sz="2800">
                <a:latin typeface="Arial"/>
                <a:ea typeface="Arial"/>
                <a:cs typeface="Arial"/>
                <a:sym typeface="Arial"/>
              </a:rPr>
              <a:t>Per l’elaborazione statistica della seconda parte del test si considerano unicamente le risposte degli assaggiatori che hanno correttamente individuato il campione diverso</a:t>
            </a:r>
            <a:endParaRPr/>
          </a:p>
          <a:p>
            <a:pPr marL="342900" lvl="0" indent="-165100" algn="just" rtl="0">
              <a:lnSpc>
                <a:spcPct val="90000"/>
              </a:lnSpc>
              <a:spcBef>
                <a:spcPts val="560"/>
              </a:spcBef>
              <a:spcAft>
                <a:spcPts val="0"/>
              </a:spcAft>
              <a:buSzPts val="2800"/>
              <a:buNone/>
            </a:pPr>
            <a:endParaRPr sz="2800">
              <a:latin typeface="Arial"/>
              <a:ea typeface="Arial"/>
              <a:cs typeface="Arial"/>
              <a:sym typeface="Arial"/>
            </a:endParaRPr>
          </a:p>
          <a:p>
            <a:pPr marL="342900" lvl="0" indent="-342900" algn="just" rtl="0">
              <a:lnSpc>
                <a:spcPct val="90000"/>
              </a:lnSpc>
              <a:spcBef>
                <a:spcPts val="560"/>
              </a:spcBef>
              <a:spcAft>
                <a:spcPts val="0"/>
              </a:spcAft>
              <a:buSzPts val="2800"/>
              <a:buChar char="●"/>
            </a:pPr>
            <a:r>
              <a:rPr lang="it-IT" sz="2800">
                <a:latin typeface="Arial"/>
                <a:ea typeface="Arial"/>
                <a:cs typeface="Arial"/>
                <a:sym typeface="Arial"/>
              </a:rPr>
              <a:t>Si confronta il numero di risposte che indicano un campione come il preferito, o come quello che presenta una certa caratteristica con una intensità maggiore o minore, con il valore minimo di risposte necessario per ottenere una differenza significativa tra i due campioni</a:t>
            </a:r>
            <a:endParaRPr/>
          </a:p>
          <a:p>
            <a:pPr marL="342900" lvl="0" indent="-190500" algn="just" rtl="0">
              <a:lnSpc>
                <a:spcPct val="90000"/>
              </a:lnSpc>
              <a:spcBef>
                <a:spcPts val="480"/>
              </a:spcBef>
              <a:spcAft>
                <a:spcPts val="0"/>
              </a:spcAft>
              <a:buSzPts val="2400"/>
              <a:buNone/>
            </a:pPr>
            <a:endParaRPr sz="2400">
              <a:latin typeface="Arial"/>
              <a:ea typeface="Arial"/>
              <a:cs typeface="Arial"/>
              <a:sym typeface="Arial"/>
            </a:endParaRPr>
          </a:p>
          <a:p>
            <a:pPr marL="342900" lvl="0" indent="-190500" algn="l" rtl="0">
              <a:lnSpc>
                <a:spcPct val="90000"/>
              </a:lnSpc>
              <a:spcBef>
                <a:spcPts val="480"/>
              </a:spcBef>
              <a:spcAft>
                <a:spcPts val="0"/>
              </a:spcAft>
              <a:buSzPts val="2400"/>
              <a:buNone/>
            </a:pPr>
            <a:endParaRPr sz="2400">
              <a:latin typeface="Arial"/>
              <a:ea typeface="Arial"/>
              <a:cs typeface="Arial"/>
              <a:sym typeface="Arial"/>
            </a:endParaRP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2228"/>
        <p:cNvGrpSpPr/>
        <p:nvPr/>
      </p:nvGrpSpPr>
      <p:grpSpPr>
        <a:xfrm>
          <a:off x="0" y="0"/>
          <a:ext cx="0" cy="0"/>
          <a:chOff x="0" y="0"/>
          <a:chExt cx="0" cy="0"/>
        </a:xfrm>
      </p:grpSpPr>
      <p:sp>
        <p:nvSpPr>
          <p:cNvPr id="2229" name="Google Shape;2229;p2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Espressione dei risultati</a:t>
            </a:r>
            <a:endParaRPr/>
          </a:p>
        </p:txBody>
      </p:sp>
      <p:sp>
        <p:nvSpPr>
          <p:cNvPr id="2230" name="Google Shape;2230;p246"/>
          <p:cNvSpPr txBox="1">
            <a:spLocks noGrp="1"/>
          </p:cNvSpPr>
          <p:nvPr>
            <p:ph type="body" idx="1"/>
          </p:nvPr>
        </p:nvSpPr>
        <p:spPr>
          <a:xfrm>
            <a:off x="457200" y="1600200"/>
            <a:ext cx="8305800" cy="4530725"/>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2800"/>
              <a:buChar char="●"/>
            </a:pPr>
            <a:r>
              <a:rPr lang="it-IT" sz="2800">
                <a:latin typeface="Arial"/>
                <a:ea typeface="Arial"/>
                <a:cs typeface="Arial"/>
                <a:sym typeface="Arial"/>
              </a:rPr>
              <a:t>Ci si avvale delle tabelle di significatività per il test di confronto a coppie, calcolate sulla probabilità p = 50%, in quanto nella seconda parte del test la scelta o il confronto viene sempre effettuato tra due possibilità</a:t>
            </a:r>
            <a:endParaRPr/>
          </a:p>
          <a:p>
            <a:pPr marL="342900" lvl="0" indent="-165100" algn="just" rtl="0">
              <a:spcBef>
                <a:spcPts val="560"/>
              </a:spcBef>
              <a:spcAft>
                <a:spcPts val="0"/>
              </a:spcAft>
              <a:buSzPts val="2800"/>
              <a:buNone/>
            </a:pPr>
            <a:endParaRPr sz="2800">
              <a:latin typeface="Arial"/>
              <a:ea typeface="Arial"/>
              <a:cs typeface="Arial"/>
              <a:sym typeface="Arial"/>
            </a:endParaRPr>
          </a:p>
          <a:p>
            <a:pPr marL="342900" lvl="0" indent="-342900" algn="just" rtl="0">
              <a:spcBef>
                <a:spcPts val="560"/>
              </a:spcBef>
              <a:spcAft>
                <a:spcPts val="0"/>
              </a:spcAft>
              <a:buSzPts val="2800"/>
              <a:buChar char="●"/>
            </a:pPr>
            <a:r>
              <a:rPr lang="it-IT" sz="2800">
                <a:latin typeface="Arial"/>
                <a:ea typeface="Arial"/>
                <a:cs typeface="Arial"/>
                <a:sym typeface="Arial"/>
              </a:rPr>
              <a:t>Si utilizzano tabelle di probabilità bilaterali nel momento in cui chi sottopone il test non può sapere a priori  quale dei due campioni mostra determinate caratteristiche.</a:t>
            </a:r>
            <a:endParaRPr/>
          </a:p>
          <a:p>
            <a:pPr marL="342900" lvl="0" indent="-139700" algn="l" rtl="0">
              <a:spcBef>
                <a:spcPts val="640"/>
              </a:spcBef>
              <a:spcAft>
                <a:spcPts val="0"/>
              </a:spcAft>
              <a:buSzPts val="3200"/>
              <a:buNone/>
            </a:pPr>
            <a:endParaRPr>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I costi dell’analisi sensoriale</a:t>
            </a:r>
            <a:endParaRPr>
              <a:latin typeface="Arial"/>
              <a:ea typeface="Arial"/>
              <a:cs typeface="Arial"/>
              <a:sym typeface="Arial"/>
            </a:endParaRPr>
          </a:p>
        </p:txBody>
      </p:sp>
      <p:sp>
        <p:nvSpPr>
          <p:cNvPr id="274" name="Google Shape;274;p25"/>
          <p:cNvSpPr txBox="1">
            <a:spLocks noGrp="1"/>
          </p:cNvSpPr>
          <p:nvPr>
            <p:ph type="body" idx="1"/>
          </p:nvPr>
        </p:nvSpPr>
        <p:spPr>
          <a:xfrm>
            <a:off x="457200" y="1600200"/>
            <a:ext cx="8229600" cy="4924425"/>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2800"/>
              <a:buChar char="●"/>
            </a:pPr>
            <a:r>
              <a:rPr lang="it-IT" sz="2800">
                <a:latin typeface="Arial"/>
                <a:ea typeface="Arial"/>
                <a:cs typeface="Arial"/>
                <a:sym typeface="Arial"/>
              </a:rPr>
              <a:t>È piuttosto difficile sostenere che l’analisi sensoriale sia poco costosa</a:t>
            </a:r>
            <a:endParaRPr/>
          </a:p>
          <a:p>
            <a:pPr marL="342900" lvl="0" indent="-266700" algn="just" rtl="0">
              <a:spcBef>
                <a:spcPts val="240"/>
              </a:spcBef>
              <a:spcAft>
                <a:spcPts val="0"/>
              </a:spcAft>
              <a:buSzPts val="1200"/>
              <a:buNone/>
            </a:pPr>
            <a:endParaRPr sz="1200">
              <a:latin typeface="Arial"/>
              <a:ea typeface="Arial"/>
              <a:cs typeface="Arial"/>
              <a:sym typeface="Arial"/>
            </a:endParaRPr>
          </a:p>
          <a:p>
            <a:pPr marL="342900" lvl="0" indent="-342900" algn="just" rtl="0">
              <a:spcBef>
                <a:spcPts val="560"/>
              </a:spcBef>
              <a:spcAft>
                <a:spcPts val="0"/>
              </a:spcAft>
              <a:buSzPts val="2800"/>
              <a:buChar char="●"/>
            </a:pPr>
            <a:r>
              <a:rPr lang="it-IT" sz="2800">
                <a:latin typeface="Arial"/>
                <a:ea typeface="Arial"/>
                <a:cs typeface="Arial"/>
                <a:sym typeface="Arial"/>
              </a:rPr>
              <a:t>Con un panel test molte diverse caratteristiche si possono misurare contemporaneamente</a:t>
            </a:r>
            <a:endParaRPr/>
          </a:p>
          <a:p>
            <a:pPr marL="342900" lvl="0" indent="-266700" algn="just" rtl="0">
              <a:spcBef>
                <a:spcPts val="240"/>
              </a:spcBef>
              <a:spcAft>
                <a:spcPts val="0"/>
              </a:spcAft>
              <a:buSzPts val="1200"/>
              <a:buNone/>
            </a:pPr>
            <a:endParaRPr sz="1200">
              <a:latin typeface="Arial"/>
              <a:ea typeface="Arial"/>
              <a:cs typeface="Arial"/>
              <a:sym typeface="Arial"/>
            </a:endParaRPr>
          </a:p>
          <a:p>
            <a:pPr marL="342900" lvl="0" indent="-342900" algn="just" rtl="0">
              <a:spcBef>
                <a:spcPts val="560"/>
              </a:spcBef>
              <a:spcAft>
                <a:spcPts val="0"/>
              </a:spcAft>
              <a:buSzPts val="2800"/>
              <a:buChar char="●"/>
            </a:pPr>
            <a:r>
              <a:rPr lang="it-IT" sz="2800">
                <a:latin typeface="Arial"/>
                <a:ea typeface="Arial"/>
                <a:cs typeface="Arial"/>
                <a:sym typeface="Arial"/>
              </a:rPr>
              <a:t>Bisogna considerare i costi per allestire, gestire e mantenere un laboratorio di analisi</a:t>
            </a:r>
            <a:endParaRPr/>
          </a:p>
          <a:p>
            <a:pPr marL="342900" lvl="0" indent="-266700" algn="just" rtl="0">
              <a:spcBef>
                <a:spcPts val="240"/>
              </a:spcBef>
              <a:spcAft>
                <a:spcPts val="0"/>
              </a:spcAft>
              <a:buSzPts val="1200"/>
              <a:buNone/>
            </a:pPr>
            <a:endParaRPr sz="1200">
              <a:latin typeface="Arial"/>
              <a:ea typeface="Arial"/>
              <a:cs typeface="Arial"/>
              <a:sym typeface="Arial"/>
            </a:endParaRPr>
          </a:p>
          <a:p>
            <a:pPr marL="342900" lvl="0" indent="-342900" algn="just" rtl="0">
              <a:spcBef>
                <a:spcPts val="560"/>
              </a:spcBef>
              <a:spcAft>
                <a:spcPts val="0"/>
              </a:spcAft>
              <a:buSzPts val="2800"/>
              <a:buChar char="●"/>
            </a:pPr>
            <a:r>
              <a:rPr lang="it-IT" sz="2800">
                <a:latin typeface="Arial"/>
                <a:ea typeface="Arial"/>
                <a:cs typeface="Arial"/>
                <a:sym typeface="Arial"/>
              </a:rPr>
              <a:t>Con analisi strumentale diversi indici analitici devono essere utilizzati per misurare le caratteristiche correlate alle percezioni sensoriali</a:t>
            </a:r>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Shape 2234"/>
        <p:cNvGrpSpPr/>
        <p:nvPr/>
      </p:nvGrpSpPr>
      <p:grpSpPr>
        <a:xfrm>
          <a:off x="0" y="0"/>
          <a:ext cx="0" cy="0"/>
          <a:chOff x="0" y="0"/>
          <a:chExt cx="0" cy="0"/>
        </a:xfrm>
      </p:grpSpPr>
      <p:sp>
        <p:nvSpPr>
          <p:cNvPr id="2235" name="Google Shape;2235;p2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Tabella di</a:t>
            </a:r>
            <a:br>
              <a:rPr lang="it-IT">
                <a:latin typeface="Arial"/>
                <a:ea typeface="Arial"/>
                <a:cs typeface="Arial"/>
                <a:sym typeface="Arial"/>
              </a:rPr>
            </a:br>
            <a:r>
              <a:rPr lang="it-IT">
                <a:latin typeface="Arial"/>
                <a:ea typeface="Arial"/>
                <a:cs typeface="Arial"/>
                <a:sym typeface="Arial"/>
              </a:rPr>
              <a:t>significatività</a:t>
            </a:r>
            <a:br>
              <a:rPr lang="it-IT">
                <a:latin typeface="Arial"/>
                <a:ea typeface="Arial"/>
                <a:cs typeface="Arial"/>
                <a:sym typeface="Arial"/>
              </a:rPr>
            </a:br>
            <a:r>
              <a:rPr lang="it-IT">
                <a:latin typeface="Arial"/>
                <a:ea typeface="Arial"/>
                <a:cs typeface="Arial"/>
                <a:sym typeface="Arial"/>
              </a:rPr>
              <a:t>p = ½ bilaterale</a:t>
            </a:r>
            <a:endParaRPr/>
          </a:p>
        </p:txBody>
      </p:sp>
      <p:pic>
        <p:nvPicPr>
          <p:cNvPr id="2236" name="Google Shape;2236;p247" descr="p=1-2 bi.jpg"/>
          <p:cNvPicPr preferRelativeResize="0"/>
          <p:nvPr/>
        </p:nvPicPr>
        <p:blipFill rotWithShape="1">
          <a:blip r:embed="rId3">
            <a:alphaModFix/>
          </a:blip>
          <a:srcRect/>
          <a:stretch/>
        </p:blipFill>
        <p:spPr>
          <a:xfrm>
            <a:off x="4149725" y="0"/>
            <a:ext cx="4994275" cy="6858000"/>
          </a:xfrm>
          <a:prstGeom prst="rect">
            <a:avLst/>
          </a:prstGeom>
          <a:noFill/>
          <a:ln>
            <a:noFill/>
          </a:ln>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Shape 2240"/>
        <p:cNvGrpSpPr/>
        <p:nvPr/>
      </p:nvGrpSpPr>
      <p:grpSpPr>
        <a:xfrm>
          <a:off x="0" y="0"/>
          <a:ext cx="0" cy="0"/>
          <a:chOff x="0" y="0"/>
          <a:chExt cx="0" cy="0"/>
        </a:xfrm>
      </p:grpSpPr>
      <p:sp>
        <p:nvSpPr>
          <p:cNvPr id="2241" name="Google Shape;2241;p248"/>
          <p:cNvSpPr txBox="1">
            <a:spLocks noGrp="1"/>
          </p:cNvSpPr>
          <p:nvPr>
            <p:ph type="ctrTitle"/>
          </p:nvPr>
        </p:nvSpPr>
        <p:spPr>
          <a:xfrm>
            <a:off x="685800" y="1219200"/>
            <a:ext cx="7772400" cy="193357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it-IT">
                <a:latin typeface="Arial"/>
                <a:ea typeface="Arial"/>
                <a:cs typeface="Arial"/>
                <a:sym typeface="Arial"/>
              </a:rPr>
              <a:t>TEST QUANTITATIVI</a:t>
            </a:r>
            <a:endParaRPr/>
          </a:p>
        </p:txBody>
      </p:sp>
      <p:sp>
        <p:nvSpPr>
          <p:cNvPr id="2242" name="Google Shape;2242;p248"/>
          <p:cNvSpPr txBox="1">
            <a:spLocks noGrp="1"/>
          </p:cNvSpPr>
          <p:nvPr>
            <p:ph type="subTitle" idx="1"/>
          </p:nvPr>
        </p:nvSpPr>
        <p:spPr>
          <a:xfrm>
            <a:off x="2057400" y="3505200"/>
            <a:ext cx="6400800" cy="17526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3200"/>
              <a:buFont typeface="Noto Sans Symbols"/>
              <a:buNone/>
            </a:pPr>
            <a:endParaRPr>
              <a:latin typeface="Arial"/>
              <a:ea typeface="Arial"/>
              <a:cs typeface="Arial"/>
              <a:sym typeface="Arial"/>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Shape 2246"/>
        <p:cNvGrpSpPr/>
        <p:nvPr/>
      </p:nvGrpSpPr>
      <p:grpSpPr>
        <a:xfrm>
          <a:off x="0" y="0"/>
          <a:ext cx="0" cy="0"/>
          <a:chOff x="0" y="0"/>
          <a:chExt cx="0" cy="0"/>
        </a:xfrm>
      </p:grpSpPr>
      <p:sp>
        <p:nvSpPr>
          <p:cNvPr id="2247" name="Google Shape;2247;p2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Test dell’ordinamento</a:t>
            </a:r>
            <a:endParaRPr>
              <a:latin typeface="Arial"/>
              <a:ea typeface="Arial"/>
              <a:cs typeface="Arial"/>
              <a:sym typeface="Arial"/>
            </a:endParaRPr>
          </a:p>
        </p:txBody>
      </p:sp>
      <p:sp>
        <p:nvSpPr>
          <p:cNvPr id="2248" name="Google Shape;2248;p249"/>
          <p:cNvSpPr txBox="1">
            <a:spLocks noGrp="1"/>
          </p:cNvSpPr>
          <p:nvPr>
            <p:ph type="body" idx="1"/>
          </p:nvPr>
        </p:nvSpPr>
        <p:spPr>
          <a:xfrm>
            <a:off x="457200" y="1700808"/>
            <a:ext cx="8229600" cy="4357687"/>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2800"/>
              <a:buChar char="●"/>
            </a:pPr>
            <a:r>
              <a:rPr lang="it-IT" sz="2800">
                <a:latin typeface="Arial"/>
                <a:ea typeface="Arial"/>
                <a:cs typeface="Arial"/>
                <a:sym typeface="Arial"/>
              </a:rPr>
              <a:t>Il test si prefigge di classificare i campioni in base all’intensità crescente o decrescente di uno specifico attributo (colore, consistenza, intensità dell’aroma, ecc.).</a:t>
            </a:r>
            <a:endParaRPr/>
          </a:p>
          <a:p>
            <a:pPr marL="342900" lvl="0" indent="-139700" algn="just" rtl="0">
              <a:lnSpc>
                <a:spcPct val="90000"/>
              </a:lnSpc>
              <a:spcBef>
                <a:spcPts val="640"/>
              </a:spcBef>
              <a:spcAft>
                <a:spcPts val="0"/>
              </a:spcAft>
              <a:buSzPts val="3200"/>
              <a:buNone/>
            </a:pPr>
            <a:endParaRPr>
              <a:latin typeface="Arial"/>
              <a:ea typeface="Arial"/>
              <a:cs typeface="Arial"/>
              <a:sym typeface="Arial"/>
            </a:endParaRPr>
          </a:p>
          <a:p>
            <a:pPr marL="342900" lvl="0" indent="-342900" algn="just" rtl="0">
              <a:lnSpc>
                <a:spcPct val="90000"/>
              </a:lnSpc>
              <a:spcBef>
                <a:spcPts val="560"/>
              </a:spcBef>
              <a:spcAft>
                <a:spcPts val="0"/>
              </a:spcAft>
              <a:buSzPts val="2800"/>
              <a:buChar char="●"/>
            </a:pPr>
            <a:r>
              <a:rPr lang="it-IT" sz="2800">
                <a:latin typeface="Arial"/>
                <a:ea typeface="Arial"/>
                <a:cs typeface="Arial"/>
                <a:sym typeface="Arial"/>
              </a:rPr>
              <a:t>Il test può essere utilizzato per evidenziare differenze significative tra campioni.</a:t>
            </a:r>
            <a:endParaRPr sz="2800">
              <a:latin typeface="Arial"/>
              <a:ea typeface="Arial"/>
              <a:cs typeface="Arial"/>
              <a:sym typeface="Arial"/>
            </a:endParaRPr>
          </a:p>
          <a:p>
            <a:pPr marL="342900" lvl="0" indent="-139700" algn="just" rtl="0">
              <a:lnSpc>
                <a:spcPct val="90000"/>
              </a:lnSpc>
              <a:spcBef>
                <a:spcPts val="640"/>
              </a:spcBef>
              <a:spcAft>
                <a:spcPts val="0"/>
              </a:spcAft>
              <a:buSzPts val="3200"/>
              <a:buNone/>
            </a:pPr>
            <a:endParaRPr>
              <a:latin typeface="Arial"/>
              <a:ea typeface="Arial"/>
              <a:cs typeface="Arial"/>
              <a:sym typeface="Arial"/>
            </a:endParaRPr>
          </a:p>
          <a:p>
            <a:pPr marL="342900" lvl="0" indent="-342900" algn="just" rtl="0">
              <a:lnSpc>
                <a:spcPct val="90000"/>
              </a:lnSpc>
              <a:spcBef>
                <a:spcPts val="560"/>
              </a:spcBef>
              <a:spcAft>
                <a:spcPts val="0"/>
              </a:spcAft>
              <a:buSzPts val="2800"/>
              <a:buChar char="●"/>
            </a:pPr>
            <a:r>
              <a:rPr lang="it-IT" sz="2800">
                <a:latin typeface="Arial"/>
                <a:ea typeface="Arial"/>
                <a:cs typeface="Arial"/>
                <a:sym typeface="Arial"/>
              </a:rPr>
              <a:t>Gli assaggiatori possono anche ordinare i campioni in funzione del loro grado di gradevolezza (test edonistico).</a:t>
            </a:r>
            <a:endParaRPr sz="2800">
              <a:latin typeface="Arial"/>
              <a:ea typeface="Arial"/>
              <a:cs typeface="Arial"/>
              <a:sym typeface="Arial"/>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Shape 2252"/>
        <p:cNvGrpSpPr/>
        <p:nvPr/>
      </p:nvGrpSpPr>
      <p:grpSpPr>
        <a:xfrm>
          <a:off x="0" y="0"/>
          <a:ext cx="0" cy="0"/>
          <a:chOff x="0" y="0"/>
          <a:chExt cx="0" cy="0"/>
        </a:xfrm>
      </p:grpSpPr>
      <p:sp>
        <p:nvSpPr>
          <p:cNvPr id="2253" name="Google Shape;2253;p25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Modalità di esecuzione</a:t>
            </a:r>
            <a:endParaRPr/>
          </a:p>
        </p:txBody>
      </p:sp>
      <p:sp>
        <p:nvSpPr>
          <p:cNvPr id="2254" name="Google Shape;2254;p250"/>
          <p:cNvSpPr txBox="1">
            <a:spLocks noGrp="1"/>
          </p:cNvSpPr>
          <p:nvPr>
            <p:ph type="body" idx="1"/>
          </p:nvPr>
        </p:nvSpPr>
        <p:spPr>
          <a:xfrm>
            <a:off x="467544" y="1484784"/>
            <a:ext cx="8229600" cy="5068888"/>
          </a:xfrm>
          <a:prstGeom prst="rect">
            <a:avLst/>
          </a:prstGeom>
          <a:noFill/>
          <a:ln>
            <a:noFill/>
          </a:ln>
        </p:spPr>
        <p:txBody>
          <a:bodyPr spcFirstLastPara="1" wrap="square" lIns="91425" tIns="45700" rIns="91425" bIns="45700" anchor="t" anchorCtr="0">
            <a:noAutofit/>
          </a:bodyPr>
          <a:lstStyle/>
          <a:p>
            <a:pPr marL="342900" lvl="0" indent="-342900" algn="just" rtl="0">
              <a:lnSpc>
                <a:spcPct val="80000"/>
              </a:lnSpc>
              <a:spcBef>
                <a:spcPts val="0"/>
              </a:spcBef>
              <a:spcAft>
                <a:spcPts val="0"/>
              </a:spcAft>
              <a:buSzPts val="2800"/>
              <a:buChar char="●"/>
            </a:pPr>
            <a:r>
              <a:rPr lang="it-IT" sz="2800">
                <a:latin typeface="Arial"/>
                <a:ea typeface="Arial"/>
                <a:cs typeface="Arial"/>
                <a:sym typeface="Arial"/>
              </a:rPr>
              <a:t>La presentazione dei campioni deve essere casuale per tutti i giudici e i campioni anonimi (3 cifre casuali)</a:t>
            </a:r>
            <a:endParaRPr sz="2800">
              <a:latin typeface="Arial"/>
              <a:ea typeface="Arial"/>
              <a:cs typeface="Arial"/>
              <a:sym typeface="Arial"/>
            </a:endParaRPr>
          </a:p>
          <a:p>
            <a:pPr marL="342900" lvl="0" indent="-266700" algn="just" rtl="0">
              <a:lnSpc>
                <a:spcPct val="80000"/>
              </a:lnSpc>
              <a:spcBef>
                <a:spcPts val="240"/>
              </a:spcBef>
              <a:spcAft>
                <a:spcPts val="0"/>
              </a:spcAft>
              <a:buSzPts val="1200"/>
              <a:buNone/>
            </a:pPr>
            <a:endParaRPr sz="1200">
              <a:latin typeface="Arial"/>
              <a:ea typeface="Arial"/>
              <a:cs typeface="Arial"/>
              <a:sym typeface="Arial"/>
            </a:endParaRPr>
          </a:p>
          <a:p>
            <a:pPr marL="342900" lvl="0" indent="-342900" algn="just" rtl="0">
              <a:lnSpc>
                <a:spcPct val="80000"/>
              </a:lnSpc>
              <a:spcBef>
                <a:spcPts val="560"/>
              </a:spcBef>
              <a:spcAft>
                <a:spcPts val="0"/>
              </a:spcAft>
              <a:buSzPts val="2800"/>
              <a:buChar char="●"/>
            </a:pPr>
            <a:r>
              <a:rPr lang="it-IT" sz="2800">
                <a:latin typeface="Arial"/>
                <a:ea typeface="Arial"/>
                <a:cs typeface="Arial"/>
                <a:sym typeface="Arial"/>
              </a:rPr>
              <a:t>Non sono permesse classificazioni di più campioni nel medesimo range di intensità o gradevolezza</a:t>
            </a:r>
            <a:endParaRPr/>
          </a:p>
          <a:p>
            <a:pPr marL="342900" lvl="0" indent="-266700" algn="just" rtl="0">
              <a:lnSpc>
                <a:spcPct val="80000"/>
              </a:lnSpc>
              <a:spcBef>
                <a:spcPts val="240"/>
              </a:spcBef>
              <a:spcAft>
                <a:spcPts val="0"/>
              </a:spcAft>
              <a:buSzPts val="1200"/>
              <a:buNone/>
            </a:pPr>
            <a:endParaRPr sz="1200">
              <a:latin typeface="Arial"/>
              <a:ea typeface="Arial"/>
              <a:cs typeface="Arial"/>
              <a:sym typeface="Arial"/>
            </a:endParaRPr>
          </a:p>
          <a:p>
            <a:pPr marL="342900" lvl="0" indent="-342900" algn="just" rtl="0">
              <a:lnSpc>
                <a:spcPct val="80000"/>
              </a:lnSpc>
              <a:spcBef>
                <a:spcPts val="560"/>
              </a:spcBef>
              <a:spcAft>
                <a:spcPts val="0"/>
              </a:spcAft>
              <a:buSzPts val="2800"/>
              <a:buChar char="●"/>
            </a:pPr>
            <a:r>
              <a:rPr lang="it-IT" sz="2800">
                <a:latin typeface="Arial"/>
                <a:ea typeface="Arial"/>
                <a:cs typeface="Arial"/>
                <a:sym typeface="Arial"/>
              </a:rPr>
              <a:t>Vengono presentati più di due campioni per volta, contemporaneamente o in sequenza</a:t>
            </a:r>
            <a:endParaRPr/>
          </a:p>
          <a:p>
            <a:pPr marL="342900" lvl="0" indent="-266700" algn="just" rtl="0">
              <a:lnSpc>
                <a:spcPct val="80000"/>
              </a:lnSpc>
              <a:spcBef>
                <a:spcPts val="240"/>
              </a:spcBef>
              <a:spcAft>
                <a:spcPts val="0"/>
              </a:spcAft>
              <a:buSzPts val="1200"/>
              <a:buNone/>
            </a:pPr>
            <a:endParaRPr sz="1200">
              <a:latin typeface="Arial"/>
              <a:ea typeface="Arial"/>
              <a:cs typeface="Arial"/>
              <a:sym typeface="Arial"/>
            </a:endParaRPr>
          </a:p>
          <a:p>
            <a:pPr marL="342900" lvl="0" indent="-342900" algn="just" rtl="0">
              <a:lnSpc>
                <a:spcPct val="80000"/>
              </a:lnSpc>
              <a:spcBef>
                <a:spcPts val="560"/>
              </a:spcBef>
              <a:spcAft>
                <a:spcPts val="0"/>
              </a:spcAft>
              <a:buSzPts val="2800"/>
              <a:buChar char="●"/>
            </a:pPr>
            <a:r>
              <a:rPr lang="it-IT" sz="2800">
                <a:latin typeface="Arial"/>
                <a:ea typeface="Arial"/>
                <a:cs typeface="Arial"/>
                <a:sym typeface="Arial"/>
              </a:rPr>
              <a:t>Tra i campioni da sottoporre al test, è possibile includerne uno di controllo od uno standard, al fine di ottenere un ordinamento degli altri campioni in riferimento a quello con caratteristiche note</a:t>
            </a:r>
            <a:endParaRP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2258"/>
        <p:cNvGrpSpPr/>
        <p:nvPr/>
      </p:nvGrpSpPr>
      <p:grpSpPr>
        <a:xfrm>
          <a:off x="0" y="0"/>
          <a:ext cx="0" cy="0"/>
          <a:chOff x="0" y="0"/>
          <a:chExt cx="0" cy="0"/>
        </a:xfrm>
      </p:grpSpPr>
      <p:sp>
        <p:nvSpPr>
          <p:cNvPr id="2259" name="Google Shape;2259;p2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Valutazione dei risultati</a:t>
            </a:r>
            <a:endParaRPr/>
          </a:p>
        </p:txBody>
      </p:sp>
      <p:sp>
        <p:nvSpPr>
          <p:cNvPr id="2260" name="Google Shape;2260;p251"/>
          <p:cNvSpPr txBox="1">
            <a:spLocks noGrp="1"/>
          </p:cNvSpPr>
          <p:nvPr>
            <p:ph type="body" idx="1"/>
          </p:nvPr>
        </p:nvSpPr>
        <p:spPr>
          <a:xfrm>
            <a:off x="457200" y="1268760"/>
            <a:ext cx="8229600" cy="4530725"/>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SzPts val="3200"/>
              <a:buNone/>
            </a:pPr>
            <a:r>
              <a:rPr lang="it-IT">
                <a:latin typeface="Arial"/>
                <a:ea typeface="Arial"/>
                <a:cs typeface="Arial"/>
                <a:sym typeface="Arial"/>
              </a:rPr>
              <a:t>Vengono considerati n campioni.</a:t>
            </a:r>
            <a:endParaRPr/>
          </a:p>
          <a:p>
            <a:pPr marL="0" lvl="0" indent="0" algn="just" rtl="0">
              <a:spcBef>
                <a:spcPts val="240"/>
              </a:spcBef>
              <a:spcAft>
                <a:spcPts val="0"/>
              </a:spcAft>
              <a:buSzPts val="1200"/>
              <a:buNone/>
            </a:pPr>
            <a:endParaRPr sz="1200">
              <a:latin typeface="Arial"/>
              <a:ea typeface="Arial"/>
              <a:cs typeface="Arial"/>
              <a:sym typeface="Arial"/>
            </a:endParaRPr>
          </a:p>
          <a:p>
            <a:pPr marL="0" lvl="0" indent="0" algn="just" rtl="0">
              <a:spcBef>
                <a:spcPts val="640"/>
              </a:spcBef>
              <a:spcAft>
                <a:spcPts val="0"/>
              </a:spcAft>
              <a:buSzPts val="3200"/>
              <a:buNone/>
            </a:pPr>
            <a:r>
              <a:rPr lang="it-IT">
                <a:latin typeface="Arial"/>
                <a:ea typeface="Arial"/>
                <a:cs typeface="Arial"/>
                <a:sym typeface="Arial"/>
              </a:rPr>
              <a:t>Vengono calcolate le posizioni (da 1 ad n) assegnate da ciascun giudice ad ogni campione.</a:t>
            </a:r>
            <a:endParaRPr/>
          </a:p>
          <a:p>
            <a:pPr marL="0" lvl="0" indent="0" algn="just" rtl="0">
              <a:spcBef>
                <a:spcPts val="240"/>
              </a:spcBef>
              <a:spcAft>
                <a:spcPts val="0"/>
              </a:spcAft>
              <a:buSzPts val="1200"/>
              <a:buNone/>
            </a:pPr>
            <a:endParaRPr sz="1200">
              <a:latin typeface="Arial"/>
              <a:ea typeface="Arial"/>
              <a:cs typeface="Arial"/>
              <a:sym typeface="Arial"/>
            </a:endParaRPr>
          </a:p>
          <a:p>
            <a:pPr marL="0" lvl="0" indent="0" algn="just" rtl="0">
              <a:spcBef>
                <a:spcPts val="640"/>
              </a:spcBef>
              <a:spcAft>
                <a:spcPts val="0"/>
              </a:spcAft>
              <a:buSzPts val="3200"/>
              <a:buNone/>
            </a:pPr>
            <a:r>
              <a:rPr lang="it-IT">
                <a:latin typeface="Arial"/>
                <a:ea typeface="Arial"/>
                <a:cs typeface="Arial"/>
                <a:sym typeface="Arial"/>
              </a:rPr>
              <a:t>Per ogni campione vengono calcolate le somme delle posizioni.</a:t>
            </a:r>
            <a:endParaRPr/>
          </a:p>
          <a:p>
            <a:pPr marL="0" lvl="0" indent="0" algn="just" rtl="0">
              <a:spcBef>
                <a:spcPts val="240"/>
              </a:spcBef>
              <a:spcAft>
                <a:spcPts val="0"/>
              </a:spcAft>
              <a:buSzPts val="1200"/>
              <a:buNone/>
            </a:pPr>
            <a:endParaRPr sz="1200">
              <a:latin typeface="Arial"/>
              <a:ea typeface="Arial"/>
              <a:cs typeface="Arial"/>
              <a:sym typeface="Arial"/>
            </a:endParaRPr>
          </a:p>
          <a:p>
            <a:pPr marL="0" lvl="0" indent="0" algn="just" rtl="0">
              <a:spcBef>
                <a:spcPts val="640"/>
              </a:spcBef>
              <a:spcAft>
                <a:spcPts val="0"/>
              </a:spcAft>
              <a:buSzPts val="3200"/>
              <a:buNone/>
            </a:pPr>
            <a:r>
              <a:rPr lang="it-IT">
                <a:latin typeface="Arial"/>
                <a:ea typeface="Arial"/>
                <a:cs typeface="Arial"/>
                <a:sym typeface="Arial"/>
              </a:rPr>
              <a:t>Le somme vengono confrontate con un intervallo di valori riportato nella tabella seguente:</a:t>
            </a:r>
            <a:endParaRPr/>
          </a:p>
          <a:p>
            <a:pPr marL="0" lvl="0" indent="0" algn="just" rtl="0">
              <a:spcBef>
                <a:spcPts val="640"/>
              </a:spcBef>
              <a:spcAft>
                <a:spcPts val="0"/>
              </a:spcAft>
              <a:buSzPts val="3200"/>
              <a:buNone/>
            </a:pPr>
            <a:endParaRPr>
              <a:latin typeface="Arial"/>
              <a:ea typeface="Arial"/>
              <a:cs typeface="Arial"/>
              <a:sym typeface="Arial"/>
            </a:endParaRP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Shape 2264"/>
        <p:cNvGrpSpPr/>
        <p:nvPr/>
      </p:nvGrpSpPr>
      <p:grpSpPr>
        <a:xfrm>
          <a:off x="0" y="0"/>
          <a:ext cx="0" cy="0"/>
          <a:chOff x="0" y="0"/>
          <a:chExt cx="0" cy="0"/>
        </a:xfrm>
      </p:grpSpPr>
      <p:sp>
        <p:nvSpPr>
          <p:cNvPr id="2265" name="Google Shape;2265;p2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Tabella </a:t>
            </a:r>
            <a:br>
              <a:rPr lang="it-IT">
                <a:latin typeface="Arial"/>
                <a:ea typeface="Arial"/>
                <a:cs typeface="Arial"/>
                <a:sym typeface="Arial"/>
              </a:rPr>
            </a:br>
            <a:r>
              <a:rPr lang="it-IT">
                <a:latin typeface="Arial"/>
                <a:ea typeface="Arial"/>
                <a:cs typeface="Arial"/>
                <a:sym typeface="Arial"/>
              </a:rPr>
              <a:t>ordinamento</a:t>
            </a:r>
            <a:endParaRPr>
              <a:latin typeface="Arial"/>
              <a:ea typeface="Arial"/>
              <a:cs typeface="Arial"/>
              <a:sym typeface="Arial"/>
            </a:endParaRPr>
          </a:p>
        </p:txBody>
      </p:sp>
      <p:pic>
        <p:nvPicPr>
          <p:cNvPr id="2266" name="Google Shape;2266;p252" descr="Schermata 2017-01-11 alle 15.27.37.png"/>
          <p:cNvPicPr preferRelativeResize="0"/>
          <p:nvPr/>
        </p:nvPicPr>
        <p:blipFill rotWithShape="1">
          <a:blip r:embed="rId3">
            <a:alphaModFix/>
          </a:blip>
          <a:srcRect/>
          <a:stretch/>
        </p:blipFill>
        <p:spPr>
          <a:xfrm>
            <a:off x="4134327" y="27384"/>
            <a:ext cx="5041018" cy="6858000"/>
          </a:xfrm>
          <a:prstGeom prst="rect">
            <a:avLst/>
          </a:prstGeom>
          <a:noFill/>
          <a:ln>
            <a:noFill/>
          </a:ln>
        </p:spPr>
      </p:pic>
      <p:sp>
        <p:nvSpPr>
          <p:cNvPr id="2267" name="Google Shape;2267;p252"/>
          <p:cNvSpPr/>
          <p:nvPr/>
        </p:nvSpPr>
        <p:spPr>
          <a:xfrm>
            <a:off x="6156176" y="1916832"/>
            <a:ext cx="504056" cy="360040"/>
          </a:xfrm>
          <a:prstGeom prst="rect">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68" name="Google Shape;2268;p252"/>
          <p:cNvSpPr/>
          <p:nvPr/>
        </p:nvSpPr>
        <p:spPr>
          <a:xfrm>
            <a:off x="6156176" y="2015129"/>
            <a:ext cx="45719" cy="45719"/>
          </a:xfrm>
          <a:prstGeom prst="ellipse">
            <a:avLst/>
          </a:prstGeom>
          <a:solidFill>
            <a:srgbClr val="0000FF"/>
          </a:soli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69" name="Google Shape;2269;p252"/>
          <p:cNvSpPr/>
          <p:nvPr/>
        </p:nvSpPr>
        <p:spPr>
          <a:xfrm>
            <a:off x="6156176" y="2132856"/>
            <a:ext cx="54103" cy="45719"/>
          </a:xfrm>
          <a:prstGeom prst="ellipse">
            <a:avLst/>
          </a:prstGeom>
          <a:solidFill>
            <a:srgbClr val="0000FF"/>
          </a:soli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70" name="Google Shape;2270;p252"/>
          <p:cNvSpPr/>
          <p:nvPr/>
        </p:nvSpPr>
        <p:spPr>
          <a:xfrm>
            <a:off x="6390105" y="2132856"/>
            <a:ext cx="54103" cy="45719"/>
          </a:xfrm>
          <a:prstGeom prst="ellipse">
            <a:avLst/>
          </a:prstGeom>
          <a:solidFill>
            <a:srgbClr val="0000FF"/>
          </a:soli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71" name="Google Shape;2271;p252"/>
          <p:cNvSpPr/>
          <p:nvPr/>
        </p:nvSpPr>
        <p:spPr>
          <a:xfrm>
            <a:off x="6534121" y="2132856"/>
            <a:ext cx="54103" cy="45719"/>
          </a:xfrm>
          <a:prstGeom prst="ellipse">
            <a:avLst/>
          </a:prstGeom>
          <a:solidFill>
            <a:srgbClr val="0000FF"/>
          </a:soli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72" name="Google Shape;2272;p252"/>
          <p:cNvSpPr/>
          <p:nvPr/>
        </p:nvSpPr>
        <p:spPr>
          <a:xfrm>
            <a:off x="6516216" y="2015129"/>
            <a:ext cx="54103" cy="45719"/>
          </a:xfrm>
          <a:prstGeom prst="ellipse">
            <a:avLst/>
          </a:prstGeom>
          <a:solidFill>
            <a:srgbClr val="0000FF"/>
          </a:soli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sp>
        <p:nvSpPr>
          <p:cNvPr id="2277" name="Google Shape;2277;p25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Valutazione dei risultati</a:t>
            </a:r>
            <a:endParaRPr/>
          </a:p>
        </p:txBody>
      </p:sp>
      <p:sp>
        <p:nvSpPr>
          <p:cNvPr id="2278" name="Google Shape;2278;p253"/>
          <p:cNvSpPr txBox="1">
            <a:spLocks noGrp="1"/>
          </p:cNvSpPr>
          <p:nvPr>
            <p:ph type="body" idx="1"/>
          </p:nvPr>
        </p:nvSpPr>
        <p:spPr>
          <a:xfrm>
            <a:off x="457200" y="1562571"/>
            <a:ext cx="8229600" cy="4530725"/>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SzPts val="2800"/>
              <a:buNone/>
            </a:pPr>
            <a:r>
              <a:rPr lang="it-IT" sz="2800">
                <a:latin typeface="Arial"/>
                <a:ea typeface="Arial"/>
                <a:cs typeface="Arial"/>
                <a:sym typeface="Arial"/>
              </a:rPr>
              <a:t>Se i valori delle somme sono maggiori o minori dei due valori della prima coppia di numeri allora esiste una differenza tra campioni.</a:t>
            </a:r>
            <a:endParaRPr/>
          </a:p>
          <a:p>
            <a:pPr marL="0" lvl="0" indent="0" algn="just" rtl="0">
              <a:spcBef>
                <a:spcPts val="240"/>
              </a:spcBef>
              <a:spcAft>
                <a:spcPts val="0"/>
              </a:spcAft>
              <a:buSzPts val="1200"/>
              <a:buNone/>
            </a:pPr>
            <a:endParaRPr sz="1200">
              <a:latin typeface="Arial"/>
              <a:ea typeface="Arial"/>
              <a:cs typeface="Arial"/>
              <a:sym typeface="Arial"/>
            </a:endParaRPr>
          </a:p>
          <a:p>
            <a:pPr marL="0" lvl="0" indent="0" algn="just" rtl="0">
              <a:spcBef>
                <a:spcPts val="560"/>
              </a:spcBef>
              <a:spcAft>
                <a:spcPts val="0"/>
              </a:spcAft>
              <a:buSzPts val="2800"/>
              <a:buNone/>
            </a:pPr>
            <a:r>
              <a:rPr lang="it-IT" sz="2800">
                <a:latin typeface="Arial"/>
                <a:ea typeface="Arial"/>
                <a:cs typeface="Arial"/>
                <a:sym typeface="Arial"/>
              </a:rPr>
              <a:t>I valori minori del primo valore della seconda coppia sono differenti da quelli che rientrano nell’intervallo tra il primo ed il secondo valore.</a:t>
            </a:r>
            <a:endParaRPr/>
          </a:p>
          <a:p>
            <a:pPr marL="0" lvl="0" indent="0" algn="just" rtl="0">
              <a:spcBef>
                <a:spcPts val="240"/>
              </a:spcBef>
              <a:spcAft>
                <a:spcPts val="0"/>
              </a:spcAft>
              <a:buSzPts val="1200"/>
              <a:buNone/>
            </a:pPr>
            <a:endParaRPr sz="1200">
              <a:latin typeface="Arial"/>
              <a:ea typeface="Arial"/>
              <a:cs typeface="Arial"/>
              <a:sym typeface="Arial"/>
            </a:endParaRPr>
          </a:p>
          <a:p>
            <a:pPr marL="0" lvl="0" indent="0" algn="just" rtl="0">
              <a:spcBef>
                <a:spcPts val="560"/>
              </a:spcBef>
              <a:spcAft>
                <a:spcPts val="0"/>
              </a:spcAft>
              <a:buSzPts val="2800"/>
              <a:buNone/>
            </a:pPr>
            <a:r>
              <a:rPr lang="it-IT" sz="2800">
                <a:latin typeface="Arial"/>
                <a:ea typeface="Arial"/>
                <a:cs typeface="Arial"/>
                <a:sym typeface="Arial"/>
              </a:rPr>
              <a:t>I valori maggiori del secondo valore della seconda coppia sono differenti da quelli che rientrano nell’intervallo tra il primo ed il secondo valore.</a:t>
            </a:r>
            <a:endParaRPr sz="2800">
              <a:latin typeface="Arial"/>
              <a:ea typeface="Arial"/>
              <a:cs typeface="Arial"/>
              <a:sym typeface="Arial"/>
            </a:endParaRPr>
          </a:p>
          <a:p>
            <a:pPr marL="0" lvl="0" indent="0" algn="just" rtl="0">
              <a:spcBef>
                <a:spcPts val="640"/>
              </a:spcBef>
              <a:spcAft>
                <a:spcPts val="0"/>
              </a:spcAft>
              <a:buSzPts val="3200"/>
              <a:buNone/>
            </a:pPr>
            <a:endParaRPr>
              <a:latin typeface="Arial"/>
              <a:ea typeface="Arial"/>
              <a:cs typeface="Arial"/>
              <a:sym typeface="Arial"/>
            </a:endParaRPr>
          </a:p>
          <a:p>
            <a:pPr marL="0" lvl="0" indent="0" algn="just" rtl="0">
              <a:spcBef>
                <a:spcPts val="640"/>
              </a:spcBef>
              <a:spcAft>
                <a:spcPts val="0"/>
              </a:spcAft>
              <a:buSzPts val="3200"/>
              <a:buNone/>
            </a:pPr>
            <a:endParaRPr>
              <a:latin typeface="Arial"/>
              <a:ea typeface="Arial"/>
              <a:cs typeface="Arial"/>
              <a:sym typeface="Arial"/>
            </a:endParaRP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Shape 2282"/>
        <p:cNvGrpSpPr/>
        <p:nvPr/>
      </p:nvGrpSpPr>
      <p:grpSpPr>
        <a:xfrm>
          <a:off x="0" y="0"/>
          <a:ext cx="0" cy="0"/>
          <a:chOff x="0" y="0"/>
          <a:chExt cx="0" cy="0"/>
        </a:xfrm>
      </p:grpSpPr>
      <p:sp>
        <p:nvSpPr>
          <p:cNvPr id="2283" name="Google Shape;2283;p254"/>
          <p:cNvSpPr txBox="1">
            <a:spLocks noGrp="1"/>
          </p:cNvSpPr>
          <p:nvPr>
            <p:ph type="ctrTitle"/>
          </p:nvPr>
        </p:nvSpPr>
        <p:spPr>
          <a:xfrm>
            <a:off x="685800" y="1219200"/>
            <a:ext cx="7772400" cy="193357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it-IT">
                <a:latin typeface="Arial"/>
                <a:ea typeface="Arial"/>
                <a:cs typeface="Arial"/>
                <a:sym typeface="Arial"/>
              </a:rPr>
              <a:t>Analisi quali-quantitativa</a:t>
            </a:r>
            <a:endParaRPr/>
          </a:p>
        </p:txBody>
      </p:sp>
      <p:sp>
        <p:nvSpPr>
          <p:cNvPr id="2284" name="Google Shape;2284;p254"/>
          <p:cNvSpPr txBox="1">
            <a:spLocks noGrp="1"/>
          </p:cNvSpPr>
          <p:nvPr>
            <p:ph type="subTitle" idx="1"/>
          </p:nvPr>
        </p:nvSpPr>
        <p:spPr>
          <a:xfrm>
            <a:off x="2057400" y="3505200"/>
            <a:ext cx="6400800" cy="17526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3200"/>
              <a:buFont typeface="Noto Sans Symbols"/>
              <a:buNone/>
            </a:pPr>
            <a:r>
              <a:rPr lang="it-IT">
                <a:latin typeface="Arial"/>
                <a:ea typeface="Arial"/>
                <a:cs typeface="Arial"/>
                <a:sym typeface="Arial"/>
              </a:rPr>
              <a:t>I test descrittivi analitici</a:t>
            </a:r>
            <a:endParaRP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Shape 2288"/>
        <p:cNvGrpSpPr/>
        <p:nvPr/>
      </p:nvGrpSpPr>
      <p:grpSpPr>
        <a:xfrm>
          <a:off x="0" y="0"/>
          <a:ext cx="0" cy="0"/>
          <a:chOff x="0" y="0"/>
          <a:chExt cx="0" cy="0"/>
        </a:xfrm>
      </p:grpSpPr>
      <p:sp>
        <p:nvSpPr>
          <p:cNvPr id="2289" name="Google Shape;2289;p25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Test descrittivi analitici</a:t>
            </a:r>
            <a:endParaRPr/>
          </a:p>
        </p:txBody>
      </p:sp>
      <p:sp>
        <p:nvSpPr>
          <p:cNvPr id="2290" name="Google Shape;2290;p255"/>
          <p:cNvSpPr txBox="1">
            <a:spLocks noGrp="1"/>
          </p:cNvSpPr>
          <p:nvPr>
            <p:ph type="body" idx="1"/>
          </p:nvPr>
        </p:nvSpPr>
        <p:spPr>
          <a:xfrm>
            <a:off x="457200" y="1628775"/>
            <a:ext cx="8229600" cy="4824413"/>
          </a:xfrm>
          <a:prstGeom prst="rect">
            <a:avLst/>
          </a:prstGeom>
          <a:noFill/>
          <a:ln>
            <a:noFill/>
          </a:ln>
        </p:spPr>
        <p:txBody>
          <a:bodyPr spcFirstLastPara="1" wrap="square" lIns="91425" tIns="45700" rIns="91425" bIns="45700" anchor="t" anchorCtr="0">
            <a:noAutofit/>
          </a:bodyPr>
          <a:lstStyle/>
          <a:p>
            <a:pPr marL="342900" lvl="0" indent="-342900" algn="just" rtl="0">
              <a:lnSpc>
                <a:spcPct val="80000"/>
              </a:lnSpc>
              <a:spcBef>
                <a:spcPts val="0"/>
              </a:spcBef>
              <a:spcAft>
                <a:spcPts val="0"/>
              </a:spcAft>
              <a:buSzPts val="2800"/>
              <a:buChar char="●"/>
            </a:pPr>
            <a:r>
              <a:rPr lang="it-IT" sz="2800">
                <a:latin typeface="Arial"/>
                <a:ea typeface="Arial"/>
                <a:cs typeface="Arial"/>
                <a:sym typeface="Arial"/>
              </a:rPr>
              <a:t>I test descrittivi analitici valutano il profilo generale di un prodotto, il quale viene descritto appunto in base a tutte le caratteristiche sensoriali “attributi” percepibili</a:t>
            </a:r>
            <a:endParaRPr/>
          </a:p>
          <a:p>
            <a:pPr marL="342900" lvl="0" indent="-254000" algn="just" rtl="0">
              <a:lnSpc>
                <a:spcPct val="80000"/>
              </a:lnSpc>
              <a:spcBef>
                <a:spcPts val="280"/>
              </a:spcBef>
              <a:spcAft>
                <a:spcPts val="0"/>
              </a:spcAft>
              <a:buSzPts val="1400"/>
              <a:buNone/>
            </a:pPr>
            <a:endParaRPr sz="1400">
              <a:latin typeface="Arial"/>
              <a:ea typeface="Arial"/>
              <a:cs typeface="Arial"/>
              <a:sym typeface="Arial"/>
            </a:endParaRPr>
          </a:p>
          <a:p>
            <a:pPr marL="342900" lvl="0" indent="-342900" algn="just" rtl="0">
              <a:lnSpc>
                <a:spcPct val="80000"/>
              </a:lnSpc>
              <a:spcBef>
                <a:spcPts val="560"/>
              </a:spcBef>
              <a:spcAft>
                <a:spcPts val="0"/>
              </a:spcAft>
              <a:buSzPts val="2800"/>
              <a:buChar char="●"/>
            </a:pPr>
            <a:r>
              <a:rPr lang="it-IT" sz="2800">
                <a:latin typeface="Arial"/>
                <a:ea typeface="Arial"/>
                <a:cs typeface="Arial"/>
                <a:sym typeface="Arial"/>
              </a:rPr>
              <a:t>Questi test implicano una descrizione qualitativa e in seguito una valutazione quantitativa dei descrittori selezionati dagli assaggiatori</a:t>
            </a:r>
            <a:endParaRPr/>
          </a:p>
          <a:p>
            <a:pPr marL="342900" lvl="0" indent="-254000" algn="just" rtl="0">
              <a:lnSpc>
                <a:spcPct val="80000"/>
              </a:lnSpc>
              <a:spcBef>
                <a:spcPts val="280"/>
              </a:spcBef>
              <a:spcAft>
                <a:spcPts val="0"/>
              </a:spcAft>
              <a:buSzPts val="1400"/>
              <a:buNone/>
            </a:pPr>
            <a:endParaRPr sz="1400">
              <a:latin typeface="Arial"/>
              <a:ea typeface="Arial"/>
              <a:cs typeface="Arial"/>
              <a:sym typeface="Arial"/>
            </a:endParaRPr>
          </a:p>
          <a:p>
            <a:pPr marL="342900" lvl="0" indent="-342900" algn="just" rtl="0">
              <a:lnSpc>
                <a:spcPct val="80000"/>
              </a:lnSpc>
              <a:spcBef>
                <a:spcPts val="560"/>
              </a:spcBef>
              <a:spcAft>
                <a:spcPts val="0"/>
              </a:spcAft>
              <a:buSzPts val="2800"/>
              <a:buChar char="●"/>
            </a:pPr>
            <a:r>
              <a:rPr lang="it-IT" sz="2800">
                <a:latin typeface="Arial"/>
                <a:ea typeface="Arial"/>
                <a:cs typeface="Arial"/>
                <a:sym typeface="Arial"/>
              </a:rPr>
              <a:t>Due prodotti possono essere descritti dagli stessi attributi sensoriali, ma differire marcatamente nell’intensità di ciascuno di essi, per cui avranno “profili sensoriali” profondamente diversi</a:t>
            </a:r>
            <a:endParaRPr sz="2800">
              <a:latin typeface="Arial"/>
              <a:ea typeface="Arial"/>
              <a:cs typeface="Arial"/>
              <a:sym typeface="Arial"/>
            </a:endParaRP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Shape 2294"/>
        <p:cNvGrpSpPr/>
        <p:nvPr/>
      </p:nvGrpSpPr>
      <p:grpSpPr>
        <a:xfrm>
          <a:off x="0" y="0"/>
          <a:ext cx="0" cy="0"/>
          <a:chOff x="0" y="0"/>
          <a:chExt cx="0" cy="0"/>
        </a:xfrm>
      </p:grpSpPr>
      <p:sp>
        <p:nvSpPr>
          <p:cNvPr id="2295" name="Google Shape;2295;p256"/>
          <p:cNvSpPr txBox="1">
            <a:spLocks noGrp="1"/>
          </p:cNvSpPr>
          <p:nvPr>
            <p:ph type="title"/>
          </p:nvPr>
        </p:nvSpPr>
        <p:spPr>
          <a:xfrm>
            <a:off x="108520" y="274638"/>
            <a:ext cx="91440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Fasi del test </a:t>
            </a:r>
            <a:r>
              <a:rPr lang="it-IT" sz="2800">
                <a:latin typeface="Arial"/>
                <a:ea typeface="Arial"/>
                <a:cs typeface="Arial"/>
                <a:sym typeface="Arial"/>
              </a:rPr>
              <a:t>– QDA (Analisi quantitativa descrittiva)</a:t>
            </a:r>
            <a:endParaRPr sz="2800">
              <a:latin typeface="Arial"/>
              <a:ea typeface="Arial"/>
              <a:cs typeface="Arial"/>
              <a:sym typeface="Arial"/>
            </a:endParaRPr>
          </a:p>
        </p:txBody>
      </p:sp>
      <p:sp>
        <p:nvSpPr>
          <p:cNvPr id="2296" name="Google Shape;2296;p256"/>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Selezione degli attributi (fase descrittiva)</a:t>
            </a:r>
            <a:endParaRPr>
              <a:latin typeface="Arial"/>
              <a:ea typeface="Arial"/>
              <a:cs typeface="Arial"/>
              <a:sym typeface="Arial"/>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Calibrazione del Panel</a:t>
            </a:r>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Valutazione dell’intensità su una scala (fase quantitativa)</a:t>
            </a:r>
            <a:endParaRPr>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Panel test: vantaggi</a:t>
            </a:r>
            <a:endParaRPr/>
          </a:p>
        </p:txBody>
      </p:sp>
      <p:sp>
        <p:nvSpPr>
          <p:cNvPr id="280" name="Google Shape;280;p26"/>
          <p:cNvSpPr txBox="1">
            <a:spLocks noGrp="1"/>
          </p:cNvSpPr>
          <p:nvPr>
            <p:ph type="body" idx="1"/>
          </p:nvPr>
        </p:nvSpPr>
        <p:spPr>
          <a:xfrm>
            <a:off x="457200" y="1851025"/>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SzPts val="2400"/>
              <a:buChar char="●"/>
            </a:pPr>
            <a:r>
              <a:rPr lang="it-IT" sz="2400">
                <a:latin typeface="Arial"/>
                <a:ea typeface="Arial"/>
                <a:cs typeface="Arial"/>
                <a:sym typeface="Arial"/>
              </a:rPr>
              <a:t>Investimento tempo/denaro modesto per la costituzione di un panel</a:t>
            </a:r>
            <a:endParaRPr/>
          </a:p>
          <a:p>
            <a:pPr marL="342900" lvl="0" indent="-190500" algn="l" rtl="0">
              <a:lnSpc>
                <a:spcPct val="80000"/>
              </a:lnSpc>
              <a:spcBef>
                <a:spcPts val="480"/>
              </a:spcBef>
              <a:spcAft>
                <a:spcPts val="0"/>
              </a:spcAft>
              <a:buSzPts val="2400"/>
              <a:buNone/>
            </a:pPr>
            <a:endParaRPr sz="2400">
              <a:latin typeface="Arial"/>
              <a:ea typeface="Arial"/>
              <a:cs typeface="Arial"/>
              <a:sym typeface="Arial"/>
            </a:endParaRPr>
          </a:p>
          <a:p>
            <a:pPr marL="342900" lvl="0" indent="-342900" algn="l" rtl="0">
              <a:lnSpc>
                <a:spcPct val="80000"/>
              </a:lnSpc>
              <a:spcBef>
                <a:spcPts val="480"/>
              </a:spcBef>
              <a:spcAft>
                <a:spcPts val="0"/>
              </a:spcAft>
              <a:buSzPts val="2400"/>
              <a:buChar char="●"/>
            </a:pPr>
            <a:r>
              <a:rPr lang="it-IT" sz="2400">
                <a:latin typeface="Arial"/>
                <a:ea typeface="Arial"/>
                <a:cs typeface="Arial"/>
                <a:sym typeface="Arial"/>
              </a:rPr>
              <a:t>Risparmio in termini di minor numero di analisi di tipo tradizionale</a:t>
            </a:r>
            <a:endParaRPr/>
          </a:p>
          <a:p>
            <a:pPr marL="342900" lvl="0" indent="-190500" algn="l" rtl="0">
              <a:lnSpc>
                <a:spcPct val="80000"/>
              </a:lnSpc>
              <a:spcBef>
                <a:spcPts val="480"/>
              </a:spcBef>
              <a:spcAft>
                <a:spcPts val="0"/>
              </a:spcAft>
              <a:buSzPts val="2400"/>
              <a:buNone/>
            </a:pPr>
            <a:endParaRPr sz="2400">
              <a:latin typeface="Arial"/>
              <a:ea typeface="Arial"/>
              <a:cs typeface="Arial"/>
              <a:sym typeface="Arial"/>
            </a:endParaRPr>
          </a:p>
          <a:p>
            <a:pPr marL="342900" lvl="0" indent="-342900" algn="l" rtl="0">
              <a:lnSpc>
                <a:spcPct val="80000"/>
              </a:lnSpc>
              <a:spcBef>
                <a:spcPts val="480"/>
              </a:spcBef>
              <a:spcAft>
                <a:spcPts val="0"/>
              </a:spcAft>
              <a:buSzPts val="2400"/>
              <a:buChar char="●"/>
            </a:pPr>
            <a:r>
              <a:rPr lang="it-IT" sz="2400">
                <a:latin typeface="Arial"/>
                <a:ea typeface="Arial"/>
                <a:cs typeface="Arial"/>
                <a:sym typeface="Arial"/>
              </a:rPr>
              <a:t>Miglioramento del livello di qualità ottenibile</a:t>
            </a:r>
            <a:endParaRPr/>
          </a:p>
          <a:p>
            <a:pPr marL="342900" lvl="0" indent="-190500" algn="l" rtl="0">
              <a:lnSpc>
                <a:spcPct val="80000"/>
              </a:lnSpc>
              <a:spcBef>
                <a:spcPts val="480"/>
              </a:spcBef>
              <a:spcAft>
                <a:spcPts val="0"/>
              </a:spcAft>
              <a:buSzPts val="2400"/>
              <a:buNone/>
            </a:pPr>
            <a:endParaRPr sz="2400">
              <a:latin typeface="Arial"/>
              <a:ea typeface="Arial"/>
              <a:cs typeface="Arial"/>
              <a:sym typeface="Arial"/>
            </a:endParaRPr>
          </a:p>
          <a:p>
            <a:pPr marL="342900" lvl="0" indent="-342900" algn="l" rtl="0">
              <a:lnSpc>
                <a:spcPct val="80000"/>
              </a:lnSpc>
              <a:spcBef>
                <a:spcPts val="480"/>
              </a:spcBef>
              <a:spcAft>
                <a:spcPts val="0"/>
              </a:spcAft>
              <a:buSzPts val="2400"/>
              <a:buFont typeface="Noto Sans Symbols"/>
              <a:buNone/>
            </a:pPr>
            <a:r>
              <a:rPr lang="it-IT" sz="2400">
                <a:latin typeface="Arial"/>
                <a:ea typeface="Arial"/>
                <a:cs typeface="Arial"/>
                <a:sym typeface="Arial"/>
              </a:rPr>
              <a:t>	Una industria alimentare, grande o piccola che sia, non può rinunciare ad inserire l’analisi sensoriale nel suo sistema di Gestione Integrale della Qualità. </a:t>
            </a:r>
            <a:endParaRPr/>
          </a:p>
          <a:p>
            <a:pPr marL="342900" lvl="0" indent="-342900" algn="l" rtl="0">
              <a:lnSpc>
                <a:spcPct val="80000"/>
              </a:lnSpc>
              <a:spcBef>
                <a:spcPts val="480"/>
              </a:spcBef>
              <a:spcAft>
                <a:spcPts val="0"/>
              </a:spcAft>
              <a:buSzPts val="2400"/>
              <a:buFont typeface="Noto Sans Symbols"/>
              <a:buNone/>
            </a:pPr>
            <a:endParaRPr sz="2400">
              <a:latin typeface="Arial"/>
              <a:ea typeface="Arial"/>
              <a:cs typeface="Arial"/>
              <a:sym typeface="Arial"/>
            </a:endParaRP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Shape 2300"/>
        <p:cNvGrpSpPr/>
        <p:nvPr/>
      </p:nvGrpSpPr>
      <p:grpSpPr>
        <a:xfrm>
          <a:off x="0" y="0"/>
          <a:ext cx="0" cy="0"/>
          <a:chOff x="0" y="0"/>
          <a:chExt cx="0" cy="0"/>
        </a:xfrm>
      </p:grpSpPr>
      <p:sp>
        <p:nvSpPr>
          <p:cNvPr id="2301" name="Google Shape;2301;p25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 a) Selezione degli attributi</a:t>
            </a:r>
            <a:endParaRPr/>
          </a:p>
        </p:txBody>
      </p:sp>
      <p:sp>
        <p:nvSpPr>
          <p:cNvPr id="2302" name="Google Shape;2302;p257"/>
          <p:cNvSpPr txBox="1">
            <a:spLocks noGrp="1"/>
          </p:cNvSpPr>
          <p:nvPr>
            <p:ph type="body" idx="1"/>
          </p:nvPr>
        </p:nvSpPr>
        <p:spPr>
          <a:xfrm>
            <a:off x="457200" y="1671638"/>
            <a:ext cx="8229600" cy="4852987"/>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2800"/>
              <a:buChar char="●"/>
            </a:pPr>
            <a:r>
              <a:rPr lang="it-IT" sz="2800">
                <a:latin typeface="Arial"/>
                <a:ea typeface="Arial"/>
                <a:cs typeface="Arial"/>
                <a:sym typeface="Arial"/>
              </a:rPr>
              <a:t> Brainstorming</a:t>
            </a:r>
            <a:endParaRPr/>
          </a:p>
          <a:p>
            <a:pPr marL="342900" lvl="0" indent="-165100" algn="just" rtl="0">
              <a:lnSpc>
                <a:spcPct val="90000"/>
              </a:lnSpc>
              <a:spcBef>
                <a:spcPts val="560"/>
              </a:spcBef>
              <a:spcAft>
                <a:spcPts val="0"/>
              </a:spcAft>
              <a:buSzPts val="2800"/>
              <a:buNone/>
            </a:pPr>
            <a:endParaRPr sz="2800">
              <a:latin typeface="Arial"/>
              <a:ea typeface="Arial"/>
              <a:cs typeface="Arial"/>
              <a:sym typeface="Arial"/>
            </a:endParaRPr>
          </a:p>
          <a:p>
            <a:pPr marL="342900" lvl="0" indent="-342900" algn="just" rtl="0">
              <a:lnSpc>
                <a:spcPct val="90000"/>
              </a:lnSpc>
              <a:spcBef>
                <a:spcPts val="560"/>
              </a:spcBef>
              <a:spcAft>
                <a:spcPts val="0"/>
              </a:spcAft>
              <a:buSzPts val="2800"/>
              <a:buChar char="●"/>
            </a:pPr>
            <a:r>
              <a:rPr lang="it-IT" sz="2800">
                <a:latin typeface="Arial"/>
                <a:ea typeface="Arial"/>
                <a:cs typeface="Arial"/>
                <a:sym typeface="Arial"/>
              </a:rPr>
              <a:t> Armonizzazione del vocabolario</a:t>
            </a:r>
            <a:endParaRPr/>
          </a:p>
          <a:p>
            <a:pPr marL="342900" lvl="0" indent="-165100" algn="just" rtl="0">
              <a:lnSpc>
                <a:spcPct val="90000"/>
              </a:lnSpc>
              <a:spcBef>
                <a:spcPts val="560"/>
              </a:spcBef>
              <a:spcAft>
                <a:spcPts val="0"/>
              </a:spcAft>
              <a:buSzPts val="2800"/>
              <a:buNone/>
            </a:pPr>
            <a:endParaRPr sz="2800">
              <a:latin typeface="Arial"/>
              <a:ea typeface="Arial"/>
              <a:cs typeface="Arial"/>
              <a:sym typeface="Arial"/>
            </a:endParaRPr>
          </a:p>
          <a:p>
            <a:pPr marL="342900" lvl="0" indent="-342900" algn="just" rtl="0">
              <a:lnSpc>
                <a:spcPct val="90000"/>
              </a:lnSpc>
              <a:spcBef>
                <a:spcPts val="560"/>
              </a:spcBef>
              <a:spcAft>
                <a:spcPts val="0"/>
              </a:spcAft>
              <a:buSzPts val="2800"/>
              <a:buChar char="●"/>
            </a:pPr>
            <a:r>
              <a:rPr lang="it-IT" sz="2800">
                <a:latin typeface="Arial"/>
                <a:ea typeface="Arial"/>
                <a:cs typeface="Arial"/>
                <a:sym typeface="Arial"/>
              </a:rPr>
              <a:t>Selezione degli attributi percepiti da tutti gli assaggiatori sulla tipologia di alimento in esame</a:t>
            </a:r>
            <a:endParaRPr/>
          </a:p>
          <a:p>
            <a:pPr marL="342900" lvl="0" indent="-165100" algn="just" rtl="0">
              <a:lnSpc>
                <a:spcPct val="90000"/>
              </a:lnSpc>
              <a:spcBef>
                <a:spcPts val="560"/>
              </a:spcBef>
              <a:spcAft>
                <a:spcPts val="0"/>
              </a:spcAft>
              <a:buSzPts val="2800"/>
              <a:buNone/>
            </a:pPr>
            <a:endParaRPr sz="2800">
              <a:latin typeface="Arial"/>
              <a:ea typeface="Arial"/>
              <a:cs typeface="Arial"/>
              <a:sym typeface="Arial"/>
            </a:endParaRPr>
          </a:p>
          <a:p>
            <a:pPr marL="342900" lvl="0" indent="-342900" algn="just" rtl="0">
              <a:lnSpc>
                <a:spcPct val="90000"/>
              </a:lnSpc>
              <a:spcBef>
                <a:spcPts val="560"/>
              </a:spcBef>
              <a:spcAft>
                <a:spcPts val="0"/>
              </a:spcAft>
              <a:buSzPts val="2800"/>
              <a:buChar char="●"/>
            </a:pPr>
            <a:r>
              <a:rPr lang="it-IT" sz="2800">
                <a:latin typeface="Arial"/>
                <a:ea typeface="Arial"/>
                <a:cs typeface="Arial"/>
                <a:sym typeface="Arial"/>
              </a:rPr>
              <a:t>Ci sono casi in cui si possono adottare vocabolari già sviluppati o definiti per legge (es. olio di oliva)</a:t>
            </a:r>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Shape 2306"/>
        <p:cNvGrpSpPr/>
        <p:nvPr/>
      </p:nvGrpSpPr>
      <p:grpSpPr>
        <a:xfrm>
          <a:off x="0" y="0"/>
          <a:ext cx="0" cy="0"/>
          <a:chOff x="0" y="0"/>
          <a:chExt cx="0" cy="0"/>
        </a:xfrm>
      </p:grpSpPr>
      <p:sp>
        <p:nvSpPr>
          <p:cNvPr id="2307" name="Google Shape;2307;p25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 b) Calibrazione del panel</a:t>
            </a:r>
            <a:endParaRPr/>
          </a:p>
        </p:txBody>
      </p:sp>
      <p:sp>
        <p:nvSpPr>
          <p:cNvPr id="2308" name="Google Shape;2308;p258"/>
          <p:cNvSpPr txBox="1">
            <a:spLocks noGrp="1"/>
          </p:cNvSpPr>
          <p:nvPr>
            <p:ph type="body" idx="1"/>
          </p:nvPr>
        </p:nvSpPr>
        <p:spPr>
          <a:xfrm>
            <a:off x="457200" y="1524000"/>
            <a:ext cx="8229600" cy="4683125"/>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2800"/>
              <a:buChar char="●"/>
            </a:pPr>
            <a:r>
              <a:rPr lang="it-IT" sz="2800">
                <a:latin typeface="Arial"/>
                <a:ea typeface="Arial"/>
                <a:cs typeface="Arial"/>
                <a:sym typeface="Arial"/>
              </a:rPr>
              <a:t>La fase iniziale di calibrazione prevede:</a:t>
            </a:r>
            <a:endParaRPr/>
          </a:p>
          <a:p>
            <a:pPr marL="342900" lvl="0" indent="-342900" algn="just" rtl="0">
              <a:lnSpc>
                <a:spcPct val="90000"/>
              </a:lnSpc>
              <a:spcBef>
                <a:spcPts val="560"/>
              </a:spcBef>
              <a:spcAft>
                <a:spcPts val="0"/>
              </a:spcAft>
              <a:buSzPts val="2800"/>
              <a:buFont typeface="Noto Sans Symbols"/>
              <a:buNone/>
            </a:pPr>
            <a:r>
              <a:rPr lang="it-IT" sz="2800">
                <a:latin typeface="Arial"/>
                <a:ea typeface="Arial"/>
                <a:cs typeface="Arial"/>
                <a:sym typeface="Arial"/>
              </a:rPr>
              <a:t>	definizione dei valori minimi, massimi e medi che ciascun attributo può assumere.</a:t>
            </a:r>
            <a:endParaRPr/>
          </a:p>
          <a:p>
            <a:pPr marL="342900" lvl="0" indent="-342900" algn="just" rtl="0">
              <a:lnSpc>
                <a:spcPct val="90000"/>
              </a:lnSpc>
              <a:spcBef>
                <a:spcPts val="560"/>
              </a:spcBef>
              <a:spcAft>
                <a:spcPts val="0"/>
              </a:spcAft>
              <a:buSzPts val="2800"/>
              <a:buChar char="●"/>
            </a:pPr>
            <a:r>
              <a:rPr lang="it-IT" sz="2800">
                <a:latin typeface="Arial"/>
                <a:ea typeface="Arial"/>
                <a:cs typeface="Arial"/>
                <a:sym typeface="Arial"/>
              </a:rPr>
              <a:t>Il panel dovrà eseguire diverse sedute di assaggio su campioni di riferimento (non sui campioni in analisi) per armonizzare i giudizi.</a:t>
            </a:r>
            <a:endParaRPr/>
          </a:p>
          <a:p>
            <a:pPr marL="342900" lvl="0" indent="-165100" algn="just" rtl="0">
              <a:lnSpc>
                <a:spcPct val="90000"/>
              </a:lnSpc>
              <a:spcBef>
                <a:spcPts val="560"/>
              </a:spcBef>
              <a:spcAft>
                <a:spcPts val="0"/>
              </a:spcAft>
              <a:buSzPts val="2800"/>
              <a:buNone/>
            </a:pPr>
            <a:endParaRPr sz="2800">
              <a:latin typeface="Arial"/>
              <a:ea typeface="Arial"/>
              <a:cs typeface="Arial"/>
              <a:sym typeface="Arial"/>
            </a:endParaRPr>
          </a:p>
          <a:p>
            <a:pPr marL="342900" lvl="0" indent="-342900" algn="just" rtl="0">
              <a:lnSpc>
                <a:spcPct val="90000"/>
              </a:lnSpc>
              <a:spcBef>
                <a:spcPts val="560"/>
              </a:spcBef>
              <a:spcAft>
                <a:spcPts val="0"/>
              </a:spcAft>
              <a:buSzPts val="2800"/>
              <a:buFont typeface="Noto Sans Symbols"/>
              <a:buNone/>
            </a:pPr>
            <a:r>
              <a:rPr lang="it-IT" sz="2800">
                <a:latin typeface="Arial"/>
                <a:ea typeface="Arial"/>
                <a:cs typeface="Arial"/>
                <a:sym typeface="Arial"/>
              </a:rPr>
              <a:t>Ciò perché:</a:t>
            </a:r>
            <a:endParaRPr/>
          </a:p>
          <a:p>
            <a:pPr marL="342900" lvl="0" indent="-342900" algn="just" rtl="0">
              <a:lnSpc>
                <a:spcPct val="90000"/>
              </a:lnSpc>
              <a:spcBef>
                <a:spcPts val="560"/>
              </a:spcBef>
              <a:spcAft>
                <a:spcPts val="0"/>
              </a:spcAft>
              <a:buSzPts val="2800"/>
              <a:buChar char="●"/>
            </a:pPr>
            <a:r>
              <a:rPr lang="it-IT" sz="2800">
                <a:latin typeface="Arial"/>
                <a:ea typeface="Arial"/>
                <a:cs typeface="Arial"/>
                <a:sym typeface="Arial"/>
              </a:rPr>
              <a:t>L’assaggiatore non dovrà fornire un punteggio in base alla sua esperienza personale ma dovrà uniformarsi alla metodologia di valutazione del Panel</a:t>
            </a:r>
            <a:endParaRPr sz="2800">
              <a:latin typeface="Arial"/>
              <a:ea typeface="Arial"/>
              <a:cs typeface="Arial"/>
              <a:sym typeface="Arial"/>
            </a:endParaRP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Google Shape;2313;p2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 c) Valutazione su una scala</a:t>
            </a:r>
            <a:endParaRPr/>
          </a:p>
        </p:txBody>
      </p:sp>
      <p:sp>
        <p:nvSpPr>
          <p:cNvPr id="2314" name="Google Shape;2314;p259"/>
          <p:cNvSpPr txBox="1">
            <a:spLocks noGrp="1"/>
          </p:cNvSpPr>
          <p:nvPr>
            <p:ph type="body" idx="1"/>
          </p:nvPr>
        </p:nvSpPr>
        <p:spPr>
          <a:xfrm>
            <a:off x="457200" y="1600200"/>
            <a:ext cx="8229600" cy="4997450"/>
          </a:xfrm>
          <a:prstGeom prst="rect">
            <a:avLst/>
          </a:prstGeom>
          <a:noFill/>
          <a:ln>
            <a:noFill/>
          </a:ln>
        </p:spPr>
        <p:txBody>
          <a:bodyPr spcFirstLastPara="1" wrap="square" lIns="91425" tIns="45700" rIns="91425" bIns="45700" anchor="t" anchorCtr="0">
            <a:noAutofit/>
          </a:bodyPr>
          <a:lstStyle/>
          <a:p>
            <a:pPr marL="342900" lvl="0" indent="-342900" algn="just" rtl="0">
              <a:lnSpc>
                <a:spcPct val="80000"/>
              </a:lnSpc>
              <a:spcBef>
                <a:spcPts val="0"/>
              </a:spcBef>
              <a:spcAft>
                <a:spcPts val="0"/>
              </a:spcAft>
              <a:buSzPts val="2400"/>
              <a:buChar char="●"/>
            </a:pPr>
            <a:r>
              <a:rPr lang="it-IT" sz="2400">
                <a:latin typeface="Arial"/>
                <a:ea typeface="Arial"/>
                <a:cs typeface="Arial"/>
                <a:sym typeface="Arial"/>
              </a:rPr>
              <a:t>Scala di categorie: </a:t>
            </a:r>
            <a:endParaRPr/>
          </a:p>
          <a:p>
            <a:pPr marL="342900" lvl="0" indent="-342900" algn="just" rtl="0">
              <a:lnSpc>
                <a:spcPct val="80000"/>
              </a:lnSpc>
              <a:spcBef>
                <a:spcPts val="480"/>
              </a:spcBef>
              <a:spcAft>
                <a:spcPts val="0"/>
              </a:spcAft>
              <a:buSzPts val="2400"/>
              <a:buFont typeface="Noto Sans Symbols"/>
              <a:buNone/>
            </a:pPr>
            <a:r>
              <a:rPr lang="it-IT" sz="2400">
                <a:latin typeface="Arial"/>
                <a:ea typeface="Arial"/>
                <a:cs typeface="Arial"/>
                <a:sym typeface="Arial"/>
              </a:rPr>
              <a:t>-  implicita: scala verbale strutturata in ordine ascendente o discendente, usata per la misura di una caratteristica specifica;</a:t>
            </a:r>
            <a:endParaRPr/>
          </a:p>
          <a:p>
            <a:pPr marL="342900" lvl="0" indent="-342900" algn="just" rtl="0">
              <a:lnSpc>
                <a:spcPct val="80000"/>
              </a:lnSpc>
              <a:spcBef>
                <a:spcPts val="480"/>
              </a:spcBef>
              <a:spcAft>
                <a:spcPts val="0"/>
              </a:spcAft>
              <a:buSzPts val="2400"/>
              <a:buFont typeface="Noto Sans Symbols"/>
              <a:buNone/>
            </a:pPr>
            <a:r>
              <a:rPr lang="it-IT" sz="2400">
                <a:latin typeface="Arial"/>
                <a:ea typeface="Arial"/>
                <a:cs typeface="Arial"/>
                <a:sym typeface="Arial"/>
              </a:rPr>
              <a:t>-  esplicita: scala numerica ad intervalli discreti;</a:t>
            </a:r>
            <a:endParaRPr/>
          </a:p>
          <a:p>
            <a:pPr marL="342900" lvl="0" indent="-266700" algn="just" rtl="0">
              <a:lnSpc>
                <a:spcPct val="80000"/>
              </a:lnSpc>
              <a:spcBef>
                <a:spcPts val="240"/>
              </a:spcBef>
              <a:spcAft>
                <a:spcPts val="0"/>
              </a:spcAft>
              <a:buSzPts val="1200"/>
              <a:buNone/>
            </a:pPr>
            <a:endParaRPr sz="1200">
              <a:latin typeface="Arial"/>
              <a:ea typeface="Arial"/>
              <a:cs typeface="Arial"/>
              <a:sym typeface="Arial"/>
            </a:endParaRPr>
          </a:p>
          <a:p>
            <a:pPr marL="0" lvl="0" indent="0" algn="just" rtl="0">
              <a:lnSpc>
                <a:spcPct val="80000"/>
              </a:lnSpc>
              <a:spcBef>
                <a:spcPts val="280"/>
              </a:spcBef>
              <a:spcAft>
                <a:spcPts val="0"/>
              </a:spcAft>
              <a:buSzPts val="1400"/>
              <a:buNone/>
            </a:pPr>
            <a:endParaRPr sz="1400">
              <a:latin typeface="Arial"/>
              <a:ea typeface="Arial"/>
              <a:cs typeface="Arial"/>
              <a:sym typeface="Arial"/>
            </a:endParaRPr>
          </a:p>
          <a:p>
            <a:pPr marL="342900" lvl="0" indent="-254000" algn="just" rtl="0">
              <a:lnSpc>
                <a:spcPct val="80000"/>
              </a:lnSpc>
              <a:spcBef>
                <a:spcPts val="280"/>
              </a:spcBef>
              <a:spcAft>
                <a:spcPts val="0"/>
              </a:spcAft>
              <a:buSzPts val="1400"/>
              <a:buNone/>
            </a:pPr>
            <a:endParaRPr sz="1400">
              <a:latin typeface="Arial"/>
              <a:ea typeface="Arial"/>
              <a:cs typeface="Arial"/>
              <a:sym typeface="Arial"/>
            </a:endParaRPr>
          </a:p>
          <a:p>
            <a:pPr marL="342900" lvl="0" indent="-254000" algn="just" rtl="0">
              <a:lnSpc>
                <a:spcPct val="80000"/>
              </a:lnSpc>
              <a:spcBef>
                <a:spcPts val="280"/>
              </a:spcBef>
              <a:spcAft>
                <a:spcPts val="0"/>
              </a:spcAft>
              <a:buSzPts val="1400"/>
              <a:buNone/>
            </a:pPr>
            <a:endParaRPr sz="1400">
              <a:latin typeface="Arial"/>
              <a:ea typeface="Arial"/>
              <a:cs typeface="Arial"/>
              <a:sym typeface="Arial"/>
            </a:endParaRPr>
          </a:p>
          <a:p>
            <a:pPr marL="342900" lvl="0" indent="-342900" algn="just" rtl="0">
              <a:lnSpc>
                <a:spcPct val="80000"/>
              </a:lnSpc>
              <a:spcBef>
                <a:spcPts val="480"/>
              </a:spcBef>
              <a:spcAft>
                <a:spcPts val="0"/>
              </a:spcAft>
              <a:buSzPts val="2400"/>
              <a:buChar char="●"/>
            </a:pPr>
            <a:r>
              <a:rPr lang="it-IT" sz="2400">
                <a:latin typeface="Arial"/>
                <a:ea typeface="Arial"/>
                <a:cs typeface="Arial"/>
                <a:sym typeface="Arial"/>
              </a:rPr>
              <a:t>Scala lineare continua (es. 1-7, 1-9, 0-10)</a:t>
            </a:r>
            <a:endParaRPr/>
          </a:p>
          <a:p>
            <a:pPr marL="342900" lvl="0" indent="-254000" algn="just" rtl="0">
              <a:lnSpc>
                <a:spcPct val="80000"/>
              </a:lnSpc>
              <a:spcBef>
                <a:spcPts val="280"/>
              </a:spcBef>
              <a:spcAft>
                <a:spcPts val="0"/>
              </a:spcAft>
              <a:buSzPts val="1400"/>
              <a:buNone/>
            </a:pPr>
            <a:endParaRPr sz="1400">
              <a:latin typeface="Arial"/>
              <a:ea typeface="Arial"/>
              <a:cs typeface="Arial"/>
              <a:sym typeface="Arial"/>
            </a:endParaRPr>
          </a:p>
          <a:p>
            <a:pPr marL="342900" lvl="0" indent="-342900" algn="just" rtl="0">
              <a:lnSpc>
                <a:spcPct val="80000"/>
              </a:lnSpc>
              <a:spcBef>
                <a:spcPts val="480"/>
              </a:spcBef>
              <a:spcAft>
                <a:spcPts val="0"/>
              </a:spcAft>
              <a:buSzPts val="2400"/>
              <a:buFont typeface="Arial"/>
              <a:buChar char="-"/>
            </a:pPr>
            <a:r>
              <a:rPr lang="it-IT" sz="2400">
                <a:latin typeface="Arial"/>
                <a:ea typeface="Arial"/>
                <a:cs typeface="Arial"/>
                <a:sym typeface="Arial"/>
              </a:rPr>
              <a:t>Strutturata 	</a:t>
            </a:r>
            <a:endParaRPr/>
          </a:p>
          <a:p>
            <a:pPr marL="342900" lvl="0" indent="-266700" algn="just" rtl="0">
              <a:lnSpc>
                <a:spcPct val="80000"/>
              </a:lnSpc>
              <a:spcBef>
                <a:spcPts val="240"/>
              </a:spcBef>
              <a:spcAft>
                <a:spcPts val="0"/>
              </a:spcAft>
              <a:buSzPts val="1200"/>
              <a:buFont typeface="Arial"/>
              <a:buNone/>
            </a:pPr>
            <a:endParaRPr sz="1200">
              <a:latin typeface="Arial"/>
              <a:ea typeface="Arial"/>
              <a:cs typeface="Arial"/>
              <a:sym typeface="Arial"/>
            </a:endParaRPr>
          </a:p>
          <a:p>
            <a:pPr marL="342900" lvl="0" indent="-342900" algn="just" rtl="0">
              <a:lnSpc>
                <a:spcPct val="80000"/>
              </a:lnSpc>
              <a:spcBef>
                <a:spcPts val="480"/>
              </a:spcBef>
              <a:spcAft>
                <a:spcPts val="0"/>
              </a:spcAft>
              <a:buSzPts val="2400"/>
              <a:buFont typeface="Arial"/>
              <a:buChar char="-"/>
            </a:pPr>
            <a:r>
              <a:rPr lang="it-IT" sz="2400">
                <a:latin typeface="Arial"/>
                <a:ea typeface="Arial"/>
                <a:cs typeface="Arial"/>
                <a:sym typeface="Arial"/>
              </a:rPr>
              <a:t>Non strutturata</a:t>
            </a:r>
            <a:endParaRPr/>
          </a:p>
          <a:p>
            <a:pPr marL="342900" lvl="0" indent="-190500" algn="just" rtl="0">
              <a:lnSpc>
                <a:spcPct val="80000"/>
              </a:lnSpc>
              <a:spcBef>
                <a:spcPts val="480"/>
              </a:spcBef>
              <a:spcAft>
                <a:spcPts val="0"/>
              </a:spcAft>
              <a:buSzPts val="2400"/>
              <a:buFont typeface="Arial"/>
              <a:buNone/>
            </a:pPr>
            <a:endParaRPr sz="2400">
              <a:latin typeface="Arial"/>
              <a:ea typeface="Arial"/>
              <a:cs typeface="Arial"/>
              <a:sym typeface="Arial"/>
            </a:endParaRPr>
          </a:p>
          <a:p>
            <a:pPr marL="0" lvl="0" indent="0" algn="just" rtl="0">
              <a:lnSpc>
                <a:spcPct val="80000"/>
              </a:lnSpc>
              <a:spcBef>
                <a:spcPts val="480"/>
              </a:spcBef>
              <a:spcAft>
                <a:spcPts val="0"/>
              </a:spcAft>
              <a:buSzPts val="2400"/>
              <a:buNone/>
            </a:pPr>
            <a:r>
              <a:rPr lang="it-IT" sz="2400">
                <a:latin typeface="Arial"/>
                <a:ea typeface="Arial"/>
                <a:cs typeface="Arial"/>
                <a:sym typeface="Arial"/>
              </a:rPr>
              <a:t>N.B. QDA solo scale lineari continue!!!</a:t>
            </a:r>
            <a:endParaRPr sz="2400">
              <a:latin typeface="Arial"/>
              <a:ea typeface="Arial"/>
              <a:cs typeface="Arial"/>
              <a:sym typeface="Arial"/>
            </a:endParaRPr>
          </a:p>
          <a:p>
            <a:pPr marL="342900" lvl="0" indent="-190500" algn="just" rtl="0">
              <a:lnSpc>
                <a:spcPct val="80000"/>
              </a:lnSpc>
              <a:spcBef>
                <a:spcPts val="480"/>
              </a:spcBef>
              <a:spcAft>
                <a:spcPts val="0"/>
              </a:spcAft>
              <a:buSzPts val="2400"/>
              <a:buNone/>
            </a:pPr>
            <a:endParaRPr sz="2400">
              <a:latin typeface="Arial"/>
              <a:ea typeface="Arial"/>
              <a:cs typeface="Arial"/>
              <a:sym typeface="Arial"/>
            </a:endParaRPr>
          </a:p>
        </p:txBody>
      </p:sp>
      <p:grpSp>
        <p:nvGrpSpPr>
          <p:cNvPr id="2315" name="Google Shape;2315;p259"/>
          <p:cNvGrpSpPr/>
          <p:nvPr/>
        </p:nvGrpSpPr>
        <p:grpSpPr>
          <a:xfrm>
            <a:off x="3708400" y="4725144"/>
            <a:ext cx="3384550" cy="215900"/>
            <a:chOff x="2336" y="3385"/>
            <a:chExt cx="2132" cy="136"/>
          </a:xfrm>
        </p:grpSpPr>
        <p:grpSp>
          <p:nvGrpSpPr>
            <p:cNvPr id="2316" name="Google Shape;2316;p259"/>
            <p:cNvGrpSpPr/>
            <p:nvPr/>
          </p:nvGrpSpPr>
          <p:grpSpPr>
            <a:xfrm>
              <a:off x="2336" y="3385"/>
              <a:ext cx="2132" cy="136"/>
              <a:chOff x="2336" y="3339"/>
              <a:chExt cx="2132" cy="136"/>
            </a:xfrm>
          </p:grpSpPr>
          <p:cxnSp>
            <p:nvCxnSpPr>
              <p:cNvPr id="2317" name="Google Shape;2317;p259"/>
              <p:cNvCxnSpPr/>
              <p:nvPr/>
            </p:nvCxnSpPr>
            <p:spPr>
              <a:xfrm>
                <a:off x="2336" y="3475"/>
                <a:ext cx="2132" cy="0"/>
              </a:xfrm>
              <a:prstGeom prst="straightConnector1">
                <a:avLst/>
              </a:prstGeom>
              <a:noFill/>
              <a:ln w="9525" cap="flat" cmpd="sng">
                <a:solidFill>
                  <a:schemeClr val="dk1"/>
                </a:solidFill>
                <a:prstDash val="solid"/>
                <a:round/>
                <a:headEnd type="none" w="med" len="med"/>
                <a:tailEnd type="none" w="med" len="med"/>
              </a:ln>
            </p:spPr>
          </p:cxnSp>
          <p:cxnSp>
            <p:nvCxnSpPr>
              <p:cNvPr id="2318" name="Google Shape;2318;p259"/>
              <p:cNvCxnSpPr/>
              <p:nvPr/>
            </p:nvCxnSpPr>
            <p:spPr>
              <a:xfrm>
                <a:off x="2336" y="3339"/>
                <a:ext cx="0" cy="136"/>
              </a:xfrm>
              <a:prstGeom prst="straightConnector1">
                <a:avLst/>
              </a:prstGeom>
              <a:noFill/>
              <a:ln w="9525" cap="flat" cmpd="sng">
                <a:solidFill>
                  <a:schemeClr val="dk1"/>
                </a:solidFill>
                <a:prstDash val="solid"/>
                <a:round/>
                <a:headEnd type="none" w="med" len="med"/>
                <a:tailEnd type="none" w="med" len="med"/>
              </a:ln>
            </p:spPr>
          </p:cxnSp>
          <p:cxnSp>
            <p:nvCxnSpPr>
              <p:cNvPr id="2319" name="Google Shape;2319;p259"/>
              <p:cNvCxnSpPr/>
              <p:nvPr/>
            </p:nvCxnSpPr>
            <p:spPr>
              <a:xfrm>
                <a:off x="3878" y="3339"/>
                <a:ext cx="0" cy="136"/>
              </a:xfrm>
              <a:prstGeom prst="straightConnector1">
                <a:avLst/>
              </a:prstGeom>
              <a:noFill/>
              <a:ln w="9525" cap="flat" cmpd="sng">
                <a:solidFill>
                  <a:schemeClr val="dk1"/>
                </a:solidFill>
                <a:prstDash val="solid"/>
                <a:round/>
                <a:headEnd type="none" w="med" len="med"/>
                <a:tailEnd type="none" w="med" len="med"/>
              </a:ln>
            </p:spPr>
          </p:cxnSp>
          <p:cxnSp>
            <p:nvCxnSpPr>
              <p:cNvPr id="2320" name="Google Shape;2320;p259"/>
              <p:cNvCxnSpPr/>
              <p:nvPr/>
            </p:nvCxnSpPr>
            <p:spPr>
              <a:xfrm>
                <a:off x="2789" y="3339"/>
                <a:ext cx="0" cy="136"/>
              </a:xfrm>
              <a:prstGeom prst="straightConnector1">
                <a:avLst/>
              </a:prstGeom>
              <a:noFill/>
              <a:ln w="9525" cap="flat" cmpd="sng">
                <a:solidFill>
                  <a:schemeClr val="dk1"/>
                </a:solidFill>
                <a:prstDash val="solid"/>
                <a:round/>
                <a:headEnd type="none" w="med" len="med"/>
                <a:tailEnd type="none" w="med" len="med"/>
              </a:ln>
            </p:spPr>
          </p:cxnSp>
          <p:cxnSp>
            <p:nvCxnSpPr>
              <p:cNvPr id="2321" name="Google Shape;2321;p259"/>
              <p:cNvCxnSpPr/>
              <p:nvPr/>
            </p:nvCxnSpPr>
            <p:spPr>
              <a:xfrm>
                <a:off x="3334" y="3339"/>
                <a:ext cx="0" cy="136"/>
              </a:xfrm>
              <a:prstGeom prst="straightConnector1">
                <a:avLst/>
              </a:prstGeom>
              <a:noFill/>
              <a:ln w="9525" cap="flat" cmpd="sng">
                <a:solidFill>
                  <a:schemeClr val="dk1"/>
                </a:solidFill>
                <a:prstDash val="solid"/>
                <a:round/>
                <a:headEnd type="none" w="med" len="med"/>
                <a:tailEnd type="none" w="med" len="med"/>
              </a:ln>
            </p:spPr>
          </p:cxnSp>
        </p:grpSp>
        <p:cxnSp>
          <p:nvCxnSpPr>
            <p:cNvPr id="2322" name="Google Shape;2322;p259"/>
            <p:cNvCxnSpPr/>
            <p:nvPr/>
          </p:nvCxnSpPr>
          <p:spPr>
            <a:xfrm>
              <a:off x="4468" y="3385"/>
              <a:ext cx="0" cy="136"/>
            </a:xfrm>
            <a:prstGeom prst="straightConnector1">
              <a:avLst/>
            </a:prstGeom>
            <a:noFill/>
            <a:ln w="9525" cap="flat" cmpd="sng">
              <a:solidFill>
                <a:schemeClr val="dk1"/>
              </a:solidFill>
              <a:prstDash val="solid"/>
              <a:round/>
              <a:headEnd type="none" w="med" len="med"/>
              <a:tailEnd type="none" w="med" len="med"/>
            </a:ln>
          </p:spPr>
        </p:cxnSp>
      </p:grpSp>
      <p:grpSp>
        <p:nvGrpSpPr>
          <p:cNvPr id="2323" name="Google Shape;2323;p259"/>
          <p:cNvGrpSpPr/>
          <p:nvPr/>
        </p:nvGrpSpPr>
        <p:grpSpPr>
          <a:xfrm>
            <a:off x="3708400" y="5372844"/>
            <a:ext cx="3384550" cy="215900"/>
            <a:chOff x="2336" y="3793"/>
            <a:chExt cx="2132" cy="136"/>
          </a:xfrm>
        </p:grpSpPr>
        <p:cxnSp>
          <p:nvCxnSpPr>
            <p:cNvPr id="2324" name="Google Shape;2324;p259"/>
            <p:cNvCxnSpPr/>
            <p:nvPr/>
          </p:nvCxnSpPr>
          <p:spPr>
            <a:xfrm>
              <a:off x="4468" y="3793"/>
              <a:ext cx="0" cy="136"/>
            </a:xfrm>
            <a:prstGeom prst="straightConnector1">
              <a:avLst/>
            </a:prstGeom>
            <a:noFill/>
            <a:ln w="9525" cap="flat" cmpd="sng">
              <a:solidFill>
                <a:schemeClr val="dk1"/>
              </a:solidFill>
              <a:prstDash val="solid"/>
              <a:round/>
              <a:headEnd type="none" w="med" len="med"/>
              <a:tailEnd type="none" w="med" len="med"/>
            </a:ln>
          </p:spPr>
        </p:cxnSp>
        <p:grpSp>
          <p:nvGrpSpPr>
            <p:cNvPr id="2325" name="Google Shape;2325;p259"/>
            <p:cNvGrpSpPr/>
            <p:nvPr/>
          </p:nvGrpSpPr>
          <p:grpSpPr>
            <a:xfrm>
              <a:off x="2336" y="3793"/>
              <a:ext cx="2132" cy="136"/>
              <a:chOff x="2336" y="3748"/>
              <a:chExt cx="2132" cy="136"/>
            </a:xfrm>
          </p:grpSpPr>
          <p:cxnSp>
            <p:nvCxnSpPr>
              <p:cNvPr id="2326" name="Google Shape;2326;p259"/>
              <p:cNvCxnSpPr/>
              <p:nvPr/>
            </p:nvCxnSpPr>
            <p:spPr>
              <a:xfrm>
                <a:off x="2336" y="3884"/>
                <a:ext cx="2132" cy="0"/>
              </a:xfrm>
              <a:prstGeom prst="straightConnector1">
                <a:avLst/>
              </a:prstGeom>
              <a:noFill/>
              <a:ln w="9525" cap="flat" cmpd="sng">
                <a:solidFill>
                  <a:schemeClr val="dk1"/>
                </a:solidFill>
                <a:prstDash val="solid"/>
                <a:round/>
                <a:headEnd type="none" w="med" len="med"/>
                <a:tailEnd type="none" w="med" len="med"/>
              </a:ln>
            </p:spPr>
          </p:cxnSp>
          <p:cxnSp>
            <p:nvCxnSpPr>
              <p:cNvPr id="2327" name="Google Shape;2327;p259"/>
              <p:cNvCxnSpPr/>
              <p:nvPr/>
            </p:nvCxnSpPr>
            <p:spPr>
              <a:xfrm>
                <a:off x="2336" y="3748"/>
                <a:ext cx="0" cy="136"/>
              </a:xfrm>
              <a:prstGeom prst="straightConnector1">
                <a:avLst/>
              </a:prstGeom>
              <a:noFill/>
              <a:ln w="9525" cap="flat" cmpd="sng">
                <a:solidFill>
                  <a:schemeClr val="dk1"/>
                </a:solidFill>
                <a:prstDash val="solid"/>
                <a:round/>
                <a:headEnd type="none" w="med" len="med"/>
                <a:tailEnd type="none" w="med" len="med"/>
              </a:ln>
            </p:spPr>
          </p:cxnSp>
        </p:grpSp>
      </p:gr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Shape 2331"/>
        <p:cNvGrpSpPr/>
        <p:nvPr/>
      </p:nvGrpSpPr>
      <p:grpSpPr>
        <a:xfrm>
          <a:off x="0" y="0"/>
          <a:ext cx="0" cy="0"/>
          <a:chOff x="0" y="0"/>
          <a:chExt cx="0" cy="0"/>
        </a:xfrm>
      </p:grpSpPr>
      <p:sp>
        <p:nvSpPr>
          <p:cNvPr id="2332" name="Google Shape;2332;p2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Scale implicite</a:t>
            </a:r>
            <a:endParaRPr/>
          </a:p>
        </p:txBody>
      </p:sp>
      <p:sp>
        <p:nvSpPr>
          <p:cNvPr id="2333" name="Google Shape;2333;p260"/>
          <p:cNvSpPr txBox="1">
            <a:spLocks noGrp="1"/>
          </p:cNvSpPr>
          <p:nvPr>
            <p:ph type="body" idx="1"/>
          </p:nvPr>
        </p:nvSpPr>
        <p:spPr>
          <a:xfrm>
            <a:off x="457200" y="1700213"/>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Noto Sans Symbols"/>
              <a:buNone/>
            </a:pPr>
            <a:r>
              <a:rPr lang="it-IT">
                <a:latin typeface="Arial"/>
                <a:ea typeface="Arial"/>
                <a:cs typeface="Arial"/>
                <a:sym typeface="Arial"/>
              </a:rPr>
              <a:t>Es: scala di durezza</a:t>
            </a:r>
            <a:endParaRPr/>
          </a:p>
          <a:p>
            <a:pPr marL="342900" lvl="0" indent="-342900" algn="l" rtl="0">
              <a:spcBef>
                <a:spcPts val="640"/>
              </a:spcBef>
              <a:spcAft>
                <a:spcPts val="0"/>
              </a:spcAft>
              <a:buSzPts val="3200"/>
              <a:buChar char="●"/>
            </a:pPr>
            <a:r>
              <a:rPr lang="it-IT">
                <a:latin typeface="Arial"/>
                <a:ea typeface="Arial"/>
                <a:cs typeface="Arial"/>
                <a:sym typeface="Arial"/>
              </a:rPr>
              <a:t> Molto duro</a:t>
            </a:r>
            <a:endParaRPr/>
          </a:p>
          <a:p>
            <a:pPr marL="342900" lvl="0" indent="-342900" algn="l" rtl="0">
              <a:spcBef>
                <a:spcPts val="640"/>
              </a:spcBef>
              <a:spcAft>
                <a:spcPts val="0"/>
              </a:spcAft>
              <a:buSzPts val="3200"/>
              <a:buChar char="●"/>
            </a:pPr>
            <a:r>
              <a:rPr lang="it-IT">
                <a:latin typeface="Arial"/>
                <a:ea typeface="Arial"/>
                <a:cs typeface="Arial"/>
                <a:sym typeface="Arial"/>
              </a:rPr>
              <a:t> Duro</a:t>
            </a:r>
            <a:endParaRPr/>
          </a:p>
          <a:p>
            <a:pPr marL="342900" lvl="0" indent="-342900" algn="l" rtl="0">
              <a:spcBef>
                <a:spcPts val="640"/>
              </a:spcBef>
              <a:spcAft>
                <a:spcPts val="0"/>
              </a:spcAft>
              <a:buSzPts val="3200"/>
              <a:buChar char="●"/>
            </a:pPr>
            <a:r>
              <a:rPr lang="it-IT">
                <a:latin typeface="Arial"/>
                <a:ea typeface="Arial"/>
                <a:cs typeface="Arial"/>
                <a:sym typeface="Arial"/>
              </a:rPr>
              <a:t> Leggermente duro</a:t>
            </a:r>
            <a:endParaRPr/>
          </a:p>
          <a:p>
            <a:pPr marL="342900" lvl="0" indent="-342900" algn="l" rtl="0">
              <a:spcBef>
                <a:spcPts val="640"/>
              </a:spcBef>
              <a:spcAft>
                <a:spcPts val="0"/>
              </a:spcAft>
              <a:buSzPts val="3200"/>
              <a:buChar char="●"/>
            </a:pPr>
            <a:r>
              <a:rPr lang="it-IT">
                <a:latin typeface="Arial"/>
                <a:ea typeface="Arial"/>
                <a:cs typeface="Arial"/>
                <a:sym typeface="Arial"/>
              </a:rPr>
              <a:t> Né duro né tenero</a:t>
            </a:r>
            <a:endParaRPr/>
          </a:p>
          <a:p>
            <a:pPr marL="342900" lvl="0" indent="-342900" algn="l" rtl="0">
              <a:spcBef>
                <a:spcPts val="640"/>
              </a:spcBef>
              <a:spcAft>
                <a:spcPts val="0"/>
              </a:spcAft>
              <a:buSzPts val="3200"/>
              <a:buChar char="●"/>
            </a:pPr>
            <a:r>
              <a:rPr lang="it-IT">
                <a:latin typeface="Arial"/>
                <a:ea typeface="Arial"/>
                <a:cs typeface="Arial"/>
                <a:sym typeface="Arial"/>
              </a:rPr>
              <a:t> Leggermente tenero</a:t>
            </a:r>
            <a:endParaRPr/>
          </a:p>
          <a:p>
            <a:pPr marL="342900" lvl="0" indent="-342900" algn="l" rtl="0">
              <a:spcBef>
                <a:spcPts val="640"/>
              </a:spcBef>
              <a:spcAft>
                <a:spcPts val="0"/>
              </a:spcAft>
              <a:buSzPts val="3200"/>
              <a:buChar char="●"/>
            </a:pPr>
            <a:r>
              <a:rPr lang="it-IT">
                <a:latin typeface="Arial"/>
                <a:ea typeface="Arial"/>
                <a:cs typeface="Arial"/>
                <a:sym typeface="Arial"/>
              </a:rPr>
              <a:t> Tenero</a:t>
            </a:r>
            <a:endParaRPr/>
          </a:p>
          <a:p>
            <a:pPr marL="342900" lvl="0" indent="-342900" algn="l" rtl="0">
              <a:spcBef>
                <a:spcPts val="640"/>
              </a:spcBef>
              <a:spcAft>
                <a:spcPts val="0"/>
              </a:spcAft>
              <a:buSzPts val="3200"/>
              <a:buChar char="●"/>
            </a:pPr>
            <a:r>
              <a:rPr lang="it-IT">
                <a:latin typeface="Arial"/>
                <a:ea typeface="Arial"/>
                <a:cs typeface="Arial"/>
                <a:sym typeface="Arial"/>
              </a:rPr>
              <a:t> Molto tenero</a:t>
            </a:r>
            <a:endParaRPr/>
          </a:p>
        </p:txBody>
      </p:sp>
      <p:sp>
        <p:nvSpPr>
          <p:cNvPr id="2334" name="Google Shape;2334;p260"/>
          <p:cNvSpPr/>
          <p:nvPr/>
        </p:nvSpPr>
        <p:spPr>
          <a:xfrm>
            <a:off x="5257800" y="1484784"/>
            <a:ext cx="3733800" cy="4967288"/>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accent1"/>
              </a:buClr>
              <a:buSzPts val="2400"/>
              <a:buFont typeface="Noto Sans Symbols"/>
              <a:buNone/>
            </a:pPr>
            <a:r>
              <a:rPr lang="it-IT" sz="2400" b="1">
                <a:solidFill>
                  <a:schemeClr val="dk1"/>
                </a:solidFill>
                <a:latin typeface="Arial"/>
                <a:ea typeface="Arial"/>
                <a:cs typeface="Arial"/>
                <a:sym typeface="Arial"/>
              </a:rPr>
              <a:t>	VANTAGGI</a:t>
            </a:r>
            <a:endParaRPr/>
          </a:p>
          <a:p>
            <a:pPr marL="342900" marR="0" lvl="0" indent="-342900" algn="just" rtl="0">
              <a:spcBef>
                <a:spcPts val="480"/>
              </a:spcBef>
              <a:spcAft>
                <a:spcPts val="0"/>
              </a:spcAft>
              <a:buClr>
                <a:schemeClr val="accent1"/>
              </a:buClr>
              <a:buSzPts val="2400"/>
              <a:buFont typeface="Noto Sans Symbols"/>
              <a:buNone/>
            </a:pPr>
            <a:endParaRPr sz="2400" b="1">
              <a:solidFill>
                <a:schemeClr val="dk1"/>
              </a:solidFill>
              <a:latin typeface="Arial"/>
              <a:ea typeface="Arial"/>
              <a:cs typeface="Arial"/>
              <a:sym typeface="Arial"/>
            </a:endParaRPr>
          </a:p>
          <a:p>
            <a:pPr marL="342900" marR="0" lvl="0" indent="-342900" algn="just" rtl="0">
              <a:spcBef>
                <a:spcPts val="480"/>
              </a:spcBef>
              <a:spcAft>
                <a:spcPts val="0"/>
              </a:spcAft>
              <a:buClr>
                <a:schemeClr val="accent1"/>
              </a:buClr>
              <a:buSzPts val="2400"/>
              <a:buFont typeface="Noto Sans Symbols"/>
              <a:buNone/>
            </a:pPr>
            <a:r>
              <a:rPr lang="it-IT" sz="2400">
                <a:solidFill>
                  <a:schemeClr val="dk1"/>
                </a:solidFill>
                <a:latin typeface="Arial"/>
                <a:ea typeface="Arial"/>
                <a:cs typeface="Arial"/>
                <a:sym typeface="Arial"/>
              </a:rPr>
              <a:t>	Immediate e utilizzabili da un assaggiatore anche non calibrato</a:t>
            </a:r>
            <a:endParaRPr/>
          </a:p>
          <a:p>
            <a:pPr marL="342900" marR="0" lvl="0" indent="-342900" algn="just" rtl="0">
              <a:spcBef>
                <a:spcPts val="480"/>
              </a:spcBef>
              <a:spcAft>
                <a:spcPts val="0"/>
              </a:spcAft>
              <a:buClr>
                <a:schemeClr val="accent1"/>
              </a:buClr>
              <a:buSzPts val="2400"/>
              <a:buFont typeface="Noto Sans Symbols"/>
              <a:buNone/>
            </a:pPr>
            <a:endParaRPr sz="2400">
              <a:solidFill>
                <a:schemeClr val="dk1"/>
              </a:solidFill>
              <a:latin typeface="Arial"/>
              <a:ea typeface="Arial"/>
              <a:cs typeface="Arial"/>
              <a:sym typeface="Arial"/>
            </a:endParaRPr>
          </a:p>
          <a:p>
            <a:pPr marL="342900" marR="0" lvl="0" indent="-342900" algn="just" rtl="0">
              <a:spcBef>
                <a:spcPts val="480"/>
              </a:spcBef>
              <a:spcAft>
                <a:spcPts val="0"/>
              </a:spcAft>
              <a:buClr>
                <a:schemeClr val="accent1"/>
              </a:buClr>
              <a:buSzPts val="2400"/>
              <a:buFont typeface="Noto Sans Symbols"/>
              <a:buNone/>
            </a:pPr>
            <a:r>
              <a:rPr lang="it-IT" sz="2400" b="1">
                <a:solidFill>
                  <a:schemeClr val="dk1"/>
                </a:solidFill>
                <a:latin typeface="Arial"/>
                <a:ea typeface="Arial"/>
                <a:cs typeface="Arial"/>
                <a:sym typeface="Arial"/>
              </a:rPr>
              <a:t>	SVANTAGGI</a:t>
            </a:r>
            <a:endParaRPr/>
          </a:p>
          <a:p>
            <a:pPr marL="342900" marR="0" lvl="0" indent="-342900" algn="just" rtl="0">
              <a:spcBef>
                <a:spcPts val="480"/>
              </a:spcBef>
              <a:spcAft>
                <a:spcPts val="0"/>
              </a:spcAft>
              <a:buClr>
                <a:schemeClr val="accent1"/>
              </a:buClr>
              <a:buSzPts val="2400"/>
              <a:buFont typeface="Noto Sans Symbols"/>
              <a:buNone/>
            </a:pPr>
            <a:endParaRPr sz="2400" b="1">
              <a:solidFill>
                <a:schemeClr val="dk1"/>
              </a:solidFill>
              <a:latin typeface="Arial"/>
              <a:ea typeface="Arial"/>
              <a:cs typeface="Arial"/>
              <a:sym typeface="Arial"/>
            </a:endParaRPr>
          </a:p>
          <a:p>
            <a:pPr marL="342900" marR="0" lvl="0" indent="-342900" algn="just" rtl="0">
              <a:spcBef>
                <a:spcPts val="480"/>
              </a:spcBef>
              <a:spcAft>
                <a:spcPts val="0"/>
              </a:spcAft>
              <a:buClr>
                <a:schemeClr val="accent1"/>
              </a:buClr>
              <a:buSzPts val="2400"/>
              <a:buFont typeface="Noto Sans Symbols"/>
              <a:buNone/>
            </a:pPr>
            <a:r>
              <a:rPr lang="it-IT" sz="2400">
                <a:solidFill>
                  <a:schemeClr val="dk1"/>
                </a:solidFill>
                <a:latin typeface="Arial"/>
                <a:ea typeface="Arial"/>
                <a:cs typeface="Arial"/>
                <a:sym typeface="Arial"/>
              </a:rPr>
              <a:t>  Vanno tradotte in scale numeriche per l’elaborazione statistica del risultato finale</a:t>
            </a:r>
            <a:endParaRPr sz="2400">
              <a:solidFill>
                <a:schemeClr val="dk1"/>
              </a:solidFill>
              <a:latin typeface="Arial"/>
              <a:ea typeface="Arial"/>
              <a:cs typeface="Arial"/>
              <a:sym typeface="Arial"/>
            </a:endParaRP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339" name="Google Shape;2339;p26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Scale esplicite</a:t>
            </a:r>
            <a:endParaRPr/>
          </a:p>
        </p:txBody>
      </p:sp>
      <p:pic>
        <p:nvPicPr>
          <p:cNvPr id="2340" name="Google Shape;2340;p261"/>
          <p:cNvPicPr preferRelativeResize="0">
            <a:picLocks noGrp="1"/>
          </p:cNvPicPr>
          <p:nvPr>
            <p:ph type="body" idx="1"/>
          </p:nvPr>
        </p:nvPicPr>
        <p:blipFill rotWithShape="1">
          <a:blip r:embed="rId3">
            <a:alphaModFix/>
          </a:blip>
          <a:srcRect/>
          <a:stretch/>
        </p:blipFill>
        <p:spPr>
          <a:xfrm>
            <a:off x="4572000" y="4797425"/>
            <a:ext cx="4211638" cy="1095375"/>
          </a:xfrm>
          <a:prstGeom prst="rect">
            <a:avLst/>
          </a:prstGeom>
          <a:noFill/>
          <a:ln>
            <a:noFill/>
          </a:ln>
        </p:spPr>
      </p:pic>
      <p:sp>
        <p:nvSpPr>
          <p:cNvPr id="2341" name="Google Shape;2341;p261"/>
          <p:cNvSpPr txBox="1"/>
          <p:nvPr/>
        </p:nvSpPr>
        <p:spPr>
          <a:xfrm>
            <a:off x="539750" y="4676775"/>
            <a:ext cx="3889375" cy="13446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a:solidFill>
                  <a:schemeClr val="dk1"/>
                </a:solidFill>
                <a:latin typeface="Arial"/>
                <a:ea typeface="Arial"/>
                <a:cs typeface="Arial"/>
                <a:sym typeface="Arial"/>
              </a:rPr>
              <a:t>STRUTTURATE</a:t>
            </a:r>
            <a:endParaRPr/>
          </a:p>
          <a:p>
            <a:pPr marL="0" marR="0" lvl="0" indent="0" algn="l" rtl="0">
              <a:spcBef>
                <a:spcPts val="400"/>
              </a:spcBef>
              <a:spcAft>
                <a:spcPts val="0"/>
              </a:spcAft>
              <a:buNone/>
            </a:pPr>
            <a:endParaRPr sz="800">
              <a:solidFill>
                <a:schemeClr val="dk1"/>
              </a:solidFill>
              <a:latin typeface="Arial"/>
              <a:ea typeface="Arial"/>
              <a:cs typeface="Arial"/>
              <a:sym typeface="Arial"/>
            </a:endParaRPr>
          </a:p>
          <a:p>
            <a:pPr marL="0" marR="0" lvl="0" indent="0" algn="l" rtl="0">
              <a:spcBef>
                <a:spcPts val="1400"/>
              </a:spcBef>
              <a:spcAft>
                <a:spcPts val="0"/>
              </a:spcAft>
              <a:buNone/>
            </a:pPr>
            <a:r>
              <a:rPr lang="it-IT" sz="2800">
                <a:solidFill>
                  <a:schemeClr val="dk1"/>
                </a:solidFill>
                <a:latin typeface="Arial"/>
                <a:ea typeface="Arial"/>
                <a:cs typeface="Arial"/>
                <a:sym typeface="Arial"/>
              </a:rPr>
              <a:t>NON STRUTTURATE</a:t>
            </a:r>
            <a:endParaRPr/>
          </a:p>
        </p:txBody>
      </p:sp>
      <p:sp>
        <p:nvSpPr>
          <p:cNvPr id="2342" name="Google Shape;2342;p261"/>
          <p:cNvSpPr txBox="1"/>
          <p:nvPr/>
        </p:nvSpPr>
        <p:spPr>
          <a:xfrm>
            <a:off x="4284663" y="4076700"/>
            <a:ext cx="4859337"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  1            2               3	      4	          5</a:t>
            </a:r>
            <a:endParaRPr/>
          </a:p>
        </p:txBody>
      </p:sp>
      <p:sp>
        <p:nvSpPr>
          <p:cNvPr id="2343" name="Google Shape;2343;p261"/>
          <p:cNvSpPr txBox="1"/>
          <p:nvPr/>
        </p:nvSpPr>
        <p:spPr>
          <a:xfrm>
            <a:off x="611188" y="3429000"/>
            <a:ext cx="3313112"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a:solidFill>
                  <a:schemeClr val="hlink"/>
                </a:solidFill>
                <a:latin typeface="Arial"/>
                <a:ea typeface="Arial"/>
                <a:cs typeface="Arial"/>
                <a:sym typeface="Arial"/>
              </a:rPr>
              <a:t>Continue</a:t>
            </a:r>
            <a:endParaRPr/>
          </a:p>
        </p:txBody>
      </p:sp>
      <p:sp>
        <p:nvSpPr>
          <p:cNvPr id="2344" name="Google Shape;2344;p261"/>
          <p:cNvSpPr txBox="1"/>
          <p:nvPr/>
        </p:nvSpPr>
        <p:spPr>
          <a:xfrm>
            <a:off x="611188" y="1484313"/>
            <a:ext cx="3313112"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a:solidFill>
                  <a:schemeClr val="hlink"/>
                </a:solidFill>
                <a:latin typeface="Arial"/>
                <a:ea typeface="Arial"/>
                <a:cs typeface="Arial"/>
                <a:sym typeface="Arial"/>
              </a:rPr>
              <a:t>Discontinue</a:t>
            </a:r>
            <a:endParaRPr/>
          </a:p>
        </p:txBody>
      </p:sp>
      <p:sp>
        <p:nvSpPr>
          <p:cNvPr id="2345" name="Google Shape;2345;p261"/>
          <p:cNvSpPr txBox="1"/>
          <p:nvPr/>
        </p:nvSpPr>
        <p:spPr>
          <a:xfrm>
            <a:off x="4537075" y="1773238"/>
            <a:ext cx="4235450" cy="366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  1             2             3            4            5</a:t>
            </a:r>
            <a:endParaRPr/>
          </a:p>
        </p:txBody>
      </p:sp>
      <p:sp>
        <p:nvSpPr>
          <p:cNvPr id="2346" name="Google Shape;2346;p261"/>
          <p:cNvSpPr txBox="1"/>
          <p:nvPr/>
        </p:nvSpPr>
        <p:spPr>
          <a:xfrm>
            <a:off x="4608513" y="2420938"/>
            <a:ext cx="4535487"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a:solidFill>
                  <a:schemeClr val="dk1"/>
                </a:solidFill>
                <a:latin typeface="Arial"/>
                <a:ea typeface="Arial"/>
                <a:cs typeface="Arial"/>
                <a:sym typeface="Arial"/>
              </a:rPr>
              <a:t>□      □      □      □      □</a:t>
            </a:r>
            <a:endParaRP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Shape 2350"/>
        <p:cNvGrpSpPr/>
        <p:nvPr/>
      </p:nvGrpSpPr>
      <p:grpSpPr>
        <a:xfrm>
          <a:off x="0" y="0"/>
          <a:ext cx="0" cy="0"/>
          <a:chOff x="0" y="0"/>
          <a:chExt cx="0" cy="0"/>
        </a:xfrm>
      </p:grpSpPr>
      <p:sp>
        <p:nvSpPr>
          <p:cNvPr id="2351" name="Google Shape;2351;p2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Lunghezza scala</a:t>
            </a:r>
            <a:endParaRPr/>
          </a:p>
        </p:txBody>
      </p:sp>
      <p:sp>
        <p:nvSpPr>
          <p:cNvPr id="2352" name="Google Shape;2352;p262"/>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3200"/>
              <a:buChar char="●"/>
            </a:pPr>
            <a:r>
              <a:rPr lang="it-IT">
                <a:latin typeface="Arial"/>
                <a:ea typeface="Arial"/>
                <a:cs typeface="Arial"/>
                <a:sym typeface="Arial"/>
              </a:rPr>
              <a:t> Scale corte</a:t>
            </a:r>
            <a:endParaRPr/>
          </a:p>
          <a:p>
            <a:pPr marL="342900" lvl="0" indent="-342900" algn="just" rtl="0">
              <a:spcBef>
                <a:spcPts val="640"/>
              </a:spcBef>
              <a:spcAft>
                <a:spcPts val="0"/>
              </a:spcAft>
              <a:buSzPts val="3200"/>
              <a:buFont typeface="Noto Sans Symbols"/>
              <a:buNone/>
            </a:pPr>
            <a:r>
              <a:rPr lang="it-IT">
                <a:latin typeface="Arial"/>
                <a:ea typeface="Arial"/>
                <a:cs typeface="Arial"/>
                <a:sym typeface="Arial"/>
              </a:rPr>
              <a:t>Vantaggio: meno possibilità di errore nella classificazione</a:t>
            </a:r>
            <a:endParaRPr/>
          </a:p>
          <a:p>
            <a:pPr marL="342900" lvl="0" indent="-342900" algn="just" rtl="0">
              <a:spcBef>
                <a:spcPts val="640"/>
              </a:spcBef>
              <a:spcAft>
                <a:spcPts val="0"/>
              </a:spcAft>
              <a:buSzPts val="3200"/>
              <a:buFont typeface="Noto Sans Symbols"/>
              <a:buNone/>
            </a:pPr>
            <a:r>
              <a:rPr lang="it-IT">
                <a:latin typeface="Arial"/>
                <a:ea typeface="Arial"/>
                <a:cs typeface="Arial"/>
                <a:sym typeface="Arial"/>
              </a:rPr>
              <a:t>Svantaggio: rischio di non differenziare campioni simili tra loro</a:t>
            </a:r>
            <a:endParaRPr/>
          </a:p>
          <a:p>
            <a:pPr marL="342900" lvl="0" indent="-342900" algn="just" rtl="0">
              <a:spcBef>
                <a:spcPts val="640"/>
              </a:spcBef>
              <a:spcAft>
                <a:spcPts val="0"/>
              </a:spcAft>
              <a:buSzPts val="3200"/>
              <a:buFont typeface="Noto Sans Symbols"/>
              <a:buNone/>
            </a:pPr>
            <a:endParaRPr>
              <a:latin typeface="Arial"/>
              <a:ea typeface="Arial"/>
              <a:cs typeface="Arial"/>
              <a:sym typeface="Arial"/>
            </a:endParaRPr>
          </a:p>
          <a:p>
            <a:pPr marL="342900" lvl="0" indent="-342900" algn="just" rtl="0">
              <a:spcBef>
                <a:spcPts val="640"/>
              </a:spcBef>
              <a:spcAft>
                <a:spcPts val="0"/>
              </a:spcAft>
              <a:buSzPts val="3200"/>
              <a:buChar char="●"/>
            </a:pPr>
            <a:r>
              <a:rPr lang="it-IT">
                <a:latin typeface="Arial"/>
                <a:ea typeface="Arial"/>
                <a:cs typeface="Arial"/>
                <a:sym typeface="Arial"/>
              </a:rPr>
              <a:t> Scale lunghe</a:t>
            </a:r>
            <a:endParaRPr/>
          </a:p>
          <a:p>
            <a:pPr marL="342900" lvl="0" indent="-342900" algn="just" rtl="0">
              <a:spcBef>
                <a:spcPts val="640"/>
              </a:spcBef>
              <a:spcAft>
                <a:spcPts val="0"/>
              </a:spcAft>
              <a:buSzPts val="3200"/>
              <a:buFont typeface="Noto Sans Symbols"/>
              <a:buNone/>
            </a:pPr>
            <a:r>
              <a:rPr lang="it-IT">
                <a:latin typeface="Arial"/>
                <a:ea typeface="Arial"/>
                <a:cs typeface="Arial"/>
                <a:sym typeface="Arial"/>
              </a:rPr>
              <a:t>Viceversa</a:t>
            </a:r>
            <a:endParaRPr/>
          </a:p>
          <a:p>
            <a:pPr marL="342900" lvl="0" indent="-342900" algn="just" rtl="0">
              <a:spcBef>
                <a:spcPts val="640"/>
              </a:spcBef>
              <a:spcAft>
                <a:spcPts val="0"/>
              </a:spcAft>
              <a:buSzPts val="3200"/>
              <a:buFont typeface="Noto Sans Symbols"/>
              <a:buNone/>
            </a:pPr>
            <a:r>
              <a:rPr lang="it-IT">
                <a:latin typeface="Arial"/>
                <a:ea typeface="Arial"/>
                <a:cs typeface="Arial"/>
                <a:sym typeface="Arial"/>
              </a:rPr>
              <a:t> </a:t>
            </a:r>
            <a:endParaRP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Shape 2356"/>
        <p:cNvGrpSpPr/>
        <p:nvPr/>
      </p:nvGrpSpPr>
      <p:grpSpPr>
        <a:xfrm>
          <a:off x="0" y="0"/>
          <a:ext cx="0" cy="0"/>
          <a:chOff x="0" y="0"/>
          <a:chExt cx="0" cy="0"/>
        </a:xfrm>
      </p:grpSpPr>
      <p:sp>
        <p:nvSpPr>
          <p:cNvPr id="2357" name="Google Shape;2357;p263"/>
          <p:cNvSpPr txBox="1">
            <a:spLocks noGrp="1"/>
          </p:cNvSpPr>
          <p:nvPr>
            <p:ph type="title"/>
          </p:nvPr>
        </p:nvSpPr>
        <p:spPr>
          <a:xfrm>
            <a:off x="457200" y="188913"/>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Strutturazione scheda</a:t>
            </a:r>
            <a:endParaRPr/>
          </a:p>
        </p:txBody>
      </p:sp>
      <p:sp>
        <p:nvSpPr>
          <p:cNvPr id="2358" name="Google Shape;2358;p263"/>
          <p:cNvSpPr txBox="1">
            <a:spLocks noGrp="1"/>
          </p:cNvSpPr>
          <p:nvPr>
            <p:ph type="body" idx="1"/>
          </p:nvPr>
        </p:nvSpPr>
        <p:spPr>
          <a:xfrm>
            <a:off x="457200" y="1196975"/>
            <a:ext cx="8229600" cy="5589588"/>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SzPts val="2000"/>
              <a:buChar char="●"/>
            </a:pPr>
            <a:r>
              <a:rPr lang="it-IT" sz="2000">
                <a:latin typeface="Arial"/>
                <a:ea typeface="Arial"/>
                <a:cs typeface="Arial"/>
                <a:sym typeface="Arial"/>
              </a:rPr>
              <a:t>Caratteristiche visive </a:t>
            </a:r>
            <a:endParaRPr/>
          </a:p>
          <a:p>
            <a:pPr marL="342900" lvl="0" indent="-342900" algn="l" rtl="0">
              <a:lnSpc>
                <a:spcPct val="80000"/>
              </a:lnSpc>
              <a:spcBef>
                <a:spcPts val="400"/>
              </a:spcBef>
              <a:spcAft>
                <a:spcPts val="0"/>
              </a:spcAft>
              <a:buSzPts val="2000"/>
              <a:buFont typeface="Noto Sans Symbols"/>
              <a:buNone/>
            </a:pPr>
            <a:r>
              <a:rPr lang="it-IT" sz="2000">
                <a:latin typeface="Arial"/>
                <a:ea typeface="Arial"/>
                <a:cs typeface="Arial"/>
                <a:sym typeface="Arial"/>
              </a:rPr>
              <a:t>- descrittore 1</a:t>
            </a:r>
            <a:endParaRPr/>
          </a:p>
          <a:p>
            <a:pPr marL="342900" lvl="0" indent="-342900" algn="l" rtl="0">
              <a:lnSpc>
                <a:spcPct val="80000"/>
              </a:lnSpc>
              <a:spcBef>
                <a:spcPts val="400"/>
              </a:spcBef>
              <a:spcAft>
                <a:spcPts val="0"/>
              </a:spcAft>
              <a:buSzPts val="2000"/>
              <a:buFont typeface="Arial"/>
              <a:buNone/>
            </a:pPr>
            <a:r>
              <a:rPr lang="it-IT" sz="2000">
                <a:latin typeface="Arial"/>
                <a:ea typeface="Arial"/>
                <a:cs typeface="Arial"/>
                <a:sym typeface="Arial"/>
              </a:rPr>
              <a:t>- descrittore 2</a:t>
            </a:r>
            <a:endParaRPr/>
          </a:p>
          <a:p>
            <a:pPr marL="342900" lvl="0" indent="-342900" algn="l" rtl="0">
              <a:lnSpc>
                <a:spcPct val="80000"/>
              </a:lnSpc>
              <a:spcBef>
                <a:spcPts val="400"/>
              </a:spcBef>
              <a:spcAft>
                <a:spcPts val="0"/>
              </a:spcAft>
              <a:buSzPts val="2000"/>
              <a:buFont typeface="Arial"/>
              <a:buNone/>
            </a:pPr>
            <a:r>
              <a:rPr lang="it-IT" sz="2000">
                <a:latin typeface="Arial"/>
                <a:ea typeface="Arial"/>
                <a:cs typeface="Arial"/>
                <a:sym typeface="Arial"/>
              </a:rPr>
              <a:t>- …………….</a:t>
            </a:r>
            <a:endParaRPr/>
          </a:p>
          <a:p>
            <a:pPr marL="342900" lvl="0" indent="-342900" algn="l" rtl="0">
              <a:lnSpc>
                <a:spcPct val="80000"/>
              </a:lnSpc>
              <a:spcBef>
                <a:spcPts val="400"/>
              </a:spcBef>
              <a:spcAft>
                <a:spcPts val="0"/>
              </a:spcAft>
              <a:buSzPts val="2000"/>
              <a:buChar char="●"/>
            </a:pPr>
            <a:r>
              <a:rPr lang="it-IT" sz="2000">
                <a:latin typeface="Arial"/>
                <a:ea typeface="Arial"/>
                <a:cs typeface="Arial"/>
                <a:sym typeface="Arial"/>
              </a:rPr>
              <a:t>Caratteristiche olfattive</a:t>
            </a:r>
            <a:endParaRPr/>
          </a:p>
          <a:p>
            <a:pPr marL="342900" lvl="0" indent="-342900" algn="l" rtl="0">
              <a:lnSpc>
                <a:spcPct val="80000"/>
              </a:lnSpc>
              <a:spcBef>
                <a:spcPts val="400"/>
              </a:spcBef>
              <a:spcAft>
                <a:spcPts val="0"/>
              </a:spcAft>
              <a:buSzPts val="2000"/>
              <a:buFont typeface="Noto Sans Symbols"/>
              <a:buNone/>
            </a:pPr>
            <a:r>
              <a:rPr lang="it-IT" sz="2000">
                <a:latin typeface="Arial"/>
                <a:ea typeface="Arial"/>
                <a:cs typeface="Arial"/>
                <a:sym typeface="Arial"/>
              </a:rPr>
              <a:t>- descrittore 1</a:t>
            </a:r>
            <a:endParaRPr/>
          </a:p>
          <a:p>
            <a:pPr marL="342900" lvl="0" indent="-342900" algn="l" rtl="0">
              <a:lnSpc>
                <a:spcPct val="80000"/>
              </a:lnSpc>
              <a:spcBef>
                <a:spcPts val="400"/>
              </a:spcBef>
              <a:spcAft>
                <a:spcPts val="0"/>
              </a:spcAft>
              <a:buSzPts val="2000"/>
              <a:buFont typeface="Arial"/>
              <a:buNone/>
            </a:pPr>
            <a:r>
              <a:rPr lang="it-IT" sz="2000">
                <a:latin typeface="Arial"/>
                <a:ea typeface="Arial"/>
                <a:cs typeface="Arial"/>
                <a:sym typeface="Arial"/>
              </a:rPr>
              <a:t>- descrittore 2</a:t>
            </a:r>
            <a:endParaRPr/>
          </a:p>
          <a:p>
            <a:pPr marL="342900" lvl="0" indent="-342900" algn="l" rtl="0">
              <a:lnSpc>
                <a:spcPct val="80000"/>
              </a:lnSpc>
              <a:spcBef>
                <a:spcPts val="400"/>
              </a:spcBef>
              <a:spcAft>
                <a:spcPts val="0"/>
              </a:spcAft>
              <a:buSzPts val="2000"/>
              <a:buFont typeface="Arial"/>
              <a:buNone/>
            </a:pPr>
            <a:r>
              <a:rPr lang="it-IT" sz="2000">
                <a:latin typeface="Arial"/>
                <a:ea typeface="Arial"/>
                <a:cs typeface="Arial"/>
                <a:sym typeface="Arial"/>
              </a:rPr>
              <a:t>- …………….</a:t>
            </a:r>
            <a:endParaRPr/>
          </a:p>
          <a:p>
            <a:pPr marL="342900" lvl="0" indent="-342900" algn="l" rtl="0">
              <a:lnSpc>
                <a:spcPct val="80000"/>
              </a:lnSpc>
              <a:spcBef>
                <a:spcPts val="400"/>
              </a:spcBef>
              <a:spcAft>
                <a:spcPts val="0"/>
              </a:spcAft>
              <a:buSzPts val="2000"/>
              <a:buFont typeface="Noto Sans Symbols"/>
              <a:buNone/>
            </a:pPr>
            <a:endParaRPr sz="2000">
              <a:latin typeface="Arial"/>
              <a:ea typeface="Arial"/>
              <a:cs typeface="Arial"/>
              <a:sym typeface="Arial"/>
            </a:endParaRPr>
          </a:p>
          <a:p>
            <a:pPr marL="342900" lvl="0" indent="-342900" algn="l" rtl="0">
              <a:lnSpc>
                <a:spcPct val="80000"/>
              </a:lnSpc>
              <a:spcBef>
                <a:spcPts val="400"/>
              </a:spcBef>
              <a:spcAft>
                <a:spcPts val="0"/>
              </a:spcAft>
              <a:buSzPts val="2000"/>
              <a:buChar char="●"/>
            </a:pPr>
            <a:r>
              <a:rPr lang="it-IT" sz="2000">
                <a:latin typeface="Arial"/>
                <a:ea typeface="Arial"/>
                <a:cs typeface="Arial"/>
                <a:sym typeface="Arial"/>
              </a:rPr>
              <a:t>Caratteristiche cinestetiche</a:t>
            </a:r>
            <a:endParaRPr/>
          </a:p>
          <a:p>
            <a:pPr marL="342900" lvl="0" indent="-342900" algn="l" rtl="0">
              <a:lnSpc>
                <a:spcPct val="80000"/>
              </a:lnSpc>
              <a:spcBef>
                <a:spcPts val="400"/>
              </a:spcBef>
              <a:spcAft>
                <a:spcPts val="0"/>
              </a:spcAft>
              <a:buSzPts val="2000"/>
              <a:buFont typeface="Noto Sans Symbols"/>
              <a:buNone/>
            </a:pPr>
            <a:r>
              <a:rPr lang="it-IT" sz="2000">
                <a:latin typeface="Arial"/>
                <a:ea typeface="Arial"/>
                <a:cs typeface="Arial"/>
                <a:sym typeface="Arial"/>
              </a:rPr>
              <a:t>- descrittore 1</a:t>
            </a:r>
            <a:endParaRPr/>
          </a:p>
          <a:p>
            <a:pPr marL="342900" lvl="0" indent="-342900" algn="l" rtl="0">
              <a:lnSpc>
                <a:spcPct val="80000"/>
              </a:lnSpc>
              <a:spcBef>
                <a:spcPts val="400"/>
              </a:spcBef>
              <a:spcAft>
                <a:spcPts val="0"/>
              </a:spcAft>
              <a:buSzPts val="2000"/>
              <a:buFont typeface="Arial"/>
              <a:buNone/>
            </a:pPr>
            <a:r>
              <a:rPr lang="it-IT" sz="2000">
                <a:latin typeface="Arial"/>
                <a:ea typeface="Arial"/>
                <a:cs typeface="Arial"/>
                <a:sym typeface="Arial"/>
              </a:rPr>
              <a:t>- descrittore 2</a:t>
            </a:r>
            <a:endParaRPr/>
          </a:p>
          <a:p>
            <a:pPr marL="342900" lvl="0" indent="-342900" algn="l" rtl="0">
              <a:lnSpc>
                <a:spcPct val="80000"/>
              </a:lnSpc>
              <a:spcBef>
                <a:spcPts val="400"/>
              </a:spcBef>
              <a:spcAft>
                <a:spcPts val="0"/>
              </a:spcAft>
              <a:buSzPts val="2000"/>
              <a:buFont typeface="Arial"/>
              <a:buNone/>
            </a:pPr>
            <a:r>
              <a:rPr lang="it-IT" sz="2000">
                <a:latin typeface="Arial"/>
                <a:ea typeface="Arial"/>
                <a:cs typeface="Arial"/>
                <a:sym typeface="Arial"/>
              </a:rPr>
              <a:t>- …………….</a:t>
            </a:r>
            <a:endParaRPr/>
          </a:p>
          <a:p>
            <a:pPr marL="342900" lvl="0" indent="-215900" algn="l" rtl="0">
              <a:lnSpc>
                <a:spcPct val="80000"/>
              </a:lnSpc>
              <a:spcBef>
                <a:spcPts val="400"/>
              </a:spcBef>
              <a:spcAft>
                <a:spcPts val="0"/>
              </a:spcAft>
              <a:buSzPts val="2000"/>
              <a:buNone/>
            </a:pPr>
            <a:endParaRPr sz="2000">
              <a:latin typeface="Arial"/>
              <a:ea typeface="Arial"/>
              <a:cs typeface="Arial"/>
              <a:sym typeface="Arial"/>
            </a:endParaRPr>
          </a:p>
          <a:p>
            <a:pPr marL="342900" lvl="0" indent="-342900" algn="l" rtl="0">
              <a:lnSpc>
                <a:spcPct val="80000"/>
              </a:lnSpc>
              <a:spcBef>
                <a:spcPts val="400"/>
              </a:spcBef>
              <a:spcAft>
                <a:spcPts val="0"/>
              </a:spcAft>
              <a:buSzPts val="2000"/>
              <a:buFont typeface="Noto Sans Symbols"/>
              <a:buNone/>
            </a:pPr>
            <a:r>
              <a:rPr lang="it-IT" sz="2000">
                <a:latin typeface="Arial"/>
                <a:ea typeface="Arial"/>
                <a:cs typeface="Arial"/>
                <a:sym typeface="Arial"/>
              </a:rPr>
              <a:t>Caratteristiche gustative</a:t>
            </a:r>
            <a:endParaRPr/>
          </a:p>
          <a:p>
            <a:pPr marL="342900" lvl="0" indent="-342900" algn="l" rtl="0">
              <a:lnSpc>
                <a:spcPct val="80000"/>
              </a:lnSpc>
              <a:spcBef>
                <a:spcPts val="400"/>
              </a:spcBef>
              <a:spcAft>
                <a:spcPts val="0"/>
              </a:spcAft>
              <a:buSzPts val="2000"/>
              <a:buFont typeface="Noto Sans Symbols"/>
              <a:buNone/>
            </a:pPr>
            <a:r>
              <a:rPr lang="it-IT" sz="2000">
                <a:latin typeface="Arial"/>
                <a:ea typeface="Arial"/>
                <a:cs typeface="Arial"/>
                <a:sym typeface="Arial"/>
              </a:rPr>
              <a:t>- descrittore 1</a:t>
            </a:r>
            <a:endParaRPr/>
          </a:p>
          <a:p>
            <a:pPr marL="342900" lvl="0" indent="-342900" algn="l" rtl="0">
              <a:lnSpc>
                <a:spcPct val="80000"/>
              </a:lnSpc>
              <a:spcBef>
                <a:spcPts val="400"/>
              </a:spcBef>
              <a:spcAft>
                <a:spcPts val="0"/>
              </a:spcAft>
              <a:buSzPts val="2000"/>
              <a:buFont typeface="Arial"/>
              <a:buNone/>
            </a:pPr>
            <a:r>
              <a:rPr lang="it-IT" sz="2000">
                <a:latin typeface="Arial"/>
                <a:ea typeface="Arial"/>
                <a:cs typeface="Arial"/>
                <a:sym typeface="Arial"/>
              </a:rPr>
              <a:t>- descrittore 2</a:t>
            </a:r>
            <a:endParaRPr/>
          </a:p>
          <a:p>
            <a:pPr marL="342900" lvl="0" indent="-342900" algn="l" rtl="0">
              <a:lnSpc>
                <a:spcPct val="80000"/>
              </a:lnSpc>
              <a:spcBef>
                <a:spcPts val="400"/>
              </a:spcBef>
              <a:spcAft>
                <a:spcPts val="0"/>
              </a:spcAft>
              <a:buSzPts val="2000"/>
              <a:buFont typeface="Arial"/>
              <a:buNone/>
            </a:pPr>
            <a:r>
              <a:rPr lang="it-IT" sz="2000">
                <a:latin typeface="Arial"/>
                <a:ea typeface="Arial"/>
                <a:cs typeface="Arial"/>
                <a:sym typeface="Arial"/>
              </a:rPr>
              <a:t>- …………….</a:t>
            </a:r>
            <a:endParaRPr/>
          </a:p>
        </p:txBody>
      </p:sp>
      <p:cxnSp>
        <p:nvCxnSpPr>
          <p:cNvPr id="2359" name="Google Shape;2359;p263"/>
          <p:cNvCxnSpPr/>
          <p:nvPr/>
        </p:nvCxnSpPr>
        <p:spPr>
          <a:xfrm>
            <a:off x="4572000" y="1700213"/>
            <a:ext cx="3455988" cy="0"/>
          </a:xfrm>
          <a:prstGeom prst="straightConnector1">
            <a:avLst/>
          </a:prstGeom>
          <a:noFill/>
          <a:ln w="9525" cap="flat" cmpd="sng">
            <a:solidFill>
              <a:schemeClr val="dk1"/>
            </a:solidFill>
            <a:prstDash val="solid"/>
            <a:round/>
            <a:headEnd type="oval" w="sm" len="sm"/>
            <a:tailEnd type="oval" w="sm" len="sm"/>
          </a:ln>
        </p:spPr>
      </p:cxnSp>
      <p:cxnSp>
        <p:nvCxnSpPr>
          <p:cNvPr id="2360" name="Google Shape;2360;p263"/>
          <p:cNvCxnSpPr/>
          <p:nvPr/>
        </p:nvCxnSpPr>
        <p:spPr>
          <a:xfrm>
            <a:off x="4572000" y="2060575"/>
            <a:ext cx="3455988" cy="0"/>
          </a:xfrm>
          <a:prstGeom prst="straightConnector1">
            <a:avLst/>
          </a:prstGeom>
          <a:noFill/>
          <a:ln w="9525" cap="flat" cmpd="sng">
            <a:solidFill>
              <a:schemeClr val="dk1"/>
            </a:solidFill>
            <a:prstDash val="solid"/>
            <a:round/>
            <a:headEnd type="oval" w="sm" len="sm"/>
            <a:tailEnd type="oval" w="sm" len="sm"/>
          </a:ln>
        </p:spPr>
      </p:cxnSp>
      <p:cxnSp>
        <p:nvCxnSpPr>
          <p:cNvPr id="2361" name="Google Shape;2361;p263"/>
          <p:cNvCxnSpPr/>
          <p:nvPr/>
        </p:nvCxnSpPr>
        <p:spPr>
          <a:xfrm>
            <a:off x="4572000" y="2995613"/>
            <a:ext cx="3455988" cy="0"/>
          </a:xfrm>
          <a:prstGeom prst="straightConnector1">
            <a:avLst/>
          </a:prstGeom>
          <a:noFill/>
          <a:ln w="9525" cap="flat" cmpd="sng">
            <a:solidFill>
              <a:schemeClr val="dk1"/>
            </a:solidFill>
            <a:prstDash val="solid"/>
            <a:round/>
            <a:headEnd type="oval" w="sm" len="sm"/>
            <a:tailEnd type="oval" w="sm" len="sm"/>
          </a:ln>
        </p:spPr>
      </p:cxnSp>
      <p:cxnSp>
        <p:nvCxnSpPr>
          <p:cNvPr id="2362" name="Google Shape;2362;p263"/>
          <p:cNvCxnSpPr/>
          <p:nvPr/>
        </p:nvCxnSpPr>
        <p:spPr>
          <a:xfrm>
            <a:off x="4572000" y="3338513"/>
            <a:ext cx="3455988" cy="0"/>
          </a:xfrm>
          <a:prstGeom prst="straightConnector1">
            <a:avLst/>
          </a:prstGeom>
          <a:noFill/>
          <a:ln w="9525" cap="flat" cmpd="sng">
            <a:solidFill>
              <a:schemeClr val="dk1"/>
            </a:solidFill>
            <a:prstDash val="solid"/>
            <a:round/>
            <a:headEnd type="oval" w="sm" len="sm"/>
            <a:tailEnd type="oval" w="sm" len="sm"/>
          </a:ln>
        </p:spPr>
      </p:cxnSp>
      <p:cxnSp>
        <p:nvCxnSpPr>
          <p:cNvPr id="2363" name="Google Shape;2363;p263"/>
          <p:cNvCxnSpPr/>
          <p:nvPr/>
        </p:nvCxnSpPr>
        <p:spPr>
          <a:xfrm>
            <a:off x="4572000" y="4435475"/>
            <a:ext cx="3455988" cy="0"/>
          </a:xfrm>
          <a:prstGeom prst="straightConnector1">
            <a:avLst/>
          </a:prstGeom>
          <a:noFill/>
          <a:ln w="9525" cap="flat" cmpd="sng">
            <a:solidFill>
              <a:schemeClr val="dk1"/>
            </a:solidFill>
            <a:prstDash val="solid"/>
            <a:round/>
            <a:headEnd type="oval" w="sm" len="sm"/>
            <a:tailEnd type="oval" w="sm" len="sm"/>
          </a:ln>
        </p:spPr>
      </p:cxnSp>
      <p:cxnSp>
        <p:nvCxnSpPr>
          <p:cNvPr id="2364" name="Google Shape;2364;p263"/>
          <p:cNvCxnSpPr/>
          <p:nvPr/>
        </p:nvCxnSpPr>
        <p:spPr>
          <a:xfrm>
            <a:off x="4572000" y="4795838"/>
            <a:ext cx="3455988" cy="0"/>
          </a:xfrm>
          <a:prstGeom prst="straightConnector1">
            <a:avLst/>
          </a:prstGeom>
          <a:noFill/>
          <a:ln w="9525" cap="flat" cmpd="sng">
            <a:solidFill>
              <a:schemeClr val="dk1"/>
            </a:solidFill>
            <a:prstDash val="solid"/>
            <a:round/>
            <a:headEnd type="oval" w="sm" len="sm"/>
            <a:tailEnd type="oval" w="sm" len="sm"/>
          </a:ln>
        </p:spPr>
      </p:cxnSp>
      <p:cxnSp>
        <p:nvCxnSpPr>
          <p:cNvPr id="2365" name="Google Shape;2365;p263"/>
          <p:cNvCxnSpPr/>
          <p:nvPr/>
        </p:nvCxnSpPr>
        <p:spPr>
          <a:xfrm>
            <a:off x="4572000" y="5876925"/>
            <a:ext cx="3455988" cy="0"/>
          </a:xfrm>
          <a:prstGeom prst="straightConnector1">
            <a:avLst/>
          </a:prstGeom>
          <a:noFill/>
          <a:ln w="9525" cap="flat" cmpd="sng">
            <a:solidFill>
              <a:schemeClr val="dk1"/>
            </a:solidFill>
            <a:prstDash val="solid"/>
            <a:round/>
            <a:headEnd type="oval" w="sm" len="sm"/>
            <a:tailEnd type="oval" w="sm" len="sm"/>
          </a:ln>
        </p:spPr>
      </p:cxnSp>
      <p:cxnSp>
        <p:nvCxnSpPr>
          <p:cNvPr id="2366" name="Google Shape;2366;p263"/>
          <p:cNvCxnSpPr/>
          <p:nvPr/>
        </p:nvCxnSpPr>
        <p:spPr>
          <a:xfrm>
            <a:off x="4572000" y="6235700"/>
            <a:ext cx="3455988" cy="0"/>
          </a:xfrm>
          <a:prstGeom prst="straightConnector1">
            <a:avLst/>
          </a:prstGeom>
          <a:noFill/>
          <a:ln w="9525" cap="flat" cmpd="sng">
            <a:solidFill>
              <a:schemeClr val="dk1"/>
            </a:solidFill>
            <a:prstDash val="solid"/>
            <a:round/>
            <a:headEnd type="oval" w="sm" len="sm"/>
            <a:tailEnd type="oval" w="sm" len="sm"/>
          </a:ln>
        </p:spPr>
      </p:cxnSp>
      <p:cxnSp>
        <p:nvCxnSpPr>
          <p:cNvPr id="2367" name="Google Shape;2367;p263"/>
          <p:cNvCxnSpPr/>
          <p:nvPr/>
        </p:nvCxnSpPr>
        <p:spPr>
          <a:xfrm>
            <a:off x="4572000" y="2419350"/>
            <a:ext cx="3455988" cy="0"/>
          </a:xfrm>
          <a:prstGeom prst="straightConnector1">
            <a:avLst/>
          </a:prstGeom>
          <a:noFill/>
          <a:ln w="9525" cap="flat" cmpd="sng">
            <a:solidFill>
              <a:schemeClr val="dk1"/>
            </a:solidFill>
            <a:prstDash val="solid"/>
            <a:round/>
            <a:headEnd type="oval" w="sm" len="sm"/>
            <a:tailEnd type="oval" w="sm" len="sm"/>
          </a:ln>
        </p:spPr>
      </p:cxnSp>
      <p:cxnSp>
        <p:nvCxnSpPr>
          <p:cNvPr id="2368" name="Google Shape;2368;p263"/>
          <p:cNvCxnSpPr/>
          <p:nvPr/>
        </p:nvCxnSpPr>
        <p:spPr>
          <a:xfrm>
            <a:off x="4572000" y="3716338"/>
            <a:ext cx="3455988" cy="0"/>
          </a:xfrm>
          <a:prstGeom prst="straightConnector1">
            <a:avLst/>
          </a:prstGeom>
          <a:noFill/>
          <a:ln w="9525" cap="flat" cmpd="sng">
            <a:solidFill>
              <a:schemeClr val="dk1"/>
            </a:solidFill>
            <a:prstDash val="solid"/>
            <a:round/>
            <a:headEnd type="oval" w="sm" len="sm"/>
            <a:tailEnd type="oval" w="sm" len="sm"/>
          </a:ln>
        </p:spPr>
      </p:cxnSp>
      <p:cxnSp>
        <p:nvCxnSpPr>
          <p:cNvPr id="2369" name="Google Shape;2369;p263"/>
          <p:cNvCxnSpPr/>
          <p:nvPr/>
        </p:nvCxnSpPr>
        <p:spPr>
          <a:xfrm>
            <a:off x="4572000" y="5156200"/>
            <a:ext cx="3455988" cy="0"/>
          </a:xfrm>
          <a:prstGeom prst="straightConnector1">
            <a:avLst/>
          </a:prstGeom>
          <a:noFill/>
          <a:ln w="9525" cap="flat" cmpd="sng">
            <a:solidFill>
              <a:schemeClr val="dk1"/>
            </a:solidFill>
            <a:prstDash val="solid"/>
            <a:round/>
            <a:headEnd type="oval" w="sm" len="sm"/>
            <a:tailEnd type="oval" w="sm" len="sm"/>
          </a:ln>
        </p:spPr>
      </p:cxnSp>
      <p:cxnSp>
        <p:nvCxnSpPr>
          <p:cNvPr id="2370" name="Google Shape;2370;p263"/>
          <p:cNvCxnSpPr/>
          <p:nvPr/>
        </p:nvCxnSpPr>
        <p:spPr>
          <a:xfrm>
            <a:off x="4572000" y="6597650"/>
            <a:ext cx="3455988" cy="0"/>
          </a:xfrm>
          <a:prstGeom prst="straightConnector1">
            <a:avLst/>
          </a:prstGeom>
          <a:noFill/>
          <a:ln w="9525" cap="flat" cmpd="sng">
            <a:solidFill>
              <a:schemeClr val="dk1"/>
            </a:solidFill>
            <a:prstDash val="solid"/>
            <a:round/>
            <a:headEnd type="oval" w="sm" len="sm"/>
            <a:tailEnd type="oval" w="sm" len="sm"/>
          </a:ln>
        </p:spPr>
      </p:cxnSp>
      <p:sp>
        <p:nvSpPr>
          <p:cNvPr id="2371" name="Google Shape;2371;p263"/>
          <p:cNvSpPr txBox="1"/>
          <p:nvPr/>
        </p:nvSpPr>
        <p:spPr>
          <a:xfrm>
            <a:off x="5508104" y="1268760"/>
            <a:ext cx="172819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a:solidFill>
                  <a:schemeClr val="dk1"/>
                </a:solidFill>
                <a:latin typeface="Arial"/>
                <a:ea typeface="Arial"/>
                <a:cs typeface="Arial"/>
                <a:sym typeface="Arial"/>
              </a:rPr>
              <a:t>10 cm</a:t>
            </a:r>
            <a:endParaRPr sz="1800">
              <a:solidFill>
                <a:schemeClr val="dk1"/>
              </a:solidFill>
              <a:latin typeface="Arial"/>
              <a:ea typeface="Arial"/>
              <a:cs typeface="Arial"/>
              <a:sym typeface="Arial"/>
            </a:endParaRP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Shape 2375"/>
        <p:cNvGrpSpPr/>
        <p:nvPr/>
      </p:nvGrpSpPr>
      <p:grpSpPr>
        <a:xfrm>
          <a:off x="0" y="0"/>
          <a:ext cx="0" cy="0"/>
          <a:chOff x="0" y="0"/>
          <a:chExt cx="0" cy="0"/>
        </a:xfrm>
      </p:grpSpPr>
      <p:sp>
        <p:nvSpPr>
          <p:cNvPr id="2376" name="Google Shape;2376;p264"/>
          <p:cNvSpPr/>
          <p:nvPr/>
        </p:nvSpPr>
        <p:spPr>
          <a:xfrm>
            <a:off x="673100" y="260350"/>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it-IT" sz="3800">
                <a:solidFill>
                  <a:schemeClr val="dk2"/>
                </a:solidFill>
                <a:latin typeface="Arial"/>
                <a:ea typeface="Arial"/>
                <a:cs typeface="Arial"/>
                <a:sym typeface="Arial"/>
              </a:rPr>
              <a:t>Esempio pomodoro</a:t>
            </a:r>
            <a:endParaRPr/>
          </a:p>
        </p:txBody>
      </p:sp>
      <p:sp>
        <p:nvSpPr>
          <p:cNvPr id="2377" name="Google Shape;2377;p264"/>
          <p:cNvSpPr/>
          <p:nvPr/>
        </p:nvSpPr>
        <p:spPr>
          <a:xfrm>
            <a:off x="539750" y="1484313"/>
            <a:ext cx="7200900" cy="51117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accent1"/>
              </a:buClr>
              <a:buSzPts val="2600"/>
              <a:buFont typeface="Noto Sans Symbols"/>
              <a:buChar char="●"/>
            </a:pPr>
            <a:r>
              <a:rPr lang="it-IT" sz="2600">
                <a:solidFill>
                  <a:schemeClr val="dk1"/>
                </a:solidFill>
                <a:latin typeface="Arial"/>
                <a:ea typeface="Arial"/>
                <a:cs typeface="Arial"/>
                <a:sym typeface="Arial"/>
              </a:rPr>
              <a:t>Caratteristiche visive </a:t>
            </a:r>
            <a:endParaRPr/>
          </a:p>
          <a:p>
            <a:pPr marL="342900" marR="0" lvl="0" indent="-342900" algn="l" rtl="0">
              <a:lnSpc>
                <a:spcPct val="90000"/>
              </a:lnSpc>
              <a:spcBef>
                <a:spcPts val="520"/>
              </a:spcBef>
              <a:spcAft>
                <a:spcPts val="0"/>
              </a:spcAft>
              <a:buClr>
                <a:schemeClr val="accent1"/>
              </a:buClr>
              <a:buSzPts val="2600"/>
              <a:buFont typeface="Noto Sans Symbols"/>
              <a:buNone/>
            </a:pPr>
            <a:r>
              <a:rPr lang="it-IT" sz="2600">
                <a:solidFill>
                  <a:schemeClr val="dk1"/>
                </a:solidFill>
                <a:latin typeface="Arial"/>
                <a:ea typeface="Arial"/>
                <a:cs typeface="Arial"/>
                <a:sym typeface="Arial"/>
              </a:rPr>
              <a:t>- Uniformità colore rosso</a:t>
            </a:r>
            <a:endParaRPr sz="2600">
              <a:solidFill>
                <a:schemeClr val="dk1"/>
              </a:solidFill>
              <a:latin typeface="Arial"/>
              <a:ea typeface="Arial"/>
              <a:cs typeface="Arial"/>
              <a:sym typeface="Arial"/>
            </a:endParaRPr>
          </a:p>
          <a:p>
            <a:pPr marL="342900" marR="0" lvl="0" indent="-342900" algn="l" rtl="0">
              <a:lnSpc>
                <a:spcPct val="90000"/>
              </a:lnSpc>
              <a:spcBef>
                <a:spcPts val="520"/>
              </a:spcBef>
              <a:spcAft>
                <a:spcPts val="0"/>
              </a:spcAft>
              <a:buNone/>
            </a:pPr>
            <a:r>
              <a:rPr lang="it-IT" sz="2600">
                <a:solidFill>
                  <a:schemeClr val="dk1"/>
                </a:solidFill>
                <a:latin typeface="Arial"/>
                <a:ea typeface="Arial"/>
                <a:cs typeface="Arial"/>
                <a:sym typeface="Arial"/>
              </a:rPr>
              <a:t>- Intensità colore rosso</a:t>
            </a:r>
            <a:endParaRPr sz="2600">
              <a:solidFill>
                <a:schemeClr val="dk1"/>
              </a:solidFill>
              <a:latin typeface="Arial"/>
              <a:ea typeface="Arial"/>
              <a:cs typeface="Arial"/>
              <a:sym typeface="Arial"/>
            </a:endParaRPr>
          </a:p>
          <a:p>
            <a:pPr marL="342900" marR="0" lvl="0" indent="-342900" algn="l" rtl="0">
              <a:lnSpc>
                <a:spcPct val="90000"/>
              </a:lnSpc>
              <a:spcBef>
                <a:spcPts val="520"/>
              </a:spcBef>
              <a:spcAft>
                <a:spcPts val="0"/>
              </a:spcAft>
              <a:buClr>
                <a:schemeClr val="accent1"/>
              </a:buClr>
              <a:buSzPts val="2600"/>
              <a:buFont typeface="Noto Sans Symbols"/>
              <a:buChar char="●"/>
            </a:pPr>
            <a:r>
              <a:rPr lang="it-IT" sz="2600">
                <a:solidFill>
                  <a:schemeClr val="dk1"/>
                </a:solidFill>
                <a:latin typeface="Arial"/>
                <a:ea typeface="Arial"/>
                <a:cs typeface="Arial"/>
                <a:sym typeface="Arial"/>
              </a:rPr>
              <a:t> Caratteristiche cinestetiche</a:t>
            </a:r>
            <a:endParaRPr/>
          </a:p>
          <a:p>
            <a:pPr marL="342900" marR="0" lvl="0" indent="-342900" algn="l" rtl="0">
              <a:lnSpc>
                <a:spcPct val="90000"/>
              </a:lnSpc>
              <a:spcBef>
                <a:spcPts val="520"/>
              </a:spcBef>
              <a:spcAft>
                <a:spcPts val="0"/>
              </a:spcAft>
              <a:buClr>
                <a:schemeClr val="accent1"/>
              </a:buClr>
              <a:buSzPts val="2600"/>
              <a:buFont typeface="Noto Sans Symbols"/>
              <a:buNone/>
            </a:pPr>
            <a:r>
              <a:rPr lang="it-IT" sz="2600">
                <a:solidFill>
                  <a:schemeClr val="dk1"/>
                </a:solidFill>
                <a:latin typeface="Arial"/>
                <a:ea typeface="Arial"/>
                <a:cs typeface="Arial"/>
                <a:sym typeface="Arial"/>
              </a:rPr>
              <a:t>- durezza</a:t>
            </a:r>
            <a:endParaRPr/>
          </a:p>
          <a:p>
            <a:pPr marL="342900" marR="0" lvl="0" indent="-342900" algn="l" rtl="0">
              <a:lnSpc>
                <a:spcPct val="90000"/>
              </a:lnSpc>
              <a:spcBef>
                <a:spcPts val="520"/>
              </a:spcBef>
              <a:spcAft>
                <a:spcPts val="0"/>
              </a:spcAft>
              <a:buNone/>
            </a:pPr>
            <a:r>
              <a:rPr lang="it-IT" sz="2600">
                <a:solidFill>
                  <a:schemeClr val="dk1"/>
                </a:solidFill>
                <a:latin typeface="Arial"/>
                <a:ea typeface="Arial"/>
                <a:cs typeface="Arial"/>
                <a:sym typeface="Arial"/>
              </a:rPr>
              <a:t>- farinosità</a:t>
            </a:r>
            <a:endParaRPr sz="2600">
              <a:solidFill>
                <a:schemeClr val="dk1"/>
              </a:solidFill>
              <a:latin typeface="Arial"/>
              <a:ea typeface="Arial"/>
              <a:cs typeface="Arial"/>
              <a:sym typeface="Arial"/>
            </a:endParaRPr>
          </a:p>
          <a:p>
            <a:pPr marL="342900" marR="0" lvl="0" indent="-342900" algn="l" rtl="0">
              <a:lnSpc>
                <a:spcPct val="90000"/>
              </a:lnSpc>
              <a:spcBef>
                <a:spcPts val="520"/>
              </a:spcBef>
              <a:spcAft>
                <a:spcPts val="0"/>
              </a:spcAft>
              <a:buNone/>
            </a:pPr>
            <a:r>
              <a:rPr lang="it-IT" sz="2600">
                <a:solidFill>
                  <a:schemeClr val="dk1"/>
                </a:solidFill>
                <a:latin typeface="Arial"/>
                <a:ea typeface="Arial"/>
                <a:cs typeface="Arial"/>
                <a:sym typeface="Arial"/>
              </a:rPr>
              <a:t>- succosità</a:t>
            </a:r>
            <a:endParaRPr/>
          </a:p>
          <a:p>
            <a:pPr marL="342900" marR="0" lvl="0" indent="-342900" algn="l" rtl="0">
              <a:lnSpc>
                <a:spcPct val="90000"/>
              </a:lnSpc>
              <a:spcBef>
                <a:spcPts val="520"/>
              </a:spcBef>
              <a:spcAft>
                <a:spcPts val="0"/>
              </a:spcAft>
              <a:buNone/>
            </a:pPr>
            <a:r>
              <a:rPr lang="it-IT" sz="2600">
                <a:solidFill>
                  <a:schemeClr val="dk1"/>
                </a:solidFill>
                <a:latin typeface="Arial"/>
                <a:ea typeface="Arial"/>
                <a:cs typeface="Arial"/>
                <a:sym typeface="Arial"/>
              </a:rPr>
              <a:t>- acquosità</a:t>
            </a:r>
            <a:endParaRPr/>
          </a:p>
          <a:p>
            <a:pPr marL="342900" marR="0" lvl="0" indent="-342900" algn="l" rtl="0">
              <a:lnSpc>
                <a:spcPct val="90000"/>
              </a:lnSpc>
              <a:spcBef>
                <a:spcPts val="520"/>
              </a:spcBef>
              <a:spcAft>
                <a:spcPts val="0"/>
              </a:spcAft>
              <a:buClr>
                <a:schemeClr val="accent1"/>
              </a:buClr>
              <a:buSzPts val="2600"/>
              <a:buFont typeface="Noto Sans Symbols"/>
              <a:buChar char="●"/>
            </a:pPr>
            <a:r>
              <a:rPr lang="it-IT" sz="2600">
                <a:solidFill>
                  <a:schemeClr val="dk1"/>
                </a:solidFill>
                <a:latin typeface="Arial"/>
                <a:ea typeface="Arial"/>
                <a:cs typeface="Arial"/>
                <a:sym typeface="Arial"/>
              </a:rPr>
              <a:t> Caratteristiche gustative</a:t>
            </a:r>
            <a:endParaRPr/>
          </a:p>
          <a:p>
            <a:pPr marL="342900" marR="0" lvl="0" indent="-342900" algn="l" rtl="0">
              <a:lnSpc>
                <a:spcPct val="90000"/>
              </a:lnSpc>
              <a:spcBef>
                <a:spcPts val="520"/>
              </a:spcBef>
              <a:spcAft>
                <a:spcPts val="0"/>
              </a:spcAft>
              <a:buNone/>
            </a:pPr>
            <a:r>
              <a:rPr lang="it-IT" sz="2600">
                <a:solidFill>
                  <a:schemeClr val="dk1"/>
                </a:solidFill>
                <a:latin typeface="Arial"/>
                <a:ea typeface="Arial"/>
                <a:cs typeface="Arial"/>
                <a:sym typeface="Arial"/>
              </a:rPr>
              <a:t>- dolce</a:t>
            </a:r>
            <a:endParaRPr/>
          </a:p>
          <a:p>
            <a:pPr marL="342900" marR="0" lvl="0" indent="-342900" algn="l" rtl="0">
              <a:lnSpc>
                <a:spcPct val="90000"/>
              </a:lnSpc>
              <a:spcBef>
                <a:spcPts val="520"/>
              </a:spcBef>
              <a:spcAft>
                <a:spcPts val="0"/>
              </a:spcAft>
              <a:buNone/>
            </a:pPr>
            <a:r>
              <a:rPr lang="it-IT" sz="2600">
                <a:solidFill>
                  <a:schemeClr val="dk1"/>
                </a:solidFill>
                <a:latin typeface="Arial"/>
                <a:ea typeface="Arial"/>
                <a:cs typeface="Arial"/>
                <a:sym typeface="Arial"/>
              </a:rPr>
              <a:t>- sapido</a:t>
            </a:r>
            <a:endParaRPr/>
          </a:p>
          <a:p>
            <a:pPr marL="342900" marR="0" lvl="0" indent="-342900" algn="l" rtl="0">
              <a:lnSpc>
                <a:spcPct val="90000"/>
              </a:lnSpc>
              <a:spcBef>
                <a:spcPts val="520"/>
              </a:spcBef>
              <a:spcAft>
                <a:spcPts val="0"/>
              </a:spcAft>
              <a:buNone/>
            </a:pPr>
            <a:r>
              <a:rPr lang="it-IT" sz="2600">
                <a:solidFill>
                  <a:schemeClr val="dk1"/>
                </a:solidFill>
                <a:latin typeface="Arial"/>
                <a:ea typeface="Arial"/>
                <a:cs typeface="Arial"/>
                <a:sym typeface="Arial"/>
              </a:rPr>
              <a:t>- aroma di pomodoro rosso (cis-3-esen1-olo)</a:t>
            </a:r>
            <a:endParaRP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Shape 2381"/>
        <p:cNvGrpSpPr/>
        <p:nvPr/>
      </p:nvGrpSpPr>
      <p:grpSpPr>
        <a:xfrm>
          <a:off x="0" y="0"/>
          <a:ext cx="0" cy="0"/>
          <a:chOff x="0" y="0"/>
          <a:chExt cx="0" cy="0"/>
        </a:xfrm>
      </p:grpSpPr>
      <p:sp>
        <p:nvSpPr>
          <p:cNvPr id="2382" name="Google Shape;2382;p26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Espressione risultati intensità (cm)</a:t>
            </a:r>
            <a:endParaRPr>
              <a:latin typeface="Arial"/>
              <a:ea typeface="Arial"/>
              <a:cs typeface="Arial"/>
              <a:sym typeface="Arial"/>
            </a:endParaRPr>
          </a:p>
        </p:txBody>
      </p:sp>
      <p:sp>
        <p:nvSpPr>
          <p:cNvPr id="2383" name="Google Shape;2383;p265"/>
          <p:cNvSpPr txBox="1">
            <a:spLocks noGrp="1"/>
          </p:cNvSpPr>
          <p:nvPr>
            <p:ph type="body" idx="1"/>
          </p:nvPr>
        </p:nvSpPr>
        <p:spPr>
          <a:xfrm>
            <a:off x="533400" y="2636838"/>
            <a:ext cx="4038600" cy="3744912"/>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1400"/>
              <a:buFont typeface="Arial"/>
              <a:buChar char="-"/>
            </a:pPr>
            <a:r>
              <a:rPr lang="it-IT" sz="1400">
                <a:latin typeface="Arial"/>
                <a:ea typeface="Arial"/>
                <a:cs typeface="Arial"/>
                <a:sym typeface="Arial"/>
              </a:rPr>
              <a:t>Uniformità colore rosso</a:t>
            </a:r>
            <a:endParaRPr sz="1400">
              <a:latin typeface="Arial"/>
              <a:ea typeface="Arial"/>
              <a:cs typeface="Arial"/>
              <a:sym typeface="Arial"/>
            </a:endParaRPr>
          </a:p>
          <a:p>
            <a:pPr marL="342900" lvl="0" indent="-254000" algn="l" rtl="0">
              <a:lnSpc>
                <a:spcPct val="90000"/>
              </a:lnSpc>
              <a:spcBef>
                <a:spcPts val="280"/>
              </a:spcBef>
              <a:spcAft>
                <a:spcPts val="0"/>
              </a:spcAft>
              <a:buSzPts val="1400"/>
              <a:buFont typeface="Arial"/>
              <a:buNone/>
            </a:pPr>
            <a:endParaRPr sz="1400">
              <a:latin typeface="Arial"/>
              <a:ea typeface="Arial"/>
              <a:cs typeface="Arial"/>
              <a:sym typeface="Arial"/>
            </a:endParaRPr>
          </a:p>
          <a:p>
            <a:pPr marL="342900" lvl="0" indent="-342900" algn="l" rtl="0">
              <a:lnSpc>
                <a:spcPct val="90000"/>
              </a:lnSpc>
              <a:spcBef>
                <a:spcPts val="280"/>
              </a:spcBef>
              <a:spcAft>
                <a:spcPts val="0"/>
              </a:spcAft>
              <a:buSzPts val="1400"/>
              <a:buFont typeface="Arial"/>
              <a:buChar char="-"/>
            </a:pPr>
            <a:r>
              <a:rPr lang="it-IT" sz="1400">
                <a:latin typeface="Arial"/>
                <a:ea typeface="Arial"/>
                <a:cs typeface="Arial"/>
                <a:sym typeface="Arial"/>
              </a:rPr>
              <a:t>Intensità colore rosso</a:t>
            </a:r>
            <a:endParaRPr sz="1400">
              <a:latin typeface="Arial"/>
              <a:ea typeface="Arial"/>
              <a:cs typeface="Arial"/>
              <a:sym typeface="Arial"/>
            </a:endParaRPr>
          </a:p>
          <a:p>
            <a:pPr marL="342900" lvl="0" indent="-254000" algn="l" rtl="0">
              <a:lnSpc>
                <a:spcPct val="90000"/>
              </a:lnSpc>
              <a:spcBef>
                <a:spcPts val="280"/>
              </a:spcBef>
              <a:spcAft>
                <a:spcPts val="0"/>
              </a:spcAft>
              <a:buSzPts val="1400"/>
              <a:buFont typeface="Arial"/>
              <a:buNone/>
            </a:pPr>
            <a:endParaRPr sz="1400">
              <a:latin typeface="Arial"/>
              <a:ea typeface="Arial"/>
              <a:cs typeface="Arial"/>
              <a:sym typeface="Arial"/>
            </a:endParaRPr>
          </a:p>
          <a:p>
            <a:pPr marL="342900" lvl="0" indent="-342900" algn="l" rtl="0">
              <a:lnSpc>
                <a:spcPct val="90000"/>
              </a:lnSpc>
              <a:spcBef>
                <a:spcPts val="280"/>
              </a:spcBef>
              <a:spcAft>
                <a:spcPts val="0"/>
              </a:spcAft>
              <a:buSzPts val="1400"/>
              <a:buFont typeface="Arial"/>
              <a:buChar char="-"/>
            </a:pPr>
            <a:r>
              <a:rPr lang="it-IT" sz="1400">
                <a:latin typeface="Arial"/>
                <a:ea typeface="Arial"/>
                <a:cs typeface="Arial"/>
                <a:sym typeface="Arial"/>
              </a:rPr>
              <a:t>durezza</a:t>
            </a:r>
            <a:endParaRPr/>
          </a:p>
          <a:p>
            <a:pPr marL="342900" lvl="0" indent="-254000" algn="l" rtl="0">
              <a:lnSpc>
                <a:spcPct val="90000"/>
              </a:lnSpc>
              <a:spcBef>
                <a:spcPts val="280"/>
              </a:spcBef>
              <a:spcAft>
                <a:spcPts val="0"/>
              </a:spcAft>
              <a:buSzPts val="1400"/>
              <a:buFont typeface="Arial"/>
              <a:buNone/>
            </a:pPr>
            <a:endParaRPr sz="1400">
              <a:latin typeface="Arial"/>
              <a:ea typeface="Arial"/>
              <a:cs typeface="Arial"/>
              <a:sym typeface="Arial"/>
            </a:endParaRPr>
          </a:p>
          <a:p>
            <a:pPr marL="342900" lvl="0" indent="-342900" algn="l" rtl="0">
              <a:lnSpc>
                <a:spcPct val="90000"/>
              </a:lnSpc>
              <a:spcBef>
                <a:spcPts val="280"/>
              </a:spcBef>
              <a:spcAft>
                <a:spcPts val="0"/>
              </a:spcAft>
              <a:buSzPts val="1400"/>
              <a:buFont typeface="Arial"/>
              <a:buChar char="-"/>
            </a:pPr>
            <a:r>
              <a:rPr lang="it-IT" sz="1400">
                <a:latin typeface="Arial"/>
                <a:ea typeface="Arial"/>
                <a:cs typeface="Arial"/>
                <a:sym typeface="Arial"/>
              </a:rPr>
              <a:t>farinosità</a:t>
            </a:r>
            <a:endParaRPr sz="1400">
              <a:latin typeface="Arial"/>
              <a:ea typeface="Arial"/>
              <a:cs typeface="Arial"/>
              <a:sym typeface="Arial"/>
            </a:endParaRPr>
          </a:p>
          <a:p>
            <a:pPr marL="342900" lvl="0" indent="-254000" algn="l" rtl="0">
              <a:lnSpc>
                <a:spcPct val="90000"/>
              </a:lnSpc>
              <a:spcBef>
                <a:spcPts val="280"/>
              </a:spcBef>
              <a:spcAft>
                <a:spcPts val="0"/>
              </a:spcAft>
              <a:buSzPts val="1400"/>
              <a:buFont typeface="Arial"/>
              <a:buNone/>
            </a:pPr>
            <a:endParaRPr sz="1400">
              <a:latin typeface="Arial"/>
              <a:ea typeface="Arial"/>
              <a:cs typeface="Arial"/>
              <a:sym typeface="Arial"/>
            </a:endParaRPr>
          </a:p>
          <a:p>
            <a:pPr marL="342900" lvl="0" indent="-342900" algn="l" rtl="0">
              <a:lnSpc>
                <a:spcPct val="90000"/>
              </a:lnSpc>
              <a:spcBef>
                <a:spcPts val="280"/>
              </a:spcBef>
              <a:spcAft>
                <a:spcPts val="0"/>
              </a:spcAft>
              <a:buSzPts val="1400"/>
              <a:buFont typeface="Arial"/>
              <a:buChar char="-"/>
            </a:pPr>
            <a:r>
              <a:rPr lang="it-IT" sz="1400">
                <a:latin typeface="Arial"/>
                <a:ea typeface="Arial"/>
                <a:cs typeface="Arial"/>
                <a:sym typeface="Arial"/>
              </a:rPr>
              <a:t>succosità</a:t>
            </a:r>
            <a:endParaRPr/>
          </a:p>
          <a:p>
            <a:pPr marL="342900" lvl="0" indent="-254000" algn="l" rtl="0">
              <a:lnSpc>
                <a:spcPct val="90000"/>
              </a:lnSpc>
              <a:spcBef>
                <a:spcPts val="280"/>
              </a:spcBef>
              <a:spcAft>
                <a:spcPts val="0"/>
              </a:spcAft>
              <a:buSzPts val="1400"/>
              <a:buFont typeface="Arial"/>
              <a:buNone/>
            </a:pPr>
            <a:endParaRPr sz="1400">
              <a:latin typeface="Arial"/>
              <a:ea typeface="Arial"/>
              <a:cs typeface="Arial"/>
              <a:sym typeface="Arial"/>
            </a:endParaRPr>
          </a:p>
          <a:p>
            <a:pPr marL="342900" lvl="0" indent="-342900" algn="l" rtl="0">
              <a:lnSpc>
                <a:spcPct val="90000"/>
              </a:lnSpc>
              <a:spcBef>
                <a:spcPts val="280"/>
              </a:spcBef>
              <a:spcAft>
                <a:spcPts val="0"/>
              </a:spcAft>
              <a:buSzPts val="1400"/>
              <a:buFont typeface="Arial"/>
              <a:buChar char="-"/>
            </a:pPr>
            <a:r>
              <a:rPr lang="it-IT" sz="1400">
                <a:latin typeface="Arial"/>
                <a:ea typeface="Arial"/>
                <a:cs typeface="Arial"/>
                <a:sym typeface="Arial"/>
              </a:rPr>
              <a:t>acquosità</a:t>
            </a:r>
            <a:endParaRPr/>
          </a:p>
          <a:p>
            <a:pPr marL="342900" lvl="0" indent="-254000" algn="l" rtl="0">
              <a:lnSpc>
                <a:spcPct val="90000"/>
              </a:lnSpc>
              <a:spcBef>
                <a:spcPts val="280"/>
              </a:spcBef>
              <a:spcAft>
                <a:spcPts val="0"/>
              </a:spcAft>
              <a:buSzPts val="1400"/>
              <a:buFont typeface="Arial"/>
              <a:buNone/>
            </a:pPr>
            <a:endParaRPr sz="1400">
              <a:latin typeface="Arial"/>
              <a:ea typeface="Arial"/>
              <a:cs typeface="Arial"/>
              <a:sym typeface="Arial"/>
            </a:endParaRPr>
          </a:p>
          <a:p>
            <a:pPr marL="342900" lvl="0" indent="-342900" algn="l" rtl="0">
              <a:lnSpc>
                <a:spcPct val="90000"/>
              </a:lnSpc>
              <a:spcBef>
                <a:spcPts val="280"/>
              </a:spcBef>
              <a:spcAft>
                <a:spcPts val="0"/>
              </a:spcAft>
              <a:buSzPts val="1400"/>
              <a:buFont typeface="Arial"/>
              <a:buChar char="-"/>
            </a:pPr>
            <a:r>
              <a:rPr lang="it-IT" sz="1400">
                <a:latin typeface="Arial"/>
                <a:ea typeface="Arial"/>
                <a:cs typeface="Arial"/>
                <a:sym typeface="Arial"/>
              </a:rPr>
              <a:t>dolce</a:t>
            </a:r>
            <a:endParaRPr/>
          </a:p>
          <a:p>
            <a:pPr marL="342900" lvl="0" indent="-254000" algn="l" rtl="0">
              <a:lnSpc>
                <a:spcPct val="90000"/>
              </a:lnSpc>
              <a:spcBef>
                <a:spcPts val="280"/>
              </a:spcBef>
              <a:spcAft>
                <a:spcPts val="0"/>
              </a:spcAft>
              <a:buSzPts val="1400"/>
              <a:buFont typeface="Arial"/>
              <a:buNone/>
            </a:pPr>
            <a:endParaRPr sz="1400">
              <a:latin typeface="Arial"/>
              <a:ea typeface="Arial"/>
              <a:cs typeface="Arial"/>
              <a:sym typeface="Arial"/>
            </a:endParaRPr>
          </a:p>
          <a:p>
            <a:pPr marL="342900" lvl="0" indent="-342900" algn="l" rtl="0">
              <a:lnSpc>
                <a:spcPct val="90000"/>
              </a:lnSpc>
              <a:spcBef>
                <a:spcPts val="280"/>
              </a:spcBef>
              <a:spcAft>
                <a:spcPts val="0"/>
              </a:spcAft>
              <a:buSzPts val="1400"/>
              <a:buFont typeface="Arial"/>
              <a:buChar char="-"/>
            </a:pPr>
            <a:r>
              <a:rPr lang="it-IT" sz="1400">
                <a:latin typeface="Arial"/>
                <a:ea typeface="Arial"/>
                <a:cs typeface="Arial"/>
                <a:sym typeface="Arial"/>
              </a:rPr>
              <a:t>sapido</a:t>
            </a:r>
            <a:endParaRPr/>
          </a:p>
          <a:p>
            <a:pPr marL="342900" lvl="0" indent="-254000" algn="l" rtl="0">
              <a:lnSpc>
                <a:spcPct val="90000"/>
              </a:lnSpc>
              <a:spcBef>
                <a:spcPts val="280"/>
              </a:spcBef>
              <a:spcAft>
                <a:spcPts val="0"/>
              </a:spcAft>
              <a:buSzPts val="1400"/>
              <a:buFont typeface="Arial"/>
              <a:buNone/>
            </a:pPr>
            <a:endParaRPr sz="1400">
              <a:latin typeface="Arial"/>
              <a:ea typeface="Arial"/>
              <a:cs typeface="Arial"/>
              <a:sym typeface="Arial"/>
            </a:endParaRPr>
          </a:p>
          <a:p>
            <a:pPr marL="342900" lvl="0" indent="-342900" algn="l" rtl="0">
              <a:lnSpc>
                <a:spcPct val="90000"/>
              </a:lnSpc>
              <a:spcBef>
                <a:spcPts val="280"/>
              </a:spcBef>
              <a:spcAft>
                <a:spcPts val="0"/>
              </a:spcAft>
              <a:buSzPts val="1400"/>
              <a:buFont typeface="Arial"/>
              <a:buChar char="-"/>
            </a:pPr>
            <a:r>
              <a:rPr lang="it-IT" sz="1400">
                <a:latin typeface="Arial"/>
                <a:ea typeface="Arial"/>
                <a:cs typeface="Arial"/>
                <a:sym typeface="Arial"/>
              </a:rPr>
              <a:t>aroma di pomodoro rosso</a:t>
            </a:r>
            <a:endParaRPr/>
          </a:p>
          <a:p>
            <a:pPr marL="342900" lvl="0" indent="-342900" algn="l" rtl="0">
              <a:lnSpc>
                <a:spcPct val="90000"/>
              </a:lnSpc>
              <a:spcBef>
                <a:spcPts val="280"/>
              </a:spcBef>
              <a:spcAft>
                <a:spcPts val="0"/>
              </a:spcAft>
              <a:buSzPts val="1400"/>
              <a:buFont typeface="Arial"/>
              <a:buNone/>
            </a:pPr>
            <a:r>
              <a:rPr lang="it-IT" sz="1400">
                <a:latin typeface="Arial"/>
                <a:ea typeface="Arial"/>
                <a:cs typeface="Arial"/>
                <a:sym typeface="Arial"/>
              </a:rPr>
              <a:t>	</a:t>
            </a:r>
            <a:endParaRPr/>
          </a:p>
        </p:txBody>
      </p:sp>
      <p:graphicFrame>
        <p:nvGraphicFramePr>
          <p:cNvPr id="2384" name="Google Shape;2384;p265"/>
          <p:cNvGraphicFramePr/>
          <p:nvPr/>
        </p:nvGraphicFramePr>
        <p:xfrm>
          <a:off x="3568700" y="1960563"/>
          <a:ext cx="3000000" cy="3000000"/>
        </p:xfrm>
        <a:graphic>
          <a:graphicData uri="http://schemas.openxmlformats.org/drawingml/2006/table">
            <a:tbl>
              <a:tblPr>
                <a:noFill/>
                <a:tableStyleId>{72B8A30A-59E3-4B89-ACF1-21BEB6042D7F}</a:tableStyleId>
              </a:tblPr>
              <a:tblGrid>
                <a:gridCol w="1295400">
                  <a:extLst>
                    <a:ext uri="{9D8B030D-6E8A-4147-A177-3AD203B41FA5}">
                      <a16:colId xmlns:a16="http://schemas.microsoft.com/office/drawing/2014/main" val="20000"/>
                    </a:ext>
                  </a:extLst>
                </a:gridCol>
                <a:gridCol w="1297000">
                  <a:extLst>
                    <a:ext uri="{9D8B030D-6E8A-4147-A177-3AD203B41FA5}">
                      <a16:colId xmlns:a16="http://schemas.microsoft.com/office/drawing/2014/main" val="20001"/>
                    </a:ext>
                  </a:extLst>
                </a:gridCol>
                <a:gridCol w="1223950">
                  <a:extLst>
                    <a:ext uri="{9D8B030D-6E8A-4147-A177-3AD203B41FA5}">
                      <a16:colId xmlns:a16="http://schemas.microsoft.com/office/drawing/2014/main" val="20002"/>
                    </a:ext>
                  </a:extLst>
                </a:gridCol>
                <a:gridCol w="1301750">
                  <a:extLst>
                    <a:ext uri="{9D8B030D-6E8A-4147-A177-3AD203B41FA5}">
                      <a16:colId xmlns:a16="http://schemas.microsoft.com/office/drawing/2014/main" val="20003"/>
                    </a:ext>
                  </a:extLst>
                </a:gridCol>
              </a:tblGrid>
              <a:tr h="627075">
                <a:tc>
                  <a:txBody>
                    <a:bodyPr/>
                    <a:lstStyle/>
                    <a:p>
                      <a:pPr marL="0" marR="0" lvl="0" indent="0" algn="ctr" rtl="0">
                        <a:lnSpc>
                          <a:spcPct val="100000"/>
                        </a:lnSpc>
                        <a:spcBef>
                          <a:spcPts val="0"/>
                        </a:spcBef>
                        <a:spcAft>
                          <a:spcPts val="0"/>
                        </a:spcAft>
                        <a:buClr>
                          <a:schemeClr val="accent1"/>
                        </a:buClr>
                        <a:buSzPts val="1400"/>
                        <a:buFont typeface="Noto Sans Symbols"/>
                        <a:buNone/>
                      </a:pPr>
                      <a:r>
                        <a:rPr lang="it-IT" sz="1400" b="0" i="0" u="none" strike="noStrike" cap="none">
                          <a:solidFill>
                            <a:schemeClr val="dk1"/>
                          </a:solidFill>
                          <a:latin typeface="Arial"/>
                          <a:ea typeface="Arial"/>
                          <a:cs typeface="Arial"/>
                          <a:sym typeface="Arial"/>
                        </a:rPr>
                        <a:t>Media</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400"/>
                        <a:buFont typeface="Noto Sans Symbols"/>
                        <a:buNone/>
                      </a:pPr>
                      <a:r>
                        <a:rPr lang="it-IT" sz="1400" b="0" i="0" u="none" strike="noStrike" cap="none">
                          <a:solidFill>
                            <a:schemeClr val="dk1"/>
                          </a:solidFill>
                          <a:latin typeface="Arial"/>
                          <a:ea typeface="Arial"/>
                          <a:cs typeface="Arial"/>
                          <a:sym typeface="Arial"/>
                        </a:rPr>
                        <a:t>Dev. Std.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400"/>
                        <a:buFont typeface="Noto Sans Symbols"/>
                        <a:buNone/>
                      </a:pPr>
                      <a:r>
                        <a:rPr lang="it-IT" sz="1400" b="0" i="0" u="none" strike="noStrike" cap="none">
                          <a:solidFill>
                            <a:schemeClr val="dk1"/>
                          </a:solidFill>
                          <a:latin typeface="Arial"/>
                          <a:ea typeface="Arial"/>
                          <a:cs typeface="Arial"/>
                          <a:sym typeface="Arial"/>
                        </a:rPr>
                        <a:t>Media</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400"/>
                        <a:buFont typeface="Noto Sans Symbols"/>
                        <a:buNone/>
                      </a:pPr>
                      <a:r>
                        <a:rPr lang="it-IT" sz="1400" b="0" i="0" u="none" strike="noStrike" cap="none">
                          <a:solidFill>
                            <a:schemeClr val="dk1"/>
                          </a:solidFill>
                          <a:latin typeface="Arial"/>
                          <a:ea typeface="Arial"/>
                          <a:cs typeface="Arial"/>
                          <a:sym typeface="Arial"/>
                        </a:rPr>
                        <a:t>Dev. Std.</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50850">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8</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0,4</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7,5</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0,4</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50850">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7,5</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0,2</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7,5</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0,3</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50850">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8</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0,5</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5,2</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0,8</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49275">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1</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1</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5,5</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1,5</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50850">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8</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1</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4</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0,5</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450850">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2</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1</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5,2</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1,3</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50850">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7</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1</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5,2</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0,8</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449275">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6,5</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1</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4,5</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0,5</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450850">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7,5</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0,5</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5</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800"/>
                        <a:buFont typeface="Noto Sans Symbols"/>
                        <a:buNone/>
                      </a:pPr>
                      <a:r>
                        <a:rPr lang="it-IT" sz="1800" b="0" i="0" u="none" strike="noStrike" cap="none">
                          <a:solidFill>
                            <a:schemeClr val="dk1"/>
                          </a:solidFill>
                          <a:latin typeface="Arial"/>
                          <a:ea typeface="Arial"/>
                          <a:cs typeface="Arial"/>
                          <a:sym typeface="Arial"/>
                        </a:rPr>
                        <a:t>1</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2385" name="Google Shape;2385;p265"/>
          <p:cNvSpPr txBox="1"/>
          <p:nvPr/>
        </p:nvSpPr>
        <p:spPr>
          <a:xfrm>
            <a:off x="3635896" y="1340768"/>
            <a:ext cx="496855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           </a:t>
            </a:r>
            <a:r>
              <a:rPr lang="it-IT" sz="1800" b="1">
                <a:solidFill>
                  <a:srgbClr val="000090"/>
                </a:solidFill>
                <a:latin typeface="Arial"/>
                <a:ea typeface="Arial"/>
                <a:cs typeface="Arial"/>
                <a:sym typeface="Arial"/>
              </a:rPr>
              <a:t>  BLU</a:t>
            </a:r>
            <a:r>
              <a:rPr lang="it-IT" sz="1800">
                <a:solidFill>
                  <a:schemeClr val="dk1"/>
                </a:solidFill>
                <a:latin typeface="Arial"/>
                <a:ea typeface="Arial"/>
                <a:cs typeface="Arial"/>
                <a:sym typeface="Arial"/>
              </a:rPr>
              <a:t>		      </a:t>
            </a:r>
            <a:r>
              <a:rPr lang="it-IT" sz="1800" b="1">
                <a:solidFill>
                  <a:srgbClr val="D400B7"/>
                </a:solidFill>
                <a:latin typeface="Arial"/>
                <a:ea typeface="Arial"/>
                <a:cs typeface="Arial"/>
                <a:sym typeface="Arial"/>
              </a:rPr>
              <a:t>ROSA</a:t>
            </a:r>
            <a:r>
              <a:rPr lang="it-IT" sz="1800">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Shape 2389"/>
        <p:cNvGrpSpPr/>
        <p:nvPr/>
      </p:nvGrpSpPr>
      <p:grpSpPr>
        <a:xfrm>
          <a:off x="0" y="0"/>
          <a:ext cx="0" cy="0"/>
          <a:chOff x="0" y="0"/>
          <a:chExt cx="0" cy="0"/>
        </a:xfrm>
      </p:grpSpPr>
      <p:sp>
        <p:nvSpPr>
          <p:cNvPr id="2390" name="Google Shape;2390;p26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Elaborazione visiva del risultato QDA</a:t>
            </a:r>
            <a:endParaRPr>
              <a:latin typeface="Arial"/>
              <a:ea typeface="Arial"/>
              <a:cs typeface="Arial"/>
              <a:sym typeface="Arial"/>
            </a:endParaRPr>
          </a:p>
        </p:txBody>
      </p:sp>
      <p:grpSp>
        <p:nvGrpSpPr>
          <p:cNvPr id="2391" name="Google Shape;2391;p266"/>
          <p:cNvGrpSpPr/>
          <p:nvPr/>
        </p:nvGrpSpPr>
        <p:grpSpPr>
          <a:xfrm>
            <a:off x="855663" y="981075"/>
            <a:ext cx="7461250" cy="5876925"/>
            <a:chOff x="872" y="1008"/>
            <a:chExt cx="4016" cy="2876"/>
          </a:xfrm>
        </p:grpSpPr>
        <p:graphicFrame>
          <p:nvGraphicFramePr>
            <p:cNvPr id="2392" name="Google Shape;2392;p266"/>
            <p:cNvGraphicFramePr/>
            <p:nvPr/>
          </p:nvGraphicFramePr>
          <p:xfrm>
            <a:off x="872" y="1008"/>
            <a:ext cx="4016" cy="2854"/>
          </p:xfrm>
          <a:graphic>
            <a:graphicData uri="http://schemas.openxmlformats.org/presentationml/2006/ole">
              <mc:AlternateContent xmlns:mc="http://schemas.openxmlformats.org/markup-compatibility/2006">
                <mc:Choice xmlns:v="urn:schemas-microsoft-com:vml" Requires="v">
                  <p:oleObj spid="_x0000_s3076" r:id="rId4" imgW="4016" imgH="2854" progId="Excel.Sheet.8">
                    <p:embed/>
                  </p:oleObj>
                </mc:Choice>
                <mc:Fallback>
                  <p:oleObj r:id="rId4" imgW="4016" imgH="2854" progId="Excel.Sheet.8">
                    <p:embed/>
                    <p:pic>
                      <p:nvPicPr>
                        <p:cNvPr id="2392" name="Google Shape;2392;p266"/>
                        <p:cNvPicPr preferRelativeResize="0"/>
                        <p:nvPr/>
                      </p:nvPicPr>
                      <p:blipFill rotWithShape="1">
                        <a:blip r:embed="rId5">
                          <a:alphaModFix/>
                        </a:blip>
                        <a:srcRect/>
                        <a:stretch/>
                      </p:blipFill>
                      <p:spPr>
                        <a:xfrm>
                          <a:off x="872" y="1008"/>
                          <a:ext cx="4016" cy="2854"/>
                        </a:xfrm>
                        <a:prstGeom prst="rect">
                          <a:avLst/>
                        </a:prstGeom>
                        <a:noFill/>
                        <a:ln>
                          <a:noFill/>
                        </a:ln>
                      </p:spPr>
                    </p:pic>
                  </p:oleObj>
                </mc:Fallback>
              </mc:AlternateContent>
            </a:graphicData>
          </a:graphic>
        </p:graphicFrame>
        <p:sp>
          <p:nvSpPr>
            <p:cNvPr id="2393" name="Google Shape;2393;p266"/>
            <p:cNvSpPr/>
            <p:nvPr/>
          </p:nvSpPr>
          <p:spPr>
            <a:xfrm>
              <a:off x="2290" y="3657"/>
              <a:ext cx="1134" cy="227"/>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94" name="Google Shape;2394;p266"/>
            <p:cNvSpPr/>
            <p:nvPr/>
          </p:nvSpPr>
          <p:spPr>
            <a:xfrm>
              <a:off x="1973" y="1071"/>
              <a:ext cx="1769" cy="227"/>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pic>
        <p:nvPicPr>
          <p:cNvPr id="3073" name="Picture 1">
            <a:extLst>
              <a:ext uri="{FF2B5EF4-FFF2-40B4-BE49-F238E27FC236}">
                <a16:creationId xmlns:a16="http://schemas.microsoft.com/office/drawing/2014/main" id="{C78B7D3C-5228-654A-B5FA-32065B0AF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Panel test: limiti</a:t>
            </a:r>
            <a:endParaRPr/>
          </a:p>
        </p:txBody>
      </p:sp>
      <p:sp>
        <p:nvSpPr>
          <p:cNvPr id="286" name="Google Shape;286;p27"/>
          <p:cNvSpPr txBox="1">
            <a:spLocks noGrp="1"/>
          </p:cNvSpPr>
          <p:nvPr>
            <p:ph type="body" idx="1"/>
          </p:nvPr>
        </p:nvSpPr>
        <p:spPr>
          <a:xfrm>
            <a:off x="468313" y="1628775"/>
            <a:ext cx="8218487" cy="4502150"/>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3200"/>
              <a:buFont typeface="Noto Sans Symbols"/>
              <a:buNone/>
            </a:pPr>
            <a:r>
              <a:rPr lang="it-IT">
                <a:latin typeface="Arial"/>
                <a:ea typeface="Arial"/>
                <a:cs typeface="Arial"/>
                <a:sym typeface="Arial"/>
              </a:rPr>
              <a:t>	In alcuni casi lo scopo dell’analisi è di valutare il livello di "accettabilità” o "gradimento" di un alimento o anche una sua caratteristica così come percepita dal consumatore</a:t>
            </a:r>
            <a:endParaRPr/>
          </a:p>
          <a:p>
            <a:pPr marL="342900" lvl="0" indent="-342900" algn="just" rtl="0">
              <a:lnSpc>
                <a:spcPct val="90000"/>
              </a:lnSpc>
              <a:spcBef>
                <a:spcPts val="640"/>
              </a:spcBef>
              <a:spcAft>
                <a:spcPts val="0"/>
              </a:spcAft>
              <a:buSzPts val="3200"/>
              <a:buFont typeface="Noto Sans Symbols"/>
              <a:buNone/>
            </a:pPr>
            <a:endParaRPr>
              <a:latin typeface="Arial"/>
              <a:ea typeface="Arial"/>
              <a:cs typeface="Arial"/>
              <a:sym typeface="Arial"/>
            </a:endParaRPr>
          </a:p>
          <a:p>
            <a:pPr marL="342900" lvl="0" indent="-342900" algn="just" rtl="0">
              <a:lnSpc>
                <a:spcPct val="90000"/>
              </a:lnSpc>
              <a:spcBef>
                <a:spcPts val="640"/>
              </a:spcBef>
              <a:spcAft>
                <a:spcPts val="0"/>
              </a:spcAft>
              <a:buSzPts val="3200"/>
              <a:buFont typeface="Noto Sans Symbols"/>
              <a:buNone/>
            </a:pPr>
            <a:r>
              <a:rPr lang="it-IT">
                <a:latin typeface="Arial"/>
                <a:ea typeface="Arial"/>
                <a:cs typeface="Arial"/>
                <a:sym typeface="Arial"/>
              </a:rPr>
              <a:t>	In questi casi bisogna ricorrere al “consumer test”</a:t>
            </a:r>
            <a:endParaRPr>
              <a:latin typeface="Arial"/>
              <a:ea typeface="Arial"/>
              <a:cs typeface="Arial"/>
              <a:sym typeface="Arial"/>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Shape 2398"/>
        <p:cNvGrpSpPr/>
        <p:nvPr/>
      </p:nvGrpSpPr>
      <p:grpSpPr>
        <a:xfrm>
          <a:off x="0" y="0"/>
          <a:ext cx="0" cy="0"/>
          <a:chOff x="0" y="0"/>
          <a:chExt cx="0" cy="0"/>
        </a:xfrm>
      </p:grpSpPr>
      <p:sp>
        <p:nvSpPr>
          <p:cNvPr id="2399" name="Google Shape;2399;p2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Ripetizione del test</a:t>
            </a:r>
            <a:endParaRPr/>
          </a:p>
        </p:txBody>
      </p:sp>
      <p:sp>
        <p:nvSpPr>
          <p:cNvPr id="2400" name="Google Shape;2400;p267"/>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3200"/>
              <a:buChar char="●"/>
            </a:pPr>
            <a:r>
              <a:rPr lang="it-IT">
                <a:latin typeface="Arial"/>
                <a:ea typeface="Arial"/>
                <a:cs typeface="Arial"/>
                <a:sym typeface="Arial"/>
              </a:rPr>
              <a:t> </a:t>
            </a:r>
            <a:r>
              <a:rPr lang="it-IT" sz="3000">
                <a:latin typeface="Arial"/>
                <a:ea typeface="Arial"/>
                <a:cs typeface="Arial"/>
                <a:sym typeface="Arial"/>
              </a:rPr>
              <a:t>Il test QDA va ripetuto due volte in due sessioni separate (es. mattino-pomeriggio). </a:t>
            </a:r>
            <a:endParaRPr/>
          </a:p>
          <a:p>
            <a:pPr marL="342900" lvl="0" indent="-152400" algn="just" rtl="0">
              <a:spcBef>
                <a:spcPts val="600"/>
              </a:spcBef>
              <a:spcAft>
                <a:spcPts val="0"/>
              </a:spcAft>
              <a:buSzPts val="3000"/>
              <a:buNone/>
            </a:pPr>
            <a:endParaRPr sz="3000">
              <a:latin typeface="Arial"/>
              <a:ea typeface="Arial"/>
              <a:cs typeface="Arial"/>
              <a:sym typeface="Arial"/>
            </a:endParaRPr>
          </a:p>
          <a:p>
            <a:pPr marL="342900" lvl="0" indent="-342900" algn="just" rtl="0">
              <a:spcBef>
                <a:spcPts val="600"/>
              </a:spcBef>
              <a:spcAft>
                <a:spcPts val="0"/>
              </a:spcAft>
              <a:buSzPts val="3000"/>
              <a:buChar char="●"/>
            </a:pPr>
            <a:r>
              <a:rPr lang="it-IT" sz="3000">
                <a:latin typeface="Arial"/>
                <a:ea typeface="Arial"/>
                <a:cs typeface="Arial"/>
                <a:sym typeface="Arial"/>
              </a:rPr>
              <a:t> Le sessioni dovrebbero essere abbastanza distanti da evitare che nel secondo test i giudici possano ricordare ‘a memoria’ le valutazioni (punteggi) del primo test.</a:t>
            </a:r>
            <a:endParaRPr/>
          </a:p>
          <a:p>
            <a:pPr marL="342900" lvl="0" indent="-152400" algn="just" rtl="0">
              <a:spcBef>
                <a:spcPts val="600"/>
              </a:spcBef>
              <a:spcAft>
                <a:spcPts val="0"/>
              </a:spcAft>
              <a:buSzPts val="3000"/>
              <a:buNone/>
            </a:pPr>
            <a:endParaRPr sz="3000">
              <a:latin typeface="Arial"/>
              <a:ea typeface="Arial"/>
              <a:cs typeface="Arial"/>
              <a:sym typeface="Arial"/>
            </a:endParaRPr>
          </a:p>
          <a:p>
            <a:pPr marL="342900" lvl="0" indent="-342900" algn="just" rtl="0">
              <a:spcBef>
                <a:spcPts val="600"/>
              </a:spcBef>
              <a:spcAft>
                <a:spcPts val="0"/>
              </a:spcAft>
              <a:buSzPts val="3000"/>
              <a:buChar char="●"/>
            </a:pPr>
            <a:r>
              <a:rPr lang="it-IT" sz="3000">
                <a:latin typeface="Arial"/>
                <a:ea typeface="Arial"/>
                <a:cs typeface="Arial"/>
                <a:sym typeface="Arial"/>
              </a:rPr>
              <a:t>La ripetizione permette la verifica delle performance di ogni giudice.</a:t>
            </a:r>
            <a:endParaRP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Shape 2404"/>
        <p:cNvGrpSpPr/>
        <p:nvPr/>
      </p:nvGrpSpPr>
      <p:grpSpPr>
        <a:xfrm>
          <a:off x="0" y="0"/>
          <a:ext cx="0" cy="0"/>
          <a:chOff x="0" y="0"/>
          <a:chExt cx="0" cy="0"/>
        </a:xfrm>
      </p:grpSpPr>
      <p:sp>
        <p:nvSpPr>
          <p:cNvPr id="2405" name="Google Shape;2405;p2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Ricalibrazione</a:t>
            </a:r>
            <a:endParaRPr/>
          </a:p>
        </p:txBody>
      </p:sp>
      <p:sp>
        <p:nvSpPr>
          <p:cNvPr id="2406" name="Google Shape;2406;p268"/>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3100"/>
              <a:buChar char="●"/>
            </a:pPr>
            <a:r>
              <a:rPr lang="it-IT" sz="3100">
                <a:latin typeface="Arial"/>
                <a:ea typeface="Arial"/>
                <a:cs typeface="Arial"/>
                <a:sym typeface="Arial"/>
              </a:rPr>
              <a:t> Dopo ogni test QDA è opportuno riunire i giudici e discutere i dati dell’analisi tramite tavola rotonda.</a:t>
            </a:r>
            <a:endParaRPr/>
          </a:p>
          <a:p>
            <a:pPr marL="342900" lvl="0" indent="-146050" algn="just" rtl="0">
              <a:spcBef>
                <a:spcPts val="620"/>
              </a:spcBef>
              <a:spcAft>
                <a:spcPts val="0"/>
              </a:spcAft>
              <a:buSzPts val="3100"/>
              <a:buNone/>
            </a:pPr>
            <a:endParaRPr sz="3100">
              <a:latin typeface="Arial"/>
              <a:ea typeface="Arial"/>
              <a:cs typeface="Arial"/>
              <a:sym typeface="Arial"/>
            </a:endParaRPr>
          </a:p>
          <a:p>
            <a:pPr marL="342900" lvl="0" indent="-342900" algn="just" rtl="0">
              <a:spcBef>
                <a:spcPts val="620"/>
              </a:spcBef>
              <a:spcAft>
                <a:spcPts val="0"/>
              </a:spcAft>
              <a:buSzPts val="3100"/>
              <a:buChar char="●"/>
            </a:pPr>
            <a:r>
              <a:rPr lang="it-IT" sz="3100">
                <a:latin typeface="Arial"/>
                <a:ea typeface="Arial"/>
                <a:cs typeface="Arial"/>
                <a:sym typeface="Arial"/>
              </a:rPr>
              <a:t> Ricalibrazione giudici </a:t>
            </a:r>
            <a:r>
              <a:rPr lang="it-IT" sz="3100" i="1">
                <a:latin typeface="Arial"/>
                <a:ea typeface="Arial"/>
                <a:cs typeface="Arial"/>
                <a:sym typeface="Arial"/>
              </a:rPr>
              <a:t>outliers</a:t>
            </a:r>
            <a:r>
              <a:rPr lang="it-IT" sz="3100">
                <a:latin typeface="Arial"/>
                <a:ea typeface="Arial"/>
                <a:cs typeface="Arial"/>
                <a:sym typeface="Arial"/>
              </a:rPr>
              <a:t> (che stanno fuori ‘dal coro’).</a:t>
            </a:r>
            <a:endParaRPr/>
          </a:p>
          <a:p>
            <a:pPr marL="342900" lvl="0" indent="-146050" algn="just" rtl="0">
              <a:spcBef>
                <a:spcPts val="620"/>
              </a:spcBef>
              <a:spcAft>
                <a:spcPts val="0"/>
              </a:spcAft>
              <a:buSzPts val="3100"/>
              <a:buNone/>
            </a:pPr>
            <a:endParaRPr sz="3100">
              <a:latin typeface="Arial"/>
              <a:ea typeface="Arial"/>
              <a:cs typeface="Arial"/>
              <a:sym typeface="Arial"/>
            </a:endParaRPr>
          </a:p>
          <a:p>
            <a:pPr marL="342900" lvl="0" indent="-342900" algn="just" rtl="0">
              <a:spcBef>
                <a:spcPts val="620"/>
              </a:spcBef>
              <a:spcAft>
                <a:spcPts val="0"/>
              </a:spcAft>
              <a:buSzPts val="3100"/>
              <a:buChar char="●"/>
            </a:pPr>
            <a:r>
              <a:rPr lang="it-IT" sz="3100">
                <a:latin typeface="Arial"/>
                <a:ea typeface="Arial"/>
                <a:cs typeface="Arial"/>
                <a:sym typeface="Arial"/>
              </a:rPr>
              <a:t> Verifica delle performance di ogni giudice che può controllare personalmente i suoi risultati.</a:t>
            </a:r>
            <a:endParaRP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sp>
        <p:nvSpPr>
          <p:cNvPr id="2411" name="Google Shape;2411;p2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Calibrazione ‘a posteriori’</a:t>
            </a:r>
            <a:endParaRPr>
              <a:latin typeface="Arial"/>
              <a:ea typeface="Arial"/>
              <a:cs typeface="Arial"/>
              <a:sym typeface="Arial"/>
            </a:endParaRPr>
          </a:p>
        </p:txBody>
      </p:sp>
      <p:sp>
        <p:nvSpPr>
          <p:cNvPr id="2412" name="Google Shape;2412;p269"/>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3100"/>
              <a:buChar char="●"/>
            </a:pPr>
            <a:r>
              <a:rPr lang="it-IT" sz="3100">
                <a:latin typeface="Arial"/>
                <a:ea typeface="Arial"/>
                <a:cs typeface="Arial"/>
                <a:sym typeface="Arial"/>
              </a:rPr>
              <a:t> </a:t>
            </a:r>
            <a:r>
              <a:rPr lang="it-IT" sz="2900">
                <a:latin typeface="Arial"/>
                <a:ea typeface="Arial"/>
                <a:cs typeface="Arial"/>
                <a:sym typeface="Arial"/>
              </a:rPr>
              <a:t>Nel caso i giudici/assaggiatori siano addestrati ma non calibrati (o tarati), si può calibrare il panel attraverso la normalizzazione del risultato rispetto al valor medio.</a:t>
            </a:r>
            <a:endParaRPr/>
          </a:p>
          <a:p>
            <a:pPr marL="342900" lvl="0" indent="-158750" algn="just" rtl="0">
              <a:spcBef>
                <a:spcPts val="580"/>
              </a:spcBef>
              <a:spcAft>
                <a:spcPts val="0"/>
              </a:spcAft>
              <a:buSzPts val="2900"/>
              <a:buNone/>
            </a:pPr>
            <a:endParaRPr sz="2900">
              <a:latin typeface="Arial"/>
              <a:ea typeface="Arial"/>
              <a:cs typeface="Arial"/>
              <a:sym typeface="Arial"/>
            </a:endParaRPr>
          </a:p>
          <a:p>
            <a:pPr marL="342900" lvl="0" indent="-342900" algn="just" rtl="0">
              <a:spcBef>
                <a:spcPts val="580"/>
              </a:spcBef>
              <a:spcAft>
                <a:spcPts val="0"/>
              </a:spcAft>
              <a:buSzPts val="2900"/>
              <a:buChar char="●"/>
            </a:pPr>
            <a:r>
              <a:rPr lang="it-IT" sz="2900">
                <a:latin typeface="Arial"/>
                <a:ea typeface="Arial"/>
                <a:cs typeface="Arial"/>
                <a:sym typeface="Arial"/>
              </a:rPr>
              <a:t> Il punteggio attribuito da un giudice ad una caratteristica (attributo) di ciascun campione viene diviso per il valore medio tra i punteggi attribuiti dal giudice stesso ai diversi campioni per quella stessa caratteristica (attributo). </a:t>
            </a:r>
            <a:endParaRPr/>
          </a:p>
          <a:p>
            <a:pPr marL="342900" lvl="0" indent="-146050" algn="just" rtl="0">
              <a:spcBef>
                <a:spcPts val="620"/>
              </a:spcBef>
              <a:spcAft>
                <a:spcPts val="0"/>
              </a:spcAft>
              <a:buSzPts val="3100"/>
              <a:buNone/>
            </a:pPr>
            <a:endParaRPr sz="3100">
              <a:latin typeface="Arial"/>
              <a:ea typeface="Arial"/>
              <a:cs typeface="Arial"/>
              <a:sym typeface="Arial"/>
            </a:endParaRP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Shape 2416"/>
        <p:cNvGrpSpPr/>
        <p:nvPr/>
      </p:nvGrpSpPr>
      <p:grpSpPr>
        <a:xfrm>
          <a:off x="0" y="0"/>
          <a:ext cx="0" cy="0"/>
          <a:chOff x="0" y="0"/>
          <a:chExt cx="0" cy="0"/>
        </a:xfrm>
      </p:grpSpPr>
      <p:sp>
        <p:nvSpPr>
          <p:cNvPr id="2417" name="Google Shape;2417;p270"/>
          <p:cNvSpPr txBox="1">
            <a:spLocks noGrp="1"/>
          </p:cNvSpPr>
          <p:nvPr>
            <p:ph type="ctrTitle"/>
          </p:nvPr>
        </p:nvSpPr>
        <p:spPr>
          <a:xfrm>
            <a:off x="685800" y="260350"/>
            <a:ext cx="7772400" cy="12525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it-IT">
                <a:latin typeface="Arial"/>
                <a:ea typeface="Arial"/>
                <a:cs typeface="Arial"/>
                <a:sym typeface="Arial"/>
              </a:rPr>
              <a:t>Selezione dei componenti per panel di</a:t>
            </a:r>
            <a:r>
              <a:rPr lang="it-IT" b="1">
                <a:latin typeface="Arial"/>
                <a:ea typeface="Arial"/>
                <a:cs typeface="Arial"/>
                <a:sym typeface="Arial"/>
              </a:rPr>
              <a:t> </a:t>
            </a:r>
            <a:r>
              <a:rPr lang="it-IT">
                <a:latin typeface="Arial"/>
                <a:ea typeface="Arial"/>
                <a:cs typeface="Arial"/>
                <a:sym typeface="Arial"/>
              </a:rPr>
              <a:t>assaggiatori </a:t>
            </a:r>
            <a:endParaRPr/>
          </a:p>
        </p:txBody>
      </p:sp>
      <p:sp>
        <p:nvSpPr>
          <p:cNvPr id="2418" name="Google Shape;2418;p270"/>
          <p:cNvSpPr txBox="1">
            <a:spLocks noGrp="1"/>
          </p:cNvSpPr>
          <p:nvPr>
            <p:ph type="subTitle" idx="1"/>
          </p:nvPr>
        </p:nvSpPr>
        <p:spPr>
          <a:xfrm>
            <a:off x="2484438" y="4868863"/>
            <a:ext cx="6400800" cy="17526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3200"/>
              <a:buFont typeface="Noto Sans Symbols"/>
              <a:buNone/>
            </a:pPr>
            <a:r>
              <a:rPr lang="it-IT">
                <a:latin typeface="Arial"/>
                <a:ea typeface="Arial"/>
                <a:cs typeface="Arial"/>
                <a:sym typeface="Arial"/>
              </a:rPr>
              <a:t>The long and winding road</a:t>
            </a:r>
            <a:endParaRP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Shape 2422"/>
        <p:cNvGrpSpPr/>
        <p:nvPr/>
      </p:nvGrpSpPr>
      <p:grpSpPr>
        <a:xfrm>
          <a:off x="0" y="0"/>
          <a:ext cx="0" cy="0"/>
          <a:chOff x="0" y="0"/>
          <a:chExt cx="0" cy="0"/>
        </a:xfrm>
      </p:grpSpPr>
      <p:sp>
        <p:nvSpPr>
          <p:cNvPr id="2423" name="Google Shape;2423;p2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Testare l’idoneità degli assaggiatori</a:t>
            </a:r>
            <a:endParaRPr>
              <a:latin typeface="Arial"/>
              <a:ea typeface="Arial"/>
              <a:cs typeface="Arial"/>
              <a:sym typeface="Arial"/>
            </a:endParaRPr>
          </a:p>
        </p:txBody>
      </p:sp>
      <p:sp>
        <p:nvSpPr>
          <p:cNvPr id="2424" name="Google Shape;2424;p271"/>
          <p:cNvSpPr txBox="1">
            <a:spLocks noGrp="1"/>
          </p:cNvSpPr>
          <p:nvPr>
            <p:ph type="body" idx="1"/>
          </p:nvPr>
        </p:nvSpPr>
        <p:spPr>
          <a:xfrm>
            <a:off x="457200" y="14478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Char char="●"/>
            </a:pPr>
            <a:r>
              <a:rPr lang="it-IT">
                <a:latin typeface="Arial"/>
                <a:ea typeface="Arial"/>
                <a:cs typeface="Arial"/>
                <a:sym typeface="Arial"/>
              </a:rPr>
              <a:t> Testare la capacità di riconoscimento</a:t>
            </a:r>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 Testare la sensibilità dei soggetti</a:t>
            </a:r>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Testare la capacità discriminatoria</a:t>
            </a:r>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 Testare la capacità di ordinamento</a:t>
            </a:r>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Testare la capacità descrittiva</a:t>
            </a:r>
            <a:endParaRP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Shape 2428"/>
        <p:cNvGrpSpPr/>
        <p:nvPr/>
      </p:nvGrpSpPr>
      <p:grpSpPr>
        <a:xfrm>
          <a:off x="0" y="0"/>
          <a:ext cx="0" cy="0"/>
          <a:chOff x="0" y="0"/>
          <a:chExt cx="0" cy="0"/>
        </a:xfrm>
      </p:grpSpPr>
      <p:sp>
        <p:nvSpPr>
          <p:cNvPr id="2429" name="Google Shape;2429;p272"/>
          <p:cNvSpPr txBox="1">
            <a:spLocks noGrp="1"/>
          </p:cNvSpPr>
          <p:nvPr>
            <p:ph type="title"/>
          </p:nvPr>
        </p:nvSpPr>
        <p:spPr>
          <a:xfrm>
            <a:off x="0" y="274638"/>
            <a:ext cx="91440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it-IT">
                <a:latin typeface="Arial"/>
                <a:ea typeface="Arial"/>
                <a:cs typeface="Arial"/>
                <a:sym typeface="Arial"/>
              </a:rPr>
              <a:t> Familiarizzazione con gusti e sensazioni </a:t>
            </a:r>
            <a:endParaRPr/>
          </a:p>
        </p:txBody>
      </p:sp>
      <p:sp>
        <p:nvSpPr>
          <p:cNvPr id="2430" name="Google Shape;2430;p272"/>
          <p:cNvSpPr txBox="1">
            <a:spLocks noGrp="1"/>
          </p:cNvSpPr>
          <p:nvPr>
            <p:ph type="body" idx="1"/>
          </p:nvPr>
        </p:nvSpPr>
        <p:spPr>
          <a:xfrm>
            <a:off x="0" y="1600200"/>
            <a:ext cx="8686800" cy="4530725"/>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0"/>
              </a:spcBef>
              <a:spcAft>
                <a:spcPts val="0"/>
              </a:spcAft>
              <a:buSzPts val="3200"/>
              <a:buFont typeface="Noto Sans Symbols"/>
              <a:buNone/>
            </a:pPr>
            <a:r>
              <a:rPr lang="it-IT">
                <a:latin typeface="Arial"/>
                <a:ea typeface="Arial"/>
                <a:cs typeface="Arial"/>
                <a:sym typeface="Arial"/>
              </a:rPr>
              <a:t>	Sottoporre ad ogni membro del gruppo di possibili candidati delle soluzioni acquose di composti standard (di elevata purezza) in concentrazione superiore alla concentrazione di soglia di identificazione.</a:t>
            </a:r>
            <a:endParaRP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Shape 2434"/>
        <p:cNvGrpSpPr/>
        <p:nvPr/>
      </p:nvGrpSpPr>
      <p:grpSpPr>
        <a:xfrm>
          <a:off x="0" y="0"/>
          <a:ext cx="0" cy="0"/>
          <a:chOff x="0" y="0"/>
          <a:chExt cx="0" cy="0"/>
        </a:xfrm>
      </p:grpSpPr>
      <p:sp>
        <p:nvSpPr>
          <p:cNvPr id="2435" name="Google Shape;2435;p273"/>
          <p:cNvSpPr txBox="1">
            <a:spLocks noGrp="1"/>
          </p:cNvSpPr>
          <p:nvPr>
            <p:ph type="title"/>
          </p:nvPr>
        </p:nvSpPr>
        <p:spPr>
          <a:xfrm>
            <a:off x="288925" y="260350"/>
            <a:ext cx="867568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400">
                <a:latin typeface="Arial"/>
                <a:ea typeface="Arial"/>
                <a:cs typeface="Arial"/>
                <a:sym typeface="Arial"/>
              </a:rPr>
              <a:t>Familiarizzazione con gusti e sensazioni</a:t>
            </a:r>
            <a:endParaRPr/>
          </a:p>
        </p:txBody>
      </p:sp>
      <p:sp>
        <p:nvSpPr>
          <p:cNvPr id="2436" name="Google Shape;2436;p273"/>
          <p:cNvSpPr txBox="1">
            <a:spLocks noGrp="1"/>
          </p:cNvSpPr>
          <p:nvPr>
            <p:ph type="body" idx="1"/>
          </p:nvPr>
        </p:nvSpPr>
        <p:spPr>
          <a:xfrm>
            <a:off x="250825" y="1584325"/>
            <a:ext cx="8893175" cy="54451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Noto Sans Symbols"/>
              <a:buNone/>
            </a:pPr>
            <a:r>
              <a:rPr lang="it-IT">
                <a:latin typeface="Arial"/>
                <a:ea typeface="Arial"/>
                <a:cs typeface="Arial"/>
                <a:sym typeface="Arial"/>
              </a:rPr>
              <a:t>Standard:</a:t>
            </a:r>
            <a:endParaRPr/>
          </a:p>
          <a:p>
            <a:pPr marL="342900" lvl="0" indent="-342900" algn="l" rtl="0">
              <a:spcBef>
                <a:spcPts val="280"/>
              </a:spcBef>
              <a:spcAft>
                <a:spcPts val="0"/>
              </a:spcAft>
              <a:buSzPts val="1400"/>
              <a:buFont typeface="Noto Sans Symbols"/>
              <a:buNone/>
            </a:pPr>
            <a:endParaRPr sz="1400">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Dolce: </a:t>
            </a:r>
            <a:r>
              <a:rPr lang="it-IT" sz="3000">
                <a:latin typeface="Arial"/>
                <a:ea typeface="Arial"/>
                <a:cs typeface="Arial"/>
                <a:sym typeface="Arial"/>
              </a:rPr>
              <a:t>saccarosio</a:t>
            </a:r>
            <a:endParaRPr/>
          </a:p>
          <a:p>
            <a:pPr marL="342900" lvl="0" indent="-254000" algn="l" rtl="0">
              <a:spcBef>
                <a:spcPts val="280"/>
              </a:spcBef>
              <a:spcAft>
                <a:spcPts val="0"/>
              </a:spcAft>
              <a:buSzPts val="1400"/>
              <a:buNone/>
            </a:pPr>
            <a:endParaRPr sz="1400">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Salato: </a:t>
            </a:r>
            <a:r>
              <a:rPr lang="it-IT" sz="3000">
                <a:latin typeface="Arial"/>
                <a:ea typeface="Arial"/>
                <a:cs typeface="Arial"/>
                <a:sym typeface="Arial"/>
              </a:rPr>
              <a:t>cloruro di sodio </a:t>
            </a:r>
            <a:endParaRPr/>
          </a:p>
          <a:p>
            <a:pPr marL="342900" lvl="0" indent="-266700" algn="l" rtl="0">
              <a:spcBef>
                <a:spcPts val="240"/>
              </a:spcBef>
              <a:spcAft>
                <a:spcPts val="0"/>
              </a:spcAft>
              <a:buSzPts val="1200"/>
              <a:buNone/>
            </a:pPr>
            <a:endParaRPr sz="1200">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Acido: </a:t>
            </a:r>
            <a:r>
              <a:rPr lang="it-IT" sz="3000">
                <a:latin typeface="Arial"/>
                <a:ea typeface="Arial"/>
                <a:cs typeface="Arial"/>
                <a:sym typeface="Arial"/>
              </a:rPr>
              <a:t>acido citrico </a:t>
            </a:r>
            <a:endParaRPr/>
          </a:p>
          <a:p>
            <a:pPr marL="342900" lvl="0" indent="-266700" algn="l" rtl="0">
              <a:spcBef>
                <a:spcPts val="240"/>
              </a:spcBef>
              <a:spcAft>
                <a:spcPts val="0"/>
              </a:spcAft>
              <a:buSzPts val="1200"/>
              <a:buNone/>
            </a:pPr>
            <a:endParaRPr sz="1200">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Amaro: </a:t>
            </a:r>
            <a:r>
              <a:rPr lang="it-IT" sz="3000">
                <a:latin typeface="Arial"/>
                <a:ea typeface="Arial"/>
                <a:cs typeface="Arial"/>
                <a:sym typeface="Arial"/>
              </a:rPr>
              <a:t>caffeina</a:t>
            </a:r>
            <a:endParaRPr/>
          </a:p>
          <a:p>
            <a:pPr marL="342900" lvl="0" indent="-266700" algn="l" rtl="0">
              <a:spcBef>
                <a:spcPts val="240"/>
              </a:spcBef>
              <a:spcAft>
                <a:spcPts val="0"/>
              </a:spcAft>
              <a:buSzPts val="1200"/>
              <a:buNone/>
            </a:pPr>
            <a:endParaRPr sz="1200">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Umami: </a:t>
            </a:r>
            <a:r>
              <a:rPr lang="it-IT" sz="3000">
                <a:latin typeface="Arial"/>
                <a:ea typeface="Arial"/>
                <a:cs typeface="Arial"/>
                <a:sym typeface="Arial"/>
              </a:rPr>
              <a:t>L-glutammato monosodico</a:t>
            </a:r>
            <a:endParaRPr/>
          </a:p>
          <a:p>
            <a:pPr marL="342900" lvl="0" indent="-152400" algn="l" rtl="0">
              <a:spcBef>
                <a:spcPts val="600"/>
              </a:spcBef>
              <a:spcAft>
                <a:spcPts val="0"/>
              </a:spcAft>
              <a:buSzPts val="3000"/>
              <a:buNone/>
            </a:pPr>
            <a:endParaRPr sz="3000">
              <a:latin typeface="Arial"/>
              <a:ea typeface="Arial"/>
              <a:cs typeface="Arial"/>
              <a:sym typeface="Arial"/>
            </a:endParaRP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Shape 2440"/>
        <p:cNvGrpSpPr/>
        <p:nvPr/>
      </p:nvGrpSpPr>
      <p:grpSpPr>
        <a:xfrm>
          <a:off x="0" y="0"/>
          <a:ext cx="0" cy="0"/>
          <a:chOff x="0" y="0"/>
          <a:chExt cx="0" cy="0"/>
        </a:xfrm>
      </p:grpSpPr>
      <p:sp>
        <p:nvSpPr>
          <p:cNvPr id="2441" name="Google Shape;2441;p274"/>
          <p:cNvSpPr txBox="1">
            <a:spLocks noGrp="1"/>
          </p:cNvSpPr>
          <p:nvPr>
            <p:ph type="title"/>
          </p:nvPr>
        </p:nvSpPr>
        <p:spPr>
          <a:xfrm>
            <a:off x="0" y="274638"/>
            <a:ext cx="91440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it-IT" sz="3600">
                <a:latin typeface="Arial"/>
                <a:ea typeface="Arial"/>
                <a:cs typeface="Arial"/>
                <a:sym typeface="Arial"/>
              </a:rPr>
              <a:t>Familiarizzazione con sensazioni gustative</a:t>
            </a:r>
            <a:endParaRPr/>
          </a:p>
        </p:txBody>
      </p:sp>
      <p:sp>
        <p:nvSpPr>
          <p:cNvPr id="2442" name="Google Shape;2442;p274"/>
          <p:cNvSpPr txBox="1">
            <a:spLocks noGrp="1"/>
          </p:cNvSpPr>
          <p:nvPr>
            <p:ph type="body" idx="1"/>
          </p:nvPr>
        </p:nvSpPr>
        <p:spPr>
          <a:xfrm>
            <a:off x="133350" y="1600200"/>
            <a:ext cx="9010650" cy="45307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Char char="●"/>
            </a:pPr>
            <a:r>
              <a:rPr lang="it-IT">
                <a:latin typeface="Arial"/>
                <a:ea typeface="Arial"/>
                <a:cs typeface="Arial"/>
                <a:sym typeface="Arial"/>
              </a:rPr>
              <a:t>Sottoporre ai partecipanti soluzioni acquose:</a:t>
            </a:r>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Astringente: 	</a:t>
            </a:r>
            <a:r>
              <a:rPr lang="it-IT" sz="3000">
                <a:latin typeface="Arial"/>
                <a:ea typeface="Arial"/>
                <a:cs typeface="Arial"/>
                <a:sym typeface="Arial"/>
              </a:rPr>
              <a:t>acido tannico</a:t>
            </a:r>
            <a:endParaRPr/>
          </a:p>
          <a:p>
            <a:pPr marL="342900" lvl="0" indent="-342900" algn="l" rtl="0">
              <a:spcBef>
                <a:spcPts val="600"/>
              </a:spcBef>
              <a:spcAft>
                <a:spcPts val="0"/>
              </a:spcAft>
              <a:buSzPts val="3000"/>
              <a:buFont typeface="Noto Sans Symbols"/>
              <a:buNone/>
            </a:pPr>
            <a:r>
              <a:rPr lang="it-IT" sz="3000">
                <a:latin typeface="Arial"/>
                <a:ea typeface="Arial"/>
                <a:cs typeface="Arial"/>
                <a:sym typeface="Arial"/>
              </a:rPr>
              <a:t>				o quercetina o acido gallico</a:t>
            </a:r>
            <a:endParaRPr/>
          </a:p>
          <a:p>
            <a:pPr marL="342900" lvl="0" indent="-342900" algn="l" rtl="0">
              <a:spcBef>
                <a:spcPts val="600"/>
              </a:spcBef>
              <a:spcAft>
                <a:spcPts val="0"/>
              </a:spcAft>
              <a:buSzPts val="3000"/>
              <a:buFont typeface="Noto Sans Symbols"/>
              <a:buNone/>
            </a:pPr>
            <a:endParaRPr sz="3000">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Metallico: </a:t>
            </a:r>
            <a:r>
              <a:rPr lang="it-IT" sz="3000">
                <a:latin typeface="Arial"/>
                <a:ea typeface="Arial"/>
                <a:cs typeface="Arial"/>
                <a:sym typeface="Arial"/>
              </a:rPr>
              <a:t>solfato ferroso eptaidrato</a:t>
            </a:r>
            <a:endParaRPr/>
          </a:p>
          <a:p>
            <a:pPr marL="342900" lvl="0" indent="-152400" algn="l" rtl="0">
              <a:spcBef>
                <a:spcPts val="600"/>
              </a:spcBef>
              <a:spcAft>
                <a:spcPts val="0"/>
              </a:spcAft>
              <a:buSzPts val="3000"/>
              <a:buNone/>
            </a:pPr>
            <a:endParaRPr sz="3000">
              <a:latin typeface="Arial"/>
              <a:ea typeface="Arial"/>
              <a:cs typeface="Arial"/>
              <a:sym typeface="Arial"/>
            </a:endParaRPr>
          </a:p>
          <a:p>
            <a:pPr marL="342900" lvl="0" indent="-342900" algn="l" rtl="0">
              <a:spcBef>
                <a:spcPts val="600"/>
              </a:spcBef>
              <a:spcAft>
                <a:spcPts val="0"/>
              </a:spcAft>
              <a:buSzPts val="3000"/>
              <a:buChar char="●"/>
            </a:pPr>
            <a:r>
              <a:rPr lang="it-IT" sz="3000">
                <a:latin typeface="Arial"/>
                <a:ea typeface="Arial"/>
                <a:cs typeface="Arial"/>
                <a:sym typeface="Arial"/>
              </a:rPr>
              <a:t>Piccante: capsaicina </a:t>
            </a:r>
            <a:endParaRPr/>
          </a:p>
          <a:p>
            <a:pPr marL="342900" lvl="0" indent="-152400" algn="l" rtl="0">
              <a:spcBef>
                <a:spcPts val="600"/>
              </a:spcBef>
              <a:spcAft>
                <a:spcPts val="0"/>
              </a:spcAft>
              <a:buSzPts val="3000"/>
              <a:buNone/>
            </a:pPr>
            <a:endParaRPr sz="3000">
              <a:latin typeface="Arial"/>
              <a:ea typeface="Arial"/>
              <a:cs typeface="Arial"/>
              <a:sym typeface="Arial"/>
            </a:endParaRP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Shape 2446"/>
        <p:cNvGrpSpPr/>
        <p:nvPr/>
      </p:nvGrpSpPr>
      <p:grpSpPr>
        <a:xfrm>
          <a:off x="0" y="0"/>
          <a:ext cx="0" cy="0"/>
          <a:chOff x="0" y="0"/>
          <a:chExt cx="0" cy="0"/>
        </a:xfrm>
      </p:grpSpPr>
      <p:sp>
        <p:nvSpPr>
          <p:cNvPr id="2447" name="Google Shape;2447;p275"/>
          <p:cNvSpPr txBox="1">
            <a:spLocks noGrp="1"/>
          </p:cNvSpPr>
          <p:nvPr>
            <p:ph type="title"/>
          </p:nvPr>
        </p:nvSpPr>
        <p:spPr>
          <a:xfrm>
            <a:off x="288925" y="260350"/>
            <a:ext cx="867568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4000">
                <a:latin typeface="Arial"/>
                <a:ea typeface="Arial"/>
                <a:cs typeface="Arial"/>
                <a:sym typeface="Arial"/>
              </a:rPr>
              <a:t>Test di familiarizzazione</a:t>
            </a:r>
            <a:endParaRPr sz="4000">
              <a:latin typeface="Arial"/>
              <a:ea typeface="Arial"/>
              <a:cs typeface="Arial"/>
              <a:sym typeface="Arial"/>
            </a:endParaRPr>
          </a:p>
        </p:txBody>
      </p:sp>
      <p:sp>
        <p:nvSpPr>
          <p:cNvPr id="2448" name="Google Shape;2448;p275"/>
          <p:cNvSpPr txBox="1">
            <a:spLocks noGrp="1"/>
          </p:cNvSpPr>
          <p:nvPr>
            <p:ph type="body" idx="1"/>
          </p:nvPr>
        </p:nvSpPr>
        <p:spPr>
          <a:xfrm>
            <a:off x="250825" y="1584325"/>
            <a:ext cx="8893175" cy="54451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Noto Sans Symbols"/>
              <a:buNone/>
            </a:pPr>
            <a:r>
              <a:rPr lang="it-IT">
                <a:latin typeface="Arial"/>
                <a:ea typeface="Arial"/>
                <a:cs typeface="Arial"/>
                <a:sym typeface="Arial"/>
              </a:rPr>
              <a:t>Esempio:</a:t>
            </a:r>
            <a:endParaRPr/>
          </a:p>
          <a:p>
            <a:pPr marL="342900" lvl="0" indent="-342900" algn="l" rtl="0">
              <a:spcBef>
                <a:spcPts val="280"/>
              </a:spcBef>
              <a:spcAft>
                <a:spcPts val="0"/>
              </a:spcAft>
              <a:buSzPts val="1400"/>
              <a:buFont typeface="Noto Sans Symbols"/>
              <a:buNone/>
            </a:pPr>
            <a:endParaRPr sz="1400">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Dolce: </a:t>
            </a:r>
            <a:r>
              <a:rPr lang="it-IT" sz="3000">
                <a:latin typeface="Arial"/>
                <a:ea typeface="Arial"/>
                <a:cs typeface="Arial"/>
                <a:sym typeface="Arial"/>
              </a:rPr>
              <a:t>saccarosio 8 g/L</a:t>
            </a:r>
            <a:endParaRPr/>
          </a:p>
          <a:p>
            <a:pPr marL="342900" lvl="0" indent="-254000" algn="l" rtl="0">
              <a:spcBef>
                <a:spcPts val="280"/>
              </a:spcBef>
              <a:spcAft>
                <a:spcPts val="0"/>
              </a:spcAft>
              <a:buSzPts val="1400"/>
              <a:buNone/>
            </a:pPr>
            <a:endParaRPr sz="1400">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Salato: </a:t>
            </a:r>
            <a:r>
              <a:rPr lang="it-IT" sz="3000">
                <a:latin typeface="Arial"/>
                <a:ea typeface="Arial"/>
                <a:cs typeface="Arial"/>
                <a:sym typeface="Arial"/>
              </a:rPr>
              <a:t>cloruro di sodio  3 g/L</a:t>
            </a:r>
            <a:endParaRPr/>
          </a:p>
          <a:p>
            <a:pPr marL="342900" lvl="0" indent="-266700" algn="l" rtl="0">
              <a:spcBef>
                <a:spcPts val="240"/>
              </a:spcBef>
              <a:spcAft>
                <a:spcPts val="0"/>
              </a:spcAft>
              <a:buSzPts val="1200"/>
              <a:buNone/>
            </a:pPr>
            <a:endParaRPr sz="1200">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Acido: </a:t>
            </a:r>
            <a:r>
              <a:rPr lang="it-IT" sz="3000">
                <a:latin typeface="Arial"/>
                <a:ea typeface="Arial"/>
                <a:cs typeface="Arial"/>
                <a:sym typeface="Arial"/>
              </a:rPr>
              <a:t>acido citrico 0,5 g/L </a:t>
            </a:r>
            <a:endParaRPr/>
          </a:p>
          <a:p>
            <a:pPr marL="342900" lvl="0" indent="-266700" algn="l" rtl="0">
              <a:spcBef>
                <a:spcPts val="240"/>
              </a:spcBef>
              <a:spcAft>
                <a:spcPts val="0"/>
              </a:spcAft>
              <a:buSzPts val="1200"/>
              <a:buNone/>
            </a:pPr>
            <a:endParaRPr sz="1200">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Amaro: </a:t>
            </a:r>
            <a:r>
              <a:rPr lang="it-IT" sz="3000">
                <a:latin typeface="Arial"/>
                <a:ea typeface="Arial"/>
                <a:cs typeface="Arial"/>
                <a:sym typeface="Arial"/>
              </a:rPr>
              <a:t>caffeina 0,15 g/L</a:t>
            </a:r>
            <a:endParaRPr/>
          </a:p>
          <a:p>
            <a:pPr marL="342900" lvl="0" indent="-266700" algn="l" rtl="0">
              <a:spcBef>
                <a:spcPts val="240"/>
              </a:spcBef>
              <a:spcAft>
                <a:spcPts val="0"/>
              </a:spcAft>
              <a:buSzPts val="1200"/>
              <a:buNone/>
            </a:pPr>
            <a:endParaRPr sz="1200">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Umami: </a:t>
            </a:r>
            <a:r>
              <a:rPr lang="it-IT" sz="3000">
                <a:latin typeface="Arial"/>
                <a:ea typeface="Arial"/>
                <a:cs typeface="Arial"/>
                <a:sym typeface="Arial"/>
              </a:rPr>
              <a:t>glutammato monosodico 0,60 g/L</a:t>
            </a:r>
            <a:endParaRPr/>
          </a:p>
          <a:p>
            <a:pPr marL="342900" lvl="0" indent="-152400" algn="l" rtl="0">
              <a:spcBef>
                <a:spcPts val="600"/>
              </a:spcBef>
              <a:spcAft>
                <a:spcPts val="0"/>
              </a:spcAft>
              <a:buSzPts val="3000"/>
              <a:buNone/>
            </a:pPr>
            <a:endParaRPr sz="3000">
              <a:latin typeface="Arial"/>
              <a:ea typeface="Arial"/>
              <a:cs typeface="Arial"/>
              <a:sym typeface="Arial"/>
            </a:endParaRP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Shape 2452"/>
        <p:cNvGrpSpPr/>
        <p:nvPr/>
      </p:nvGrpSpPr>
      <p:grpSpPr>
        <a:xfrm>
          <a:off x="0" y="0"/>
          <a:ext cx="0" cy="0"/>
          <a:chOff x="0" y="0"/>
          <a:chExt cx="0" cy="0"/>
        </a:xfrm>
      </p:grpSpPr>
      <p:sp>
        <p:nvSpPr>
          <p:cNvPr id="2453" name="Google Shape;2453;p276"/>
          <p:cNvSpPr txBox="1">
            <a:spLocks noGrp="1"/>
          </p:cNvSpPr>
          <p:nvPr>
            <p:ph type="title"/>
          </p:nvPr>
        </p:nvSpPr>
        <p:spPr>
          <a:xfrm>
            <a:off x="468313" y="274638"/>
            <a:ext cx="8280151" cy="1143000"/>
          </a:xfrm>
          <a:prstGeom prst="rect">
            <a:avLst/>
          </a:prstGeom>
          <a:noFill/>
          <a:ln>
            <a:noFill/>
          </a:ln>
        </p:spPr>
        <p:txBody>
          <a:bodyPr spcFirstLastPara="1" wrap="square" lIns="91425" tIns="45700" rIns="91425" bIns="45700" anchor="ctr" anchorCtr="0">
            <a:noAutofit/>
          </a:bodyPr>
          <a:lstStyle/>
          <a:p>
            <a:pPr marL="0" lvl="0" indent="0" algn="just" rtl="0">
              <a:spcBef>
                <a:spcPts val="0"/>
              </a:spcBef>
              <a:spcAft>
                <a:spcPts val="0"/>
              </a:spcAft>
              <a:buNone/>
            </a:pPr>
            <a:r>
              <a:rPr lang="it-IT" sz="3600">
                <a:latin typeface="Arial"/>
                <a:ea typeface="Arial"/>
                <a:cs typeface="Arial"/>
                <a:sym typeface="Arial"/>
              </a:rPr>
              <a:t>Test di familiarizzazione</a:t>
            </a:r>
            <a:endParaRPr sz="3600">
              <a:latin typeface="Arial"/>
              <a:ea typeface="Arial"/>
              <a:cs typeface="Arial"/>
              <a:sym typeface="Arial"/>
            </a:endParaRPr>
          </a:p>
        </p:txBody>
      </p:sp>
      <p:sp>
        <p:nvSpPr>
          <p:cNvPr id="2454" name="Google Shape;2454;p276"/>
          <p:cNvSpPr txBox="1">
            <a:spLocks noGrp="1"/>
          </p:cNvSpPr>
          <p:nvPr>
            <p:ph type="body" idx="1"/>
          </p:nvPr>
        </p:nvSpPr>
        <p:spPr>
          <a:xfrm>
            <a:off x="133350" y="1600200"/>
            <a:ext cx="9010650" cy="45307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Noto Sans Symbols"/>
              <a:buNone/>
            </a:pPr>
            <a:r>
              <a:rPr lang="it-IT">
                <a:latin typeface="Arial"/>
                <a:ea typeface="Arial"/>
                <a:cs typeface="Arial"/>
                <a:sym typeface="Arial"/>
              </a:rPr>
              <a:t>Esempio:</a:t>
            </a:r>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Astringente: 	</a:t>
            </a:r>
            <a:r>
              <a:rPr lang="it-IT" sz="3000">
                <a:latin typeface="Arial"/>
                <a:ea typeface="Arial"/>
                <a:cs typeface="Arial"/>
                <a:sym typeface="Arial"/>
              </a:rPr>
              <a:t>acido gallico 1,5 g/L</a:t>
            </a:r>
            <a:endParaRPr/>
          </a:p>
          <a:p>
            <a:pPr marL="342900" lvl="0" indent="-342900" algn="l" rtl="0">
              <a:spcBef>
                <a:spcPts val="600"/>
              </a:spcBef>
              <a:spcAft>
                <a:spcPts val="0"/>
              </a:spcAft>
              <a:buSzPts val="3000"/>
              <a:buFont typeface="Noto Sans Symbols"/>
              <a:buNone/>
            </a:pPr>
            <a:r>
              <a:rPr lang="it-IT" sz="3000">
                <a:latin typeface="Arial"/>
                <a:ea typeface="Arial"/>
                <a:cs typeface="Arial"/>
                <a:sym typeface="Arial"/>
              </a:rPr>
              <a:t>				</a:t>
            </a:r>
            <a:endParaRPr/>
          </a:p>
          <a:p>
            <a:pPr marL="342900" lvl="0" indent="-342900" algn="l" rtl="0">
              <a:spcBef>
                <a:spcPts val="600"/>
              </a:spcBef>
              <a:spcAft>
                <a:spcPts val="0"/>
              </a:spcAft>
              <a:buSzPts val="3000"/>
              <a:buChar char="●"/>
            </a:pPr>
            <a:r>
              <a:rPr lang="it-IT" sz="3000">
                <a:latin typeface="Arial"/>
                <a:ea typeface="Arial"/>
                <a:cs typeface="Arial"/>
                <a:sym typeface="Arial"/>
              </a:rPr>
              <a:t>Metallico: solfato ferroso </a:t>
            </a:r>
            <a:r>
              <a:rPr lang="it-IT" sz="2800">
                <a:latin typeface="Arial"/>
                <a:ea typeface="Arial"/>
                <a:cs typeface="Arial"/>
                <a:sym typeface="Arial"/>
              </a:rPr>
              <a:t>(7 H</a:t>
            </a:r>
            <a:r>
              <a:rPr lang="it-IT" sz="2800" baseline="-25000">
                <a:latin typeface="Arial"/>
                <a:ea typeface="Arial"/>
                <a:cs typeface="Arial"/>
                <a:sym typeface="Arial"/>
              </a:rPr>
              <a:t>2</a:t>
            </a:r>
            <a:r>
              <a:rPr lang="it-IT" sz="2800">
                <a:latin typeface="Arial"/>
                <a:ea typeface="Arial"/>
                <a:cs typeface="Arial"/>
                <a:sym typeface="Arial"/>
              </a:rPr>
              <a:t>O) 0,01 g/L</a:t>
            </a:r>
            <a:endParaRPr/>
          </a:p>
          <a:p>
            <a:pPr marL="342900" lvl="0" indent="-152400" algn="l" rtl="0">
              <a:spcBef>
                <a:spcPts val="600"/>
              </a:spcBef>
              <a:spcAft>
                <a:spcPts val="0"/>
              </a:spcAft>
              <a:buSzPts val="3000"/>
              <a:buNone/>
            </a:pPr>
            <a:endParaRPr sz="3000">
              <a:latin typeface="Arial"/>
              <a:ea typeface="Arial"/>
              <a:cs typeface="Arial"/>
              <a:sym typeface="Arial"/>
            </a:endParaRPr>
          </a:p>
          <a:p>
            <a:pPr marL="342900" lvl="0" indent="-342900" algn="l" rtl="0">
              <a:spcBef>
                <a:spcPts val="600"/>
              </a:spcBef>
              <a:spcAft>
                <a:spcPts val="0"/>
              </a:spcAft>
              <a:buSzPts val="3000"/>
              <a:buChar char="●"/>
            </a:pPr>
            <a:r>
              <a:rPr lang="it-IT" sz="3000">
                <a:latin typeface="Arial"/>
                <a:ea typeface="Arial"/>
                <a:cs typeface="Arial"/>
                <a:sym typeface="Arial"/>
              </a:rPr>
              <a:t>Piccante: capsaicina 0,005 g/L</a:t>
            </a:r>
            <a:endParaRPr/>
          </a:p>
          <a:p>
            <a:pPr marL="342900" lvl="0" indent="-152400" algn="l" rtl="0">
              <a:spcBef>
                <a:spcPts val="600"/>
              </a:spcBef>
              <a:spcAft>
                <a:spcPts val="0"/>
              </a:spcAft>
              <a:buSzPts val="3000"/>
              <a:buNone/>
            </a:pPr>
            <a:endParaRPr sz="3000">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Panel test vs Consumer test</a:t>
            </a:r>
            <a:endParaRPr/>
          </a:p>
        </p:txBody>
      </p:sp>
      <p:sp>
        <p:nvSpPr>
          <p:cNvPr id="292" name="Google Shape;292;p28"/>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ctr" rtl="0">
              <a:spcBef>
                <a:spcPts val="0"/>
              </a:spcBef>
              <a:spcAft>
                <a:spcPts val="0"/>
              </a:spcAft>
              <a:buSzPts val="1400"/>
              <a:buFont typeface="Noto Sans Symbols"/>
              <a:buNone/>
            </a:pPr>
            <a:endParaRPr sz="1400">
              <a:latin typeface="Arial"/>
              <a:ea typeface="Arial"/>
              <a:cs typeface="Arial"/>
              <a:sym typeface="Arial"/>
            </a:endParaRPr>
          </a:p>
          <a:p>
            <a:pPr marL="342900" lvl="0" indent="-342900" algn="ctr" rtl="0">
              <a:spcBef>
                <a:spcPts val="640"/>
              </a:spcBef>
              <a:spcAft>
                <a:spcPts val="0"/>
              </a:spcAft>
              <a:buSzPts val="3200"/>
              <a:buFont typeface="Noto Sans Symbols"/>
              <a:buNone/>
            </a:pPr>
            <a:r>
              <a:rPr lang="it-IT">
                <a:latin typeface="Arial"/>
                <a:ea typeface="Arial"/>
                <a:cs typeface="Arial"/>
                <a:sym typeface="Arial"/>
              </a:rPr>
              <a:t>Impostazione del test</a:t>
            </a:r>
            <a:endParaRPr/>
          </a:p>
        </p:txBody>
      </p:sp>
      <p:pic>
        <p:nvPicPr>
          <p:cNvPr id="293" name="Google Shape;293;p28"/>
          <p:cNvPicPr preferRelativeResize="0"/>
          <p:nvPr/>
        </p:nvPicPr>
        <p:blipFill rotWithShape="1">
          <a:blip r:embed="rId3">
            <a:alphaModFix/>
          </a:blip>
          <a:srcRect/>
          <a:stretch/>
        </p:blipFill>
        <p:spPr>
          <a:xfrm>
            <a:off x="438150" y="3179763"/>
            <a:ext cx="4176713" cy="2476500"/>
          </a:xfrm>
          <a:prstGeom prst="rect">
            <a:avLst/>
          </a:prstGeom>
          <a:noFill/>
          <a:ln>
            <a:noFill/>
          </a:ln>
        </p:spPr>
      </p:pic>
      <p:pic>
        <p:nvPicPr>
          <p:cNvPr id="294" name="Google Shape;294;p28"/>
          <p:cNvPicPr preferRelativeResize="0"/>
          <p:nvPr/>
        </p:nvPicPr>
        <p:blipFill rotWithShape="1">
          <a:blip r:embed="rId4">
            <a:alphaModFix/>
          </a:blip>
          <a:srcRect/>
          <a:stretch/>
        </p:blipFill>
        <p:spPr>
          <a:xfrm>
            <a:off x="4687888" y="3200400"/>
            <a:ext cx="3987800" cy="2474913"/>
          </a:xfrm>
          <a:prstGeom prst="rect">
            <a:avLst/>
          </a:prstGeom>
          <a:noFill/>
          <a:ln>
            <a:noFill/>
          </a:ln>
        </p:spPr>
      </p:pic>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Shape 2458"/>
        <p:cNvGrpSpPr/>
        <p:nvPr/>
      </p:nvGrpSpPr>
      <p:grpSpPr>
        <a:xfrm>
          <a:off x="0" y="0"/>
          <a:ext cx="0" cy="0"/>
          <a:chOff x="0" y="0"/>
          <a:chExt cx="0" cy="0"/>
        </a:xfrm>
      </p:grpSpPr>
      <p:sp>
        <p:nvSpPr>
          <p:cNvPr id="2459" name="Google Shape;2459;p277"/>
          <p:cNvSpPr txBox="1">
            <a:spLocks noGrp="1"/>
          </p:cNvSpPr>
          <p:nvPr>
            <p:ph type="title"/>
          </p:nvPr>
        </p:nvSpPr>
        <p:spPr>
          <a:xfrm>
            <a:off x="0" y="274638"/>
            <a:ext cx="91440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it-IT">
                <a:latin typeface="Arial"/>
                <a:ea typeface="Arial"/>
                <a:cs typeface="Arial"/>
                <a:sym typeface="Arial"/>
              </a:rPr>
              <a:t> Test di riconoscimento</a:t>
            </a:r>
            <a:endParaRPr/>
          </a:p>
        </p:txBody>
      </p:sp>
      <p:sp>
        <p:nvSpPr>
          <p:cNvPr id="2460" name="Google Shape;2460;p277"/>
          <p:cNvSpPr txBox="1">
            <a:spLocks noGrp="1"/>
          </p:cNvSpPr>
          <p:nvPr>
            <p:ph type="body" idx="1"/>
          </p:nvPr>
        </p:nvSpPr>
        <p:spPr>
          <a:xfrm>
            <a:off x="0" y="1600200"/>
            <a:ext cx="8686800" cy="4530725"/>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0"/>
              </a:spcBef>
              <a:spcAft>
                <a:spcPts val="0"/>
              </a:spcAft>
              <a:buSzPts val="3200"/>
              <a:buFont typeface="Noto Sans Symbols"/>
              <a:buNone/>
            </a:pPr>
            <a:r>
              <a:rPr lang="it-IT">
                <a:latin typeface="Arial"/>
                <a:ea typeface="Arial"/>
                <a:cs typeface="Arial"/>
                <a:sym typeface="Arial"/>
              </a:rPr>
              <a:t>	Sottoporre ad ogni membro del gruppo di possibili candidati delle soluzioni acquose di composti standard (incogniti) in concentrazioni superiori alla soglia di identificazione intercalando tra loro i vari gusti.</a:t>
            </a:r>
            <a:endParaRP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Shape 2464"/>
        <p:cNvGrpSpPr/>
        <p:nvPr/>
      </p:nvGrpSpPr>
      <p:grpSpPr>
        <a:xfrm>
          <a:off x="0" y="0"/>
          <a:ext cx="0" cy="0"/>
          <a:chOff x="0" y="0"/>
          <a:chExt cx="0" cy="0"/>
        </a:xfrm>
      </p:grpSpPr>
      <p:sp>
        <p:nvSpPr>
          <p:cNvPr id="2465" name="Google Shape;2465;p278"/>
          <p:cNvSpPr txBox="1">
            <a:spLocks noGrp="1"/>
          </p:cNvSpPr>
          <p:nvPr>
            <p:ph type="title"/>
          </p:nvPr>
        </p:nvSpPr>
        <p:spPr>
          <a:xfrm>
            <a:off x="288925" y="260350"/>
            <a:ext cx="867568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4000">
                <a:latin typeface="Arial"/>
                <a:ea typeface="Arial"/>
                <a:cs typeface="Arial"/>
                <a:sym typeface="Arial"/>
              </a:rPr>
              <a:t>Test di riconoscimento</a:t>
            </a:r>
            <a:endParaRPr/>
          </a:p>
        </p:txBody>
      </p:sp>
      <p:sp>
        <p:nvSpPr>
          <p:cNvPr id="2466" name="Google Shape;2466;p278"/>
          <p:cNvSpPr txBox="1">
            <a:spLocks noGrp="1"/>
          </p:cNvSpPr>
          <p:nvPr>
            <p:ph type="body" idx="1"/>
          </p:nvPr>
        </p:nvSpPr>
        <p:spPr>
          <a:xfrm>
            <a:off x="250825" y="1584325"/>
            <a:ext cx="8893175" cy="54451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Noto Sans Symbols"/>
              <a:buNone/>
            </a:pPr>
            <a:r>
              <a:rPr lang="it-IT">
                <a:latin typeface="Arial"/>
                <a:ea typeface="Arial"/>
                <a:cs typeface="Arial"/>
                <a:sym typeface="Arial"/>
              </a:rPr>
              <a:t>Esempio:</a:t>
            </a:r>
            <a:endParaRPr/>
          </a:p>
          <a:p>
            <a:pPr marL="342900" lvl="0" indent="-342900" algn="l" rtl="0">
              <a:spcBef>
                <a:spcPts val="280"/>
              </a:spcBef>
              <a:spcAft>
                <a:spcPts val="0"/>
              </a:spcAft>
              <a:buSzPts val="1400"/>
              <a:buFont typeface="Noto Sans Symbols"/>
              <a:buNone/>
            </a:pPr>
            <a:endParaRPr sz="1400">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Dolce: </a:t>
            </a:r>
            <a:r>
              <a:rPr lang="it-IT" sz="3000">
                <a:latin typeface="Arial"/>
                <a:ea typeface="Arial"/>
                <a:cs typeface="Arial"/>
                <a:sym typeface="Arial"/>
              </a:rPr>
              <a:t>saccarosio 3,5 e 6 g/L</a:t>
            </a:r>
            <a:endParaRPr/>
          </a:p>
          <a:p>
            <a:pPr marL="342900" lvl="0" indent="-254000" algn="l" rtl="0">
              <a:spcBef>
                <a:spcPts val="280"/>
              </a:spcBef>
              <a:spcAft>
                <a:spcPts val="0"/>
              </a:spcAft>
              <a:buSzPts val="1400"/>
              <a:buNone/>
            </a:pPr>
            <a:endParaRPr sz="1400">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Salato: </a:t>
            </a:r>
            <a:r>
              <a:rPr lang="it-IT" sz="3000">
                <a:latin typeface="Arial"/>
                <a:ea typeface="Arial"/>
                <a:cs typeface="Arial"/>
                <a:sym typeface="Arial"/>
              </a:rPr>
              <a:t>cloruro di sodio  1,5 e 3 g/L</a:t>
            </a:r>
            <a:endParaRPr/>
          </a:p>
          <a:p>
            <a:pPr marL="342900" lvl="0" indent="-266700" algn="l" rtl="0">
              <a:spcBef>
                <a:spcPts val="240"/>
              </a:spcBef>
              <a:spcAft>
                <a:spcPts val="0"/>
              </a:spcAft>
              <a:buSzPts val="1200"/>
              <a:buNone/>
            </a:pPr>
            <a:endParaRPr sz="1200">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Acido: </a:t>
            </a:r>
            <a:r>
              <a:rPr lang="it-IT" sz="3000">
                <a:latin typeface="Arial"/>
                <a:ea typeface="Arial"/>
                <a:cs typeface="Arial"/>
                <a:sym typeface="Arial"/>
              </a:rPr>
              <a:t>acido citrico 0,18 e 0,3 g/L </a:t>
            </a:r>
            <a:endParaRPr/>
          </a:p>
          <a:p>
            <a:pPr marL="342900" lvl="0" indent="-266700" algn="l" rtl="0">
              <a:spcBef>
                <a:spcPts val="240"/>
              </a:spcBef>
              <a:spcAft>
                <a:spcPts val="0"/>
              </a:spcAft>
              <a:buSzPts val="1200"/>
              <a:buNone/>
            </a:pPr>
            <a:endParaRPr sz="1200">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Amaro: </a:t>
            </a:r>
            <a:r>
              <a:rPr lang="it-IT" sz="3000">
                <a:latin typeface="Arial"/>
                <a:ea typeface="Arial"/>
                <a:cs typeface="Arial"/>
                <a:sym typeface="Arial"/>
              </a:rPr>
              <a:t>caffeina 0,04 e 0,08 g/L</a:t>
            </a:r>
            <a:endParaRPr/>
          </a:p>
          <a:p>
            <a:pPr marL="342900" lvl="0" indent="-266700" algn="l" rtl="0">
              <a:spcBef>
                <a:spcPts val="240"/>
              </a:spcBef>
              <a:spcAft>
                <a:spcPts val="0"/>
              </a:spcAft>
              <a:buSzPts val="1200"/>
              <a:buNone/>
            </a:pPr>
            <a:endParaRPr sz="1200">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Umami: </a:t>
            </a:r>
            <a:r>
              <a:rPr lang="it-IT" sz="3000">
                <a:latin typeface="Arial"/>
                <a:ea typeface="Arial"/>
                <a:cs typeface="Arial"/>
                <a:sym typeface="Arial"/>
              </a:rPr>
              <a:t>glutammato monosodico 0,22 e 0,60 g/L</a:t>
            </a:r>
            <a:endParaRPr/>
          </a:p>
          <a:p>
            <a:pPr marL="342900" lvl="0" indent="-152400" algn="l" rtl="0">
              <a:spcBef>
                <a:spcPts val="600"/>
              </a:spcBef>
              <a:spcAft>
                <a:spcPts val="0"/>
              </a:spcAft>
              <a:buSzPts val="3000"/>
              <a:buNone/>
            </a:pPr>
            <a:endParaRPr sz="3000">
              <a:latin typeface="Arial"/>
              <a:ea typeface="Arial"/>
              <a:cs typeface="Arial"/>
              <a:sym typeface="Arial"/>
            </a:endParaRP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Shape 2470"/>
        <p:cNvGrpSpPr/>
        <p:nvPr/>
      </p:nvGrpSpPr>
      <p:grpSpPr>
        <a:xfrm>
          <a:off x="0" y="0"/>
          <a:ext cx="0" cy="0"/>
          <a:chOff x="0" y="0"/>
          <a:chExt cx="0" cy="0"/>
        </a:xfrm>
      </p:grpSpPr>
      <p:sp>
        <p:nvSpPr>
          <p:cNvPr id="2471" name="Google Shape;2471;p279"/>
          <p:cNvSpPr txBox="1">
            <a:spLocks noGrp="1"/>
          </p:cNvSpPr>
          <p:nvPr>
            <p:ph type="title"/>
          </p:nvPr>
        </p:nvSpPr>
        <p:spPr>
          <a:xfrm>
            <a:off x="468313" y="274638"/>
            <a:ext cx="8280151" cy="1143000"/>
          </a:xfrm>
          <a:prstGeom prst="rect">
            <a:avLst/>
          </a:prstGeom>
          <a:noFill/>
          <a:ln>
            <a:noFill/>
          </a:ln>
        </p:spPr>
        <p:txBody>
          <a:bodyPr spcFirstLastPara="1" wrap="square" lIns="91425" tIns="45700" rIns="91425" bIns="45700" anchor="ctr" anchorCtr="0">
            <a:noAutofit/>
          </a:bodyPr>
          <a:lstStyle/>
          <a:p>
            <a:pPr marL="0" lvl="0" indent="0" algn="just" rtl="0">
              <a:spcBef>
                <a:spcPts val="0"/>
              </a:spcBef>
              <a:spcAft>
                <a:spcPts val="0"/>
              </a:spcAft>
              <a:buNone/>
            </a:pPr>
            <a:r>
              <a:rPr lang="it-IT" sz="3600">
                <a:latin typeface="Arial"/>
                <a:ea typeface="Arial"/>
                <a:cs typeface="Arial"/>
                <a:sym typeface="Arial"/>
              </a:rPr>
              <a:t>Test di riconoscimento</a:t>
            </a:r>
            <a:endParaRPr/>
          </a:p>
        </p:txBody>
      </p:sp>
      <p:sp>
        <p:nvSpPr>
          <p:cNvPr id="2472" name="Google Shape;2472;p279"/>
          <p:cNvSpPr txBox="1">
            <a:spLocks noGrp="1"/>
          </p:cNvSpPr>
          <p:nvPr>
            <p:ph type="body" idx="1"/>
          </p:nvPr>
        </p:nvSpPr>
        <p:spPr>
          <a:xfrm>
            <a:off x="133350" y="1600200"/>
            <a:ext cx="9010650" cy="45307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Noto Sans Symbols"/>
              <a:buNone/>
            </a:pPr>
            <a:r>
              <a:rPr lang="it-IT">
                <a:latin typeface="Arial"/>
                <a:ea typeface="Arial"/>
                <a:cs typeface="Arial"/>
                <a:sym typeface="Arial"/>
              </a:rPr>
              <a:t>Esempio:</a:t>
            </a:r>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Astringente: 	</a:t>
            </a:r>
            <a:r>
              <a:rPr lang="it-IT" sz="3000">
                <a:latin typeface="Arial"/>
                <a:ea typeface="Arial"/>
                <a:cs typeface="Arial"/>
                <a:sym typeface="Arial"/>
              </a:rPr>
              <a:t>acido tannico 0,5 e 1 g/L</a:t>
            </a:r>
            <a:endParaRPr/>
          </a:p>
          <a:p>
            <a:pPr marL="342900" lvl="0" indent="-342900" algn="l" rtl="0">
              <a:spcBef>
                <a:spcPts val="600"/>
              </a:spcBef>
              <a:spcAft>
                <a:spcPts val="0"/>
              </a:spcAft>
              <a:buSzPts val="3000"/>
              <a:buFont typeface="Noto Sans Symbols"/>
              <a:buNone/>
            </a:pPr>
            <a:r>
              <a:rPr lang="it-IT" sz="3000">
                <a:latin typeface="Arial"/>
                <a:ea typeface="Arial"/>
                <a:cs typeface="Arial"/>
                <a:sym typeface="Arial"/>
              </a:rPr>
              <a:t>				o quercetina 0,25 e 0,5 g/L</a:t>
            </a:r>
            <a:endParaRPr/>
          </a:p>
          <a:p>
            <a:pPr marL="342900" lvl="0" indent="-342900" algn="l" rtl="0">
              <a:spcBef>
                <a:spcPts val="600"/>
              </a:spcBef>
              <a:spcAft>
                <a:spcPts val="0"/>
              </a:spcAft>
              <a:buSzPts val="3000"/>
              <a:buFont typeface="Noto Sans Symbols"/>
              <a:buNone/>
            </a:pPr>
            <a:endParaRPr sz="3000">
              <a:latin typeface="Arial"/>
              <a:ea typeface="Arial"/>
              <a:cs typeface="Arial"/>
              <a:sym typeface="Arial"/>
            </a:endParaRPr>
          </a:p>
          <a:p>
            <a:pPr marL="342900" lvl="0" indent="-342900" algn="l" rtl="0">
              <a:spcBef>
                <a:spcPts val="600"/>
              </a:spcBef>
              <a:spcAft>
                <a:spcPts val="0"/>
              </a:spcAft>
              <a:buSzPts val="3000"/>
              <a:buChar char="●"/>
            </a:pPr>
            <a:r>
              <a:rPr lang="it-IT" sz="3000">
                <a:latin typeface="Arial"/>
                <a:ea typeface="Arial"/>
                <a:cs typeface="Arial"/>
                <a:sym typeface="Arial"/>
              </a:rPr>
              <a:t>Metallico: solfato ferroso </a:t>
            </a:r>
            <a:r>
              <a:rPr lang="it-IT" sz="2800">
                <a:latin typeface="Arial"/>
                <a:ea typeface="Arial"/>
                <a:cs typeface="Arial"/>
                <a:sym typeface="Arial"/>
              </a:rPr>
              <a:t>(7 H</a:t>
            </a:r>
            <a:r>
              <a:rPr lang="it-IT" sz="2800" baseline="-25000">
                <a:latin typeface="Arial"/>
                <a:ea typeface="Arial"/>
                <a:cs typeface="Arial"/>
                <a:sym typeface="Arial"/>
              </a:rPr>
              <a:t>2</a:t>
            </a:r>
            <a:r>
              <a:rPr lang="it-IT" sz="2800">
                <a:latin typeface="Arial"/>
                <a:ea typeface="Arial"/>
                <a:cs typeface="Arial"/>
                <a:sym typeface="Arial"/>
              </a:rPr>
              <a:t>O) 0,005 e 0,01 g/L</a:t>
            </a:r>
            <a:endParaRPr/>
          </a:p>
          <a:p>
            <a:pPr marL="342900" lvl="0" indent="-152400" algn="l" rtl="0">
              <a:spcBef>
                <a:spcPts val="600"/>
              </a:spcBef>
              <a:spcAft>
                <a:spcPts val="0"/>
              </a:spcAft>
              <a:buSzPts val="3000"/>
              <a:buNone/>
            </a:pPr>
            <a:endParaRPr sz="3000">
              <a:latin typeface="Arial"/>
              <a:ea typeface="Arial"/>
              <a:cs typeface="Arial"/>
              <a:sym typeface="Arial"/>
            </a:endParaRPr>
          </a:p>
          <a:p>
            <a:pPr marL="342900" lvl="0" indent="-342900" algn="l" rtl="0">
              <a:spcBef>
                <a:spcPts val="600"/>
              </a:spcBef>
              <a:spcAft>
                <a:spcPts val="0"/>
              </a:spcAft>
              <a:buSzPts val="3000"/>
              <a:buChar char="●"/>
            </a:pPr>
            <a:r>
              <a:rPr lang="it-IT" sz="3000">
                <a:latin typeface="Arial"/>
                <a:ea typeface="Arial"/>
                <a:cs typeface="Arial"/>
                <a:sym typeface="Arial"/>
              </a:rPr>
              <a:t>Piccante: capsaicina 0,003 e 0,005 g/L</a:t>
            </a:r>
            <a:endParaRPr/>
          </a:p>
          <a:p>
            <a:pPr marL="342900" lvl="0" indent="-152400" algn="l" rtl="0">
              <a:spcBef>
                <a:spcPts val="600"/>
              </a:spcBef>
              <a:spcAft>
                <a:spcPts val="0"/>
              </a:spcAft>
              <a:buSzPts val="3000"/>
              <a:buNone/>
            </a:pPr>
            <a:endParaRPr sz="3000">
              <a:latin typeface="Arial"/>
              <a:ea typeface="Arial"/>
              <a:cs typeface="Arial"/>
              <a:sym typeface="Arial"/>
            </a:endParaRP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Shape 2476"/>
        <p:cNvGrpSpPr/>
        <p:nvPr/>
      </p:nvGrpSpPr>
      <p:grpSpPr>
        <a:xfrm>
          <a:off x="0" y="0"/>
          <a:ext cx="0" cy="0"/>
          <a:chOff x="0" y="0"/>
          <a:chExt cx="0" cy="0"/>
        </a:xfrm>
      </p:grpSpPr>
      <p:sp>
        <p:nvSpPr>
          <p:cNvPr id="2477" name="Google Shape;2477;p28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Test di soglia gustativa</a:t>
            </a:r>
            <a:endParaRPr/>
          </a:p>
        </p:txBody>
      </p:sp>
      <p:sp>
        <p:nvSpPr>
          <p:cNvPr id="2478" name="Google Shape;2478;p280"/>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lnSpc>
                <a:spcPct val="130000"/>
              </a:lnSpc>
              <a:spcBef>
                <a:spcPts val="0"/>
              </a:spcBef>
              <a:spcAft>
                <a:spcPts val="0"/>
              </a:spcAft>
              <a:buSzPts val="3200"/>
              <a:buFont typeface="Noto Sans Symbols"/>
              <a:buNone/>
            </a:pPr>
            <a:r>
              <a:rPr lang="it-IT">
                <a:latin typeface="Arial"/>
                <a:ea typeface="Arial"/>
                <a:cs typeface="Arial"/>
                <a:sym typeface="Arial"/>
              </a:rPr>
              <a:t>	Sottoporre ad ogni membro del gruppo di possibili candidati delle soluzioni acquose dei quattro gusti fondamentali in concentrazioni crescenti partendo da livelli molto inferiori alla soglia di percezione e raggiungendo a valori superiori alla soglia di identificazione.</a:t>
            </a:r>
            <a:endParaRPr/>
          </a:p>
          <a:p>
            <a:pPr marL="342900" lvl="0" indent="-342900" algn="l" rtl="0">
              <a:spcBef>
                <a:spcPts val="640"/>
              </a:spcBef>
              <a:spcAft>
                <a:spcPts val="0"/>
              </a:spcAft>
              <a:buSzPts val="3200"/>
              <a:buFont typeface="Noto Sans Symbols"/>
              <a:buNone/>
            </a:pPr>
            <a:endParaRPr>
              <a:latin typeface="Arial"/>
              <a:ea typeface="Arial"/>
              <a:cs typeface="Arial"/>
              <a:sym typeface="Arial"/>
            </a:endParaRP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Shape 2482"/>
        <p:cNvGrpSpPr/>
        <p:nvPr/>
      </p:nvGrpSpPr>
      <p:grpSpPr>
        <a:xfrm>
          <a:off x="0" y="0"/>
          <a:ext cx="0" cy="0"/>
          <a:chOff x="0" y="0"/>
          <a:chExt cx="0" cy="0"/>
        </a:xfrm>
      </p:grpSpPr>
      <p:sp>
        <p:nvSpPr>
          <p:cNvPr id="2483" name="Google Shape;2483;p28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Concentrazioni per test di soglia</a:t>
            </a:r>
            <a:endParaRPr/>
          </a:p>
        </p:txBody>
      </p:sp>
      <p:sp>
        <p:nvSpPr>
          <p:cNvPr id="2484" name="Google Shape;2484;p281"/>
          <p:cNvSpPr txBox="1">
            <a:spLocks noGrp="1"/>
          </p:cNvSpPr>
          <p:nvPr>
            <p:ph type="body" idx="1"/>
          </p:nvPr>
        </p:nvSpPr>
        <p:spPr>
          <a:xfrm>
            <a:off x="250825" y="1368425"/>
            <a:ext cx="8893175" cy="55895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Noto Sans Symbols"/>
              <a:buNone/>
            </a:pPr>
            <a:r>
              <a:rPr lang="it-IT">
                <a:latin typeface="Arial"/>
                <a:ea typeface="Arial"/>
                <a:cs typeface="Arial"/>
                <a:sym typeface="Arial"/>
              </a:rPr>
              <a:t>	Composto			Range	     Soglia		</a:t>
            </a:r>
            <a:endParaRPr/>
          </a:p>
          <a:p>
            <a:pPr marL="342900" lvl="0" indent="-342900" algn="l" rtl="0">
              <a:spcBef>
                <a:spcPts val="640"/>
              </a:spcBef>
              <a:spcAft>
                <a:spcPts val="0"/>
              </a:spcAft>
              <a:buSzPts val="3200"/>
              <a:buChar char="●"/>
            </a:pPr>
            <a:r>
              <a:rPr lang="it-IT">
                <a:latin typeface="Arial"/>
                <a:ea typeface="Arial"/>
                <a:cs typeface="Arial"/>
                <a:sym typeface="Arial"/>
              </a:rPr>
              <a:t> Saccarosio:		      0,5-6 g/L	      3,0 g/L</a:t>
            </a:r>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 Cloruro di sodio:  	   0,2-2,4 g/L 	1,2-1,4 g/L</a:t>
            </a:r>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 Acido citrico:	 0,1-0,36 g/L 	    0,16 g/L</a:t>
            </a:r>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 Caffeina:	       0,034-0,2 g/L	  0,038 g/L</a:t>
            </a:r>
            <a:endParaRPr/>
          </a:p>
          <a:p>
            <a:pPr marL="342900" lvl="0" indent="-139700" algn="l" rtl="0">
              <a:spcBef>
                <a:spcPts val="640"/>
              </a:spcBef>
              <a:spcAft>
                <a:spcPts val="0"/>
              </a:spcAft>
              <a:buSzPts val="3200"/>
              <a:buNone/>
            </a:pPr>
            <a:endParaRPr>
              <a:latin typeface="Arial"/>
              <a:ea typeface="Arial"/>
              <a:cs typeface="Arial"/>
              <a:sym typeface="Arial"/>
            </a:endParaRP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Shape 2488"/>
        <p:cNvGrpSpPr/>
        <p:nvPr/>
      </p:nvGrpSpPr>
      <p:grpSpPr>
        <a:xfrm>
          <a:off x="0" y="0"/>
          <a:ext cx="0" cy="0"/>
          <a:chOff x="0" y="0"/>
          <a:chExt cx="0" cy="0"/>
        </a:xfrm>
      </p:grpSpPr>
      <p:sp>
        <p:nvSpPr>
          <p:cNvPr id="2489" name="Google Shape;2489;p28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400">
                <a:latin typeface="Arial"/>
                <a:ea typeface="Arial"/>
                <a:cs typeface="Arial"/>
                <a:sym typeface="Arial"/>
              </a:rPr>
              <a:t> Familiarizzazione con sensazioni olfattive</a:t>
            </a:r>
            <a:endParaRPr/>
          </a:p>
        </p:txBody>
      </p:sp>
      <p:sp>
        <p:nvSpPr>
          <p:cNvPr id="2490" name="Google Shape;2490;p282"/>
          <p:cNvSpPr txBox="1">
            <a:spLocks noGrp="1"/>
          </p:cNvSpPr>
          <p:nvPr>
            <p:ph type="body" idx="1"/>
          </p:nvPr>
        </p:nvSpPr>
        <p:spPr>
          <a:xfrm>
            <a:off x="0" y="1600200"/>
            <a:ext cx="8686800" cy="4530725"/>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0"/>
              </a:spcBef>
              <a:spcAft>
                <a:spcPts val="0"/>
              </a:spcAft>
              <a:buSzPts val="3200"/>
              <a:buFont typeface="Noto Sans Symbols"/>
              <a:buNone/>
            </a:pPr>
            <a:r>
              <a:rPr lang="it-IT">
                <a:latin typeface="Arial"/>
                <a:ea typeface="Arial"/>
                <a:cs typeface="Arial"/>
                <a:sym typeface="Arial"/>
              </a:rPr>
              <a:t>	Sottoporre ad ogni membro del gruppo di possibili candidati delle soluzioni acquose o alcoliche (etanoliche) di composti standard (di elevata purezza) in concentrazione superiore alla concentrazione di soglia di identificazione.</a:t>
            </a:r>
            <a:endParaRPr/>
          </a:p>
          <a:p>
            <a:pPr marL="342900" lvl="0" indent="-342900" algn="l" rtl="0">
              <a:spcBef>
                <a:spcPts val="640"/>
              </a:spcBef>
              <a:spcAft>
                <a:spcPts val="0"/>
              </a:spcAft>
              <a:buSzPts val="3200"/>
              <a:buFont typeface="Noto Sans Symbols"/>
              <a:buNone/>
            </a:pPr>
            <a:endParaRPr>
              <a:latin typeface="Arial"/>
              <a:ea typeface="Arial"/>
              <a:cs typeface="Arial"/>
              <a:sym typeface="Arial"/>
            </a:endParaRP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Shape 2494"/>
        <p:cNvGrpSpPr/>
        <p:nvPr/>
      </p:nvGrpSpPr>
      <p:grpSpPr>
        <a:xfrm>
          <a:off x="0" y="0"/>
          <a:ext cx="0" cy="0"/>
          <a:chOff x="0" y="0"/>
          <a:chExt cx="0" cy="0"/>
        </a:xfrm>
      </p:grpSpPr>
      <p:sp>
        <p:nvSpPr>
          <p:cNvPr id="2495" name="Google Shape;2495;p2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Quali odori utilizzare?</a:t>
            </a:r>
            <a:endParaRPr/>
          </a:p>
        </p:txBody>
      </p:sp>
      <p:sp>
        <p:nvSpPr>
          <p:cNvPr id="2496" name="Google Shape;2496;p283"/>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SzPts val="2400"/>
              <a:buFont typeface="Noto Sans Symbols"/>
              <a:buNone/>
            </a:pPr>
            <a:r>
              <a:rPr lang="it-IT" sz="2400">
                <a:latin typeface="Arial"/>
                <a:ea typeface="Arial"/>
                <a:cs typeface="Arial"/>
                <a:sym typeface="Arial"/>
              </a:rPr>
              <a:t>	“Odori Primari”, molecole per cui è stata identificata una anosmia specifica:</a:t>
            </a:r>
            <a:endParaRPr/>
          </a:p>
          <a:p>
            <a:pPr marL="342900" lvl="0" indent="-342900" algn="l" rtl="0">
              <a:lnSpc>
                <a:spcPct val="80000"/>
              </a:lnSpc>
              <a:spcBef>
                <a:spcPts val="480"/>
              </a:spcBef>
              <a:spcAft>
                <a:spcPts val="0"/>
              </a:spcAft>
              <a:buSzPts val="2400"/>
              <a:buFont typeface="Noto Sans Symbols"/>
              <a:buNone/>
            </a:pPr>
            <a:endParaRPr sz="2400">
              <a:latin typeface="Arial"/>
              <a:ea typeface="Arial"/>
              <a:cs typeface="Arial"/>
              <a:sym typeface="Arial"/>
            </a:endParaRPr>
          </a:p>
          <a:p>
            <a:pPr marL="342900" lvl="0" indent="-342900" algn="l" rtl="0">
              <a:lnSpc>
                <a:spcPct val="80000"/>
              </a:lnSpc>
              <a:spcBef>
                <a:spcPts val="480"/>
              </a:spcBef>
              <a:spcAft>
                <a:spcPts val="0"/>
              </a:spcAft>
              <a:buSzPts val="2400"/>
              <a:buChar char="●"/>
            </a:pPr>
            <a:r>
              <a:rPr lang="it-IT" sz="2400">
                <a:latin typeface="Arial"/>
                <a:ea typeface="Arial"/>
                <a:cs typeface="Arial"/>
                <a:sym typeface="Arial"/>
              </a:rPr>
              <a:t>Urinoso	(5</a:t>
            </a:r>
            <a:r>
              <a:rPr lang="it-IT" sz="2400">
                <a:latin typeface="Noto Sans Symbols"/>
                <a:ea typeface="Noto Sans Symbols"/>
                <a:cs typeface="Noto Sans Symbols"/>
                <a:sym typeface="Noto Sans Symbols"/>
              </a:rPr>
              <a:t>α</a:t>
            </a:r>
            <a:r>
              <a:rPr lang="it-IT" sz="2400">
                <a:latin typeface="Arial"/>
                <a:ea typeface="Arial"/>
                <a:cs typeface="Arial"/>
                <a:sym typeface="Arial"/>
              </a:rPr>
              <a:t>-androst-16-en-3-one; 0,00019ppm*)</a:t>
            </a:r>
            <a:endParaRPr sz="2400">
              <a:latin typeface="Arial"/>
              <a:ea typeface="Arial"/>
              <a:cs typeface="Arial"/>
              <a:sym typeface="Arial"/>
            </a:endParaRPr>
          </a:p>
          <a:p>
            <a:pPr marL="342900" lvl="0" indent="-342900" algn="l" rtl="0">
              <a:lnSpc>
                <a:spcPct val="80000"/>
              </a:lnSpc>
              <a:spcBef>
                <a:spcPts val="480"/>
              </a:spcBef>
              <a:spcAft>
                <a:spcPts val="0"/>
              </a:spcAft>
              <a:buSzPts val="2400"/>
              <a:buChar char="●"/>
            </a:pPr>
            <a:r>
              <a:rPr lang="it-IT" sz="2400">
                <a:latin typeface="Arial"/>
                <a:ea typeface="Arial"/>
                <a:cs typeface="Arial"/>
                <a:sym typeface="Arial"/>
              </a:rPr>
              <a:t>Pesce	(trimetilammina; 0,001ppm)</a:t>
            </a:r>
            <a:endParaRPr/>
          </a:p>
          <a:p>
            <a:pPr marL="342900" lvl="0" indent="-342900" algn="l" rtl="0">
              <a:lnSpc>
                <a:spcPct val="80000"/>
              </a:lnSpc>
              <a:spcBef>
                <a:spcPts val="480"/>
              </a:spcBef>
              <a:spcAft>
                <a:spcPts val="0"/>
              </a:spcAft>
              <a:buSzPts val="2400"/>
              <a:buChar char="●"/>
            </a:pPr>
            <a:r>
              <a:rPr lang="it-IT" sz="2400">
                <a:latin typeface="Arial"/>
                <a:ea typeface="Arial"/>
                <a:cs typeface="Arial"/>
                <a:sym typeface="Arial"/>
              </a:rPr>
              <a:t>Malto	(isobutiraldeide; 0,005ppm)</a:t>
            </a:r>
            <a:endParaRPr/>
          </a:p>
          <a:p>
            <a:pPr marL="342900" lvl="0" indent="-342900" algn="l" rtl="0">
              <a:lnSpc>
                <a:spcPct val="80000"/>
              </a:lnSpc>
              <a:spcBef>
                <a:spcPts val="480"/>
              </a:spcBef>
              <a:spcAft>
                <a:spcPts val="0"/>
              </a:spcAft>
              <a:buSzPts val="2400"/>
              <a:buChar char="●"/>
            </a:pPr>
            <a:r>
              <a:rPr lang="it-IT" sz="2400">
                <a:latin typeface="Arial"/>
                <a:ea typeface="Arial"/>
                <a:cs typeface="Arial"/>
                <a:sym typeface="Arial"/>
              </a:rPr>
              <a:t>Menta	(L-carvone; 0,0056ppm)</a:t>
            </a:r>
            <a:endParaRPr/>
          </a:p>
          <a:p>
            <a:pPr marL="342900" lvl="0" indent="-342900" algn="l" rtl="0">
              <a:lnSpc>
                <a:spcPct val="80000"/>
              </a:lnSpc>
              <a:spcBef>
                <a:spcPts val="480"/>
              </a:spcBef>
              <a:spcAft>
                <a:spcPts val="0"/>
              </a:spcAft>
              <a:buSzPts val="2400"/>
              <a:buChar char="●"/>
            </a:pPr>
            <a:r>
              <a:rPr lang="it-IT" sz="2400">
                <a:latin typeface="Arial"/>
                <a:ea typeface="Arial"/>
                <a:cs typeface="Arial"/>
                <a:sym typeface="Arial"/>
              </a:rPr>
              <a:t>Canfora	(1,8-cineolo; 0,011ppm)</a:t>
            </a:r>
            <a:endParaRPr/>
          </a:p>
          <a:p>
            <a:pPr marL="342900" lvl="0" indent="-342900" algn="l" rtl="0">
              <a:lnSpc>
                <a:spcPct val="80000"/>
              </a:lnSpc>
              <a:spcBef>
                <a:spcPts val="480"/>
              </a:spcBef>
              <a:spcAft>
                <a:spcPts val="0"/>
              </a:spcAft>
              <a:buSzPts val="2400"/>
              <a:buChar char="●"/>
            </a:pPr>
            <a:r>
              <a:rPr lang="it-IT" sz="2400">
                <a:latin typeface="Arial"/>
                <a:ea typeface="Arial"/>
                <a:cs typeface="Arial"/>
                <a:sym typeface="Arial"/>
              </a:rPr>
              <a:t>Muschio	(</a:t>
            </a:r>
            <a:r>
              <a:rPr lang="it-IT" sz="2400">
                <a:latin typeface="Noto Sans Symbols"/>
                <a:ea typeface="Noto Sans Symbols"/>
                <a:cs typeface="Noto Sans Symbols"/>
                <a:sym typeface="Noto Sans Symbols"/>
              </a:rPr>
              <a:t>ω</a:t>
            </a:r>
            <a:r>
              <a:rPr lang="it-IT" sz="2400">
                <a:latin typeface="Arial"/>
                <a:ea typeface="Arial"/>
                <a:cs typeface="Arial"/>
                <a:sym typeface="Arial"/>
              </a:rPr>
              <a:t>-pentadecalattone; 0,018ppm)</a:t>
            </a:r>
            <a:endParaRPr/>
          </a:p>
          <a:p>
            <a:pPr marL="342900" lvl="0" indent="-342900" algn="l" rtl="0">
              <a:lnSpc>
                <a:spcPct val="80000"/>
              </a:lnSpc>
              <a:spcBef>
                <a:spcPts val="480"/>
              </a:spcBef>
              <a:spcAft>
                <a:spcPts val="0"/>
              </a:spcAft>
              <a:buSzPts val="2400"/>
              <a:buChar char="●"/>
            </a:pPr>
            <a:r>
              <a:rPr lang="it-IT" sz="2400">
                <a:latin typeface="Arial"/>
                <a:ea typeface="Arial"/>
                <a:cs typeface="Arial"/>
                <a:sym typeface="Arial"/>
              </a:rPr>
              <a:t>Sperma	(1-pirroline; 0,02ppm)</a:t>
            </a:r>
            <a:endParaRPr/>
          </a:p>
          <a:p>
            <a:pPr marL="342900" lvl="0" indent="-342900" algn="l" rtl="0">
              <a:lnSpc>
                <a:spcPct val="80000"/>
              </a:lnSpc>
              <a:spcBef>
                <a:spcPts val="480"/>
              </a:spcBef>
              <a:spcAft>
                <a:spcPts val="0"/>
              </a:spcAft>
              <a:buSzPts val="2400"/>
              <a:buChar char="●"/>
            </a:pPr>
            <a:r>
              <a:rPr lang="it-IT" sz="2400">
                <a:latin typeface="Arial"/>
                <a:ea typeface="Arial"/>
                <a:cs typeface="Arial"/>
                <a:sym typeface="Arial"/>
              </a:rPr>
              <a:t>Sudore	(acido isovalerico; 0,12ppm)</a:t>
            </a:r>
            <a:endParaRPr/>
          </a:p>
          <a:p>
            <a:pPr marL="342900" lvl="0" indent="-342900" algn="l" rtl="0">
              <a:lnSpc>
                <a:spcPct val="80000"/>
              </a:lnSpc>
              <a:spcBef>
                <a:spcPts val="480"/>
              </a:spcBef>
              <a:spcAft>
                <a:spcPts val="0"/>
              </a:spcAft>
              <a:buSzPts val="2400"/>
              <a:buFont typeface="Noto Sans Symbols"/>
              <a:buNone/>
            </a:pPr>
            <a:r>
              <a:rPr lang="it-IT" sz="2400">
                <a:latin typeface="Arial"/>
                <a:ea typeface="Arial"/>
                <a:cs typeface="Arial"/>
                <a:sym typeface="Arial"/>
              </a:rPr>
              <a:t>	</a:t>
            </a:r>
            <a:endParaRPr/>
          </a:p>
          <a:p>
            <a:pPr marL="342900" lvl="0" indent="-342900" algn="l" rtl="0">
              <a:lnSpc>
                <a:spcPct val="80000"/>
              </a:lnSpc>
              <a:spcBef>
                <a:spcPts val="480"/>
              </a:spcBef>
              <a:spcAft>
                <a:spcPts val="0"/>
              </a:spcAft>
              <a:buSzPts val="2400"/>
              <a:buFont typeface="Noto Sans Symbols"/>
              <a:buNone/>
            </a:pPr>
            <a:r>
              <a:rPr lang="it-IT" sz="2400">
                <a:latin typeface="Arial"/>
                <a:ea typeface="Arial"/>
                <a:cs typeface="Arial"/>
                <a:sym typeface="Arial"/>
              </a:rPr>
              <a:t>*T.O.C.					  (Amoore, 1982)	</a:t>
            </a:r>
            <a:endParaRPr/>
          </a:p>
          <a:p>
            <a:pPr marL="342900" lvl="0" indent="-190500" algn="l" rtl="0">
              <a:lnSpc>
                <a:spcPct val="80000"/>
              </a:lnSpc>
              <a:spcBef>
                <a:spcPts val="480"/>
              </a:spcBef>
              <a:spcAft>
                <a:spcPts val="0"/>
              </a:spcAft>
              <a:buSzPts val="2400"/>
              <a:buNone/>
            </a:pPr>
            <a:endParaRPr sz="2400">
              <a:latin typeface="Arial"/>
              <a:ea typeface="Arial"/>
              <a:cs typeface="Arial"/>
              <a:sym typeface="Arial"/>
            </a:endParaRP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Shape 2500"/>
        <p:cNvGrpSpPr/>
        <p:nvPr/>
      </p:nvGrpSpPr>
      <p:grpSpPr>
        <a:xfrm>
          <a:off x="0" y="0"/>
          <a:ext cx="0" cy="0"/>
          <a:chOff x="0" y="0"/>
          <a:chExt cx="0" cy="0"/>
        </a:xfrm>
      </p:grpSpPr>
      <p:sp>
        <p:nvSpPr>
          <p:cNvPr id="2501" name="Google Shape;2501;p28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Come sottoporre gli odori:</a:t>
            </a:r>
            <a:endParaRPr/>
          </a:p>
        </p:txBody>
      </p:sp>
      <p:sp>
        <p:nvSpPr>
          <p:cNvPr id="2502" name="Google Shape;2502;p284"/>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Noto Sans Symbols"/>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 Soluzioni in bottigliette</a:t>
            </a:r>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 Striscette per profumi (anche per aromi)</a:t>
            </a:r>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 Incapsulati (per aromi)</a:t>
            </a:r>
            <a:endParaRP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Shape 2506"/>
        <p:cNvGrpSpPr/>
        <p:nvPr/>
      </p:nvGrpSpPr>
      <p:grpSpPr>
        <a:xfrm>
          <a:off x="0" y="0"/>
          <a:ext cx="0" cy="0"/>
          <a:chOff x="0" y="0"/>
          <a:chExt cx="0" cy="0"/>
        </a:xfrm>
      </p:grpSpPr>
      <p:sp>
        <p:nvSpPr>
          <p:cNvPr id="2507" name="Google Shape;2507;p285"/>
          <p:cNvSpPr txBox="1">
            <a:spLocks noGrp="1"/>
          </p:cNvSpPr>
          <p:nvPr>
            <p:ph type="title"/>
          </p:nvPr>
        </p:nvSpPr>
        <p:spPr>
          <a:xfrm>
            <a:off x="0" y="274638"/>
            <a:ext cx="91440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it-IT">
                <a:latin typeface="Arial"/>
                <a:ea typeface="Arial"/>
                <a:cs typeface="Arial"/>
                <a:sym typeface="Arial"/>
              </a:rPr>
              <a:t> Test di riconoscimento</a:t>
            </a:r>
            <a:endParaRPr/>
          </a:p>
        </p:txBody>
      </p:sp>
      <p:sp>
        <p:nvSpPr>
          <p:cNvPr id="2508" name="Google Shape;2508;p285"/>
          <p:cNvSpPr txBox="1">
            <a:spLocks noGrp="1"/>
          </p:cNvSpPr>
          <p:nvPr>
            <p:ph type="body" idx="1"/>
          </p:nvPr>
        </p:nvSpPr>
        <p:spPr>
          <a:xfrm>
            <a:off x="0" y="1600200"/>
            <a:ext cx="8686800" cy="4530725"/>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0"/>
              </a:spcBef>
              <a:spcAft>
                <a:spcPts val="0"/>
              </a:spcAft>
              <a:buSzPts val="3200"/>
              <a:buFont typeface="Noto Sans Symbols"/>
              <a:buNone/>
            </a:pPr>
            <a:r>
              <a:rPr lang="it-IT">
                <a:latin typeface="Arial"/>
                <a:ea typeface="Arial"/>
                <a:cs typeface="Arial"/>
                <a:sym typeface="Arial"/>
              </a:rPr>
              <a:t>	Sottoporre ad ogni membro del gruppo di possibili candidati delle soluzioni acquose o etanoliche di composti standard (incogniti) in concentrazioni superiori alla T.O.C. intercalando tra loro i vari stimoli olfattivi.</a:t>
            </a:r>
            <a:endParaRP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p:sp>
        <p:nvSpPr>
          <p:cNvPr id="2513" name="Google Shape;2513;p28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Test di soglia olfattiva</a:t>
            </a:r>
            <a:endParaRPr/>
          </a:p>
        </p:txBody>
      </p:sp>
      <p:sp>
        <p:nvSpPr>
          <p:cNvPr id="2514" name="Google Shape;2514;p286"/>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lnSpc>
                <a:spcPct val="130000"/>
              </a:lnSpc>
              <a:spcBef>
                <a:spcPts val="0"/>
              </a:spcBef>
              <a:spcAft>
                <a:spcPts val="0"/>
              </a:spcAft>
              <a:buSzPts val="3200"/>
              <a:buFont typeface="Noto Sans Symbols"/>
              <a:buNone/>
            </a:pPr>
            <a:r>
              <a:rPr lang="it-IT">
                <a:latin typeface="Arial"/>
                <a:ea typeface="Arial"/>
                <a:cs typeface="Arial"/>
                <a:sym typeface="Arial"/>
              </a:rPr>
              <a:t>	Sottoporre ad ogni membro del gruppo di possibili candidati delle soluzioni acquose o etanoliche degli odori fondamentali in concentrazioni crescenti partendo da livelli molto inferiori alla soglia di percezione (T.O.C) e raggiungendo valori superiori alla soglia di identificazione.</a:t>
            </a:r>
            <a:endParaRPr/>
          </a:p>
          <a:p>
            <a:pPr marL="342900" lvl="0" indent="-342900" algn="l" rtl="0">
              <a:spcBef>
                <a:spcPts val="640"/>
              </a:spcBef>
              <a:spcAft>
                <a:spcPts val="0"/>
              </a:spcAft>
              <a:buSzPts val="3200"/>
              <a:buFont typeface="Noto Sans Symbols"/>
              <a:buNone/>
            </a:pPr>
            <a:endParaRPr>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9"/>
          <p:cNvSpPr txBox="1">
            <a:spLocks noGrp="1"/>
          </p:cNvSpPr>
          <p:nvPr>
            <p:ph type="ctrTitle"/>
          </p:nvPr>
        </p:nvSpPr>
        <p:spPr>
          <a:xfrm>
            <a:off x="685800" y="1219200"/>
            <a:ext cx="7772400" cy="193357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it-IT">
                <a:latin typeface="Arial"/>
                <a:ea typeface="Arial"/>
                <a:cs typeface="Arial"/>
                <a:sym typeface="Arial"/>
              </a:rPr>
              <a:t>La base dell’analisi sensoriale</a:t>
            </a:r>
            <a:endParaRPr>
              <a:latin typeface="Arial"/>
              <a:ea typeface="Arial"/>
              <a:cs typeface="Arial"/>
              <a:sym typeface="Arial"/>
            </a:endParaRPr>
          </a:p>
        </p:txBody>
      </p:sp>
      <p:sp>
        <p:nvSpPr>
          <p:cNvPr id="300" name="Google Shape;300;p29"/>
          <p:cNvSpPr txBox="1">
            <a:spLocks noGrp="1"/>
          </p:cNvSpPr>
          <p:nvPr>
            <p:ph type="subTitle" idx="1"/>
          </p:nvPr>
        </p:nvSpPr>
        <p:spPr>
          <a:xfrm>
            <a:off x="1763713" y="3505200"/>
            <a:ext cx="6694487" cy="17526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3200"/>
              <a:buFont typeface="Noto Sans Symbols"/>
              <a:buNone/>
            </a:pPr>
            <a:endParaRPr>
              <a:latin typeface="Arial"/>
              <a:ea typeface="Arial"/>
              <a:cs typeface="Arial"/>
              <a:sym typeface="Arial"/>
            </a:endParaRPr>
          </a:p>
          <a:p>
            <a:pPr marL="0" lvl="0" indent="0" algn="r" rtl="0">
              <a:spcBef>
                <a:spcPts val="640"/>
              </a:spcBef>
              <a:spcAft>
                <a:spcPts val="0"/>
              </a:spcAft>
              <a:buSzPts val="3200"/>
              <a:buFont typeface="Noto Sans Symbols"/>
              <a:buNone/>
            </a:pPr>
            <a:r>
              <a:rPr lang="it-IT">
                <a:latin typeface="Arial"/>
                <a:ea typeface="Arial"/>
                <a:cs typeface="Arial"/>
                <a:sym typeface="Arial"/>
              </a:rPr>
              <a:t>Psicofisiologia della percezione</a:t>
            </a:r>
            <a:endParaRP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Shape 2518"/>
        <p:cNvGrpSpPr/>
        <p:nvPr/>
      </p:nvGrpSpPr>
      <p:grpSpPr>
        <a:xfrm>
          <a:off x="0" y="0"/>
          <a:ext cx="0" cy="0"/>
          <a:chOff x="0" y="0"/>
          <a:chExt cx="0" cy="0"/>
        </a:xfrm>
      </p:grpSpPr>
      <p:sp>
        <p:nvSpPr>
          <p:cNvPr id="2519" name="Google Shape;2519;p2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Test discriminanti</a:t>
            </a:r>
            <a:endParaRPr/>
          </a:p>
        </p:txBody>
      </p:sp>
      <p:sp>
        <p:nvSpPr>
          <p:cNvPr id="2520" name="Google Shape;2520;p287"/>
          <p:cNvSpPr txBox="1">
            <a:spLocks noGrp="1"/>
          </p:cNvSpPr>
          <p:nvPr>
            <p:ph type="body" idx="1"/>
          </p:nvPr>
        </p:nvSpPr>
        <p:spPr>
          <a:xfrm>
            <a:off x="133350" y="1512888"/>
            <a:ext cx="8686800" cy="5345112"/>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3200"/>
              <a:buFont typeface="Noto Sans Symbols"/>
              <a:buNone/>
            </a:pPr>
            <a:r>
              <a:rPr lang="it-IT">
                <a:latin typeface="Arial"/>
                <a:ea typeface="Arial"/>
                <a:cs typeface="Arial"/>
                <a:sym typeface="Arial"/>
              </a:rPr>
              <a:t>	Anche se un assaggiatore è dotato di una grande sensibilità, ciò non implica che sia dotato di capacità discriminante (es. scarsa capacità di individuare ed eliminare interferenze nell’analisi).</a:t>
            </a:r>
            <a:endParaRPr/>
          </a:p>
          <a:p>
            <a:pPr marL="342900" lvl="0" indent="-342900" algn="just" rtl="0">
              <a:spcBef>
                <a:spcPts val="640"/>
              </a:spcBef>
              <a:spcAft>
                <a:spcPts val="0"/>
              </a:spcAft>
              <a:buSzPts val="3200"/>
              <a:buFont typeface="Noto Sans Symbols"/>
              <a:buNone/>
            </a:pPr>
            <a:endParaRPr>
              <a:latin typeface="Arial"/>
              <a:ea typeface="Arial"/>
              <a:cs typeface="Arial"/>
              <a:sym typeface="Arial"/>
            </a:endParaRPr>
          </a:p>
          <a:p>
            <a:pPr marL="342900" lvl="0" indent="-342900" algn="just" rtl="0">
              <a:spcBef>
                <a:spcPts val="640"/>
              </a:spcBef>
              <a:spcAft>
                <a:spcPts val="0"/>
              </a:spcAft>
              <a:buSzPts val="3200"/>
              <a:buFont typeface="Noto Sans Symbols"/>
              <a:buNone/>
            </a:pPr>
            <a:r>
              <a:rPr lang="it-IT">
                <a:latin typeface="Arial"/>
                <a:ea typeface="Arial"/>
                <a:cs typeface="Arial"/>
                <a:sym typeface="Arial"/>
              </a:rPr>
              <a:t>	Serie di test discriminanti sono spesso utilizzati per la fase di selezione vera e propria.</a:t>
            </a:r>
            <a:endParaRP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sp>
        <p:nvSpPr>
          <p:cNvPr id="2525" name="Google Shape;2525;p28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Test discriminanti</a:t>
            </a:r>
            <a:endParaRPr/>
          </a:p>
        </p:txBody>
      </p:sp>
      <p:sp>
        <p:nvSpPr>
          <p:cNvPr id="2526" name="Google Shape;2526;p288"/>
          <p:cNvSpPr txBox="1">
            <a:spLocks noGrp="1"/>
          </p:cNvSpPr>
          <p:nvPr>
            <p:ph type="body" idx="1"/>
          </p:nvPr>
        </p:nvSpPr>
        <p:spPr>
          <a:xfrm>
            <a:off x="457200" y="1600200"/>
            <a:ext cx="8229600" cy="48529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800"/>
              <a:buChar char="●"/>
            </a:pPr>
            <a:r>
              <a:rPr lang="it-IT" sz="2800">
                <a:latin typeface="Arial"/>
                <a:ea typeface="Arial"/>
                <a:cs typeface="Arial"/>
                <a:sym typeface="Arial"/>
              </a:rPr>
              <a:t> gustativi (addizione di standard a substrato)</a:t>
            </a:r>
            <a:endParaRPr/>
          </a:p>
          <a:p>
            <a:pPr marL="342900" lvl="0" indent="-165100" algn="l" rtl="0">
              <a:spcBef>
                <a:spcPts val="560"/>
              </a:spcBef>
              <a:spcAft>
                <a:spcPts val="0"/>
              </a:spcAft>
              <a:buSzPts val="2800"/>
              <a:buNone/>
            </a:pPr>
            <a:endParaRPr sz="2800">
              <a:latin typeface="Arial"/>
              <a:ea typeface="Arial"/>
              <a:cs typeface="Arial"/>
              <a:sym typeface="Arial"/>
            </a:endParaRPr>
          </a:p>
          <a:p>
            <a:pPr marL="342900" lvl="0" indent="-342900" algn="l" rtl="0">
              <a:spcBef>
                <a:spcPts val="560"/>
              </a:spcBef>
              <a:spcAft>
                <a:spcPts val="0"/>
              </a:spcAft>
              <a:buSzPts val="2800"/>
              <a:buChar char="●"/>
            </a:pPr>
            <a:r>
              <a:rPr lang="it-IT" sz="2800">
                <a:latin typeface="Arial"/>
                <a:ea typeface="Arial"/>
                <a:cs typeface="Arial"/>
                <a:sym typeface="Arial"/>
              </a:rPr>
              <a:t> olfattivi (addizione di standard a substrato)</a:t>
            </a:r>
            <a:endParaRPr/>
          </a:p>
          <a:p>
            <a:pPr marL="342900" lvl="0" indent="-165100" algn="l" rtl="0">
              <a:spcBef>
                <a:spcPts val="560"/>
              </a:spcBef>
              <a:spcAft>
                <a:spcPts val="0"/>
              </a:spcAft>
              <a:buSzPts val="2800"/>
              <a:buNone/>
            </a:pPr>
            <a:endParaRPr sz="2800">
              <a:latin typeface="Arial"/>
              <a:ea typeface="Arial"/>
              <a:cs typeface="Arial"/>
              <a:sym typeface="Arial"/>
            </a:endParaRPr>
          </a:p>
          <a:p>
            <a:pPr marL="342900" lvl="0" indent="-342900" algn="l" rtl="0">
              <a:spcBef>
                <a:spcPts val="560"/>
              </a:spcBef>
              <a:spcAft>
                <a:spcPts val="0"/>
              </a:spcAft>
              <a:buSzPts val="2800"/>
              <a:buChar char="●"/>
            </a:pPr>
            <a:r>
              <a:rPr lang="it-IT" sz="2800">
                <a:latin typeface="Arial"/>
                <a:ea typeface="Arial"/>
                <a:cs typeface="Arial"/>
                <a:sym typeface="Arial"/>
              </a:rPr>
              <a:t> cinestetici (addizione di idrocolloidi a soluzioni)</a:t>
            </a:r>
            <a:endParaRPr/>
          </a:p>
          <a:p>
            <a:pPr marL="342900" lvl="0" indent="-165100" algn="l" rtl="0">
              <a:spcBef>
                <a:spcPts val="560"/>
              </a:spcBef>
              <a:spcAft>
                <a:spcPts val="0"/>
              </a:spcAft>
              <a:buSzPts val="2800"/>
              <a:buNone/>
            </a:pPr>
            <a:endParaRPr sz="2800">
              <a:latin typeface="Arial"/>
              <a:ea typeface="Arial"/>
              <a:cs typeface="Arial"/>
              <a:sym typeface="Arial"/>
            </a:endParaRPr>
          </a:p>
          <a:p>
            <a:pPr marL="342900" lvl="0" indent="-342900" algn="l" rtl="0">
              <a:spcBef>
                <a:spcPts val="560"/>
              </a:spcBef>
              <a:spcAft>
                <a:spcPts val="0"/>
              </a:spcAft>
              <a:buSzPts val="2800"/>
              <a:buChar char="●"/>
            </a:pPr>
            <a:r>
              <a:rPr lang="it-IT" sz="2800">
                <a:latin typeface="Arial"/>
                <a:ea typeface="Arial"/>
                <a:cs typeface="Arial"/>
                <a:sym typeface="Arial"/>
              </a:rPr>
              <a:t> visivi (addizione di colorante)</a:t>
            </a:r>
            <a:endParaRPr/>
          </a:p>
          <a:p>
            <a:pPr marL="342900" lvl="0" indent="-165100" algn="l" rtl="0">
              <a:spcBef>
                <a:spcPts val="560"/>
              </a:spcBef>
              <a:spcAft>
                <a:spcPts val="0"/>
              </a:spcAft>
              <a:buSzPts val="2800"/>
              <a:buNone/>
            </a:pPr>
            <a:endParaRPr sz="2800">
              <a:latin typeface="Arial"/>
              <a:ea typeface="Arial"/>
              <a:cs typeface="Arial"/>
              <a:sym typeface="Arial"/>
            </a:endParaRPr>
          </a:p>
          <a:p>
            <a:pPr marL="342900" lvl="0" indent="-342900" algn="l" rtl="0">
              <a:spcBef>
                <a:spcPts val="560"/>
              </a:spcBef>
              <a:spcAft>
                <a:spcPts val="0"/>
              </a:spcAft>
              <a:buSzPts val="2800"/>
              <a:buChar char="●"/>
            </a:pPr>
            <a:r>
              <a:rPr lang="it-IT" sz="2800">
                <a:latin typeface="Arial"/>
                <a:ea typeface="Arial"/>
                <a:cs typeface="Arial"/>
                <a:sym typeface="Arial"/>
              </a:rPr>
              <a:t> auditivi (aggiunta plasticizzanti a cibi croccanti)</a:t>
            </a:r>
            <a:endParaRP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Shape 2530"/>
        <p:cNvGrpSpPr/>
        <p:nvPr/>
      </p:nvGrpSpPr>
      <p:grpSpPr>
        <a:xfrm>
          <a:off x="0" y="0"/>
          <a:ext cx="0" cy="0"/>
          <a:chOff x="0" y="0"/>
          <a:chExt cx="0" cy="0"/>
        </a:xfrm>
      </p:grpSpPr>
      <p:sp>
        <p:nvSpPr>
          <p:cNvPr id="2531" name="Google Shape;2531;p28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Capacità di ordinamento</a:t>
            </a:r>
            <a:endParaRPr/>
          </a:p>
        </p:txBody>
      </p:sp>
      <p:sp>
        <p:nvSpPr>
          <p:cNvPr id="2532" name="Google Shape;2532;p289"/>
          <p:cNvSpPr txBox="1">
            <a:spLocks noGrp="1"/>
          </p:cNvSpPr>
          <p:nvPr>
            <p:ph type="body" idx="1"/>
          </p:nvPr>
        </p:nvSpPr>
        <p:spPr>
          <a:xfrm>
            <a:off x="323850" y="1916113"/>
            <a:ext cx="8280400" cy="3025775"/>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0"/>
              </a:spcBef>
              <a:spcAft>
                <a:spcPts val="0"/>
              </a:spcAft>
              <a:buSzPts val="3200"/>
              <a:buFont typeface="Noto Sans Symbols"/>
              <a:buNone/>
            </a:pPr>
            <a:r>
              <a:rPr lang="it-IT">
                <a:latin typeface="Arial"/>
                <a:ea typeface="Arial"/>
                <a:cs typeface="Arial"/>
                <a:sym typeface="Arial"/>
              </a:rPr>
              <a:t>	Anche se un assaggiatore è dotato di una grande sensibilità e capacità discriminante ciò non implica che sia dotato di buona capacità di ordinamento.</a:t>
            </a:r>
            <a:endParaRPr/>
          </a:p>
          <a:p>
            <a:pPr marL="342900" lvl="0" indent="-342900" algn="just" rtl="0">
              <a:spcBef>
                <a:spcPts val="640"/>
              </a:spcBef>
              <a:spcAft>
                <a:spcPts val="0"/>
              </a:spcAft>
              <a:buSzPts val="3200"/>
              <a:buFont typeface="Noto Sans Symbols"/>
              <a:buNone/>
            </a:pPr>
            <a:endParaRPr>
              <a:latin typeface="Arial"/>
              <a:ea typeface="Arial"/>
              <a:cs typeface="Arial"/>
              <a:sym typeface="Arial"/>
            </a:endParaRP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Shape 2536"/>
        <p:cNvGrpSpPr/>
        <p:nvPr/>
      </p:nvGrpSpPr>
      <p:grpSpPr>
        <a:xfrm>
          <a:off x="0" y="0"/>
          <a:ext cx="0" cy="0"/>
          <a:chOff x="0" y="0"/>
          <a:chExt cx="0" cy="0"/>
        </a:xfrm>
      </p:grpSpPr>
      <p:sp>
        <p:nvSpPr>
          <p:cNvPr id="2537" name="Google Shape;2537;p2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Test di ordinamento</a:t>
            </a:r>
            <a:endParaRPr/>
          </a:p>
        </p:txBody>
      </p:sp>
      <p:sp>
        <p:nvSpPr>
          <p:cNvPr id="2538" name="Google Shape;2538;p290"/>
          <p:cNvSpPr txBox="1">
            <a:spLocks noGrp="1"/>
          </p:cNvSpPr>
          <p:nvPr>
            <p:ph type="body" idx="1"/>
          </p:nvPr>
        </p:nvSpPr>
        <p:spPr>
          <a:xfrm>
            <a:off x="457200" y="1706563"/>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3200"/>
              <a:buFont typeface="Noto Sans Symbols"/>
              <a:buNone/>
            </a:pPr>
            <a:r>
              <a:rPr lang="it-IT">
                <a:latin typeface="Arial"/>
                <a:ea typeface="Arial"/>
                <a:cs typeface="Arial"/>
                <a:sym typeface="Arial"/>
              </a:rPr>
              <a:t>Serie di test di ordinamento sono applicati per valutare la capacità dell’assaggiatore di ordinare dei campioni per intensità crescente o decrescente di una caratteristica sensoriale.</a:t>
            </a:r>
            <a:endParaRPr/>
          </a:p>
          <a:p>
            <a:pPr marL="342900" lvl="0" indent="-342900" algn="just" rtl="0">
              <a:lnSpc>
                <a:spcPct val="90000"/>
              </a:lnSpc>
              <a:spcBef>
                <a:spcPts val="640"/>
              </a:spcBef>
              <a:spcAft>
                <a:spcPts val="0"/>
              </a:spcAft>
              <a:buSzPts val="3200"/>
              <a:buFont typeface="Noto Sans Symbols"/>
              <a:buNone/>
            </a:pPr>
            <a:endParaRPr>
              <a:latin typeface="Arial"/>
              <a:ea typeface="Arial"/>
              <a:cs typeface="Arial"/>
              <a:sym typeface="Arial"/>
            </a:endParaRPr>
          </a:p>
          <a:p>
            <a:pPr marL="342900" lvl="0" indent="-342900" algn="just" rtl="0">
              <a:lnSpc>
                <a:spcPct val="90000"/>
              </a:lnSpc>
              <a:spcBef>
                <a:spcPts val="640"/>
              </a:spcBef>
              <a:spcAft>
                <a:spcPts val="0"/>
              </a:spcAft>
              <a:buSzPts val="3200"/>
              <a:buFont typeface="Noto Sans Symbols"/>
              <a:buNone/>
            </a:pPr>
            <a:r>
              <a:rPr lang="it-IT">
                <a:latin typeface="Arial"/>
                <a:ea typeface="Arial"/>
                <a:cs typeface="Arial"/>
                <a:sym typeface="Arial"/>
              </a:rPr>
              <a:t>Test di appaiamento utilizzando riferimenti con intensità crescente o decrescente di una caratteristica sensoriale.</a:t>
            </a:r>
            <a:endParaRPr/>
          </a:p>
          <a:p>
            <a:pPr marL="342900" lvl="0" indent="-342900" algn="just" rtl="0">
              <a:lnSpc>
                <a:spcPct val="90000"/>
              </a:lnSpc>
              <a:spcBef>
                <a:spcPts val="640"/>
              </a:spcBef>
              <a:spcAft>
                <a:spcPts val="0"/>
              </a:spcAft>
              <a:buSzPts val="3200"/>
              <a:buFont typeface="Noto Sans Symbols"/>
              <a:buNone/>
            </a:pPr>
            <a:endParaRPr>
              <a:latin typeface="Arial"/>
              <a:ea typeface="Arial"/>
              <a:cs typeface="Arial"/>
              <a:sym typeface="Arial"/>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Shape 2542"/>
        <p:cNvGrpSpPr/>
        <p:nvPr/>
      </p:nvGrpSpPr>
      <p:grpSpPr>
        <a:xfrm>
          <a:off x="0" y="0"/>
          <a:ext cx="0" cy="0"/>
          <a:chOff x="0" y="0"/>
          <a:chExt cx="0" cy="0"/>
        </a:xfrm>
      </p:grpSpPr>
      <p:sp>
        <p:nvSpPr>
          <p:cNvPr id="2543" name="Google Shape;2543;p29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Selezione assaggiatori </a:t>
            </a:r>
            <a:endParaRPr/>
          </a:p>
        </p:txBody>
      </p:sp>
      <p:sp>
        <p:nvSpPr>
          <p:cNvPr id="2544" name="Google Shape;2544;p291"/>
          <p:cNvSpPr txBox="1">
            <a:spLocks noGrp="1"/>
          </p:cNvSpPr>
          <p:nvPr>
            <p:ph type="body" idx="1"/>
          </p:nvPr>
        </p:nvSpPr>
        <p:spPr>
          <a:xfrm>
            <a:off x="457200" y="17780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Noto Sans Symbols"/>
              <a:buNone/>
            </a:pPr>
            <a:r>
              <a:rPr lang="it-IT">
                <a:latin typeface="Arial"/>
                <a:ea typeface="Arial"/>
                <a:cs typeface="Arial"/>
                <a:sym typeface="Arial"/>
              </a:rPr>
              <a:t>Percentuale di risposte corrette</a:t>
            </a:r>
            <a:endParaRPr/>
          </a:p>
          <a:p>
            <a:pPr marL="342900" lvl="0" indent="-342900" algn="l" rtl="0">
              <a:spcBef>
                <a:spcPts val="640"/>
              </a:spcBef>
              <a:spcAft>
                <a:spcPts val="0"/>
              </a:spcAft>
              <a:buSzPts val="3200"/>
              <a:buChar char="●"/>
            </a:pPr>
            <a:r>
              <a:rPr lang="it-IT">
                <a:latin typeface="Arial"/>
                <a:ea typeface="Arial"/>
                <a:cs typeface="Arial"/>
                <a:sym typeface="Arial"/>
              </a:rPr>
              <a:t> test di riconoscimento 			100%</a:t>
            </a:r>
            <a:endParaRPr/>
          </a:p>
          <a:p>
            <a:pPr marL="342900" lvl="0" indent="-342900" algn="l" rtl="0">
              <a:spcBef>
                <a:spcPts val="640"/>
              </a:spcBef>
              <a:spcAft>
                <a:spcPts val="0"/>
              </a:spcAft>
              <a:buSzPts val="3200"/>
              <a:buChar char="●"/>
            </a:pPr>
            <a:r>
              <a:rPr lang="it-IT">
                <a:latin typeface="Arial"/>
                <a:ea typeface="Arial"/>
                <a:cs typeface="Arial"/>
                <a:sym typeface="Arial"/>
              </a:rPr>
              <a:t> test di riconoscimento odori		  80% </a:t>
            </a:r>
            <a:endParaRPr/>
          </a:p>
          <a:p>
            <a:pPr marL="342900" lvl="0" indent="-342900" algn="l" rtl="0">
              <a:spcBef>
                <a:spcPts val="640"/>
              </a:spcBef>
              <a:spcAft>
                <a:spcPts val="0"/>
              </a:spcAft>
              <a:buSzPts val="3200"/>
              <a:buChar char="●"/>
            </a:pPr>
            <a:r>
              <a:rPr lang="it-IT">
                <a:latin typeface="Arial"/>
                <a:ea typeface="Arial"/>
                <a:cs typeface="Arial"/>
                <a:sym typeface="Arial"/>
              </a:rPr>
              <a:t> test di riconoscimento aromi	  70%</a:t>
            </a:r>
            <a:endParaRPr/>
          </a:p>
          <a:p>
            <a:pPr marL="342900" lvl="0" indent="-342900" algn="l" rtl="0">
              <a:spcBef>
                <a:spcPts val="640"/>
              </a:spcBef>
              <a:spcAft>
                <a:spcPts val="0"/>
              </a:spcAft>
              <a:buSzPts val="3200"/>
              <a:buChar char="●"/>
            </a:pPr>
            <a:r>
              <a:rPr lang="it-IT">
                <a:latin typeface="Arial"/>
                <a:ea typeface="Arial"/>
                <a:cs typeface="Arial"/>
                <a:sym typeface="Arial"/>
              </a:rPr>
              <a:t> test discriminanti 				  70%</a:t>
            </a:r>
            <a:endParaRPr/>
          </a:p>
          <a:p>
            <a:pPr marL="342900" lvl="0" indent="-342900" algn="l" rtl="0">
              <a:spcBef>
                <a:spcPts val="640"/>
              </a:spcBef>
              <a:spcAft>
                <a:spcPts val="0"/>
              </a:spcAft>
              <a:buSzPts val="3200"/>
              <a:buChar char="●"/>
            </a:pPr>
            <a:r>
              <a:rPr lang="it-IT">
                <a:latin typeface="Arial"/>
                <a:ea typeface="Arial"/>
                <a:cs typeface="Arial"/>
                <a:sym typeface="Arial"/>
              </a:rPr>
              <a:t> test di ordinamento			  60%</a:t>
            </a:r>
            <a:endParaRPr/>
          </a:p>
          <a:p>
            <a:pPr marL="342900" lvl="0" indent="-342900" algn="l" rtl="0">
              <a:spcBef>
                <a:spcPts val="640"/>
              </a:spcBef>
              <a:spcAft>
                <a:spcPts val="0"/>
              </a:spcAft>
              <a:buSzPts val="3200"/>
              <a:buChar char="●"/>
            </a:pPr>
            <a:r>
              <a:rPr lang="it-IT">
                <a:latin typeface="Arial"/>
                <a:ea typeface="Arial"/>
                <a:cs typeface="Arial"/>
                <a:sym typeface="Arial"/>
              </a:rPr>
              <a:t> test di ordinamento per colore	  90%</a:t>
            </a:r>
            <a:endParaRPr/>
          </a:p>
          <a:p>
            <a:pPr marL="342900" lvl="0" indent="-139700" algn="l" rtl="0">
              <a:spcBef>
                <a:spcPts val="640"/>
              </a:spcBef>
              <a:spcAft>
                <a:spcPts val="0"/>
              </a:spcAft>
              <a:buSzPts val="3200"/>
              <a:buNone/>
            </a:pPr>
            <a:endParaRPr>
              <a:latin typeface="Arial"/>
              <a:ea typeface="Arial"/>
              <a:cs typeface="Arial"/>
              <a:sym typeface="Arial"/>
            </a:endParaRP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Shape 2548"/>
        <p:cNvGrpSpPr/>
        <p:nvPr/>
      </p:nvGrpSpPr>
      <p:grpSpPr>
        <a:xfrm>
          <a:off x="0" y="0"/>
          <a:ext cx="0" cy="0"/>
          <a:chOff x="0" y="0"/>
          <a:chExt cx="0" cy="0"/>
        </a:xfrm>
      </p:grpSpPr>
      <p:sp>
        <p:nvSpPr>
          <p:cNvPr id="2549" name="Google Shape;2549;p292"/>
          <p:cNvSpPr txBox="1">
            <a:spLocks noGrp="1"/>
          </p:cNvSpPr>
          <p:nvPr>
            <p:ph type="title"/>
          </p:nvPr>
        </p:nvSpPr>
        <p:spPr>
          <a:xfrm>
            <a:off x="250825" y="274638"/>
            <a:ext cx="8686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600">
                <a:latin typeface="Arial"/>
                <a:ea typeface="Arial"/>
                <a:cs typeface="Arial"/>
                <a:sym typeface="Arial"/>
              </a:rPr>
              <a:t>Selezione assaggiatori: </a:t>
            </a:r>
            <a:br>
              <a:rPr lang="it-IT" sz="3600">
                <a:latin typeface="Arial"/>
                <a:ea typeface="Arial"/>
                <a:cs typeface="Arial"/>
                <a:sym typeface="Arial"/>
              </a:rPr>
            </a:br>
            <a:r>
              <a:rPr lang="it-IT" sz="3600">
                <a:latin typeface="Arial"/>
                <a:ea typeface="Arial"/>
                <a:cs typeface="Arial"/>
                <a:sym typeface="Arial"/>
              </a:rPr>
              <a:t>analisi sequenziale </a:t>
            </a:r>
            <a:endParaRPr/>
          </a:p>
        </p:txBody>
      </p:sp>
      <p:sp>
        <p:nvSpPr>
          <p:cNvPr id="2550" name="Google Shape;2550;p292"/>
          <p:cNvSpPr txBox="1">
            <a:spLocks noGrp="1"/>
          </p:cNvSpPr>
          <p:nvPr>
            <p:ph type="body" idx="1"/>
          </p:nvPr>
        </p:nvSpPr>
        <p:spPr>
          <a:xfrm>
            <a:off x="457200" y="1793875"/>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3200"/>
              <a:buFont typeface="Noto Sans Symbols"/>
              <a:buNone/>
            </a:pPr>
            <a:r>
              <a:rPr lang="it-IT">
                <a:latin typeface="Arial"/>
                <a:ea typeface="Arial"/>
                <a:cs typeface="Arial"/>
                <a:sym typeface="Arial"/>
              </a:rPr>
              <a:t>Se nella fase di selezione vera e propria vengono utilizzati unicamente test discriminanti:</a:t>
            </a:r>
            <a:endParaRPr/>
          </a:p>
          <a:p>
            <a:pPr marL="342900" lvl="0" indent="-139700" algn="just" rtl="0">
              <a:lnSpc>
                <a:spcPct val="90000"/>
              </a:lnSpc>
              <a:spcBef>
                <a:spcPts val="640"/>
              </a:spcBef>
              <a:spcAft>
                <a:spcPts val="0"/>
              </a:spcAft>
              <a:buSzPts val="3200"/>
              <a:buNone/>
            </a:pPr>
            <a:endParaRPr>
              <a:latin typeface="Arial"/>
              <a:ea typeface="Arial"/>
              <a:cs typeface="Arial"/>
              <a:sym typeface="Arial"/>
            </a:endParaRPr>
          </a:p>
          <a:p>
            <a:pPr marL="342900" lvl="0" indent="-342900" algn="just" rtl="0">
              <a:lnSpc>
                <a:spcPct val="90000"/>
              </a:lnSpc>
              <a:spcBef>
                <a:spcPts val="640"/>
              </a:spcBef>
              <a:spcAft>
                <a:spcPts val="0"/>
              </a:spcAft>
              <a:buSzPts val="3200"/>
              <a:buChar char="●"/>
            </a:pPr>
            <a:r>
              <a:rPr lang="it-IT">
                <a:latin typeface="Arial"/>
                <a:ea typeface="Arial"/>
                <a:cs typeface="Arial"/>
                <a:sym typeface="Arial"/>
              </a:rPr>
              <a:t> Numero cumulativo di risposte corrette &gt; L</a:t>
            </a:r>
            <a:r>
              <a:rPr lang="it-IT" baseline="-25000">
                <a:latin typeface="Arial"/>
                <a:ea typeface="Arial"/>
                <a:cs typeface="Arial"/>
                <a:sym typeface="Arial"/>
              </a:rPr>
              <a:t>1 </a:t>
            </a:r>
            <a:r>
              <a:rPr lang="it-IT">
                <a:latin typeface="Arial"/>
                <a:ea typeface="Arial"/>
                <a:cs typeface="Arial"/>
                <a:sym typeface="Arial"/>
              </a:rPr>
              <a:t>(candidato accettato)</a:t>
            </a:r>
            <a:endParaRPr/>
          </a:p>
          <a:p>
            <a:pPr marL="342900" lvl="0" indent="-139700" algn="just" rtl="0">
              <a:lnSpc>
                <a:spcPct val="90000"/>
              </a:lnSpc>
              <a:spcBef>
                <a:spcPts val="640"/>
              </a:spcBef>
              <a:spcAft>
                <a:spcPts val="0"/>
              </a:spcAft>
              <a:buSzPts val="3200"/>
              <a:buNone/>
            </a:pPr>
            <a:endParaRPr>
              <a:latin typeface="Arial"/>
              <a:ea typeface="Arial"/>
              <a:cs typeface="Arial"/>
              <a:sym typeface="Arial"/>
            </a:endParaRPr>
          </a:p>
          <a:p>
            <a:pPr marL="342900" lvl="0" indent="-342900" algn="just" rtl="0">
              <a:lnSpc>
                <a:spcPct val="90000"/>
              </a:lnSpc>
              <a:spcBef>
                <a:spcPts val="640"/>
              </a:spcBef>
              <a:spcAft>
                <a:spcPts val="0"/>
              </a:spcAft>
              <a:buSzPts val="3200"/>
              <a:buChar char="●"/>
            </a:pPr>
            <a:r>
              <a:rPr lang="it-IT">
                <a:latin typeface="Arial"/>
                <a:ea typeface="Arial"/>
                <a:cs typeface="Arial"/>
                <a:sym typeface="Arial"/>
              </a:rPr>
              <a:t> Numero cumulativo di risposte corrette &lt; L</a:t>
            </a:r>
            <a:r>
              <a:rPr lang="it-IT" baseline="-25000">
                <a:latin typeface="Arial"/>
                <a:ea typeface="Arial"/>
                <a:cs typeface="Arial"/>
                <a:sym typeface="Arial"/>
              </a:rPr>
              <a:t>0 </a:t>
            </a:r>
            <a:r>
              <a:rPr lang="it-IT">
                <a:latin typeface="Arial"/>
                <a:ea typeface="Arial"/>
                <a:cs typeface="Arial"/>
                <a:sym typeface="Arial"/>
              </a:rPr>
              <a:t>(candidato rifiutato)</a:t>
            </a:r>
            <a:endParaRPr/>
          </a:p>
          <a:p>
            <a:pPr marL="342900" lvl="0" indent="-139700" algn="just" rtl="0">
              <a:lnSpc>
                <a:spcPct val="90000"/>
              </a:lnSpc>
              <a:spcBef>
                <a:spcPts val="640"/>
              </a:spcBef>
              <a:spcAft>
                <a:spcPts val="0"/>
              </a:spcAft>
              <a:buSzPts val="3200"/>
              <a:buNone/>
            </a:pPr>
            <a:endParaRPr>
              <a:latin typeface="Arial"/>
              <a:ea typeface="Arial"/>
              <a:cs typeface="Arial"/>
              <a:sym typeface="Arial"/>
            </a:endParaRPr>
          </a:p>
          <a:p>
            <a:pPr marL="342900" lvl="0" indent="-139700" algn="just" rtl="0">
              <a:lnSpc>
                <a:spcPct val="90000"/>
              </a:lnSpc>
              <a:spcBef>
                <a:spcPts val="640"/>
              </a:spcBef>
              <a:spcAft>
                <a:spcPts val="0"/>
              </a:spcAft>
              <a:buSzPts val="3200"/>
              <a:buNone/>
            </a:pPr>
            <a:endParaRPr>
              <a:latin typeface="Arial"/>
              <a:ea typeface="Arial"/>
              <a:cs typeface="Arial"/>
              <a:sym typeface="Arial"/>
            </a:endParaRP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Shape 2554"/>
        <p:cNvGrpSpPr/>
        <p:nvPr/>
      </p:nvGrpSpPr>
      <p:grpSpPr>
        <a:xfrm>
          <a:off x="0" y="0"/>
          <a:ext cx="0" cy="0"/>
          <a:chOff x="0" y="0"/>
          <a:chExt cx="0" cy="0"/>
        </a:xfrm>
      </p:grpSpPr>
      <p:sp>
        <p:nvSpPr>
          <p:cNvPr id="2555" name="Google Shape;2555;p29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Calcolo di L</a:t>
            </a:r>
            <a:r>
              <a:rPr lang="it-IT" baseline="-25000">
                <a:latin typeface="Arial"/>
                <a:ea typeface="Arial"/>
                <a:cs typeface="Arial"/>
                <a:sym typeface="Arial"/>
              </a:rPr>
              <a:t>0</a:t>
            </a:r>
            <a:r>
              <a:rPr lang="it-IT">
                <a:latin typeface="Arial"/>
                <a:ea typeface="Arial"/>
                <a:cs typeface="Arial"/>
                <a:sym typeface="Arial"/>
              </a:rPr>
              <a:t> ed L</a:t>
            </a:r>
            <a:r>
              <a:rPr lang="it-IT" baseline="-25000">
                <a:latin typeface="Arial"/>
                <a:ea typeface="Arial"/>
                <a:cs typeface="Arial"/>
                <a:sym typeface="Arial"/>
              </a:rPr>
              <a:t>1</a:t>
            </a:r>
            <a:r>
              <a:rPr lang="it-IT">
                <a:latin typeface="Arial"/>
                <a:ea typeface="Arial"/>
                <a:cs typeface="Arial"/>
                <a:sym typeface="Arial"/>
              </a:rPr>
              <a:t> (1)</a:t>
            </a:r>
            <a:endParaRPr/>
          </a:p>
        </p:txBody>
      </p:sp>
      <p:pic>
        <p:nvPicPr>
          <p:cNvPr id="2556" name="Google Shape;2556;p293"/>
          <p:cNvPicPr preferRelativeResize="0"/>
          <p:nvPr/>
        </p:nvPicPr>
        <p:blipFill rotWithShape="1">
          <a:blip r:embed="rId3">
            <a:alphaModFix/>
          </a:blip>
          <a:srcRect/>
          <a:stretch/>
        </p:blipFill>
        <p:spPr>
          <a:xfrm>
            <a:off x="611188" y="1484313"/>
            <a:ext cx="8137525" cy="1125537"/>
          </a:xfrm>
          <a:prstGeom prst="rect">
            <a:avLst/>
          </a:prstGeom>
          <a:noFill/>
          <a:ln>
            <a:noFill/>
          </a:ln>
        </p:spPr>
      </p:pic>
      <p:pic>
        <p:nvPicPr>
          <p:cNvPr id="2557" name="Google Shape;2557;p293"/>
          <p:cNvPicPr preferRelativeResize="0"/>
          <p:nvPr/>
        </p:nvPicPr>
        <p:blipFill rotWithShape="1">
          <a:blip r:embed="rId4">
            <a:alphaModFix/>
          </a:blip>
          <a:srcRect/>
          <a:stretch/>
        </p:blipFill>
        <p:spPr>
          <a:xfrm>
            <a:off x="611188" y="2924175"/>
            <a:ext cx="8208962" cy="1106488"/>
          </a:xfrm>
          <a:prstGeom prst="rect">
            <a:avLst/>
          </a:prstGeom>
          <a:noFill/>
          <a:ln>
            <a:noFill/>
          </a:ln>
        </p:spPr>
      </p:pic>
      <p:sp>
        <p:nvSpPr>
          <p:cNvPr id="2558" name="Google Shape;2558;p293"/>
          <p:cNvSpPr txBox="1"/>
          <p:nvPr/>
        </p:nvSpPr>
        <p:spPr>
          <a:xfrm>
            <a:off x="539750" y="4797425"/>
            <a:ext cx="80645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59" name="Google Shape;2559;p293"/>
          <p:cNvSpPr txBox="1"/>
          <p:nvPr/>
        </p:nvSpPr>
        <p:spPr>
          <a:xfrm>
            <a:off x="180975" y="4221163"/>
            <a:ext cx="9144000" cy="2678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i="1">
                <a:solidFill>
                  <a:schemeClr val="dk1"/>
                </a:solidFill>
                <a:latin typeface="Arial"/>
                <a:ea typeface="Arial"/>
                <a:cs typeface="Arial"/>
                <a:sym typeface="Arial"/>
              </a:rPr>
              <a:t>p</a:t>
            </a:r>
            <a:r>
              <a:rPr lang="it-IT" sz="2400" baseline="-25000">
                <a:solidFill>
                  <a:schemeClr val="dk1"/>
                </a:solidFill>
                <a:latin typeface="Arial"/>
                <a:ea typeface="Arial"/>
                <a:cs typeface="Arial"/>
                <a:sym typeface="Arial"/>
              </a:rPr>
              <a:t>0</a:t>
            </a:r>
            <a:r>
              <a:rPr lang="it-IT" sz="2400">
                <a:solidFill>
                  <a:schemeClr val="dk1"/>
                </a:solidFill>
                <a:latin typeface="Arial"/>
                <a:ea typeface="Arial"/>
                <a:cs typeface="Arial"/>
                <a:sym typeface="Arial"/>
              </a:rPr>
              <a:t> = percentuale risposte esatte sotto cui rifiutare un candidato</a:t>
            </a:r>
            <a:endParaRPr/>
          </a:p>
          <a:p>
            <a:pPr marL="0" marR="0" lvl="0" indent="0" algn="l" rtl="0">
              <a:spcBef>
                <a:spcPts val="1200"/>
              </a:spcBef>
              <a:spcAft>
                <a:spcPts val="0"/>
              </a:spcAft>
              <a:buNone/>
            </a:pPr>
            <a:r>
              <a:rPr lang="it-IT" sz="2400" i="1">
                <a:solidFill>
                  <a:schemeClr val="dk1"/>
                </a:solidFill>
                <a:latin typeface="Arial"/>
                <a:ea typeface="Arial"/>
                <a:cs typeface="Arial"/>
                <a:sym typeface="Arial"/>
              </a:rPr>
              <a:t>p</a:t>
            </a:r>
            <a:r>
              <a:rPr lang="it-IT" sz="2400" baseline="-25000">
                <a:solidFill>
                  <a:schemeClr val="dk1"/>
                </a:solidFill>
                <a:latin typeface="Arial"/>
                <a:ea typeface="Arial"/>
                <a:cs typeface="Arial"/>
                <a:sym typeface="Arial"/>
              </a:rPr>
              <a:t>1</a:t>
            </a:r>
            <a:r>
              <a:rPr lang="it-IT" sz="2400">
                <a:solidFill>
                  <a:schemeClr val="dk1"/>
                </a:solidFill>
                <a:latin typeface="Arial"/>
                <a:ea typeface="Arial"/>
                <a:cs typeface="Arial"/>
                <a:sym typeface="Arial"/>
              </a:rPr>
              <a:t> = percentuale risposte esatte sopra cui accettare un candidato</a:t>
            </a:r>
            <a:endParaRPr/>
          </a:p>
          <a:p>
            <a:pPr marL="0" marR="0" lvl="0" indent="0" algn="l" rtl="0">
              <a:spcBef>
                <a:spcPts val="1200"/>
              </a:spcBef>
              <a:spcAft>
                <a:spcPts val="0"/>
              </a:spcAft>
              <a:buNone/>
            </a:pPr>
            <a:r>
              <a:rPr lang="it-IT" sz="2400">
                <a:solidFill>
                  <a:schemeClr val="dk1"/>
                </a:solidFill>
                <a:latin typeface="Noto Sans Symbols"/>
                <a:ea typeface="Noto Sans Symbols"/>
                <a:cs typeface="Noto Sans Symbols"/>
                <a:sym typeface="Noto Sans Symbols"/>
              </a:rPr>
              <a:t>α</a:t>
            </a:r>
            <a:r>
              <a:rPr lang="it-IT" sz="2400">
                <a:solidFill>
                  <a:schemeClr val="dk1"/>
                </a:solidFill>
                <a:latin typeface="Arial"/>
                <a:ea typeface="Arial"/>
                <a:cs typeface="Arial"/>
                <a:sym typeface="Arial"/>
              </a:rPr>
              <a:t> = probabilità di accettare un candidato non idoneo</a:t>
            </a:r>
            <a:endParaRPr/>
          </a:p>
          <a:p>
            <a:pPr marL="0" marR="0" lvl="0" indent="-152400" algn="l" rtl="0">
              <a:spcBef>
                <a:spcPts val="1200"/>
              </a:spcBef>
              <a:spcAft>
                <a:spcPts val="0"/>
              </a:spcAft>
              <a:buClr>
                <a:schemeClr val="dk1"/>
              </a:buClr>
              <a:buSzPts val="2400"/>
              <a:buFont typeface="Noto Sans Symbols"/>
              <a:buChar char="β"/>
            </a:pPr>
            <a:r>
              <a:rPr lang="it-IT" sz="2400">
                <a:solidFill>
                  <a:schemeClr val="dk1"/>
                </a:solidFill>
                <a:latin typeface="Arial"/>
                <a:ea typeface="Arial"/>
                <a:cs typeface="Arial"/>
                <a:sym typeface="Arial"/>
              </a:rPr>
              <a:t> = probabilità di rifiutare un candidato idoneo</a:t>
            </a:r>
            <a:endParaRPr/>
          </a:p>
          <a:p>
            <a:pPr marL="0" marR="0" lvl="0" indent="0" algn="l" rtl="0">
              <a:spcBef>
                <a:spcPts val="1200"/>
              </a:spcBef>
              <a:spcAft>
                <a:spcPts val="0"/>
              </a:spcAft>
              <a:buClr>
                <a:schemeClr val="dk1"/>
              </a:buClr>
              <a:buSzPts val="2400"/>
              <a:buFont typeface="Noto Sans Symbols"/>
              <a:buNone/>
            </a:pPr>
            <a:r>
              <a:rPr lang="it-IT" sz="2400" i="1">
                <a:solidFill>
                  <a:schemeClr val="dk1"/>
                </a:solidFill>
                <a:latin typeface="Arial"/>
                <a:ea typeface="Arial"/>
                <a:cs typeface="Arial"/>
                <a:sym typeface="Arial"/>
              </a:rPr>
              <a:t>n</a:t>
            </a:r>
            <a:r>
              <a:rPr lang="it-IT" sz="2400">
                <a:solidFill>
                  <a:schemeClr val="dk1"/>
                </a:solidFill>
                <a:latin typeface="Arial"/>
                <a:ea typeface="Arial"/>
                <a:cs typeface="Arial"/>
                <a:sym typeface="Arial"/>
              </a:rPr>
              <a:t> = numero globale di test</a:t>
            </a:r>
            <a:endParaRP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Shape 2563"/>
        <p:cNvGrpSpPr/>
        <p:nvPr/>
      </p:nvGrpSpPr>
      <p:grpSpPr>
        <a:xfrm>
          <a:off x="0" y="0"/>
          <a:ext cx="0" cy="0"/>
          <a:chOff x="0" y="0"/>
          <a:chExt cx="0" cy="0"/>
        </a:xfrm>
      </p:grpSpPr>
      <p:sp>
        <p:nvSpPr>
          <p:cNvPr id="2564" name="Google Shape;2564;p29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Calcolo di L</a:t>
            </a:r>
            <a:r>
              <a:rPr lang="it-IT" baseline="-25000">
                <a:latin typeface="Arial"/>
                <a:ea typeface="Arial"/>
                <a:cs typeface="Arial"/>
                <a:sym typeface="Arial"/>
              </a:rPr>
              <a:t>0</a:t>
            </a:r>
            <a:r>
              <a:rPr lang="it-IT">
                <a:latin typeface="Arial"/>
                <a:ea typeface="Arial"/>
                <a:cs typeface="Arial"/>
                <a:sym typeface="Arial"/>
              </a:rPr>
              <a:t> ed L</a:t>
            </a:r>
            <a:r>
              <a:rPr lang="it-IT" baseline="-25000">
                <a:latin typeface="Arial"/>
                <a:ea typeface="Arial"/>
                <a:cs typeface="Arial"/>
                <a:sym typeface="Arial"/>
              </a:rPr>
              <a:t>1</a:t>
            </a:r>
            <a:r>
              <a:rPr lang="it-IT">
                <a:latin typeface="Arial"/>
                <a:ea typeface="Arial"/>
                <a:cs typeface="Arial"/>
                <a:sym typeface="Arial"/>
              </a:rPr>
              <a:t> (2)</a:t>
            </a:r>
            <a:endParaRPr/>
          </a:p>
        </p:txBody>
      </p:sp>
      <p:sp>
        <p:nvSpPr>
          <p:cNvPr id="2565" name="Google Shape;2565;p294"/>
          <p:cNvSpPr txBox="1">
            <a:spLocks noGrp="1"/>
          </p:cNvSpPr>
          <p:nvPr>
            <p:ph type="body" idx="1"/>
          </p:nvPr>
        </p:nvSpPr>
        <p:spPr>
          <a:xfrm>
            <a:off x="457200" y="1600200"/>
            <a:ext cx="8218488" cy="45307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800"/>
              <a:buFont typeface="Noto Sans Symbols"/>
              <a:buNone/>
            </a:pPr>
            <a:r>
              <a:rPr lang="it-IT" sz="2800">
                <a:latin typeface="Arial"/>
                <a:ea typeface="Arial"/>
                <a:cs typeface="Arial"/>
                <a:sym typeface="Arial"/>
              </a:rPr>
              <a:t>Le equazioni L</a:t>
            </a:r>
            <a:r>
              <a:rPr lang="it-IT" sz="2800" baseline="-25000">
                <a:latin typeface="Arial"/>
                <a:ea typeface="Arial"/>
                <a:cs typeface="Arial"/>
                <a:sym typeface="Arial"/>
              </a:rPr>
              <a:t>1</a:t>
            </a:r>
            <a:r>
              <a:rPr lang="it-IT" sz="2800">
                <a:latin typeface="Arial"/>
                <a:ea typeface="Arial"/>
                <a:cs typeface="Arial"/>
                <a:sym typeface="Arial"/>
              </a:rPr>
              <a:t> e L</a:t>
            </a:r>
            <a:r>
              <a:rPr lang="it-IT" sz="2800" baseline="-25000">
                <a:latin typeface="Arial"/>
                <a:ea typeface="Arial"/>
                <a:cs typeface="Arial"/>
                <a:sym typeface="Arial"/>
              </a:rPr>
              <a:t>0 </a:t>
            </a:r>
            <a:r>
              <a:rPr lang="it-IT" sz="2800">
                <a:latin typeface="Arial"/>
                <a:ea typeface="Arial"/>
                <a:cs typeface="Arial"/>
                <a:sym typeface="Arial"/>
              </a:rPr>
              <a:t>possono essere scritte come:</a:t>
            </a:r>
            <a:endParaRPr/>
          </a:p>
          <a:p>
            <a:pPr marL="342900" lvl="0" indent="-342900" algn="l" rtl="0">
              <a:spcBef>
                <a:spcPts val="560"/>
              </a:spcBef>
              <a:spcAft>
                <a:spcPts val="0"/>
              </a:spcAft>
              <a:buSzPts val="2800"/>
              <a:buFont typeface="Noto Sans Symbols"/>
              <a:buNone/>
            </a:pPr>
            <a:endParaRPr sz="2800">
              <a:latin typeface="Arial"/>
              <a:ea typeface="Arial"/>
              <a:cs typeface="Arial"/>
              <a:sym typeface="Arial"/>
            </a:endParaRPr>
          </a:p>
          <a:p>
            <a:pPr marL="342900" lvl="0" indent="-342900" algn="l" rtl="0">
              <a:spcBef>
                <a:spcPts val="560"/>
              </a:spcBef>
              <a:spcAft>
                <a:spcPts val="0"/>
              </a:spcAft>
              <a:buSzPts val="2800"/>
              <a:buFont typeface="Noto Sans Symbols"/>
              <a:buNone/>
            </a:pPr>
            <a:endParaRPr sz="2800">
              <a:latin typeface="Arial"/>
              <a:ea typeface="Arial"/>
              <a:cs typeface="Arial"/>
              <a:sym typeface="Arial"/>
            </a:endParaRPr>
          </a:p>
          <a:p>
            <a:pPr marL="342900" lvl="0" indent="-342900" algn="l" rtl="0">
              <a:spcBef>
                <a:spcPts val="560"/>
              </a:spcBef>
              <a:spcAft>
                <a:spcPts val="0"/>
              </a:spcAft>
              <a:buSzPts val="2800"/>
              <a:buFont typeface="Noto Sans Symbols"/>
              <a:buNone/>
            </a:pPr>
            <a:endParaRPr sz="2800">
              <a:latin typeface="Arial"/>
              <a:ea typeface="Arial"/>
              <a:cs typeface="Arial"/>
              <a:sym typeface="Arial"/>
            </a:endParaRPr>
          </a:p>
          <a:p>
            <a:pPr marL="342900" lvl="0" indent="-342900" algn="l" rtl="0">
              <a:spcBef>
                <a:spcPts val="560"/>
              </a:spcBef>
              <a:spcAft>
                <a:spcPts val="0"/>
              </a:spcAft>
              <a:buSzPts val="2800"/>
              <a:buFont typeface="Noto Sans Symbols"/>
              <a:buNone/>
            </a:pPr>
            <a:endParaRPr sz="2800">
              <a:latin typeface="Arial"/>
              <a:ea typeface="Arial"/>
              <a:cs typeface="Arial"/>
              <a:sym typeface="Arial"/>
            </a:endParaRPr>
          </a:p>
          <a:p>
            <a:pPr marL="342900" lvl="0" indent="-342900" algn="l" rtl="0">
              <a:spcBef>
                <a:spcPts val="560"/>
              </a:spcBef>
              <a:spcAft>
                <a:spcPts val="0"/>
              </a:spcAft>
              <a:buSzPts val="2800"/>
              <a:buFont typeface="Noto Sans Symbols"/>
              <a:buNone/>
            </a:pPr>
            <a:endParaRPr sz="2800">
              <a:latin typeface="Arial"/>
              <a:ea typeface="Arial"/>
              <a:cs typeface="Arial"/>
              <a:sym typeface="Arial"/>
            </a:endParaRPr>
          </a:p>
          <a:p>
            <a:pPr marL="342900" lvl="0" indent="-342900" algn="l" rtl="0">
              <a:spcBef>
                <a:spcPts val="560"/>
              </a:spcBef>
              <a:spcAft>
                <a:spcPts val="0"/>
              </a:spcAft>
              <a:buSzPts val="2800"/>
              <a:buFont typeface="Noto Sans Symbols"/>
              <a:buNone/>
            </a:pPr>
            <a:endParaRPr sz="2800">
              <a:latin typeface="Arial"/>
              <a:ea typeface="Arial"/>
              <a:cs typeface="Arial"/>
              <a:sym typeface="Arial"/>
            </a:endParaRPr>
          </a:p>
          <a:p>
            <a:pPr marL="342900" lvl="0" indent="-342900" algn="l" rtl="0">
              <a:spcBef>
                <a:spcPts val="560"/>
              </a:spcBef>
              <a:spcAft>
                <a:spcPts val="0"/>
              </a:spcAft>
              <a:buSzPts val="2800"/>
              <a:buFont typeface="Noto Sans Symbols"/>
              <a:buNone/>
            </a:pPr>
            <a:r>
              <a:rPr lang="it-IT" sz="2800">
                <a:latin typeface="Arial"/>
                <a:ea typeface="Arial"/>
                <a:cs typeface="Arial"/>
                <a:sym typeface="Arial"/>
              </a:rPr>
              <a:t>che rappresentano due rette.</a:t>
            </a:r>
            <a:endParaRPr/>
          </a:p>
          <a:p>
            <a:pPr marL="342900" lvl="0" indent="-342900" algn="l" rtl="0">
              <a:spcBef>
                <a:spcPts val="560"/>
              </a:spcBef>
              <a:spcAft>
                <a:spcPts val="0"/>
              </a:spcAft>
              <a:buSzPts val="2800"/>
              <a:buFont typeface="Noto Sans Symbols"/>
              <a:buNone/>
            </a:pPr>
            <a:endParaRPr sz="2800">
              <a:latin typeface="Arial"/>
              <a:ea typeface="Arial"/>
              <a:cs typeface="Arial"/>
              <a:sym typeface="Arial"/>
            </a:endParaRPr>
          </a:p>
          <a:p>
            <a:pPr marL="342900" lvl="0" indent="-342900" algn="l" rtl="0">
              <a:spcBef>
                <a:spcPts val="560"/>
              </a:spcBef>
              <a:spcAft>
                <a:spcPts val="0"/>
              </a:spcAft>
              <a:buSzPts val="2800"/>
              <a:buFont typeface="Noto Sans Symbols"/>
              <a:buNone/>
            </a:pPr>
            <a:endParaRPr sz="2800">
              <a:latin typeface="Arial"/>
              <a:ea typeface="Arial"/>
              <a:cs typeface="Arial"/>
              <a:sym typeface="Arial"/>
            </a:endParaRPr>
          </a:p>
        </p:txBody>
      </p:sp>
      <p:pic>
        <p:nvPicPr>
          <p:cNvPr id="2566" name="Google Shape;2566;p294"/>
          <p:cNvPicPr preferRelativeResize="0"/>
          <p:nvPr/>
        </p:nvPicPr>
        <p:blipFill rotWithShape="1">
          <a:blip r:embed="rId3">
            <a:alphaModFix/>
          </a:blip>
          <a:srcRect/>
          <a:stretch/>
        </p:blipFill>
        <p:spPr>
          <a:xfrm>
            <a:off x="611188" y="2565400"/>
            <a:ext cx="2881312" cy="865188"/>
          </a:xfrm>
          <a:prstGeom prst="rect">
            <a:avLst/>
          </a:prstGeom>
          <a:noFill/>
          <a:ln>
            <a:noFill/>
          </a:ln>
        </p:spPr>
      </p:pic>
      <p:pic>
        <p:nvPicPr>
          <p:cNvPr id="2567" name="Google Shape;2567;p294"/>
          <p:cNvPicPr preferRelativeResize="0"/>
          <p:nvPr/>
        </p:nvPicPr>
        <p:blipFill rotWithShape="1">
          <a:blip r:embed="rId4">
            <a:alphaModFix/>
          </a:blip>
          <a:srcRect/>
          <a:stretch/>
        </p:blipFill>
        <p:spPr>
          <a:xfrm>
            <a:off x="611188" y="3716338"/>
            <a:ext cx="3024187" cy="889000"/>
          </a:xfrm>
          <a:prstGeom prst="rect">
            <a:avLst/>
          </a:prstGeom>
          <a:noFill/>
          <a:ln>
            <a:noFill/>
          </a:ln>
        </p:spPr>
      </p:pic>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Shape 2571"/>
        <p:cNvGrpSpPr/>
        <p:nvPr/>
      </p:nvGrpSpPr>
      <p:grpSpPr>
        <a:xfrm>
          <a:off x="0" y="0"/>
          <a:ext cx="0" cy="0"/>
          <a:chOff x="0" y="0"/>
          <a:chExt cx="0" cy="0"/>
        </a:xfrm>
      </p:grpSpPr>
      <p:sp>
        <p:nvSpPr>
          <p:cNvPr id="2572" name="Google Shape;2572;p295"/>
          <p:cNvSpPr txBox="1">
            <a:spLocks noGrp="1"/>
          </p:cNvSpPr>
          <p:nvPr>
            <p:ph type="title"/>
          </p:nvPr>
        </p:nvSpPr>
        <p:spPr>
          <a:xfrm>
            <a:off x="457200" y="188913"/>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200">
                <a:latin typeface="Arial"/>
                <a:ea typeface="Arial"/>
                <a:cs typeface="Arial"/>
                <a:sym typeface="Arial"/>
              </a:rPr>
              <a:t>Grafico per analisi sequenziale </a:t>
            </a:r>
            <a:br>
              <a:rPr lang="it-IT" sz="3200">
                <a:latin typeface="Arial"/>
                <a:ea typeface="Arial"/>
                <a:cs typeface="Arial"/>
                <a:sym typeface="Arial"/>
              </a:rPr>
            </a:br>
            <a:r>
              <a:rPr lang="it-IT" sz="3200">
                <a:latin typeface="Arial"/>
                <a:ea typeface="Arial"/>
                <a:cs typeface="Arial"/>
                <a:sym typeface="Arial"/>
              </a:rPr>
              <a:t>(</a:t>
            </a:r>
            <a:r>
              <a:rPr lang="it-IT" sz="3200" i="1">
                <a:latin typeface="Arial"/>
                <a:ea typeface="Arial"/>
                <a:cs typeface="Arial"/>
                <a:sym typeface="Arial"/>
              </a:rPr>
              <a:t>p</a:t>
            </a:r>
            <a:r>
              <a:rPr lang="it-IT" sz="3200" baseline="-25000">
                <a:latin typeface="Arial"/>
                <a:ea typeface="Arial"/>
                <a:cs typeface="Arial"/>
                <a:sym typeface="Arial"/>
              </a:rPr>
              <a:t>0 </a:t>
            </a:r>
            <a:r>
              <a:rPr lang="it-IT" sz="3200">
                <a:latin typeface="Arial"/>
                <a:ea typeface="Arial"/>
                <a:cs typeface="Arial"/>
                <a:sym typeface="Arial"/>
              </a:rPr>
              <a:t>= 0,45; </a:t>
            </a:r>
            <a:r>
              <a:rPr lang="it-IT" sz="3200" i="1">
                <a:latin typeface="Arial"/>
                <a:ea typeface="Arial"/>
                <a:cs typeface="Arial"/>
                <a:sym typeface="Arial"/>
              </a:rPr>
              <a:t>p</a:t>
            </a:r>
            <a:r>
              <a:rPr lang="it-IT" sz="3200" baseline="-25000">
                <a:latin typeface="Arial"/>
                <a:ea typeface="Arial"/>
                <a:cs typeface="Arial"/>
                <a:sym typeface="Arial"/>
              </a:rPr>
              <a:t>1 </a:t>
            </a:r>
            <a:r>
              <a:rPr lang="it-IT" sz="3200">
                <a:latin typeface="Arial"/>
                <a:ea typeface="Arial"/>
                <a:cs typeface="Arial"/>
                <a:sym typeface="Arial"/>
              </a:rPr>
              <a:t>= 0,70; </a:t>
            </a:r>
            <a:r>
              <a:rPr lang="it-IT" sz="3200">
                <a:latin typeface="Noto Sans Symbols"/>
                <a:ea typeface="Noto Sans Symbols"/>
                <a:cs typeface="Noto Sans Symbols"/>
                <a:sym typeface="Noto Sans Symbols"/>
              </a:rPr>
              <a:t>α </a:t>
            </a:r>
            <a:r>
              <a:rPr lang="it-IT" sz="3200">
                <a:latin typeface="Arial"/>
                <a:ea typeface="Arial"/>
                <a:cs typeface="Arial"/>
                <a:sym typeface="Arial"/>
              </a:rPr>
              <a:t>= </a:t>
            </a:r>
            <a:r>
              <a:rPr lang="it-IT" sz="3200">
                <a:latin typeface="Noto Sans Symbols"/>
                <a:ea typeface="Noto Sans Symbols"/>
                <a:cs typeface="Noto Sans Symbols"/>
                <a:sym typeface="Noto Sans Symbols"/>
              </a:rPr>
              <a:t>β</a:t>
            </a:r>
            <a:r>
              <a:rPr lang="it-IT" sz="3200">
                <a:latin typeface="Arial"/>
                <a:ea typeface="Arial"/>
                <a:cs typeface="Arial"/>
                <a:sym typeface="Arial"/>
              </a:rPr>
              <a:t> = 0,05)</a:t>
            </a:r>
            <a:endParaRPr/>
          </a:p>
        </p:txBody>
      </p:sp>
      <p:pic>
        <p:nvPicPr>
          <p:cNvPr id="2573" name="Google Shape;2573;p295"/>
          <p:cNvPicPr preferRelativeResize="0">
            <a:picLocks noGrp="1"/>
          </p:cNvPicPr>
          <p:nvPr>
            <p:ph type="body" idx="1"/>
          </p:nvPr>
        </p:nvPicPr>
        <p:blipFill rotWithShape="1">
          <a:blip r:embed="rId3">
            <a:alphaModFix/>
          </a:blip>
          <a:srcRect/>
          <a:stretch/>
        </p:blipFill>
        <p:spPr>
          <a:xfrm>
            <a:off x="0" y="1409700"/>
            <a:ext cx="9144000" cy="5475288"/>
          </a:xfrm>
          <a:prstGeom prst="rect">
            <a:avLst/>
          </a:prstGeom>
          <a:noFill/>
          <a:ln>
            <a:noFill/>
          </a:ln>
        </p:spPr>
      </p:pic>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Shape 2577"/>
        <p:cNvGrpSpPr/>
        <p:nvPr/>
      </p:nvGrpSpPr>
      <p:grpSpPr>
        <a:xfrm>
          <a:off x="0" y="0"/>
          <a:ext cx="0" cy="0"/>
          <a:chOff x="0" y="0"/>
          <a:chExt cx="0" cy="0"/>
        </a:xfrm>
      </p:grpSpPr>
      <p:sp>
        <p:nvSpPr>
          <p:cNvPr id="2578" name="Google Shape;2578;p29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Abilità descrittiva</a:t>
            </a:r>
            <a:endParaRPr/>
          </a:p>
        </p:txBody>
      </p:sp>
      <p:sp>
        <p:nvSpPr>
          <p:cNvPr id="2579" name="Google Shape;2579;p296"/>
          <p:cNvSpPr txBox="1">
            <a:spLocks noGrp="1"/>
          </p:cNvSpPr>
          <p:nvPr>
            <p:ph type="body" idx="1"/>
          </p:nvPr>
        </p:nvSpPr>
        <p:spPr>
          <a:xfrm>
            <a:off x="0" y="1600200"/>
            <a:ext cx="8686800" cy="4530725"/>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3200"/>
              <a:buFont typeface="Noto Sans Symbols"/>
              <a:buNone/>
            </a:pPr>
            <a:r>
              <a:rPr lang="it-IT">
                <a:latin typeface="Arial"/>
                <a:ea typeface="Arial"/>
                <a:cs typeface="Arial"/>
                <a:sym typeface="Arial"/>
              </a:rPr>
              <a:t>	Test finalizzati a valutare l’abilità di un individuo nel descrivere e comunicare le percezioni sensoriali.</a:t>
            </a:r>
            <a:endParaRPr/>
          </a:p>
          <a:p>
            <a:pPr marL="342900" lvl="0" indent="-342900" algn="just" rtl="0">
              <a:spcBef>
                <a:spcPts val="640"/>
              </a:spcBef>
              <a:spcAft>
                <a:spcPts val="0"/>
              </a:spcAft>
              <a:buSzPts val="3200"/>
              <a:buFont typeface="Noto Sans Symbols"/>
              <a:buNone/>
            </a:pPr>
            <a:endParaRPr>
              <a:latin typeface="Arial"/>
              <a:ea typeface="Arial"/>
              <a:cs typeface="Arial"/>
              <a:sym typeface="Arial"/>
            </a:endParaRPr>
          </a:p>
          <a:p>
            <a:pPr marL="342900" lvl="0" indent="-342900" algn="just" rtl="0">
              <a:spcBef>
                <a:spcPts val="640"/>
              </a:spcBef>
              <a:spcAft>
                <a:spcPts val="0"/>
              </a:spcAft>
              <a:buSzPts val="3200"/>
              <a:buFont typeface="Noto Sans Symbols"/>
              <a:buNone/>
            </a:pPr>
            <a:r>
              <a:rPr lang="it-IT">
                <a:latin typeface="Arial"/>
                <a:ea typeface="Arial"/>
                <a:cs typeface="Arial"/>
                <a:sym typeface="Arial"/>
              </a:rPr>
              <a:t>	Preferibile utilizzare degli stimoli complessi che comunque siano piuttosto comuni e che appartengano all’immaginario collettivo.</a:t>
            </a:r>
            <a:endParaRPr>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Sensory Science</a:t>
            </a:r>
            <a:endParaRPr/>
          </a:p>
        </p:txBody>
      </p:sp>
      <p:sp>
        <p:nvSpPr>
          <p:cNvPr id="140" name="Google Shape;140;p3"/>
          <p:cNvSpPr txBox="1">
            <a:spLocks noGrp="1"/>
          </p:cNvSpPr>
          <p:nvPr>
            <p:ph type="body" idx="1"/>
          </p:nvPr>
        </p:nvSpPr>
        <p:spPr>
          <a:xfrm>
            <a:off x="468313" y="1600200"/>
            <a:ext cx="8280400" cy="4997450"/>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3200"/>
              <a:buFont typeface="Noto Sans Symbols"/>
              <a:buNone/>
            </a:pPr>
            <a:r>
              <a:rPr lang="it-IT">
                <a:latin typeface="Arial"/>
                <a:ea typeface="Arial"/>
                <a:cs typeface="Arial"/>
                <a:sym typeface="Arial"/>
              </a:rPr>
              <a:t>	La scienza sensoriale, è un’area multidisciplinare finalizzata a:</a:t>
            </a:r>
            <a:endParaRPr/>
          </a:p>
          <a:p>
            <a:pPr marL="342900" lvl="0" indent="-342900" algn="just" rtl="0">
              <a:lnSpc>
                <a:spcPct val="90000"/>
              </a:lnSpc>
              <a:spcBef>
                <a:spcPts val="640"/>
              </a:spcBef>
              <a:spcAft>
                <a:spcPts val="0"/>
              </a:spcAft>
              <a:buSzPts val="3200"/>
              <a:buFont typeface="Noto Sans Symbols"/>
              <a:buNone/>
            </a:pPr>
            <a:endParaRPr>
              <a:latin typeface="Arial"/>
              <a:ea typeface="Arial"/>
              <a:cs typeface="Arial"/>
              <a:sym typeface="Arial"/>
            </a:endParaRPr>
          </a:p>
          <a:p>
            <a:pPr marL="342900" lvl="0" indent="-342900" algn="just" rtl="0">
              <a:lnSpc>
                <a:spcPct val="90000"/>
              </a:lnSpc>
              <a:spcBef>
                <a:spcPts val="640"/>
              </a:spcBef>
              <a:spcAft>
                <a:spcPts val="0"/>
              </a:spcAft>
              <a:buSzPts val="3200"/>
              <a:buChar char="●"/>
            </a:pPr>
            <a:r>
              <a:rPr lang="it-IT">
                <a:latin typeface="Arial"/>
                <a:ea typeface="Arial"/>
                <a:cs typeface="Arial"/>
                <a:sym typeface="Arial"/>
              </a:rPr>
              <a:t> misurare</a:t>
            </a:r>
            <a:endParaRPr/>
          </a:p>
          <a:p>
            <a:pPr marL="342900" lvl="0" indent="-342900" algn="just" rtl="0">
              <a:lnSpc>
                <a:spcPct val="90000"/>
              </a:lnSpc>
              <a:spcBef>
                <a:spcPts val="640"/>
              </a:spcBef>
              <a:spcAft>
                <a:spcPts val="0"/>
              </a:spcAft>
              <a:buSzPts val="3200"/>
              <a:buChar char="●"/>
            </a:pPr>
            <a:r>
              <a:rPr lang="it-IT">
                <a:latin typeface="Arial"/>
                <a:ea typeface="Arial"/>
                <a:cs typeface="Arial"/>
                <a:sym typeface="Arial"/>
              </a:rPr>
              <a:t> interpretare</a:t>
            </a:r>
            <a:endParaRPr/>
          </a:p>
          <a:p>
            <a:pPr marL="342900" lvl="0" indent="-342900" algn="just" rtl="0">
              <a:lnSpc>
                <a:spcPct val="90000"/>
              </a:lnSpc>
              <a:spcBef>
                <a:spcPts val="640"/>
              </a:spcBef>
              <a:spcAft>
                <a:spcPts val="0"/>
              </a:spcAft>
              <a:buSzPts val="3200"/>
              <a:buChar char="●"/>
            </a:pPr>
            <a:r>
              <a:rPr lang="it-IT">
                <a:latin typeface="Arial"/>
                <a:ea typeface="Arial"/>
                <a:cs typeface="Arial"/>
                <a:sym typeface="Arial"/>
              </a:rPr>
              <a:t> comprendere</a:t>
            </a:r>
            <a:endParaRPr/>
          </a:p>
          <a:p>
            <a:pPr marL="342900" lvl="0" indent="-342900" algn="just" rtl="0">
              <a:lnSpc>
                <a:spcPct val="90000"/>
              </a:lnSpc>
              <a:spcBef>
                <a:spcPts val="640"/>
              </a:spcBef>
              <a:spcAft>
                <a:spcPts val="0"/>
              </a:spcAft>
              <a:buSzPts val="3200"/>
              <a:buFont typeface="Noto Sans Symbols"/>
              <a:buNone/>
            </a:pPr>
            <a:r>
              <a:rPr lang="it-IT">
                <a:latin typeface="Arial"/>
                <a:ea typeface="Arial"/>
                <a:cs typeface="Arial"/>
                <a:sym typeface="Arial"/>
              </a:rPr>
              <a:t> </a:t>
            </a:r>
            <a:endParaRPr/>
          </a:p>
          <a:p>
            <a:pPr marL="342900" lvl="0" indent="-342900" algn="just" rtl="0">
              <a:lnSpc>
                <a:spcPct val="90000"/>
              </a:lnSpc>
              <a:spcBef>
                <a:spcPts val="640"/>
              </a:spcBef>
              <a:spcAft>
                <a:spcPts val="0"/>
              </a:spcAft>
              <a:buSzPts val="3200"/>
              <a:buFont typeface="Noto Sans Symbols"/>
              <a:buNone/>
            </a:pPr>
            <a:r>
              <a:rPr lang="it-IT">
                <a:latin typeface="Arial"/>
                <a:ea typeface="Arial"/>
                <a:cs typeface="Arial"/>
                <a:sym typeface="Arial"/>
              </a:rPr>
              <a:t>	Risposte umane alle proprietà dei prodotti così come vengono percepite dai sensi.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Analisi sensoriale</a:t>
            </a:r>
            <a:endParaRPr/>
          </a:p>
        </p:txBody>
      </p:sp>
      <p:sp>
        <p:nvSpPr>
          <p:cNvPr id="306" name="Google Shape;306;p30"/>
          <p:cNvSpPr txBox="1">
            <a:spLocks noGrp="1"/>
          </p:cNvSpPr>
          <p:nvPr>
            <p:ph type="body" idx="1"/>
          </p:nvPr>
        </p:nvSpPr>
        <p:spPr>
          <a:xfrm>
            <a:off x="179388" y="1557338"/>
            <a:ext cx="8507412" cy="5300662"/>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2800"/>
              <a:buFont typeface="Noto Sans Symbols"/>
              <a:buNone/>
            </a:pPr>
            <a:r>
              <a:rPr lang="it-IT" sz="2800">
                <a:latin typeface="Arial"/>
                <a:ea typeface="Arial"/>
                <a:cs typeface="Arial"/>
                <a:sym typeface="Arial"/>
              </a:rPr>
              <a:t>	</a:t>
            </a:r>
            <a:r>
              <a:rPr lang="it-IT">
                <a:latin typeface="Arial"/>
                <a:ea typeface="Arial"/>
                <a:cs typeface="Arial"/>
                <a:sym typeface="Arial"/>
              </a:rPr>
              <a:t>Indipendentemente dal metodo di analisi l’analisi sensoriale si basa sulla percezione di uno stimolo attraverso i sensi</a:t>
            </a:r>
            <a:endParaRPr/>
          </a:p>
          <a:p>
            <a:pPr marL="342900" lvl="0" indent="-342900" algn="just" rtl="0">
              <a:spcBef>
                <a:spcPts val="640"/>
              </a:spcBef>
              <a:spcAft>
                <a:spcPts val="0"/>
              </a:spcAft>
              <a:buSzPts val="3200"/>
              <a:buFont typeface="Noto Sans Symbols"/>
              <a:buNone/>
            </a:pPr>
            <a:endParaRPr>
              <a:latin typeface="Arial"/>
              <a:ea typeface="Arial"/>
              <a:cs typeface="Arial"/>
              <a:sym typeface="Arial"/>
            </a:endParaRPr>
          </a:p>
          <a:p>
            <a:pPr marL="342900" lvl="0" indent="-342900" algn="ctr" rtl="0">
              <a:spcBef>
                <a:spcPts val="640"/>
              </a:spcBef>
              <a:spcAft>
                <a:spcPts val="0"/>
              </a:spcAft>
              <a:buSzPts val="3200"/>
              <a:buFont typeface="Noto Sans Symbols"/>
              <a:buNone/>
            </a:pPr>
            <a:r>
              <a:rPr lang="it-IT">
                <a:latin typeface="Arial"/>
                <a:ea typeface="Arial"/>
                <a:cs typeface="Arial"/>
                <a:sym typeface="Arial"/>
              </a:rPr>
              <a:t>	</a:t>
            </a:r>
            <a:r>
              <a:rPr lang="it-IT" b="1">
                <a:solidFill>
                  <a:schemeClr val="hlink"/>
                </a:solidFill>
                <a:latin typeface="Arial"/>
                <a:ea typeface="Arial"/>
                <a:cs typeface="Arial"/>
                <a:sym typeface="Arial"/>
              </a:rPr>
              <a:t>Stimolo – Sensazione – Percezione</a:t>
            </a:r>
            <a:endParaRPr/>
          </a:p>
          <a:p>
            <a:pPr marL="342900" lvl="0" indent="-342900" algn="ctr" rtl="0">
              <a:spcBef>
                <a:spcPts val="640"/>
              </a:spcBef>
              <a:spcAft>
                <a:spcPts val="0"/>
              </a:spcAft>
              <a:buSzPts val="3200"/>
              <a:buFont typeface="Noto Sans Symbols"/>
              <a:buNone/>
            </a:pPr>
            <a:endParaRPr>
              <a:solidFill>
                <a:schemeClr val="hlink"/>
              </a:solidFill>
              <a:latin typeface="Arial"/>
              <a:ea typeface="Arial"/>
              <a:cs typeface="Arial"/>
              <a:sym typeface="Arial"/>
            </a:endParaRPr>
          </a:p>
          <a:p>
            <a:pPr marL="342900" lvl="0" indent="-342900" algn="just" rtl="0">
              <a:spcBef>
                <a:spcPts val="480"/>
              </a:spcBef>
              <a:spcAft>
                <a:spcPts val="0"/>
              </a:spcAft>
              <a:buSzPts val="2400"/>
              <a:buFont typeface="Noto Sans Symbols"/>
              <a:buNone/>
            </a:pPr>
            <a:r>
              <a:rPr lang="it-IT" sz="2400">
                <a:latin typeface="Arial"/>
                <a:ea typeface="Arial"/>
                <a:cs typeface="Arial"/>
                <a:sym typeface="Arial"/>
              </a:rPr>
              <a:t>	Per analisi sensoriale si intende la metodologia scientifica usata per evocare, misurare, analizzare ed interpretare le reazioni a quelle caratteristiche dei cibi e dei materiali così come vengono percepite tramite i sensi della vista, odorato, tatto e udito (IFT, 1981).</a:t>
            </a:r>
            <a:endParaRP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Shape 2583"/>
        <p:cNvGrpSpPr/>
        <p:nvPr/>
      </p:nvGrpSpPr>
      <p:grpSpPr>
        <a:xfrm>
          <a:off x="0" y="0"/>
          <a:ext cx="0" cy="0"/>
          <a:chOff x="0" y="0"/>
          <a:chExt cx="0" cy="0"/>
        </a:xfrm>
      </p:grpSpPr>
      <p:sp>
        <p:nvSpPr>
          <p:cNvPr id="2584" name="Google Shape;2584;p2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Stimoli olfattivi o aromatici</a:t>
            </a:r>
            <a:endParaRPr/>
          </a:p>
        </p:txBody>
      </p:sp>
      <p:sp>
        <p:nvSpPr>
          <p:cNvPr id="2585" name="Google Shape;2585;p297"/>
          <p:cNvSpPr txBox="1">
            <a:spLocks noGrp="1"/>
          </p:cNvSpPr>
          <p:nvPr>
            <p:ph type="body" idx="1"/>
          </p:nvPr>
        </p:nvSpPr>
        <p:spPr>
          <a:xfrm>
            <a:off x="457200" y="1339850"/>
            <a:ext cx="8229600" cy="5518150"/>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SzPts val="2000"/>
              <a:buChar char="●"/>
            </a:pPr>
            <a:r>
              <a:rPr lang="it-IT" sz="2000">
                <a:latin typeface="Arial"/>
                <a:ea typeface="Arial"/>
                <a:cs typeface="Arial"/>
                <a:sym typeface="Arial"/>
              </a:rPr>
              <a:t> Anetolo (anice)</a:t>
            </a:r>
            <a:endParaRPr/>
          </a:p>
          <a:p>
            <a:pPr marL="342900" lvl="0" indent="-342900" algn="l" rtl="0">
              <a:lnSpc>
                <a:spcPct val="80000"/>
              </a:lnSpc>
              <a:spcBef>
                <a:spcPts val="400"/>
              </a:spcBef>
              <a:spcAft>
                <a:spcPts val="0"/>
              </a:spcAft>
              <a:buSzPts val="2000"/>
              <a:buChar char="●"/>
            </a:pPr>
            <a:r>
              <a:rPr lang="it-IT" sz="2000">
                <a:latin typeface="Arial"/>
                <a:ea typeface="Arial"/>
                <a:cs typeface="Arial"/>
                <a:sym typeface="Arial"/>
              </a:rPr>
              <a:t> Acido butirrico (burro rancido)</a:t>
            </a:r>
            <a:endParaRPr/>
          </a:p>
          <a:p>
            <a:pPr marL="342900" lvl="0" indent="-342900" algn="l" rtl="0">
              <a:lnSpc>
                <a:spcPct val="80000"/>
              </a:lnSpc>
              <a:spcBef>
                <a:spcPts val="400"/>
              </a:spcBef>
              <a:spcAft>
                <a:spcPts val="0"/>
              </a:spcAft>
              <a:buSzPts val="2000"/>
              <a:buChar char="●"/>
            </a:pPr>
            <a:r>
              <a:rPr lang="it-IT" sz="2000">
                <a:latin typeface="Arial"/>
                <a:ea typeface="Arial"/>
                <a:cs typeface="Arial"/>
                <a:sym typeface="Arial"/>
              </a:rPr>
              <a:t> Benzil acetato (gelsomino)</a:t>
            </a:r>
            <a:endParaRPr/>
          </a:p>
          <a:p>
            <a:pPr marL="342900" lvl="0" indent="-342900" algn="l" rtl="0">
              <a:lnSpc>
                <a:spcPct val="80000"/>
              </a:lnSpc>
              <a:spcBef>
                <a:spcPts val="400"/>
              </a:spcBef>
              <a:spcAft>
                <a:spcPts val="0"/>
              </a:spcAft>
              <a:buSzPts val="2000"/>
              <a:buChar char="●"/>
            </a:pPr>
            <a:r>
              <a:rPr lang="it-IT" sz="2000">
                <a:latin typeface="Arial"/>
                <a:ea typeface="Arial"/>
                <a:cs typeface="Arial"/>
                <a:sym typeface="Arial"/>
              </a:rPr>
              <a:t> Benzaldeide (mandorla amara)</a:t>
            </a:r>
            <a:endParaRPr/>
          </a:p>
          <a:p>
            <a:pPr marL="342900" lvl="0" indent="-342900" algn="l" rtl="0">
              <a:lnSpc>
                <a:spcPct val="80000"/>
              </a:lnSpc>
              <a:spcBef>
                <a:spcPts val="400"/>
              </a:spcBef>
              <a:spcAft>
                <a:spcPts val="0"/>
              </a:spcAft>
              <a:buSzPts val="2000"/>
              <a:buChar char="●"/>
            </a:pPr>
            <a:r>
              <a:rPr lang="it-IT" sz="2000">
                <a:latin typeface="Arial"/>
                <a:ea typeface="Arial"/>
                <a:cs typeface="Arial"/>
                <a:sym typeface="Arial"/>
              </a:rPr>
              <a:t> Citrale (limone, cedro) </a:t>
            </a:r>
            <a:endParaRPr/>
          </a:p>
          <a:p>
            <a:pPr marL="342900" lvl="0" indent="-342900" algn="l" rtl="0">
              <a:lnSpc>
                <a:spcPct val="80000"/>
              </a:lnSpc>
              <a:spcBef>
                <a:spcPts val="400"/>
              </a:spcBef>
              <a:spcAft>
                <a:spcPts val="0"/>
              </a:spcAft>
              <a:buSzPts val="2000"/>
              <a:buChar char="●"/>
            </a:pPr>
            <a:r>
              <a:rPr lang="it-IT" sz="2000">
                <a:latin typeface="Arial"/>
                <a:ea typeface="Arial"/>
                <a:cs typeface="Arial"/>
                <a:sym typeface="Arial"/>
              </a:rPr>
              <a:t> Diacetile (burro)</a:t>
            </a:r>
            <a:endParaRPr/>
          </a:p>
          <a:p>
            <a:pPr marL="342900" lvl="0" indent="-342900" algn="l" rtl="0">
              <a:lnSpc>
                <a:spcPct val="80000"/>
              </a:lnSpc>
              <a:spcBef>
                <a:spcPts val="400"/>
              </a:spcBef>
              <a:spcAft>
                <a:spcPts val="0"/>
              </a:spcAft>
              <a:buSzPts val="2000"/>
              <a:buChar char="●"/>
            </a:pPr>
            <a:r>
              <a:rPr lang="it-IT" sz="2000">
                <a:latin typeface="Arial"/>
                <a:ea typeface="Arial"/>
                <a:cs typeface="Arial"/>
                <a:sym typeface="Arial"/>
              </a:rPr>
              <a:t> Dimetil tiofene (cipolla)</a:t>
            </a:r>
            <a:endParaRPr/>
          </a:p>
          <a:p>
            <a:pPr marL="342900" lvl="0" indent="-342900" algn="l" rtl="0">
              <a:lnSpc>
                <a:spcPct val="80000"/>
              </a:lnSpc>
              <a:spcBef>
                <a:spcPts val="400"/>
              </a:spcBef>
              <a:spcAft>
                <a:spcPts val="0"/>
              </a:spcAft>
              <a:buSzPts val="2000"/>
              <a:buChar char="●"/>
            </a:pPr>
            <a:r>
              <a:rPr lang="it-IT" sz="2000">
                <a:latin typeface="Arial"/>
                <a:ea typeface="Arial"/>
                <a:cs typeface="Arial"/>
                <a:sym typeface="Arial"/>
              </a:rPr>
              <a:t> Eugenolo (chiodo di garofano)</a:t>
            </a:r>
            <a:endParaRPr/>
          </a:p>
          <a:p>
            <a:pPr marL="342900" lvl="0" indent="-342900" algn="l" rtl="0">
              <a:lnSpc>
                <a:spcPct val="80000"/>
              </a:lnSpc>
              <a:spcBef>
                <a:spcPts val="400"/>
              </a:spcBef>
              <a:spcAft>
                <a:spcPts val="0"/>
              </a:spcAft>
              <a:buSzPts val="2000"/>
              <a:buChar char="●"/>
            </a:pPr>
            <a:r>
              <a:rPr lang="it-IT" sz="2000">
                <a:latin typeface="Arial"/>
                <a:ea typeface="Arial"/>
                <a:cs typeface="Arial"/>
                <a:sym typeface="Arial"/>
              </a:rPr>
              <a:t> Cis-3-esenolo (pomodoro rosso, fruttato erbaceo)</a:t>
            </a:r>
            <a:endParaRPr/>
          </a:p>
          <a:p>
            <a:pPr marL="342900" lvl="0" indent="-342900" algn="l" rtl="0">
              <a:lnSpc>
                <a:spcPct val="80000"/>
              </a:lnSpc>
              <a:spcBef>
                <a:spcPts val="400"/>
              </a:spcBef>
              <a:spcAft>
                <a:spcPts val="0"/>
              </a:spcAft>
              <a:buSzPts val="2000"/>
              <a:buChar char="●"/>
            </a:pPr>
            <a:r>
              <a:rPr lang="it-IT" sz="2000">
                <a:latin typeface="Arial"/>
                <a:ea typeface="Arial"/>
                <a:cs typeface="Arial"/>
                <a:sym typeface="Arial"/>
              </a:rPr>
              <a:t> Isoamil acetato (banana, fruttato)</a:t>
            </a:r>
            <a:endParaRPr/>
          </a:p>
          <a:p>
            <a:pPr marL="342900" lvl="0" indent="-342900" algn="l" rtl="0">
              <a:lnSpc>
                <a:spcPct val="80000"/>
              </a:lnSpc>
              <a:spcBef>
                <a:spcPts val="400"/>
              </a:spcBef>
              <a:spcAft>
                <a:spcPts val="0"/>
              </a:spcAft>
              <a:buSzPts val="2000"/>
              <a:buChar char="●"/>
            </a:pPr>
            <a:r>
              <a:rPr lang="it-IT" sz="2000">
                <a:latin typeface="Noto Sans Symbols"/>
                <a:ea typeface="Noto Sans Symbols"/>
                <a:cs typeface="Noto Sans Symbols"/>
                <a:sym typeface="Noto Sans Symbols"/>
              </a:rPr>
              <a:t> β</a:t>
            </a:r>
            <a:r>
              <a:rPr lang="it-IT" sz="2000">
                <a:latin typeface="Arial"/>
                <a:ea typeface="Arial"/>
                <a:cs typeface="Arial"/>
                <a:sym typeface="Arial"/>
              </a:rPr>
              <a:t>-ionone (violetta, lampone)</a:t>
            </a:r>
            <a:endParaRPr/>
          </a:p>
          <a:p>
            <a:pPr marL="342900" lvl="0" indent="-342900" algn="l" rtl="0">
              <a:lnSpc>
                <a:spcPct val="80000"/>
              </a:lnSpc>
              <a:spcBef>
                <a:spcPts val="400"/>
              </a:spcBef>
              <a:spcAft>
                <a:spcPts val="0"/>
              </a:spcAft>
              <a:buSzPts val="2000"/>
              <a:buChar char="●"/>
            </a:pPr>
            <a:r>
              <a:rPr lang="it-IT" sz="2000">
                <a:latin typeface="Arial"/>
                <a:ea typeface="Arial"/>
                <a:cs typeface="Arial"/>
                <a:sym typeface="Arial"/>
              </a:rPr>
              <a:t> Octen-3-olo (fungo)</a:t>
            </a:r>
            <a:endParaRPr/>
          </a:p>
          <a:p>
            <a:pPr marL="342900" lvl="0" indent="-342900" algn="l" rtl="0">
              <a:lnSpc>
                <a:spcPct val="80000"/>
              </a:lnSpc>
              <a:spcBef>
                <a:spcPts val="400"/>
              </a:spcBef>
              <a:spcAft>
                <a:spcPts val="0"/>
              </a:spcAft>
              <a:buSzPts val="2000"/>
              <a:buChar char="●"/>
            </a:pPr>
            <a:r>
              <a:rPr lang="it-IT" sz="2000">
                <a:latin typeface="Arial"/>
                <a:ea typeface="Arial"/>
                <a:cs typeface="Arial"/>
                <a:sym typeface="Arial"/>
              </a:rPr>
              <a:t> Mentolo (menta)</a:t>
            </a:r>
            <a:endParaRPr/>
          </a:p>
          <a:p>
            <a:pPr marL="342900" lvl="0" indent="-342900" algn="l" rtl="0">
              <a:lnSpc>
                <a:spcPct val="80000"/>
              </a:lnSpc>
              <a:spcBef>
                <a:spcPts val="400"/>
              </a:spcBef>
              <a:spcAft>
                <a:spcPts val="0"/>
              </a:spcAft>
              <a:buSzPts val="2000"/>
              <a:buChar char="●"/>
            </a:pPr>
            <a:r>
              <a:rPr lang="it-IT" sz="2000">
                <a:latin typeface="Arial"/>
                <a:ea typeface="Arial"/>
                <a:cs typeface="Arial"/>
                <a:sym typeface="Arial"/>
              </a:rPr>
              <a:t> </a:t>
            </a:r>
            <a:r>
              <a:rPr lang="it-IT" sz="2000">
                <a:latin typeface="Noto Sans Symbols"/>
                <a:ea typeface="Noto Sans Symbols"/>
                <a:cs typeface="Noto Sans Symbols"/>
                <a:sym typeface="Noto Sans Symbols"/>
              </a:rPr>
              <a:t>γ</a:t>
            </a:r>
            <a:r>
              <a:rPr lang="it-IT" sz="2000">
                <a:latin typeface="Arial"/>
                <a:ea typeface="Arial"/>
                <a:cs typeface="Arial"/>
                <a:sym typeface="Arial"/>
              </a:rPr>
              <a:t>-nonalattone (cocco)</a:t>
            </a:r>
            <a:endParaRPr/>
          </a:p>
          <a:p>
            <a:pPr marL="342900" lvl="0" indent="-342900" algn="l" rtl="0">
              <a:lnSpc>
                <a:spcPct val="80000"/>
              </a:lnSpc>
              <a:spcBef>
                <a:spcPts val="400"/>
              </a:spcBef>
              <a:spcAft>
                <a:spcPts val="0"/>
              </a:spcAft>
              <a:buSzPts val="2000"/>
              <a:buChar char="●"/>
            </a:pPr>
            <a:r>
              <a:rPr lang="it-IT" sz="2000">
                <a:latin typeface="Arial"/>
                <a:ea typeface="Arial"/>
                <a:cs typeface="Arial"/>
                <a:sym typeface="Arial"/>
              </a:rPr>
              <a:t> Solfuro di diallile (aglio)</a:t>
            </a:r>
            <a:endParaRPr/>
          </a:p>
          <a:p>
            <a:pPr marL="342900" lvl="0" indent="-342900" algn="l" rtl="0">
              <a:lnSpc>
                <a:spcPct val="80000"/>
              </a:lnSpc>
              <a:spcBef>
                <a:spcPts val="400"/>
              </a:spcBef>
              <a:spcAft>
                <a:spcPts val="0"/>
              </a:spcAft>
              <a:buSzPts val="2000"/>
              <a:buChar char="●"/>
            </a:pPr>
            <a:r>
              <a:rPr lang="it-IT" sz="2000">
                <a:latin typeface="Arial"/>
                <a:ea typeface="Arial"/>
                <a:cs typeface="Arial"/>
                <a:sym typeface="Arial"/>
              </a:rPr>
              <a:t> Timolo (timo) </a:t>
            </a:r>
            <a:endParaRPr/>
          </a:p>
          <a:p>
            <a:pPr marL="342900" lvl="0" indent="-342900" algn="l" rtl="0">
              <a:lnSpc>
                <a:spcPct val="80000"/>
              </a:lnSpc>
              <a:spcBef>
                <a:spcPts val="400"/>
              </a:spcBef>
              <a:spcAft>
                <a:spcPts val="0"/>
              </a:spcAft>
              <a:buSzPts val="2000"/>
              <a:buChar char="●"/>
            </a:pPr>
            <a:r>
              <a:rPr lang="it-IT" sz="2000">
                <a:latin typeface="Arial"/>
                <a:ea typeface="Arial"/>
                <a:cs typeface="Arial"/>
                <a:sym typeface="Arial"/>
              </a:rPr>
              <a:t> Vanillina (vaniglia)</a:t>
            </a:r>
            <a:endParaRPr/>
          </a:p>
          <a:p>
            <a:pPr marL="342900" lvl="0" indent="-215900" algn="l" rtl="0">
              <a:lnSpc>
                <a:spcPct val="80000"/>
              </a:lnSpc>
              <a:spcBef>
                <a:spcPts val="400"/>
              </a:spcBef>
              <a:spcAft>
                <a:spcPts val="0"/>
              </a:spcAft>
              <a:buSzPts val="2000"/>
              <a:buNone/>
            </a:pPr>
            <a:endParaRPr sz="2000">
              <a:latin typeface="Arial"/>
              <a:ea typeface="Arial"/>
              <a:cs typeface="Arial"/>
              <a:sym typeface="Arial"/>
            </a:endParaRPr>
          </a:p>
          <a:p>
            <a:pPr marL="342900" lvl="0" indent="-215900" algn="l" rtl="0">
              <a:lnSpc>
                <a:spcPct val="80000"/>
              </a:lnSpc>
              <a:spcBef>
                <a:spcPts val="400"/>
              </a:spcBef>
              <a:spcAft>
                <a:spcPts val="0"/>
              </a:spcAft>
              <a:buSzPts val="2000"/>
              <a:buNone/>
            </a:pPr>
            <a:endParaRPr sz="2000">
              <a:latin typeface="Arial"/>
              <a:ea typeface="Arial"/>
              <a:cs typeface="Arial"/>
              <a:sym typeface="Arial"/>
            </a:endParaRP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Shape 2589"/>
        <p:cNvGrpSpPr/>
        <p:nvPr/>
      </p:nvGrpSpPr>
      <p:grpSpPr>
        <a:xfrm>
          <a:off x="0" y="0"/>
          <a:ext cx="0" cy="0"/>
          <a:chOff x="0" y="0"/>
          <a:chExt cx="0" cy="0"/>
        </a:xfrm>
      </p:grpSpPr>
      <p:sp>
        <p:nvSpPr>
          <p:cNvPr id="2590" name="Google Shape;2590;p29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Assaggiatore addestrato</a:t>
            </a:r>
            <a:endParaRPr/>
          </a:p>
        </p:txBody>
      </p:sp>
      <p:sp>
        <p:nvSpPr>
          <p:cNvPr id="2591" name="Google Shape;2591;p298"/>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200"/>
              <a:buNone/>
            </a:pPr>
            <a:r>
              <a:rPr lang="it-IT"/>
              <a:t>Dopo la fase di selezione segue fase di addestramento dell’assaggiatore su un prodotto od una categoria di prodotti</a:t>
            </a:r>
            <a:endParaRPr/>
          </a:p>
          <a:p>
            <a:pPr marL="0" lvl="0" indent="0" algn="l" rtl="0">
              <a:spcBef>
                <a:spcPts val="640"/>
              </a:spcBef>
              <a:spcAft>
                <a:spcPts val="0"/>
              </a:spcAft>
              <a:buSzPts val="3200"/>
              <a:buNone/>
            </a:pPr>
            <a:r>
              <a:rPr lang="it-IT"/>
              <a:t>Addestramento finalizzato a:</a:t>
            </a:r>
            <a:endParaRPr/>
          </a:p>
          <a:p>
            <a:pPr marL="342900" lvl="0" indent="-342900" algn="l" rtl="0">
              <a:spcBef>
                <a:spcPts val="640"/>
              </a:spcBef>
              <a:spcAft>
                <a:spcPts val="0"/>
              </a:spcAft>
              <a:buSzPts val="3200"/>
              <a:buFont typeface="Arial"/>
              <a:buChar char="-"/>
            </a:pPr>
            <a:r>
              <a:rPr lang="it-IT"/>
              <a:t>Conoscenza del prodotto (pregi difetti);</a:t>
            </a:r>
            <a:endParaRPr/>
          </a:p>
          <a:p>
            <a:pPr marL="342900" lvl="0" indent="-342900" algn="l" rtl="0">
              <a:spcBef>
                <a:spcPts val="640"/>
              </a:spcBef>
              <a:spcAft>
                <a:spcPts val="0"/>
              </a:spcAft>
              <a:buSzPts val="3200"/>
              <a:buFont typeface="Arial"/>
              <a:buChar char="-"/>
            </a:pPr>
            <a:r>
              <a:rPr lang="it-IT"/>
              <a:t>Definizione delle scale di misura;</a:t>
            </a:r>
            <a:endParaRPr/>
          </a:p>
          <a:p>
            <a:pPr marL="342900" lvl="0" indent="-342900" algn="l" rtl="0">
              <a:spcBef>
                <a:spcPts val="640"/>
              </a:spcBef>
              <a:spcAft>
                <a:spcPts val="0"/>
              </a:spcAft>
              <a:buSzPts val="3200"/>
              <a:buFont typeface="Arial"/>
              <a:buChar char="-"/>
            </a:pPr>
            <a:r>
              <a:rPr lang="it-IT"/>
              <a:t>Apprezzamento diversità tra diversi prodotti appartenenti alla stessa categoria di alimenti</a:t>
            </a:r>
            <a:endParaRP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Shape 2595"/>
        <p:cNvGrpSpPr/>
        <p:nvPr/>
      </p:nvGrpSpPr>
      <p:grpSpPr>
        <a:xfrm>
          <a:off x="0" y="0"/>
          <a:ext cx="0" cy="0"/>
          <a:chOff x="0" y="0"/>
          <a:chExt cx="0" cy="0"/>
        </a:xfrm>
      </p:grpSpPr>
      <p:sp>
        <p:nvSpPr>
          <p:cNvPr id="2596" name="Google Shape;2596;p29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Cause di variabilità dei giudizi</a:t>
            </a:r>
            <a:endParaRPr/>
          </a:p>
        </p:txBody>
      </p:sp>
      <p:sp>
        <p:nvSpPr>
          <p:cNvPr id="2597" name="Google Shape;2597;p299"/>
          <p:cNvSpPr txBox="1">
            <a:spLocks noGrp="1"/>
          </p:cNvSpPr>
          <p:nvPr>
            <p:ph type="body" idx="1"/>
          </p:nvPr>
        </p:nvSpPr>
        <p:spPr>
          <a:xfrm>
            <a:off x="457200" y="1412776"/>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Char char="●"/>
            </a:pPr>
            <a:r>
              <a:rPr lang="it-IT"/>
              <a:t>Aspettativa (informazioni dettagliate determinano idee preconcette)</a:t>
            </a:r>
            <a:endParaRPr/>
          </a:p>
          <a:p>
            <a:pPr marL="342900" lvl="0" indent="-342900" algn="l" rtl="0">
              <a:spcBef>
                <a:spcPts val="640"/>
              </a:spcBef>
              <a:spcAft>
                <a:spcPts val="0"/>
              </a:spcAft>
              <a:buSzPts val="3200"/>
              <a:buChar char="●"/>
            </a:pPr>
            <a:r>
              <a:rPr lang="it-IT"/>
              <a:t>Adattamento (diminuzione sensibilità)</a:t>
            </a:r>
            <a:endParaRPr/>
          </a:p>
          <a:p>
            <a:pPr marL="342900" lvl="0" indent="-342900" algn="l" rtl="0">
              <a:spcBef>
                <a:spcPts val="640"/>
              </a:spcBef>
              <a:spcAft>
                <a:spcPts val="0"/>
              </a:spcAft>
              <a:buSzPts val="3200"/>
              <a:buChar char="●"/>
            </a:pPr>
            <a:r>
              <a:rPr lang="it-IT"/>
              <a:t>Abitudine (noia)</a:t>
            </a:r>
            <a:endParaRPr/>
          </a:p>
          <a:p>
            <a:pPr marL="342900" lvl="0" indent="-342900" algn="l" rtl="0">
              <a:spcBef>
                <a:spcPts val="640"/>
              </a:spcBef>
              <a:spcAft>
                <a:spcPts val="0"/>
              </a:spcAft>
              <a:buSzPts val="3200"/>
              <a:buChar char="●"/>
            </a:pPr>
            <a:r>
              <a:rPr lang="it-IT"/>
              <a:t>Errore logico</a:t>
            </a:r>
            <a:endParaRPr/>
          </a:p>
          <a:p>
            <a:pPr marL="342900" lvl="0" indent="-342900" algn="l" rtl="0">
              <a:spcBef>
                <a:spcPts val="640"/>
              </a:spcBef>
              <a:spcAft>
                <a:spcPts val="0"/>
              </a:spcAft>
              <a:buSzPts val="3200"/>
              <a:buChar char="●"/>
            </a:pPr>
            <a:r>
              <a:rPr lang="it-IT"/>
              <a:t>Effetto alone (halo effect)</a:t>
            </a:r>
            <a:endParaRPr/>
          </a:p>
          <a:p>
            <a:pPr marL="342900" lvl="0" indent="-342900" algn="l" rtl="0">
              <a:spcBef>
                <a:spcPts val="640"/>
              </a:spcBef>
              <a:spcAft>
                <a:spcPts val="0"/>
              </a:spcAft>
              <a:buSzPts val="3200"/>
              <a:buChar char="●"/>
            </a:pPr>
            <a:r>
              <a:rPr lang="it-IT"/>
              <a:t>Stimoli esterni (confezione; colore)</a:t>
            </a:r>
            <a:endParaRPr/>
          </a:p>
          <a:p>
            <a:pPr marL="342900" lvl="0" indent="-342900" algn="l" rtl="0">
              <a:spcBef>
                <a:spcPts val="640"/>
              </a:spcBef>
              <a:spcAft>
                <a:spcPts val="0"/>
              </a:spcAft>
              <a:buSzPts val="3200"/>
              <a:buChar char="●"/>
            </a:pPr>
            <a:r>
              <a:rPr lang="it-IT"/>
              <a:t>Presentazione (sinergia/antagonismo)</a:t>
            </a:r>
            <a:endParaRPr/>
          </a:p>
          <a:p>
            <a:pPr marL="342900" lvl="0" indent="-342900" algn="l" rtl="0">
              <a:spcBef>
                <a:spcPts val="640"/>
              </a:spcBef>
              <a:spcAft>
                <a:spcPts val="0"/>
              </a:spcAft>
              <a:buSzPts val="3200"/>
              <a:buChar char="●"/>
            </a:pPr>
            <a:r>
              <a:rPr lang="it-IT"/>
              <a:t> Estremismo/minimalismo dei giudizi</a:t>
            </a:r>
            <a:endParaRP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Shape 2601"/>
        <p:cNvGrpSpPr/>
        <p:nvPr/>
      </p:nvGrpSpPr>
      <p:grpSpPr>
        <a:xfrm>
          <a:off x="0" y="0"/>
          <a:ext cx="0" cy="0"/>
          <a:chOff x="0" y="0"/>
          <a:chExt cx="0" cy="0"/>
        </a:xfrm>
      </p:grpSpPr>
      <p:sp>
        <p:nvSpPr>
          <p:cNvPr id="2602" name="Google Shape;2602;p30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Il panel ed il laboratorio</a:t>
            </a:r>
            <a:endParaRPr/>
          </a:p>
        </p:txBody>
      </p:sp>
      <p:pic>
        <p:nvPicPr>
          <p:cNvPr id="2603" name="Google Shape;2603;p300"/>
          <p:cNvPicPr preferRelativeResize="0"/>
          <p:nvPr/>
        </p:nvPicPr>
        <p:blipFill rotWithShape="1">
          <a:blip r:embed="rId3">
            <a:alphaModFix/>
          </a:blip>
          <a:srcRect/>
          <a:stretch/>
        </p:blipFill>
        <p:spPr>
          <a:xfrm>
            <a:off x="899592" y="1556792"/>
            <a:ext cx="7308304" cy="4888856"/>
          </a:xfrm>
          <a:prstGeom prst="rect">
            <a:avLst/>
          </a:prstGeom>
          <a:noFill/>
          <a:ln>
            <a:noFill/>
          </a:ln>
        </p:spPr>
      </p:pic>
      <p:pic>
        <p:nvPicPr>
          <p:cNvPr id="2604" name="Google Shape;2604;p300"/>
          <p:cNvPicPr preferRelativeResize="0"/>
          <p:nvPr/>
        </p:nvPicPr>
        <p:blipFill rotWithShape="1">
          <a:blip r:embed="rId4">
            <a:alphaModFix/>
          </a:blip>
          <a:srcRect/>
          <a:stretch/>
        </p:blipFill>
        <p:spPr>
          <a:xfrm>
            <a:off x="5004048" y="3717032"/>
            <a:ext cx="3870548" cy="2899175"/>
          </a:xfrm>
          <a:prstGeom prst="rect">
            <a:avLst/>
          </a:prstGeom>
          <a:noFill/>
          <a:ln>
            <a:noFill/>
          </a:ln>
        </p:spPr>
      </p:pic>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Shape 2608"/>
        <p:cNvGrpSpPr/>
        <p:nvPr/>
      </p:nvGrpSpPr>
      <p:grpSpPr>
        <a:xfrm>
          <a:off x="0" y="0"/>
          <a:ext cx="0" cy="0"/>
          <a:chOff x="0" y="0"/>
          <a:chExt cx="0" cy="0"/>
        </a:xfrm>
      </p:grpSpPr>
      <p:sp>
        <p:nvSpPr>
          <p:cNvPr id="2609" name="Google Shape;2609;p30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Struttura del panel</a:t>
            </a:r>
            <a:endParaRPr/>
          </a:p>
        </p:txBody>
      </p:sp>
      <p:sp>
        <p:nvSpPr>
          <p:cNvPr id="2610" name="Google Shape;2610;p301"/>
          <p:cNvSpPr txBox="1">
            <a:spLocks noGrp="1"/>
          </p:cNvSpPr>
          <p:nvPr>
            <p:ph type="body" idx="1"/>
          </p:nvPr>
        </p:nvSpPr>
        <p:spPr>
          <a:xfrm>
            <a:off x="457200" y="2138635"/>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3200"/>
              <a:buChar char="●"/>
            </a:pPr>
            <a:r>
              <a:rPr lang="it-IT"/>
              <a:t> Assaggiatori (6-12): strumenti di misura</a:t>
            </a:r>
            <a:endParaRPr/>
          </a:p>
          <a:p>
            <a:pPr marL="342900" lvl="0" indent="-139700" algn="just" rtl="0">
              <a:spcBef>
                <a:spcPts val="640"/>
              </a:spcBef>
              <a:spcAft>
                <a:spcPts val="0"/>
              </a:spcAft>
              <a:buSzPts val="3200"/>
              <a:buNone/>
            </a:pPr>
            <a:endParaRPr/>
          </a:p>
          <a:p>
            <a:pPr marL="342900" lvl="0" indent="-139700" algn="just" rtl="0">
              <a:spcBef>
                <a:spcPts val="640"/>
              </a:spcBef>
              <a:spcAft>
                <a:spcPts val="0"/>
              </a:spcAft>
              <a:buSzPts val="3200"/>
              <a:buNone/>
            </a:pPr>
            <a:endParaRPr/>
          </a:p>
          <a:p>
            <a:pPr marL="342900" lvl="0" indent="-342900" algn="just" rtl="0">
              <a:spcBef>
                <a:spcPts val="640"/>
              </a:spcBef>
              <a:spcAft>
                <a:spcPts val="0"/>
              </a:spcAft>
              <a:buSzPts val="3200"/>
              <a:buChar char="●"/>
            </a:pPr>
            <a:r>
              <a:rPr lang="it-IT"/>
              <a:t> Capo panel: coordinamento delle attività e analisi risultati</a:t>
            </a:r>
            <a:endParaRP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Shape 2614"/>
        <p:cNvGrpSpPr/>
        <p:nvPr/>
      </p:nvGrpSpPr>
      <p:grpSpPr>
        <a:xfrm>
          <a:off x="0" y="0"/>
          <a:ext cx="0" cy="0"/>
          <a:chOff x="0" y="0"/>
          <a:chExt cx="0" cy="0"/>
        </a:xfrm>
      </p:grpSpPr>
      <p:sp>
        <p:nvSpPr>
          <p:cNvPr id="2615" name="Google Shape;2615;p3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Laboratorio di analisi sensoriale</a:t>
            </a:r>
            <a:endParaRPr/>
          </a:p>
        </p:txBody>
      </p:sp>
      <p:sp>
        <p:nvSpPr>
          <p:cNvPr id="2616" name="Google Shape;2616;p302"/>
          <p:cNvSpPr txBox="1">
            <a:spLocks noGrp="1"/>
          </p:cNvSpPr>
          <p:nvPr>
            <p:ph type="body" idx="1"/>
          </p:nvPr>
        </p:nvSpPr>
        <p:spPr>
          <a:xfrm>
            <a:off x="457200" y="1340768"/>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Noto Sans Symbols"/>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 Sala ricevimento campioni</a:t>
            </a:r>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 Sala stoccaggio campioni</a:t>
            </a:r>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 Sala preparazione campioni</a:t>
            </a:r>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 Sala degustazione (o di assaggio)</a:t>
            </a:r>
            <a:endParaRP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Shape 2620"/>
        <p:cNvGrpSpPr/>
        <p:nvPr/>
      </p:nvGrpSpPr>
      <p:grpSpPr>
        <a:xfrm>
          <a:off x="0" y="0"/>
          <a:ext cx="0" cy="0"/>
          <a:chOff x="0" y="0"/>
          <a:chExt cx="0" cy="0"/>
        </a:xfrm>
      </p:grpSpPr>
      <p:sp>
        <p:nvSpPr>
          <p:cNvPr id="2621" name="Google Shape;2621;p30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Sala degustazione</a:t>
            </a:r>
            <a:endParaRPr/>
          </a:p>
        </p:txBody>
      </p:sp>
      <p:sp>
        <p:nvSpPr>
          <p:cNvPr id="2622" name="Google Shape;2622;p303"/>
          <p:cNvSpPr txBox="1">
            <a:spLocks noGrp="1"/>
          </p:cNvSpPr>
          <p:nvPr>
            <p:ph type="body" idx="1"/>
          </p:nvPr>
        </p:nvSpPr>
        <p:spPr>
          <a:xfrm>
            <a:off x="323850" y="1484313"/>
            <a:ext cx="8496300" cy="5257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Char char="●"/>
            </a:pPr>
            <a:r>
              <a:rPr lang="it-IT">
                <a:latin typeface="Arial"/>
                <a:ea typeface="Arial"/>
                <a:cs typeface="Arial"/>
                <a:sym typeface="Arial"/>
              </a:rPr>
              <a:t> Luogo raccoglimento e concentrazione (isolamento rumori, odori e visivo)</a:t>
            </a:r>
            <a:endParaRPr/>
          </a:p>
          <a:p>
            <a:pPr marL="342900" lvl="0" indent="-342900" algn="l" rtl="0">
              <a:spcBef>
                <a:spcPts val="640"/>
              </a:spcBef>
              <a:spcAft>
                <a:spcPts val="0"/>
              </a:spcAft>
              <a:buSzPts val="3200"/>
              <a:buChar char="●"/>
            </a:pPr>
            <a:r>
              <a:rPr lang="it-IT">
                <a:latin typeface="Arial"/>
                <a:ea typeface="Arial"/>
                <a:cs typeface="Arial"/>
                <a:sym typeface="Arial"/>
              </a:rPr>
              <a:t> Filtrazione o aspirazione aria</a:t>
            </a:r>
            <a:endParaRPr/>
          </a:p>
          <a:p>
            <a:pPr marL="342900" lvl="0" indent="-342900" algn="l" rtl="0">
              <a:spcBef>
                <a:spcPts val="640"/>
              </a:spcBef>
              <a:spcAft>
                <a:spcPts val="0"/>
              </a:spcAft>
              <a:buSzPts val="3200"/>
              <a:buChar char="●"/>
            </a:pPr>
            <a:r>
              <a:rPr lang="it-IT">
                <a:latin typeface="Arial"/>
                <a:ea typeface="Arial"/>
                <a:cs typeface="Arial"/>
                <a:sym typeface="Arial"/>
              </a:rPr>
              <a:t> Detergenti non odoranti per pulizia</a:t>
            </a:r>
            <a:endParaRPr/>
          </a:p>
          <a:p>
            <a:pPr marL="342900" lvl="0" indent="-342900" algn="l" rtl="0">
              <a:spcBef>
                <a:spcPts val="640"/>
              </a:spcBef>
              <a:spcAft>
                <a:spcPts val="0"/>
              </a:spcAft>
              <a:buSzPts val="3200"/>
              <a:buChar char="●"/>
            </a:pPr>
            <a:r>
              <a:rPr lang="it-IT">
                <a:latin typeface="Arial"/>
                <a:ea typeface="Arial"/>
                <a:cs typeface="Arial"/>
                <a:sym typeface="Arial"/>
              </a:rPr>
              <a:t> Colori neutri dal bianco al grigio pallido</a:t>
            </a:r>
            <a:endParaRPr/>
          </a:p>
          <a:p>
            <a:pPr marL="342900" lvl="0" indent="-342900" algn="l" rtl="0">
              <a:spcBef>
                <a:spcPts val="640"/>
              </a:spcBef>
              <a:spcAft>
                <a:spcPts val="0"/>
              </a:spcAft>
              <a:buSzPts val="3200"/>
              <a:buChar char="●"/>
            </a:pPr>
            <a:r>
              <a:rPr lang="it-IT">
                <a:latin typeface="Arial"/>
                <a:ea typeface="Arial"/>
                <a:cs typeface="Arial"/>
                <a:sym typeface="Arial"/>
              </a:rPr>
              <a:t> Temperature 20-22° C</a:t>
            </a:r>
            <a:endParaRPr/>
          </a:p>
          <a:p>
            <a:pPr marL="342900" lvl="0" indent="-342900" algn="l" rtl="0">
              <a:spcBef>
                <a:spcPts val="640"/>
              </a:spcBef>
              <a:spcAft>
                <a:spcPts val="0"/>
              </a:spcAft>
              <a:buSzPts val="3200"/>
              <a:buChar char="●"/>
            </a:pPr>
            <a:r>
              <a:rPr lang="it-IT">
                <a:latin typeface="Arial"/>
                <a:ea typeface="Arial"/>
                <a:cs typeface="Arial"/>
                <a:sym typeface="Arial"/>
              </a:rPr>
              <a:t> R.H. 65-80%</a:t>
            </a:r>
            <a:endParaRPr/>
          </a:p>
          <a:p>
            <a:pPr marL="342900" lvl="0" indent="-342900" algn="l" rtl="0">
              <a:spcBef>
                <a:spcPts val="640"/>
              </a:spcBef>
              <a:spcAft>
                <a:spcPts val="0"/>
              </a:spcAft>
              <a:buSzPts val="3200"/>
              <a:buChar char="●"/>
            </a:pPr>
            <a:r>
              <a:rPr lang="it-IT">
                <a:latin typeface="Arial"/>
                <a:ea typeface="Arial"/>
                <a:cs typeface="Arial"/>
                <a:sym typeface="Arial"/>
              </a:rPr>
              <a:t> Illuminazione standard</a:t>
            </a:r>
            <a:endParaRPr/>
          </a:p>
          <a:p>
            <a:pPr marL="342900" lvl="0" indent="-342900" algn="l" rtl="0">
              <a:spcBef>
                <a:spcPts val="640"/>
              </a:spcBef>
              <a:spcAft>
                <a:spcPts val="0"/>
              </a:spcAft>
              <a:buSzPts val="3200"/>
              <a:buChar char="●"/>
            </a:pPr>
            <a:r>
              <a:rPr lang="it-IT">
                <a:latin typeface="Arial"/>
                <a:ea typeface="Arial"/>
                <a:cs typeface="Arial"/>
                <a:sym typeface="Arial"/>
              </a:rPr>
              <a:t> Postazioni d’assaggio</a:t>
            </a:r>
            <a:endParaRPr/>
          </a:p>
          <a:p>
            <a:pPr marL="342900" lvl="0" indent="-139700" algn="l" rtl="0">
              <a:spcBef>
                <a:spcPts val="640"/>
              </a:spcBef>
              <a:spcAft>
                <a:spcPts val="0"/>
              </a:spcAft>
              <a:buSzPts val="3200"/>
              <a:buNone/>
            </a:pPr>
            <a:endParaRPr>
              <a:latin typeface="Arial"/>
              <a:ea typeface="Arial"/>
              <a:cs typeface="Arial"/>
              <a:sym typeface="Arial"/>
            </a:endParaRP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Shape 2626"/>
        <p:cNvGrpSpPr/>
        <p:nvPr/>
      </p:nvGrpSpPr>
      <p:grpSpPr>
        <a:xfrm>
          <a:off x="0" y="0"/>
          <a:ext cx="0" cy="0"/>
          <a:chOff x="0" y="0"/>
          <a:chExt cx="0" cy="0"/>
        </a:xfrm>
      </p:grpSpPr>
      <p:sp>
        <p:nvSpPr>
          <p:cNvPr id="2627" name="Google Shape;2627;p30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Illuminanti standard</a:t>
            </a:r>
            <a:endParaRPr/>
          </a:p>
        </p:txBody>
      </p:sp>
      <p:sp>
        <p:nvSpPr>
          <p:cNvPr id="2628" name="Google Shape;2628;p304"/>
          <p:cNvSpPr txBox="1">
            <a:spLocks noGrp="1"/>
          </p:cNvSpPr>
          <p:nvPr>
            <p:ph type="body" idx="1"/>
          </p:nvPr>
        </p:nvSpPr>
        <p:spPr>
          <a:xfrm>
            <a:off x="457200" y="1628775"/>
            <a:ext cx="8229600" cy="5040313"/>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2400"/>
              <a:buFont typeface="Noto Sans Symbols"/>
              <a:buNone/>
            </a:pPr>
            <a:r>
              <a:rPr lang="it-IT" sz="2400">
                <a:latin typeface="Arial"/>
                <a:ea typeface="Arial"/>
                <a:cs typeface="Arial"/>
                <a:sym typeface="Arial"/>
              </a:rPr>
              <a:t>	Per convenzione, onde evitare le differenze che si possono avere a diverse condizioni sperimentali bisogna adottare degli </a:t>
            </a:r>
            <a:r>
              <a:rPr lang="it-IT" sz="2400" i="1">
                <a:latin typeface="Arial"/>
                <a:ea typeface="Arial"/>
                <a:cs typeface="Arial"/>
                <a:sym typeface="Arial"/>
              </a:rPr>
              <a:t>illuminanti standard</a:t>
            </a:r>
            <a:r>
              <a:rPr lang="it-IT" sz="2400">
                <a:latin typeface="Arial"/>
                <a:ea typeface="Arial"/>
                <a:cs typeface="Arial"/>
                <a:sym typeface="Arial"/>
              </a:rPr>
              <a:t>.</a:t>
            </a:r>
            <a:endParaRPr/>
          </a:p>
          <a:p>
            <a:pPr marL="342900" lvl="0" indent="-342900" algn="l" rtl="0">
              <a:lnSpc>
                <a:spcPct val="90000"/>
              </a:lnSpc>
              <a:spcBef>
                <a:spcPts val="480"/>
              </a:spcBef>
              <a:spcAft>
                <a:spcPts val="0"/>
              </a:spcAft>
              <a:buSzPts val="2400"/>
              <a:buFont typeface="Noto Sans Symbols"/>
              <a:buNone/>
            </a:pPr>
            <a:r>
              <a:rPr lang="it-IT" sz="2400">
                <a:latin typeface="Arial"/>
                <a:ea typeface="Arial"/>
                <a:cs typeface="Arial"/>
                <a:sym typeface="Arial"/>
              </a:rPr>
              <a:t>	</a:t>
            </a:r>
            <a:endParaRPr/>
          </a:p>
          <a:p>
            <a:pPr marL="342900" lvl="0" indent="-342900" algn="just" rtl="0">
              <a:lnSpc>
                <a:spcPct val="90000"/>
              </a:lnSpc>
              <a:spcBef>
                <a:spcPts val="480"/>
              </a:spcBef>
              <a:spcAft>
                <a:spcPts val="0"/>
              </a:spcAft>
              <a:buSzPts val="2400"/>
              <a:buChar char="●"/>
            </a:pPr>
            <a:r>
              <a:rPr lang="it-IT" sz="2400">
                <a:latin typeface="Arial"/>
                <a:ea typeface="Arial"/>
                <a:cs typeface="Arial"/>
                <a:sym typeface="Arial"/>
              </a:rPr>
              <a:t>A- Lampade ad incandescenza opportunamente tarate (luce calda).</a:t>
            </a:r>
            <a:endParaRPr/>
          </a:p>
          <a:p>
            <a:pPr marL="342900" lvl="0" indent="-342900" algn="l" rtl="0">
              <a:lnSpc>
                <a:spcPct val="90000"/>
              </a:lnSpc>
              <a:spcBef>
                <a:spcPts val="480"/>
              </a:spcBef>
              <a:spcAft>
                <a:spcPts val="0"/>
              </a:spcAft>
              <a:buSzPts val="2400"/>
              <a:buChar char="●"/>
            </a:pPr>
            <a:r>
              <a:rPr lang="it-IT" sz="2400">
                <a:latin typeface="Arial"/>
                <a:ea typeface="Arial"/>
                <a:cs typeface="Arial"/>
                <a:sym typeface="Arial"/>
              </a:rPr>
              <a:t>B- Sole diretto a mezzogiorno (illuminanti diurni).</a:t>
            </a:r>
            <a:endParaRPr sz="2400">
              <a:latin typeface="Arial"/>
              <a:ea typeface="Arial"/>
              <a:cs typeface="Arial"/>
              <a:sym typeface="Arial"/>
            </a:endParaRPr>
          </a:p>
          <a:p>
            <a:pPr marL="342900" lvl="0" indent="-342900" algn="just" rtl="0">
              <a:lnSpc>
                <a:spcPct val="90000"/>
              </a:lnSpc>
              <a:spcBef>
                <a:spcPts val="480"/>
              </a:spcBef>
              <a:spcAft>
                <a:spcPts val="0"/>
              </a:spcAft>
              <a:buSzPts val="2400"/>
              <a:buChar char="●"/>
            </a:pPr>
            <a:r>
              <a:rPr lang="it-IT" sz="2400">
                <a:latin typeface="Arial"/>
                <a:ea typeface="Arial"/>
                <a:cs typeface="Arial"/>
                <a:sym typeface="Arial"/>
              </a:rPr>
              <a:t>C- Sole che entra a mezzogiorno da una finestra esposta a nord (luce fredda).</a:t>
            </a:r>
            <a:endParaRPr/>
          </a:p>
          <a:p>
            <a:pPr marL="342900" lvl="0" indent="-342900" algn="just" rtl="0">
              <a:lnSpc>
                <a:spcPct val="90000"/>
              </a:lnSpc>
              <a:spcBef>
                <a:spcPts val="480"/>
              </a:spcBef>
              <a:spcAft>
                <a:spcPts val="0"/>
              </a:spcAft>
              <a:buSzPts val="2400"/>
              <a:buChar char="●"/>
            </a:pPr>
            <a:r>
              <a:rPr lang="it-IT" sz="2400">
                <a:latin typeface="Arial"/>
                <a:ea typeface="Arial"/>
                <a:cs typeface="Arial"/>
                <a:sym typeface="Arial"/>
              </a:rPr>
              <a:t>D- Illuminanti diurni (spettri vicini a quello di B) che contengono componenti U.V. D50, D65 (le sigle si indicano la temperatura di colore della sorgente).</a:t>
            </a:r>
            <a:endParaRPr/>
          </a:p>
          <a:p>
            <a:pPr marL="342900" lvl="0" indent="-342900" algn="l" rtl="0">
              <a:lnSpc>
                <a:spcPct val="90000"/>
              </a:lnSpc>
              <a:spcBef>
                <a:spcPts val="480"/>
              </a:spcBef>
              <a:spcAft>
                <a:spcPts val="0"/>
              </a:spcAft>
              <a:buSzPts val="2400"/>
              <a:buChar char="●"/>
            </a:pPr>
            <a:r>
              <a:rPr lang="it-IT" sz="2400">
                <a:latin typeface="Arial"/>
                <a:ea typeface="Arial"/>
                <a:cs typeface="Arial"/>
                <a:sym typeface="Arial"/>
              </a:rPr>
              <a:t>F- Tubi a fluorescenza.</a:t>
            </a:r>
            <a:endParaRP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Shape 2632"/>
        <p:cNvGrpSpPr/>
        <p:nvPr/>
      </p:nvGrpSpPr>
      <p:grpSpPr>
        <a:xfrm>
          <a:off x="0" y="0"/>
          <a:ext cx="0" cy="0"/>
          <a:chOff x="0" y="0"/>
          <a:chExt cx="0" cy="0"/>
        </a:xfrm>
      </p:grpSpPr>
      <p:sp>
        <p:nvSpPr>
          <p:cNvPr id="2633" name="Google Shape;2633;p3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Postazioni d’assaggio</a:t>
            </a:r>
            <a:endParaRPr>
              <a:latin typeface="Arial"/>
              <a:ea typeface="Arial"/>
              <a:cs typeface="Arial"/>
              <a:sym typeface="Arial"/>
            </a:endParaRPr>
          </a:p>
        </p:txBody>
      </p:sp>
      <p:sp>
        <p:nvSpPr>
          <p:cNvPr id="2634" name="Google Shape;2634;p305"/>
          <p:cNvSpPr txBox="1">
            <a:spLocks noGrp="1"/>
          </p:cNvSpPr>
          <p:nvPr>
            <p:ph type="body" idx="1"/>
          </p:nvPr>
        </p:nvSpPr>
        <p:spPr>
          <a:xfrm>
            <a:off x="457200" y="1600200"/>
            <a:ext cx="8229600" cy="49244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Char char="●"/>
            </a:pPr>
            <a:r>
              <a:rPr lang="it-IT">
                <a:latin typeface="Arial"/>
                <a:ea typeface="Arial"/>
                <a:cs typeface="Arial"/>
                <a:sym typeface="Arial"/>
              </a:rPr>
              <a:t> Tavola rotonda</a:t>
            </a:r>
            <a:endParaRPr/>
          </a:p>
          <a:p>
            <a:pPr marL="742950" lvl="1" indent="-285750" algn="l" rtl="0">
              <a:spcBef>
                <a:spcPts val="540"/>
              </a:spcBef>
              <a:spcAft>
                <a:spcPts val="0"/>
              </a:spcAft>
              <a:buSzPts val="2700"/>
              <a:buChar char="⚪"/>
            </a:pPr>
            <a:r>
              <a:rPr lang="it-IT">
                <a:latin typeface="Arial"/>
                <a:ea typeface="Arial"/>
                <a:cs typeface="Arial"/>
                <a:sym typeface="Arial"/>
              </a:rPr>
              <a:t> eventualmente suddivisa</a:t>
            </a:r>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 Cabine singole d’assaggio</a:t>
            </a:r>
            <a:endParaRPr/>
          </a:p>
          <a:p>
            <a:pPr marL="742950" lvl="1" indent="-285750" algn="l" rtl="0">
              <a:spcBef>
                <a:spcPts val="540"/>
              </a:spcBef>
              <a:spcAft>
                <a:spcPts val="0"/>
              </a:spcAft>
              <a:buSzPts val="2700"/>
              <a:buChar char="⚪"/>
            </a:pPr>
            <a:r>
              <a:rPr lang="it-IT">
                <a:latin typeface="Arial"/>
                <a:ea typeface="Arial"/>
                <a:cs typeface="Arial"/>
                <a:sym typeface="Arial"/>
              </a:rPr>
              <a:t> postazione raccolta (90 cm larghezza)</a:t>
            </a:r>
            <a:endParaRPr>
              <a:latin typeface="Arial"/>
              <a:ea typeface="Arial"/>
              <a:cs typeface="Arial"/>
              <a:sym typeface="Arial"/>
            </a:endParaRPr>
          </a:p>
          <a:p>
            <a:pPr marL="742950" lvl="1" indent="-285750" algn="l" rtl="0">
              <a:spcBef>
                <a:spcPts val="540"/>
              </a:spcBef>
              <a:spcAft>
                <a:spcPts val="0"/>
              </a:spcAft>
              <a:buSzPts val="2700"/>
              <a:buChar char="⚪"/>
            </a:pPr>
            <a:r>
              <a:rPr lang="it-IT">
                <a:latin typeface="Arial"/>
                <a:ea typeface="Arial"/>
                <a:cs typeface="Arial"/>
                <a:sym typeface="Arial"/>
              </a:rPr>
              <a:t> piccolo lavello</a:t>
            </a:r>
            <a:endParaRPr/>
          </a:p>
          <a:p>
            <a:pPr marL="742950" lvl="1" indent="-285750" algn="l" rtl="0">
              <a:spcBef>
                <a:spcPts val="540"/>
              </a:spcBef>
              <a:spcAft>
                <a:spcPts val="0"/>
              </a:spcAft>
              <a:buSzPts val="2700"/>
              <a:buChar char="⚪"/>
            </a:pPr>
            <a:r>
              <a:rPr lang="it-IT">
                <a:latin typeface="Arial"/>
                <a:ea typeface="Arial"/>
                <a:cs typeface="Arial"/>
                <a:sym typeface="Arial"/>
              </a:rPr>
              <a:t> illuminazione </a:t>
            </a:r>
            <a:endParaRPr/>
          </a:p>
          <a:p>
            <a:pPr marL="742950" lvl="1" indent="-285750" algn="l" rtl="0">
              <a:spcBef>
                <a:spcPts val="540"/>
              </a:spcBef>
              <a:spcAft>
                <a:spcPts val="0"/>
              </a:spcAft>
              <a:buSzPts val="2700"/>
              <a:buChar char="⚪"/>
            </a:pPr>
            <a:r>
              <a:rPr lang="it-IT">
                <a:latin typeface="Arial"/>
                <a:ea typeface="Arial"/>
                <a:cs typeface="Arial"/>
                <a:sym typeface="Arial"/>
              </a:rPr>
              <a:t> mensola per campioni (eventuale)</a:t>
            </a:r>
            <a:endParaRPr/>
          </a:p>
          <a:p>
            <a:pPr marL="742950" lvl="1" indent="-285750" algn="l" rtl="0">
              <a:spcBef>
                <a:spcPts val="540"/>
              </a:spcBef>
              <a:spcAft>
                <a:spcPts val="0"/>
              </a:spcAft>
              <a:buSzPts val="2700"/>
              <a:buChar char="⚪"/>
            </a:pPr>
            <a:r>
              <a:rPr lang="it-IT">
                <a:latin typeface="Arial"/>
                <a:ea typeface="Arial"/>
                <a:cs typeface="Arial"/>
                <a:sym typeface="Arial"/>
              </a:rPr>
              <a:t> computer per inserimento dati</a:t>
            </a:r>
            <a:endParaRPr/>
          </a:p>
          <a:p>
            <a:pPr marL="742950" lvl="1" indent="-114300" algn="l" rtl="0">
              <a:spcBef>
                <a:spcPts val="540"/>
              </a:spcBef>
              <a:spcAft>
                <a:spcPts val="0"/>
              </a:spcAft>
              <a:buSzPts val="2700"/>
              <a:buNone/>
            </a:pPr>
            <a:endParaRPr>
              <a:latin typeface="Arial"/>
              <a:ea typeface="Arial"/>
              <a:cs typeface="Arial"/>
              <a:sym typeface="Arial"/>
            </a:endParaRP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2639" name="Google Shape;2639;p30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Cabine</a:t>
            </a:r>
            <a:endParaRPr/>
          </a:p>
        </p:txBody>
      </p:sp>
      <p:pic>
        <p:nvPicPr>
          <p:cNvPr id="2640" name="Google Shape;2640;p306" descr="cab1"/>
          <p:cNvPicPr preferRelativeResize="0">
            <a:picLocks noGrp="1"/>
          </p:cNvPicPr>
          <p:nvPr>
            <p:ph type="body" idx="1"/>
          </p:nvPr>
        </p:nvPicPr>
        <p:blipFill rotWithShape="1">
          <a:blip r:embed="rId3">
            <a:alphaModFix/>
          </a:blip>
          <a:srcRect/>
          <a:stretch/>
        </p:blipFill>
        <p:spPr>
          <a:xfrm>
            <a:off x="1042988" y="1830388"/>
            <a:ext cx="2541587" cy="4068762"/>
          </a:xfrm>
          <a:prstGeom prst="rect">
            <a:avLst/>
          </a:prstGeom>
          <a:noFill/>
          <a:ln>
            <a:noFill/>
          </a:ln>
        </p:spPr>
      </p:pic>
      <p:pic>
        <p:nvPicPr>
          <p:cNvPr id="2641" name="Google Shape;2641;p306" descr="cab2"/>
          <p:cNvPicPr preferRelativeResize="0">
            <a:picLocks noGrp="1"/>
          </p:cNvPicPr>
          <p:nvPr>
            <p:ph type="body" idx="2"/>
          </p:nvPr>
        </p:nvPicPr>
        <p:blipFill rotWithShape="1">
          <a:blip r:embed="rId4">
            <a:alphaModFix/>
          </a:blip>
          <a:srcRect/>
          <a:stretch/>
        </p:blipFill>
        <p:spPr>
          <a:xfrm>
            <a:off x="4905375" y="1844675"/>
            <a:ext cx="3843338" cy="4032250"/>
          </a:xfrm>
          <a:prstGeom prst="rect">
            <a:avLst/>
          </a:prstGeom>
          <a:noFill/>
          <a:ln>
            <a:noFill/>
          </a:ln>
        </p:spPr>
      </p:pic>
      <p:sp>
        <p:nvSpPr>
          <p:cNvPr id="2642" name="Google Shape;2642;p306"/>
          <p:cNvSpPr txBox="1"/>
          <p:nvPr/>
        </p:nvSpPr>
        <p:spPr>
          <a:xfrm>
            <a:off x="1096963" y="6021388"/>
            <a:ext cx="2376487"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a:solidFill>
                  <a:schemeClr val="dk1"/>
                </a:solidFill>
                <a:latin typeface="Arial"/>
                <a:ea typeface="Arial"/>
                <a:cs typeface="Arial"/>
                <a:sym typeface="Arial"/>
              </a:rPr>
              <a:t>Chiusa da tre lati</a:t>
            </a:r>
            <a:endParaRPr/>
          </a:p>
        </p:txBody>
      </p:sp>
      <p:sp>
        <p:nvSpPr>
          <p:cNvPr id="2643" name="Google Shape;2643;p306"/>
          <p:cNvSpPr txBox="1"/>
          <p:nvPr/>
        </p:nvSpPr>
        <p:spPr>
          <a:xfrm>
            <a:off x="5724525" y="6021388"/>
            <a:ext cx="2376488"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a:solidFill>
                  <a:schemeClr val="dk1"/>
                </a:solidFill>
                <a:latin typeface="Arial"/>
                <a:ea typeface="Arial"/>
                <a:cs typeface="Arial"/>
                <a:sym typeface="Arial"/>
              </a:rPr>
              <a:t>Chiusa da due lati</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1"/>
          <p:cNvSpPr/>
          <p:nvPr/>
        </p:nvSpPr>
        <p:spPr>
          <a:xfrm>
            <a:off x="3193095" y="1124744"/>
            <a:ext cx="2243001" cy="2736304"/>
          </a:xfrm>
          <a:prstGeom prst="rightArrow">
            <a:avLst>
              <a:gd name="adj1" fmla="val 50000"/>
              <a:gd name="adj2" fmla="val 43107"/>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12" name="Google Shape;312;p31"/>
          <p:cNvPicPr preferRelativeResize="0"/>
          <p:nvPr/>
        </p:nvPicPr>
        <p:blipFill rotWithShape="1">
          <a:blip r:embed="rId3">
            <a:alphaModFix/>
          </a:blip>
          <a:srcRect/>
          <a:stretch/>
        </p:blipFill>
        <p:spPr>
          <a:xfrm>
            <a:off x="3203848" y="2276872"/>
            <a:ext cx="1687417" cy="867969"/>
          </a:xfrm>
          <a:prstGeom prst="rect">
            <a:avLst/>
          </a:prstGeom>
          <a:noFill/>
          <a:ln>
            <a:noFill/>
          </a:ln>
        </p:spPr>
      </p:pic>
      <p:pic>
        <p:nvPicPr>
          <p:cNvPr id="313" name="Google Shape;313;p31"/>
          <p:cNvPicPr preferRelativeResize="0"/>
          <p:nvPr/>
        </p:nvPicPr>
        <p:blipFill rotWithShape="1">
          <a:blip r:embed="rId4">
            <a:alphaModFix/>
          </a:blip>
          <a:srcRect/>
          <a:stretch/>
        </p:blipFill>
        <p:spPr>
          <a:xfrm>
            <a:off x="755576" y="1268761"/>
            <a:ext cx="2376264" cy="1735796"/>
          </a:xfrm>
          <a:prstGeom prst="rect">
            <a:avLst/>
          </a:prstGeom>
          <a:noFill/>
          <a:ln>
            <a:noFill/>
          </a:ln>
        </p:spPr>
      </p:pic>
      <p:pic>
        <p:nvPicPr>
          <p:cNvPr id="314" name="Google Shape;314;p31"/>
          <p:cNvPicPr preferRelativeResize="0"/>
          <p:nvPr/>
        </p:nvPicPr>
        <p:blipFill rotWithShape="1">
          <a:blip r:embed="rId5">
            <a:alphaModFix/>
          </a:blip>
          <a:srcRect/>
          <a:stretch/>
        </p:blipFill>
        <p:spPr>
          <a:xfrm>
            <a:off x="2707385" y="3862762"/>
            <a:ext cx="2213936" cy="2951915"/>
          </a:xfrm>
          <a:prstGeom prst="rect">
            <a:avLst/>
          </a:prstGeom>
          <a:noFill/>
          <a:ln>
            <a:noFill/>
          </a:ln>
        </p:spPr>
      </p:pic>
      <p:pic>
        <p:nvPicPr>
          <p:cNvPr id="315" name="Google Shape;315;p31"/>
          <p:cNvPicPr preferRelativeResize="0"/>
          <p:nvPr/>
        </p:nvPicPr>
        <p:blipFill rotWithShape="1">
          <a:blip r:embed="rId6">
            <a:alphaModFix/>
          </a:blip>
          <a:srcRect/>
          <a:stretch/>
        </p:blipFill>
        <p:spPr>
          <a:xfrm>
            <a:off x="6758310" y="3738684"/>
            <a:ext cx="2301473" cy="3068631"/>
          </a:xfrm>
          <a:prstGeom prst="rect">
            <a:avLst/>
          </a:prstGeom>
          <a:noFill/>
          <a:ln>
            <a:noFill/>
          </a:ln>
        </p:spPr>
      </p:pic>
      <p:sp>
        <p:nvSpPr>
          <p:cNvPr id="316" name="Google Shape;316;p31"/>
          <p:cNvSpPr/>
          <p:nvPr/>
        </p:nvSpPr>
        <p:spPr>
          <a:xfrm rot="10800000" flipH="1">
            <a:off x="68693" y="4997623"/>
            <a:ext cx="2087562" cy="1439862"/>
          </a:xfrm>
          <a:prstGeom prst="cloudCallout">
            <a:avLst>
              <a:gd name="adj1" fmla="val 81481"/>
              <a:gd name="adj2" fmla="val 64329"/>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1"/>
          <p:cNvSpPr txBox="1"/>
          <p:nvPr/>
        </p:nvSpPr>
        <p:spPr>
          <a:xfrm flipH="1">
            <a:off x="356391" y="5281773"/>
            <a:ext cx="1363681" cy="93824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18" name="Google Shape;318;p31"/>
          <p:cNvSpPr/>
          <p:nvPr/>
        </p:nvSpPr>
        <p:spPr>
          <a:xfrm>
            <a:off x="79640" y="3284984"/>
            <a:ext cx="2087562" cy="1584325"/>
          </a:xfrm>
          <a:prstGeom prst="cloudCallout">
            <a:avLst>
              <a:gd name="adj1" fmla="val 81560"/>
              <a:gd name="adj2" fmla="val 36972"/>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19" name="Google Shape;319;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Percezione di uno stimolo</a:t>
            </a:r>
            <a:endParaRPr>
              <a:latin typeface="Arial"/>
              <a:ea typeface="Arial"/>
              <a:cs typeface="Arial"/>
              <a:sym typeface="Arial"/>
            </a:endParaRPr>
          </a:p>
        </p:txBody>
      </p:sp>
      <p:sp>
        <p:nvSpPr>
          <p:cNvPr id="320" name="Google Shape;320;p31"/>
          <p:cNvSpPr txBox="1"/>
          <p:nvPr/>
        </p:nvSpPr>
        <p:spPr>
          <a:xfrm>
            <a:off x="899591" y="1844824"/>
            <a:ext cx="201535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400" b="0" u="none">
                <a:solidFill>
                  <a:schemeClr val="lt1"/>
                </a:solidFill>
                <a:latin typeface="Arial"/>
                <a:ea typeface="Arial"/>
                <a:cs typeface="Arial"/>
                <a:sym typeface="Arial"/>
              </a:rPr>
              <a:t>ALIMENTO</a:t>
            </a:r>
            <a:endParaRPr sz="2400" b="0" u="none">
              <a:solidFill>
                <a:schemeClr val="lt1"/>
              </a:solidFill>
              <a:latin typeface="Arial"/>
              <a:ea typeface="Arial"/>
              <a:cs typeface="Arial"/>
              <a:sym typeface="Arial"/>
            </a:endParaRPr>
          </a:p>
        </p:txBody>
      </p:sp>
      <p:sp>
        <p:nvSpPr>
          <p:cNvPr id="321" name="Google Shape;321;p31"/>
          <p:cNvSpPr/>
          <p:nvPr/>
        </p:nvSpPr>
        <p:spPr>
          <a:xfrm>
            <a:off x="5124507" y="1253856"/>
            <a:ext cx="3168650" cy="1800225"/>
          </a:xfrm>
          <a:prstGeom prst="irregularSeal2">
            <a:avLst/>
          </a:prstGeom>
          <a:gradFill>
            <a:gsLst>
              <a:gs pos="0">
                <a:srgbClr val="FFFF00"/>
              </a:gs>
              <a:gs pos="50000">
                <a:srgbClr val="FF0000"/>
              </a:gs>
              <a:gs pos="100000">
                <a:srgbClr val="FFFF00"/>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2" name="Google Shape;322;p31"/>
          <p:cNvSpPr txBox="1"/>
          <p:nvPr/>
        </p:nvSpPr>
        <p:spPr>
          <a:xfrm>
            <a:off x="5868988" y="1994889"/>
            <a:ext cx="151130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b="0" u="none">
                <a:solidFill>
                  <a:schemeClr val="dk1"/>
                </a:solidFill>
                <a:latin typeface="Arial"/>
                <a:ea typeface="Arial"/>
                <a:cs typeface="Arial"/>
                <a:sym typeface="Arial"/>
              </a:rPr>
              <a:t>REAZIONE</a:t>
            </a:r>
            <a:endParaRPr sz="2000" b="0" u="none">
              <a:solidFill>
                <a:schemeClr val="dk1"/>
              </a:solidFill>
              <a:latin typeface="Arial"/>
              <a:ea typeface="Arial"/>
              <a:cs typeface="Arial"/>
              <a:sym typeface="Arial"/>
            </a:endParaRPr>
          </a:p>
        </p:txBody>
      </p:sp>
      <p:sp>
        <p:nvSpPr>
          <p:cNvPr id="323" name="Google Shape;323;p31"/>
          <p:cNvSpPr txBox="1"/>
          <p:nvPr/>
        </p:nvSpPr>
        <p:spPr>
          <a:xfrm>
            <a:off x="3275856" y="1844824"/>
            <a:ext cx="171392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400" b="0" u="none">
                <a:solidFill>
                  <a:srgbClr val="800000"/>
                </a:solidFill>
                <a:latin typeface="Arial"/>
                <a:ea typeface="Arial"/>
                <a:cs typeface="Arial"/>
                <a:sym typeface="Arial"/>
              </a:rPr>
              <a:t>STIMOLO</a:t>
            </a:r>
            <a:endParaRPr sz="2400" b="0" u="none">
              <a:solidFill>
                <a:srgbClr val="800000"/>
              </a:solidFill>
              <a:latin typeface="Arial"/>
              <a:ea typeface="Arial"/>
              <a:cs typeface="Arial"/>
              <a:sym typeface="Arial"/>
            </a:endParaRPr>
          </a:p>
        </p:txBody>
      </p:sp>
      <p:sp>
        <p:nvSpPr>
          <p:cNvPr id="324" name="Google Shape;324;p31"/>
          <p:cNvSpPr txBox="1"/>
          <p:nvPr/>
        </p:nvSpPr>
        <p:spPr>
          <a:xfrm>
            <a:off x="7009368" y="4400958"/>
            <a:ext cx="1871662"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b="0" u="none">
                <a:solidFill>
                  <a:schemeClr val="dk1"/>
                </a:solidFill>
                <a:latin typeface="Arial"/>
                <a:ea typeface="Arial"/>
                <a:cs typeface="Arial"/>
                <a:sym typeface="Arial"/>
              </a:rPr>
              <a:t>SENSAZIONE</a:t>
            </a:r>
            <a:endParaRPr sz="2000" b="0" u="none">
              <a:solidFill>
                <a:schemeClr val="dk1"/>
              </a:solidFill>
              <a:latin typeface="Arial"/>
              <a:ea typeface="Arial"/>
              <a:cs typeface="Arial"/>
              <a:sym typeface="Arial"/>
            </a:endParaRPr>
          </a:p>
        </p:txBody>
      </p:sp>
      <p:sp>
        <p:nvSpPr>
          <p:cNvPr id="325" name="Google Shape;325;p31"/>
          <p:cNvSpPr/>
          <p:nvPr/>
        </p:nvSpPr>
        <p:spPr>
          <a:xfrm rot="1193526">
            <a:off x="6615400" y="2414328"/>
            <a:ext cx="1465313" cy="1336622"/>
          </a:xfrm>
          <a:prstGeom prst="lightningBolt">
            <a:avLst/>
          </a:prstGeom>
          <a:solidFill>
            <a:srgbClr val="FFFF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6" name="Google Shape;326;p31"/>
          <p:cNvSpPr txBox="1"/>
          <p:nvPr/>
        </p:nvSpPr>
        <p:spPr>
          <a:xfrm>
            <a:off x="2843808" y="4964448"/>
            <a:ext cx="1871662"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b="0" u="none">
                <a:solidFill>
                  <a:schemeClr val="dk1"/>
                </a:solidFill>
                <a:latin typeface="Arial"/>
                <a:ea typeface="Arial"/>
                <a:cs typeface="Arial"/>
                <a:sym typeface="Arial"/>
              </a:rPr>
              <a:t>COGNIZIONE</a:t>
            </a:r>
            <a:endParaRPr sz="2000" b="0" u="none">
              <a:solidFill>
                <a:schemeClr val="dk1"/>
              </a:solidFill>
              <a:latin typeface="Arial"/>
              <a:ea typeface="Arial"/>
              <a:cs typeface="Arial"/>
              <a:sym typeface="Arial"/>
            </a:endParaRPr>
          </a:p>
        </p:txBody>
      </p:sp>
      <p:sp>
        <p:nvSpPr>
          <p:cNvPr id="327" name="Google Shape;327;p31"/>
          <p:cNvSpPr txBox="1"/>
          <p:nvPr/>
        </p:nvSpPr>
        <p:spPr>
          <a:xfrm>
            <a:off x="179512" y="3573016"/>
            <a:ext cx="196089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0" u="none">
                <a:solidFill>
                  <a:schemeClr val="dk1"/>
                </a:solidFill>
                <a:latin typeface="Arial"/>
                <a:ea typeface="Arial"/>
                <a:cs typeface="Arial"/>
                <a:sym typeface="Arial"/>
              </a:rPr>
              <a:t>RIEVOCAZIONE</a:t>
            </a:r>
            <a:endParaRPr sz="1800" b="0" u="none">
              <a:solidFill>
                <a:schemeClr val="dk1"/>
              </a:solidFill>
              <a:latin typeface="Arial"/>
              <a:ea typeface="Arial"/>
              <a:cs typeface="Arial"/>
              <a:sym typeface="Arial"/>
            </a:endParaRPr>
          </a:p>
        </p:txBody>
      </p:sp>
      <p:sp>
        <p:nvSpPr>
          <p:cNvPr id="328" name="Google Shape;328;p31"/>
          <p:cNvSpPr txBox="1"/>
          <p:nvPr/>
        </p:nvSpPr>
        <p:spPr>
          <a:xfrm>
            <a:off x="179512" y="5301208"/>
            <a:ext cx="187325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b="0" u="none">
                <a:solidFill>
                  <a:schemeClr val="dk1"/>
                </a:solidFill>
                <a:latin typeface="Arial"/>
                <a:ea typeface="Arial"/>
                <a:cs typeface="Arial"/>
                <a:sym typeface="Arial"/>
              </a:rPr>
              <a:t>MISURA</a:t>
            </a:r>
            <a:endParaRPr sz="2000" b="0" u="none">
              <a:solidFill>
                <a:schemeClr val="dk1"/>
              </a:solidFill>
              <a:latin typeface="Arial"/>
              <a:ea typeface="Arial"/>
              <a:cs typeface="Arial"/>
              <a:sym typeface="Arial"/>
            </a:endParaRPr>
          </a:p>
        </p:txBody>
      </p:sp>
      <p:pic>
        <p:nvPicPr>
          <p:cNvPr id="329" name="Google Shape;329;p31"/>
          <p:cNvPicPr preferRelativeResize="0"/>
          <p:nvPr/>
        </p:nvPicPr>
        <p:blipFill rotWithShape="1">
          <a:blip r:embed="rId7">
            <a:alphaModFix/>
          </a:blip>
          <a:srcRect/>
          <a:stretch/>
        </p:blipFill>
        <p:spPr>
          <a:xfrm>
            <a:off x="4828263" y="3956276"/>
            <a:ext cx="2003918" cy="2671890"/>
          </a:xfrm>
          <a:prstGeom prst="rect">
            <a:avLst/>
          </a:prstGeom>
          <a:noFill/>
          <a:ln>
            <a:noFill/>
          </a:ln>
        </p:spPr>
      </p:pic>
      <p:sp>
        <p:nvSpPr>
          <p:cNvPr id="330" name="Google Shape;330;p31"/>
          <p:cNvSpPr txBox="1"/>
          <p:nvPr/>
        </p:nvSpPr>
        <p:spPr>
          <a:xfrm>
            <a:off x="4901135" y="4276009"/>
            <a:ext cx="1871662"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b="0" u="none">
                <a:solidFill>
                  <a:schemeClr val="dk1"/>
                </a:solidFill>
                <a:latin typeface="Arial"/>
                <a:ea typeface="Arial"/>
                <a:cs typeface="Arial"/>
                <a:sym typeface="Arial"/>
              </a:rPr>
              <a:t>PERCEZIONE</a:t>
            </a:r>
            <a:endParaRPr sz="2000" b="0" u="none">
              <a:solidFill>
                <a:schemeClr val="dk1"/>
              </a:solidFill>
              <a:latin typeface="Arial"/>
              <a:ea typeface="Arial"/>
              <a:cs typeface="Arial"/>
              <a:sym typeface="Arial"/>
            </a:endParaRPr>
          </a:p>
        </p:txBody>
      </p:sp>
      <p:sp>
        <p:nvSpPr>
          <p:cNvPr id="331" name="Google Shape;331;p31"/>
          <p:cNvSpPr txBox="1"/>
          <p:nvPr/>
        </p:nvSpPr>
        <p:spPr>
          <a:xfrm>
            <a:off x="107504" y="3933056"/>
            <a:ext cx="2088232"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600" b="0" u="none">
                <a:solidFill>
                  <a:schemeClr val="dk1"/>
                </a:solidFill>
                <a:latin typeface="Arial"/>
                <a:ea typeface="Arial"/>
                <a:cs typeface="Arial"/>
                <a:sym typeface="Arial"/>
              </a:rPr>
              <a:t>RICONOSCIMENTO</a:t>
            </a:r>
            <a:endParaRPr sz="1600" b="0" u="none">
              <a:solidFill>
                <a:schemeClr val="dk1"/>
              </a:solidFill>
              <a:latin typeface="Arial"/>
              <a:ea typeface="Arial"/>
              <a:cs typeface="Arial"/>
              <a:sym typeface="Arial"/>
            </a:endParaRPr>
          </a:p>
        </p:txBody>
      </p:sp>
      <p:sp>
        <p:nvSpPr>
          <p:cNvPr id="332" name="Google Shape;332;p31"/>
          <p:cNvSpPr txBox="1"/>
          <p:nvPr/>
        </p:nvSpPr>
        <p:spPr>
          <a:xfrm>
            <a:off x="0" y="4221088"/>
            <a:ext cx="2088232"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600" b="1" u="none">
                <a:solidFill>
                  <a:srgbClr val="800000"/>
                </a:solidFill>
                <a:latin typeface="Arial"/>
                <a:ea typeface="Arial"/>
                <a:cs typeface="Arial"/>
                <a:sym typeface="Arial"/>
              </a:rPr>
              <a:t>DOLCE</a:t>
            </a:r>
            <a:endParaRPr sz="1600" b="1" u="none">
              <a:solidFill>
                <a:srgbClr val="800000"/>
              </a:solidFill>
              <a:latin typeface="Arial"/>
              <a:ea typeface="Arial"/>
              <a:cs typeface="Arial"/>
              <a:sym typeface="Arial"/>
            </a:endParaRPr>
          </a:p>
        </p:txBody>
      </p:sp>
      <p:sp>
        <p:nvSpPr>
          <p:cNvPr id="333" name="Google Shape;333;p31"/>
          <p:cNvSpPr txBox="1"/>
          <p:nvPr/>
        </p:nvSpPr>
        <p:spPr>
          <a:xfrm>
            <a:off x="107504" y="5805264"/>
            <a:ext cx="2088232"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600" b="1" u="none">
                <a:solidFill>
                  <a:srgbClr val="800000"/>
                </a:solidFill>
                <a:latin typeface="Arial"/>
                <a:ea typeface="Arial"/>
                <a:cs typeface="Arial"/>
                <a:sym typeface="Arial"/>
              </a:rPr>
              <a:t>MOLTO DOLCE</a:t>
            </a:r>
            <a:endParaRPr sz="1600" b="1" u="none">
              <a:solidFill>
                <a:srgbClr val="800000"/>
              </a:solidFill>
              <a:latin typeface="Arial"/>
              <a:ea typeface="Arial"/>
              <a:cs typeface="Arial"/>
              <a:sym typeface="Arial"/>
            </a:endParaRP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Shape 2647"/>
        <p:cNvGrpSpPr/>
        <p:nvPr/>
      </p:nvGrpSpPr>
      <p:grpSpPr>
        <a:xfrm>
          <a:off x="0" y="0"/>
          <a:ext cx="0" cy="0"/>
          <a:chOff x="0" y="0"/>
          <a:chExt cx="0" cy="0"/>
        </a:xfrm>
      </p:grpSpPr>
      <p:sp>
        <p:nvSpPr>
          <p:cNvPr id="2648" name="Google Shape;2648;p30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Cabine per campioni numerosi</a:t>
            </a:r>
            <a:endParaRPr/>
          </a:p>
        </p:txBody>
      </p:sp>
      <p:pic>
        <p:nvPicPr>
          <p:cNvPr id="2649" name="Google Shape;2649;p307" descr="cab4"/>
          <p:cNvPicPr preferRelativeResize="0">
            <a:picLocks noGrp="1"/>
          </p:cNvPicPr>
          <p:nvPr>
            <p:ph type="body" idx="1"/>
          </p:nvPr>
        </p:nvPicPr>
        <p:blipFill rotWithShape="1">
          <a:blip r:embed="rId3">
            <a:alphaModFix/>
          </a:blip>
          <a:srcRect/>
          <a:stretch/>
        </p:blipFill>
        <p:spPr>
          <a:xfrm>
            <a:off x="2586038" y="1485900"/>
            <a:ext cx="3930650" cy="5111750"/>
          </a:xfrm>
          <a:prstGeom prst="rect">
            <a:avLst/>
          </a:prstGeom>
          <a:noFill/>
          <a:ln>
            <a:noFill/>
          </a:ln>
        </p:spPr>
      </p:pic>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Shape 2653"/>
        <p:cNvGrpSpPr/>
        <p:nvPr/>
      </p:nvGrpSpPr>
      <p:grpSpPr>
        <a:xfrm>
          <a:off x="0" y="0"/>
          <a:ext cx="0" cy="0"/>
          <a:chOff x="0" y="0"/>
          <a:chExt cx="0" cy="0"/>
        </a:xfrm>
      </p:grpSpPr>
      <p:sp>
        <p:nvSpPr>
          <p:cNvPr id="2654" name="Google Shape;2654;p30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400">
                <a:latin typeface="Arial"/>
                <a:ea typeface="Arial"/>
                <a:cs typeface="Arial"/>
                <a:sym typeface="Arial"/>
              </a:rPr>
              <a:t>Disposizione per ottimizzare distribuzione</a:t>
            </a:r>
            <a:endParaRPr/>
          </a:p>
        </p:txBody>
      </p:sp>
      <p:pic>
        <p:nvPicPr>
          <p:cNvPr id="2655" name="Google Shape;2655;p308" descr="cab3"/>
          <p:cNvPicPr preferRelativeResize="0">
            <a:picLocks noGrp="1"/>
          </p:cNvPicPr>
          <p:nvPr>
            <p:ph type="body" idx="1"/>
          </p:nvPr>
        </p:nvPicPr>
        <p:blipFill rotWithShape="1">
          <a:blip r:embed="rId3">
            <a:alphaModFix/>
          </a:blip>
          <a:srcRect/>
          <a:stretch/>
        </p:blipFill>
        <p:spPr>
          <a:xfrm>
            <a:off x="2124075" y="1773238"/>
            <a:ext cx="4718050" cy="4525962"/>
          </a:xfrm>
          <a:prstGeom prst="rect">
            <a:avLst/>
          </a:prstGeom>
          <a:noFill/>
          <a:ln>
            <a:noFill/>
          </a:ln>
        </p:spPr>
      </p:pic>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Shape 2659"/>
        <p:cNvGrpSpPr/>
        <p:nvPr/>
      </p:nvGrpSpPr>
      <p:grpSpPr>
        <a:xfrm>
          <a:off x="0" y="0"/>
          <a:ext cx="0" cy="0"/>
          <a:chOff x="0" y="0"/>
          <a:chExt cx="0" cy="0"/>
        </a:xfrm>
      </p:grpSpPr>
      <p:sp>
        <p:nvSpPr>
          <p:cNvPr id="2660" name="Google Shape;2660;p30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Tavola rotonda</a:t>
            </a:r>
            <a:endParaRPr/>
          </a:p>
        </p:txBody>
      </p:sp>
      <p:sp>
        <p:nvSpPr>
          <p:cNvPr id="2661" name="Google Shape;2661;p309"/>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3200"/>
              <a:buChar char="●"/>
            </a:pPr>
            <a:r>
              <a:rPr lang="it-IT">
                <a:latin typeface="Arial"/>
                <a:ea typeface="Arial"/>
                <a:cs typeface="Arial"/>
                <a:sym typeface="Arial"/>
              </a:rPr>
              <a:t> Per assaggi di gruppo (es. stesura vocabolario e assaggio riferimenti)</a:t>
            </a:r>
            <a:endParaRPr/>
          </a:p>
          <a:p>
            <a:pPr marL="342900" lvl="0" indent="-139700" algn="just" rtl="0">
              <a:spcBef>
                <a:spcPts val="640"/>
              </a:spcBef>
              <a:spcAft>
                <a:spcPts val="0"/>
              </a:spcAft>
              <a:buSzPts val="3200"/>
              <a:buNone/>
            </a:pPr>
            <a:endParaRPr>
              <a:latin typeface="Arial"/>
              <a:ea typeface="Arial"/>
              <a:cs typeface="Arial"/>
              <a:sym typeface="Arial"/>
            </a:endParaRPr>
          </a:p>
          <a:p>
            <a:pPr marL="342900" lvl="0" indent="-342900" algn="just" rtl="0">
              <a:spcBef>
                <a:spcPts val="640"/>
              </a:spcBef>
              <a:spcAft>
                <a:spcPts val="0"/>
              </a:spcAft>
              <a:buSzPts val="3200"/>
              <a:buChar char="●"/>
            </a:pPr>
            <a:r>
              <a:rPr lang="it-IT">
                <a:latin typeface="Arial"/>
                <a:ea typeface="Arial"/>
                <a:cs typeface="Arial"/>
                <a:sym typeface="Arial"/>
              </a:rPr>
              <a:t> Per discussione risultati e taratura</a:t>
            </a:r>
            <a:endParaRPr/>
          </a:p>
          <a:p>
            <a:pPr marL="342900" lvl="0" indent="-139700" algn="just" rtl="0">
              <a:spcBef>
                <a:spcPts val="640"/>
              </a:spcBef>
              <a:spcAft>
                <a:spcPts val="0"/>
              </a:spcAft>
              <a:buSzPts val="3200"/>
              <a:buNone/>
            </a:pPr>
            <a:endParaRPr>
              <a:latin typeface="Arial"/>
              <a:ea typeface="Arial"/>
              <a:cs typeface="Arial"/>
              <a:sym typeface="Arial"/>
            </a:endParaRPr>
          </a:p>
          <a:p>
            <a:pPr marL="342900" lvl="0" indent="-342900" algn="just" rtl="0">
              <a:spcBef>
                <a:spcPts val="640"/>
              </a:spcBef>
              <a:spcAft>
                <a:spcPts val="0"/>
              </a:spcAft>
              <a:buSzPts val="3200"/>
              <a:buChar char="●"/>
            </a:pPr>
            <a:r>
              <a:rPr lang="it-IT">
                <a:latin typeface="Arial"/>
                <a:ea typeface="Arial"/>
                <a:cs typeface="Arial"/>
                <a:sym typeface="Arial"/>
              </a:rPr>
              <a:t> Oggi utilizzata anche per assaggio</a:t>
            </a:r>
            <a:endParaRPr/>
          </a:p>
          <a:p>
            <a:pPr marL="342900" lvl="0" indent="-342900" algn="just" rtl="0">
              <a:spcBef>
                <a:spcPts val="640"/>
              </a:spcBef>
              <a:spcAft>
                <a:spcPts val="0"/>
              </a:spcAft>
              <a:buSzPts val="3200"/>
              <a:buFont typeface="Noto Sans Symbols"/>
              <a:buNone/>
            </a:pPr>
            <a:r>
              <a:rPr lang="it-IT">
                <a:latin typeface="Arial"/>
                <a:ea typeface="Arial"/>
                <a:cs typeface="Arial"/>
                <a:sym typeface="Arial"/>
              </a:rPr>
              <a:t>	 (può dare alcuni vantaggi ma anche 	creare problematiche)</a:t>
            </a:r>
            <a:endParaRP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Shape 2665"/>
        <p:cNvGrpSpPr/>
        <p:nvPr/>
      </p:nvGrpSpPr>
      <p:grpSpPr>
        <a:xfrm>
          <a:off x="0" y="0"/>
          <a:ext cx="0" cy="0"/>
          <a:chOff x="0" y="0"/>
          <a:chExt cx="0" cy="0"/>
        </a:xfrm>
      </p:grpSpPr>
      <p:pic>
        <p:nvPicPr>
          <p:cNvPr id="2666" name="Google Shape;2666;p310"/>
          <p:cNvPicPr preferRelativeResize="0"/>
          <p:nvPr/>
        </p:nvPicPr>
        <p:blipFill rotWithShape="1">
          <a:blip r:embed="rId3">
            <a:alphaModFix/>
          </a:blip>
          <a:srcRect/>
          <a:stretch/>
        </p:blipFill>
        <p:spPr>
          <a:xfrm>
            <a:off x="5148064" y="2061185"/>
            <a:ext cx="3600400" cy="3240023"/>
          </a:xfrm>
          <a:prstGeom prst="rect">
            <a:avLst/>
          </a:prstGeom>
          <a:noFill/>
          <a:ln>
            <a:noFill/>
          </a:ln>
        </p:spPr>
      </p:pic>
      <p:sp>
        <p:nvSpPr>
          <p:cNvPr id="2667" name="Google Shape;2667;p3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Strumentazioni ausiliari </a:t>
            </a:r>
            <a:endParaRPr/>
          </a:p>
        </p:txBody>
      </p:sp>
      <p:sp>
        <p:nvSpPr>
          <p:cNvPr id="2668" name="Google Shape;2668;p310"/>
          <p:cNvSpPr txBox="1">
            <a:spLocks noGrp="1"/>
          </p:cNvSpPr>
          <p:nvPr>
            <p:ph type="body" idx="1"/>
          </p:nvPr>
        </p:nvSpPr>
        <p:spPr>
          <a:xfrm>
            <a:off x="457200" y="1557338"/>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3200"/>
              <a:buChar char="●"/>
            </a:pPr>
            <a:r>
              <a:rPr lang="it-IT">
                <a:latin typeface="Arial"/>
                <a:ea typeface="Arial"/>
                <a:cs typeface="Arial"/>
                <a:sym typeface="Arial"/>
              </a:rPr>
              <a:t> Illuminanti colorati</a:t>
            </a:r>
            <a:endParaRPr/>
          </a:p>
          <a:p>
            <a:pPr marL="742950" lvl="1" indent="-285750" algn="l" rtl="0">
              <a:lnSpc>
                <a:spcPct val="90000"/>
              </a:lnSpc>
              <a:spcBef>
                <a:spcPts val="540"/>
              </a:spcBef>
              <a:spcAft>
                <a:spcPts val="0"/>
              </a:spcAft>
              <a:buSzPts val="2700"/>
              <a:buChar char="⚪"/>
            </a:pPr>
            <a:r>
              <a:rPr lang="it-IT">
                <a:latin typeface="Arial"/>
                <a:ea typeface="Arial"/>
                <a:cs typeface="Arial"/>
                <a:sym typeface="Arial"/>
              </a:rPr>
              <a:t> luce rossa (per birra)</a:t>
            </a:r>
            <a:endParaRPr/>
          </a:p>
          <a:p>
            <a:pPr marL="742950" lvl="1" indent="-285750" algn="l" rtl="0">
              <a:lnSpc>
                <a:spcPct val="90000"/>
              </a:lnSpc>
              <a:spcBef>
                <a:spcPts val="540"/>
              </a:spcBef>
              <a:spcAft>
                <a:spcPts val="0"/>
              </a:spcAft>
              <a:buSzPts val="2700"/>
              <a:buChar char="⚪"/>
            </a:pPr>
            <a:r>
              <a:rPr lang="it-IT">
                <a:latin typeface="Arial"/>
                <a:ea typeface="Arial"/>
                <a:cs typeface="Arial"/>
                <a:sym typeface="Arial"/>
              </a:rPr>
              <a:t> luce verde </a:t>
            </a:r>
            <a:endParaRPr/>
          </a:p>
          <a:p>
            <a:pPr marL="742950" lvl="1" indent="-114300" algn="l" rtl="0">
              <a:lnSpc>
                <a:spcPct val="90000"/>
              </a:lnSpc>
              <a:spcBef>
                <a:spcPts val="540"/>
              </a:spcBef>
              <a:spcAft>
                <a:spcPts val="0"/>
              </a:spcAft>
              <a:buSzPts val="2700"/>
              <a:buNone/>
            </a:pPr>
            <a:endParaRPr>
              <a:latin typeface="Arial"/>
              <a:ea typeface="Arial"/>
              <a:cs typeface="Arial"/>
              <a:sym typeface="Arial"/>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 Termostati </a:t>
            </a:r>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 Contenitori particolari</a:t>
            </a:r>
            <a:endParaRPr/>
          </a:p>
          <a:p>
            <a:pPr marL="742950" lvl="1" indent="-285750" algn="l" rtl="0">
              <a:lnSpc>
                <a:spcPct val="90000"/>
              </a:lnSpc>
              <a:spcBef>
                <a:spcPts val="540"/>
              </a:spcBef>
              <a:spcAft>
                <a:spcPts val="0"/>
              </a:spcAft>
              <a:buSzPts val="2700"/>
              <a:buChar char="⚪"/>
            </a:pPr>
            <a:r>
              <a:rPr lang="it-IT">
                <a:latin typeface="Arial"/>
                <a:ea typeface="Arial"/>
                <a:cs typeface="Arial"/>
                <a:sym typeface="Arial"/>
              </a:rPr>
              <a:t> bicchierini blu per olio di oliva</a:t>
            </a:r>
            <a:endParaRPr>
              <a:latin typeface="Arial"/>
              <a:ea typeface="Arial"/>
              <a:cs typeface="Arial"/>
              <a:sym typeface="Arial"/>
            </a:endParaRPr>
          </a:p>
          <a:p>
            <a:pPr marL="742950" lvl="1" indent="-285750" algn="l" rtl="0">
              <a:lnSpc>
                <a:spcPct val="90000"/>
              </a:lnSpc>
              <a:spcBef>
                <a:spcPts val="540"/>
              </a:spcBef>
              <a:spcAft>
                <a:spcPts val="0"/>
              </a:spcAft>
              <a:buSzPts val="2700"/>
              <a:buChar char="⚪"/>
            </a:pPr>
            <a:r>
              <a:rPr lang="it-IT">
                <a:latin typeface="Arial"/>
                <a:ea typeface="Arial"/>
                <a:cs typeface="Arial"/>
                <a:sym typeface="Arial"/>
              </a:rPr>
              <a:t> bicchiere ISO per vino</a:t>
            </a:r>
            <a:endParaRPr/>
          </a:p>
          <a:p>
            <a:pPr marL="742950" lvl="1" indent="-114300" algn="l" rtl="0">
              <a:lnSpc>
                <a:spcPct val="90000"/>
              </a:lnSpc>
              <a:spcBef>
                <a:spcPts val="540"/>
              </a:spcBef>
              <a:spcAft>
                <a:spcPts val="0"/>
              </a:spcAft>
              <a:buSzPts val="2700"/>
              <a:buNone/>
            </a:pPr>
            <a:endParaRPr>
              <a:latin typeface="Arial"/>
              <a:ea typeface="Arial"/>
              <a:cs typeface="Arial"/>
              <a:sym typeface="Arial"/>
            </a:endParaRP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Shape 2672"/>
        <p:cNvGrpSpPr/>
        <p:nvPr/>
      </p:nvGrpSpPr>
      <p:grpSpPr>
        <a:xfrm>
          <a:off x="0" y="0"/>
          <a:ext cx="0" cy="0"/>
          <a:chOff x="0" y="0"/>
          <a:chExt cx="0" cy="0"/>
        </a:xfrm>
      </p:grpSpPr>
      <p:sp>
        <p:nvSpPr>
          <p:cNvPr id="2673" name="Google Shape;2673;p3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Bicchiere ISO per l’olio di oliva </a:t>
            </a:r>
            <a:endParaRPr>
              <a:latin typeface="Arial"/>
              <a:ea typeface="Arial"/>
              <a:cs typeface="Arial"/>
              <a:sym typeface="Arial"/>
            </a:endParaRPr>
          </a:p>
        </p:txBody>
      </p:sp>
      <p:pic>
        <p:nvPicPr>
          <p:cNvPr id="2674" name="Google Shape;2674;p311"/>
          <p:cNvPicPr preferRelativeResize="0"/>
          <p:nvPr/>
        </p:nvPicPr>
        <p:blipFill rotWithShape="1">
          <a:blip r:embed="rId3">
            <a:alphaModFix/>
          </a:blip>
          <a:srcRect/>
          <a:stretch/>
        </p:blipFill>
        <p:spPr>
          <a:xfrm>
            <a:off x="6156176" y="3405785"/>
            <a:ext cx="2970511" cy="3452215"/>
          </a:xfrm>
          <a:prstGeom prst="rect">
            <a:avLst/>
          </a:prstGeom>
          <a:noFill/>
          <a:ln>
            <a:noFill/>
          </a:ln>
        </p:spPr>
      </p:pic>
      <p:pic>
        <p:nvPicPr>
          <p:cNvPr id="2675" name="Google Shape;2675;p311"/>
          <p:cNvPicPr preferRelativeResize="0"/>
          <p:nvPr/>
        </p:nvPicPr>
        <p:blipFill rotWithShape="1">
          <a:blip r:embed="rId4">
            <a:alphaModFix/>
          </a:blip>
          <a:srcRect/>
          <a:stretch/>
        </p:blipFill>
        <p:spPr>
          <a:xfrm rot="-60000">
            <a:off x="343932" y="1731577"/>
            <a:ext cx="4868473" cy="4592351"/>
          </a:xfrm>
          <a:prstGeom prst="rect">
            <a:avLst/>
          </a:prstGeom>
          <a:noFill/>
          <a:ln>
            <a:noFill/>
          </a:ln>
        </p:spPr>
      </p:pic>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Shape 2679"/>
        <p:cNvGrpSpPr/>
        <p:nvPr/>
      </p:nvGrpSpPr>
      <p:grpSpPr>
        <a:xfrm>
          <a:off x="0" y="0"/>
          <a:ext cx="0" cy="0"/>
          <a:chOff x="0" y="0"/>
          <a:chExt cx="0" cy="0"/>
        </a:xfrm>
      </p:grpSpPr>
      <p:sp>
        <p:nvSpPr>
          <p:cNvPr id="2680" name="Google Shape;2680;p3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Bicchiere ISO per il vino </a:t>
            </a:r>
            <a:endParaRPr>
              <a:latin typeface="Arial"/>
              <a:ea typeface="Arial"/>
              <a:cs typeface="Arial"/>
              <a:sym typeface="Arial"/>
            </a:endParaRPr>
          </a:p>
        </p:txBody>
      </p:sp>
      <p:pic>
        <p:nvPicPr>
          <p:cNvPr id="2681" name="Google Shape;2681;p312"/>
          <p:cNvPicPr preferRelativeResize="0"/>
          <p:nvPr/>
        </p:nvPicPr>
        <p:blipFill rotWithShape="1">
          <a:blip r:embed="rId3">
            <a:alphaModFix/>
          </a:blip>
          <a:srcRect/>
          <a:stretch/>
        </p:blipFill>
        <p:spPr>
          <a:xfrm>
            <a:off x="683568" y="1628800"/>
            <a:ext cx="2985740" cy="4685315"/>
          </a:xfrm>
          <a:prstGeom prst="rect">
            <a:avLst/>
          </a:prstGeom>
          <a:noFill/>
          <a:ln>
            <a:noFill/>
          </a:ln>
        </p:spPr>
      </p:pic>
      <p:sp>
        <p:nvSpPr>
          <p:cNvPr id="2682" name="Google Shape;2682;p312"/>
          <p:cNvSpPr/>
          <p:nvPr/>
        </p:nvSpPr>
        <p:spPr>
          <a:xfrm>
            <a:off x="3995936" y="1628800"/>
            <a:ext cx="5080000" cy="5080000"/>
          </a:xfrm>
          <a:prstGeom prst="rect">
            <a:avLst/>
          </a:prstGeom>
          <a:noFill/>
          <a:ln>
            <a:noFill/>
          </a:ln>
        </p:spPr>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Shape 2686"/>
        <p:cNvGrpSpPr/>
        <p:nvPr/>
      </p:nvGrpSpPr>
      <p:grpSpPr>
        <a:xfrm>
          <a:off x="0" y="0"/>
          <a:ext cx="0" cy="0"/>
          <a:chOff x="0" y="0"/>
          <a:chExt cx="0" cy="0"/>
        </a:xfrm>
      </p:grpSpPr>
      <p:sp>
        <p:nvSpPr>
          <p:cNvPr id="2687" name="Google Shape;2687;p3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it-IT" sz="4800">
                <a:latin typeface="Arial"/>
                <a:ea typeface="Arial"/>
                <a:cs typeface="Arial"/>
                <a:sym typeface="Arial"/>
              </a:rPr>
              <a:t>Fine corso</a:t>
            </a:r>
            <a:endParaRPr sz="4800">
              <a:latin typeface="Arial"/>
              <a:ea typeface="Arial"/>
              <a:cs typeface="Arial"/>
              <a:sym typeface="Arial"/>
            </a:endParaRPr>
          </a:p>
        </p:txBody>
      </p:sp>
      <p:sp>
        <p:nvSpPr>
          <p:cNvPr id="2688" name="Google Shape;2688;p313"/>
          <p:cNvSpPr txBox="1">
            <a:spLocks noGrp="1"/>
          </p:cNvSpPr>
          <p:nvPr>
            <p:ph type="body" idx="1"/>
          </p:nvPr>
        </p:nvSpPr>
        <p:spPr>
          <a:xfrm>
            <a:off x="457200" y="1557338"/>
            <a:ext cx="8229600" cy="453072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9600"/>
              <a:buNone/>
            </a:pPr>
            <a:r>
              <a:rPr lang="it-IT" sz="9600">
                <a:latin typeface="Arial"/>
                <a:ea typeface="Arial"/>
                <a:cs typeface="Arial"/>
                <a:sym typeface="Arial"/>
              </a:rPr>
              <a:t>?</a:t>
            </a:r>
            <a:endParaRPr/>
          </a:p>
          <a:p>
            <a:pPr marL="0" lvl="0" indent="0" algn="ctr" rtl="0">
              <a:lnSpc>
                <a:spcPct val="90000"/>
              </a:lnSpc>
              <a:spcBef>
                <a:spcPts val="640"/>
              </a:spcBef>
              <a:spcAft>
                <a:spcPts val="0"/>
              </a:spcAft>
              <a:buSzPts val="3200"/>
              <a:buNone/>
            </a:pPr>
            <a:endParaRPr u="sng">
              <a:solidFill>
                <a:schemeClr val="hlink"/>
              </a:solidFill>
              <a:latin typeface="Arial"/>
              <a:ea typeface="Arial"/>
              <a:cs typeface="Arial"/>
              <a:sym typeface="Arial"/>
              <a:hlinkClick r:id="rId3"/>
            </a:endParaRPr>
          </a:p>
          <a:p>
            <a:pPr marL="0" lvl="0" indent="0" algn="ctr" rtl="0">
              <a:lnSpc>
                <a:spcPct val="90000"/>
              </a:lnSpc>
              <a:spcBef>
                <a:spcPts val="640"/>
              </a:spcBef>
              <a:spcAft>
                <a:spcPts val="0"/>
              </a:spcAft>
              <a:buSzPts val="3200"/>
              <a:buNone/>
            </a:pPr>
            <a:r>
              <a:rPr lang="it-IT" u="sng">
                <a:solidFill>
                  <a:schemeClr val="hlink"/>
                </a:solidFill>
                <a:latin typeface="Arial"/>
                <a:ea typeface="Arial"/>
                <a:cs typeface="Arial"/>
                <a:sym typeface="Arial"/>
                <a:hlinkClick r:id="rId3"/>
              </a:rPr>
              <a:t>gsacchetti@unite.it</a:t>
            </a:r>
            <a:endParaRPr>
              <a:latin typeface="Arial"/>
              <a:ea typeface="Arial"/>
              <a:cs typeface="Arial"/>
              <a:sym typeface="Arial"/>
            </a:endParaRPr>
          </a:p>
          <a:p>
            <a:pPr marL="0" lvl="0" indent="0" algn="ctr" rtl="0">
              <a:lnSpc>
                <a:spcPct val="90000"/>
              </a:lnSpc>
              <a:spcBef>
                <a:spcPts val="640"/>
              </a:spcBef>
              <a:spcAft>
                <a:spcPts val="0"/>
              </a:spcAft>
              <a:buSzPts val="3200"/>
              <a:buNone/>
            </a:pPr>
            <a:endParaRPr>
              <a:latin typeface="Arial"/>
              <a:ea typeface="Arial"/>
              <a:cs typeface="Arial"/>
              <a:sym typeface="Arial"/>
            </a:endParaRPr>
          </a:p>
          <a:p>
            <a:pPr marL="0" lvl="0" indent="0" algn="ctr" rtl="0">
              <a:lnSpc>
                <a:spcPct val="90000"/>
              </a:lnSpc>
              <a:spcBef>
                <a:spcPts val="640"/>
              </a:spcBef>
              <a:spcAft>
                <a:spcPts val="0"/>
              </a:spcAft>
              <a:buSzPts val="3200"/>
              <a:buNone/>
            </a:pPr>
            <a:endParaRPr>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Percezione della qualità</a:t>
            </a:r>
            <a:endParaRPr/>
          </a:p>
        </p:txBody>
      </p:sp>
      <p:pic>
        <p:nvPicPr>
          <p:cNvPr id="339" name="Google Shape;339;p32"/>
          <p:cNvPicPr preferRelativeResize="0">
            <a:picLocks noGrp="1"/>
          </p:cNvPicPr>
          <p:nvPr>
            <p:ph type="body" idx="1"/>
          </p:nvPr>
        </p:nvPicPr>
        <p:blipFill rotWithShape="1">
          <a:blip r:embed="rId3">
            <a:alphaModFix/>
          </a:blip>
          <a:srcRect/>
          <a:stretch/>
        </p:blipFill>
        <p:spPr>
          <a:xfrm>
            <a:off x="2555875" y="1628775"/>
            <a:ext cx="6048375" cy="5229225"/>
          </a:xfrm>
          <a:prstGeom prst="rect">
            <a:avLst/>
          </a:prstGeom>
          <a:noFill/>
          <a:ln>
            <a:noFill/>
          </a:ln>
        </p:spPr>
      </p:pic>
      <p:sp>
        <p:nvSpPr>
          <p:cNvPr id="340" name="Google Shape;340;p32"/>
          <p:cNvSpPr txBox="1"/>
          <p:nvPr/>
        </p:nvSpPr>
        <p:spPr>
          <a:xfrm>
            <a:off x="323850" y="3824288"/>
            <a:ext cx="1871663"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a:solidFill>
                  <a:schemeClr val="dk1"/>
                </a:solidFill>
                <a:latin typeface="Arial"/>
                <a:ea typeface="Arial"/>
                <a:cs typeface="Arial"/>
                <a:sym typeface="Arial"/>
              </a:rPr>
              <a:t>SENSAZIONE</a:t>
            </a:r>
            <a:endParaRPr/>
          </a:p>
          <a:p>
            <a:pPr marL="0" marR="0" lvl="0" indent="0" algn="ctr" rtl="0">
              <a:spcBef>
                <a:spcPts val="1000"/>
              </a:spcBef>
              <a:spcAft>
                <a:spcPts val="0"/>
              </a:spcAft>
              <a:buNone/>
            </a:pPr>
            <a:r>
              <a:rPr lang="it-IT" sz="2000">
                <a:solidFill>
                  <a:srgbClr val="7F7F7F"/>
                </a:solidFill>
                <a:latin typeface="Arial"/>
                <a:ea typeface="Arial"/>
                <a:cs typeface="Arial"/>
                <a:sym typeface="Arial"/>
              </a:rPr>
              <a:t>(CERVELLO)</a:t>
            </a:r>
            <a:endParaRPr sz="2000">
              <a:solidFill>
                <a:srgbClr val="7F7F7F"/>
              </a:solidFill>
              <a:latin typeface="Arial"/>
              <a:ea typeface="Arial"/>
              <a:cs typeface="Arial"/>
              <a:sym typeface="Arial"/>
            </a:endParaRPr>
          </a:p>
        </p:txBody>
      </p:sp>
      <p:sp>
        <p:nvSpPr>
          <p:cNvPr id="341" name="Google Shape;341;p32"/>
          <p:cNvSpPr txBox="1"/>
          <p:nvPr/>
        </p:nvSpPr>
        <p:spPr>
          <a:xfrm>
            <a:off x="252413" y="4903788"/>
            <a:ext cx="1871662"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a:solidFill>
                  <a:schemeClr val="dk1"/>
                </a:solidFill>
                <a:latin typeface="Arial"/>
                <a:ea typeface="Arial"/>
                <a:cs typeface="Arial"/>
                <a:sym typeface="Arial"/>
              </a:rPr>
              <a:t>REAZIONE</a:t>
            </a:r>
            <a:endParaRPr/>
          </a:p>
          <a:p>
            <a:pPr marL="0" marR="0" lvl="0" indent="0" algn="ctr" rtl="0">
              <a:spcBef>
                <a:spcPts val="1000"/>
              </a:spcBef>
              <a:spcAft>
                <a:spcPts val="0"/>
              </a:spcAft>
              <a:buNone/>
            </a:pPr>
            <a:r>
              <a:rPr lang="it-IT" sz="2000">
                <a:solidFill>
                  <a:srgbClr val="7F7F7F"/>
                </a:solidFill>
                <a:latin typeface="Arial"/>
                <a:ea typeface="Arial"/>
                <a:cs typeface="Arial"/>
                <a:sym typeface="Arial"/>
              </a:rPr>
              <a:t>(ORGANI)</a:t>
            </a:r>
            <a:endParaRPr sz="2000">
              <a:solidFill>
                <a:srgbClr val="7F7F7F"/>
              </a:solidFill>
              <a:latin typeface="Arial"/>
              <a:ea typeface="Arial"/>
              <a:cs typeface="Arial"/>
              <a:sym typeface="Arial"/>
            </a:endParaRPr>
          </a:p>
        </p:txBody>
      </p:sp>
      <p:sp>
        <p:nvSpPr>
          <p:cNvPr id="342" name="Google Shape;342;p32"/>
          <p:cNvSpPr txBox="1"/>
          <p:nvPr/>
        </p:nvSpPr>
        <p:spPr>
          <a:xfrm>
            <a:off x="467544" y="1844824"/>
            <a:ext cx="1871663"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a:solidFill>
                  <a:schemeClr val="dk1"/>
                </a:solidFill>
                <a:latin typeface="Arial"/>
                <a:ea typeface="Arial"/>
                <a:cs typeface="Arial"/>
                <a:sym typeface="Arial"/>
              </a:rPr>
              <a:t>COGNIZIONE</a:t>
            </a:r>
            <a:endParaRPr/>
          </a:p>
          <a:p>
            <a:pPr marL="0" marR="0" lvl="0" indent="0" algn="ctr" rtl="0">
              <a:spcBef>
                <a:spcPts val="1000"/>
              </a:spcBef>
              <a:spcAft>
                <a:spcPts val="0"/>
              </a:spcAft>
              <a:buNone/>
            </a:pPr>
            <a:r>
              <a:rPr lang="it-IT" sz="2000">
                <a:solidFill>
                  <a:srgbClr val="7F7F7F"/>
                </a:solidFill>
                <a:latin typeface="Arial"/>
                <a:ea typeface="Arial"/>
                <a:cs typeface="Arial"/>
                <a:sym typeface="Arial"/>
              </a:rPr>
              <a:t>(CERVELLO)</a:t>
            </a:r>
            <a:endParaRPr sz="2000">
              <a:solidFill>
                <a:srgbClr val="7F7F7F"/>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Caratteristiche percepibili</a:t>
            </a:r>
            <a:endParaRPr/>
          </a:p>
        </p:txBody>
      </p:sp>
      <p:sp>
        <p:nvSpPr>
          <p:cNvPr id="348" name="Google Shape;348;p33"/>
          <p:cNvSpPr txBox="1">
            <a:spLocks noGrp="1"/>
          </p:cNvSpPr>
          <p:nvPr>
            <p:ph type="body" idx="1"/>
          </p:nvPr>
        </p:nvSpPr>
        <p:spPr>
          <a:xfrm>
            <a:off x="250825" y="1600200"/>
            <a:ext cx="8642350" cy="5257800"/>
          </a:xfrm>
          <a:prstGeom prst="rect">
            <a:avLst/>
          </a:prstGeom>
          <a:noFill/>
          <a:ln>
            <a:noFill/>
          </a:ln>
        </p:spPr>
        <p:txBody>
          <a:bodyPr spcFirstLastPara="1" wrap="square" lIns="91425" tIns="45700" rIns="91425" bIns="45700" anchor="t" anchorCtr="0">
            <a:noAutofit/>
          </a:bodyPr>
          <a:lstStyle/>
          <a:p>
            <a:pPr marL="342900" lvl="0" indent="-342900" algn="just" rtl="0">
              <a:lnSpc>
                <a:spcPct val="80000"/>
              </a:lnSpc>
              <a:spcBef>
                <a:spcPts val="0"/>
              </a:spcBef>
              <a:spcAft>
                <a:spcPts val="0"/>
              </a:spcAft>
              <a:buSzPts val="2400"/>
              <a:buChar char="●"/>
            </a:pPr>
            <a:r>
              <a:rPr lang="it-IT" sz="2400">
                <a:latin typeface="Arial"/>
                <a:ea typeface="Arial"/>
                <a:cs typeface="Arial"/>
                <a:sym typeface="Arial"/>
              </a:rPr>
              <a:t>Le caratteristiche percepibili con gli organi di senso (sensazioni olfattive, gustative, visive, tattili e uditive) rivestono un ruolo importante nella percezione della qualità. </a:t>
            </a:r>
            <a:endParaRPr/>
          </a:p>
          <a:p>
            <a:pPr marL="342900" lvl="0" indent="-190500" algn="l" rtl="0">
              <a:lnSpc>
                <a:spcPct val="80000"/>
              </a:lnSpc>
              <a:spcBef>
                <a:spcPts val="480"/>
              </a:spcBef>
              <a:spcAft>
                <a:spcPts val="0"/>
              </a:spcAft>
              <a:buSzPts val="2400"/>
              <a:buNone/>
            </a:pPr>
            <a:endParaRPr sz="2400">
              <a:latin typeface="Arial"/>
              <a:ea typeface="Arial"/>
              <a:cs typeface="Arial"/>
              <a:sym typeface="Arial"/>
            </a:endParaRPr>
          </a:p>
          <a:p>
            <a:pPr marL="342900" lvl="0" indent="-342900" algn="just" rtl="0">
              <a:lnSpc>
                <a:spcPct val="80000"/>
              </a:lnSpc>
              <a:spcBef>
                <a:spcPts val="480"/>
              </a:spcBef>
              <a:spcAft>
                <a:spcPts val="0"/>
              </a:spcAft>
              <a:buSzPts val="2400"/>
              <a:buChar char="●"/>
            </a:pPr>
            <a:r>
              <a:rPr lang="it-IT" sz="2400">
                <a:latin typeface="Arial"/>
                <a:ea typeface="Arial"/>
                <a:cs typeface="Arial"/>
                <a:sym typeface="Arial"/>
              </a:rPr>
              <a:t>Il consumatore non cerca solamente un prodotto organoletticamente gradevole, ma nella scelta di un prodotto è influenzato anche da altre caratteristiche: </a:t>
            </a:r>
            <a:endParaRPr/>
          </a:p>
          <a:p>
            <a:pPr marL="342900" lvl="0" indent="-342900" algn="l" rtl="0">
              <a:lnSpc>
                <a:spcPct val="80000"/>
              </a:lnSpc>
              <a:spcBef>
                <a:spcPts val="480"/>
              </a:spcBef>
              <a:spcAft>
                <a:spcPts val="0"/>
              </a:spcAft>
              <a:buSzPts val="2400"/>
              <a:buChar char="●"/>
            </a:pPr>
            <a:r>
              <a:rPr lang="it-IT" sz="2400">
                <a:latin typeface="Arial"/>
                <a:ea typeface="Arial"/>
                <a:cs typeface="Arial"/>
                <a:sym typeface="Arial"/>
              </a:rPr>
              <a:t>convenienza </a:t>
            </a:r>
            <a:endParaRPr/>
          </a:p>
          <a:p>
            <a:pPr marL="342900" lvl="0" indent="-342900" algn="l" rtl="0">
              <a:lnSpc>
                <a:spcPct val="80000"/>
              </a:lnSpc>
              <a:spcBef>
                <a:spcPts val="480"/>
              </a:spcBef>
              <a:spcAft>
                <a:spcPts val="0"/>
              </a:spcAft>
              <a:buSzPts val="2400"/>
              <a:buChar char="●"/>
            </a:pPr>
            <a:r>
              <a:rPr lang="it-IT" sz="2400">
                <a:latin typeface="Arial"/>
                <a:ea typeface="Arial"/>
                <a:cs typeface="Arial"/>
                <a:sym typeface="Arial"/>
              </a:rPr>
              <a:t>salubrità</a:t>
            </a:r>
            <a:endParaRPr/>
          </a:p>
          <a:p>
            <a:pPr marL="342900" lvl="0" indent="-342900" algn="l" rtl="0">
              <a:lnSpc>
                <a:spcPct val="80000"/>
              </a:lnSpc>
              <a:spcBef>
                <a:spcPts val="480"/>
              </a:spcBef>
              <a:spcAft>
                <a:spcPts val="0"/>
              </a:spcAft>
              <a:buSzPts val="2400"/>
              <a:buChar char="●"/>
            </a:pPr>
            <a:r>
              <a:rPr lang="it-IT" sz="2400">
                <a:latin typeface="Arial"/>
                <a:ea typeface="Arial"/>
                <a:cs typeface="Arial"/>
                <a:sym typeface="Arial"/>
              </a:rPr>
              <a:t>apporto nutrizionale </a:t>
            </a:r>
            <a:endParaRPr/>
          </a:p>
          <a:p>
            <a:pPr marL="342900" lvl="0" indent="-342900" algn="l" rtl="0">
              <a:lnSpc>
                <a:spcPct val="80000"/>
              </a:lnSpc>
              <a:spcBef>
                <a:spcPts val="480"/>
              </a:spcBef>
              <a:spcAft>
                <a:spcPts val="0"/>
              </a:spcAft>
              <a:buSzPts val="2400"/>
              <a:buChar char="●"/>
            </a:pPr>
            <a:r>
              <a:rPr lang="it-IT" sz="2400">
                <a:latin typeface="Arial"/>
                <a:ea typeface="Arial"/>
                <a:cs typeface="Arial"/>
                <a:sym typeface="Arial"/>
              </a:rPr>
              <a:t>costanza della qualità percepibile (importanza marchio)</a:t>
            </a:r>
            <a:endParaRPr/>
          </a:p>
          <a:p>
            <a:pPr marL="342900" lvl="0" indent="-342900" algn="l" rtl="0">
              <a:lnSpc>
                <a:spcPct val="80000"/>
              </a:lnSpc>
              <a:spcBef>
                <a:spcPts val="480"/>
              </a:spcBef>
              <a:spcAft>
                <a:spcPts val="0"/>
              </a:spcAft>
              <a:buSzPts val="2400"/>
              <a:buChar char="●"/>
            </a:pPr>
            <a:r>
              <a:rPr lang="it-IT" sz="2400">
                <a:latin typeface="Arial"/>
                <a:ea typeface="Arial"/>
                <a:cs typeface="Arial"/>
                <a:sym typeface="Arial"/>
              </a:rPr>
              <a:t>comodità d’uso</a:t>
            </a:r>
            <a:endParaRPr/>
          </a:p>
          <a:p>
            <a:pPr marL="342900" lvl="0" indent="-190500" algn="l" rtl="0">
              <a:lnSpc>
                <a:spcPct val="80000"/>
              </a:lnSpc>
              <a:spcBef>
                <a:spcPts val="480"/>
              </a:spcBef>
              <a:spcAft>
                <a:spcPts val="0"/>
              </a:spcAft>
              <a:buSzPts val="2400"/>
              <a:buNone/>
            </a:pPr>
            <a:endParaRPr sz="2400">
              <a:latin typeface="Arial"/>
              <a:ea typeface="Arial"/>
              <a:cs typeface="Arial"/>
              <a:sym typeface="Arial"/>
            </a:endParaRPr>
          </a:p>
          <a:p>
            <a:pPr marL="342900" lvl="0" indent="-342900" algn="l" rtl="0">
              <a:lnSpc>
                <a:spcPct val="80000"/>
              </a:lnSpc>
              <a:spcBef>
                <a:spcPts val="480"/>
              </a:spcBef>
              <a:spcAft>
                <a:spcPts val="0"/>
              </a:spcAft>
              <a:buSzPts val="2400"/>
              <a:buFont typeface="Noto Sans Symbols"/>
              <a:buNone/>
            </a:pPr>
            <a:r>
              <a:rPr lang="it-IT" sz="2400">
                <a:latin typeface="Arial"/>
                <a:ea typeface="Arial"/>
                <a:cs typeface="Arial"/>
                <a:sym typeface="Arial"/>
              </a:rPr>
              <a:t>Queste caratteristiche non sono sempre oggettive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400">
                <a:latin typeface="Arial"/>
                <a:ea typeface="Arial"/>
                <a:cs typeface="Arial"/>
                <a:sym typeface="Arial"/>
              </a:rPr>
              <a:t>Influenza variabili sociali: non percepibili</a:t>
            </a:r>
            <a:endParaRPr/>
          </a:p>
        </p:txBody>
      </p:sp>
      <p:sp>
        <p:nvSpPr>
          <p:cNvPr id="354" name="Google Shape;354;p34"/>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Char char="●"/>
            </a:pPr>
            <a:r>
              <a:rPr lang="it-IT">
                <a:latin typeface="Arial"/>
                <a:ea typeface="Arial"/>
                <a:cs typeface="Arial"/>
                <a:sym typeface="Arial"/>
              </a:rPr>
              <a:t>Cultura</a:t>
            </a:r>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Religione</a:t>
            </a:r>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Usanze domestiche</a:t>
            </a:r>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Reddito</a:t>
            </a:r>
            <a:endParaRPr/>
          </a:p>
          <a:p>
            <a:pPr marL="342900" lvl="0" indent="-342900" algn="l" rtl="0">
              <a:spcBef>
                <a:spcPts val="640"/>
              </a:spcBef>
              <a:spcAft>
                <a:spcPts val="0"/>
              </a:spcAft>
              <a:buSzPts val="3200"/>
              <a:buFont typeface="Noto Sans Symbols"/>
              <a:buNone/>
            </a:pPr>
            <a:endParaRPr>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Percezione e valutazione</a:t>
            </a:r>
            <a:endParaRPr/>
          </a:p>
        </p:txBody>
      </p:sp>
      <p:sp>
        <p:nvSpPr>
          <p:cNvPr id="360" name="Google Shape;360;p35"/>
          <p:cNvSpPr/>
          <p:nvPr/>
        </p:nvSpPr>
        <p:spPr>
          <a:xfrm>
            <a:off x="6227763" y="1916113"/>
            <a:ext cx="2520950" cy="1223962"/>
          </a:xfrm>
          <a:prstGeom prst="flowChartProcess">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1" name="Google Shape;361;p35"/>
          <p:cNvSpPr txBox="1"/>
          <p:nvPr/>
        </p:nvSpPr>
        <p:spPr>
          <a:xfrm>
            <a:off x="6227763" y="2144713"/>
            <a:ext cx="2520950" cy="7794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a:solidFill>
                  <a:schemeClr val="dk1"/>
                </a:solidFill>
                <a:latin typeface="Arial"/>
                <a:ea typeface="Arial"/>
                <a:cs typeface="Arial"/>
                <a:sym typeface="Arial"/>
              </a:rPr>
              <a:t>FATTORI </a:t>
            </a:r>
            <a:endParaRPr/>
          </a:p>
          <a:p>
            <a:pPr marL="0" marR="0" lvl="0" indent="0" algn="ctr" rtl="0">
              <a:spcBef>
                <a:spcPts val="900"/>
              </a:spcBef>
              <a:spcAft>
                <a:spcPts val="0"/>
              </a:spcAft>
              <a:buNone/>
            </a:pPr>
            <a:r>
              <a:rPr lang="it-IT" sz="1800" b="1">
                <a:solidFill>
                  <a:schemeClr val="dk1"/>
                </a:solidFill>
                <a:latin typeface="Arial"/>
                <a:ea typeface="Arial"/>
                <a:cs typeface="Arial"/>
                <a:sym typeface="Arial"/>
              </a:rPr>
              <a:t>SOCIO - ECONOMICI</a:t>
            </a:r>
            <a:endParaRPr/>
          </a:p>
        </p:txBody>
      </p:sp>
      <p:sp>
        <p:nvSpPr>
          <p:cNvPr id="362" name="Google Shape;362;p35"/>
          <p:cNvSpPr/>
          <p:nvPr/>
        </p:nvSpPr>
        <p:spPr>
          <a:xfrm>
            <a:off x="3275013" y="1916113"/>
            <a:ext cx="2520950" cy="1223962"/>
          </a:xfrm>
          <a:prstGeom prst="flowChartProcess">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3" name="Google Shape;363;p35"/>
          <p:cNvSpPr/>
          <p:nvPr/>
        </p:nvSpPr>
        <p:spPr>
          <a:xfrm>
            <a:off x="395288" y="1916113"/>
            <a:ext cx="2520950" cy="1223962"/>
          </a:xfrm>
          <a:prstGeom prst="flowChartProcess">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4" name="Google Shape;364;p35"/>
          <p:cNvSpPr txBox="1"/>
          <p:nvPr/>
        </p:nvSpPr>
        <p:spPr>
          <a:xfrm>
            <a:off x="395288" y="2274888"/>
            <a:ext cx="2520950" cy="3667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a:solidFill>
                  <a:schemeClr val="dk1"/>
                </a:solidFill>
                <a:latin typeface="Arial"/>
                <a:ea typeface="Arial"/>
                <a:cs typeface="Arial"/>
                <a:sym typeface="Arial"/>
              </a:rPr>
              <a:t>PERCEZIONE</a:t>
            </a:r>
            <a:endParaRPr/>
          </a:p>
        </p:txBody>
      </p:sp>
      <p:sp>
        <p:nvSpPr>
          <p:cNvPr id="365" name="Google Shape;365;p35"/>
          <p:cNvSpPr txBox="1"/>
          <p:nvPr/>
        </p:nvSpPr>
        <p:spPr>
          <a:xfrm>
            <a:off x="3276600" y="2132013"/>
            <a:ext cx="2520950" cy="7794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a:solidFill>
                  <a:schemeClr val="dk1"/>
                </a:solidFill>
                <a:latin typeface="Arial"/>
                <a:ea typeface="Arial"/>
                <a:cs typeface="Arial"/>
                <a:sym typeface="Arial"/>
              </a:rPr>
              <a:t>FATTORI </a:t>
            </a:r>
            <a:endParaRPr/>
          </a:p>
          <a:p>
            <a:pPr marL="0" marR="0" lvl="0" indent="0" algn="ctr" rtl="0">
              <a:spcBef>
                <a:spcPts val="900"/>
              </a:spcBef>
              <a:spcAft>
                <a:spcPts val="0"/>
              </a:spcAft>
              <a:buNone/>
            </a:pPr>
            <a:r>
              <a:rPr lang="it-IT" sz="1800" b="1">
                <a:solidFill>
                  <a:schemeClr val="dk1"/>
                </a:solidFill>
                <a:latin typeface="Arial"/>
                <a:ea typeface="Arial"/>
                <a:cs typeface="Arial"/>
                <a:sym typeface="Arial"/>
              </a:rPr>
              <a:t>PSICOLOGICI</a:t>
            </a:r>
            <a:endParaRPr/>
          </a:p>
        </p:txBody>
      </p:sp>
      <p:sp>
        <p:nvSpPr>
          <p:cNvPr id="366" name="Google Shape;366;p35"/>
          <p:cNvSpPr/>
          <p:nvPr/>
        </p:nvSpPr>
        <p:spPr>
          <a:xfrm>
            <a:off x="1258888" y="3213100"/>
            <a:ext cx="792162" cy="719138"/>
          </a:xfrm>
          <a:prstGeom prst="downArrow">
            <a:avLst>
              <a:gd name="adj1" fmla="val 50000"/>
              <a:gd name="adj2" fmla="val 25000"/>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7" name="Google Shape;367;p35"/>
          <p:cNvSpPr/>
          <p:nvPr/>
        </p:nvSpPr>
        <p:spPr>
          <a:xfrm>
            <a:off x="4140200" y="3213100"/>
            <a:ext cx="792163" cy="719138"/>
          </a:xfrm>
          <a:prstGeom prst="downArrow">
            <a:avLst>
              <a:gd name="adj1" fmla="val 50000"/>
              <a:gd name="adj2" fmla="val 25000"/>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8" name="Google Shape;368;p35"/>
          <p:cNvSpPr/>
          <p:nvPr/>
        </p:nvSpPr>
        <p:spPr>
          <a:xfrm>
            <a:off x="7092950" y="3213100"/>
            <a:ext cx="792163" cy="719138"/>
          </a:xfrm>
          <a:prstGeom prst="downArrow">
            <a:avLst>
              <a:gd name="adj1" fmla="val 50000"/>
              <a:gd name="adj2" fmla="val 25000"/>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9" name="Google Shape;369;p35"/>
          <p:cNvSpPr txBox="1"/>
          <p:nvPr/>
        </p:nvSpPr>
        <p:spPr>
          <a:xfrm>
            <a:off x="468313" y="4148138"/>
            <a:ext cx="2374900" cy="6413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a:solidFill>
                  <a:schemeClr val="dk1"/>
                </a:solidFill>
                <a:latin typeface="Arial"/>
                <a:ea typeface="Arial"/>
                <a:cs typeface="Arial"/>
                <a:sym typeface="Arial"/>
              </a:rPr>
              <a:t>EFFETTO FISIOLOGICO</a:t>
            </a:r>
            <a:endParaRPr/>
          </a:p>
        </p:txBody>
      </p:sp>
      <p:sp>
        <p:nvSpPr>
          <p:cNvPr id="370" name="Google Shape;370;p35"/>
          <p:cNvSpPr txBox="1"/>
          <p:nvPr/>
        </p:nvSpPr>
        <p:spPr>
          <a:xfrm>
            <a:off x="6300788" y="4149725"/>
            <a:ext cx="2374900" cy="3667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a:solidFill>
                  <a:schemeClr val="dk1"/>
                </a:solidFill>
                <a:latin typeface="Arial"/>
                <a:ea typeface="Arial"/>
                <a:cs typeface="Arial"/>
                <a:sym typeface="Arial"/>
              </a:rPr>
              <a:t>ATTITUDINE</a:t>
            </a:r>
            <a:endParaRPr/>
          </a:p>
        </p:txBody>
      </p:sp>
      <p:sp>
        <p:nvSpPr>
          <p:cNvPr id="371" name="Google Shape;371;p35"/>
          <p:cNvSpPr txBox="1"/>
          <p:nvPr/>
        </p:nvSpPr>
        <p:spPr>
          <a:xfrm>
            <a:off x="3349625" y="4149725"/>
            <a:ext cx="2374900" cy="3667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a:solidFill>
                  <a:schemeClr val="dk1"/>
                </a:solidFill>
                <a:latin typeface="Arial"/>
                <a:ea typeface="Arial"/>
                <a:cs typeface="Arial"/>
                <a:sym typeface="Arial"/>
              </a:rPr>
              <a:t>PREFERENZA</a:t>
            </a:r>
            <a:endParaRPr/>
          </a:p>
        </p:txBody>
      </p:sp>
      <p:sp>
        <p:nvSpPr>
          <p:cNvPr id="372" name="Google Shape;372;p35"/>
          <p:cNvSpPr/>
          <p:nvPr/>
        </p:nvSpPr>
        <p:spPr>
          <a:xfrm rot="5400000">
            <a:off x="1258888" y="5084763"/>
            <a:ext cx="1584325" cy="1152525"/>
          </a:xfrm>
          <a:custGeom>
            <a:avLst/>
            <a:gdLst/>
            <a:ahLst/>
            <a:cxnLst/>
            <a:rect l="l" t="t" r="r" b="b"/>
            <a:pathLst>
              <a:path w="21600" h="21600" extrusionOk="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73" name="Google Shape;373;p35"/>
          <p:cNvSpPr/>
          <p:nvPr/>
        </p:nvSpPr>
        <p:spPr>
          <a:xfrm rot="-5400000" flipH="1">
            <a:off x="6337301" y="5048250"/>
            <a:ext cx="1511300" cy="1152525"/>
          </a:xfrm>
          <a:custGeom>
            <a:avLst/>
            <a:gdLst/>
            <a:ahLst/>
            <a:cxnLst/>
            <a:rect l="l" t="t" r="r" b="b"/>
            <a:pathLst>
              <a:path w="21600" h="21600" extrusionOk="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74" name="Google Shape;374;p35"/>
          <p:cNvSpPr/>
          <p:nvPr/>
        </p:nvSpPr>
        <p:spPr>
          <a:xfrm>
            <a:off x="4140200" y="4797425"/>
            <a:ext cx="792163" cy="719138"/>
          </a:xfrm>
          <a:prstGeom prst="downArrow">
            <a:avLst>
              <a:gd name="adj1" fmla="val 50000"/>
              <a:gd name="adj2" fmla="val 25000"/>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75" name="Google Shape;375;p35"/>
          <p:cNvSpPr txBox="1"/>
          <p:nvPr/>
        </p:nvSpPr>
        <p:spPr>
          <a:xfrm>
            <a:off x="2700338" y="5657850"/>
            <a:ext cx="3671887" cy="5794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3200" b="1">
                <a:solidFill>
                  <a:schemeClr val="dk1"/>
                </a:solidFill>
                <a:latin typeface="Arial"/>
                <a:ea typeface="Arial"/>
                <a:cs typeface="Arial"/>
                <a:sym typeface="Arial"/>
              </a:rPr>
              <a:t>VALUTAZIONE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Fisiologia della percezione</a:t>
            </a:r>
            <a:endParaRPr/>
          </a:p>
        </p:txBody>
      </p:sp>
      <p:sp>
        <p:nvSpPr>
          <p:cNvPr id="381" name="Google Shape;381;p36"/>
          <p:cNvSpPr txBox="1">
            <a:spLocks noGrp="1"/>
          </p:cNvSpPr>
          <p:nvPr>
            <p:ph type="body" idx="1"/>
          </p:nvPr>
        </p:nvSpPr>
        <p:spPr>
          <a:xfrm>
            <a:off x="395288" y="1600200"/>
            <a:ext cx="4176712" cy="5257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800"/>
              <a:buFont typeface="Noto Sans Symbols"/>
              <a:buNone/>
            </a:pPr>
            <a:r>
              <a:rPr lang="it-IT">
                <a:latin typeface="Arial"/>
                <a:ea typeface="Arial"/>
                <a:cs typeface="Arial"/>
                <a:sym typeface="Arial"/>
              </a:rPr>
              <a:t>I 5 SENSI</a:t>
            </a:r>
            <a:endParaRPr/>
          </a:p>
          <a:p>
            <a:pPr marL="342900" lvl="0" indent="-165100" algn="l" rtl="0">
              <a:spcBef>
                <a:spcPts val="560"/>
              </a:spcBef>
              <a:spcAft>
                <a:spcPts val="0"/>
              </a:spcAft>
              <a:buSzPts val="2800"/>
              <a:buNone/>
            </a:pPr>
            <a:endParaRPr>
              <a:latin typeface="Arial"/>
              <a:ea typeface="Arial"/>
              <a:cs typeface="Arial"/>
              <a:sym typeface="Arial"/>
            </a:endParaRPr>
          </a:p>
          <a:p>
            <a:pPr marL="342900" lvl="0" indent="-342900" algn="l" rtl="0">
              <a:spcBef>
                <a:spcPts val="560"/>
              </a:spcBef>
              <a:spcAft>
                <a:spcPts val="0"/>
              </a:spcAft>
              <a:buSzPts val="2800"/>
              <a:buChar char="●"/>
            </a:pPr>
            <a:r>
              <a:rPr lang="it-IT">
                <a:latin typeface="Arial"/>
                <a:ea typeface="Arial"/>
                <a:cs typeface="Arial"/>
                <a:sym typeface="Arial"/>
              </a:rPr>
              <a:t>Vista: colore forma</a:t>
            </a:r>
            <a:endParaRPr/>
          </a:p>
          <a:p>
            <a:pPr marL="342900" lvl="0" indent="-241300" algn="l" rtl="0">
              <a:spcBef>
                <a:spcPts val="320"/>
              </a:spcBef>
              <a:spcAft>
                <a:spcPts val="0"/>
              </a:spcAft>
              <a:buSzPts val="1600"/>
              <a:buNone/>
            </a:pPr>
            <a:endParaRPr sz="1600">
              <a:latin typeface="Arial"/>
              <a:ea typeface="Arial"/>
              <a:cs typeface="Arial"/>
              <a:sym typeface="Arial"/>
            </a:endParaRPr>
          </a:p>
          <a:p>
            <a:pPr marL="342900" lvl="0" indent="-342900" algn="l" rtl="0">
              <a:spcBef>
                <a:spcPts val="560"/>
              </a:spcBef>
              <a:spcAft>
                <a:spcPts val="0"/>
              </a:spcAft>
              <a:buSzPts val="2800"/>
              <a:buChar char="●"/>
            </a:pPr>
            <a:r>
              <a:rPr lang="it-IT">
                <a:latin typeface="Arial"/>
                <a:ea typeface="Arial"/>
                <a:cs typeface="Arial"/>
                <a:sym typeface="Arial"/>
              </a:rPr>
              <a:t>Odorato: odore, aroma</a:t>
            </a:r>
            <a:endParaRPr/>
          </a:p>
          <a:p>
            <a:pPr marL="342900" lvl="0" indent="-241300" algn="l" rtl="0">
              <a:spcBef>
                <a:spcPts val="320"/>
              </a:spcBef>
              <a:spcAft>
                <a:spcPts val="0"/>
              </a:spcAft>
              <a:buSzPts val="1600"/>
              <a:buNone/>
            </a:pPr>
            <a:endParaRPr sz="1600">
              <a:latin typeface="Arial"/>
              <a:ea typeface="Arial"/>
              <a:cs typeface="Arial"/>
              <a:sym typeface="Arial"/>
            </a:endParaRPr>
          </a:p>
          <a:p>
            <a:pPr marL="342900" lvl="0" indent="-342900" algn="l" rtl="0">
              <a:spcBef>
                <a:spcPts val="560"/>
              </a:spcBef>
              <a:spcAft>
                <a:spcPts val="0"/>
              </a:spcAft>
              <a:buSzPts val="2800"/>
              <a:buChar char="●"/>
            </a:pPr>
            <a:r>
              <a:rPr lang="it-IT">
                <a:latin typeface="Arial"/>
                <a:ea typeface="Arial"/>
                <a:cs typeface="Arial"/>
                <a:sym typeface="Arial"/>
              </a:rPr>
              <a:t>Gusto: gusto </a:t>
            </a:r>
            <a:endParaRPr/>
          </a:p>
          <a:p>
            <a:pPr marL="342900" lvl="0" indent="-241300" algn="l" rtl="0">
              <a:spcBef>
                <a:spcPts val="320"/>
              </a:spcBef>
              <a:spcAft>
                <a:spcPts val="0"/>
              </a:spcAft>
              <a:buSzPts val="1600"/>
              <a:buNone/>
            </a:pPr>
            <a:endParaRPr sz="1600">
              <a:latin typeface="Arial"/>
              <a:ea typeface="Arial"/>
              <a:cs typeface="Arial"/>
              <a:sym typeface="Arial"/>
            </a:endParaRPr>
          </a:p>
          <a:p>
            <a:pPr marL="342900" lvl="0" indent="-342900" algn="l" rtl="0">
              <a:spcBef>
                <a:spcPts val="560"/>
              </a:spcBef>
              <a:spcAft>
                <a:spcPts val="0"/>
              </a:spcAft>
              <a:buSzPts val="2800"/>
              <a:buChar char="●"/>
            </a:pPr>
            <a:r>
              <a:rPr lang="it-IT">
                <a:latin typeface="Arial"/>
                <a:ea typeface="Arial"/>
                <a:cs typeface="Arial"/>
                <a:sym typeface="Arial"/>
              </a:rPr>
              <a:t>Tatto: consistenza</a:t>
            </a:r>
            <a:endParaRPr/>
          </a:p>
          <a:p>
            <a:pPr marL="342900" lvl="0" indent="-241300" algn="l" rtl="0">
              <a:spcBef>
                <a:spcPts val="320"/>
              </a:spcBef>
              <a:spcAft>
                <a:spcPts val="0"/>
              </a:spcAft>
              <a:buSzPts val="1600"/>
              <a:buNone/>
            </a:pPr>
            <a:endParaRPr sz="1600">
              <a:latin typeface="Arial"/>
              <a:ea typeface="Arial"/>
              <a:cs typeface="Arial"/>
              <a:sym typeface="Arial"/>
            </a:endParaRPr>
          </a:p>
          <a:p>
            <a:pPr marL="342900" lvl="0" indent="-342900" algn="l" rtl="0">
              <a:spcBef>
                <a:spcPts val="560"/>
              </a:spcBef>
              <a:spcAft>
                <a:spcPts val="0"/>
              </a:spcAft>
              <a:buSzPts val="2800"/>
              <a:buChar char="●"/>
            </a:pPr>
            <a:r>
              <a:rPr lang="it-IT">
                <a:latin typeface="Arial"/>
                <a:ea typeface="Arial"/>
                <a:cs typeface="Arial"/>
                <a:sym typeface="Arial"/>
              </a:rPr>
              <a:t>Udito: croccantezza</a:t>
            </a:r>
            <a:endParaRPr/>
          </a:p>
        </p:txBody>
      </p:sp>
      <p:sp>
        <p:nvSpPr>
          <p:cNvPr id="382" name="Google Shape;382;p36"/>
          <p:cNvSpPr txBox="1">
            <a:spLocks noGrp="1"/>
          </p:cNvSpPr>
          <p:nvPr>
            <p:ph type="body" idx="2"/>
          </p:nvPr>
        </p:nvSpPr>
        <p:spPr>
          <a:xfrm>
            <a:off x="4710113" y="1600200"/>
            <a:ext cx="4038600" cy="5257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800"/>
              <a:buChar char="●"/>
            </a:pPr>
            <a:r>
              <a:rPr lang="it-IT">
                <a:latin typeface="Arial"/>
                <a:ea typeface="Arial"/>
                <a:cs typeface="Arial"/>
                <a:sym typeface="Arial"/>
              </a:rPr>
              <a:t>“SENSAZIONI”</a:t>
            </a:r>
            <a:endParaRPr>
              <a:latin typeface="Arial"/>
              <a:ea typeface="Arial"/>
              <a:cs typeface="Arial"/>
              <a:sym typeface="Arial"/>
            </a:endParaRPr>
          </a:p>
          <a:p>
            <a:pPr marL="342900" lvl="0" indent="-165100" algn="l" rtl="0">
              <a:spcBef>
                <a:spcPts val="560"/>
              </a:spcBef>
              <a:spcAft>
                <a:spcPts val="0"/>
              </a:spcAft>
              <a:buSzPts val="2800"/>
              <a:buNone/>
            </a:pPr>
            <a:endParaRPr>
              <a:latin typeface="Arial"/>
              <a:ea typeface="Arial"/>
              <a:cs typeface="Arial"/>
              <a:sym typeface="Arial"/>
            </a:endParaRPr>
          </a:p>
          <a:p>
            <a:pPr marL="342900" lvl="0" indent="-342900" algn="l" rtl="0">
              <a:spcBef>
                <a:spcPts val="560"/>
              </a:spcBef>
              <a:spcAft>
                <a:spcPts val="0"/>
              </a:spcAft>
              <a:buSzPts val="2800"/>
              <a:buChar char="●"/>
            </a:pPr>
            <a:r>
              <a:rPr lang="it-IT">
                <a:latin typeface="Arial"/>
                <a:ea typeface="Arial"/>
                <a:cs typeface="Arial"/>
                <a:sym typeface="Arial"/>
              </a:rPr>
              <a:t>Calore/Freddo</a:t>
            </a:r>
            <a:endParaRPr/>
          </a:p>
          <a:p>
            <a:pPr marL="342900" lvl="0" indent="-254000" algn="l" rtl="0">
              <a:spcBef>
                <a:spcPts val="280"/>
              </a:spcBef>
              <a:spcAft>
                <a:spcPts val="0"/>
              </a:spcAft>
              <a:buSzPts val="1400"/>
              <a:buNone/>
            </a:pPr>
            <a:endParaRPr sz="1400">
              <a:latin typeface="Arial"/>
              <a:ea typeface="Arial"/>
              <a:cs typeface="Arial"/>
              <a:sym typeface="Arial"/>
            </a:endParaRPr>
          </a:p>
          <a:p>
            <a:pPr marL="342900" lvl="0" indent="-342900" algn="l" rtl="0">
              <a:spcBef>
                <a:spcPts val="560"/>
              </a:spcBef>
              <a:spcAft>
                <a:spcPts val="0"/>
              </a:spcAft>
              <a:buSzPts val="2800"/>
              <a:buChar char="●"/>
            </a:pPr>
            <a:r>
              <a:rPr lang="it-IT">
                <a:latin typeface="Arial"/>
                <a:ea typeface="Arial"/>
                <a:cs typeface="Arial"/>
                <a:sym typeface="Arial"/>
              </a:rPr>
              <a:t>Movimento</a:t>
            </a:r>
            <a:endParaRPr/>
          </a:p>
          <a:p>
            <a:pPr marL="342900" lvl="0" indent="-254000" algn="l" rtl="0">
              <a:spcBef>
                <a:spcPts val="280"/>
              </a:spcBef>
              <a:spcAft>
                <a:spcPts val="0"/>
              </a:spcAft>
              <a:buSzPts val="1400"/>
              <a:buNone/>
            </a:pPr>
            <a:endParaRPr sz="1400">
              <a:latin typeface="Arial"/>
              <a:ea typeface="Arial"/>
              <a:cs typeface="Arial"/>
              <a:sym typeface="Arial"/>
            </a:endParaRPr>
          </a:p>
          <a:p>
            <a:pPr marL="342900" lvl="0" indent="-342900" algn="l" rtl="0">
              <a:spcBef>
                <a:spcPts val="560"/>
              </a:spcBef>
              <a:spcAft>
                <a:spcPts val="0"/>
              </a:spcAft>
              <a:buSzPts val="2800"/>
              <a:buChar char="●"/>
            </a:pPr>
            <a:r>
              <a:rPr lang="it-IT">
                <a:latin typeface="Arial"/>
                <a:ea typeface="Arial"/>
                <a:cs typeface="Arial"/>
                <a:sym typeface="Arial"/>
              </a:rPr>
              <a:t>Dolore</a:t>
            </a:r>
            <a:endParaRPr/>
          </a:p>
          <a:p>
            <a:pPr marL="342900" lvl="0" indent="-254000" algn="l" rtl="0">
              <a:spcBef>
                <a:spcPts val="280"/>
              </a:spcBef>
              <a:spcAft>
                <a:spcPts val="0"/>
              </a:spcAft>
              <a:buSzPts val="1400"/>
              <a:buNone/>
            </a:pPr>
            <a:endParaRPr sz="1400">
              <a:latin typeface="Arial"/>
              <a:ea typeface="Arial"/>
              <a:cs typeface="Arial"/>
              <a:sym typeface="Arial"/>
            </a:endParaRPr>
          </a:p>
          <a:p>
            <a:pPr marL="342900" lvl="0" indent="-342900" algn="l" rtl="0">
              <a:spcBef>
                <a:spcPts val="560"/>
              </a:spcBef>
              <a:spcAft>
                <a:spcPts val="0"/>
              </a:spcAft>
              <a:buSzPts val="2800"/>
              <a:buChar char="●"/>
            </a:pPr>
            <a:r>
              <a:rPr lang="it-IT">
                <a:latin typeface="Arial"/>
                <a:ea typeface="Arial"/>
                <a:cs typeface="Arial"/>
                <a:sym typeface="Arial"/>
              </a:rPr>
              <a:t>Equilibrio</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Sensazione</a:t>
            </a:r>
            <a:endParaRPr>
              <a:latin typeface="Arial"/>
              <a:ea typeface="Arial"/>
              <a:cs typeface="Arial"/>
              <a:sym typeface="Arial"/>
            </a:endParaRPr>
          </a:p>
        </p:txBody>
      </p:sp>
      <p:sp>
        <p:nvSpPr>
          <p:cNvPr id="388" name="Google Shape;388;p37"/>
          <p:cNvSpPr txBox="1">
            <a:spLocks noGrp="1"/>
          </p:cNvSpPr>
          <p:nvPr>
            <p:ph type="body" idx="1"/>
          </p:nvPr>
        </p:nvSpPr>
        <p:spPr>
          <a:xfrm>
            <a:off x="457200" y="2210643"/>
            <a:ext cx="4038600" cy="4530725"/>
          </a:xfrm>
          <a:prstGeom prst="rect">
            <a:avLst/>
          </a:prstGeom>
          <a:noFill/>
          <a:ln>
            <a:noFill/>
          </a:ln>
        </p:spPr>
        <p:txBody>
          <a:bodyPr spcFirstLastPara="1" wrap="square" lIns="91425" tIns="45700" rIns="91425" bIns="45700" anchor="t" anchorCtr="0">
            <a:noAutofit/>
          </a:bodyPr>
          <a:lstStyle/>
          <a:p>
            <a:pPr marL="342900" lvl="0" indent="-342900" algn="ctr" rtl="0">
              <a:spcBef>
                <a:spcPts val="0"/>
              </a:spcBef>
              <a:spcAft>
                <a:spcPts val="0"/>
              </a:spcAft>
              <a:buSzPts val="2800"/>
              <a:buChar char="●"/>
            </a:pPr>
            <a:r>
              <a:rPr lang="it-IT">
                <a:latin typeface="Arial"/>
                <a:ea typeface="Arial"/>
                <a:cs typeface="Arial"/>
                <a:sym typeface="Arial"/>
              </a:rPr>
              <a:t> Senso</a:t>
            </a:r>
            <a:endParaRPr/>
          </a:p>
          <a:p>
            <a:pPr marL="342900" lvl="0" indent="-165100" algn="ctr" rtl="0">
              <a:spcBef>
                <a:spcPts val="560"/>
              </a:spcBef>
              <a:spcAft>
                <a:spcPts val="0"/>
              </a:spcAft>
              <a:buSzPts val="2800"/>
              <a:buNone/>
            </a:pPr>
            <a:endParaRPr>
              <a:latin typeface="Arial"/>
              <a:ea typeface="Arial"/>
              <a:cs typeface="Arial"/>
              <a:sym typeface="Arial"/>
            </a:endParaRPr>
          </a:p>
          <a:p>
            <a:pPr marL="342900" lvl="0" indent="-342900" algn="ctr" rtl="0">
              <a:spcBef>
                <a:spcPts val="560"/>
              </a:spcBef>
              <a:spcAft>
                <a:spcPts val="0"/>
              </a:spcAft>
              <a:buSzPts val="2800"/>
              <a:buFont typeface="Noto Sans Symbols"/>
              <a:buNone/>
            </a:pPr>
            <a:r>
              <a:rPr lang="it-IT"/>
              <a:t>Sensazione specifica:</a:t>
            </a:r>
            <a:endParaRPr/>
          </a:p>
          <a:p>
            <a:pPr marL="342900" lvl="0" indent="-342900" algn="ctr" rtl="0">
              <a:spcBef>
                <a:spcPts val="560"/>
              </a:spcBef>
              <a:spcAft>
                <a:spcPts val="0"/>
              </a:spcAft>
              <a:buSzPts val="2800"/>
              <a:buFont typeface="Noto Sans Symbols"/>
              <a:buNone/>
            </a:pPr>
            <a:r>
              <a:rPr lang="it-IT"/>
              <a:t>r</a:t>
            </a:r>
            <a:r>
              <a:rPr lang="it-IT">
                <a:latin typeface="Arial"/>
                <a:ea typeface="Arial"/>
                <a:cs typeface="Arial"/>
                <a:sym typeface="Arial"/>
              </a:rPr>
              <a:t>ecettori specifici per uno stimolo</a:t>
            </a:r>
            <a:endParaRPr/>
          </a:p>
          <a:p>
            <a:pPr marL="342900" lvl="0" indent="-342900" algn="ctr" rtl="0">
              <a:spcBef>
                <a:spcPts val="560"/>
              </a:spcBef>
              <a:spcAft>
                <a:spcPts val="0"/>
              </a:spcAft>
              <a:buSzPts val="2800"/>
              <a:buFont typeface="Noto Sans Symbols"/>
              <a:buNone/>
            </a:pPr>
            <a:endParaRPr>
              <a:latin typeface="Arial"/>
              <a:ea typeface="Arial"/>
              <a:cs typeface="Arial"/>
              <a:sym typeface="Arial"/>
            </a:endParaRPr>
          </a:p>
        </p:txBody>
      </p:sp>
      <p:sp>
        <p:nvSpPr>
          <p:cNvPr id="389" name="Google Shape;389;p37"/>
          <p:cNvSpPr txBox="1">
            <a:spLocks noGrp="1"/>
          </p:cNvSpPr>
          <p:nvPr>
            <p:ph type="body" idx="2"/>
          </p:nvPr>
        </p:nvSpPr>
        <p:spPr>
          <a:xfrm>
            <a:off x="4648200" y="2210643"/>
            <a:ext cx="4038600" cy="4530725"/>
          </a:xfrm>
          <a:prstGeom prst="rect">
            <a:avLst/>
          </a:prstGeom>
          <a:noFill/>
          <a:ln>
            <a:noFill/>
          </a:ln>
        </p:spPr>
        <p:txBody>
          <a:bodyPr spcFirstLastPara="1" wrap="square" lIns="91425" tIns="45700" rIns="91425" bIns="45700" anchor="t" anchorCtr="0">
            <a:noAutofit/>
          </a:bodyPr>
          <a:lstStyle/>
          <a:p>
            <a:pPr marL="342900" lvl="0" indent="-342900" algn="ctr" rtl="0">
              <a:spcBef>
                <a:spcPts val="0"/>
              </a:spcBef>
              <a:spcAft>
                <a:spcPts val="0"/>
              </a:spcAft>
              <a:buSzPts val="2800"/>
              <a:buChar char="●"/>
            </a:pPr>
            <a:r>
              <a:rPr lang="it-IT">
                <a:latin typeface="Arial"/>
                <a:ea typeface="Arial"/>
                <a:cs typeface="Arial"/>
                <a:sym typeface="Arial"/>
              </a:rPr>
              <a:t>“Sensazione”</a:t>
            </a:r>
            <a:endParaRPr>
              <a:latin typeface="Arial"/>
              <a:ea typeface="Arial"/>
              <a:cs typeface="Arial"/>
              <a:sym typeface="Arial"/>
            </a:endParaRPr>
          </a:p>
          <a:p>
            <a:pPr marL="342900" lvl="0" indent="-165100" algn="l" rtl="0">
              <a:spcBef>
                <a:spcPts val="560"/>
              </a:spcBef>
              <a:spcAft>
                <a:spcPts val="0"/>
              </a:spcAft>
              <a:buSzPts val="2800"/>
              <a:buNone/>
            </a:pPr>
            <a:endParaRPr>
              <a:latin typeface="Arial"/>
              <a:ea typeface="Arial"/>
              <a:cs typeface="Arial"/>
              <a:sym typeface="Arial"/>
            </a:endParaRPr>
          </a:p>
          <a:p>
            <a:pPr marL="342900" lvl="0" indent="-342900" algn="ctr" rtl="0">
              <a:spcBef>
                <a:spcPts val="560"/>
              </a:spcBef>
              <a:spcAft>
                <a:spcPts val="0"/>
              </a:spcAft>
              <a:buSzPts val="2800"/>
              <a:buFont typeface="Noto Sans Symbols"/>
              <a:buNone/>
            </a:pPr>
            <a:r>
              <a:rPr lang="it-IT">
                <a:latin typeface="Arial"/>
                <a:ea typeface="Arial"/>
                <a:cs typeface="Arial"/>
                <a:sym typeface="Arial"/>
              </a:rPr>
              <a:t>Aspecifica: </a:t>
            </a:r>
            <a:endParaRPr/>
          </a:p>
          <a:p>
            <a:pPr marL="342900" lvl="0" indent="-342900" algn="ctr" rtl="0">
              <a:spcBef>
                <a:spcPts val="560"/>
              </a:spcBef>
              <a:spcAft>
                <a:spcPts val="0"/>
              </a:spcAft>
              <a:buSzPts val="2800"/>
              <a:buFont typeface="Noto Sans Symbols"/>
              <a:buNone/>
            </a:pPr>
            <a:r>
              <a:rPr lang="it-IT">
                <a:latin typeface="Arial"/>
                <a:ea typeface="Arial"/>
                <a:cs typeface="Arial"/>
                <a:sym typeface="Arial"/>
              </a:rPr>
              <a:t>più recettori possono reagire allo stimolo</a:t>
            </a:r>
            <a:endParaRPr/>
          </a:p>
          <a:p>
            <a:pPr marL="342900" lvl="0" indent="-342900" algn="ctr" rtl="0">
              <a:spcBef>
                <a:spcPts val="560"/>
              </a:spcBef>
              <a:spcAft>
                <a:spcPts val="0"/>
              </a:spcAft>
              <a:buSzPts val="2800"/>
              <a:buFont typeface="Noto Sans Symbols"/>
              <a:buNone/>
            </a:pPr>
            <a:r>
              <a:rPr lang="it-IT"/>
              <a:t>oppure</a:t>
            </a:r>
            <a:endParaRPr/>
          </a:p>
          <a:p>
            <a:pPr marL="342900" lvl="0" indent="-342900" algn="ctr" rtl="0">
              <a:spcBef>
                <a:spcPts val="560"/>
              </a:spcBef>
              <a:spcAft>
                <a:spcPts val="0"/>
              </a:spcAft>
              <a:buSzPts val="2800"/>
              <a:buFont typeface="Noto Sans Symbols"/>
              <a:buNone/>
            </a:pPr>
            <a:r>
              <a:rPr lang="it-IT">
                <a:latin typeface="Arial"/>
                <a:ea typeface="Arial"/>
                <a:cs typeface="Arial"/>
                <a:sym typeface="Arial"/>
              </a:rPr>
              <a:t> nessun recettore reagisce allo stimolo</a:t>
            </a:r>
            <a:endParaRPr>
              <a:latin typeface="Arial"/>
              <a:ea typeface="Arial"/>
              <a:cs typeface="Arial"/>
              <a:sym typeface="Arial"/>
            </a:endParaRPr>
          </a:p>
        </p:txBody>
      </p:sp>
      <p:sp>
        <p:nvSpPr>
          <p:cNvPr id="390" name="Google Shape;390;p37"/>
          <p:cNvSpPr txBox="1"/>
          <p:nvPr/>
        </p:nvSpPr>
        <p:spPr>
          <a:xfrm>
            <a:off x="467544" y="1133872"/>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it-IT" sz="2800">
                <a:solidFill>
                  <a:schemeClr val="dk1"/>
                </a:solidFill>
                <a:latin typeface="Arial"/>
                <a:ea typeface="Arial"/>
                <a:cs typeface="Arial"/>
                <a:sym typeface="Arial"/>
              </a:rPr>
              <a:t>Stato di coscienza prodotto da uno stimolo</a:t>
            </a:r>
            <a:endParaRPr sz="2800">
              <a:solidFill>
                <a:schemeClr val="dk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RECETTORI SENSORIALI</a:t>
            </a:r>
            <a:endParaRPr>
              <a:latin typeface="Arial"/>
              <a:ea typeface="Arial"/>
              <a:cs typeface="Arial"/>
              <a:sym typeface="Arial"/>
            </a:endParaRPr>
          </a:p>
        </p:txBody>
      </p:sp>
      <p:sp>
        <p:nvSpPr>
          <p:cNvPr id="396" name="Google Shape;396;p38"/>
          <p:cNvSpPr txBox="1">
            <a:spLocks noGrp="1"/>
          </p:cNvSpPr>
          <p:nvPr>
            <p:ph type="body" idx="1"/>
          </p:nvPr>
        </p:nvSpPr>
        <p:spPr>
          <a:xfrm>
            <a:off x="107950" y="1916113"/>
            <a:ext cx="8686800" cy="4176712"/>
          </a:xfrm>
          <a:prstGeom prst="rect">
            <a:avLst/>
          </a:prstGeom>
          <a:noFill/>
          <a:ln>
            <a:noFill/>
          </a:ln>
        </p:spPr>
        <p:txBody>
          <a:bodyPr spcFirstLastPara="1" wrap="square" lIns="91425" tIns="45700" rIns="91425" bIns="45700" anchor="t" anchorCtr="0">
            <a:noAutofit/>
          </a:bodyPr>
          <a:lstStyle/>
          <a:p>
            <a:pPr marL="342900" lvl="0" indent="-342900" algn="just" rtl="0">
              <a:lnSpc>
                <a:spcPct val="80000"/>
              </a:lnSpc>
              <a:spcBef>
                <a:spcPts val="0"/>
              </a:spcBef>
              <a:spcAft>
                <a:spcPts val="0"/>
              </a:spcAft>
              <a:buSzPts val="2800"/>
              <a:buFont typeface="Noto Sans Symbols"/>
              <a:buNone/>
            </a:pPr>
            <a:r>
              <a:rPr lang="it-IT" sz="2800">
                <a:latin typeface="Arial"/>
                <a:ea typeface="Arial"/>
                <a:cs typeface="Arial"/>
                <a:sym typeface="Arial"/>
              </a:rPr>
              <a:t>	Tutti </a:t>
            </a:r>
            <a:r>
              <a:rPr lang="it-IT" sz="2800"/>
              <a:t>i sensi</a:t>
            </a:r>
            <a:r>
              <a:rPr lang="it-IT" sz="2800">
                <a:latin typeface="Arial"/>
                <a:ea typeface="Arial"/>
                <a:cs typeface="Arial"/>
                <a:sym typeface="Arial"/>
              </a:rPr>
              <a:t> si avvalgono di </a:t>
            </a:r>
            <a:r>
              <a:rPr lang="it-IT" sz="2800" b="1">
                <a:latin typeface="Arial"/>
                <a:ea typeface="Arial"/>
                <a:cs typeface="Arial"/>
                <a:sym typeface="Arial"/>
              </a:rPr>
              <a:t>recettori</a:t>
            </a:r>
            <a:r>
              <a:rPr lang="it-IT" sz="2800">
                <a:latin typeface="Arial"/>
                <a:ea typeface="Arial"/>
                <a:cs typeface="Arial"/>
                <a:sym typeface="Arial"/>
              </a:rPr>
              <a:t> per la percezione degli stimoli esterni.</a:t>
            </a:r>
            <a:endParaRPr/>
          </a:p>
          <a:p>
            <a:pPr marL="342900" lvl="0" indent="-342900" algn="just" rtl="0">
              <a:lnSpc>
                <a:spcPct val="80000"/>
              </a:lnSpc>
              <a:spcBef>
                <a:spcPts val="560"/>
              </a:spcBef>
              <a:spcAft>
                <a:spcPts val="0"/>
              </a:spcAft>
              <a:buSzPts val="2800"/>
              <a:buFont typeface="Noto Sans Symbols"/>
              <a:buNone/>
            </a:pPr>
            <a:br>
              <a:rPr lang="it-IT" sz="2800">
                <a:latin typeface="Arial"/>
                <a:ea typeface="Arial"/>
                <a:cs typeface="Arial"/>
                <a:sym typeface="Arial"/>
              </a:rPr>
            </a:br>
            <a:r>
              <a:rPr lang="it-IT" sz="2800">
                <a:latin typeface="Arial"/>
                <a:ea typeface="Arial"/>
                <a:cs typeface="Arial"/>
                <a:sym typeface="Arial"/>
              </a:rPr>
              <a:t>Nel suo significato più generale, un </a:t>
            </a:r>
            <a:r>
              <a:rPr lang="it-IT" sz="2800" b="1">
                <a:latin typeface="Arial"/>
                <a:ea typeface="Arial"/>
                <a:cs typeface="Arial"/>
                <a:sym typeface="Arial"/>
              </a:rPr>
              <a:t>recettore</a:t>
            </a:r>
            <a:r>
              <a:rPr lang="it-IT" sz="2800">
                <a:latin typeface="Arial"/>
                <a:ea typeface="Arial"/>
                <a:cs typeface="Arial"/>
                <a:sym typeface="Arial"/>
              </a:rPr>
              <a:t> è una struttura che si modifica quando viene eccitata da uno stimolo ambientale, determinando la produzione di un segnale.</a:t>
            </a:r>
            <a:endParaRPr/>
          </a:p>
          <a:p>
            <a:pPr marL="342900" lvl="0" indent="-342900" algn="just" rtl="0">
              <a:lnSpc>
                <a:spcPct val="80000"/>
              </a:lnSpc>
              <a:spcBef>
                <a:spcPts val="560"/>
              </a:spcBef>
              <a:spcAft>
                <a:spcPts val="0"/>
              </a:spcAft>
              <a:buSzPts val="2800"/>
              <a:buFont typeface="Noto Sans Symbols"/>
              <a:buNone/>
            </a:pPr>
            <a:endParaRPr sz="2800">
              <a:latin typeface="Arial"/>
              <a:ea typeface="Arial"/>
              <a:cs typeface="Arial"/>
              <a:sym typeface="Arial"/>
            </a:endParaRPr>
          </a:p>
          <a:p>
            <a:pPr marL="342900" lvl="0" indent="-342900" algn="just" rtl="0">
              <a:lnSpc>
                <a:spcPct val="80000"/>
              </a:lnSpc>
              <a:spcBef>
                <a:spcPts val="560"/>
              </a:spcBef>
              <a:spcAft>
                <a:spcPts val="0"/>
              </a:spcAft>
              <a:buSzPts val="2800"/>
              <a:buFont typeface="Noto Sans Symbols"/>
              <a:buNone/>
            </a:pPr>
            <a:r>
              <a:rPr lang="it-IT" sz="2800">
                <a:latin typeface="Arial"/>
                <a:ea typeface="Arial"/>
                <a:cs typeface="Arial"/>
                <a:sym typeface="Arial"/>
              </a:rPr>
              <a:t>	Tutti i recettori sono </a:t>
            </a:r>
            <a:r>
              <a:rPr lang="it-IT" sz="2800" b="1">
                <a:latin typeface="Arial"/>
                <a:ea typeface="Arial"/>
                <a:cs typeface="Arial"/>
                <a:sym typeface="Arial"/>
              </a:rPr>
              <a:t>trasduttori</a:t>
            </a:r>
            <a:r>
              <a:rPr lang="it-IT" sz="2800">
                <a:latin typeface="Arial"/>
                <a:ea typeface="Arial"/>
                <a:cs typeface="Arial"/>
                <a:sym typeface="Arial"/>
              </a:rPr>
              <a:t>, cioè strutture che trasformano i segnali da una forma in un'altra.</a:t>
            </a:r>
            <a:endParaRPr/>
          </a:p>
          <a:p>
            <a:pPr marL="342900" lvl="0" indent="-342900" algn="just" rtl="0">
              <a:lnSpc>
                <a:spcPct val="80000"/>
              </a:lnSpc>
              <a:spcBef>
                <a:spcPts val="560"/>
              </a:spcBef>
              <a:spcAft>
                <a:spcPts val="0"/>
              </a:spcAft>
              <a:buSzPts val="2800"/>
              <a:buFont typeface="Noto Sans Symbols"/>
              <a:buNone/>
            </a:pPr>
            <a:endParaRPr sz="2800">
              <a:latin typeface="Arial"/>
              <a:ea typeface="Arial"/>
              <a:cs typeface="Arial"/>
              <a:sym typeface="Arial"/>
            </a:endParaRPr>
          </a:p>
          <a:p>
            <a:pPr marL="342900" lvl="0" indent="-342900" algn="just" rtl="0">
              <a:lnSpc>
                <a:spcPct val="80000"/>
              </a:lnSpc>
              <a:spcBef>
                <a:spcPts val="160"/>
              </a:spcBef>
              <a:spcAft>
                <a:spcPts val="0"/>
              </a:spcAft>
              <a:buSzPts val="800"/>
              <a:buFont typeface="Noto Sans Symbols"/>
              <a:buNone/>
            </a:pPr>
            <a:br>
              <a:rPr lang="it-IT" sz="800">
                <a:latin typeface="Arial"/>
                <a:ea typeface="Arial"/>
                <a:cs typeface="Arial"/>
                <a:sym typeface="Arial"/>
              </a:rPr>
            </a:br>
            <a:endParaRPr sz="800">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GLI ORGANI DELLA SENSAZIONE</a:t>
            </a:r>
            <a:endParaRPr>
              <a:latin typeface="Arial"/>
              <a:ea typeface="Arial"/>
              <a:cs typeface="Arial"/>
              <a:sym typeface="Arial"/>
            </a:endParaRPr>
          </a:p>
        </p:txBody>
      </p:sp>
      <p:sp>
        <p:nvSpPr>
          <p:cNvPr id="402" name="Google Shape;402;p39"/>
          <p:cNvSpPr txBox="1">
            <a:spLocks noGrp="1"/>
          </p:cNvSpPr>
          <p:nvPr>
            <p:ph type="body" idx="1"/>
          </p:nvPr>
        </p:nvSpPr>
        <p:spPr>
          <a:xfrm>
            <a:off x="539750" y="1733550"/>
            <a:ext cx="8280400" cy="50800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3200"/>
              <a:buChar char="●"/>
            </a:pPr>
            <a:r>
              <a:rPr lang="it-IT">
                <a:latin typeface="Arial"/>
                <a:ea typeface="Arial"/>
                <a:cs typeface="Arial"/>
                <a:sym typeface="Arial"/>
              </a:rPr>
              <a:t>VISTA: occhio</a:t>
            </a:r>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OLFATTO: membrana olfattiva</a:t>
            </a:r>
            <a:endParaRPr/>
          </a:p>
          <a:p>
            <a:pPr marL="342900" lvl="0" indent="-165100" algn="l" rtl="0">
              <a:lnSpc>
                <a:spcPct val="90000"/>
              </a:lnSpc>
              <a:spcBef>
                <a:spcPts val="560"/>
              </a:spcBef>
              <a:spcAft>
                <a:spcPts val="0"/>
              </a:spcAft>
              <a:buSzPts val="2800"/>
              <a:buNone/>
            </a:pPr>
            <a:endParaRPr sz="2800">
              <a:latin typeface="Arial"/>
              <a:ea typeface="Arial"/>
              <a:cs typeface="Arial"/>
              <a:sym typeface="Arial"/>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GUSTO: gemme gustative</a:t>
            </a:r>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TATTO: mani, denti e cavità boccale</a:t>
            </a:r>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UDITO: orecchio</a:t>
            </a:r>
            <a:endParaRPr/>
          </a:p>
          <a:p>
            <a:pPr marL="342900" lvl="0" indent="-190500" algn="l" rtl="0">
              <a:lnSpc>
                <a:spcPct val="90000"/>
              </a:lnSpc>
              <a:spcBef>
                <a:spcPts val="480"/>
              </a:spcBef>
              <a:spcAft>
                <a:spcPts val="0"/>
              </a:spcAft>
              <a:buSzPts val="2400"/>
              <a:buNone/>
            </a:pPr>
            <a:endParaRPr sz="2400">
              <a:latin typeface="Arial"/>
              <a:ea typeface="Arial"/>
              <a:cs typeface="Arial"/>
              <a:sym typeface="Arial"/>
            </a:endParaRPr>
          </a:p>
          <a:p>
            <a:pPr marL="342900" lvl="0" indent="-190500" algn="l" rtl="0">
              <a:lnSpc>
                <a:spcPct val="90000"/>
              </a:lnSpc>
              <a:spcBef>
                <a:spcPts val="480"/>
              </a:spcBef>
              <a:spcAft>
                <a:spcPts val="0"/>
              </a:spcAft>
              <a:buSzPts val="2400"/>
              <a:buNone/>
            </a:pPr>
            <a:endParaRPr sz="2400">
              <a:latin typeface="Arial"/>
              <a:ea typeface="Arial"/>
              <a:cs typeface="Arial"/>
              <a:sym typeface="Arial"/>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4"/>
          <p:cNvPicPr preferRelativeResize="0"/>
          <p:nvPr/>
        </p:nvPicPr>
        <p:blipFill rotWithShape="1">
          <a:blip r:embed="rId3">
            <a:alphaModFix/>
          </a:blip>
          <a:srcRect/>
          <a:stretch/>
        </p:blipFill>
        <p:spPr>
          <a:xfrm>
            <a:off x="14949" y="2060848"/>
            <a:ext cx="2399997" cy="1646229"/>
          </a:xfrm>
          <a:prstGeom prst="rect">
            <a:avLst/>
          </a:prstGeom>
          <a:noFill/>
          <a:ln>
            <a:noFill/>
          </a:ln>
        </p:spPr>
      </p:pic>
      <p:sp>
        <p:nvSpPr>
          <p:cNvPr id="146" name="Google Shape;146;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Obiettivo della scienza sensoriale</a:t>
            </a:r>
            <a:endParaRPr>
              <a:latin typeface="Arial"/>
              <a:ea typeface="Arial"/>
              <a:cs typeface="Arial"/>
              <a:sym typeface="Arial"/>
            </a:endParaRPr>
          </a:p>
        </p:txBody>
      </p:sp>
      <p:sp>
        <p:nvSpPr>
          <p:cNvPr id="147" name="Google Shape;147;p4"/>
          <p:cNvSpPr txBox="1">
            <a:spLocks noGrp="1"/>
          </p:cNvSpPr>
          <p:nvPr>
            <p:ph type="body" idx="1"/>
          </p:nvPr>
        </p:nvSpPr>
        <p:spPr>
          <a:xfrm>
            <a:off x="179512" y="1627584"/>
            <a:ext cx="8764226" cy="5257800"/>
          </a:xfrm>
          <a:prstGeom prst="rect">
            <a:avLst/>
          </a:prstGeom>
          <a:noFill/>
          <a:ln>
            <a:noFill/>
          </a:ln>
        </p:spPr>
        <p:txBody>
          <a:bodyPr spcFirstLastPara="1" wrap="square" lIns="91425" tIns="45700" rIns="91425" bIns="45700" anchor="t" anchorCtr="0">
            <a:normAutofit lnSpcReduction="10000"/>
          </a:bodyPr>
          <a:lstStyle/>
          <a:p>
            <a:pPr marL="342900" lvl="0" indent="-342900" algn="just" rtl="0">
              <a:spcBef>
                <a:spcPts val="0"/>
              </a:spcBef>
              <a:spcAft>
                <a:spcPts val="0"/>
              </a:spcAft>
              <a:buSzPts val="3200"/>
              <a:buFont typeface="Noto Sans Symbols"/>
              <a:buNone/>
            </a:pPr>
            <a:r>
              <a:rPr lang="it-IT">
                <a:latin typeface="Arial"/>
                <a:ea typeface="Arial"/>
                <a:cs typeface="Arial"/>
                <a:sym typeface="Arial"/>
              </a:rPr>
              <a:t>Comprendere:  </a:t>
            </a:r>
            <a:endParaRPr>
              <a:latin typeface="Arial"/>
              <a:ea typeface="Arial"/>
              <a:cs typeface="Arial"/>
              <a:sym typeface="Arial"/>
            </a:endParaRPr>
          </a:p>
          <a:p>
            <a:pPr marL="342900" lvl="0" indent="-342900" algn="ctr" rtl="0">
              <a:spcBef>
                <a:spcPts val="640"/>
              </a:spcBef>
              <a:spcAft>
                <a:spcPts val="0"/>
              </a:spcAft>
              <a:buSzPts val="3200"/>
              <a:buFont typeface="Noto Sans Symbols"/>
              <a:buNone/>
            </a:pPr>
            <a:r>
              <a:rPr lang="it-IT">
                <a:latin typeface="Arial"/>
                <a:ea typeface="Arial"/>
                <a:cs typeface="Arial"/>
                <a:sym typeface="Arial"/>
              </a:rPr>
              <a:t>relazione</a:t>
            </a:r>
            <a:endParaRPr>
              <a:latin typeface="Arial"/>
              <a:ea typeface="Arial"/>
              <a:cs typeface="Arial"/>
              <a:sym typeface="Arial"/>
            </a:endParaRPr>
          </a:p>
          <a:p>
            <a:pPr marL="342900" lvl="0" indent="-342900" algn="ctr" rtl="0">
              <a:spcBef>
                <a:spcPts val="640"/>
              </a:spcBef>
              <a:spcAft>
                <a:spcPts val="0"/>
              </a:spcAft>
              <a:buSzPts val="3200"/>
              <a:buFont typeface="Noto Sans Symbols"/>
              <a:buNone/>
            </a:pPr>
            <a:r>
              <a:rPr lang="it-IT">
                <a:solidFill>
                  <a:srgbClr val="800000"/>
                </a:solidFill>
                <a:latin typeface="Arial"/>
                <a:ea typeface="Arial"/>
                <a:cs typeface="Arial"/>
                <a:sym typeface="Arial"/>
              </a:rPr>
              <a:t>STIMOLO</a:t>
            </a:r>
            <a:r>
              <a:rPr lang="it-IT">
                <a:solidFill>
                  <a:srgbClr val="3366FF"/>
                </a:solidFill>
                <a:latin typeface="Arial"/>
                <a:ea typeface="Arial"/>
                <a:cs typeface="Arial"/>
                <a:sym typeface="Arial"/>
              </a:rPr>
              <a:t> – </a:t>
            </a:r>
            <a:r>
              <a:rPr lang="it-IT">
                <a:solidFill>
                  <a:srgbClr val="3AE4E6"/>
                </a:solidFill>
                <a:latin typeface="Arial"/>
                <a:ea typeface="Arial"/>
                <a:cs typeface="Arial"/>
                <a:sym typeface="Arial"/>
              </a:rPr>
              <a:t>RISPOSTA</a:t>
            </a:r>
            <a:r>
              <a:rPr lang="it-IT">
                <a:solidFill>
                  <a:srgbClr val="3366FF"/>
                </a:solidFill>
                <a:latin typeface="Arial"/>
                <a:ea typeface="Arial"/>
                <a:cs typeface="Arial"/>
                <a:sym typeface="Arial"/>
              </a:rPr>
              <a:t> </a:t>
            </a:r>
            <a:endParaRPr>
              <a:latin typeface="Arial"/>
              <a:ea typeface="Arial"/>
              <a:cs typeface="Arial"/>
              <a:sym typeface="Arial"/>
            </a:endParaRPr>
          </a:p>
          <a:p>
            <a:pPr marL="342900" lvl="0" indent="-342900" algn="just" rtl="0">
              <a:spcBef>
                <a:spcPts val="320"/>
              </a:spcBef>
              <a:spcAft>
                <a:spcPts val="0"/>
              </a:spcAft>
              <a:buSzPts val="1600"/>
              <a:buFont typeface="Noto Sans Symbols"/>
              <a:buNone/>
            </a:pPr>
            <a:endParaRPr sz="1600">
              <a:latin typeface="Arial"/>
              <a:ea typeface="Arial"/>
              <a:cs typeface="Arial"/>
              <a:sym typeface="Arial"/>
            </a:endParaRPr>
          </a:p>
          <a:p>
            <a:pPr marL="342900" lvl="0" indent="-342900" algn="ctr" rtl="0">
              <a:spcBef>
                <a:spcPts val="640"/>
              </a:spcBef>
              <a:spcAft>
                <a:spcPts val="0"/>
              </a:spcAft>
              <a:buSzPts val="3200"/>
              <a:buNone/>
            </a:pPr>
            <a:r>
              <a:rPr lang="it-IT">
                <a:latin typeface="Arial"/>
                <a:ea typeface="Arial"/>
                <a:cs typeface="Arial"/>
                <a:sym typeface="Arial"/>
              </a:rPr>
              <a:t>tra </a:t>
            </a:r>
            <a:r>
              <a:rPr lang="it-IT">
                <a:solidFill>
                  <a:schemeClr val="dk2"/>
                </a:solidFill>
                <a:latin typeface="Arial"/>
                <a:ea typeface="Arial"/>
                <a:cs typeface="Arial"/>
                <a:sym typeface="Arial"/>
              </a:rPr>
              <a:t>materiali complessi </a:t>
            </a:r>
            <a:r>
              <a:rPr lang="it-IT">
                <a:latin typeface="Arial"/>
                <a:ea typeface="Arial"/>
                <a:cs typeface="Arial"/>
                <a:sym typeface="Arial"/>
              </a:rPr>
              <a:t>ed un complesso </a:t>
            </a:r>
            <a:endParaRPr/>
          </a:p>
          <a:p>
            <a:pPr marL="342900" lvl="0" indent="-342900" algn="ctr" rtl="0">
              <a:spcBef>
                <a:spcPts val="640"/>
              </a:spcBef>
              <a:spcAft>
                <a:spcPts val="0"/>
              </a:spcAft>
              <a:buSzPts val="3200"/>
              <a:buNone/>
            </a:pPr>
            <a:r>
              <a:rPr lang="it-IT">
                <a:solidFill>
                  <a:srgbClr val="3AE4E6"/>
                </a:solidFill>
                <a:latin typeface="Arial"/>
                <a:ea typeface="Arial"/>
                <a:cs typeface="Arial"/>
                <a:sym typeface="Arial"/>
              </a:rPr>
              <a:t>sistema psico-fisiologico</a:t>
            </a:r>
            <a:endParaRPr>
              <a:latin typeface="Arial"/>
              <a:ea typeface="Arial"/>
              <a:cs typeface="Arial"/>
              <a:sym typeface="Arial"/>
            </a:endParaRPr>
          </a:p>
          <a:p>
            <a:pPr marL="342900" lvl="0" indent="-342900" algn="just" rtl="0">
              <a:spcBef>
                <a:spcPts val="200"/>
              </a:spcBef>
              <a:spcAft>
                <a:spcPts val="0"/>
              </a:spcAft>
              <a:buSzPts val="1000"/>
              <a:buFont typeface="Noto Sans Symbols"/>
              <a:buNone/>
            </a:pPr>
            <a:endParaRPr sz="1000">
              <a:latin typeface="Arial"/>
              <a:ea typeface="Arial"/>
              <a:cs typeface="Arial"/>
              <a:sym typeface="Arial"/>
            </a:endParaRPr>
          </a:p>
          <a:p>
            <a:pPr marL="342900" lvl="0" indent="-342900" algn="just" rtl="0">
              <a:spcBef>
                <a:spcPts val="200"/>
              </a:spcBef>
              <a:spcAft>
                <a:spcPts val="0"/>
              </a:spcAft>
              <a:buSzPts val="1000"/>
              <a:buFont typeface="Noto Sans Symbols"/>
              <a:buNone/>
            </a:pPr>
            <a:endParaRPr sz="1000">
              <a:latin typeface="Arial"/>
              <a:ea typeface="Arial"/>
              <a:cs typeface="Arial"/>
              <a:sym typeface="Arial"/>
            </a:endParaRPr>
          </a:p>
          <a:p>
            <a:pPr marL="342900" lvl="0" indent="-342900" algn="ctr" rtl="0">
              <a:spcBef>
                <a:spcPts val="640"/>
              </a:spcBef>
              <a:spcAft>
                <a:spcPts val="0"/>
              </a:spcAft>
              <a:buSzPts val="3200"/>
              <a:buFont typeface="Noto Sans Symbols"/>
              <a:buNone/>
            </a:pPr>
            <a:r>
              <a:rPr lang="it-IT">
                <a:latin typeface="Arial"/>
                <a:ea typeface="Arial"/>
                <a:cs typeface="Arial"/>
                <a:sym typeface="Arial"/>
              </a:rPr>
              <a:t>	</a:t>
            </a:r>
            <a:r>
              <a:rPr lang="it-IT" sz="2800">
                <a:solidFill>
                  <a:srgbClr val="3366FF"/>
                </a:solidFill>
                <a:latin typeface="Arial"/>
                <a:ea typeface="Arial"/>
                <a:cs typeface="Arial"/>
                <a:sym typeface="Arial"/>
              </a:rPr>
              <a:t>SENSAZIONE – PERCEZIONE – COGNIZIONE</a:t>
            </a:r>
            <a:endParaRPr/>
          </a:p>
          <a:p>
            <a:pPr marL="342900" lvl="0" indent="-342900" algn="ctr" rtl="0">
              <a:spcBef>
                <a:spcPts val="200"/>
              </a:spcBef>
              <a:spcAft>
                <a:spcPts val="0"/>
              </a:spcAft>
              <a:buSzPts val="1000"/>
              <a:buFont typeface="Noto Sans Symbols"/>
              <a:buNone/>
            </a:pPr>
            <a:endParaRPr sz="1000">
              <a:latin typeface="Arial"/>
              <a:ea typeface="Arial"/>
              <a:cs typeface="Arial"/>
              <a:sym typeface="Arial"/>
            </a:endParaRPr>
          </a:p>
          <a:p>
            <a:pPr marL="342900" lvl="0" indent="-342900" algn="ctr" rtl="0">
              <a:spcBef>
                <a:spcPts val="200"/>
              </a:spcBef>
              <a:spcAft>
                <a:spcPts val="0"/>
              </a:spcAft>
              <a:buSzPts val="1000"/>
              <a:buFont typeface="Noto Sans Symbols"/>
              <a:buNone/>
            </a:pPr>
            <a:endParaRPr sz="1000">
              <a:latin typeface="Arial"/>
              <a:ea typeface="Arial"/>
              <a:cs typeface="Arial"/>
              <a:sym typeface="Arial"/>
            </a:endParaRPr>
          </a:p>
          <a:p>
            <a:pPr marL="342900" lvl="0" indent="-342900" algn="ctr" rtl="0">
              <a:spcBef>
                <a:spcPts val="640"/>
              </a:spcBef>
              <a:spcAft>
                <a:spcPts val="0"/>
              </a:spcAft>
              <a:buSzPts val="3200"/>
              <a:buFont typeface="Noto Sans Symbols"/>
              <a:buNone/>
            </a:pPr>
            <a:r>
              <a:rPr lang="it-IT">
                <a:latin typeface="Arial"/>
                <a:ea typeface="Arial"/>
                <a:cs typeface="Arial"/>
                <a:sym typeface="Arial"/>
              </a:rPr>
              <a:t>	di individui che vivono all’interno di un contesto culturale e sociologico</a:t>
            </a:r>
            <a:endParaRPr>
              <a:latin typeface="Arial"/>
              <a:ea typeface="Arial"/>
              <a:cs typeface="Arial"/>
              <a:sym typeface="Arial"/>
            </a:endParaRPr>
          </a:p>
        </p:txBody>
      </p:sp>
      <p:pic>
        <p:nvPicPr>
          <p:cNvPr id="148" name="Google Shape;148;p4"/>
          <p:cNvPicPr preferRelativeResize="0"/>
          <p:nvPr/>
        </p:nvPicPr>
        <p:blipFill rotWithShape="1">
          <a:blip r:embed="rId4">
            <a:alphaModFix/>
          </a:blip>
          <a:srcRect/>
          <a:stretch/>
        </p:blipFill>
        <p:spPr>
          <a:xfrm>
            <a:off x="6804248" y="1844824"/>
            <a:ext cx="2433366" cy="150078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RECETTORI SENSORIALI</a:t>
            </a:r>
            <a:endParaRPr>
              <a:latin typeface="Arial"/>
              <a:ea typeface="Arial"/>
              <a:cs typeface="Arial"/>
              <a:sym typeface="Arial"/>
            </a:endParaRPr>
          </a:p>
        </p:txBody>
      </p:sp>
      <p:sp>
        <p:nvSpPr>
          <p:cNvPr id="408" name="Google Shape;408;p40"/>
          <p:cNvSpPr txBox="1">
            <a:spLocks noGrp="1"/>
          </p:cNvSpPr>
          <p:nvPr>
            <p:ph type="body" idx="1"/>
          </p:nvPr>
        </p:nvSpPr>
        <p:spPr>
          <a:xfrm>
            <a:off x="539750" y="1628800"/>
            <a:ext cx="8280400" cy="50800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3200"/>
              <a:buChar char="●"/>
            </a:pPr>
            <a:r>
              <a:rPr lang="it-IT">
                <a:latin typeface="Arial"/>
                <a:ea typeface="Arial"/>
                <a:cs typeface="Arial"/>
                <a:sym typeface="Arial"/>
              </a:rPr>
              <a:t>Occhio: fotorecettori</a:t>
            </a:r>
            <a:endParaRPr>
              <a:latin typeface="Arial"/>
              <a:ea typeface="Arial"/>
              <a:cs typeface="Arial"/>
              <a:sym typeface="Arial"/>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Naso: chemiorecettori</a:t>
            </a:r>
            <a:endParaRPr>
              <a:latin typeface="Arial"/>
              <a:ea typeface="Arial"/>
              <a:cs typeface="Arial"/>
              <a:sym typeface="Arial"/>
            </a:endParaRPr>
          </a:p>
          <a:p>
            <a:pPr marL="342900" lvl="0" indent="-165100" algn="l" rtl="0">
              <a:lnSpc>
                <a:spcPct val="90000"/>
              </a:lnSpc>
              <a:spcBef>
                <a:spcPts val="560"/>
              </a:spcBef>
              <a:spcAft>
                <a:spcPts val="0"/>
              </a:spcAft>
              <a:buSzPts val="2800"/>
              <a:buNone/>
            </a:pPr>
            <a:endParaRPr sz="2800">
              <a:latin typeface="Arial"/>
              <a:ea typeface="Arial"/>
              <a:cs typeface="Arial"/>
              <a:sym typeface="Arial"/>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Gemme gustative: chemiorecettori</a:t>
            </a:r>
            <a:endParaRPr>
              <a:latin typeface="Arial"/>
              <a:ea typeface="Arial"/>
              <a:cs typeface="Arial"/>
              <a:sym typeface="Arial"/>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Mani e cavità boccale: meccanorecettori</a:t>
            </a:r>
            <a:endParaRPr>
              <a:latin typeface="Arial"/>
              <a:ea typeface="Arial"/>
              <a:cs typeface="Arial"/>
              <a:sym typeface="Arial"/>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a:p>
            <a:pPr marL="342900" lvl="0" indent="-342900" algn="l" rtl="0">
              <a:lnSpc>
                <a:spcPct val="90000"/>
              </a:lnSpc>
              <a:spcBef>
                <a:spcPts val="640"/>
              </a:spcBef>
              <a:spcAft>
                <a:spcPts val="0"/>
              </a:spcAft>
              <a:buSzPts val="3200"/>
              <a:buChar char="●"/>
            </a:pPr>
            <a:r>
              <a:rPr lang="it-IT">
                <a:latin typeface="Arial"/>
                <a:ea typeface="Arial"/>
                <a:cs typeface="Arial"/>
                <a:sym typeface="Arial"/>
              </a:rPr>
              <a:t>Orecchio: meccanorecettori</a:t>
            </a:r>
            <a:endParaRPr>
              <a:latin typeface="Arial"/>
              <a:ea typeface="Arial"/>
              <a:cs typeface="Arial"/>
              <a:sym typeface="Arial"/>
            </a:endParaRPr>
          </a:p>
          <a:p>
            <a:pPr marL="342900" lvl="0" indent="-190500" algn="l" rtl="0">
              <a:lnSpc>
                <a:spcPct val="90000"/>
              </a:lnSpc>
              <a:spcBef>
                <a:spcPts val="480"/>
              </a:spcBef>
              <a:spcAft>
                <a:spcPts val="0"/>
              </a:spcAft>
              <a:buSzPts val="2400"/>
              <a:buNone/>
            </a:pPr>
            <a:endParaRPr sz="2400">
              <a:latin typeface="Arial"/>
              <a:ea typeface="Arial"/>
              <a:cs typeface="Arial"/>
              <a:sym typeface="Arial"/>
            </a:endParaRPr>
          </a:p>
          <a:p>
            <a:pPr marL="342900" lvl="0" indent="-190500" algn="l" rtl="0">
              <a:lnSpc>
                <a:spcPct val="90000"/>
              </a:lnSpc>
              <a:spcBef>
                <a:spcPts val="480"/>
              </a:spcBef>
              <a:spcAft>
                <a:spcPts val="0"/>
              </a:spcAft>
              <a:buSzPts val="2400"/>
              <a:buNone/>
            </a:pPr>
            <a:endParaRPr sz="2400">
              <a:latin typeface="Arial"/>
              <a:ea typeface="Arial"/>
              <a:cs typeface="Arial"/>
              <a:sym typeface="Arial"/>
            </a:endParaRPr>
          </a:p>
          <a:p>
            <a:pPr marL="342900" lvl="0" indent="-139700" algn="l" rtl="0">
              <a:lnSpc>
                <a:spcPct val="90000"/>
              </a:lnSpc>
              <a:spcBef>
                <a:spcPts val="640"/>
              </a:spcBef>
              <a:spcAft>
                <a:spcPts val="0"/>
              </a:spcAft>
              <a:buSzPts val="3200"/>
              <a:buNone/>
            </a:pPr>
            <a:endParaRPr>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t>Altri recettori umani</a:t>
            </a:r>
            <a:endParaRPr/>
          </a:p>
        </p:txBody>
      </p:sp>
      <p:sp>
        <p:nvSpPr>
          <p:cNvPr id="414" name="Google Shape;414;p41"/>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600"/>
              <a:buChar char="●"/>
            </a:pPr>
            <a:r>
              <a:rPr lang="it-IT" sz="2600"/>
              <a:t>Barocettori: rispondono alla variazione di pressione (pressione cardiaca)</a:t>
            </a:r>
            <a:endParaRPr sz="2600"/>
          </a:p>
          <a:p>
            <a:pPr marL="342900" lvl="0" indent="-342900" algn="l" rtl="0">
              <a:spcBef>
                <a:spcPts val="1224"/>
              </a:spcBef>
              <a:spcAft>
                <a:spcPts val="0"/>
              </a:spcAft>
              <a:buSzPts val="2600"/>
              <a:buChar char="●"/>
            </a:pPr>
            <a:r>
              <a:rPr lang="it-IT" sz="2600"/>
              <a:t>Nocicettori: rispondono al dolore</a:t>
            </a:r>
            <a:endParaRPr/>
          </a:p>
          <a:p>
            <a:pPr marL="342900" lvl="0" indent="-342900" algn="l" rtl="0">
              <a:spcBef>
                <a:spcPts val="1224"/>
              </a:spcBef>
              <a:spcAft>
                <a:spcPts val="0"/>
              </a:spcAft>
              <a:buSzPts val="2600"/>
              <a:buChar char="●"/>
            </a:pPr>
            <a:r>
              <a:rPr lang="it-IT" sz="2600"/>
              <a:t>Termocettori: rispondono alle variazioni di temperatura</a:t>
            </a:r>
            <a:endParaRPr/>
          </a:p>
          <a:p>
            <a:pPr marL="342900" lvl="0" indent="-342900" algn="l" rtl="0">
              <a:spcBef>
                <a:spcPts val="1224"/>
              </a:spcBef>
              <a:spcAft>
                <a:spcPts val="0"/>
              </a:spcAft>
              <a:buSzPts val="2600"/>
              <a:buChar char="●"/>
            </a:pPr>
            <a:r>
              <a:rPr lang="it-IT" sz="2600"/>
              <a:t>Osmocettori: rispondono all'osmolarità (sete)</a:t>
            </a:r>
            <a:endParaRPr sz="2600"/>
          </a:p>
          <a:p>
            <a:pPr marL="342900" lvl="0" indent="-342900" algn="l" rtl="0">
              <a:spcBef>
                <a:spcPts val="1224"/>
              </a:spcBef>
              <a:spcAft>
                <a:spcPts val="0"/>
              </a:spcAft>
              <a:buSzPts val="2600"/>
              <a:buChar char="●"/>
            </a:pPr>
            <a:r>
              <a:rPr lang="it-IT" sz="2600"/>
              <a:t>Propriocettori: rispondono alla propriocezione</a:t>
            </a:r>
            <a:endParaRPr sz="26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2"/>
          <p:cNvSpPr txBox="1">
            <a:spLocks noGrp="1"/>
          </p:cNvSpPr>
          <p:nvPr>
            <p:ph type="title"/>
          </p:nvPr>
        </p:nvSpPr>
        <p:spPr>
          <a:xfrm>
            <a:off x="457200" y="188913"/>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Recettori sensoriali</a:t>
            </a:r>
            <a:endParaRPr/>
          </a:p>
        </p:txBody>
      </p:sp>
      <p:sp>
        <p:nvSpPr>
          <p:cNvPr id="420" name="Google Shape;420;p42"/>
          <p:cNvSpPr txBox="1">
            <a:spLocks noGrp="1"/>
          </p:cNvSpPr>
          <p:nvPr>
            <p:ph type="body" idx="1"/>
          </p:nvPr>
        </p:nvSpPr>
        <p:spPr>
          <a:xfrm>
            <a:off x="323850" y="1274763"/>
            <a:ext cx="8229600" cy="4530725"/>
          </a:xfrm>
          <a:prstGeom prst="rect">
            <a:avLst/>
          </a:prstGeom>
          <a:noFill/>
          <a:ln>
            <a:noFill/>
          </a:ln>
        </p:spPr>
        <p:txBody>
          <a:bodyPr spcFirstLastPara="1" wrap="square" lIns="91425" tIns="45700" rIns="91425" bIns="45700" anchor="t" anchorCtr="0">
            <a:noAutofit/>
          </a:bodyPr>
          <a:lstStyle/>
          <a:p>
            <a:pPr marL="0" lvl="0" indent="0" algn="just" rtl="0">
              <a:lnSpc>
                <a:spcPct val="80000"/>
              </a:lnSpc>
              <a:spcBef>
                <a:spcPts val="0"/>
              </a:spcBef>
              <a:spcAft>
                <a:spcPts val="0"/>
              </a:spcAft>
              <a:buSzPts val="2600"/>
              <a:buFont typeface="Noto Sans Symbols"/>
              <a:buNone/>
            </a:pPr>
            <a:r>
              <a:rPr lang="it-IT" sz="2600">
                <a:latin typeface="Arial"/>
                <a:ea typeface="Arial"/>
                <a:cs typeface="Arial"/>
                <a:sym typeface="Arial"/>
              </a:rPr>
              <a:t>Un </a:t>
            </a:r>
            <a:r>
              <a:rPr lang="it-IT" sz="2600" b="1">
                <a:solidFill>
                  <a:srgbClr val="800000"/>
                </a:solidFill>
                <a:latin typeface="Arial"/>
                <a:ea typeface="Arial"/>
                <a:cs typeface="Arial"/>
                <a:sym typeface="Arial"/>
              </a:rPr>
              <a:t>recettore sensoriale</a:t>
            </a:r>
            <a:r>
              <a:rPr lang="it-IT" sz="2600">
                <a:solidFill>
                  <a:srgbClr val="800000"/>
                </a:solidFill>
                <a:latin typeface="Arial"/>
                <a:ea typeface="Arial"/>
                <a:cs typeface="Arial"/>
                <a:sym typeface="Arial"/>
              </a:rPr>
              <a:t> </a:t>
            </a:r>
            <a:r>
              <a:rPr lang="it-IT" sz="2600">
                <a:latin typeface="Arial"/>
                <a:ea typeface="Arial"/>
                <a:cs typeface="Arial"/>
                <a:sym typeface="Arial"/>
              </a:rPr>
              <a:t>è un'</a:t>
            </a:r>
            <a:r>
              <a:rPr lang="it-IT" sz="2600">
                <a:solidFill>
                  <a:srgbClr val="3366FF"/>
                </a:solidFill>
                <a:latin typeface="Arial"/>
                <a:ea typeface="Arial"/>
                <a:cs typeface="Arial"/>
                <a:sym typeface="Arial"/>
              </a:rPr>
              <a:t>intera cellula</a:t>
            </a:r>
            <a:r>
              <a:rPr lang="it-IT" sz="2600">
                <a:latin typeface="Arial"/>
                <a:ea typeface="Arial"/>
                <a:cs typeface="Arial"/>
                <a:sym typeface="Arial"/>
              </a:rPr>
              <a:t> (a volte un neurone), specializzata nel rispondere con un </a:t>
            </a:r>
            <a:r>
              <a:rPr lang="it-IT" sz="2600">
                <a:solidFill>
                  <a:srgbClr val="3366FF"/>
                </a:solidFill>
                <a:latin typeface="Arial"/>
                <a:ea typeface="Arial"/>
                <a:cs typeface="Arial"/>
                <a:sym typeface="Arial"/>
              </a:rPr>
              <a:t>segnale elettrico</a:t>
            </a:r>
            <a:r>
              <a:rPr lang="it-IT" sz="2600">
                <a:latin typeface="Arial"/>
                <a:ea typeface="Arial"/>
                <a:cs typeface="Arial"/>
                <a:sym typeface="Arial"/>
              </a:rPr>
              <a:t> a particolari </a:t>
            </a:r>
            <a:r>
              <a:rPr lang="it-IT" sz="2600">
                <a:solidFill>
                  <a:srgbClr val="3366FF"/>
                </a:solidFill>
                <a:latin typeface="Arial"/>
                <a:ea typeface="Arial"/>
                <a:cs typeface="Arial"/>
                <a:sym typeface="Arial"/>
              </a:rPr>
              <a:t>stimoli</a:t>
            </a:r>
            <a:r>
              <a:rPr lang="it-IT" sz="2600">
                <a:latin typeface="Arial"/>
                <a:ea typeface="Arial"/>
                <a:cs typeface="Arial"/>
                <a:sym typeface="Arial"/>
              </a:rPr>
              <a:t> dell'ambiente in cui si trova; vale a dire, essa traduce gli stimoli sensoriali nel linguaggio del sistema nervoso. </a:t>
            </a:r>
            <a:endParaRPr/>
          </a:p>
          <a:p>
            <a:pPr marL="0" lvl="0" indent="0" algn="just" rtl="0">
              <a:lnSpc>
                <a:spcPct val="80000"/>
              </a:lnSpc>
              <a:spcBef>
                <a:spcPts val="240"/>
              </a:spcBef>
              <a:spcAft>
                <a:spcPts val="0"/>
              </a:spcAft>
              <a:buSzPts val="1200"/>
              <a:buFont typeface="Noto Sans Symbols"/>
              <a:buNone/>
            </a:pPr>
            <a:endParaRPr sz="1200">
              <a:latin typeface="Arial"/>
              <a:ea typeface="Arial"/>
              <a:cs typeface="Arial"/>
              <a:sym typeface="Arial"/>
            </a:endParaRPr>
          </a:p>
          <a:p>
            <a:pPr marL="0" lvl="0" indent="0" algn="just" rtl="0">
              <a:lnSpc>
                <a:spcPct val="80000"/>
              </a:lnSpc>
              <a:spcBef>
                <a:spcPts val="520"/>
              </a:spcBef>
              <a:spcAft>
                <a:spcPts val="0"/>
              </a:spcAft>
              <a:buSzPts val="2600"/>
              <a:buFont typeface="Noto Sans Symbols"/>
              <a:buNone/>
            </a:pPr>
            <a:r>
              <a:rPr lang="it-IT" sz="2600">
                <a:latin typeface="Arial"/>
                <a:ea typeface="Arial"/>
                <a:cs typeface="Arial"/>
                <a:sym typeface="Arial"/>
              </a:rPr>
              <a:t>I recettori sensoriali sono raggruppati in organi sensoriali, come l’occhio, il naso o la lingua; la loro attività elettrica dà luogo a percezioni come vista, olfatto, gusto e tatto che descriviamo come i nostri "sensi".</a:t>
            </a:r>
            <a:endParaRPr/>
          </a:p>
          <a:p>
            <a:pPr marL="0" lvl="0" indent="0" algn="just" rtl="0">
              <a:lnSpc>
                <a:spcPct val="80000"/>
              </a:lnSpc>
              <a:spcBef>
                <a:spcPts val="520"/>
              </a:spcBef>
              <a:spcAft>
                <a:spcPts val="0"/>
              </a:spcAft>
              <a:buSzPts val="1200"/>
              <a:buFont typeface="Noto Sans Symbols"/>
              <a:buNone/>
            </a:pPr>
            <a:br>
              <a:rPr lang="it-IT" sz="1200">
                <a:latin typeface="Arial"/>
                <a:ea typeface="Arial"/>
                <a:cs typeface="Arial"/>
                <a:sym typeface="Arial"/>
              </a:rPr>
            </a:br>
            <a:r>
              <a:rPr lang="it-IT" sz="2600">
                <a:latin typeface="Arial"/>
                <a:ea typeface="Arial"/>
                <a:cs typeface="Arial"/>
                <a:sym typeface="Arial"/>
              </a:rPr>
              <a:t>La stimolazione di un recettore sensoriale genera un </a:t>
            </a:r>
            <a:r>
              <a:rPr lang="it-IT" sz="2600" b="1">
                <a:solidFill>
                  <a:srgbClr val="3366FF"/>
                </a:solidFill>
                <a:latin typeface="Arial"/>
                <a:ea typeface="Arial"/>
                <a:cs typeface="Arial"/>
                <a:sym typeface="Arial"/>
              </a:rPr>
              <a:t>potenziale di ricezione</a:t>
            </a:r>
            <a:r>
              <a:rPr lang="it-IT" sz="2600">
                <a:latin typeface="Arial"/>
                <a:ea typeface="Arial"/>
                <a:cs typeface="Arial"/>
                <a:sym typeface="Arial"/>
              </a:rPr>
              <a:t>, un segnale elettrico la cui ampiezza è proporzionale all'intensità dello stimolo. Il potenziale di ricezione viene trasformato in un </a:t>
            </a:r>
            <a:r>
              <a:rPr lang="it-IT" sz="2600" b="1">
                <a:solidFill>
                  <a:srgbClr val="3366FF"/>
                </a:solidFill>
                <a:latin typeface="Arial"/>
                <a:ea typeface="Arial"/>
                <a:cs typeface="Arial"/>
                <a:sym typeface="Arial"/>
              </a:rPr>
              <a:t>potenziale d’azione</a:t>
            </a:r>
            <a:r>
              <a:rPr lang="it-IT" sz="2600">
                <a:latin typeface="Arial"/>
                <a:ea typeface="Arial"/>
                <a:cs typeface="Arial"/>
                <a:sym typeface="Arial"/>
              </a:rPr>
              <a:t> a livello neuronale.</a:t>
            </a:r>
            <a:endParaRPr/>
          </a:p>
          <a:p>
            <a:pPr marL="0" lvl="0" indent="0" algn="l" rtl="0">
              <a:lnSpc>
                <a:spcPct val="80000"/>
              </a:lnSpc>
              <a:spcBef>
                <a:spcPts val="160"/>
              </a:spcBef>
              <a:spcAft>
                <a:spcPts val="0"/>
              </a:spcAft>
              <a:buSzPts val="800"/>
              <a:buFont typeface="Noto Sans Symbols"/>
              <a:buNone/>
            </a:pPr>
            <a:endParaRPr sz="800">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43"/>
          <p:cNvSpPr/>
          <p:nvPr/>
        </p:nvSpPr>
        <p:spPr>
          <a:xfrm>
            <a:off x="4973871" y="2596095"/>
            <a:ext cx="576064" cy="504056"/>
          </a:xfrm>
          <a:prstGeom prst="flowChartPreparation">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8000"/>
              </a:solidFill>
              <a:latin typeface="Arial"/>
              <a:ea typeface="Arial"/>
              <a:cs typeface="Arial"/>
              <a:sym typeface="Arial"/>
            </a:endParaRPr>
          </a:p>
        </p:txBody>
      </p:sp>
      <p:sp>
        <p:nvSpPr>
          <p:cNvPr id="426" name="Google Shape;426;p43"/>
          <p:cNvSpPr txBox="1"/>
          <p:nvPr/>
        </p:nvSpPr>
        <p:spPr>
          <a:xfrm>
            <a:off x="539552" y="-27384"/>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it-IT" sz="3800">
                <a:solidFill>
                  <a:schemeClr val="dk2"/>
                </a:solidFill>
                <a:latin typeface="Arial"/>
                <a:ea typeface="Arial"/>
                <a:cs typeface="Arial"/>
                <a:sym typeface="Arial"/>
              </a:rPr>
              <a:t>Recettori sensoriali</a:t>
            </a:r>
            <a:endParaRPr sz="3800">
              <a:solidFill>
                <a:schemeClr val="dk2"/>
              </a:solidFill>
              <a:latin typeface="Arial"/>
              <a:ea typeface="Arial"/>
              <a:cs typeface="Arial"/>
              <a:sym typeface="Arial"/>
            </a:endParaRPr>
          </a:p>
        </p:txBody>
      </p:sp>
      <p:sp>
        <p:nvSpPr>
          <p:cNvPr id="427" name="Google Shape;427;p43"/>
          <p:cNvSpPr/>
          <p:nvPr/>
        </p:nvSpPr>
        <p:spPr>
          <a:xfrm>
            <a:off x="1115616" y="2380071"/>
            <a:ext cx="2376264" cy="2304256"/>
          </a:xfrm>
          <a:prstGeom prst="ellipse">
            <a:avLst/>
          </a:prstGeom>
          <a:gradFill>
            <a:gsLst>
              <a:gs pos="0">
                <a:srgbClr val="C7B172"/>
              </a:gs>
              <a:gs pos="100000">
                <a:srgbClr val="FCE7AF"/>
              </a:gs>
            </a:gsLst>
            <a:lin ang="16200000" scaled="0"/>
          </a:gra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8000"/>
              </a:solidFill>
              <a:latin typeface="Arial"/>
              <a:ea typeface="Arial"/>
              <a:cs typeface="Arial"/>
              <a:sym typeface="Arial"/>
            </a:endParaRPr>
          </a:p>
        </p:txBody>
      </p:sp>
      <p:sp>
        <p:nvSpPr>
          <p:cNvPr id="428" name="Google Shape;428;p43"/>
          <p:cNvSpPr/>
          <p:nvPr/>
        </p:nvSpPr>
        <p:spPr>
          <a:xfrm>
            <a:off x="323528" y="2668103"/>
            <a:ext cx="576064" cy="504056"/>
          </a:xfrm>
          <a:prstGeom prst="flowChartPreparation">
            <a:avLst/>
          </a:prstGeom>
          <a:solidFill>
            <a:srgbClr val="CCFFCC"/>
          </a:solidFill>
          <a:ln w="9525" cap="flat" cmpd="sng">
            <a:solidFill>
              <a:srgbClr val="008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8000"/>
              </a:solidFill>
              <a:latin typeface="Arial"/>
              <a:ea typeface="Arial"/>
              <a:cs typeface="Arial"/>
              <a:sym typeface="Arial"/>
            </a:endParaRPr>
          </a:p>
        </p:txBody>
      </p:sp>
      <p:sp>
        <p:nvSpPr>
          <p:cNvPr id="429" name="Google Shape;429;p43"/>
          <p:cNvSpPr txBox="1"/>
          <p:nvPr/>
        </p:nvSpPr>
        <p:spPr>
          <a:xfrm>
            <a:off x="467544" y="2730819"/>
            <a:ext cx="21602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rgbClr val="008000"/>
                </a:solidFill>
                <a:latin typeface="Arial"/>
                <a:ea typeface="Arial"/>
                <a:cs typeface="Arial"/>
                <a:sym typeface="Arial"/>
              </a:rPr>
              <a:t>S</a:t>
            </a:r>
            <a:endParaRPr sz="1800">
              <a:solidFill>
                <a:srgbClr val="008000"/>
              </a:solidFill>
              <a:latin typeface="Arial"/>
              <a:ea typeface="Arial"/>
              <a:cs typeface="Arial"/>
              <a:sym typeface="Arial"/>
            </a:endParaRPr>
          </a:p>
        </p:txBody>
      </p:sp>
      <p:sp>
        <p:nvSpPr>
          <p:cNvPr id="430" name="Google Shape;430;p43"/>
          <p:cNvSpPr txBox="1"/>
          <p:nvPr/>
        </p:nvSpPr>
        <p:spPr>
          <a:xfrm>
            <a:off x="2051720" y="3172159"/>
            <a:ext cx="79208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a:solidFill>
                  <a:srgbClr val="800000"/>
                </a:solidFill>
                <a:latin typeface="Arial"/>
                <a:ea typeface="Arial"/>
                <a:cs typeface="Arial"/>
                <a:sym typeface="Arial"/>
              </a:rPr>
              <a:t>R</a:t>
            </a:r>
            <a:endParaRPr sz="2800">
              <a:solidFill>
                <a:srgbClr val="800000"/>
              </a:solidFill>
              <a:latin typeface="Arial"/>
              <a:ea typeface="Arial"/>
              <a:cs typeface="Arial"/>
              <a:sym typeface="Arial"/>
            </a:endParaRPr>
          </a:p>
        </p:txBody>
      </p:sp>
      <p:sp>
        <p:nvSpPr>
          <p:cNvPr id="431" name="Google Shape;431;p43"/>
          <p:cNvSpPr/>
          <p:nvPr/>
        </p:nvSpPr>
        <p:spPr>
          <a:xfrm rot="4891499">
            <a:off x="3218937" y="3846960"/>
            <a:ext cx="1368152" cy="1355510"/>
          </a:xfrm>
          <a:prstGeom prst="teardrop">
            <a:avLst>
              <a:gd name="adj" fmla="val 100000"/>
            </a:avLst>
          </a:prstGeom>
          <a:solidFill>
            <a:srgbClr val="BDBD5D"/>
          </a:soli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2" name="Google Shape;432;p43"/>
          <p:cNvSpPr txBox="1"/>
          <p:nvPr/>
        </p:nvSpPr>
        <p:spPr>
          <a:xfrm>
            <a:off x="3635896" y="4252279"/>
            <a:ext cx="79208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a:solidFill>
                  <a:srgbClr val="800000"/>
                </a:solidFill>
                <a:latin typeface="Arial"/>
                <a:ea typeface="Arial"/>
                <a:cs typeface="Arial"/>
                <a:sym typeface="Arial"/>
              </a:rPr>
              <a:t>N</a:t>
            </a:r>
            <a:endParaRPr sz="2800">
              <a:solidFill>
                <a:srgbClr val="800000"/>
              </a:solidFill>
              <a:latin typeface="Arial"/>
              <a:ea typeface="Arial"/>
              <a:cs typeface="Arial"/>
              <a:sym typeface="Arial"/>
            </a:endParaRPr>
          </a:p>
        </p:txBody>
      </p:sp>
      <p:sp>
        <p:nvSpPr>
          <p:cNvPr id="433" name="Google Shape;433;p43"/>
          <p:cNvSpPr/>
          <p:nvPr/>
        </p:nvSpPr>
        <p:spPr>
          <a:xfrm>
            <a:off x="2555776" y="4036255"/>
            <a:ext cx="504056" cy="504056"/>
          </a:xfrm>
          <a:prstGeom prst="ellipse">
            <a:avLst/>
          </a:prstGeom>
          <a:solidFill>
            <a:srgbClr val="ABEBF3"/>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4" name="Google Shape;434;p43"/>
          <p:cNvSpPr/>
          <p:nvPr/>
        </p:nvSpPr>
        <p:spPr>
          <a:xfrm>
            <a:off x="2627784" y="4108263"/>
            <a:ext cx="3769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rgbClr val="800000"/>
                </a:solidFill>
                <a:latin typeface="Arial"/>
                <a:ea typeface="Arial"/>
                <a:cs typeface="Arial"/>
                <a:sym typeface="Arial"/>
              </a:rPr>
              <a:t>M</a:t>
            </a:r>
            <a:endParaRPr sz="1800">
              <a:solidFill>
                <a:srgbClr val="800000"/>
              </a:solidFill>
              <a:latin typeface="Arial"/>
              <a:ea typeface="Arial"/>
              <a:cs typeface="Arial"/>
              <a:sym typeface="Arial"/>
            </a:endParaRPr>
          </a:p>
        </p:txBody>
      </p:sp>
      <p:sp>
        <p:nvSpPr>
          <p:cNvPr id="435" name="Google Shape;435;p43"/>
          <p:cNvSpPr/>
          <p:nvPr/>
        </p:nvSpPr>
        <p:spPr>
          <a:xfrm>
            <a:off x="899592" y="2596095"/>
            <a:ext cx="576064" cy="504056"/>
          </a:xfrm>
          <a:prstGeom prst="flowChartPreparation">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8000"/>
              </a:solidFill>
              <a:latin typeface="Arial"/>
              <a:ea typeface="Arial"/>
              <a:cs typeface="Arial"/>
              <a:sym typeface="Arial"/>
            </a:endParaRPr>
          </a:p>
        </p:txBody>
      </p:sp>
      <p:sp>
        <p:nvSpPr>
          <p:cNvPr id="436" name="Google Shape;436;p43"/>
          <p:cNvSpPr/>
          <p:nvPr/>
        </p:nvSpPr>
        <p:spPr>
          <a:xfrm>
            <a:off x="5189895" y="2380071"/>
            <a:ext cx="2376264" cy="2304256"/>
          </a:xfrm>
          <a:prstGeom prst="ellipse">
            <a:avLst/>
          </a:prstGeom>
          <a:gradFill>
            <a:gsLst>
              <a:gs pos="0">
                <a:srgbClr val="C7B172"/>
              </a:gs>
              <a:gs pos="100000">
                <a:srgbClr val="FCE7AF"/>
              </a:gs>
            </a:gsLst>
            <a:lin ang="16200000" scaled="0"/>
          </a:gra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8000"/>
              </a:solidFill>
              <a:latin typeface="Arial"/>
              <a:ea typeface="Arial"/>
              <a:cs typeface="Arial"/>
              <a:sym typeface="Arial"/>
            </a:endParaRPr>
          </a:p>
        </p:txBody>
      </p:sp>
      <p:sp>
        <p:nvSpPr>
          <p:cNvPr id="437" name="Google Shape;437;p43"/>
          <p:cNvSpPr/>
          <p:nvPr/>
        </p:nvSpPr>
        <p:spPr>
          <a:xfrm>
            <a:off x="5004048" y="2636912"/>
            <a:ext cx="576064" cy="504056"/>
          </a:xfrm>
          <a:prstGeom prst="flowChartPreparation">
            <a:avLst/>
          </a:prstGeom>
          <a:solidFill>
            <a:srgbClr val="CCFFCC"/>
          </a:solidFill>
          <a:ln w="9525" cap="flat" cmpd="sng">
            <a:solidFill>
              <a:srgbClr val="008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8000"/>
              </a:solidFill>
              <a:latin typeface="Arial"/>
              <a:ea typeface="Arial"/>
              <a:cs typeface="Arial"/>
              <a:sym typeface="Arial"/>
            </a:endParaRPr>
          </a:p>
        </p:txBody>
      </p:sp>
      <p:sp>
        <p:nvSpPr>
          <p:cNvPr id="438" name="Google Shape;438;p43"/>
          <p:cNvSpPr txBox="1"/>
          <p:nvPr/>
        </p:nvSpPr>
        <p:spPr>
          <a:xfrm>
            <a:off x="5148064" y="2708920"/>
            <a:ext cx="21602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rgbClr val="008000"/>
                </a:solidFill>
                <a:latin typeface="Arial"/>
                <a:ea typeface="Arial"/>
                <a:cs typeface="Arial"/>
                <a:sym typeface="Arial"/>
              </a:rPr>
              <a:t>S</a:t>
            </a:r>
            <a:endParaRPr sz="1800">
              <a:solidFill>
                <a:srgbClr val="008000"/>
              </a:solidFill>
              <a:latin typeface="Arial"/>
              <a:ea typeface="Arial"/>
              <a:cs typeface="Arial"/>
              <a:sym typeface="Arial"/>
            </a:endParaRPr>
          </a:p>
        </p:txBody>
      </p:sp>
      <p:sp>
        <p:nvSpPr>
          <p:cNvPr id="439" name="Google Shape;439;p43"/>
          <p:cNvSpPr txBox="1"/>
          <p:nvPr/>
        </p:nvSpPr>
        <p:spPr>
          <a:xfrm>
            <a:off x="6125999" y="3172159"/>
            <a:ext cx="79208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a:solidFill>
                  <a:srgbClr val="800000"/>
                </a:solidFill>
                <a:latin typeface="Arial"/>
                <a:ea typeface="Arial"/>
                <a:cs typeface="Arial"/>
                <a:sym typeface="Arial"/>
              </a:rPr>
              <a:t>R</a:t>
            </a:r>
            <a:endParaRPr sz="2800">
              <a:solidFill>
                <a:srgbClr val="800000"/>
              </a:solidFill>
              <a:latin typeface="Arial"/>
              <a:ea typeface="Arial"/>
              <a:cs typeface="Arial"/>
              <a:sym typeface="Arial"/>
            </a:endParaRPr>
          </a:p>
        </p:txBody>
      </p:sp>
      <p:sp>
        <p:nvSpPr>
          <p:cNvPr id="440" name="Google Shape;440;p43"/>
          <p:cNvSpPr/>
          <p:nvPr/>
        </p:nvSpPr>
        <p:spPr>
          <a:xfrm rot="4891499">
            <a:off x="7293216" y="3846960"/>
            <a:ext cx="1368152" cy="1355510"/>
          </a:xfrm>
          <a:prstGeom prst="teardrop">
            <a:avLst>
              <a:gd name="adj" fmla="val 100000"/>
            </a:avLst>
          </a:prstGeom>
          <a:solidFill>
            <a:srgbClr val="BDBD5D"/>
          </a:soli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1" name="Google Shape;441;p43"/>
          <p:cNvSpPr txBox="1"/>
          <p:nvPr/>
        </p:nvSpPr>
        <p:spPr>
          <a:xfrm>
            <a:off x="7710175" y="4252279"/>
            <a:ext cx="79208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a:solidFill>
                  <a:srgbClr val="800000"/>
                </a:solidFill>
                <a:latin typeface="Arial"/>
                <a:ea typeface="Arial"/>
                <a:cs typeface="Arial"/>
                <a:sym typeface="Arial"/>
              </a:rPr>
              <a:t>N</a:t>
            </a:r>
            <a:endParaRPr sz="2800">
              <a:solidFill>
                <a:srgbClr val="800000"/>
              </a:solidFill>
              <a:latin typeface="Arial"/>
              <a:ea typeface="Arial"/>
              <a:cs typeface="Arial"/>
              <a:sym typeface="Arial"/>
            </a:endParaRPr>
          </a:p>
        </p:txBody>
      </p:sp>
      <p:sp>
        <p:nvSpPr>
          <p:cNvPr id="442" name="Google Shape;442;p43"/>
          <p:cNvSpPr/>
          <p:nvPr/>
        </p:nvSpPr>
        <p:spPr>
          <a:xfrm>
            <a:off x="6630055" y="4036255"/>
            <a:ext cx="504056" cy="504056"/>
          </a:xfrm>
          <a:prstGeom prst="ellipse">
            <a:avLst/>
          </a:prstGeom>
          <a:solidFill>
            <a:srgbClr val="ABEBF3"/>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3" name="Google Shape;443;p43"/>
          <p:cNvSpPr/>
          <p:nvPr/>
        </p:nvSpPr>
        <p:spPr>
          <a:xfrm>
            <a:off x="6702063" y="4108263"/>
            <a:ext cx="3769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rgbClr val="800000"/>
                </a:solidFill>
                <a:latin typeface="Arial"/>
                <a:ea typeface="Arial"/>
                <a:cs typeface="Arial"/>
                <a:sym typeface="Arial"/>
              </a:rPr>
              <a:t>M</a:t>
            </a:r>
            <a:endParaRPr sz="1800">
              <a:solidFill>
                <a:srgbClr val="800000"/>
              </a:solidFill>
              <a:latin typeface="Arial"/>
              <a:ea typeface="Arial"/>
              <a:cs typeface="Arial"/>
              <a:sym typeface="Arial"/>
            </a:endParaRPr>
          </a:p>
        </p:txBody>
      </p:sp>
      <p:sp>
        <p:nvSpPr>
          <p:cNvPr id="444" name="Google Shape;444;p43"/>
          <p:cNvSpPr txBox="1"/>
          <p:nvPr/>
        </p:nvSpPr>
        <p:spPr>
          <a:xfrm>
            <a:off x="539552" y="1340768"/>
            <a:ext cx="8229600" cy="5257800"/>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chemeClr val="accent1"/>
              </a:buClr>
              <a:buSzPts val="2400"/>
              <a:buFont typeface="Noto Sans Symbols"/>
              <a:buNone/>
            </a:pPr>
            <a:r>
              <a:rPr lang="it-IT" sz="2400">
                <a:solidFill>
                  <a:schemeClr val="dk1"/>
                </a:solidFill>
                <a:latin typeface="Arial"/>
                <a:ea typeface="Arial"/>
                <a:cs typeface="Arial"/>
                <a:sym typeface="Arial"/>
              </a:rPr>
              <a:t>Riconoscimento di uno stimolo</a:t>
            </a:r>
            <a:endParaRPr/>
          </a:p>
          <a:p>
            <a:pPr marL="342900" marR="0" lvl="0" indent="-190500" algn="just" rtl="0">
              <a:lnSpc>
                <a:spcPct val="90000"/>
              </a:lnSpc>
              <a:spcBef>
                <a:spcPts val="480"/>
              </a:spcBef>
              <a:spcAft>
                <a:spcPts val="0"/>
              </a:spcAft>
              <a:buClr>
                <a:schemeClr val="accent1"/>
              </a:buClr>
              <a:buSzPts val="2400"/>
              <a:buFont typeface="Noto Sans Symbols"/>
              <a:buNone/>
            </a:pPr>
            <a:endParaRPr sz="2400">
              <a:solidFill>
                <a:schemeClr val="dk1"/>
              </a:solidFill>
              <a:latin typeface="Arial"/>
              <a:ea typeface="Arial"/>
              <a:cs typeface="Arial"/>
              <a:sym typeface="Arial"/>
            </a:endParaRPr>
          </a:p>
          <a:p>
            <a:pPr marL="0" marR="0" lvl="0" indent="0" algn="just" rtl="0">
              <a:lnSpc>
                <a:spcPct val="90000"/>
              </a:lnSpc>
              <a:spcBef>
                <a:spcPts val="480"/>
              </a:spcBef>
              <a:spcAft>
                <a:spcPts val="0"/>
              </a:spcAft>
              <a:buClr>
                <a:schemeClr val="accent1"/>
              </a:buClr>
              <a:buSzPts val="2400"/>
              <a:buFont typeface="Noto Sans Symbols"/>
              <a:buNone/>
            </a:pPr>
            <a:endParaRPr sz="2400">
              <a:solidFill>
                <a:schemeClr val="dk1"/>
              </a:solidFill>
              <a:latin typeface="Arial"/>
              <a:ea typeface="Arial"/>
              <a:cs typeface="Arial"/>
              <a:sym typeface="Arial"/>
            </a:endParaRPr>
          </a:p>
          <a:p>
            <a:pPr marL="0" marR="0" lvl="0" indent="0" algn="just" rtl="0">
              <a:lnSpc>
                <a:spcPct val="90000"/>
              </a:lnSpc>
              <a:spcBef>
                <a:spcPts val="480"/>
              </a:spcBef>
              <a:spcAft>
                <a:spcPts val="0"/>
              </a:spcAft>
              <a:buClr>
                <a:schemeClr val="accent1"/>
              </a:buClr>
              <a:buSzPts val="2400"/>
              <a:buFont typeface="Noto Sans Symbols"/>
              <a:buNone/>
            </a:pPr>
            <a:endParaRPr sz="2400">
              <a:solidFill>
                <a:schemeClr val="dk1"/>
              </a:solidFill>
              <a:latin typeface="Arial"/>
              <a:ea typeface="Arial"/>
              <a:cs typeface="Arial"/>
              <a:sym typeface="Arial"/>
            </a:endParaRPr>
          </a:p>
          <a:p>
            <a:pPr marL="0" marR="0" lvl="0" indent="0" algn="just" rtl="0">
              <a:lnSpc>
                <a:spcPct val="90000"/>
              </a:lnSpc>
              <a:spcBef>
                <a:spcPts val="480"/>
              </a:spcBef>
              <a:spcAft>
                <a:spcPts val="0"/>
              </a:spcAft>
              <a:buClr>
                <a:schemeClr val="accent1"/>
              </a:buClr>
              <a:buSzPts val="2400"/>
              <a:buFont typeface="Noto Sans Symbols"/>
              <a:buNone/>
            </a:pPr>
            <a:endParaRPr sz="2400">
              <a:solidFill>
                <a:schemeClr val="dk1"/>
              </a:solidFill>
              <a:latin typeface="Arial"/>
              <a:ea typeface="Arial"/>
              <a:cs typeface="Arial"/>
              <a:sym typeface="Arial"/>
            </a:endParaRPr>
          </a:p>
          <a:p>
            <a:pPr marL="0" marR="0" lvl="0" indent="0" algn="just" rtl="0">
              <a:lnSpc>
                <a:spcPct val="90000"/>
              </a:lnSpc>
              <a:spcBef>
                <a:spcPts val="480"/>
              </a:spcBef>
              <a:spcAft>
                <a:spcPts val="0"/>
              </a:spcAft>
              <a:buClr>
                <a:schemeClr val="accent1"/>
              </a:buClr>
              <a:buSzPts val="2400"/>
              <a:buFont typeface="Noto Sans Symbols"/>
              <a:buNone/>
            </a:pPr>
            <a:endParaRPr sz="2400">
              <a:solidFill>
                <a:schemeClr val="dk1"/>
              </a:solidFill>
              <a:latin typeface="Arial"/>
              <a:ea typeface="Arial"/>
              <a:cs typeface="Arial"/>
              <a:sym typeface="Arial"/>
            </a:endParaRPr>
          </a:p>
          <a:p>
            <a:pPr marL="0" marR="0" lvl="0" indent="0" algn="just" rtl="0">
              <a:lnSpc>
                <a:spcPct val="90000"/>
              </a:lnSpc>
              <a:spcBef>
                <a:spcPts val="480"/>
              </a:spcBef>
              <a:spcAft>
                <a:spcPts val="0"/>
              </a:spcAft>
              <a:buClr>
                <a:schemeClr val="accent1"/>
              </a:buClr>
              <a:buSzPts val="2400"/>
              <a:buFont typeface="Noto Sans Symbols"/>
              <a:buNone/>
            </a:pPr>
            <a:endParaRPr sz="2400">
              <a:solidFill>
                <a:schemeClr val="dk1"/>
              </a:solidFill>
              <a:latin typeface="Arial"/>
              <a:ea typeface="Arial"/>
              <a:cs typeface="Arial"/>
              <a:sym typeface="Arial"/>
            </a:endParaRPr>
          </a:p>
          <a:p>
            <a:pPr marL="0" marR="0" lvl="0" indent="0" algn="just" rtl="0">
              <a:lnSpc>
                <a:spcPct val="90000"/>
              </a:lnSpc>
              <a:spcBef>
                <a:spcPts val="480"/>
              </a:spcBef>
              <a:spcAft>
                <a:spcPts val="0"/>
              </a:spcAft>
              <a:buClr>
                <a:schemeClr val="accent1"/>
              </a:buClr>
              <a:buSzPts val="2400"/>
              <a:buFont typeface="Noto Sans Symbols"/>
              <a:buNone/>
            </a:pPr>
            <a:endParaRPr sz="2400">
              <a:solidFill>
                <a:schemeClr val="dk1"/>
              </a:solidFill>
              <a:latin typeface="Arial"/>
              <a:ea typeface="Arial"/>
              <a:cs typeface="Arial"/>
              <a:sym typeface="Arial"/>
            </a:endParaRPr>
          </a:p>
          <a:p>
            <a:pPr marL="0" marR="0" lvl="0" indent="0" algn="just" rtl="0">
              <a:lnSpc>
                <a:spcPct val="90000"/>
              </a:lnSpc>
              <a:spcBef>
                <a:spcPts val="480"/>
              </a:spcBef>
              <a:spcAft>
                <a:spcPts val="0"/>
              </a:spcAft>
              <a:buClr>
                <a:schemeClr val="accent1"/>
              </a:buClr>
              <a:buSzPts val="2400"/>
              <a:buFont typeface="Noto Sans Symbols"/>
              <a:buNone/>
            </a:pPr>
            <a:endParaRPr sz="2400">
              <a:solidFill>
                <a:schemeClr val="dk1"/>
              </a:solidFill>
              <a:latin typeface="Arial"/>
              <a:ea typeface="Arial"/>
              <a:cs typeface="Arial"/>
              <a:sym typeface="Arial"/>
            </a:endParaRPr>
          </a:p>
          <a:p>
            <a:pPr marL="0" marR="0" lvl="0" indent="0" algn="just" rtl="0">
              <a:lnSpc>
                <a:spcPct val="90000"/>
              </a:lnSpc>
              <a:spcBef>
                <a:spcPts val="480"/>
              </a:spcBef>
              <a:spcAft>
                <a:spcPts val="0"/>
              </a:spcAft>
              <a:buClr>
                <a:schemeClr val="accent1"/>
              </a:buClr>
              <a:buSzPts val="2400"/>
              <a:buFont typeface="Noto Sans Symbols"/>
              <a:buNone/>
            </a:pPr>
            <a:endParaRPr sz="2400">
              <a:solidFill>
                <a:schemeClr val="dk1"/>
              </a:solidFill>
              <a:latin typeface="Arial"/>
              <a:ea typeface="Arial"/>
              <a:cs typeface="Arial"/>
              <a:sym typeface="Arial"/>
            </a:endParaRPr>
          </a:p>
          <a:p>
            <a:pPr marL="0" marR="0" lvl="0" indent="0" algn="just" rtl="0">
              <a:lnSpc>
                <a:spcPct val="90000"/>
              </a:lnSpc>
              <a:spcBef>
                <a:spcPts val="480"/>
              </a:spcBef>
              <a:spcAft>
                <a:spcPts val="0"/>
              </a:spcAft>
              <a:buClr>
                <a:schemeClr val="accent1"/>
              </a:buClr>
              <a:buSzPts val="2400"/>
              <a:buFont typeface="Noto Sans Symbols"/>
              <a:buNone/>
            </a:pPr>
            <a:endParaRPr sz="2400">
              <a:solidFill>
                <a:schemeClr val="dk1"/>
              </a:solidFill>
              <a:latin typeface="Arial"/>
              <a:ea typeface="Arial"/>
              <a:cs typeface="Arial"/>
              <a:sym typeface="Arial"/>
            </a:endParaRPr>
          </a:p>
          <a:p>
            <a:pPr marL="0" marR="0" lvl="0" indent="0" algn="just" rtl="0">
              <a:lnSpc>
                <a:spcPct val="90000"/>
              </a:lnSpc>
              <a:spcBef>
                <a:spcPts val="480"/>
              </a:spcBef>
              <a:spcAft>
                <a:spcPts val="0"/>
              </a:spcAft>
              <a:buClr>
                <a:schemeClr val="accent1"/>
              </a:buClr>
              <a:buSzPts val="2400"/>
              <a:buFont typeface="Noto Sans Symbols"/>
              <a:buNone/>
            </a:pPr>
            <a:r>
              <a:rPr lang="it-IT" sz="2400">
                <a:solidFill>
                  <a:schemeClr val="dk1"/>
                </a:solidFill>
                <a:latin typeface="Arial"/>
                <a:ea typeface="Arial"/>
                <a:cs typeface="Arial"/>
                <a:sym typeface="Arial"/>
              </a:rPr>
              <a:t>Esempio di chemiorecettore che riconosce lo stimolo (molecola chimica) in base alla forma (sterochimica)</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44"/>
          <p:cNvSpPr txBox="1"/>
          <p:nvPr/>
        </p:nvSpPr>
        <p:spPr>
          <a:xfrm>
            <a:off x="539552" y="-27384"/>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it-IT" sz="3800">
                <a:solidFill>
                  <a:schemeClr val="dk2"/>
                </a:solidFill>
                <a:latin typeface="Arial"/>
                <a:ea typeface="Arial"/>
                <a:cs typeface="Arial"/>
                <a:sym typeface="Arial"/>
              </a:rPr>
              <a:t>Recettori sensoriali</a:t>
            </a:r>
            <a:endParaRPr sz="3800">
              <a:solidFill>
                <a:schemeClr val="dk2"/>
              </a:solidFill>
              <a:latin typeface="Arial"/>
              <a:ea typeface="Arial"/>
              <a:cs typeface="Arial"/>
              <a:sym typeface="Arial"/>
            </a:endParaRPr>
          </a:p>
        </p:txBody>
      </p:sp>
      <p:sp>
        <p:nvSpPr>
          <p:cNvPr id="450" name="Google Shape;450;p44"/>
          <p:cNvSpPr/>
          <p:nvPr/>
        </p:nvSpPr>
        <p:spPr>
          <a:xfrm>
            <a:off x="1115616" y="1124744"/>
            <a:ext cx="2376264" cy="2304256"/>
          </a:xfrm>
          <a:prstGeom prst="ellipse">
            <a:avLst/>
          </a:prstGeom>
          <a:gradFill>
            <a:gsLst>
              <a:gs pos="0">
                <a:srgbClr val="C7B172"/>
              </a:gs>
              <a:gs pos="100000">
                <a:srgbClr val="FCE7AF"/>
              </a:gs>
            </a:gsLst>
            <a:lin ang="16200000" scaled="0"/>
          </a:gra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8000"/>
              </a:solidFill>
              <a:latin typeface="Arial"/>
              <a:ea typeface="Arial"/>
              <a:cs typeface="Arial"/>
              <a:sym typeface="Arial"/>
            </a:endParaRPr>
          </a:p>
        </p:txBody>
      </p:sp>
      <p:sp>
        <p:nvSpPr>
          <p:cNvPr id="451" name="Google Shape;451;p44"/>
          <p:cNvSpPr/>
          <p:nvPr/>
        </p:nvSpPr>
        <p:spPr>
          <a:xfrm>
            <a:off x="899592" y="1412776"/>
            <a:ext cx="576064" cy="504056"/>
          </a:xfrm>
          <a:prstGeom prst="flowChartPreparation">
            <a:avLst/>
          </a:prstGeom>
          <a:solidFill>
            <a:srgbClr val="CCFFCC"/>
          </a:solidFill>
          <a:ln w="9525" cap="flat" cmpd="sng">
            <a:solidFill>
              <a:srgbClr val="008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8000"/>
              </a:solidFill>
              <a:latin typeface="Arial"/>
              <a:ea typeface="Arial"/>
              <a:cs typeface="Arial"/>
              <a:sym typeface="Arial"/>
            </a:endParaRPr>
          </a:p>
        </p:txBody>
      </p:sp>
      <p:sp>
        <p:nvSpPr>
          <p:cNvPr id="452" name="Google Shape;452;p44"/>
          <p:cNvSpPr/>
          <p:nvPr/>
        </p:nvSpPr>
        <p:spPr>
          <a:xfrm>
            <a:off x="5292080" y="1124744"/>
            <a:ext cx="2376264" cy="2304256"/>
          </a:xfrm>
          <a:prstGeom prst="ellipse">
            <a:avLst/>
          </a:prstGeom>
          <a:gradFill>
            <a:gsLst>
              <a:gs pos="0">
                <a:srgbClr val="C7B172"/>
              </a:gs>
              <a:gs pos="100000">
                <a:srgbClr val="FCE7AF"/>
              </a:gs>
            </a:gsLst>
            <a:lin ang="16200000" scaled="0"/>
          </a:gra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3" name="Google Shape;453;p44"/>
          <p:cNvSpPr/>
          <p:nvPr/>
        </p:nvSpPr>
        <p:spPr>
          <a:xfrm>
            <a:off x="5148064" y="1340768"/>
            <a:ext cx="576064" cy="504056"/>
          </a:xfrm>
          <a:prstGeom prst="flowChartPreparation">
            <a:avLst/>
          </a:prstGeom>
          <a:solidFill>
            <a:srgbClr val="CCFFCC"/>
          </a:solidFill>
          <a:ln w="9525" cap="flat" cmpd="sng">
            <a:solidFill>
              <a:srgbClr val="008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8000"/>
              </a:solidFill>
              <a:latin typeface="Arial"/>
              <a:ea typeface="Arial"/>
              <a:cs typeface="Arial"/>
              <a:sym typeface="Arial"/>
            </a:endParaRPr>
          </a:p>
        </p:txBody>
      </p:sp>
      <p:sp>
        <p:nvSpPr>
          <p:cNvPr id="454" name="Google Shape;454;p44"/>
          <p:cNvSpPr txBox="1"/>
          <p:nvPr/>
        </p:nvSpPr>
        <p:spPr>
          <a:xfrm>
            <a:off x="1043608" y="1484784"/>
            <a:ext cx="21602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rgbClr val="008000"/>
                </a:solidFill>
                <a:latin typeface="Arial"/>
                <a:ea typeface="Arial"/>
                <a:cs typeface="Arial"/>
                <a:sym typeface="Arial"/>
              </a:rPr>
              <a:t>S</a:t>
            </a:r>
            <a:endParaRPr sz="1800">
              <a:solidFill>
                <a:srgbClr val="008000"/>
              </a:solidFill>
              <a:latin typeface="Arial"/>
              <a:ea typeface="Arial"/>
              <a:cs typeface="Arial"/>
              <a:sym typeface="Arial"/>
            </a:endParaRPr>
          </a:p>
        </p:txBody>
      </p:sp>
      <p:sp>
        <p:nvSpPr>
          <p:cNvPr id="455" name="Google Shape;455;p44"/>
          <p:cNvSpPr txBox="1"/>
          <p:nvPr/>
        </p:nvSpPr>
        <p:spPr>
          <a:xfrm>
            <a:off x="5292080" y="1403484"/>
            <a:ext cx="21602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rgbClr val="008000"/>
                </a:solidFill>
                <a:latin typeface="Arial"/>
                <a:ea typeface="Arial"/>
                <a:cs typeface="Arial"/>
                <a:sym typeface="Arial"/>
              </a:rPr>
              <a:t>S</a:t>
            </a:r>
            <a:endParaRPr sz="1800">
              <a:solidFill>
                <a:srgbClr val="008000"/>
              </a:solidFill>
              <a:latin typeface="Arial"/>
              <a:ea typeface="Arial"/>
              <a:cs typeface="Arial"/>
              <a:sym typeface="Arial"/>
            </a:endParaRPr>
          </a:p>
        </p:txBody>
      </p:sp>
      <p:sp>
        <p:nvSpPr>
          <p:cNvPr id="456" name="Google Shape;456;p44"/>
          <p:cNvSpPr txBox="1"/>
          <p:nvPr/>
        </p:nvSpPr>
        <p:spPr>
          <a:xfrm>
            <a:off x="2051720" y="1916832"/>
            <a:ext cx="79208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a:solidFill>
                  <a:srgbClr val="800000"/>
                </a:solidFill>
                <a:latin typeface="Arial"/>
                <a:ea typeface="Arial"/>
                <a:cs typeface="Arial"/>
                <a:sym typeface="Arial"/>
              </a:rPr>
              <a:t>R</a:t>
            </a:r>
            <a:endParaRPr sz="2800">
              <a:solidFill>
                <a:srgbClr val="800000"/>
              </a:solidFill>
              <a:latin typeface="Arial"/>
              <a:ea typeface="Arial"/>
              <a:cs typeface="Arial"/>
              <a:sym typeface="Arial"/>
            </a:endParaRPr>
          </a:p>
        </p:txBody>
      </p:sp>
      <p:sp>
        <p:nvSpPr>
          <p:cNvPr id="457" name="Google Shape;457;p44"/>
          <p:cNvSpPr txBox="1"/>
          <p:nvPr/>
        </p:nvSpPr>
        <p:spPr>
          <a:xfrm>
            <a:off x="6228184" y="1916832"/>
            <a:ext cx="79208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a:solidFill>
                  <a:srgbClr val="800000"/>
                </a:solidFill>
                <a:latin typeface="Arial"/>
                <a:ea typeface="Arial"/>
                <a:cs typeface="Arial"/>
                <a:sym typeface="Arial"/>
              </a:rPr>
              <a:t>R</a:t>
            </a:r>
            <a:endParaRPr sz="2800">
              <a:solidFill>
                <a:srgbClr val="800000"/>
              </a:solidFill>
              <a:latin typeface="Arial"/>
              <a:ea typeface="Arial"/>
              <a:cs typeface="Arial"/>
              <a:sym typeface="Arial"/>
            </a:endParaRPr>
          </a:p>
        </p:txBody>
      </p:sp>
      <p:sp>
        <p:nvSpPr>
          <p:cNvPr id="458" name="Google Shape;458;p44"/>
          <p:cNvSpPr/>
          <p:nvPr/>
        </p:nvSpPr>
        <p:spPr>
          <a:xfrm>
            <a:off x="5364088" y="908720"/>
            <a:ext cx="720080" cy="864096"/>
          </a:xfrm>
          <a:custGeom>
            <a:avLst/>
            <a:gdLst/>
            <a:ahLst/>
            <a:cxnLst/>
            <a:rect l="l" t="t" r="r" b="b"/>
            <a:pathLst>
              <a:path w="120000" h="120000" extrusionOk="0">
                <a:moveTo>
                  <a:pt x="7500" y="60000"/>
                </a:moveTo>
                <a:lnTo>
                  <a:pt x="7500" y="60000"/>
                </a:lnTo>
                <a:cubicBezTo>
                  <a:pt x="7500" y="32746"/>
                  <a:pt x="27423" y="9806"/>
                  <a:pt x="53860" y="6619"/>
                </a:cubicBezTo>
                <a:cubicBezTo>
                  <a:pt x="80298" y="3432"/>
                  <a:pt x="104880" y="21006"/>
                  <a:pt x="111064" y="47514"/>
                </a:cubicBezTo>
                <a:lnTo>
                  <a:pt x="118418" y="47514"/>
                </a:lnTo>
                <a:lnTo>
                  <a:pt x="105000" y="60000"/>
                </a:lnTo>
                <a:lnTo>
                  <a:pt x="88418" y="47514"/>
                </a:lnTo>
                <a:lnTo>
                  <a:pt x="95741" y="47514"/>
                </a:lnTo>
                <a:lnTo>
                  <a:pt x="95741" y="47514"/>
                </a:lnTo>
                <a:cubicBezTo>
                  <a:pt x="90143" y="28126"/>
                  <a:pt x="72532" y="16121"/>
                  <a:pt x="54257" y="19237"/>
                </a:cubicBezTo>
                <a:cubicBezTo>
                  <a:pt x="35982" y="22352"/>
                  <a:pt x="22500" y="39657"/>
                  <a:pt x="22500" y="60000"/>
                </a:cubicBezTo>
                <a:close/>
              </a:path>
            </a:pathLst>
          </a:custGeom>
          <a:noFill/>
          <a:ln w="9525" cap="flat" cmpd="sng">
            <a:solidFill>
              <a:srgbClr val="008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59" name="Google Shape;459;p44"/>
          <p:cNvSpPr txBox="1"/>
          <p:nvPr/>
        </p:nvSpPr>
        <p:spPr>
          <a:xfrm>
            <a:off x="5580112" y="620688"/>
            <a:ext cx="50405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rgbClr val="008000"/>
                </a:solidFill>
                <a:latin typeface="Arial"/>
                <a:ea typeface="Arial"/>
                <a:cs typeface="Arial"/>
                <a:sym typeface="Arial"/>
              </a:rPr>
              <a:t>e</a:t>
            </a:r>
            <a:r>
              <a:rPr lang="it-IT" sz="1800" baseline="30000">
                <a:solidFill>
                  <a:srgbClr val="008000"/>
                </a:solidFill>
                <a:latin typeface="Arial"/>
                <a:ea typeface="Arial"/>
                <a:cs typeface="Arial"/>
                <a:sym typeface="Arial"/>
              </a:rPr>
              <a:t>-</a:t>
            </a:r>
            <a:endParaRPr sz="1800" baseline="30000">
              <a:solidFill>
                <a:srgbClr val="008000"/>
              </a:solidFill>
              <a:latin typeface="Arial"/>
              <a:ea typeface="Arial"/>
              <a:cs typeface="Arial"/>
              <a:sym typeface="Arial"/>
            </a:endParaRPr>
          </a:p>
        </p:txBody>
      </p:sp>
      <p:sp>
        <p:nvSpPr>
          <p:cNvPr id="460" name="Google Shape;460;p44"/>
          <p:cNvSpPr/>
          <p:nvPr/>
        </p:nvSpPr>
        <p:spPr>
          <a:xfrm>
            <a:off x="1115616" y="3933056"/>
            <a:ext cx="2376264" cy="2304256"/>
          </a:xfrm>
          <a:prstGeom prst="ellipse">
            <a:avLst/>
          </a:prstGeom>
          <a:gradFill>
            <a:gsLst>
              <a:gs pos="0">
                <a:srgbClr val="C7B172"/>
              </a:gs>
              <a:gs pos="100000">
                <a:srgbClr val="FCE7AF"/>
              </a:gs>
            </a:gsLst>
            <a:lin ang="16200000" scaled="0"/>
          </a:gra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1" name="Google Shape;461;p44"/>
          <p:cNvSpPr/>
          <p:nvPr/>
        </p:nvSpPr>
        <p:spPr>
          <a:xfrm>
            <a:off x="5292080" y="3933056"/>
            <a:ext cx="2376264" cy="2304256"/>
          </a:xfrm>
          <a:prstGeom prst="ellipse">
            <a:avLst/>
          </a:prstGeom>
          <a:gradFill>
            <a:gsLst>
              <a:gs pos="0">
                <a:srgbClr val="C7B172"/>
              </a:gs>
              <a:gs pos="100000">
                <a:srgbClr val="FCE7AF"/>
              </a:gs>
            </a:gsLst>
            <a:lin ang="16200000" scaled="0"/>
          </a:gra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2" name="Google Shape;462;p44"/>
          <p:cNvSpPr txBox="1"/>
          <p:nvPr/>
        </p:nvSpPr>
        <p:spPr>
          <a:xfrm>
            <a:off x="2051720" y="4725144"/>
            <a:ext cx="79208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a:solidFill>
                  <a:srgbClr val="800000"/>
                </a:solidFill>
                <a:latin typeface="Arial"/>
                <a:ea typeface="Arial"/>
                <a:cs typeface="Arial"/>
                <a:sym typeface="Arial"/>
              </a:rPr>
              <a:t>R</a:t>
            </a:r>
            <a:endParaRPr sz="2800">
              <a:solidFill>
                <a:srgbClr val="800000"/>
              </a:solidFill>
              <a:latin typeface="Arial"/>
              <a:ea typeface="Arial"/>
              <a:cs typeface="Arial"/>
              <a:sym typeface="Arial"/>
            </a:endParaRPr>
          </a:p>
        </p:txBody>
      </p:sp>
      <p:sp>
        <p:nvSpPr>
          <p:cNvPr id="463" name="Google Shape;463;p44"/>
          <p:cNvSpPr txBox="1"/>
          <p:nvPr/>
        </p:nvSpPr>
        <p:spPr>
          <a:xfrm>
            <a:off x="6228184" y="4725144"/>
            <a:ext cx="79208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a:solidFill>
                  <a:srgbClr val="800000"/>
                </a:solidFill>
                <a:latin typeface="Arial"/>
                <a:ea typeface="Arial"/>
                <a:cs typeface="Arial"/>
                <a:sym typeface="Arial"/>
              </a:rPr>
              <a:t>R</a:t>
            </a:r>
            <a:endParaRPr sz="2800">
              <a:solidFill>
                <a:srgbClr val="800000"/>
              </a:solidFill>
              <a:latin typeface="Arial"/>
              <a:ea typeface="Arial"/>
              <a:cs typeface="Arial"/>
              <a:sym typeface="Arial"/>
            </a:endParaRPr>
          </a:p>
        </p:txBody>
      </p:sp>
      <p:sp>
        <p:nvSpPr>
          <p:cNvPr id="464" name="Google Shape;464;p44"/>
          <p:cNvSpPr/>
          <p:nvPr/>
        </p:nvSpPr>
        <p:spPr>
          <a:xfrm rot="3169995">
            <a:off x="5785887" y="4414089"/>
            <a:ext cx="1396643" cy="1191432"/>
          </a:xfrm>
          <a:custGeom>
            <a:avLst/>
            <a:gdLst/>
            <a:ahLst/>
            <a:cxnLst/>
            <a:rect l="l" t="t" r="r" b="b"/>
            <a:pathLst>
              <a:path w="120000" h="120000" extrusionOk="0">
                <a:moveTo>
                  <a:pt x="6398" y="60000"/>
                </a:moveTo>
                <a:lnTo>
                  <a:pt x="6398" y="60000"/>
                </a:lnTo>
                <a:cubicBezTo>
                  <a:pt x="6398" y="34446"/>
                  <a:pt x="25183" y="12604"/>
                  <a:pt x="50894" y="8263"/>
                </a:cubicBezTo>
                <a:cubicBezTo>
                  <a:pt x="76605" y="3922"/>
                  <a:pt x="101773" y="18343"/>
                  <a:pt x="110508" y="42422"/>
                </a:cubicBezTo>
                <a:lnTo>
                  <a:pt x="116250" y="42422"/>
                </a:lnTo>
                <a:lnTo>
                  <a:pt x="107204" y="60000"/>
                </a:lnTo>
                <a:lnTo>
                  <a:pt x="90658" y="42422"/>
                </a:lnTo>
                <a:lnTo>
                  <a:pt x="96045" y="42422"/>
                </a:lnTo>
                <a:cubicBezTo>
                  <a:pt x="87261" y="27209"/>
                  <a:pt x="68330" y="19451"/>
                  <a:pt x="50144" y="23610"/>
                </a:cubicBezTo>
                <a:cubicBezTo>
                  <a:pt x="31959" y="27770"/>
                  <a:pt x="19194" y="42778"/>
                  <a:pt x="19194" y="60000"/>
                </a:cubicBezTo>
                <a:close/>
              </a:path>
            </a:pathLst>
          </a:custGeom>
          <a:noFill/>
          <a:ln w="9525" cap="flat" cmpd="sng">
            <a:solidFill>
              <a:srgbClr val="008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65" name="Google Shape;465;p44"/>
          <p:cNvSpPr txBox="1"/>
          <p:nvPr/>
        </p:nvSpPr>
        <p:spPr>
          <a:xfrm>
            <a:off x="1403648" y="4293096"/>
            <a:ext cx="50405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rgbClr val="008000"/>
                </a:solidFill>
                <a:latin typeface="Noto Sans Symbols"/>
                <a:ea typeface="Noto Sans Symbols"/>
                <a:cs typeface="Noto Sans Symbols"/>
                <a:sym typeface="Noto Sans Symbols"/>
              </a:rPr>
              <a:t>δ</a:t>
            </a:r>
            <a:r>
              <a:rPr lang="it-IT" sz="1800" baseline="30000">
                <a:solidFill>
                  <a:srgbClr val="008000"/>
                </a:solidFill>
                <a:latin typeface="Arial"/>
                <a:ea typeface="Arial"/>
                <a:cs typeface="Arial"/>
                <a:sym typeface="Arial"/>
              </a:rPr>
              <a:t>-</a:t>
            </a:r>
            <a:endParaRPr sz="1800" baseline="30000">
              <a:solidFill>
                <a:srgbClr val="008000"/>
              </a:solidFill>
              <a:latin typeface="Arial"/>
              <a:ea typeface="Arial"/>
              <a:cs typeface="Arial"/>
              <a:sym typeface="Arial"/>
            </a:endParaRPr>
          </a:p>
        </p:txBody>
      </p:sp>
      <p:sp>
        <p:nvSpPr>
          <p:cNvPr id="466" name="Google Shape;466;p44"/>
          <p:cNvSpPr txBox="1"/>
          <p:nvPr/>
        </p:nvSpPr>
        <p:spPr>
          <a:xfrm>
            <a:off x="6876256" y="4293096"/>
            <a:ext cx="50405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rgbClr val="008000"/>
                </a:solidFill>
                <a:latin typeface="Arial"/>
                <a:ea typeface="Arial"/>
                <a:cs typeface="Arial"/>
                <a:sym typeface="Arial"/>
              </a:rPr>
              <a:t>e</a:t>
            </a:r>
            <a:r>
              <a:rPr lang="it-IT" sz="1800" baseline="30000">
                <a:solidFill>
                  <a:srgbClr val="008000"/>
                </a:solidFill>
                <a:latin typeface="Arial"/>
                <a:ea typeface="Arial"/>
                <a:cs typeface="Arial"/>
                <a:sym typeface="Arial"/>
              </a:rPr>
              <a:t>-</a:t>
            </a:r>
            <a:endParaRPr sz="1800" baseline="30000">
              <a:solidFill>
                <a:srgbClr val="008000"/>
              </a:solidFill>
              <a:latin typeface="Arial"/>
              <a:ea typeface="Arial"/>
              <a:cs typeface="Arial"/>
              <a:sym typeface="Arial"/>
            </a:endParaRPr>
          </a:p>
        </p:txBody>
      </p:sp>
      <p:sp>
        <p:nvSpPr>
          <p:cNvPr id="467" name="Google Shape;467;p44"/>
          <p:cNvSpPr txBox="1"/>
          <p:nvPr/>
        </p:nvSpPr>
        <p:spPr>
          <a:xfrm>
            <a:off x="2843808" y="5229200"/>
            <a:ext cx="50405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Noto Sans Symbols"/>
                <a:ea typeface="Noto Sans Symbols"/>
                <a:cs typeface="Noto Sans Symbols"/>
                <a:sym typeface="Noto Sans Symbols"/>
              </a:rPr>
              <a:t>δ</a:t>
            </a:r>
            <a:r>
              <a:rPr lang="it-IT" sz="1800" baseline="30000">
                <a:solidFill>
                  <a:schemeClr val="dk1"/>
                </a:solidFill>
                <a:latin typeface="Arial"/>
                <a:ea typeface="Arial"/>
                <a:cs typeface="Arial"/>
                <a:sym typeface="Arial"/>
              </a:rPr>
              <a:t>+</a:t>
            </a:r>
            <a:endParaRPr sz="1800" baseline="30000">
              <a:solidFill>
                <a:schemeClr val="dk1"/>
              </a:solidFill>
              <a:latin typeface="Arial"/>
              <a:ea typeface="Arial"/>
              <a:cs typeface="Arial"/>
              <a:sym typeface="Arial"/>
            </a:endParaRPr>
          </a:p>
        </p:txBody>
      </p:sp>
      <p:sp>
        <p:nvSpPr>
          <p:cNvPr id="468" name="Google Shape;468;p44"/>
          <p:cNvSpPr txBox="1"/>
          <p:nvPr/>
        </p:nvSpPr>
        <p:spPr>
          <a:xfrm>
            <a:off x="7164288" y="5229200"/>
            <a:ext cx="50405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rgbClr val="008000"/>
                </a:solidFill>
                <a:latin typeface="Noto Sans Symbols"/>
                <a:ea typeface="Noto Sans Symbols"/>
                <a:cs typeface="Noto Sans Symbols"/>
                <a:sym typeface="Noto Sans Symbols"/>
              </a:rPr>
              <a:t>δ</a:t>
            </a:r>
            <a:r>
              <a:rPr lang="it-IT" sz="1800" baseline="30000">
                <a:solidFill>
                  <a:srgbClr val="008000"/>
                </a:solidFill>
                <a:latin typeface="Arial"/>
                <a:ea typeface="Arial"/>
                <a:cs typeface="Arial"/>
                <a:sym typeface="Arial"/>
              </a:rPr>
              <a:t>-</a:t>
            </a:r>
            <a:endParaRPr sz="1800" baseline="30000">
              <a:solidFill>
                <a:srgbClr val="008000"/>
              </a:solidFill>
              <a:latin typeface="Arial"/>
              <a:ea typeface="Arial"/>
              <a:cs typeface="Arial"/>
              <a:sym typeface="Arial"/>
            </a:endParaRPr>
          </a:p>
        </p:txBody>
      </p:sp>
      <p:sp>
        <p:nvSpPr>
          <p:cNvPr id="469" name="Google Shape;469;p44"/>
          <p:cNvSpPr/>
          <p:nvPr/>
        </p:nvSpPr>
        <p:spPr>
          <a:xfrm rot="4891499">
            <a:off x="3218937" y="2591633"/>
            <a:ext cx="1368152" cy="1355510"/>
          </a:xfrm>
          <a:prstGeom prst="teardrop">
            <a:avLst>
              <a:gd name="adj" fmla="val 100000"/>
            </a:avLst>
          </a:prstGeom>
          <a:solidFill>
            <a:srgbClr val="BDBD5D"/>
          </a:soli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0" name="Google Shape;470;p44"/>
          <p:cNvSpPr txBox="1"/>
          <p:nvPr/>
        </p:nvSpPr>
        <p:spPr>
          <a:xfrm>
            <a:off x="3635896" y="2996952"/>
            <a:ext cx="79208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a:solidFill>
                  <a:srgbClr val="800000"/>
                </a:solidFill>
                <a:latin typeface="Arial"/>
                <a:ea typeface="Arial"/>
                <a:cs typeface="Arial"/>
                <a:sym typeface="Arial"/>
              </a:rPr>
              <a:t>N</a:t>
            </a:r>
            <a:endParaRPr sz="2800">
              <a:solidFill>
                <a:srgbClr val="800000"/>
              </a:solidFill>
              <a:latin typeface="Arial"/>
              <a:ea typeface="Arial"/>
              <a:cs typeface="Arial"/>
              <a:sym typeface="Arial"/>
            </a:endParaRPr>
          </a:p>
        </p:txBody>
      </p:sp>
      <p:sp>
        <p:nvSpPr>
          <p:cNvPr id="471" name="Google Shape;471;p44"/>
          <p:cNvSpPr/>
          <p:nvPr/>
        </p:nvSpPr>
        <p:spPr>
          <a:xfrm rot="4891499">
            <a:off x="7395400" y="2591634"/>
            <a:ext cx="1368152" cy="1355510"/>
          </a:xfrm>
          <a:prstGeom prst="teardrop">
            <a:avLst>
              <a:gd name="adj" fmla="val 100000"/>
            </a:avLst>
          </a:prstGeom>
          <a:solidFill>
            <a:srgbClr val="BDBD5D"/>
          </a:soli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2" name="Google Shape;472;p44"/>
          <p:cNvSpPr txBox="1"/>
          <p:nvPr/>
        </p:nvSpPr>
        <p:spPr>
          <a:xfrm>
            <a:off x="7884368" y="2996952"/>
            <a:ext cx="79208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a:solidFill>
                  <a:srgbClr val="800000"/>
                </a:solidFill>
                <a:latin typeface="Arial"/>
                <a:ea typeface="Arial"/>
                <a:cs typeface="Arial"/>
                <a:sym typeface="Arial"/>
              </a:rPr>
              <a:t>N</a:t>
            </a:r>
            <a:endParaRPr sz="2800">
              <a:solidFill>
                <a:srgbClr val="800000"/>
              </a:solidFill>
              <a:latin typeface="Arial"/>
              <a:ea typeface="Arial"/>
              <a:cs typeface="Arial"/>
              <a:sym typeface="Arial"/>
            </a:endParaRPr>
          </a:p>
        </p:txBody>
      </p:sp>
      <p:sp>
        <p:nvSpPr>
          <p:cNvPr id="473" name="Google Shape;473;p44"/>
          <p:cNvSpPr/>
          <p:nvPr/>
        </p:nvSpPr>
        <p:spPr>
          <a:xfrm rot="4891499">
            <a:off x="3260768" y="5287120"/>
            <a:ext cx="1368152" cy="1355510"/>
          </a:xfrm>
          <a:prstGeom prst="teardrop">
            <a:avLst>
              <a:gd name="adj" fmla="val 100000"/>
            </a:avLst>
          </a:prstGeom>
          <a:solidFill>
            <a:srgbClr val="BDBD5D"/>
          </a:soli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4" name="Google Shape;474;p44"/>
          <p:cNvSpPr txBox="1"/>
          <p:nvPr/>
        </p:nvSpPr>
        <p:spPr>
          <a:xfrm>
            <a:off x="3635896" y="5733256"/>
            <a:ext cx="79208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a:solidFill>
                  <a:srgbClr val="800000"/>
                </a:solidFill>
                <a:latin typeface="Arial"/>
                <a:ea typeface="Arial"/>
                <a:cs typeface="Arial"/>
                <a:sym typeface="Arial"/>
              </a:rPr>
              <a:t>N</a:t>
            </a:r>
            <a:endParaRPr sz="2800">
              <a:solidFill>
                <a:srgbClr val="800000"/>
              </a:solidFill>
              <a:latin typeface="Arial"/>
              <a:ea typeface="Arial"/>
              <a:cs typeface="Arial"/>
              <a:sym typeface="Arial"/>
            </a:endParaRPr>
          </a:p>
        </p:txBody>
      </p:sp>
      <p:sp>
        <p:nvSpPr>
          <p:cNvPr id="475" name="Google Shape;475;p44"/>
          <p:cNvSpPr/>
          <p:nvPr/>
        </p:nvSpPr>
        <p:spPr>
          <a:xfrm rot="4891499">
            <a:off x="7467408" y="5290652"/>
            <a:ext cx="1368152" cy="1355510"/>
          </a:xfrm>
          <a:prstGeom prst="teardrop">
            <a:avLst>
              <a:gd name="adj" fmla="val 100000"/>
            </a:avLst>
          </a:prstGeom>
          <a:solidFill>
            <a:srgbClr val="BDBD5D"/>
          </a:soli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6" name="Google Shape;476;p44"/>
          <p:cNvSpPr txBox="1"/>
          <p:nvPr/>
        </p:nvSpPr>
        <p:spPr>
          <a:xfrm>
            <a:off x="7884368" y="5733256"/>
            <a:ext cx="79208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a:solidFill>
                  <a:srgbClr val="800000"/>
                </a:solidFill>
                <a:latin typeface="Arial"/>
                <a:ea typeface="Arial"/>
                <a:cs typeface="Arial"/>
                <a:sym typeface="Arial"/>
              </a:rPr>
              <a:t>N</a:t>
            </a:r>
            <a:endParaRPr sz="2800">
              <a:solidFill>
                <a:srgbClr val="800000"/>
              </a:solidFill>
              <a:latin typeface="Arial"/>
              <a:ea typeface="Arial"/>
              <a:cs typeface="Arial"/>
              <a:sym typeface="Arial"/>
            </a:endParaRPr>
          </a:p>
        </p:txBody>
      </p:sp>
      <p:sp>
        <p:nvSpPr>
          <p:cNvPr id="477" name="Google Shape;477;p44"/>
          <p:cNvSpPr/>
          <p:nvPr/>
        </p:nvSpPr>
        <p:spPr>
          <a:xfrm>
            <a:off x="2555776" y="2780928"/>
            <a:ext cx="504056" cy="504056"/>
          </a:xfrm>
          <a:prstGeom prst="ellipse">
            <a:avLst/>
          </a:prstGeom>
          <a:solidFill>
            <a:srgbClr val="ABEBF3"/>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8" name="Google Shape;478;p44"/>
          <p:cNvSpPr/>
          <p:nvPr/>
        </p:nvSpPr>
        <p:spPr>
          <a:xfrm>
            <a:off x="2627784" y="2852936"/>
            <a:ext cx="3769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rgbClr val="800000"/>
                </a:solidFill>
                <a:latin typeface="Arial"/>
                <a:ea typeface="Arial"/>
                <a:cs typeface="Arial"/>
                <a:sym typeface="Arial"/>
              </a:rPr>
              <a:t>M</a:t>
            </a:r>
            <a:endParaRPr sz="1800">
              <a:solidFill>
                <a:srgbClr val="800000"/>
              </a:solidFill>
              <a:latin typeface="Arial"/>
              <a:ea typeface="Arial"/>
              <a:cs typeface="Arial"/>
              <a:sym typeface="Arial"/>
            </a:endParaRPr>
          </a:p>
        </p:txBody>
      </p:sp>
      <p:sp>
        <p:nvSpPr>
          <p:cNvPr id="479" name="Google Shape;479;p44"/>
          <p:cNvSpPr/>
          <p:nvPr/>
        </p:nvSpPr>
        <p:spPr>
          <a:xfrm>
            <a:off x="6732240" y="2780928"/>
            <a:ext cx="504056" cy="504056"/>
          </a:xfrm>
          <a:prstGeom prst="ellipse">
            <a:avLst/>
          </a:prstGeom>
          <a:solidFill>
            <a:srgbClr val="ABEBF3"/>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0" name="Google Shape;480;p44"/>
          <p:cNvSpPr/>
          <p:nvPr/>
        </p:nvSpPr>
        <p:spPr>
          <a:xfrm>
            <a:off x="6804248" y="2852936"/>
            <a:ext cx="3769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rgbClr val="800000"/>
                </a:solidFill>
                <a:latin typeface="Arial"/>
                <a:ea typeface="Arial"/>
                <a:cs typeface="Arial"/>
                <a:sym typeface="Arial"/>
              </a:rPr>
              <a:t>M</a:t>
            </a:r>
            <a:endParaRPr sz="1800">
              <a:solidFill>
                <a:srgbClr val="800000"/>
              </a:solidFill>
              <a:latin typeface="Arial"/>
              <a:ea typeface="Arial"/>
              <a:cs typeface="Arial"/>
              <a:sym typeface="Arial"/>
            </a:endParaRPr>
          </a:p>
        </p:txBody>
      </p:sp>
      <p:sp>
        <p:nvSpPr>
          <p:cNvPr id="481" name="Google Shape;481;p44"/>
          <p:cNvSpPr/>
          <p:nvPr/>
        </p:nvSpPr>
        <p:spPr>
          <a:xfrm>
            <a:off x="6732240" y="5589240"/>
            <a:ext cx="504056" cy="504056"/>
          </a:xfrm>
          <a:prstGeom prst="ellipse">
            <a:avLst/>
          </a:prstGeom>
          <a:solidFill>
            <a:srgbClr val="ABEBF3"/>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2" name="Google Shape;482;p44"/>
          <p:cNvSpPr/>
          <p:nvPr/>
        </p:nvSpPr>
        <p:spPr>
          <a:xfrm>
            <a:off x="6804248" y="5661248"/>
            <a:ext cx="3769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rgbClr val="800000"/>
                </a:solidFill>
                <a:latin typeface="Arial"/>
                <a:ea typeface="Arial"/>
                <a:cs typeface="Arial"/>
                <a:sym typeface="Arial"/>
              </a:rPr>
              <a:t>M</a:t>
            </a:r>
            <a:endParaRPr sz="1800">
              <a:solidFill>
                <a:srgbClr val="800000"/>
              </a:solidFill>
              <a:latin typeface="Arial"/>
              <a:ea typeface="Arial"/>
              <a:cs typeface="Arial"/>
              <a:sym typeface="Arial"/>
            </a:endParaRPr>
          </a:p>
        </p:txBody>
      </p:sp>
      <p:sp>
        <p:nvSpPr>
          <p:cNvPr id="483" name="Google Shape;483;p44"/>
          <p:cNvSpPr/>
          <p:nvPr/>
        </p:nvSpPr>
        <p:spPr>
          <a:xfrm>
            <a:off x="2555776" y="5589240"/>
            <a:ext cx="504056" cy="504056"/>
          </a:xfrm>
          <a:prstGeom prst="ellipse">
            <a:avLst/>
          </a:prstGeom>
          <a:solidFill>
            <a:srgbClr val="ABEBF3"/>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4" name="Google Shape;484;p44"/>
          <p:cNvSpPr/>
          <p:nvPr/>
        </p:nvSpPr>
        <p:spPr>
          <a:xfrm>
            <a:off x="2627784" y="5661248"/>
            <a:ext cx="3769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rgbClr val="800000"/>
                </a:solidFill>
                <a:latin typeface="Arial"/>
                <a:ea typeface="Arial"/>
                <a:cs typeface="Arial"/>
                <a:sym typeface="Arial"/>
              </a:rPr>
              <a:t>M</a:t>
            </a:r>
            <a:endParaRPr sz="1800">
              <a:solidFill>
                <a:srgbClr val="800000"/>
              </a:solidFill>
              <a:latin typeface="Arial"/>
              <a:ea typeface="Arial"/>
              <a:cs typeface="Arial"/>
              <a:sym typeface="Arial"/>
            </a:endParaRPr>
          </a:p>
        </p:txBody>
      </p:sp>
      <p:sp>
        <p:nvSpPr>
          <p:cNvPr id="485" name="Google Shape;485;p44"/>
          <p:cNvSpPr/>
          <p:nvPr/>
        </p:nvSpPr>
        <p:spPr>
          <a:xfrm>
            <a:off x="827584" y="4293096"/>
            <a:ext cx="576064" cy="504056"/>
          </a:xfrm>
          <a:prstGeom prst="flowChartPreparation">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8000"/>
              </a:solidFill>
              <a:latin typeface="Arial"/>
              <a:ea typeface="Arial"/>
              <a:cs typeface="Arial"/>
              <a:sym typeface="Arial"/>
            </a:endParaRPr>
          </a:p>
        </p:txBody>
      </p:sp>
      <p:sp>
        <p:nvSpPr>
          <p:cNvPr id="486" name="Google Shape;486;p44"/>
          <p:cNvSpPr/>
          <p:nvPr/>
        </p:nvSpPr>
        <p:spPr>
          <a:xfrm>
            <a:off x="5076056" y="4221088"/>
            <a:ext cx="576064" cy="504056"/>
          </a:xfrm>
          <a:prstGeom prst="flowChartPreparation">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8000"/>
              </a:solidFill>
              <a:latin typeface="Arial"/>
              <a:ea typeface="Arial"/>
              <a:cs typeface="Arial"/>
              <a:sym typeface="Arial"/>
            </a:endParaRPr>
          </a:p>
        </p:txBody>
      </p:sp>
      <p:sp>
        <p:nvSpPr>
          <p:cNvPr id="487" name="Google Shape;487;p44"/>
          <p:cNvSpPr/>
          <p:nvPr/>
        </p:nvSpPr>
        <p:spPr>
          <a:xfrm>
            <a:off x="323528" y="4077072"/>
            <a:ext cx="576064" cy="504056"/>
          </a:xfrm>
          <a:prstGeom prst="flowChartPreparation">
            <a:avLst/>
          </a:prstGeom>
          <a:solidFill>
            <a:srgbClr val="CCFFCC"/>
          </a:solidFill>
          <a:ln w="9525" cap="flat" cmpd="sng">
            <a:solidFill>
              <a:srgbClr val="008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8000"/>
              </a:solidFill>
              <a:latin typeface="Arial"/>
              <a:ea typeface="Arial"/>
              <a:cs typeface="Arial"/>
              <a:sym typeface="Arial"/>
            </a:endParaRPr>
          </a:p>
        </p:txBody>
      </p:sp>
      <p:sp>
        <p:nvSpPr>
          <p:cNvPr id="488" name="Google Shape;488;p44"/>
          <p:cNvSpPr txBox="1"/>
          <p:nvPr/>
        </p:nvSpPr>
        <p:spPr>
          <a:xfrm>
            <a:off x="467544" y="4149080"/>
            <a:ext cx="21602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rgbClr val="008000"/>
                </a:solidFill>
                <a:latin typeface="Arial"/>
                <a:ea typeface="Arial"/>
                <a:cs typeface="Arial"/>
                <a:sym typeface="Arial"/>
              </a:rPr>
              <a:t>S</a:t>
            </a:r>
            <a:endParaRPr sz="1800">
              <a:solidFill>
                <a:srgbClr val="008000"/>
              </a:solidFill>
              <a:latin typeface="Arial"/>
              <a:ea typeface="Arial"/>
              <a:cs typeface="Arial"/>
              <a:sym typeface="Arial"/>
            </a:endParaRPr>
          </a:p>
        </p:txBody>
      </p:sp>
      <p:sp>
        <p:nvSpPr>
          <p:cNvPr id="489" name="Google Shape;489;p44"/>
          <p:cNvSpPr txBox="1"/>
          <p:nvPr/>
        </p:nvSpPr>
        <p:spPr>
          <a:xfrm>
            <a:off x="1266050" y="6344700"/>
            <a:ext cx="253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a:t>potenziale di ricezione</a:t>
            </a:r>
            <a:endParaRPr/>
          </a:p>
        </p:txBody>
      </p:sp>
      <p:sp>
        <p:nvSpPr>
          <p:cNvPr id="490" name="Google Shape;490;p44"/>
          <p:cNvSpPr txBox="1"/>
          <p:nvPr/>
        </p:nvSpPr>
        <p:spPr>
          <a:xfrm>
            <a:off x="5292075" y="3480925"/>
            <a:ext cx="253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a:t>reazione (ossidoriduzione)</a:t>
            </a:r>
            <a:endParaRPr/>
          </a:p>
        </p:txBody>
      </p:sp>
      <p:sp>
        <p:nvSpPr>
          <p:cNvPr id="491" name="Google Shape;491;p44"/>
          <p:cNvSpPr txBox="1"/>
          <p:nvPr/>
        </p:nvSpPr>
        <p:spPr>
          <a:xfrm>
            <a:off x="5393425" y="6344700"/>
            <a:ext cx="253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a:t>segnale intracellulare</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45"/>
          <p:cNvSpPr txBox="1"/>
          <p:nvPr/>
        </p:nvSpPr>
        <p:spPr>
          <a:xfrm>
            <a:off x="539552" y="-27384"/>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it-IT" sz="3800">
                <a:solidFill>
                  <a:schemeClr val="dk2"/>
                </a:solidFill>
                <a:latin typeface="Arial"/>
                <a:ea typeface="Arial"/>
                <a:cs typeface="Arial"/>
                <a:sym typeface="Arial"/>
              </a:rPr>
              <a:t>Recettori sensoriali</a:t>
            </a:r>
            <a:endParaRPr sz="3800">
              <a:solidFill>
                <a:schemeClr val="dk2"/>
              </a:solidFill>
              <a:latin typeface="Arial"/>
              <a:ea typeface="Arial"/>
              <a:cs typeface="Arial"/>
              <a:sym typeface="Arial"/>
            </a:endParaRPr>
          </a:p>
        </p:txBody>
      </p:sp>
      <p:sp>
        <p:nvSpPr>
          <p:cNvPr id="497" name="Google Shape;497;p45"/>
          <p:cNvSpPr/>
          <p:nvPr/>
        </p:nvSpPr>
        <p:spPr>
          <a:xfrm>
            <a:off x="1475656" y="1196752"/>
            <a:ext cx="2376264" cy="2304256"/>
          </a:xfrm>
          <a:prstGeom prst="ellipse">
            <a:avLst/>
          </a:prstGeom>
          <a:gradFill>
            <a:gsLst>
              <a:gs pos="0">
                <a:srgbClr val="C7B172"/>
              </a:gs>
              <a:gs pos="100000">
                <a:srgbClr val="FCE7AF"/>
              </a:gs>
            </a:gsLst>
            <a:lin ang="16200000" scaled="0"/>
          </a:gra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8000"/>
              </a:solidFill>
              <a:latin typeface="Arial"/>
              <a:ea typeface="Arial"/>
              <a:cs typeface="Arial"/>
              <a:sym typeface="Arial"/>
            </a:endParaRPr>
          </a:p>
        </p:txBody>
      </p:sp>
      <p:sp>
        <p:nvSpPr>
          <p:cNvPr id="498" name="Google Shape;498;p45"/>
          <p:cNvSpPr/>
          <p:nvPr/>
        </p:nvSpPr>
        <p:spPr>
          <a:xfrm>
            <a:off x="5364088" y="1196752"/>
            <a:ext cx="2376264" cy="2304256"/>
          </a:xfrm>
          <a:prstGeom prst="ellipse">
            <a:avLst/>
          </a:prstGeom>
          <a:gradFill>
            <a:gsLst>
              <a:gs pos="0">
                <a:srgbClr val="C7B172"/>
              </a:gs>
              <a:gs pos="100000">
                <a:srgbClr val="FCE7AF"/>
              </a:gs>
            </a:gsLst>
            <a:lin ang="16200000" scaled="0"/>
          </a:gra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99" name="Google Shape;499;p45"/>
          <p:cNvSpPr txBox="1"/>
          <p:nvPr/>
        </p:nvSpPr>
        <p:spPr>
          <a:xfrm>
            <a:off x="2411760" y="1988840"/>
            <a:ext cx="79208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a:solidFill>
                  <a:srgbClr val="800000"/>
                </a:solidFill>
                <a:latin typeface="Arial"/>
                <a:ea typeface="Arial"/>
                <a:cs typeface="Arial"/>
                <a:sym typeface="Arial"/>
              </a:rPr>
              <a:t>R</a:t>
            </a:r>
            <a:endParaRPr sz="2800">
              <a:solidFill>
                <a:srgbClr val="800000"/>
              </a:solidFill>
              <a:latin typeface="Arial"/>
              <a:ea typeface="Arial"/>
              <a:cs typeface="Arial"/>
              <a:sym typeface="Arial"/>
            </a:endParaRPr>
          </a:p>
        </p:txBody>
      </p:sp>
      <p:sp>
        <p:nvSpPr>
          <p:cNvPr id="500" name="Google Shape;500;p45"/>
          <p:cNvSpPr txBox="1"/>
          <p:nvPr/>
        </p:nvSpPr>
        <p:spPr>
          <a:xfrm>
            <a:off x="6300192" y="1988840"/>
            <a:ext cx="79208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a:solidFill>
                  <a:srgbClr val="800000"/>
                </a:solidFill>
                <a:latin typeface="Arial"/>
                <a:ea typeface="Arial"/>
                <a:cs typeface="Arial"/>
                <a:sym typeface="Arial"/>
              </a:rPr>
              <a:t>R</a:t>
            </a:r>
            <a:endParaRPr sz="2800">
              <a:solidFill>
                <a:srgbClr val="800000"/>
              </a:solidFill>
              <a:latin typeface="Arial"/>
              <a:ea typeface="Arial"/>
              <a:cs typeface="Arial"/>
              <a:sym typeface="Arial"/>
            </a:endParaRPr>
          </a:p>
        </p:txBody>
      </p:sp>
      <p:sp>
        <p:nvSpPr>
          <p:cNvPr id="501" name="Google Shape;501;p45"/>
          <p:cNvSpPr/>
          <p:nvPr/>
        </p:nvSpPr>
        <p:spPr>
          <a:xfrm>
            <a:off x="1475656" y="4005064"/>
            <a:ext cx="2376264" cy="2304256"/>
          </a:xfrm>
          <a:prstGeom prst="ellipse">
            <a:avLst/>
          </a:prstGeom>
          <a:gradFill>
            <a:gsLst>
              <a:gs pos="0">
                <a:srgbClr val="C7B172"/>
              </a:gs>
              <a:gs pos="100000">
                <a:srgbClr val="FCE7AF"/>
              </a:gs>
            </a:gsLst>
            <a:lin ang="16200000" scaled="0"/>
          </a:gra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02" name="Google Shape;502;p45"/>
          <p:cNvSpPr/>
          <p:nvPr/>
        </p:nvSpPr>
        <p:spPr>
          <a:xfrm>
            <a:off x="5364088" y="4005064"/>
            <a:ext cx="2376264" cy="2304256"/>
          </a:xfrm>
          <a:prstGeom prst="ellipse">
            <a:avLst/>
          </a:prstGeom>
          <a:gradFill>
            <a:gsLst>
              <a:gs pos="0">
                <a:srgbClr val="C7B172"/>
              </a:gs>
              <a:gs pos="100000">
                <a:srgbClr val="FCE7AF"/>
              </a:gs>
            </a:gsLst>
            <a:lin ang="16200000" scaled="0"/>
          </a:gra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03" name="Google Shape;503;p45"/>
          <p:cNvSpPr txBox="1"/>
          <p:nvPr/>
        </p:nvSpPr>
        <p:spPr>
          <a:xfrm>
            <a:off x="2411760" y="4797152"/>
            <a:ext cx="79208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a:solidFill>
                  <a:srgbClr val="800000"/>
                </a:solidFill>
                <a:latin typeface="Arial"/>
                <a:ea typeface="Arial"/>
                <a:cs typeface="Arial"/>
                <a:sym typeface="Arial"/>
              </a:rPr>
              <a:t>R</a:t>
            </a:r>
            <a:endParaRPr sz="2800">
              <a:solidFill>
                <a:srgbClr val="800000"/>
              </a:solidFill>
              <a:latin typeface="Arial"/>
              <a:ea typeface="Arial"/>
              <a:cs typeface="Arial"/>
              <a:sym typeface="Arial"/>
            </a:endParaRPr>
          </a:p>
        </p:txBody>
      </p:sp>
      <p:sp>
        <p:nvSpPr>
          <p:cNvPr id="504" name="Google Shape;504;p45"/>
          <p:cNvSpPr txBox="1"/>
          <p:nvPr/>
        </p:nvSpPr>
        <p:spPr>
          <a:xfrm>
            <a:off x="6300192" y="4797152"/>
            <a:ext cx="79208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a:solidFill>
                  <a:srgbClr val="800000"/>
                </a:solidFill>
                <a:latin typeface="Arial"/>
                <a:ea typeface="Arial"/>
                <a:cs typeface="Arial"/>
                <a:sym typeface="Arial"/>
              </a:rPr>
              <a:t>R</a:t>
            </a:r>
            <a:endParaRPr sz="2800">
              <a:solidFill>
                <a:srgbClr val="800000"/>
              </a:solidFill>
              <a:latin typeface="Arial"/>
              <a:ea typeface="Arial"/>
              <a:cs typeface="Arial"/>
              <a:sym typeface="Arial"/>
            </a:endParaRPr>
          </a:p>
        </p:txBody>
      </p:sp>
      <p:sp>
        <p:nvSpPr>
          <p:cNvPr id="505" name="Google Shape;505;p45"/>
          <p:cNvSpPr txBox="1"/>
          <p:nvPr/>
        </p:nvSpPr>
        <p:spPr>
          <a:xfrm>
            <a:off x="3203848" y="2492896"/>
            <a:ext cx="50405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rgbClr val="008000"/>
                </a:solidFill>
                <a:latin typeface="Noto Sans Symbols"/>
                <a:ea typeface="Noto Sans Symbols"/>
                <a:cs typeface="Noto Sans Symbols"/>
                <a:sym typeface="Noto Sans Symbols"/>
              </a:rPr>
              <a:t>δ</a:t>
            </a:r>
            <a:r>
              <a:rPr lang="it-IT" sz="1800" baseline="30000">
                <a:solidFill>
                  <a:srgbClr val="008000"/>
                </a:solidFill>
                <a:latin typeface="Arial"/>
                <a:ea typeface="Arial"/>
                <a:cs typeface="Arial"/>
                <a:sym typeface="Arial"/>
              </a:rPr>
              <a:t>-</a:t>
            </a:r>
            <a:endParaRPr sz="1800" baseline="30000">
              <a:solidFill>
                <a:srgbClr val="008000"/>
              </a:solidFill>
              <a:latin typeface="Arial"/>
              <a:ea typeface="Arial"/>
              <a:cs typeface="Arial"/>
              <a:sym typeface="Arial"/>
            </a:endParaRPr>
          </a:p>
        </p:txBody>
      </p:sp>
      <p:sp>
        <p:nvSpPr>
          <p:cNvPr id="506" name="Google Shape;506;p45"/>
          <p:cNvSpPr/>
          <p:nvPr/>
        </p:nvSpPr>
        <p:spPr>
          <a:xfrm rot="4891499">
            <a:off x="3578977" y="2663641"/>
            <a:ext cx="1368152" cy="1355510"/>
          </a:xfrm>
          <a:prstGeom prst="teardrop">
            <a:avLst>
              <a:gd name="adj" fmla="val 100000"/>
            </a:avLst>
          </a:prstGeom>
          <a:solidFill>
            <a:srgbClr val="BDBD5D"/>
          </a:soli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07" name="Google Shape;507;p45"/>
          <p:cNvSpPr txBox="1"/>
          <p:nvPr/>
        </p:nvSpPr>
        <p:spPr>
          <a:xfrm>
            <a:off x="3995936" y="3068960"/>
            <a:ext cx="79208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a:solidFill>
                  <a:srgbClr val="800000"/>
                </a:solidFill>
                <a:latin typeface="Arial"/>
                <a:ea typeface="Arial"/>
                <a:cs typeface="Arial"/>
                <a:sym typeface="Arial"/>
              </a:rPr>
              <a:t>N</a:t>
            </a:r>
            <a:endParaRPr sz="2800">
              <a:solidFill>
                <a:srgbClr val="800000"/>
              </a:solidFill>
              <a:latin typeface="Arial"/>
              <a:ea typeface="Arial"/>
              <a:cs typeface="Arial"/>
              <a:sym typeface="Arial"/>
            </a:endParaRPr>
          </a:p>
        </p:txBody>
      </p:sp>
      <p:sp>
        <p:nvSpPr>
          <p:cNvPr id="508" name="Google Shape;508;p45"/>
          <p:cNvSpPr/>
          <p:nvPr/>
        </p:nvSpPr>
        <p:spPr>
          <a:xfrm rot="4891499">
            <a:off x="7467408" y="2663642"/>
            <a:ext cx="1368152" cy="1355510"/>
          </a:xfrm>
          <a:prstGeom prst="teardrop">
            <a:avLst>
              <a:gd name="adj" fmla="val 100000"/>
            </a:avLst>
          </a:prstGeom>
          <a:solidFill>
            <a:srgbClr val="BDBD5D"/>
          </a:soli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09" name="Google Shape;509;p45"/>
          <p:cNvSpPr txBox="1"/>
          <p:nvPr/>
        </p:nvSpPr>
        <p:spPr>
          <a:xfrm>
            <a:off x="7956376" y="3068960"/>
            <a:ext cx="79208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a:solidFill>
                  <a:srgbClr val="800000"/>
                </a:solidFill>
                <a:latin typeface="Arial"/>
                <a:ea typeface="Arial"/>
                <a:cs typeface="Arial"/>
                <a:sym typeface="Arial"/>
              </a:rPr>
              <a:t>N</a:t>
            </a:r>
            <a:endParaRPr sz="2800">
              <a:solidFill>
                <a:srgbClr val="800000"/>
              </a:solidFill>
              <a:latin typeface="Arial"/>
              <a:ea typeface="Arial"/>
              <a:cs typeface="Arial"/>
              <a:sym typeface="Arial"/>
            </a:endParaRPr>
          </a:p>
        </p:txBody>
      </p:sp>
      <p:sp>
        <p:nvSpPr>
          <p:cNvPr id="510" name="Google Shape;510;p45"/>
          <p:cNvSpPr/>
          <p:nvPr/>
        </p:nvSpPr>
        <p:spPr>
          <a:xfrm rot="4891499">
            <a:off x="3620808" y="5359128"/>
            <a:ext cx="1368152" cy="1355510"/>
          </a:xfrm>
          <a:prstGeom prst="teardrop">
            <a:avLst>
              <a:gd name="adj" fmla="val 100000"/>
            </a:avLst>
          </a:prstGeom>
          <a:solidFill>
            <a:srgbClr val="BDBD5D"/>
          </a:soli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1" name="Google Shape;511;p45"/>
          <p:cNvSpPr txBox="1"/>
          <p:nvPr/>
        </p:nvSpPr>
        <p:spPr>
          <a:xfrm>
            <a:off x="3995936" y="5805264"/>
            <a:ext cx="79208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a:solidFill>
                  <a:srgbClr val="800000"/>
                </a:solidFill>
                <a:latin typeface="Arial"/>
                <a:ea typeface="Arial"/>
                <a:cs typeface="Arial"/>
                <a:sym typeface="Arial"/>
              </a:rPr>
              <a:t>N</a:t>
            </a:r>
            <a:endParaRPr sz="2800">
              <a:solidFill>
                <a:srgbClr val="800000"/>
              </a:solidFill>
              <a:latin typeface="Arial"/>
              <a:ea typeface="Arial"/>
              <a:cs typeface="Arial"/>
              <a:sym typeface="Arial"/>
            </a:endParaRPr>
          </a:p>
        </p:txBody>
      </p:sp>
      <p:sp>
        <p:nvSpPr>
          <p:cNvPr id="512" name="Google Shape;512;p45"/>
          <p:cNvSpPr/>
          <p:nvPr/>
        </p:nvSpPr>
        <p:spPr>
          <a:xfrm rot="4891499">
            <a:off x="7539416" y="5362660"/>
            <a:ext cx="1368152" cy="1355510"/>
          </a:xfrm>
          <a:prstGeom prst="teardrop">
            <a:avLst>
              <a:gd name="adj" fmla="val 100000"/>
            </a:avLst>
          </a:prstGeom>
          <a:solidFill>
            <a:srgbClr val="BDBD5D"/>
          </a:soli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3" name="Google Shape;513;p45"/>
          <p:cNvSpPr txBox="1"/>
          <p:nvPr/>
        </p:nvSpPr>
        <p:spPr>
          <a:xfrm>
            <a:off x="7956376" y="5805264"/>
            <a:ext cx="79208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a:solidFill>
                  <a:srgbClr val="800000"/>
                </a:solidFill>
                <a:latin typeface="Arial"/>
                <a:ea typeface="Arial"/>
                <a:cs typeface="Arial"/>
                <a:sym typeface="Arial"/>
              </a:rPr>
              <a:t>N</a:t>
            </a:r>
            <a:endParaRPr sz="2800">
              <a:solidFill>
                <a:srgbClr val="800000"/>
              </a:solidFill>
              <a:latin typeface="Arial"/>
              <a:ea typeface="Arial"/>
              <a:cs typeface="Arial"/>
              <a:sym typeface="Arial"/>
            </a:endParaRPr>
          </a:p>
        </p:txBody>
      </p:sp>
      <p:sp>
        <p:nvSpPr>
          <p:cNvPr id="514" name="Google Shape;514;p45"/>
          <p:cNvSpPr/>
          <p:nvPr/>
        </p:nvSpPr>
        <p:spPr>
          <a:xfrm>
            <a:off x="2915816" y="2852936"/>
            <a:ext cx="504056" cy="504056"/>
          </a:xfrm>
          <a:prstGeom prst="ellipse">
            <a:avLst/>
          </a:prstGeom>
          <a:solidFill>
            <a:srgbClr val="ABEBF3"/>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5" name="Google Shape;515;p45"/>
          <p:cNvSpPr/>
          <p:nvPr/>
        </p:nvSpPr>
        <p:spPr>
          <a:xfrm>
            <a:off x="2987824" y="2924944"/>
            <a:ext cx="3769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M</a:t>
            </a:r>
            <a:endParaRPr sz="1800">
              <a:solidFill>
                <a:schemeClr val="dk1"/>
              </a:solidFill>
              <a:latin typeface="Arial"/>
              <a:ea typeface="Arial"/>
              <a:cs typeface="Arial"/>
              <a:sym typeface="Arial"/>
            </a:endParaRPr>
          </a:p>
        </p:txBody>
      </p:sp>
      <p:sp>
        <p:nvSpPr>
          <p:cNvPr id="516" name="Google Shape;516;p45"/>
          <p:cNvSpPr/>
          <p:nvPr/>
        </p:nvSpPr>
        <p:spPr>
          <a:xfrm>
            <a:off x="7452320" y="3005336"/>
            <a:ext cx="504056" cy="504056"/>
          </a:xfrm>
          <a:prstGeom prst="ellipse">
            <a:avLst/>
          </a:prstGeom>
          <a:solidFill>
            <a:srgbClr val="ABEBF3"/>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7" name="Google Shape;517;p45"/>
          <p:cNvSpPr/>
          <p:nvPr/>
        </p:nvSpPr>
        <p:spPr>
          <a:xfrm>
            <a:off x="7524328" y="3077344"/>
            <a:ext cx="3769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rgbClr val="000000"/>
                </a:solidFill>
                <a:latin typeface="Arial"/>
                <a:ea typeface="Arial"/>
                <a:cs typeface="Arial"/>
                <a:sym typeface="Arial"/>
              </a:rPr>
              <a:t>M</a:t>
            </a:r>
            <a:endParaRPr sz="1800">
              <a:solidFill>
                <a:srgbClr val="000000"/>
              </a:solidFill>
              <a:latin typeface="Arial"/>
              <a:ea typeface="Arial"/>
              <a:cs typeface="Arial"/>
              <a:sym typeface="Arial"/>
            </a:endParaRPr>
          </a:p>
        </p:txBody>
      </p:sp>
      <p:sp>
        <p:nvSpPr>
          <p:cNvPr id="518" name="Google Shape;518;p45"/>
          <p:cNvSpPr/>
          <p:nvPr/>
        </p:nvSpPr>
        <p:spPr>
          <a:xfrm rot="10800000" flipH="1">
            <a:off x="6876256" y="2996952"/>
            <a:ext cx="720080" cy="792088"/>
          </a:xfrm>
          <a:custGeom>
            <a:avLst/>
            <a:gdLst/>
            <a:ahLst/>
            <a:cxnLst/>
            <a:rect l="l" t="t" r="r" b="b"/>
            <a:pathLst>
              <a:path w="120000" h="120000" extrusionOk="0">
                <a:moveTo>
                  <a:pt x="7500" y="60000"/>
                </a:moveTo>
                <a:cubicBezTo>
                  <a:pt x="7500" y="33261"/>
                  <a:pt x="27099" y="10679"/>
                  <a:pt x="53279" y="7256"/>
                </a:cubicBezTo>
                <a:cubicBezTo>
                  <a:pt x="79458" y="3833"/>
                  <a:pt x="104076" y="20632"/>
                  <a:pt x="110779" y="46495"/>
                </a:cubicBezTo>
                <a:lnTo>
                  <a:pt x="118049" y="46495"/>
                </a:lnTo>
                <a:lnTo>
                  <a:pt x="105000" y="60000"/>
                </a:lnTo>
                <a:lnTo>
                  <a:pt x="88049" y="46495"/>
                </a:lnTo>
                <a:lnTo>
                  <a:pt x="95246" y="46495"/>
                </a:lnTo>
                <a:lnTo>
                  <a:pt x="95246" y="46495"/>
                </a:lnTo>
                <a:cubicBezTo>
                  <a:pt x="89029" y="28454"/>
                  <a:pt x="71425" y="17725"/>
                  <a:pt x="53498" y="21053"/>
                </a:cubicBezTo>
                <a:cubicBezTo>
                  <a:pt x="35572" y="24381"/>
                  <a:pt x="22500" y="40805"/>
                  <a:pt x="22500" y="60000"/>
                </a:cubicBezTo>
                <a:close/>
              </a:path>
            </a:pathLst>
          </a:custGeom>
          <a:solidFill>
            <a:schemeClr val="lt1"/>
          </a:solidFill>
          <a:ln w="9525" cap="flat" cmpd="sng">
            <a:solidFill>
              <a:srgbClr val="008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19" name="Google Shape;519;p45"/>
          <p:cNvSpPr txBox="1"/>
          <p:nvPr/>
        </p:nvSpPr>
        <p:spPr>
          <a:xfrm>
            <a:off x="7812360" y="2708920"/>
            <a:ext cx="50405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rgbClr val="008000"/>
                </a:solidFill>
                <a:latin typeface="Noto Sans Symbols"/>
                <a:ea typeface="Noto Sans Symbols"/>
                <a:cs typeface="Noto Sans Symbols"/>
                <a:sym typeface="Noto Sans Symbols"/>
              </a:rPr>
              <a:t>δ</a:t>
            </a:r>
            <a:r>
              <a:rPr lang="it-IT" sz="1800" baseline="30000">
                <a:solidFill>
                  <a:srgbClr val="008000"/>
                </a:solidFill>
                <a:latin typeface="Arial"/>
                <a:ea typeface="Arial"/>
                <a:cs typeface="Arial"/>
                <a:sym typeface="Arial"/>
              </a:rPr>
              <a:t>-</a:t>
            </a:r>
            <a:endParaRPr sz="1800" baseline="30000">
              <a:solidFill>
                <a:srgbClr val="008000"/>
              </a:solidFill>
              <a:latin typeface="Arial"/>
              <a:ea typeface="Arial"/>
              <a:cs typeface="Arial"/>
              <a:sym typeface="Arial"/>
            </a:endParaRPr>
          </a:p>
        </p:txBody>
      </p:sp>
      <p:sp>
        <p:nvSpPr>
          <p:cNvPr id="520" name="Google Shape;520;p45"/>
          <p:cNvSpPr txBox="1"/>
          <p:nvPr/>
        </p:nvSpPr>
        <p:spPr>
          <a:xfrm>
            <a:off x="3707904" y="5589240"/>
            <a:ext cx="50405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rgbClr val="008000"/>
                </a:solidFill>
                <a:latin typeface="Noto Sans Symbols"/>
                <a:ea typeface="Noto Sans Symbols"/>
                <a:cs typeface="Noto Sans Symbols"/>
                <a:sym typeface="Noto Sans Symbols"/>
              </a:rPr>
              <a:t>δ</a:t>
            </a:r>
            <a:r>
              <a:rPr lang="it-IT" sz="1800" baseline="30000">
                <a:solidFill>
                  <a:srgbClr val="008000"/>
                </a:solidFill>
                <a:latin typeface="Arial"/>
                <a:ea typeface="Arial"/>
                <a:cs typeface="Arial"/>
                <a:sym typeface="Arial"/>
              </a:rPr>
              <a:t>-</a:t>
            </a:r>
            <a:endParaRPr sz="1800" baseline="30000">
              <a:solidFill>
                <a:srgbClr val="008000"/>
              </a:solidFill>
              <a:latin typeface="Arial"/>
              <a:ea typeface="Arial"/>
              <a:cs typeface="Arial"/>
              <a:sym typeface="Arial"/>
            </a:endParaRPr>
          </a:p>
        </p:txBody>
      </p:sp>
      <p:sp>
        <p:nvSpPr>
          <p:cNvPr id="521" name="Google Shape;521;p45"/>
          <p:cNvSpPr txBox="1"/>
          <p:nvPr/>
        </p:nvSpPr>
        <p:spPr>
          <a:xfrm>
            <a:off x="4499992" y="6237312"/>
            <a:ext cx="50405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Noto Sans Symbols"/>
                <a:ea typeface="Noto Sans Symbols"/>
                <a:cs typeface="Noto Sans Symbols"/>
                <a:sym typeface="Noto Sans Symbols"/>
              </a:rPr>
              <a:t>δ</a:t>
            </a:r>
            <a:r>
              <a:rPr lang="it-IT" sz="1800" baseline="30000">
                <a:solidFill>
                  <a:schemeClr val="dk1"/>
                </a:solidFill>
                <a:latin typeface="Arial"/>
                <a:ea typeface="Arial"/>
                <a:cs typeface="Arial"/>
                <a:sym typeface="Arial"/>
              </a:rPr>
              <a:t>+</a:t>
            </a:r>
            <a:endParaRPr sz="1800" baseline="30000">
              <a:solidFill>
                <a:schemeClr val="dk1"/>
              </a:solidFill>
              <a:latin typeface="Arial"/>
              <a:ea typeface="Arial"/>
              <a:cs typeface="Arial"/>
              <a:sym typeface="Arial"/>
            </a:endParaRPr>
          </a:p>
        </p:txBody>
      </p:sp>
      <p:sp>
        <p:nvSpPr>
          <p:cNvPr id="522" name="Google Shape;522;p45"/>
          <p:cNvSpPr/>
          <p:nvPr/>
        </p:nvSpPr>
        <p:spPr>
          <a:xfrm rot="3169995">
            <a:off x="7506579" y="5517311"/>
            <a:ext cx="1396643" cy="1191432"/>
          </a:xfrm>
          <a:custGeom>
            <a:avLst/>
            <a:gdLst/>
            <a:ahLst/>
            <a:cxnLst/>
            <a:rect l="l" t="t" r="r" b="b"/>
            <a:pathLst>
              <a:path w="120000" h="120000" extrusionOk="0">
                <a:moveTo>
                  <a:pt x="6398" y="60000"/>
                </a:moveTo>
                <a:lnTo>
                  <a:pt x="6398" y="60000"/>
                </a:lnTo>
                <a:cubicBezTo>
                  <a:pt x="6398" y="34446"/>
                  <a:pt x="25183" y="12604"/>
                  <a:pt x="50894" y="8263"/>
                </a:cubicBezTo>
                <a:cubicBezTo>
                  <a:pt x="76605" y="3922"/>
                  <a:pt x="101773" y="18343"/>
                  <a:pt x="110508" y="42422"/>
                </a:cubicBezTo>
                <a:lnTo>
                  <a:pt x="116250" y="42422"/>
                </a:lnTo>
                <a:lnTo>
                  <a:pt x="107204" y="60000"/>
                </a:lnTo>
                <a:lnTo>
                  <a:pt x="90658" y="42422"/>
                </a:lnTo>
                <a:lnTo>
                  <a:pt x="96045" y="42422"/>
                </a:lnTo>
                <a:cubicBezTo>
                  <a:pt x="87261" y="27209"/>
                  <a:pt x="68330" y="19451"/>
                  <a:pt x="50144" y="23610"/>
                </a:cubicBezTo>
                <a:cubicBezTo>
                  <a:pt x="31959" y="27770"/>
                  <a:pt x="19194" y="42778"/>
                  <a:pt x="19194" y="60000"/>
                </a:cubicBezTo>
                <a:close/>
              </a:path>
            </a:pathLst>
          </a:custGeom>
          <a:noFill/>
          <a:ln w="9525" cap="flat" cmpd="sng">
            <a:solidFill>
              <a:srgbClr val="008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23" name="Google Shape;523;p45"/>
          <p:cNvSpPr txBox="1"/>
          <p:nvPr/>
        </p:nvSpPr>
        <p:spPr>
          <a:xfrm>
            <a:off x="8388424" y="5373216"/>
            <a:ext cx="50405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rgbClr val="008000"/>
                </a:solidFill>
                <a:latin typeface="Arial"/>
                <a:ea typeface="Arial"/>
                <a:cs typeface="Arial"/>
                <a:sym typeface="Arial"/>
              </a:rPr>
              <a:t>e</a:t>
            </a:r>
            <a:r>
              <a:rPr lang="it-IT" sz="1800" baseline="30000">
                <a:solidFill>
                  <a:srgbClr val="008000"/>
                </a:solidFill>
                <a:latin typeface="Arial"/>
                <a:ea typeface="Arial"/>
                <a:cs typeface="Arial"/>
                <a:sym typeface="Arial"/>
              </a:rPr>
              <a:t>-</a:t>
            </a:r>
            <a:endParaRPr sz="1800" baseline="30000">
              <a:solidFill>
                <a:srgbClr val="008000"/>
              </a:solidFill>
              <a:latin typeface="Arial"/>
              <a:ea typeface="Arial"/>
              <a:cs typeface="Arial"/>
              <a:sym typeface="Arial"/>
            </a:endParaRPr>
          </a:p>
        </p:txBody>
      </p:sp>
      <p:sp>
        <p:nvSpPr>
          <p:cNvPr id="524" name="Google Shape;524;p45"/>
          <p:cNvSpPr/>
          <p:nvPr/>
        </p:nvSpPr>
        <p:spPr>
          <a:xfrm>
            <a:off x="2915816" y="5661248"/>
            <a:ext cx="504056" cy="504056"/>
          </a:xfrm>
          <a:prstGeom prst="ellipse">
            <a:avLst/>
          </a:prstGeom>
          <a:solidFill>
            <a:srgbClr val="ABEBF3"/>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5" name="Google Shape;525;p45"/>
          <p:cNvSpPr/>
          <p:nvPr/>
        </p:nvSpPr>
        <p:spPr>
          <a:xfrm>
            <a:off x="2987824" y="5733256"/>
            <a:ext cx="3769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M</a:t>
            </a:r>
            <a:endParaRPr sz="1800">
              <a:solidFill>
                <a:schemeClr val="dk1"/>
              </a:solidFill>
              <a:latin typeface="Arial"/>
              <a:ea typeface="Arial"/>
              <a:cs typeface="Arial"/>
              <a:sym typeface="Arial"/>
            </a:endParaRPr>
          </a:p>
        </p:txBody>
      </p:sp>
      <p:sp>
        <p:nvSpPr>
          <p:cNvPr id="526" name="Google Shape;526;p45"/>
          <p:cNvSpPr/>
          <p:nvPr/>
        </p:nvSpPr>
        <p:spPr>
          <a:xfrm>
            <a:off x="6876256" y="5589240"/>
            <a:ext cx="504056" cy="504056"/>
          </a:xfrm>
          <a:prstGeom prst="ellipse">
            <a:avLst/>
          </a:prstGeom>
          <a:solidFill>
            <a:srgbClr val="ABEBF3"/>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7" name="Google Shape;527;p45"/>
          <p:cNvSpPr/>
          <p:nvPr/>
        </p:nvSpPr>
        <p:spPr>
          <a:xfrm>
            <a:off x="6948264" y="5661248"/>
            <a:ext cx="3769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M</a:t>
            </a:r>
            <a:endParaRPr sz="1800">
              <a:solidFill>
                <a:schemeClr val="dk1"/>
              </a:solidFill>
              <a:latin typeface="Arial"/>
              <a:ea typeface="Arial"/>
              <a:cs typeface="Arial"/>
              <a:sym typeface="Arial"/>
            </a:endParaRPr>
          </a:p>
        </p:txBody>
      </p:sp>
      <p:sp>
        <p:nvSpPr>
          <p:cNvPr id="528" name="Google Shape;528;p45"/>
          <p:cNvSpPr/>
          <p:nvPr/>
        </p:nvSpPr>
        <p:spPr>
          <a:xfrm>
            <a:off x="5148064" y="4293096"/>
            <a:ext cx="576064" cy="504056"/>
          </a:xfrm>
          <a:prstGeom prst="flowChartPreparation">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8000"/>
              </a:solidFill>
              <a:latin typeface="Arial"/>
              <a:ea typeface="Arial"/>
              <a:cs typeface="Arial"/>
              <a:sym typeface="Arial"/>
            </a:endParaRPr>
          </a:p>
        </p:txBody>
      </p:sp>
      <p:sp>
        <p:nvSpPr>
          <p:cNvPr id="529" name="Google Shape;529;p45"/>
          <p:cNvSpPr/>
          <p:nvPr/>
        </p:nvSpPr>
        <p:spPr>
          <a:xfrm>
            <a:off x="1403648" y="4293096"/>
            <a:ext cx="576064" cy="504056"/>
          </a:xfrm>
          <a:prstGeom prst="flowChartPreparation">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8000"/>
              </a:solidFill>
              <a:latin typeface="Arial"/>
              <a:ea typeface="Arial"/>
              <a:cs typeface="Arial"/>
              <a:sym typeface="Arial"/>
            </a:endParaRPr>
          </a:p>
        </p:txBody>
      </p:sp>
      <p:sp>
        <p:nvSpPr>
          <p:cNvPr id="530" name="Google Shape;530;p45"/>
          <p:cNvSpPr/>
          <p:nvPr/>
        </p:nvSpPr>
        <p:spPr>
          <a:xfrm>
            <a:off x="1331640" y="1412776"/>
            <a:ext cx="576064" cy="504056"/>
          </a:xfrm>
          <a:prstGeom prst="flowChartPreparation">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8000"/>
              </a:solidFill>
              <a:latin typeface="Arial"/>
              <a:ea typeface="Arial"/>
              <a:cs typeface="Arial"/>
              <a:sym typeface="Arial"/>
            </a:endParaRPr>
          </a:p>
        </p:txBody>
      </p:sp>
      <p:sp>
        <p:nvSpPr>
          <p:cNvPr id="531" name="Google Shape;531;p45"/>
          <p:cNvSpPr/>
          <p:nvPr/>
        </p:nvSpPr>
        <p:spPr>
          <a:xfrm>
            <a:off x="5220072" y="1412776"/>
            <a:ext cx="576064" cy="504056"/>
          </a:xfrm>
          <a:prstGeom prst="flowChartPreparation">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8000"/>
              </a:solidFill>
              <a:latin typeface="Arial"/>
              <a:ea typeface="Arial"/>
              <a:cs typeface="Arial"/>
              <a:sym typeface="Arial"/>
            </a:endParaRPr>
          </a:p>
        </p:txBody>
      </p:sp>
      <p:sp>
        <p:nvSpPr>
          <p:cNvPr id="532" name="Google Shape;532;p45"/>
          <p:cNvSpPr txBox="1"/>
          <p:nvPr/>
        </p:nvSpPr>
        <p:spPr>
          <a:xfrm>
            <a:off x="5004088" y="581150"/>
            <a:ext cx="3384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IT"/>
              <a:t>rilascio neurotrasmettitore</a:t>
            </a:r>
            <a:endParaRPr/>
          </a:p>
          <a:p>
            <a:pPr marL="0" lvl="0" indent="0" algn="ctr" rtl="0">
              <a:spcBef>
                <a:spcPts val="0"/>
              </a:spcBef>
              <a:spcAft>
                <a:spcPts val="0"/>
              </a:spcAft>
              <a:buNone/>
            </a:pPr>
            <a:r>
              <a:rPr lang="it-IT"/>
              <a:t>‘post-sinaptico’</a:t>
            </a:r>
            <a:endParaRPr/>
          </a:p>
        </p:txBody>
      </p:sp>
      <p:sp>
        <p:nvSpPr>
          <p:cNvPr id="533" name="Google Shape;533;p45"/>
          <p:cNvSpPr txBox="1"/>
          <p:nvPr/>
        </p:nvSpPr>
        <p:spPr>
          <a:xfrm>
            <a:off x="2180450" y="6420900"/>
            <a:ext cx="253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a:t>potenziale di azione</a:t>
            </a:r>
            <a:endParaRPr/>
          </a:p>
        </p:txBody>
      </p:sp>
      <p:sp>
        <p:nvSpPr>
          <p:cNvPr id="534" name="Google Shape;534;p45"/>
          <p:cNvSpPr txBox="1"/>
          <p:nvPr/>
        </p:nvSpPr>
        <p:spPr>
          <a:xfrm>
            <a:off x="5555225" y="6438375"/>
            <a:ext cx="253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a:t>segnale elettrico neuronale</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46"/>
          <p:cNvSpPr txBox="1"/>
          <p:nvPr/>
        </p:nvSpPr>
        <p:spPr>
          <a:xfrm>
            <a:off x="107504" y="5741640"/>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it-IT" sz="3800">
                <a:solidFill>
                  <a:schemeClr val="dk2"/>
                </a:solidFill>
                <a:latin typeface="Arial"/>
                <a:ea typeface="Arial"/>
                <a:cs typeface="Arial"/>
                <a:sym typeface="Arial"/>
              </a:rPr>
              <a:t>Recettori sensoriali</a:t>
            </a:r>
            <a:endParaRPr sz="3800">
              <a:solidFill>
                <a:schemeClr val="dk2"/>
              </a:solidFill>
              <a:latin typeface="Arial"/>
              <a:ea typeface="Arial"/>
              <a:cs typeface="Arial"/>
              <a:sym typeface="Arial"/>
            </a:endParaRPr>
          </a:p>
        </p:txBody>
      </p:sp>
      <p:sp>
        <p:nvSpPr>
          <p:cNvPr id="540" name="Google Shape;540;p46"/>
          <p:cNvSpPr/>
          <p:nvPr/>
        </p:nvSpPr>
        <p:spPr>
          <a:xfrm>
            <a:off x="3923928" y="188640"/>
            <a:ext cx="2376264" cy="2304256"/>
          </a:xfrm>
          <a:prstGeom prst="ellipse">
            <a:avLst/>
          </a:prstGeom>
          <a:gradFill>
            <a:gsLst>
              <a:gs pos="0">
                <a:srgbClr val="C7B172"/>
              </a:gs>
              <a:gs pos="100000">
                <a:srgbClr val="FCE7AF"/>
              </a:gs>
            </a:gsLst>
            <a:lin ang="16200000" scaled="0"/>
          </a:gra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41" name="Google Shape;541;p46"/>
          <p:cNvSpPr txBox="1"/>
          <p:nvPr/>
        </p:nvSpPr>
        <p:spPr>
          <a:xfrm>
            <a:off x="4860032" y="980728"/>
            <a:ext cx="79208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a:solidFill>
                  <a:srgbClr val="800000"/>
                </a:solidFill>
                <a:latin typeface="Arial"/>
                <a:ea typeface="Arial"/>
                <a:cs typeface="Arial"/>
                <a:sym typeface="Arial"/>
              </a:rPr>
              <a:t>R</a:t>
            </a:r>
            <a:endParaRPr sz="2800">
              <a:solidFill>
                <a:srgbClr val="800000"/>
              </a:solidFill>
              <a:latin typeface="Arial"/>
              <a:ea typeface="Arial"/>
              <a:cs typeface="Arial"/>
              <a:sym typeface="Arial"/>
            </a:endParaRPr>
          </a:p>
        </p:txBody>
      </p:sp>
      <p:sp>
        <p:nvSpPr>
          <p:cNvPr id="542" name="Google Shape;542;p46"/>
          <p:cNvSpPr/>
          <p:nvPr/>
        </p:nvSpPr>
        <p:spPr>
          <a:xfrm>
            <a:off x="3995936" y="2780928"/>
            <a:ext cx="2376264" cy="2304256"/>
          </a:xfrm>
          <a:prstGeom prst="ellipse">
            <a:avLst/>
          </a:prstGeom>
          <a:gradFill>
            <a:gsLst>
              <a:gs pos="0">
                <a:srgbClr val="C7B172"/>
              </a:gs>
              <a:gs pos="100000">
                <a:srgbClr val="FCE7AF"/>
              </a:gs>
            </a:gsLst>
            <a:lin ang="16200000" scaled="0"/>
          </a:gra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43" name="Google Shape;543;p46"/>
          <p:cNvSpPr/>
          <p:nvPr/>
        </p:nvSpPr>
        <p:spPr>
          <a:xfrm>
            <a:off x="251520" y="404664"/>
            <a:ext cx="2376264" cy="2304256"/>
          </a:xfrm>
          <a:prstGeom prst="ellipse">
            <a:avLst/>
          </a:prstGeom>
          <a:gradFill>
            <a:gsLst>
              <a:gs pos="0">
                <a:srgbClr val="C7B172"/>
              </a:gs>
              <a:gs pos="100000">
                <a:srgbClr val="FCE7AF"/>
              </a:gs>
            </a:gsLst>
            <a:lin ang="16200000" scaled="0"/>
          </a:gra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44" name="Google Shape;544;p46"/>
          <p:cNvSpPr txBox="1"/>
          <p:nvPr/>
        </p:nvSpPr>
        <p:spPr>
          <a:xfrm>
            <a:off x="4932040" y="3573016"/>
            <a:ext cx="79208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a:solidFill>
                  <a:srgbClr val="800000"/>
                </a:solidFill>
                <a:latin typeface="Arial"/>
                <a:ea typeface="Arial"/>
                <a:cs typeface="Arial"/>
                <a:sym typeface="Arial"/>
              </a:rPr>
              <a:t>R</a:t>
            </a:r>
            <a:endParaRPr sz="2800">
              <a:solidFill>
                <a:srgbClr val="800000"/>
              </a:solidFill>
              <a:latin typeface="Arial"/>
              <a:ea typeface="Arial"/>
              <a:cs typeface="Arial"/>
              <a:sym typeface="Arial"/>
            </a:endParaRPr>
          </a:p>
        </p:txBody>
      </p:sp>
      <p:sp>
        <p:nvSpPr>
          <p:cNvPr id="545" name="Google Shape;545;p46"/>
          <p:cNvSpPr txBox="1"/>
          <p:nvPr/>
        </p:nvSpPr>
        <p:spPr>
          <a:xfrm>
            <a:off x="1187624" y="1196752"/>
            <a:ext cx="79208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a:solidFill>
                  <a:srgbClr val="800000"/>
                </a:solidFill>
                <a:latin typeface="Arial"/>
                <a:ea typeface="Arial"/>
                <a:cs typeface="Arial"/>
                <a:sym typeface="Arial"/>
              </a:rPr>
              <a:t>R</a:t>
            </a:r>
            <a:endParaRPr sz="2800">
              <a:solidFill>
                <a:srgbClr val="800000"/>
              </a:solidFill>
              <a:latin typeface="Arial"/>
              <a:ea typeface="Arial"/>
              <a:cs typeface="Arial"/>
              <a:sym typeface="Arial"/>
            </a:endParaRPr>
          </a:p>
        </p:txBody>
      </p:sp>
      <p:sp>
        <p:nvSpPr>
          <p:cNvPr id="546" name="Google Shape;546;p46"/>
          <p:cNvSpPr/>
          <p:nvPr/>
        </p:nvSpPr>
        <p:spPr>
          <a:xfrm rot="4891499">
            <a:off x="6027248" y="1655530"/>
            <a:ext cx="1368152" cy="1355510"/>
          </a:xfrm>
          <a:prstGeom prst="teardrop">
            <a:avLst>
              <a:gd name="adj" fmla="val 100000"/>
            </a:avLst>
          </a:prstGeom>
          <a:solidFill>
            <a:srgbClr val="BDBD5D"/>
          </a:soli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47" name="Google Shape;547;p46"/>
          <p:cNvSpPr txBox="1"/>
          <p:nvPr/>
        </p:nvSpPr>
        <p:spPr>
          <a:xfrm>
            <a:off x="6516216" y="2060848"/>
            <a:ext cx="79208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a:solidFill>
                  <a:srgbClr val="800000"/>
                </a:solidFill>
                <a:latin typeface="Arial"/>
                <a:ea typeface="Arial"/>
                <a:cs typeface="Arial"/>
                <a:sym typeface="Arial"/>
              </a:rPr>
              <a:t>N</a:t>
            </a:r>
            <a:r>
              <a:rPr lang="it-IT" sz="2800" baseline="-25000">
                <a:solidFill>
                  <a:srgbClr val="800000"/>
                </a:solidFill>
                <a:latin typeface="Arial"/>
                <a:ea typeface="Arial"/>
                <a:cs typeface="Arial"/>
                <a:sym typeface="Arial"/>
              </a:rPr>
              <a:t>1</a:t>
            </a:r>
            <a:endParaRPr sz="2800" baseline="-25000">
              <a:solidFill>
                <a:srgbClr val="800000"/>
              </a:solidFill>
              <a:latin typeface="Arial"/>
              <a:ea typeface="Arial"/>
              <a:cs typeface="Arial"/>
              <a:sym typeface="Arial"/>
            </a:endParaRPr>
          </a:p>
        </p:txBody>
      </p:sp>
      <p:sp>
        <p:nvSpPr>
          <p:cNvPr id="548" name="Google Shape;548;p46"/>
          <p:cNvSpPr/>
          <p:nvPr/>
        </p:nvSpPr>
        <p:spPr>
          <a:xfrm rot="4891499">
            <a:off x="6141088" y="4134992"/>
            <a:ext cx="1368152" cy="1355510"/>
          </a:xfrm>
          <a:prstGeom prst="teardrop">
            <a:avLst>
              <a:gd name="adj" fmla="val 100000"/>
            </a:avLst>
          </a:prstGeom>
          <a:solidFill>
            <a:srgbClr val="BDBD5D"/>
          </a:soli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49" name="Google Shape;549;p46"/>
          <p:cNvSpPr txBox="1"/>
          <p:nvPr/>
        </p:nvSpPr>
        <p:spPr>
          <a:xfrm>
            <a:off x="6516216" y="4581128"/>
            <a:ext cx="79208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a:solidFill>
                  <a:srgbClr val="800000"/>
                </a:solidFill>
                <a:latin typeface="Arial"/>
                <a:ea typeface="Arial"/>
                <a:cs typeface="Arial"/>
                <a:sym typeface="Arial"/>
              </a:rPr>
              <a:t>N</a:t>
            </a:r>
            <a:r>
              <a:rPr lang="it-IT" sz="2800" baseline="-25000">
                <a:solidFill>
                  <a:srgbClr val="800000"/>
                </a:solidFill>
                <a:latin typeface="Arial"/>
                <a:ea typeface="Arial"/>
                <a:cs typeface="Arial"/>
                <a:sym typeface="Arial"/>
              </a:rPr>
              <a:t>1</a:t>
            </a:r>
            <a:endParaRPr sz="2800" baseline="-25000">
              <a:solidFill>
                <a:srgbClr val="800000"/>
              </a:solidFill>
              <a:latin typeface="Arial"/>
              <a:ea typeface="Arial"/>
              <a:cs typeface="Arial"/>
              <a:sym typeface="Arial"/>
            </a:endParaRPr>
          </a:p>
        </p:txBody>
      </p:sp>
      <p:sp>
        <p:nvSpPr>
          <p:cNvPr id="550" name="Google Shape;550;p46"/>
          <p:cNvSpPr/>
          <p:nvPr/>
        </p:nvSpPr>
        <p:spPr>
          <a:xfrm rot="4891499">
            <a:off x="2426848" y="1762260"/>
            <a:ext cx="1368152" cy="1355510"/>
          </a:xfrm>
          <a:prstGeom prst="teardrop">
            <a:avLst>
              <a:gd name="adj" fmla="val 100000"/>
            </a:avLst>
          </a:prstGeom>
          <a:solidFill>
            <a:srgbClr val="BDBD5D"/>
          </a:soli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1" name="Google Shape;551;p46"/>
          <p:cNvSpPr txBox="1"/>
          <p:nvPr/>
        </p:nvSpPr>
        <p:spPr>
          <a:xfrm>
            <a:off x="2843808" y="2204864"/>
            <a:ext cx="79208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a:solidFill>
                  <a:srgbClr val="800000"/>
                </a:solidFill>
                <a:latin typeface="Arial"/>
                <a:ea typeface="Arial"/>
                <a:cs typeface="Arial"/>
                <a:sym typeface="Arial"/>
              </a:rPr>
              <a:t>N</a:t>
            </a:r>
            <a:r>
              <a:rPr lang="it-IT" sz="2800" baseline="-25000">
                <a:solidFill>
                  <a:srgbClr val="800000"/>
                </a:solidFill>
                <a:latin typeface="Arial"/>
                <a:ea typeface="Arial"/>
                <a:cs typeface="Arial"/>
                <a:sym typeface="Arial"/>
              </a:rPr>
              <a:t>1</a:t>
            </a:r>
            <a:endParaRPr sz="2800" baseline="-25000">
              <a:solidFill>
                <a:srgbClr val="800000"/>
              </a:solidFill>
              <a:latin typeface="Arial"/>
              <a:ea typeface="Arial"/>
              <a:cs typeface="Arial"/>
              <a:sym typeface="Arial"/>
            </a:endParaRPr>
          </a:p>
        </p:txBody>
      </p:sp>
      <p:sp>
        <p:nvSpPr>
          <p:cNvPr id="552" name="Google Shape;552;p46"/>
          <p:cNvSpPr/>
          <p:nvPr/>
        </p:nvSpPr>
        <p:spPr>
          <a:xfrm>
            <a:off x="5364088" y="1844824"/>
            <a:ext cx="504056" cy="504056"/>
          </a:xfrm>
          <a:prstGeom prst="ellipse">
            <a:avLst/>
          </a:prstGeom>
          <a:solidFill>
            <a:srgbClr val="ABEBF3"/>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3" name="Google Shape;553;p46"/>
          <p:cNvSpPr/>
          <p:nvPr/>
        </p:nvSpPr>
        <p:spPr>
          <a:xfrm>
            <a:off x="5436096" y="1916832"/>
            <a:ext cx="3769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rgbClr val="000000"/>
                </a:solidFill>
                <a:latin typeface="Arial"/>
                <a:ea typeface="Arial"/>
                <a:cs typeface="Arial"/>
                <a:sym typeface="Arial"/>
              </a:rPr>
              <a:t>M</a:t>
            </a:r>
            <a:endParaRPr sz="1800">
              <a:solidFill>
                <a:srgbClr val="000000"/>
              </a:solidFill>
              <a:latin typeface="Arial"/>
              <a:ea typeface="Arial"/>
              <a:cs typeface="Arial"/>
              <a:sym typeface="Arial"/>
            </a:endParaRPr>
          </a:p>
        </p:txBody>
      </p:sp>
      <p:sp>
        <p:nvSpPr>
          <p:cNvPr id="554" name="Google Shape;554;p46"/>
          <p:cNvSpPr txBox="1"/>
          <p:nvPr/>
        </p:nvSpPr>
        <p:spPr>
          <a:xfrm>
            <a:off x="7020272" y="5013176"/>
            <a:ext cx="50405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Noto Sans Symbols"/>
                <a:ea typeface="Noto Sans Symbols"/>
                <a:cs typeface="Noto Sans Symbols"/>
                <a:sym typeface="Noto Sans Symbols"/>
              </a:rPr>
              <a:t>δ</a:t>
            </a:r>
            <a:r>
              <a:rPr lang="it-IT" sz="1800" baseline="30000">
                <a:solidFill>
                  <a:schemeClr val="dk1"/>
                </a:solidFill>
                <a:latin typeface="Arial"/>
                <a:ea typeface="Arial"/>
                <a:cs typeface="Arial"/>
                <a:sym typeface="Arial"/>
              </a:rPr>
              <a:t>+</a:t>
            </a:r>
            <a:endParaRPr sz="1800" baseline="30000">
              <a:solidFill>
                <a:schemeClr val="dk1"/>
              </a:solidFill>
              <a:latin typeface="Arial"/>
              <a:ea typeface="Arial"/>
              <a:cs typeface="Arial"/>
              <a:sym typeface="Arial"/>
            </a:endParaRPr>
          </a:p>
        </p:txBody>
      </p:sp>
      <p:sp>
        <p:nvSpPr>
          <p:cNvPr id="555" name="Google Shape;555;p46"/>
          <p:cNvSpPr/>
          <p:nvPr/>
        </p:nvSpPr>
        <p:spPr>
          <a:xfrm rot="3169995">
            <a:off x="2394011" y="1916911"/>
            <a:ext cx="1396643" cy="1191432"/>
          </a:xfrm>
          <a:custGeom>
            <a:avLst/>
            <a:gdLst/>
            <a:ahLst/>
            <a:cxnLst/>
            <a:rect l="l" t="t" r="r" b="b"/>
            <a:pathLst>
              <a:path w="120000" h="120000" extrusionOk="0">
                <a:moveTo>
                  <a:pt x="6398" y="60000"/>
                </a:moveTo>
                <a:lnTo>
                  <a:pt x="6398" y="60000"/>
                </a:lnTo>
                <a:cubicBezTo>
                  <a:pt x="6398" y="34446"/>
                  <a:pt x="25183" y="12604"/>
                  <a:pt x="50894" y="8263"/>
                </a:cubicBezTo>
                <a:cubicBezTo>
                  <a:pt x="76605" y="3922"/>
                  <a:pt x="101773" y="18343"/>
                  <a:pt x="110508" y="42422"/>
                </a:cubicBezTo>
                <a:lnTo>
                  <a:pt x="116250" y="42422"/>
                </a:lnTo>
                <a:lnTo>
                  <a:pt x="107204" y="60000"/>
                </a:lnTo>
                <a:lnTo>
                  <a:pt x="90658" y="42422"/>
                </a:lnTo>
                <a:lnTo>
                  <a:pt x="96045" y="42422"/>
                </a:lnTo>
                <a:cubicBezTo>
                  <a:pt x="87261" y="27209"/>
                  <a:pt x="68330" y="19451"/>
                  <a:pt x="50144" y="23610"/>
                </a:cubicBezTo>
                <a:cubicBezTo>
                  <a:pt x="31959" y="27770"/>
                  <a:pt x="19194" y="42778"/>
                  <a:pt x="19194" y="60000"/>
                </a:cubicBezTo>
                <a:close/>
              </a:path>
            </a:pathLst>
          </a:custGeom>
          <a:noFill/>
          <a:ln w="9525" cap="flat" cmpd="sng">
            <a:solidFill>
              <a:srgbClr val="008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56" name="Google Shape;556;p46"/>
          <p:cNvSpPr txBox="1"/>
          <p:nvPr/>
        </p:nvSpPr>
        <p:spPr>
          <a:xfrm>
            <a:off x="3275856" y="1772816"/>
            <a:ext cx="50405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rgbClr val="008000"/>
                </a:solidFill>
                <a:latin typeface="Arial"/>
                <a:ea typeface="Arial"/>
                <a:cs typeface="Arial"/>
                <a:sym typeface="Arial"/>
              </a:rPr>
              <a:t>e</a:t>
            </a:r>
            <a:r>
              <a:rPr lang="it-IT" sz="1800" baseline="30000">
                <a:solidFill>
                  <a:srgbClr val="008000"/>
                </a:solidFill>
                <a:latin typeface="Arial"/>
                <a:ea typeface="Arial"/>
                <a:cs typeface="Arial"/>
                <a:sym typeface="Arial"/>
              </a:rPr>
              <a:t>-</a:t>
            </a:r>
            <a:endParaRPr sz="1800" baseline="30000">
              <a:solidFill>
                <a:srgbClr val="008000"/>
              </a:solidFill>
              <a:latin typeface="Arial"/>
              <a:ea typeface="Arial"/>
              <a:cs typeface="Arial"/>
              <a:sym typeface="Arial"/>
            </a:endParaRPr>
          </a:p>
        </p:txBody>
      </p:sp>
      <p:sp>
        <p:nvSpPr>
          <p:cNvPr id="557" name="Google Shape;557;p46"/>
          <p:cNvSpPr/>
          <p:nvPr/>
        </p:nvSpPr>
        <p:spPr>
          <a:xfrm>
            <a:off x="5436096" y="4437112"/>
            <a:ext cx="504056" cy="504056"/>
          </a:xfrm>
          <a:prstGeom prst="ellipse">
            <a:avLst/>
          </a:prstGeom>
          <a:solidFill>
            <a:srgbClr val="ABEBF3"/>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8" name="Google Shape;558;p46"/>
          <p:cNvSpPr/>
          <p:nvPr/>
        </p:nvSpPr>
        <p:spPr>
          <a:xfrm>
            <a:off x="5508104" y="4509120"/>
            <a:ext cx="3769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M</a:t>
            </a:r>
            <a:endParaRPr sz="1800">
              <a:solidFill>
                <a:schemeClr val="dk1"/>
              </a:solidFill>
              <a:latin typeface="Arial"/>
              <a:ea typeface="Arial"/>
              <a:cs typeface="Arial"/>
              <a:sym typeface="Arial"/>
            </a:endParaRPr>
          </a:p>
        </p:txBody>
      </p:sp>
      <p:sp>
        <p:nvSpPr>
          <p:cNvPr id="559" name="Google Shape;559;p46"/>
          <p:cNvSpPr/>
          <p:nvPr/>
        </p:nvSpPr>
        <p:spPr>
          <a:xfrm>
            <a:off x="1691680" y="2060848"/>
            <a:ext cx="504056" cy="504056"/>
          </a:xfrm>
          <a:prstGeom prst="ellipse">
            <a:avLst/>
          </a:prstGeom>
          <a:solidFill>
            <a:srgbClr val="ABEBF3"/>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0" name="Google Shape;560;p46"/>
          <p:cNvSpPr/>
          <p:nvPr/>
        </p:nvSpPr>
        <p:spPr>
          <a:xfrm>
            <a:off x="1763688" y="2132856"/>
            <a:ext cx="3769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M</a:t>
            </a:r>
            <a:endParaRPr sz="1800">
              <a:solidFill>
                <a:schemeClr val="dk1"/>
              </a:solidFill>
              <a:latin typeface="Arial"/>
              <a:ea typeface="Arial"/>
              <a:cs typeface="Arial"/>
              <a:sym typeface="Arial"/>
            </a:endParaRPr>
          </a:p>
        </p:txBody>
      </p:sp>
      <p:sp>
        <p:nvSpPr>
          <p:cNvPr id="561" name="Google Shape;561;p46"/>
          <p:cNvSpPr/>
          <p:nvPr/>
        </p:nvSpPr>
        <p:spPr>
          <a:xfrm rot="4891499">
            <a:off x="7395399" y="2663641"/>
            <a:ext cx="1368152" cy="1355510"/>
          </a:xfrm>
          <a:prstGeom prst="teardrop">
            <a:avLst>
              <a:gd name="adj" fmla="val 100000"/>
            </a:avLst>
          </a:prstGeom>
          <a:solidFill>
            <a:srgbClr val="BDBD5D"/>
          </a:soli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2" name="Google Shape;562;p46"/>
          <p:cNvSpPr txBox="1"/>
          <p:nvPr/>
        </p:nvSpPr>
        <p:spPr>
          <a:xfrm>
            <a:off x="7770527" y="3109777"/>
            <a:ext cx="79208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a:solidFill>
                  <a:srgbClr val="800000"/>
                </a:solidFill>
                <a:latin typeface="Arial"/>
                <a:ea typeface="Arial"/>
                <a:cs typeface="Arial"/>
                <a:sym typeface="Arial"/>
              </a:rPr>
              <a:t>N</a:t>
            </a:r>
            <a:r>
              <a:rPr lang="it-IT" sz="2800" baseline="-25000">
                <a:solidFill>
                  <a:srgbClr val="800000"/>
                </a:solidFill>
                <a:latin typeface="Arial"/>
                <a:ea typeface="Arial"/>
                <a:cs typeface="Arial"/>
                <a:sym typeface="Arial"/>
              </a:rPr>
              <a:t>2</a:t>
            </a:r>
            <a:endParaRPr sz="2800" baseline="-25000">
              <a:solidFill>
                <a:srgbClr val="800000"/>
              </a:solidFill>
              <a:latin typeface="Arial"/>
              <a:ea typeface="Arial"/>
              <a:cs typeface="Arial"/>
              <a:sym typeface="Arial"/>
            </a:endParaRPr>
          </a:p>
        </p:txBody>
      </p:sp>
      <p:sp>
        <p:nvSpPr>
          <p:cNvPr id="563" name="Google Shape;563;p46"/>
          <p:cNvSpPr txBox="1"/>
          <p:nvPr/>
        </p:nvSpPr>
        <p:spPr>
          <a:xfrm>
            <a:off x="7884368" y="2060848"/>
            <a:ext cx="50405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rgbClr val="008000"/>
                </a:solidFill>
                <a:latin typeface="Arial"/>
                <a:ea typeface="Arial"/>
                <a:cs typeface="Arial"/>
                <a:sym typeface="Arial"/>
              </a:rPr>
              <a:t>e</a:t>
            </a:r>
            <a:r>
              <a:rPr lang="it-IT" sz="1800" baseline="30000">
                <a:solidFill>
                  <a:srgbClr val="008000"/>
                </a:solidFill>
                <a:latin typeface="Arial"/>
                <a:ea typeface="Arial"/>
                <a:cs typeface="Arial"/>
                <a:sym typeface="Arial"/>
              </a:rPr>
              <a:t>-</a:t>
            </a:r>
            <a:endParaRPr sz="1800" baseline="30000">
              <a:solidFill>
                <a:srgbClr val="008000"/>
              </a:solidFill>
              <a:latin typeface="Arial"/>
              <a:ea typeface="Arial"/>
              <a:cs typeface="Arial"/>
              <a:sym typeface="Arial"/>
            </a:endParaRPr>
          </a:p>
        </p:txBody>
      </p:sp>
      <p:sp>
        <p:nvSpPr>
          <p:cNvPr id="564" name="Google Shape;564;p46"/>
          <p:cNvSpPr/>
          <p:nvPr/>
        </p:nvSpPr>
        <p:spPr>
          <a:xfrm rot="3169995">
            <a:off x="6927751" y="2235650"/>
            <a:ext cx="1220534" cy="1191432"/>
          </a:xfrm>
          <a:custGeom>
            <a:avLst/>
            <a:gdLst/>
            <a:ahLst/>
            <a:cxnLst/>
            <a:rect l="l" t="t" r="r" b="b"/>
            <a:pathLst>
              <a:path w="120000" h="120000" extrusionOk="0">
                <a:moveTo>
                  <a:pt x="7321" y="60000"/>
                </a:moveTo>
                <a:lnTo>
                  <a:pt x="7321" y="60000"/>
                </a:lnTo>
                <a:cubicBezTo>
                  <a:pt x="7321" y="33953"/>
                  <a:pt x="26483" y="11845"/>
                  <a:pt x="52341" y="8058"/>
                </a:cubicBezTo>
                <a:cubicBezTo>
                  <a:pt x="78198" y="4271"/>
                  <a:pt x="102932" y="19950"/>
                  <a:pt x="110452" y="44896"/>
                </a:cubicBezTo>
                <a:lnTo>
                  <a:pt x="117369" y="44896"/>
                </a:lnTo>
                <a:lnTo>
                  <a:pt x="105358" y="60000"/>
                </a:lnTo>
                <a:lnTo>
                  <a:pt x="88084" y="44896"/>
                </a:lnTo>
                <a:lnTo>
                  <a:pt x="94815" y="44896"/>
                </a:lnTo>
                <a:cubicBezTo>
                  <a:pt x="87569" y="28662"/>
                  <a:pt x="69777" y="19653"/>
                  <a:pt x="52172" y="23303"/>
                </a:cubicBezTo>
                <a:cubicBezTo>
                  <a:pt x="34567" y="26953"/>
                  <a:pt x="21964" y="42264"/>
                  <a:pt x="21964" y="60000"/>
                </a:cubicBezTo>
                <a:close/>
              </a:path>
            </a:pathLst>
          </a:custGeom>
          <a:noFill/>
          <a:ln w="9525" cap="flat" cmpd="sng">
            <a:solidFill>
              <a:srgbClr val="008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65" name="Google Shape;565;p46"/>
          <p:cNvSpPr/>
          <p:nvPr/>
        </p:nvSpPr>
        <p:spPr>
          <a:xfrm rot="4891499">
            <a:off x="7467408" y="5111913"/>
            <a:ext cx="1368152" cy="1355510"/>
          </a:xfrm>
          <a:prstGeom prst="teardrop">
            <a:avLst>
              <a:gd name="adj" fmla="val 100000"/>
            </a:avLst>
          </a:prstGeom>
          <a:solidFill>
            <a:srgbClr val="BDBD5D"/>
          </a:soli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6" name="Google Shape;566;p46"/>
          <p:cNvSpPr txBox="1"/>
          <p:nvPr/>
        </p:nvSpPr>
        <p:spPr>
          <a:xfrm>
            <a:off x="7842536" y="5558049"/>
            <a:ext cx="79208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800">
                <a:solidFill>
                  <a:srgbClr val="800000"/>
                </a:solidFill>
                <a:latin typeface="Arial"/>
                <a:ea typeface="Arial"/>
                <a:cs typeface="Arial"/>
                <a:sym typeface="Arial"/>
              </a:rPr>
              <a:t>N</a:t>
            </a:r>
            <a:r>
              <a:rPr lang="it-IT" sz="2800" baseline="-25000">
                <a:solidFill>
                  <a:srgbClr val="800000"/>
                </a:solidFill>
                <a:latin typeface="Arial"/>
                <a:ea typeface="Arial"/>
                <a:cs typeface="Arial"/>
                <a:sym typeface="Arial"/>
              </a:rPr>
              <a:t>2</a:t>
            </a:r>
            <a:endParaRPr sz="2800" baseline="-25000">
              <a:solidFill>
                <a:srgbClr val="800000"/>
              </a:solidFill>
              <a:latin typeface="Arial"/>
              <a:ea typeface="Arial"/>
              <a:cs typeface="Arial"/>
              <a:sym typeface="Arial"/>
            </a:endParaRPr>
          </a:p>
        </p:txBody>
      </p:sp>
      <p:sp>
        <p:nvSpPr>
          <p:cNvPr id="567" name="Google Shape;567;p46"/>
          <p:cNvSpPr txBox="1"/>
          <p:nvPr/>
        </p:nvSpPr>
        <p:spPr>
          <a:xfrm>
            <a:off x="7554504" y="5342025"/>
            <a:ext cx="50405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aseline="30000">
              <a:solidFill>
                <a:srgbClr val="008000"/>
              </a:solidFill>
              <a:latin typeface="Arial"/>
              <a:ea typeface="Arial"/>
              <a:cs typeface="Arial"/>
              <a:sym typeface="Arial"/>
            </a:endParaRPr>
          </a:p>
        </p:txBody>
      </p:sp>
      <p:sp>
        <p:nvSpPr>
          <p:cNvPr id="568" name="Google Shape;568;p46"/>
          <p:cNvSpPr txBox="1"/>
          <p:nvPr/>
        </p:nvSpPr>
        <p:spPr>
          <a:xfrm>
            <a:off x="7596336" y="5373216"/>
            <a:ext cx="50405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rgbClr val="008000"/>
                </a:solidFill>
                <a:latin typeface="Noto Sans Symbols"/>
                <a:ea typeface="Noto Sans Symbols"/>
                <a:cs typeface="Noto Sans Symbols"/>
                <a:sym typeface="Noto Sans Symbols"/>
              </a:rPr>
              <a:t>δ</a:t>
            </a:r>
            <a:r>
              <a:rPr lang="it-IT" sz="1800" baseline="30000">
                <a:solidFill>
                  <a:srgbClr val="008000"/>
                </a:solidFill>
                <a:latin typeface="Arial"/>
                <a:ea typeface="Arial"/>
                <a:cs typeface="Arial"/>
                <a:sym typeface="Arial"/>
              </a:rPr>
              <a:t>-</a:t>
            </a:r>
            <a:endParaRPr sz="1800" baseline="30000">
              <a:solidFill>
                <a:srgbClr val="008000"/>
              </a:solidFill>
              <a:latin typeface="Arial"/>
              <a:ea typeface="Arial"/>
              <a:cs typeface="Arial"/>
              <a:sym typeface="Arial"/>
            </a:endParaRPr>
          </a:p>
        </p:txBody>
      </p:sp>
      <p:sp>
        <p:nvSpPr>
          <p:cNvPr id="569" name="Google Shape;569;p46"/>
          <p:cNvSpPr txBox="1"/>
          <p:nvPr/>
        </p:nvSpPr>
        <p:spPr>
          <a:xfrm>
            <a:off x="8388424" y="6021288"/>
            <a:ext cx="50405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Noto Sans Symbols"/>
                <a:ea typeface="Noto Sans Symbols"/>
                <a:cs typeface="Noto Sans Symbols"/>
                <a:sym typeface="Noto Sans Symbols"/>
              </a:rPr>
              <a:t>δ</a:t>
            </a:r>
            <a:r>
              <a:rPr lang="it-IT" sz="1800" baseline="30000">
                <a:solidFill>
                  <a:schemeClr val="dk1"/>
                </a:solidFill>
                <a:latin typeface="Arial"/>
                <a:ea typeface="Arial"/>
                <a:cs typeface="Arial"/>
                <a:sym typeface="Arial"/>
              </a:rPr>
              <a:t>+</a:t>
            </a:r>
            <a:endParaRPr sz="1800" baseline="30000">
              <a:solidFill>
                <a:schemeClr val="dk1"/>
              </a:solidFill>
              <a:latin typeface="Arial"/>
              <a:ea typeface="Arial"/>
              <a:cs typeface="Arial"/>
              <a:sym typeface="Arial"/>
            </a:endParaRPr>
          </a:p>
        </p:txBody>
      </p:sp>
      <p:sp>
        <p:nvSpPr>
          <p:cNvPr id="570" name="Google Shape;570;p46"/>
          <p:cNvSpPr/>
          <p:nvPr/>
        </p:nvSpPr>
        <p:spPr>
          <a:xfrm>
            <a:off x="107504" y="620688"/>
            <a:ext cx="576064" cy="504056"/>
          </a:xfrm>
          <a:prstGeom prst="flowChartPreparation">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8000"/>
              </a:solidFill>
              <a:latin typeface="Arial"/>
              <a:ea typeface="Arial"/>
              <a:cs typeface="Arial"/>
              <a:sym typeface="Arial"/>
            </a:endParaRPr>
          </a:p>
        </p:txBody>
      </p:sp>
      <p:sp>
        <p:nvSpPr>
          <p:cNvPr id="571" name="Google Shape;571;p46"/>
          <p:cNvSpPr/>
          <p:nvPr/>
        </p:nvSpPr>
        <p:spPr>
          <a:xfrm>
            <a:off x="3779912" y="476672"/>
            <a:ext cx="576064" cy="504056"/>
          </a:xfrm>
          <a:prstGeom prst="flowChartPreparation">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8000"/>
              </a:solidFill>
              <a:latin typeface="Arial"/>
              <a:ea typeface="Arial"/>
              <a:cs typeface="Arial"/>
              <a:sym typeface="Arial"/>
            </a:endParaRPr>
          </a:p>
        </p:txBody>
      </p:sp>
      <p:sp>
        <p:nvSpPr>
          <p:cNvPr id="572" name="Google Shape;572;p46"/>
          <p:cNvSpPr/>
          <p:nvPr/>
        </p:nvSpPr>
        <p:spPr>
          <a:xfrm>
            <a:off x="3851920" y="2996952"/>
            <a:ext cx="576064" cy="504056"/>
          </a:xfrm>
          <a:prstGeom prst="flowChartPreparation">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8000"/>
              </a:solidFill>
              <a:latin typeface="Arial"/>
              <a:ea typeface="Arial"/>
              <a:cs typeface="Arial"/>
              <a:sym typeface="Arial"/>
            </a:endParaRPr>
          </a:p>
        </p:txBody>
      </p:sp>
      <p:sp>
        <p:nvSpPr>
          <p:cNvPr id="573" name="Google Shape;573;p46"/>
          <p:cNvSpPr txBox="1"/>
          <p:nvPr/>
        </p:nvSpPr>
        <p:spPr>
          <a:xfrm>
            <a:off x="6300201" y="1196750"/>
            <a:ext cx="281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a:t>trasmissione del segnale elettrico</a:t>
            </a:r>
            <a:endParaRPr/>
          </a:p>
        </p:txBody>
      </p:sp>
      <p:sp>
        <p:nvSpPr>
          <p:cNvPr id="574" name="Google Shape;574;p46"/>
          <p:cNvSpPr txBox="1"/>
          <p:nvPr/>
        </p:nvSpPr>
        <p:spPr>
          <a:xfrm>
            <a:off x="3383875" y="5449400"/>
            <a:ext cx="4274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a:t>attraverso le sinapsi il segnale elettrico viene trasmesso da neurone a neurone fino al cervello</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400">
                <a:latin typeface="Arial"/>
                <a:ea typeface="Arial"/>
                <a:cs typeface="Arial"/>
                <a:sym typeface="Arial"/>
              </a:rPr>
              <a:t>Recettori sensoriali</a:t>
            </a:r>
            <a:endParaRPr sz="3400">
              <a:latin typeface="Arial"/>
              <a:ea typeface="Arial"/>
              <a:cs typeface="Arial"/>
              <a:sym typeface="Arial"/>
            </a:endParaRPr>
          </a:p>
        </p:txBody>
      </p:sp>
      <p:sp>
        <p:nvSpPr>
          <p:cNvPr id="580" name="Google Shape;580;p47"/>
          <p:cNvSpPr txBox="1">
            <a:spLocks noGrp="1"/>
          </p:cNvSpPr>
          <p:nvPr>
            <p:ph type="body" idx="1"/>
          </p:nvPr>
        </p:nvSpPr>
        <p:spPr>
          <a:xfrm>
            <a:off x="457200" y="1412776"/>
            <a:ext cx="8229600" cy="5257800"/>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2400"/>
              <a:buChar char="●"/>
            </a:pPr>
            <a:r>
              <a:rPr lang="it-IT" sz="2400">
                <a:latin typeface="Arial"/>
                <a:ea typeface="Arial"/>
                <a:cs typeface="Arial"/>
                <a:sym typeface="Arial"/>
              </a:rPr>
              <a:t>Un recettore è in grado di recepire uno stimolo solo se esso è di intensità sufficiente.</a:t>
            </a:r>
            <a:endParaRPr/>
          </a:p>
          <a:p>
            <a:pPr marL="342900" lvl="0" indent="-190500" algn="just" rtl="0">
              <a:lnSpc>
                <a:spcPct val="90000"/>
              </a:lnSpc>
              <a:spcBef>
                <a:spcPts val="480"/>
              </a:spcBef>
              <a:spcAft>
                <a:spcPts val="0"/>
              </a:spcAft>
              <a:buSzPts val="2400"/>
              <a:buNone/>
            </a:pPr>
            <a:endParaRPr sz="2400">
              <a:latin typeface="Arial"/>
              <a:ea typeface="Arial"/>
              <a:cs typeface="Arial"/>
              <a:sym typeface="Arial"/>
            </a:endParaRPr>
          </a:p>
          <a:p>
            <a:pPr marL="0" lvl="0" indent="0" algn="just" rtl="0">
              <a:lnSpc>
                <a:spcPct val="90000"/>
              </a:lnSpc>
              <a:spcBef>
                <a:spcPts val="480"/>
              </a:spcBef>
              <a:spcAft>
                <a:spcPts val="0"/>
              </a:spcAft>
              <a:buSzPts val="2400"/>
              <a:buNone/>
            </a:pPr>
            <a:r>
              <a:rPr lang="it-IT" sz="2400">
                <a:latin typeface="Arial"/>
                <a:ea typeface="Arial"/>
                <a:cs typeface="Arial"/>
                <a:sym typeface="Arial"/>
              </a:rPr>
              <a:t>Si possono definire tre tipi di soglie:</a:t>
            </a:r>
            <a:endParaRPr sz="2400">
              <a:latin typeface="Arial"/>
              <a:ea typeface="Arial"/>
              <a:cs typeface="Arial"/>
              <a:sym typeface="Arial"/>
            </a:endParaRPr>
          </a:p>
          <a:p>
            <a:pPr marL="342900" lvl="0" indent="-342900" algn="just" rtl="0">
              <a:lnSpc>
                <a:spcPct val="90000"/>
              </a:lnSpc>
              <a:spcBef>
                <a:spcPts val="480"/>
              </a:spcBef>
              <a:spcAft>
                <a:spcPts val="0"/>
              </a:spcAft>
              <a:buSzPts val="2400"/>
              <a:buFont typeface="Arial"/>
              <a:buChar char="-"/>
            </a:pPr>
            <a:r>
              <a:rPr lang="it-IT" sz="2400">
                <a:latin typeface="Arial"/>
                <a:ea typeface="Arial"/>
                <a:cs typeface="Arial"/>
                <a:sym typeface="Arial"/>
              </a:rPr>
              <a:t>Soglia di percezione assoluta, si riferisce all’intensità dello stimolo che genera un segnale percepibile ma non identificabile</a:t>
            </a:r>
            <a:endParaRPr sz="2400">
              <a:latin typeface="Arial"/>
              <a:ea typeface="Arial"/>
              <a:cs typeface="Arial"/>
              <a:sym typeface="Arial"/>
            </a:endParaRPr>
          </a:p>
          <a:p>
            <a:pPr marL="342900" lvl="0" indent="-342900" algn="just" rtl="0">
              <a:lnSpc>
                <a:spcPct val="90000"/>
              </a:lnSpc>
              <a:spcBef>
                <a:spcPts val="480"/>
              </a:spcBef>
              <a:spcAft>
                <a:spcPts val="0"/>
              </a:spcAft>
              <a:buSzPts val="2400"/>
              <a:buFont typeface="Arial"/>
              <a:buChar char="-"/>
            </a:pPr>
            <a:r>
              <a:rPr lang="it-IT" sz="2400">
                <a:latin typeface="Arial"/>
                <a:ea typeface="Arial"/>
                <a:cs typeface="Arial"/>
                <a:sym typeface="Arial"/>
              </a:rPr>
              <a:t>Soglia di riconoscimento, si riferisce all’intensità dello stimolo che consente all’annusatore di identificare l’odore</a:t>
            </a:r>
            <a:endParaRPr/>
          </a:p>
          <a:p>
            <a:pPr marL="342900" lvl="0" indent="-342900" algn="just" rtl="0">
              <a:lnSpc>
                <a:spcPct val="90000"/>
              </a:lnSpc>
              <a:spcBef>
                <a:spcPts val="480"/>
              </a:spcBef>
              <a:spcAft>
                <a:spcPts val="0"/>
              </a:spcAft>
              <a:buSzPts val="2400"/>
              <a:buFont typeface="Arial"/>
              <a:buChar char="-"/>
            </a:pPr>
            <a:r>
              <a:rPr lang="it-IT" sz="2400">
                <a:latin typeface="Arial"/>
                <a:ea typeface="Arial"/>
                <a:cs typeface="Arial"/>
                <a:sym typeface="Arial"/>
              </a:rPr>
              <a:t>Soglia di saturazione, si riferisce all’intensità dello stimolo che determina una reazione contemporanea in tutti i recettori; non essendoci più recettori disponibili per reagire, uno stimolo più intenso non è percepibile in modo differente rispetto alla soglia di saturazione.</a:t>
            </a:r>
            <a:endParaRPr sz="2400">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dirty="0">
                <a:latin typeface="Arial"/>
                <a:ea typeface="Arial"/>
                <a:cs typeface="Arial"/>
                <a:sym typeface="Arial"/>
              </a:rPr>
              <a:t>OCCHIO: anatomia</a:t>
            </a:r>
            <a:endParaRPr dirty="0"/>
          </a:p>
        </p:txBody>
      </p:sp>
      <p:pic>
        <p:nvPicPr>
          <p:cNvPr id="586" name="Google Shape;586;p48" descr="Occhio umano">
            <a:hlinkClick r:id="rId3"/>
          </p:cNvPr>
          <p:cNvPicPr preferRelativeResize="0">
            <a:picLocks noGrp="1"/>
          </p:cNvPicPr>
          <p:nvPr>
            <p:ph type="body" idx="1"/>
          </p:nvPr>
        </p:nvPicPr>
        <p:blipFill rotWithShape="1">
          <a:blip r:embed="rId4">
            <a:alphaModFix/>
          </a:blip>
          <a:srcRect/>
          <a:stretch/>
        </p:blipFill>
        <p:spPr>
          <a:xfrm>
            <a:off x="250825" y="2133600"/>
            <a:ext cx="4321175" cy="2967038"/>
          </a:xfrm>
          <a:prstGeom prst="rect">
            <a:avLst/>
          </a:prstGeom>
          <a:noFill/>
          <a:ln>
            <a:noFill/>
          </a:ln>
        </p:spPr>
      </p:pic>
      <p:pic>
        <p:nvPicPr>
          <p:cNvPr id="587" name="Google Shape;587;p48" descr="Occhio_umano_spaccato"/>
          <p:cNvPicPr preferRelativeResize="0">
            <a:picLocks noGrp="1"/>
          </p:cNvPicPr>
          <p:nvPr>
            <p:ph type="body" idx="2"/>
          </p:nvPr>
        </p:nvPicPr>
        <p:blipFill rotWithShape="1">
          <a:blip r:embed="rId5">
            <a:alphaModFix/>
          </a:blip>
          <a:srcRect/>
          <a:stretch/>
        </p:blipFill>
        <p:spPr>
          <a:xfrm>
            <a:off x="4932363" y="1989138"/>
            <a:ext cx="3816350" cy="375443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49"/>
          <p:cNvSpPr txBox="1">
            <a:spLocks noGrp="1"/>
          </p:cNvSpPr>
          <p:nvPr>
            <p:ph type="title"/>
          </p:nvPr>
        </p:nvSpPr>
        <p:spPr>
          <a:xfrm>
            <a:off x="395288" y="188913"/>
            <a:ext cx="8229600" cy="863600"/>
          </a:xfrm>
          <a:prstGeom prst="rect">
            <a:avLst/>
          </a:prstGeom>
          <a:no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marL="0" lvl="0" indent="0" algn="l" rtl="0">
              <a:spcBef>
                <a:spcPts val="0"/>
              </a:spcBef>
              <a:spcAft>
                <a:spcPts val="0"/>
              </a:spcAft>
              <a:buNone/>
            </a:pPr>
            <a:r>
              <a:rPr lang="it-IT" sz="4000" dirty="0">
                <a:solidFill>
                  <a:schemeClr val="bg2"/>
                </a:solidFill>
                <a:latin typeface="+mn-lt"/>
                <a:ea typeface="Comic Sans MS"/>
                <a:cs typeface="Comic Sans MS"/>
                <a:sym typeface="Comic Sans MS"/>
              </a:rPr>
              <a:t>Colore</a:t>
            </a:r>
            <a:endParaRPr sz="4000" dirty="0">
              <a:solidFill>
                <a:schemeClr val="bg2"/>
              </a:solidFill>
              <a:latin typeface="+mn-lt"/>
            </a:endParaRPr>
          </a:p>
        </p:txBody>
      </p:sp>
      <p:sp>
        <p:nvSpPr>
          <p:cNvPr id="593" name="Google Shape;593;p49"/>
          <p:cNvSpPr txBox="1">
            <a:spLocks noGrp="1"/>
          </p:cNvSpPr>
          <p:nvPr>
            <p:ph type="body" idx="1"/>
          </p:nvPr>
        </p:nvSpPr>
        <p:spPr>
          <a:xfrm>
            <a:off x="468313" y="1754022"/>
            <a:ext cx="8229600" cy="1468438"/>
          </a:xfrm>
          <a:prstGeom prst="rect">
            <a:avLst/>
          </a:prstGeom>
          <a:solidFill>
            <a:srgbClr val="FFFF99"/>
          </a:solidFill>
          <a:ln>
            <a:noFill/>
          </a:ln>
        </p:spPr>
        <p:txBody>
          <a:bodyPr spcFirstLastPara="1" wrap="square" lIns="91425" tIns="45700" rIns="91425" bIns="45700" anchor="t" anchorCtr="0">
            <a:noAutofit/>
          </a:bodyPr>
          <a:lstStyle/>
          <a:p>
            <a:pPr marL="342900" lvl="0" indent="-342900" algn="ctr" rtl="0">
              <a:lnSpc>
                <a:spcPct val="90000"/>
              </a:lnSpc>
              <a:spcBef>
                <a:spcPts val="0"/>
              </a:spcBef>
              <a:spcAft>
                <a:spcPts val="0"/>
              </a:spcAft>
              <a:buSzPts val="2800"/>
              <a:buFont typeface="Arial"/>
              <a:buNone/>
            </a:pPr>
            <a:r>
              <a:rPr lang="it-IT" sz="2800">
                <a:latin typeface="+mn-lt"/>
                <a:ea typeface="Arial"/>
                <a:cs typeface="Arial"/>
                <a:sym typeface="Arial"/>
              </a:rPr>
              <a:t>È la proprietà fisica che permette all’osservatore di elaborare il primo giudizio sulla qualità di un alimento</a:t>
            </a:r>
            <a:endParaRPr sz="2800">
              <a:latin typeface="+mn-lt"/>
              <a:ea typeface="Arial"/>
              <a:cs typeface="Arial"/>
              <a:sym typeface="Arial"/>
            </a:endParaRPr>
          </a:p>
        </p:txBody>
      </p:sp>
      <p:sp>
        <p:nvSpPr>
          <p:cNvPr id="594" name="Google Shape;594;p49"/>
          <p:cNvSpPr/>
          <p:nvPr/>
        </p:nvSpPr>
        <p:spPr>
          <a:xfrm>
            <a:off x="395288" y="3265322"/>
            <a:ext cx="792162" cy="1873250"/>
          </a:xfrm>
          <a:prstGeom prst="curvedRightArrow">
            <a:avLst>
              <a:gd name="adj1" fmla="val 47295"/>
              <a:gd name="adj2" fmla="val 94589"/>
              <a:gd name="adj3" fmla="val 33333"/>
            </a:avLst>
          </a:prstGeom>
          <a:solidFill>
            <a:srgbClr val="00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n-lt"/>
              <a:ea typeface="Arial"/>
              <a:cs typeface="Arial"/>
              <a:sym typeface="Arial"/>
            </a:endParaRPr>
          </a:p>
        </p:txBody>
      </p:sp>
      <p:sp>
        <p:nvSpPr>
          <p:cNvPr id="595" name="Google Shape;595;p49"/>
          <p:cNvSpPr txBox="1"/>
          <p:nvPr/>
        </p:nvSpPr>
        <p:spPr>
          <a:xfrm>
            <a:off x="1692275" y="3841585"/>
            <a:ext cx="6119813" cy="2112962"/>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it-IT" sz="2200">
                <a:solidFill>
                  <a:schemeClr val="dk1"/>
                </a:solidFill>
                <a:latin typeface="+mn-lt"/>
                <a:ea typeface="Arial"/>
                <a:cs typeface="Arial"/>
                <a:sym typeface="Arial"/>
              </a:rPr>
              <a:t>Rispondenza a caratteristiche colorimetriche caratteristiche </a:t>
            </a:r>
            <a:endParaRPr>
              <a:latin typeface="+mn-lt"/>
            </a:endParaRPr>
          </a:p>
          <a:p>
            <a:pPr marL="0" marR="0" lvl="0" indent="0" algn="l" rtl="0">
              <a:spcBef>
                <a:spcPts val="1100"/>
              </a:spcBef>
              <a:spcAft>
                <a:spcPts val="0"/>
              </a:spcAft>
              <a:buNone/>
            </a:pPr>
            <a:r>
              <a:rPr lang="it-IT" sz="2200">
                <a:solidFill>
                  <a:schemeClr val="dk1"/>
                </a:solidFill>
                <a:latin typeface="+mn-lt"/>
                <a:ea typeface="Arial"/>
                <a:cs typeface="Arial"/>
                <a:sym typeface="Arial"/>
              </a:rPr>
              <a:t>Relazione ad altre proprietà fisiche e sensoriali (aroma, sapore)</a:t>
            </a:r>
            <a:endParaRPr>
              <a:latin typeface="+mn-lt"/>
            </a:endParaRPr>
          </a:p>
          <a:p>
            <a:pPr marL="0" marR="0" lvl="0" indent="0" algn="l" rtl="0">
              <a:spcBef>
                <a:spcPts val="1100"/>
              </a:spcBef>
              <a:spcAft>
                <a:spcPts val="0"/>
              </a:spcAft>
              <a:buNone/>
            </a:pPr>
            <a:r>
              <a:rPr lang="it-IT" sz="2200">
                <a:solidFill>
                  <a:schemeClr val="dk1"/>
                </a:solidFill>
                <a:latin typeface="+mn-lt"/>
                <a:ea typeface="Arial"/>
                <a:cs typeface="Arial"/>
                <a:sym typeface="Arial"/>
              </a:rPr>
              <a:t>Indice dello stato di freschezza</a:t>
            </a:r>
            <a:endParaRPr>
              <a:latin typeface="+mn-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Applicazioni della scienza sensoriale</a:t>
            </a:r>
            <a:endParaRPr/>
          </a:p>
        </p:txBody>
      </p:sp>
      <p:sp>
        <p:nvSpPr>
          <p:cNvPr id="154" name="Google Shape;154;p5"/>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2800"/>
              <a:buChar char="●"/>
            </a:pPr>
            <a:r>
              <a:rPr lang="it-IT" sz="2800">
                <a:latin typeface="Arial"/>
                <a:ea typeface="Arial"/>
                <a:cs typeface="Arial"/>
                <a:sym typeface="Arial"/>
              </a:rPr>
              <a:t> Alimenti</a:t>
            </a:r>
            <a:endParaRPr/>
          </a:p>
          <a:p>
            <a:pPr marL="342900" lvl="0" indent="-165100" algn="l" rtl="0">
              <a:lnSpc>
                <a:spcPct val="90000"/>
              </a:lnSpc>
              <a:spcBef>
                <a:spcPts val="560"/>
              </a:spcBef>
              <a:spcAft>
                <a:spcPts val="0"/>
              </a:spcAft>
              <a:buSzPts val="2800"/>
              <a:buNone/>
            </a:pPr>
            <a:endParaRPr sz="2800">
              <a:latin typeface="Arial"/>
              <a:ea typeface="Arial"/>
              <a:cs typeface="Arial"/>
              <a:sym typeface="Arial"/>
            </a:endParaRPr>
          </a:p>
          <a:p>
            <a:pPr marL="342900" lvl="0" indent="-342900" algn="l" rtl="0">
              <a:lnSpc>
                <a:spcPct val="90000"/>
              </a:lnSpc>
              <a:spcBef>
                <a:spcPts val="560"/>
              </a:spcBef>
              <a:spcAft>
                <a:spcPts val="0"/>
              </a:spcAft>
              <a:buSzPts val="2800"/>
              <a:buChar char="●"/>
            </a:pPr>
            <a:r>
              <a:rPr lang="it-IT" sz="2800">
                <a:latin typeface="Arial"/>
                <a:ea typeface="Arial"/>
                <a:cs typeface="Arial"/>
                <a:sym typeface="Arial"/>
              </a:rPr>
              <a:t> Cosmetici (profumi)</a:t>
            </a:r>
            <a:endParaRPr/>
          </a:p>
          <a:p>
            <a:pPr marL="342900" lvl="0" indent="-165100" algn="l" rtl="0">
              <a:lnSpc>
                <a:spcPct val="90000"/>
              </a:lnSpc>
              <a:spcBef>
                <a:spcPts val="560"/>
              </a:spcBef>
              <a:spcAft>
                <a:spcPts val="0"/>
              </a:spcAft>
              <a:buSzPts val="2800"/>
              <a:buNone/>
            </a:pPr>
            <a:endParaRPr sz="2800">
              <a:latin typeface="Arial"/>
              <a:ea typeface="Arial"/>
              <a:cs typeface="Arial"/>
              <a:sym typeface="Arial"/>
            </a:endParaRPr>
          </a:p>
          <a:p>
            <a:pPr marL="342900" lvl="0" indent="-342900" algn="l" rtl="0">
              <a:lnSpc>
                <a:spcPct val="90000"/>
              </a:lnSpc>
              <a:spcBef>
                <a:spcPts val="560"/>
              </a:spcBef>
              <a:spcAft>
                <a:spcPts val="0"/>
              </a:spcAft>
              <a:buSzPts val="2800"/>
              <a:buChar char="●"/>
            </a:pPr>
            <a:r>
              <a:rPr lang="it-IT" sz="2800">
                <a:latin typeface="Arial"/>
                <a:ea typeface="Arial"/>
                <a:cs typeface="Arial"/>
                <a:sym typeface="Arial"/>
              </a:rPr>
              <a:t> Farmaci</a:t>
            </a:r>
            <a:endParaRPr/>
          </a:p>
          <a:p>
            <a:pPr marL="342900" lvl="0" indent="-165100" algn="l" rtl="0">
              <a:lnSpc>
                <a:spcPct val="90000"/>
              </a:lnSpc>
              <a:spcBef>
                <a:spcPts val="560"/>
              </a:spcBef>
              <a:spcAft>
                <a:spcPts val="0"/>
              </a:spcAft>
              <a:buSzPts val="2800"/>
              <a:buNone/>
            </a:pPr>
            <a:endParaRPr sz="2800">
              <a:latin typeface="Arial"/>
              <a:ea typeface="Arial"/>
              <a:cs typeface="Arial"/>
              <a:sym typeface="Arial"/>
            </a:endParaRPr>
          </a:p>
          <a:p>
            <a:pPr marL="342900" lvl="0" indent="-342900" algn="l" rtl="0">
              <a:lnSpc>
                <a:spcPct val="90000"/>
              </a:lnSpc>
              <a:spcBef>
                <a:spcPts val="560"/>
              </a:spcBef>
              <a:spcAft>
                <a:spcPts val="0"/>
              </a:spcAft>
              <a:buSzPts val="2800"/>
              <a:buChar char="●"/>
            </a:pPr>
            <a:r>
              <a:rPr lang="it-IT" sz="2800">
                <a:latin typeface="Arial"/>
                <a:ea typeface="Arial"/>
                <a:cs typeface="Arial"/>
                <a:sym typeface="Arial"/>
              </a:rPr>
              <a:t> Materiali</a:t>
            </a:r>
            <a:endParaRPr/>
          </a:p>
          <a:p>
            <a:pPr marL="342900" lvl="0" indent="-165100" algn="l" rtl="0">
              <a:lnSpc>
                <a:spcPct val="90000"/>
              </a:lnSpc>
              <a:spcBef>
                <a:spcPts val="560"/>
              </a:spcBef>
              <a:spcAft>
                <a:spcPts val="0"/>
              </a:spcAft>
              <a:buSzPts val="2800"/>
              <a:buNone/>
            </a:pPr>
            <a:endParaRPr sz="2800">
              <a:latin typeface="Arial"/>
              <a:ea typeface="Arial"/>
              <a:cs typeface="Arial"/>
              <a:sym typeface="Arial"/>
            </a:endParaRPr>
          </a:p>
          <a:p>
            <a:pPr marL="342900" lvl="0" indent="-342900" algn="l" rtl="0">
              <a:lnSpc>
                <a:spcPct val="90000"/>
              </a:lnSpc>
              <a:spcBef>
                <a:spcPts val="560"/>
              </a:spcBef>
              <a:spcAft>
                <a:spcPts val="0"/>
              </a:spcAft>
              <a:buSzPts val="2800"/>
              <a:buChar char="●"/>
            </a:pPr>
            <a:r>
              <a:rPr lang="it-IT" sz="2800">
                <a:latin typeface="Arial"/>
                <a:ea typeface="Arial"/>
                <a:cs typeface="Arial"/>
                <a:sym typeface="Arial"/>
              </a:rPr>
              <a:t> Qualità ambientale</a:t>
            </a:r>
            <a:endParaRPr/>
          </a:p>
          <a:p>
            <a:pPr marL="342900" lvl="0" indent="-165100" algn="l" rtl="0">
              <a:lnSpc>
                <a:spcPct val="90000"/>
              </a:lnSpc>
              <a:spcBef>
                <a:spcPts val="560"/>
              </a:spcBef>
              <a:spcAft>
                <a:spcPts val="0"/>
              </a:spcAft>
              <a:buSzPts val="2800"/>
              <a:buNone/>
            </a:pPr>
            <a:endParaRPr sz="2800">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50"/>
          <p:cNvSpPr txBox="1">
            <a:spLocks noGrp="1"/>
          </p:cNvSpPr>
          <p:nvPr>
            <p:ph type="title"/>
          </p:nvPr>
        </p:nvSpPr>
        <p:spPr>
          <a:xfrm>
            <a:off x="457200" y="95963"/>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4000" dirty="0">
                <a:latin typeface="+mj-lt"/>
                <a:ea typeface="Comic Sans MS"/>
                <a:cs typeface="Comic Sans MS"/>
                <a:sym typeface="Comic Sans MS"/>
              </a:rPr>
              <a:t>Pigmenti naturali</a:t>
            </a:r>
            <a:endParaRPr sz="4000" dirty="0">
              <a:latin typeface="+mj-lt"/>
              <a:ea typeface="Comic Sans MS"/>
              <a:cs typeface="Comic Sans MS"/>
              <a:sym typeface="Comic Sans MS"/>
            </a:endParaRPr>
          </a:p>
        </p:txBody>
      </p:sp>
      <p:sp>
        <p:nvSpPr>
          <p:cNvPr id="601" name="Google Shape;601;p50"/>
          <p:cNvSpPr txBox="1">
            <a:spLocks noGrp="1"/>
          </p:cNvSpPr>
          <p:nvPr>
            <p:ph type="body" idx="1"/>
          </p:nvPr>
        </p:nvSpPr>
        <p:spPr>
          <a:xfrm>
            <a:off x="457200" y="1340768"/>
            <a:ext cx="8291264" cy="4525963"/>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SzPts val="2600"/>
              <a:buNone/>
            </a:pPr>
            <a:r>
              <a:rPr lang="it-IT" sz="2600">
                <a:latin typeface="Arial"/>
                <a:ea typeface="Arial"/>
                <a:cs typeface="Arial"/>
                <a:sym typeface="Arial"/>
              </a:rPr>
              <a:t>Il colore degli alimenti è principalmente determinato dalla presenza di pigmenti naturali nelle materie prime:</a:t>
            </a:r>
            <a:endParaRPr/>
          </a:p>
          <a:p>
            <a:pPr marL="0" lvl="0" indent="0" algn="just" rtl="0">
              <a:spcBef>
                <a:spcPts val="280"/>
              </a:spcBef>
              <a:spcAft>
                <a:spcPts val="0"/>
              </a:spcAft>
              <a:buSzPts val="1400"/>
              <a:buNone/>
            </a:pPr>
            <a:endParaRPr sz="1400">
              <a:latin typeface="Arial"/>
              <a:ea typeface="Arial"/>
              <a:cs typeface="Arial"/>
              <a:sym typeface="Arial"/>
            </a:endParaRPr>
          </a:p>
          <a:p>
            <a:pPr marL="457200" lvl="1" indent="-457200" algn="just" rtl="0">
              <a:spcBef>
                <a:spcPts val="240"/>
              </a:spcBef>
              <a:spcAft>
                <a:spcPts val="0"/>
              </a:spcAft>
              <a:buSzPts val="1200"/>
              <a:buNone/>
            </a:pPr>
            <a:endParaRPr sz="1200">
              <a:latin typeface="Arial"/>
              <a:ea typeface="Arial"/>
              <a:cs typeface="Arial"/>
              <a:sym typeface="Arial"/>
            </a:endParaRPr>
          </a:p>
          <a:p>
            <a:pPr marL="457200" lvl="1" indent="-457200" algn="just" rtl="0">
              <a:spcBef>
                <a:spcPts val="440"/>
              </a:spcBef>
              <a:spcAft>
                <a:spcPts val="0"/>
              </a:spcAft>
              <a:buSzPts val="2200"/>
              <a:buNone/>
            </a:pPr>
            <a:r>
              <a:rPr lang="it-IT" sz="2200">
                <a:latin typeface="Arial"/>
                <a:ea typeface="Arial"/>
                <a:cs typeface="Arial"/>
                <a:sym typeface="Arial"/>
              </a:rPr>
              <a:t>  </a:t>
            </a:r>
            <a:r>
              <a:rPr lang="it-IT" sz="2000">
                <a:latin typeface="Arial"/>
                <a:ea typeface="Arial"/>
                <a:cs typeface="Arial"/>
                <a:sym typeface="Arial"/>
              </a:rPr>
              <a:t>Clorofille          Antociani      Flavonoli       Carotenoidi      Mioglobina</a:t>
            </a:r>
            <a:endParaRPr/>
          </a:p>
          <a:p>
            <a:pPr marL="457200" lvl="1" indent="0" algn="just" rtl="0">
              <a:spcBef>
                <a:spcPts val="440"/>
              </a:spcBef>
              <a:spcAft>
                <a:spcPts val="0"/>
              </a:spcAft>
              <a:buSzPts val="2200"/>
              <a:buNone/>
            </a:pPr>
            <a:endParaRPr sz="2200">
              <a:latin typeface="Arial"/>
              <a:ea typeface="Arial"/>
              <a:cs typeface="Arial"/>
              <a:sym typeface="Arial"/>
            </a:endParaRPr>
          </a:p>
          <a:p>
            <a:pPr marL="457200" lvl="1" indent="0" algn="just" rtl="0">
              <a:spcBef>
                <a:spcPts val="440"/>
              </a:spcBef>
              <a:spcAft>
                <a:spcPts val="0"/>
              </a:spcAft>
              <a:buSzPts val="2200"/>
              <a:buNone/>
            </a:pPr>
            <a:endParaRPr sz="2200">
              <a:latin typeface="Arial"/>
              <a:ea typeface="Arial"/>
              <a:cs typeface="Arial"/>
              <a:sym typeface="Arial"/>
            </a:endParaRPr>
          </a:p>
          <a:p>
            <a:pPr marL="457200" lvl="1" indent="0" algn="just" rtl="0">
              <a:spcBef>
                <a:spcPts val="360"/>
              </a:spcBef>
              <a:spcAft>
                <a:spcPts val="0"/>
              </a:spcAft>
              <a:buSzPts val="1800"/>
              <a:buNone/>
            </a:pPr>
            <a:endParaRPr sz="1800">
              <a:latin typeface="Arial"/>
              <a:ea typeface="Arial"/>
              <a:cs typeface="Arial"/>
              <a:sym typeface="Arial"/>
            </a:endParaRPr>
          </a:p>
          <a:p>
            <a:pPr marL="457200" lvl="1" indent="-457200" algn="just" rtl="0">
              <a:spcBef>
                <a:spcPts val="360"/>
              </a:spcBef>
              <a:spcAft>
                <a:spcPts val="0"/>
              </a:spcAft>
              <a:buSzPts val="1800"/>
              <a:buNone/>
            </a:pPr>
            <a:r>
              <a:rPr lang="it-IT" sz="1800">
                <a:latin typeface="Arial"/>
                <a:ea typeface="Arial"/>
                <a:cs typeface="Arial"/>
                <a:sym typeface="Arial"/>
              </a:rPr>
              <a:t> Vegetali verdi   Vegetali rossi   Vegetali gialli   Vegetali/Animali   Animali (carne)</a:t>
            </a:r>
            <a:endParaRPr/>
          </a:p>
          <a:p>
            <a:pPr marL="457200" lvl="1" indent="0" algn="just" rtl="0">
              <a:spcBef>
                <a:spcPts val="360"/>
              </a:spcBef>
              <a:spcAft>
                <a:spcPts val="0"/>
              </a:spcAft>
              <a:buSzPts val="1800"/>
              <a:buNone/>
            </a:pPr>
            <a:r>
              <a:rPr lang="it-IT" sz="1800">
                <a:latin typeface="Arial"/>
                <a:ea typeface="Arial"/>
                <a:cs typeface="Arial"/>
                <a:sym typeface="Arial"/>
              </a:rPr>
              <a:t> </a:t>
            </a:r>
            <a:endParaRPr sz="1800">
              <a:latin typeface="Arial"/>
              <a:ea typeface="Arial"/>
              <a:cs typeface="Arial"/>
              <a:sym typeface="Arial"/>
            </a:endParaRPr>
          </a:p>
          <a:p>
            <a:pPr marL="914400" lvl="1" indent="-304800" algn="just" rtl="0">
              <a:spcBef>
                <a:spcPts val="480"/>
              </a:spcBef>
              <a:spcAft>
                <a:spcPts val="0"/>
              </a:spcAft>
              <a:buSzPts val="2400"/>
              <a:buNone/>
            </a:pPr>
            <a:endParaRPr sz="2400">
              <a:latin typeface="Arial"/>
              <a:ea typeface="Arial"/>
              <a:cs typeface="Arial"/>
              <a:sym typeface="Arial"/>
            </a:endParaRPr>
          </a:p>
          <a:p>
            <a:pPr marL="457200" lvl="1" indent="0" algn="just" rtl="0">
              <a:spcBef>
                <a:spcPts val="440"/>
              </a:spcBef>
              <a:spcAft>
                <a:spcPts val="0"/>
              </a:spcAft>
              <a:buSzPts val="2200"/>
              <a:buNone/>
            </a:pPr>
            <a:endParaRPr sz="2200">
              <a:latin typeface="Arial"/>
              <a:ea typeface="Arial"/>
              <a:cs typeface="Arial"/>
              <a:sym typeface="Arial"/>
            </a:endParaRPr>
          </a:p>
          <a:p>
            <a:pPr marL="914400" lvl="1" indent="-304800" algn="just" rtl="0">
              <a:spcBef>
                <a:spcPts val="480"/>
              </a:spcBef>
              <a:spcAft>
                <a:spcPts val="0"/>
              </a:spcAft>
              <a:buSzPts val="2400"/>
              <a:buNone/>
            </a:pPr>
            <a:endParaRPr sz="2400">
              <a:latin typeface="Arial"/>
              <a:ea typeface="Arial"/>
              <a:cs typeface="Arial"/>
              <a:sym typeface="Arial"/>
            </a:endParaRPr>
          </a:p>
          <a:p>
            <a:pPr marL="914400" lvl="1" indent="-457200" algn="just" rtl="0">
              <a:spcBef>
                <a:spcPts val="480"/>
              </a:spcBef>
              <a:spcAft>
                <a:spcPts val="0"/>
              </a:spcAft>
              <a:buSzPts val="2400"/>
              <a:buFont typeface="Arial"/>
              <a:buNone/>
            </a:pPr>
            <a:endParaRPr sz="2400">
              <a:latin typeface="Arial"/>
              <a:ea typeface="Arial"/>
              <a:cs typeface="Arial"/>
              <a:sym typeface="Arial"/>
            </a:endParaRPr>
          </a:p>
          <a:p>
            <a:pPr marL="533400" lvl="0" indent="-355600" algn="just" rtl="0">
              <a:spcBef>
                <a:spcPts val="560"/>
              </a:spcBef>
              <a:spcAft>
                <a:spcPts val="0"/>
              </a:spcAft>
              <a:buSzPts val="2800"/>
              <a:buNone/>
            </a:pPr>
            <a:endParaRPr sz="2800">
              <a:latin typeface="Arial"/>
              <a:ea typeface="Arial"/>
              <a:cs typeface="Arial"/>
              <a:sym typeface="Arial"/>
            </a:endParaRPr>
          </a:p>
        </p:txBody>
      </p:sp>
      <p:sp>
        <p:nvSpPr>
          <p:cNvPr id="602" name="Google Shape;602;p50"/>
          <p:cNvSpPr/>
          <p:nvPr/>
        </p:nvSpPr>
        <p:spPr>
          <a:xfrm>
            <a:off x="828080" y="3141216"/>
            <a:ext cx="863600" cy="863600"/>
          </a:xfrm>
          <a:prstGeom prst="rect">
            <a:avLst/>
          </a:prstGeom>
          <a:gradFill>
            <a:gsLst>
              <a:gs pos="0">
                <a:srgbClr val="008000"/>
              </a:gs>
              <a:gs pos="100000">
                <a:srgbClr val="FFFF00"/>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03" name="Google Shape;603;p50"/>
          <p:cNvSpPr/>
          <p:nvPr/>
        </p:nvSpPr>
        <p:spPr>
          <a:xfrm>
            <a:off x="2484264" y="3141464"/>
            <a:ext cx="863600" cy="863600"/>
          </a:xfrm>
          <a:prstGeom prst="rect">
            <a:avLst/>
          </a:prstGeom>
          <a:gradFill>
            <a:gsLst>
              <a:gs pos="0">
                <a:srgbClr val="FF0000"/>
              </a:gs>
              <a:gs pos="100000">
                <a:srgbClr val="000066"/>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04" name="Google Shape;604;p50"/>
          <p:cNvSpPr/>
          <p:nvPr/>
        </p:nvSpPr>
        <p:spPr>
          <a:xfrm>
            <a:off x="3924424" y="3141464"/>
            <a:ext cx="863600" cy="863600"/>
          </a:xfrm>
          <a:prstGeom prst="rect">
            <a:avLst/>
          </a:prstGeom>
          <a:gradFill>
            <a:gsLst>
              <a:gs pos="0">
                <a:srgbClr val="FFE213"/>
              </a:gs>
              <a:gs pos="1000">
                <a:srgbClr val="FFE213"/>
              </a:gs>
              <a:gs pos="100000">
                <a:schemeClr val="accent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05" name="Google Shape;605;p50"/>
          <p:cNvSpPr/>
          <p:nvPr/>
        </p:nvSpPr>
        <p:spPr>
          <a:xfrm>
            <a:off x="5652616" y="3141216"/>
            <a:ext cx="863600" cy="863600"/>
          </a:xfrm>
          <a:prstGeom prst="rect">
            <a:avLst/>
          </a:prstGeom>
          <a:gradFill>
            <a:gsLst>
              <a:gs pos="0">
                <a:srgbClr val="FFFF66"/>
              </a:gs>
              <a:gs pos="60000">
                <a:srgbClr val="FF0000"/>
              </a:gs>
              <a:gs pos="100000">
                <a:srgbClr val="660066"/>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06" name="Google Shape;606;p50"/>
          <p:cNvSpPr/>
          <p:nvPr/>
        </p:nvSpPr>
        <p:spPr>
          <a:xfrm>
            <a:off x="7308800" y="3141464"/>
            <a:ext cx="863600" cy="863600"/>
          </a:xfrm>
          <a:prstGeom prst="rect">
            <a:avLst/>
          </a:prstGeom>
          <a:gradFill>
            <a:gsLst>
              <a:gs pos="0">
                <a:srgbClr val="FF0000"/>
              </a:gs>
              <a:gs pos="100000">
                <a:srgbClr val="720201"/>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07" name="Google Shape;607;p50"/>
          <p:cNvSpPr txBox="1"/>
          <p:nvPr/>
        </p:nvSpPr>
        <p:spPr>
          <a:xfrm>
            <a:off x="683568" y="4725144"/>
            <a:ext cx="1296144" cy="1477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a:solidFill>
                  <a:schemeClr val="dk1"/>
                </a:solidFill>
                <a:latin typeface="Arial"/>
                <a:ea typeface="Arial"/>
                <a:cs typeface="Arial"/>
                <a:sym typeface="Arial"/>
              </a:rPr>
              <a:t>‘a foglia’</a:t>
            </a:r>
            <a:endParaRPr/>
          </a:p>
          <a:p>
            <a:pPr marL="0" marR="0" lvl="0" indent="0" algn="ctr" rtl="0">
              <a:spcBef>
                <a:spcPts val="0"/>
              </a:spcBef>
              <a:spcAft>
                <a:spcPts val="0"/>
              </a:spcAft>
              <a:buNone/>
            </a:pPr>
            <a:r>
              <a:rPr lang="it-IT" sz="1800">
                <a:solidFill>
                  <a:schemeClr val="dk1"/>
                </a:solidFill>
                <a:latin typeface="Arial"/>
                <a:ea typeface="Arial"/>
                <a:cs typeface="Arial"/>
                <a:sym typeface="Arial"/>
              </a:rPr>
              <a:t>piselli</a:t>
            </a:r>
            <a:endParaRPr/>
          </a:p>
          <a:p>
            <a:pPr marL="0" marR="0" lvl="0" indent="0" algn="ctr" rtl="0">
              <a:spcBef>
                <a:spcPts val="0"/>
              </a:spcBef>
              <a:spcAft>
                <a:spcPts val="0"/>
              </a:spcAft>
              <a:buNone/>
            </a:pPr>
            <a:r>
              <a:rPr lang="it-IT" sz="1800">
                <a:solidFill>
                  <a:schemeClr val="dk1"/>
                </a:solidFill>
                <a:latin typeface="Arial"/>
                <a:ea typeface="Arial"/>
                <a:cs typeface="Arial"/>
                <a:sym typeface="Arial"/>
              </a:rPr>
              <a:t>fagiolini</a:t>
            </a:r>
            <a:endParaRPr/>
          </a:p>
          <a:p>
            <a:pPr marL="0" marR="0" lvl="0" indent="0" algn="ctr" rtl="0">
              <a:spcBef>
                <a:spcPts val="0"/>
              </a:spcBef>
              <a:spcAft>
                <a:spcPts val="0"/>
              </a:spcAft>
              <a:buNone/>
            </a:pPr>
            <a:r>
              <a:rPr lang="it-IT" sz="1800">
                <a:solidFill>
                  <a:schemeClr val="dk1"/>
                </a:solidFill>
                <a:latin typeface="Arial"/>
                <a:ea typeface="Arial"/>
                <a:cs typeface="Arial"/>
                <a:sym typeface="Arial"/>
              </a:rPr>
              <a:t>kiwifruit</a:t>
            </a:r>
            <a:endParaRPr sz="1800">
              <a:solidFill>
                <a:schemeClr val="dk1"/>
              </a:solidFill>
              <a:latin typeface="Arial"/>
              <a:ea typeface="Arial"/>
              <a:cs typeface="Arial"/>
              <a:sym typeface="Arial"/>
            </a:endParaRPr>
          </a:p>
          <a:p>
            <a:pPr marL="0" marR="0" lvl="0" indent="0" algn="ctr" rtl="0">
              <a:spcBef>
                <a:spcPts val="0"/>
              </a:spcBef>
              <a:spcAft>
                <a:spcPts val="0"/>
              </a:spcAft>
              <a:buNone/>
            </a:pPr>
            <a:r>
              <a:rPr lang="it-IT" sz="1800">
                <a:solidFill>
                  <a:schemeClr val="dk1"/>
                </a:solidFill>
                <a:latin typeface="Arial"/>
                <a:ea typeface="Arial"/>
                <a:cs typeface="Arial"/>
                <a:sym typeface="Arial"/>
              </a:rPr>
              <a:t>peperoni</a:t>
            </a:r>
            <a:endParaRPr sz="1800">
              <a:solidFill>
                <a:schemeClr val="dk1"/>
              </a:solidFill>
              <a:latin typeface="Arial"/>
              <a:ea typeface="Arial"/>
              <a:cs typeface="Arial"/>
              <a:sym typeface="Arial"/>
            </a:endParaRPr>
          </a:p>
        </p:txBody>
      </p:sp>
      <p:sp>
        <p:nvSpPr>
          <p:cNvPr id="608" name="Google Shape;608;p50"/>
          <p:cNvSpPr txBox="1"/>
          <p:nvPr/>
        </p:nvSpPr>
        <p:spPr>
          <a:xfrm>
            <a:off x="2267744" y="4725144"/>
            <a:ext cx="1440160" cy="20005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a:solidFill>
                  <a:schemeClr val="dk1"/>
                </a:solidFill>
                <a:latin typeface="Arial"/>
                <a:ea typeface="Arial"/>
                <a:cs typeface="Arial"/>
                <a:sym typeface="Arial"/>
              </a:rPr>
              <a:t>uva rossa</a:t>
            </a:r>
            <a:endParaRPr/>
          </a:p>
          <a:p>
            <a:pPr marL="0" marR="0" lvl="0" indent="0" algn="ctr" rtl="0">
              <a:spcBef>
                <a:spcPts val="0"/>
              </a:spcBef>
              <a:spcAft>
                <a:spcPts val="0"/>
              </a:spcAft>
              <a:buNone/>
            </a:pPr>
            <a:r>
              <a:rPr lang="it-IT" sz="1800">
                <a:solidFill>
                  <a:schemeClr val="dk1"/>
                </a:solidFill>
                <a:latin typeface="Arial"/>
                <a:ea typeface="Arial"/>
                <a:cs typeface="Arial"/>
                <a:sym typeface="Arial"/>
              </a:rPr>
              <a:t>ciliegie</a:t>
            </a:r>
            <a:endParaRPr/>
          </a:p>
          <a:p>
            <a:pPr marL="0" marR="0" lvl="0" indent="0" algn="ctr" rtl="0">
              <a:spcBef>
                <a:spcPts val="0"/>
              </a:spcBef>
              <a:spcAft>
                <a:spcPts val="0"/>
              </a:spcAft>
              <a:buNone/>
            </a:pPr>
            <a:r>
              <a:rPr lang="it-IT" sz="1800">
                <a:solidFill>
                  <a:schemeClr val="dk1"/>
                </a:solidFill>
                <a:latin typeface="Arial"/>
                <a:ea typeface="Arial"/>
                <a:cs typeface="Arial"/>
                <a:sym typeface="Arial"/>
              </a:rPr>
              <a:t>fragole</a:t>
            </a:r>
            <a:endParaRPr/>
          </a:p>
          <a:p>
            <a:pPr marL="0" marR="0" lvl="0" indent="0" algn="ctr" rtl="0">
              <a:spcBef>
                <a:spcPts val="0"/>
              </a:spcBef>
              <a:spcAft>
                <a:spcPts val="0"/>
              </a:spcAft>
              <a:buNone/>
            </a:pPr>
            <a:r>
              <a:rPr lang="it-IT" sz="1600">
                <a:solidFill>
                  <a:schemeClr val="dk1"/>
                </a:solidFill>
                <a:latin typeface="Arial"/>
                <a:ea typeface="Arial"/>
                <a:cs typeface="Arial"/>
                <a:sym typeface="Arial"/>
              </a:rPr>
              <a:t>frutti di bosco</a:t>
            </a:r>
            <a:endParaRPr/>
          </a:p>
          <a:p>
            <a:pPr marL="0" marR="0" lvl="0" indent="0" algn="ctr" rtl="0">
              <a:spcBef>
                <a:spcPts val="0"/>
              </a:spcBef>
              <a:spcAft>
                <a:spcPts val="0"/>
              </a:spcAft>
              <a:buNone/>
            </a:pPr>
            <a:r>
              <a:rPr lang="it-IT" sz="1800">
                <a:solidFill>
                  <a:schemeClr val="dk1"/>
                </a:solidFill>
                <a:latin typeface="Arial"/>
                <a:ea typeface="Arial"/>
                <a:cs typeface="Arial"/>
                <a:sym typeface="Arial"/>
              </a:rPr>
              <a:t>prugne</a:t>
            </a:r>
            <a:endParaRPr/>
          </a:p>
          <a:p>
            <a:pPr marL="0" marR="0" lvl="0" indent="0" algn="ctr" rtl="0">
              <a:spcBef>
                <a:spcPts val="0"/>
              </a:spcBef>
              <a:spcAft>
                <a:spcPts val="0"/>
              </a:spcAft>
              <a:buNone/>
            </a:pPr>
            <a:r>
              <a:rPr lang="it-IT" sz="1800">
                <a:solidFill>
                  <a:schemeClr val="dk1"/>
                </a:solidFill>
                <a:latin typeface="Arial"/>
                <a:ea typeface="Arial"/>
                <a:cs typeface="Arial"/>
                <a:sym typeface="Arial"/>
              </a:rPr>
              <a:t>pesca</a:t>
            </a:r>
            <a:endParaRPr/>
          </a:p>
          <a:p>
            <a:pPr marL="0" marR="0" lvl="0" indent="0" algn="ctr" rtl="0">
              <a:spcBef>
                <a:spcPts val="0"/>
              </a:spcBef>
              <a:spcAft>
                <a:spcPts val="0"/>
              </a:spcAft>
              <a:buNone/>
            </a:pPr>
            <a:r>
              <a:rPr lang="it-IT" sz="1800">
                <a:solidFill>
                  <a:schemeClr val="dk1"/>
                </a:solidFill>
                <a:latin typeface="Arial"/>
                <a:ea typeface="Arial"/>
                <a:cs typeface="Arial"/>
                <a:sym typeface="Arial"/>
              </a:rPr>
              <a:t>radicchio</a:t>
            </a:r>
            <a:endParaRPr/>
          </a:p>
        </p:txBody>
      </p:sp>
      <p:sp>
        <p:nvSpPr>
          <p:cNvPr id="609" name="Google Shape;609;p50"/>
          <p:cNvSpPr txBox="1"/>
          <p:nvPr/>
        </p:nvSpPr>
        <p:spPr>
          <a:xfrm>
            <a:off x="3779912" y="4725144"/>
            <a:ext cx="1296144" cy="175432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a:solidFill>
                  <a:schemeClr val="dk1"/>
                </a:solidFill>
                <a:latin typeface="Arial"/>
                <a:ea typeface="Arial"/>
                <a:cs typeface="Arial"/>
                <a:sym typeface="Arial"/>
              </a:rPr>
              <a:t>uva bianca</a:t>
            </a:r>
            <a:endParaRPr/>
          </a:p>
          <a:p>
            <a:pPr marL="0" marR="0" lvl="0" indent="0" algn="ctr" rtl="0">
              <a:spcBef>
                <a:spcPts val="0"/>
              </a:spcBef>
              <a:spcAft>
                <a:spcPts val="0"/>
              </a:spcAft>
              <a:buNone/>
            </a:pPr>
            <a:r>
              <a:rPr lang="it-IT" sz="1800">
                <a:solidFill>
                  <a:schemeClr val="dk1"/>
                </a:solidFill>
                <a:latin typeface="Arial"/>
                <a:ea typeface="Arial"/>
                <a:cs typeface="Arial"/>
                <a:sym typeface="Arial"/>
              </a:rPr>
              <a:t>cavolfiore</a:t>
            </a:r>
            <a:endParaRPr/>
          </a:p>
          <a:p>
            <a:pPr marL="0" marR="0" lvl="0" indent="0" algn="ctr" rtl="0">
              <a:spcBef>
                <a:spcPts val="0"/>
              </a:spcBef>
              <a:spcAft>
                <a:spcPts val="0"/>
              </a:spcAft>
              <a:buNone/>
            </a:pPr>
            <a:r>
              <a:rPr lang="it-IT" sz="1800">
                <a:solidFill>
                  <a:schemeClr val="dk1"/>
                </a:solidFill>
                <a:latin typeface="Arial"/>
                <a:ea typeface="Arial"/>
                <a:cs typeface="Arial"/>
                <a:sym typeface="Arial"/>
              </a:rPr>
              <a:t>mela</a:t>
            </a:r>
            <a:endParaRPr/>
          </a:p>
          <a:p>
            <a:pPr marL="0" marR="0" lvl="0" indent="0" algn="ctr" rtl="0">
              <a:spcBef>
                <a:spcPts val="0"/>
              </a:spcBef>
              <a:spcAft>
                <a:spcPts val="0"/>
              </a:spcAft>
              <a:buNone/>
            </a:pPr>
            <a:r>
              <a:rPr lang="it-IT" sz="1800">
                <a:solidFill>
                  <a:schemeClr val="dk1"/>
                </a:solidFill>
                <a:latin typeface="Arial"/>
                <a:ea typeface="Arial"/>
                <a:cs typeface="Arial"/>
                <a:sym typeface="Arial"/>
              </a:rPr>
              <a:t>pera</a:t>
            </a:r>
            <a:endParaRPr/>
          </a:p>
          <a:p>
            <a:pPr marL="0" marR="0" lvl="0" indent="0" algn="ctr" rtl="0">
              <a:spcBef>
                <a:spcPts val="0"/>
              </a:spcBef>
              <a:spcAft>
                <a:spcPts val="0"/>
              </a:spcAft>
              <a:buNone/>
            </a:pPr>
            <a:r>
              <a:rPr lang="it-IT" sz="1800">
                <a:solidFill>
                  <a:schemeClr val="dk1"/>
                </a:solidFill>
                <a:latin typeface="Arial"/>
                <a:ea typeface="Arial"/>
                <a:cs typeface="Arial"/>
                <a:sym typeface="Arial"/>
              </a:rPr>
              <a:t>pesca</a:t>
            </a:r>
            <a:endParaRPr/>
          </a:p>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10" name="Google Shape;610;p50"/>
          <p:cNvSpPr txBox="1"/>
          <p:nvPr/>
        </p:nvSpPr>
        <p:spPr>
          <a:xfrm>
            <a:off x="5436096" y="4725144"/>
            <a:ext cx="1440160" cy="20313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a:solidFill>
                  <a:schemeClr val="dk1"/>
                </a:solidFill>
                <a:latin typeface="Arial"/>
                <a:ea typeface="Arial"/>
                <a:cs typeface="Arial"/>
                <a:sym typeface="Arial"/>
              </a:rPr>
              <a:t>carote</a:t>
            </a:r>
            <a:endParaRPr/>
          </a:p>
          <a:p>
            <a:pPr marL="0" marR="0" lvl="0" indent="0" algn="ctr" rtl="0">
              <a:spcBef>
                <a:spcPts val="0"/>
              </a:spcBef>
              <a:spcAft>
                <a:spcPts val="0"/>
              </a:spcAft>
              <a:buNone/>
            </a:pPr>
            <a:r>
              <a:rPr lang="it-IT" sz="1800">
                <a:solidFill>
                  <a:schemeClr val="dk1"/>
                </a:solidFill>
                <a:latin typeface="Arial"/>
                <a:ea typeface="Arial"/>
                <a:cs typeface="Arial"/>
                <a:sym typeface="Arial"/>
              </a:rPr>
              <a:t>peperoni</a:t>
            </a:r>
            <a:endParaRPr/>
          </a:p>
          <a:p>
            <a:pPr marL="0" marR="0" lvl="0" indent="0" algn="ctr" rtl="0">
              <a:spcBef>
                <a:spcPts val="0"/>
              </a:spcBef>
              <a:spcAft>
                <a:spcPts val="0"/>
              </a:spcAft>
              <a:buNone/>
            </a:pPr>
            <a:r>
              <a:rPr lang="it-IT" sz="1800">
                <a:solidFill>
                  <a:schemeClr val="dk1"/>
                </a:solidFill>
                <a:latin typeface="Arial"/>
                <a:ea typeface="Arial"/>
                <a:cs typeface="Arial"/>
                <a:sym typeface="Arial"/>
              </a:rPr>
              <a:t>melanzane</a:t>
            </a:r>
            <a:endParaRPr/>
          </a:p>
          <a:p>
            <a:pPr marL="0" marR="0" lvl="0" indent="0" algn="ctr" rtl="0">
              <a:spcBef>
                <a:spcPts val="0"/>
              </a:spcBef>
              <a:spcAft>
                <a:spcPts val="0"/>
              </a:spcAft>
              <a:buNone/>
            </a:pPr>
            <a:r>
              <a:rPr lang="it-IT" sz="1800">
                <a:solidFill>
                  <a:schemeClr val="dk1"/>
                </a:solidFill>
                <a:latin typeface="Arial"/>
                <a:ea typeface="Arial"/>
                <a:cs typeface="Arial"/>
                <a:sym typeface="Arial"/>
              </a:rPr>
              <a:t>albicocca</a:t>
            </a:r>
            <a:endParaRPr sz="1800">
              <a:solidFill>
                <a:schemeClr val="dk1"/>
              </a:solidFill>
              <a:latin typeface="Arial"/>
              <a:ea typeface="Arial"/>
              <a:cs typeface="Arial"/>
              <a:sym typeface="Arial"/>
            </a:endParaRPr>
          </a:p>
          <a:p>
            <a:pPr marL="0" marR="0" lvl="0" indent="0" algn="ctr" rtl="0">
              <a:spcBef>
                <a:spcPts val="0"/>
              </a:spcBef>
              <a:spcAft>
                <a:spcPts val="0"/>
              </a:spcAft>
              <a:buNone/>
            </a:pPr>
            <a:r>
              <a:rPr lang="it-IT" sz="1800">
                <a:solidFill>
                  <a:schemeClr val="dk1"/>
                </a:solidFill>
                <a:latin typeface="Arial"/>
                <a:ea typeface="Arial"/>
                <a:cs typeface="Arial"/>
                <a:sym typeface="Arial"/>
              </a:rPr>
              <a:t>grano duro</a:t>
            </a:r>
            <a:endParaRPr/>
          </a:p>
          <a:p>
            <a:pPr marL="0" marR="0" lvl="0" indent="0" algn="ctr" rtl="0">
              <a:spcBef>
                <a:spcPts val="0"/>
              </a:spcBef>
              <a:spcAft>
                <a:spcPts val="0"/>
              </a:spcAft>
              <a:buNone/>
            </a:pPr>
            <a:r>
              <a:rPr lang="it-IT" sz="1800">
                <a:solidFill>
                  <a:schemeClr val="dk1"/>
                </a:solidFill>
                <a:latin typeface="Arial"/>
                <a:ea typeface="Arial"/>
                <a:cs typeface="Arial"/>
                <a:sym typeface="Arial"/>
              </a:rPr>
              <a:t>fieno </a:t>
            </a:r>
            <a:endParaRPr/>
          </a:p>
          <a:p>
            <a:pPr marL="0" marR="0" lvl="0" indent="0" algn="ctr" rtl="0">
              <a:spcBef>
                <a:spcPts val="0"/>
              </a:spcBef>
              <a:spcAft>
                <a:spcPts val="0"/>
              </a:spcAft>
              <a:buNone/>
            </a:pPr>
            <a:r>
              <a:rPr lang="it-IT" sz="1800">
                <a:solidFill>
                  <a:schemeClr val="dk1"/>
                </a:solidFill>
                <a:latin typeface="Arial"/>
                <a:ea typeface="Arial"/>
                <a:cs typeface="Arial"/>
                <a:sym typeface="Arial"/>
              </a:rPr>
              <a:t>uova, latte</a:t>
            </a:r>
            <a:endParaRPr/>
          </a:p>
        </p:txBody>
      </p:sp>
      <p:sp>
        <p:nvSpPr>
          <p:cNvPr id="611" name="Google Shape;611;p50"/>
          <p:cNvSpPr/>
          <p:nvPr/>
        </p:nvSpPr>
        <p:spPr>
          <a:xfrm rot="-5400000">
            <a:off x="3455875" y="1304764"/>
            <a:ext cx="288033" cy="2808312"/>
          </a:xfrm>
          <a:prstGeom prst="rightBrace">
            <a:avLst>
              <a:gd name="adj1" fmla="val 8333"/>
              <a:gd name="adj2" fmla="val 52939"/>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12" name="Google Shape;612;p50"/>
          <p:cNvSpPr txBox="1"/>
          <p:nvPr/>
        </p:nvSpPr>
        <p:spPr>
          <a:xfrm>
            <a:off x="2267744" y="2204864"/>
            <a:ext cx="280831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a:solidFill>
                  <a:schemeClr val="dk1"/>
                </a:solidFill>
                <a:latin typeface="Arial"/>
                <a:ea typeface="Arial"/>
                <a:cs typeface="Arial"/>
                <a:sym typeface="Arial"/>
              </a:rPr>
              <a:t>Polifenoli</a:t>
            </a:r>
            <a:endParaRPr sz="2000">
              <a:solidFill>
                <a:schemeClr val="dk1"/>
              </a:solidFill>
              <a:latin typeface="Arial"/>
              <a:ea typeface="Arial"/>
              <a:cs typeface="Arial"/>
              <a:sym typeface="Arial"/>
            </a:endParaRPr>
          </a:p>
        </p:txBody>
      </p:sp>
      <p:sp>
        <p:nvSpPr>
          <p:cNvPr id="613" name="Google Shape;613;p50"/>
          <p:cNvSpPr/>
          <p:nvPr/>
        </p:nvSpPr>
        <p:spPr>
          <a:xfrm rot="-5400000">
            <a:off x="7596339" y="1844823"/>
            <a:ext cx="288032" cy="1728192"/>
          </a:xfrm>
          <a:prstGeom prst="rightBrace">
            <a:avLst>
              <a:gd name="adj1" fmla="val 8333"/>
              <a:gd name="adj2" fmla="val 52939"/>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14" name="Google Shape;614;p50"/>
          <p:cNvSpPr txBox="1"/>
          <p:nvPr/>
        </p:nvSpPr>
        <p:spPr>
          <a:xfrm>
            <a:off x="6372200" y="2204864"/>
            <a:ext cx="280831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a:solidFill>
                  <a:schemeClr val="dk1"/>
                </a:solidFill>
                <a:latin typeface="Arial"/>
                <a:ea typeface="Arial"/>
                <a:cs typeface="Arial"/>
                <a:sym typeface="Arial"/>
              </a:rPr>
              <a:t>Proteina</a:t>
            </a:r>
            <a:endParaRPr sz="2000">
              <a:solidFill>
                <a:schemeClr val="dk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4000" dirty="0">
                <a:latin typeface="+mj-lt"/>
                <a:ea typeface="Comic Sans MS"/>
                <a:cs typeface="Comic Sans MS"/>
                <a:sym typeface="Comic Sans MS"/>
              </a:rPr>
              <a:t>Il colore negli alimenti</a:t>
            </a:r>
            <a:endParaRPr sz="4000" dirty="0">
              <a:latin typeface="+mj-lt"/>
              <a:ea typeface="Comic Sans MS"/>
              <a:cs typeface="Comic Sans MS"/>
              <a:sym typeface="Comic Sans MS"/>
            </a:endParaRPr>
          </a:p>
        </p:txBody>
      </p:sp>
      <p:sp>
        <p:nvSpPr>
          <p:cNvPr id="620" name="Google Shape;620;p51"/>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533400" lvl="0" indent="-355600" algn="just" rtl="0">
              <a:spcBef>
                <a:spcPts val="0"/>
              </a:spcBef>
              <a:spcAft>
                <a:spcPts val="0"/>
              </a:spcAft>
              <a:buSzPts val="2800"/>
              <a:buNone/>
            </a:pPr>
            <a:endParaRPr sz="2800" dirty="0">
              <a:latin typeface="Arial"/>
              <a:ea typeface="Arial"/>
              <a:cs typeface="Arial"/>
              <a:sym typeface="Arial"/>
            </a:endParaRPr>
          </a:p>
          <a:p>
            <a:pPr marL="0" lvl="0" indent="0" algn="just" rtl="0">
              <a:spcBef>
                <a:spcPts val="560"/>
              </a:spcBef>
              <a:spcAft>
                <a:spcPts val="0"/>
              </a:spcAft>
              <a:buSzPts val="2800"/>
              <a:buNone/>
            </a:pPr>
            <a:r>
              <a:rPr lang="it-IT" sz="2800" dirty="0">
                <a:latin typeface="Arial"/>
                <a:ea typeface="Arial"/>
                <a:cs typeface="Arial"/>
                <a:sym typeface="Arial"/>
              </a:rPr>
              <a:t>Negli alimenti processati il colore è determinato da:</a:t>
            </a:r>
            <a:endParaRPr dirty="0"/>
          </a:p>
          <a:p>
            <a:pPr marL="533400" lvl="0" indent="-355600" algn="just" rtl="0">
              <a:spcBef>
                <a:spcPts val="560"/>
              </a:spcBef>
              <a:spcAft>
                <a:spcPts val="0"/>
              </a:spcAft>
              <a:buSzPts val="2800"/>
              <a:buNone/>
            </a:pPr>
            <a:endParaRPr sz="2800" dirty="0">
              <a:latin typeface="Arial"/>
              <a:ea typeface="Arial"/>
              <a:cs typeface="Arial"/>
              <a:sym typeface="Arial"/>
            </a:endParaRPr>
          </a:p>
          <a:p>
            <a:pPr marL="914400" lvl="1" indent="-457200" algn="just" rtl="0">
              <a:spcBef>
                <a:spcPts val="480"/>
              </a:spcBef>
              <a:spcAft>
                <a:spcPts val="0"/>
              </a:spcAft>
              <a:buSzPts val="2400"/>
              <a:buFont typeface="Arial"/>
              <a:buAutoNum type="arabicPeriod"/>
            </a:pPr>
            <a:r>
              <a:rPr lang="it-IT" sz="2400" dirty="0">
                <a:latin typeface="Arial"/>
                <a:ea typeface="Arial"/>
                <a:cs typeface="Arial"/>
                <a:sym typeface="Arial"/>
              </a:rPr>
              <a:t>Modificazioni dei pigmenti naturali</a:t>
            </a:r>
            <a:endParaRPr dirty="0"/>
          </a:p>
          <a:p>
            <a:pPr marL="1066800" lvl="1" indent="-457200" algn="just" rtl="0">
              <a:spcBef>
                <a:spcPts val="480"/>
              </a:spcBef>
              <a:spcAft>
                <a:spcPts val="0"/>
              </a:spcAft>
              <a:buSzPts val="2400"/>
              <a:buFont typeface="+mj-lt"/>
              <a:buAutoNum type="arabicPeriod"/>
            </a:pPr>
            <a:endParaRPr sz="2400" dirty="0">
              <a:latin typeface="Arial"/>
              <a:ea typeface="Arial"/>
              <a:cs typeface="Arial"/>
              <a:sym typeface="Arial"/>
            </a:endParaRPr>
          </a:p>
          <a:p>
            <a:pPr marL="914400" lvl="1" indent="-457200" algn="just" rtl="0">
              <a:spcBef>
                <a:spcPts val="480"/>
              </a:spcBef>
              <a:spcAft>
                <a:spcPts val="0"/>
              </a:spcAft>
              <a:buSzPts val="2400"/>
              <a:buFont typeface="Arial"/>
              <a:buAutoNum type="arabicPeriod"/>
            </a:pPr>
            <a:r>
              <a:rPr lang="it-IT" sz="2400" dirty="0">
                <a:latin typeface="Arial"/>
                <a:ea typeface="Arial"/>
                <a:cs typeface="Arial"/>
                <a:sym typeface="Arial"/>
              </a:rPr>
              <a:t>Composti colorati indotti dal processo</a:t>
            </a:r>
            <a:endParaRPr dirty="0"/>
          </a:p>
          <a:p>
            <a:pPr marL="1066800" lvl="1" indent="-457200" algn="just" rtl="0">
              <a:spcBef>
                <a:spcPts val="480"/>
              </a:spcBef>
              <a:spcAft>
                <a:spcPts val="0"/>
              </a:spcAft>
              <a:buSzPts val="2400"/>
              <a:buFont typeface="+mj-lt"/>
              <a:buAutoNum type="arabicPeriod"/>
            </a:pPr>
            <a:endParaRPr sz="2400" dirty="0">
              <a:latin typeface="Arial"/>
              <a:ea typeface="Arial"/>
              <a:cs typeface="Arial"/>
              <a:sym typeface="Arial"/>
            </a:endParaRPr>
          </a:p>
          <a:p>
            <a:pPr marL="914400" lvl="1" indent="-457200" algn="just" rtl="0">
              <a:spcBef>
                <a:spcPts val="480"/>
              </a:spcBef>
              <a:spcAft>
                <a:spcPts val="0"/>
              </a:spcAft>
              <a:buSzPts val="2400"/>
              <a:buFont typeface="Arial"/>
              <a:buAutoNum type="arabicPeriod"/>
            </a:pPr>
            <a:r>
              <a:rPr lang="it-IT" sz="2400" dirty="0">
                <a:latin typeface="Arial"/>
                <a:ea typeface="Arial"/>
                <a:cs typeface="Arial"/>
                <a:sym typeface="Arial"/>
              </a:rPr>
              <a:t>Aggiunta artificiale di coloranti artificiali/naturali</a:t>
            </a: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52"/>
          <p:cNvSpPr txBox="1">
            <a:spLocks noGrp="1"/>
          </p:cNvSpPr>
          <p:nvPr>
            <p:ph type="title"/>
          </p:nvPr>
        </p:nvSpPr>
        <p:spPr>
          <a:xfrm>
            <a:off x="179512" y="44624"/>
            <a:ext cx="8784976"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600" dirty="0">
                <a:latin typeface="+mj-lt"/>
                <a:ea typeface="Comic Sans MS"/>
                <a:cs typeface="Comic Sans MS"/>
                <a:sym typeface="Comic Sans MS"/>
              </a:rPr>
              <a:t>1. Modificazione dei pigmenti naturali</a:t>
            </a:r>
            <a:endParaRPr dirty="0">
              <a:latin typeface="+mj-lt"/>
            </a:endParaRPr>
          </a:p>
        </p:txBody>
      </p:sp>
      <p:sp>
        <p:nvSpPr>
          <p:cNvPr id="626" name="Google Shape;626;p52"/>
          <p:cNvSpPr txBox="1">
            <a:spLocks noGrp="1"/>
          </p:cNvSpPr>
          <p:nvPr>
            <p:ph type="body" idx="1"/>
          </p:nvPr>
        </p:nvSpPr>
        <p:spPr>
          <a:xfrm>
            <a:off x="457200" y="980728"/>
            <a:ext cx="8229600" cy="4525963"/>
          </a:xfrm>
          <a:prstGeom prst="rect">
            <a:avLst/>
          </a:prstGeom>
          <a:noFill/>
          <a:ln>
            <a:noFill/>
          </a:ln>
        </p:spPr>
        <p:txBody>
          <a:bodyPr spcFirstLastPara="1" wrap="square" lIns="91425" tIns="45700" rIns="91425" bIns="45700" anchor="t" anchorCtr="0">
            <a:noAutofit/>
          </a:bodyPr>
          <a:lstStyle/>
          <a:p>
            <a:pPr marL="0" lvl="0" indent="0" algn="just" rtl="0">
              <a:lnSpc>
                <a:spcPct val="80000"/>
              </a:lnSpc>
              <a:spcBef>
                <a:spcPts val="0"/>
              </a:spcBef>
              <a:spcAft>
                <a:spcPts val="0"/>
              </a:spcAft>
              <a:buSzPts val="2000"/>
              <a:buNone/>
            </a:pPr>
            <a:endParaRPr sz="2000" dirty="0">
              <a:latin typeface="Arial"/>
              <a:ea typeface="Arial"/>
              <a:cs typeface="Arial"/>
              <a:sym typeface="Arial"/>
            </a:endParaRPr>
          </a:p>
          <a:p>
            <a:pPr marL="533400" lvl="0" indent="-533400" algn="just" rtl="0">
              <a:lnSpc>
                <a:spcPct val="80000"/>
              </a:lnSpc>
              <a:spcBef>
                <a:spcPts val="400"/>
              </a:spcBef>
              <a:spcAft>
                <a:spcPts val="0"/>
              </a:spcAft>
              <a:buSzPts val="2000"/>
              <a:buChar char="●"/>
            </a:pPr>
            <a:r>
              <a:rPr lang="it-IT" sz="2000" b="1" dirty="0">
                <a:latin typeface="Arial"/>
                <a:ea typeface="Arial"/>
                <a:cs typeface="Arial"/>
                <a:sym typeface="Arial"/>
              </a:rPr>
              <a:t>Reazioni chimiche</a:t>
            </a:r>
            <a:endParaRPr dirty="0"/>
          </a:p>
          <a:p>
            <a:pPr marL="533400" lvl="0" indent="-457200" algn="just" rtl="0">
              <a:lnSpc>
                <a:spcPct val="80000"/>
              </a:lnSpc>
              <a:spcBef>
                <a:spcPts val="240"/>
              </a:spcBef>
              <a:spcAft>
                <a:spcPts val="0"/>
              </a:spcAft>
              <a:buSzPts val="1200"/>
              <a:buNone/>
            </a:pPr>
            <a:endParaRPr sz="1200" dirty="0">
              <a:latin typeface="Arial"/>
              <a:ea typeface="Arial"/>
              <a:cs typeface="Arial"/>
              <a:sym typeface="Arial"/>
            </a:endParaRPr>
          </a:p>
          <a:p>
            <a:pPr marL="723900" lvl="0" indent="-368300" algn="just" rtl="0">
              <a:lnSpc>
                <a:spcPct val="80000"/>
              </a:lnSpc>
              <a:spcBef>
                <a:spcPts val="400"/>
              </a:spcBef>
              <a:spcAft>
                <a:spcPts val="0"/>
              </a:spcAft>
              <a:buSzPts val="2000"/>
              <a:buChar char="●"/>
            </a:pPr>
            <a:r>
              <a:rPr lang="it-IT" sz="2000" dirty="0">
                <a:latin typeface="Arial"/>
                <a:ea typeface="Arial"/>
                <a:cs typeface="Arial"/>
                <a:sym typeface="Arial"/>
              </a:rPr>
              <a:t>Ossidazione (polifenoli, carotenoidi e mioglobina)</a:t>
            </a:r>
            <a:r>
              <a:rPr lang="it-IT" sz="2000" b="1" dirty="0">
                <a:latin typeface="Arial"/>
                <a:ea typeface="Arial"/>
                <a:cs typeface="Arial"/>
                <a:sym typeface="Arial"/>
              </a:rPr>
              <a:t> </a:t>
            </a:r>
            <a:endParaRPr dirty="0"/>
          </a:p>
          <a:p>
            <a:pPr marL="533400" lvl="0" indent="-177800" algn="just" rtl="0">
              <a:lnSpc>
                <a:spcPct val="80000"/>
              </a:lnSpc>
              <a:spcBef>
                <a:spcPts val="400"/>
              </a:spcBef>
              <a:spcAft>
                <a:spcPts val="0"/>
              </a:spcAft>
              <a:buSzPts val="2000"/>
              <a:buChar char="●"/>
            </a:pPr>
            <a:r>
              <a:rPr lang="it-IT" sz="2000" dirty="0">
                <a:latin typeface="Arial"/>
                <a:ea typeface="Arial"/>
                <a:cs typeface="Arial"/>
                <a:sym typeface="Arial"/>
              </a:rPr>
              <a:t>   Sostituzione ioni metallici (clorofilla e mioglobina)</a:t>
            </a:r>
            <a:endParaRPr dirty="0"/>
          </a:p>
          <a:p>
            <a:pPr marL="723900" lvl="0" indent="-368300" algn="just" rtl="0">
              <a:lnSpc>
                <a:spcPct val="80000"/>
              </a:lnSpc>
              <a:spcBef>
                <a:spcPts val="400"/>
              </a:spcBef>
              <a:spcAft>
                <a:spcPts val="0"/>
              </a:spcAft>
              <a:buSzPts val="2000"/>
              <a:buChar char="●"/>
            </a:pPr>
            <a:r>
              <a:rPr lang="it-IT" sz="2000" dirty="0" err="1">
                <a:latin typeface="Arial"/>
                <a:ea typeface="Arial"/>
                <a:cs typeface="Arial"/>
                <a:sym typeface="Arial"/>
              </a:rPr>
              <a:t>Protonazione</a:t>
            </a:r>
            <a:r>
              <a:rPr lang="it-IT" sz="2000" dirty="0">
                <a:latin typeface="Arial"/>
                <a:ea typeface="Arial"/>
                <a:cs typeface="Arial"/>
                <a:sym typeface="Arial"/>
              </a:rPr>
              <a:t>/acidificazione (antociani)</a:t>
            </a:r>
            <a:endParaRPr dirty="0"/>
          </a:p>
          <a:p>
            <a:pPr marL="533400" lvl="0" indent="-50800" algn="just" rtl="0">
              <a:lnSpc>
                <a:spcPct val="80000"/>
              </a:lnSpc>
              <a:spcBef>
                <a:spcPts val="400"/>
              </a:spcBef>
              <a:spcAft>
                <a:spcPts val="0"/>
              </a:spcAft>
              <a:buSzPts val="2000"/>
              <a:buNone/>
            </a:pPr>
            <a:endParaRPr sz="2000" dirty="0">
              <a:latin typeface="Arial"/>
              <a:ea typeface="Arial"/>
              <a:cs typeface="Arial"/>
              <a:sym typeface="Arial"/>
            </a:endParaRPr>
          </a:p>
          <a:p>
            <a:pPr marL="533400" lvl="0" indent="-533400" algn="just" rtl="0">
              <a:lnSpc>
                <a:spcPct val="80000"/>
              </a:lnSpc>
              <a:spcBef>
                <a:spcPts val="400"/>
              </a:spcBef>
              <a:spcAft>
                <a:spcPts val="0"/>
              </a:spcAft>
              <a:buSzPts val="2000"/>
              <a:buChar char="●"/>
            </a:pPr>
            <a:r>
              <a:rPr lang="it-IT" sz="2000" b="1" dirty="0">
                <a:latin typeface="Arial"/>
                <a:ea typeface="Arial"/>
                <a:cs typeface="Arial"/>
                <a:sym typeface="Arial"/>
              </a:rPr>
              <a:t>Reazioni </a:t>
            </a:r>
            <a:r>
              <a:rPr lang="it-IT" sz="2000" b="1" dirty="0" err="1">
                <a:latin typeface="Arial"/>
                <a:ea typeface="Arial"/>
                <a:cs typeface="Arial"/>
                <a:sym typeface="Arial"/>
              </a:rPr>
              <a:t>termoindotte</a:t>
            </a:r>
            <a:r>
              <a:rPr lang="it-IT" sz="2000" b="1" dirty="0">
                <a:latin typeface="Arial"/>
                <a:ea typeface="Arial"/>
                <a:cs typeface="Arial"/>
                <a:sym typeface="Arial"/>
              </a:rPr>
              <a:t> (trattamento termico o cottura)</a:t>
            </a:r>
            <a:endParaRPr sz="2000" b="1" dirty="0">
              <a:latin typeface="Arial"/>
              <a:ea typeface="Arial"/>
              <a:cs typeface="Arial"/>
              <a:sym typeface="Arial"/>
            </a:endParaRPr>
          </a:p>
          <a:p>
            <a:pPr marL="533400" lvl="0" indent="-457200" algn="just" rtl="0">
              <a:lnSpc>
                <a:spcPct val="80000"/>
              </a:lnSpc>
              <a:spcBef>
                <a:spcPts val="240"/>
              </a:spcBef>
              <a:spcAft>
                <a:spcPts val="0"/>
              </a:spcAft>
              <a:buSzPts val="1200"/>
              <a:buNone/>
            </a:pPr>
            <a:endParaRPr sz="1200" dirty="0">
              <a:latin typeface="Arial"/>
              <a:ea typeface="Arial"/>
              <a:cs typeface="Arial"/>
              <a:sym typeface="Arial"/>
            </a:endParaRPr>
          </a:p>
          <a:p>
            <a:pPr marL="723900" lvl="0" indent="-368300" algn="just" rtl="0">
              <a:lnSpc>
                <a:spcPct val="80000"/>
              </a:lnSpc>
              <a:spcBef>
                <a:spcPts val="400"/>
              </a:spcBef>
              <a:spcAft>
                <a:spcPts val="0"/>
              </a:spcAft>
              <a:buSzPts val="2000"/>
              <a:buChar char="●"/>
            </a:pPr>
            <a:r>
              <a:rPr lang="it-IT" sz="2000" dirty="0">
                <a:latin typeface="Arial"/>
                <a:ea typeface="Arial"/>
                <a:cs typeface="Arial"/>
                <a:sym typeface="Arial"/>
              </a:rPr>
              <a:t>Ossidazione (polifenoli, carotenoidi e mioglobina)</a:t>
            </a:r>
            <a:r>
              <a:rPr lang="it-IT" sz="2000" b="1" dirty="0">
                <a:latin typeface="Arial"/>
                <a:ea typeface="Arial"/>
                <a:cs typeface="Arial"/>
                <a:sym typeface="Arial"/>
              </a:rPr>
              <a:t> </a:t>
            </a:r>
            <a:endParaRPr dirty="0"/>
          </a:p>
          <a:p>
            <a:pPr marL="533400" lvl="0" indent="-177800" algn="just" rtl="0">
              <a:lnSpc>
                <a:spcPct val="80000"/>
              </a:lnSpc>
              <a:spcBef>
                <a:spcPts val="400"/>
              </a:spcBef>
              <a:spcAft>
                <a:spcPts val="0"/>
              </a:spcAft>
              <a:buSzPts val="2000"/>
              <a:buChar char="●"/>
            </a:pPr>
            <a:r>
              <a:rPr lang="it-IT" sz="2000" dirty="0">
                <a:latin typeface="Arial"/>
                <a:ea typeface="Arial"/>
                <a:cs typeface="Arial"/>
                <a:sym typeface="Arial"/>
              </a:rPr>
              <a:t>   Denaturazione e ossidazione mioglobina</a:t>
            </a:r>
            <a:endParaRPr dirty="0"/>
          </a:p>
          <a:p>
            <a:pPr marL="723900" lvl="0" indent="-368300" algn="just" rtl="0">
              <a:lnSpc>
                <a:spcPct val="80000"/>
              </a:lnSpc>
              <a:spcBef>
                <a:spcPts val="400"/>
              </a:spcBef>
              <a:spcAft>
                <a:spcPts val="0"/>
              </a:spcAft>
              <a:buSzPts val="2000"/>
              <a:buChar char="●"/>
            </a:pPr>
            <a:r>
              <a:rPr lang="it-IT" sz="2000" dirty="0" err="1">
                <a:latin typeface="Arial"/>
                <a:ea typeface="Arial"/>
                <a:cs typeface="Arial"/>
                <a:sym typeface="Arial"/>
              </a:rPr>
              <a:t>Decarbossimetilazione</a:t>
            </a:r>
            <a:r>
              <a:rPr lang="it-IT" sz="2000" dirty="0">
                <a:latin typeface="Arial"/>
                <a:ea typeface="Arial"/>
                <a:cs typeface="Arial"/>
                <a:sym typeface="Arial"/>
              </a:rPr>
              <a:t> clorofilla</a:t>
            </a:r>
            <a:endParaRPr dirty="0"/>
          </a:p>
          <a:p>
            <a:pPr marL="723900" lvl="0" indent="-368300" algn="just" rtl="0">
              <a:lnSpc>
                <a:spcPct val="80000"/>
              </a:lnSpc>
              <a:spcBef>
                <a:spcPts val="400"/>
              </a:spcBef>
              <a:spcAft>
                <a:spcPts val="0"/>
              </a:spcAft>
              <a:buSzPts val="2000"/>
              <a:buChar char="●"/>
            </a:pPr>
            <a:r>
              <a:rPr lang="it-IT" sz="2000" dirty="0">
                <a:latin typeface="Arial"/>
                <a:ea typeface="Arial"/>
                <a:cs typeface="Arial"/>
                <a:sym typeface="Arial"/>
              </a:rPr>
              <a:t>Lisciviazione (cottura in acqua)</a:t>
            </a:r>
            <a:endParaRPr dirty="0"/>
          </a:p>
          <a:p>
            <a:pPr marL="0" lvl="0" indent="0" algn="just" rtl="0">
              <a:lnSpc>
                <a:spcPct val="80000"/>
              </a:lnSpc>
              <a:spcBef>
                <a:spcPts val="400"/>
              </a:spcBef>
              <a:spcAft>
                <a:spcPts val="0"/>
              </a:spcAft>
              <a:buSzPts val="2000"/>
              <a:buNone/>
            </a:pPr>
            <a:endParaRPr sz="2000" b="1" dirty="0">
              <a:latin typeface="Arial"/>
              <a:ea typeface="Arial"/>
              <a:cs typeface="Arial"/>
              <a:sym typeface="Arial"/>
            </a:endParaRPr>
          </a:p>
          <a:p>
            <a:pPr marL="533400" lvl="0" indent="-533400" algn="just" rtl="0">
              <a:lnSpc>
                <a:spcPct val="80000"/>
              </a:lnSpc>
              <a:spcBef>
                <a:spcPts val="400"/>
              </a:spcBef>
              <a:spcAft>
                <a:spcPts val="0"/>
              </a:spcAft>
              <a:buSzPts val="2000"/>
              <a:buChar char="●"/>
            </a:pPr>
            <a:r>
              <a:rPr lang="it-IT" sz="2000" b="1" dirty="0">
                <a:latin typeface="Arial"/>
                <a:ea typeface="Arial"/>
                <a:cs typeface="Arial"/>
                <a:sym typeface="Arial"/>
              </a:rPr>
              <a:t>Reazioni enzimatiche</a:t>
            </a:r>
            <a:r>
              <a:rPr lang="it-IT" sz="2000" dirty="0">
                <a:latin typeface="Arial"/>
                <a:ea typeface="Arial"/>
                <a:cs typeface="Arial"/>
                <a:sym typeface="Arial"/>
              </a:rPr>
              <a:t> (</a:t>
            </a:r>
            <a:r>
              <a:rPr lang="it-IT" sz="2000" dirty="0" err="1">
                <a:latin typeface="Arial"/>
                <a:ea typeface="Arial"/>
                <a:cs typeface="Arial"/>
                <a:sym typeface="Arial"/>
              </a:rPr>
              <a:t>polifenolossidasi</a:t>
            </a:r>
            <a:r>
              <a:rPr lang="it-IT" sz="2000" dirty="0">
                <a:latin typeface="Arial"/>
                <a:ea typeface="Arial"/>
                <a:cs typeface="Arial"/>
                <a:sym typeface="Arial"/>
              </a:rPr>
              <a:t> PPO, </a:t>
            </a:r>
            <a:r>
              <a:rPr lang="it-IT" sz="2000" dirty="0" err="1">
                <a:latin typeface="Arial"/>
                <a:ea typeface="Arial"/>
                <a:cs typeface="Arial"/>
                <a:sym typeface="Arial"/>
              </a:rPr>
              <a:t>perossidasi</a:t>
            </a:r>
            <a:r>
              <a:rPr lang="it-IT" sz="2000" dirty="0">
                <a:latin typeface="Arial"/>
                <a:ea typeface="Arial"/>
                <a:cs typeface="Arial"/>
                <a:sym typeface="Arial"/>
              </a:rPr>
              <a:t> POD, </a:t>
            </a:r>
            <a:r>
              <a:rPr lang="it-IT" sz="2000" dirty="0" err="1">
                <a:latin typeface="Arial"/>
                <a:ea typeface="Arial"/>
                <a:cs typeface="Arial"/>
                <a:sym typeface="Arial"/>
              </a:rPr>
              <a:t>lipossigenasi</a:t>
            </a:r>
            <a:r>
              <a:rPr lang="it-IT" sz="2000" dirty="0">
                <a:latin typeface="Arial"/>
                <a:ea typeface="Arial"/>
                <a:cs typeface="Arial"/>
                <a:sym typeface="Arial"/>
              </a:rPr>
              <a:t> LOX, </a:t>
            </a:r>
            <a:r>
              <a:rPr lang="it-IT" sz="2000" dirty="0" err="1">
                <a:latin typeface="Arial"/>
                <a:ea typeface="Arial"/>
                <a:cs typeface="Arial"/>
                <a:sym typeface="Arial"/>
              </a:rPr>
              <a:t>clorofillasi</a:t>
            </a:r>
            <a:r>
              <a:rPr lang="it-IT" sz="2000" dirty="0">
                <a:latin typeface="Arial"/>
                <a:ea typeface="Arial"/>
                <a:cs typeface="Arial"/>
                <a:sym typeface="Arial"/>
              </a:rPr>
              <a:t> CHL)</a:t>
            </a:r>
            <a:endParaRPr sz="2000" dirty="0">
              <a:latin typeface="Arial"/>
              <a:ea typeface="Arial"/>
              <a:cs typeface="Arial"/>
              <a:sym typeface="Arial"/>
            </a:endParaRPr>
          </a:p>
          <a:p>
            <a:pPr marL="0" lvl="0" indent="0" algn="just" rtl="0">
              <a:lnSpc>
                <a:spcPct val="80000"/>
              </a:lnSpc>
              <a:spcBef>
                <a:spcPts val="240"/>
              </a:spcBef>
              <a:spcAft>
                <a:spcPts val="0"/>
              </a:spcAft>
              <a:buSzPts val="1200"/>
              <a:buNone/>
            </a:pPr>
            <a:endParaRPr sz="1200" dirty="0">
              <a:latin typeface="Arial"/>
              <a:ea typeface="Arial"/>
              <a:cs typeface="Arial"/>
              <a:sym typeface="Arial"/>
            </a:endParaRPr>
          </a:p>
          <a:p>
            <a:pPr marL="704850" lvl="0" indent="-342900" algn="just" rtl="0">
              <a:lnSpc>
                <a:spcPct val="80000"/>
              </a:lnSpc>
              <a:spcBef>
                <a:spcPts val="400"/>
              </a:spcBef>
              <a:spcAft>
                <a:spcPts val="0"/>
              </a:spcAft>
              <a:buSzPts val="2000"/>
              <a:buChar char="●"/>
            </a:pPr>
            <a:r>
              <a:rPr lang="it-IT" sz="2000" dirty="0">
                <a:latin typeface="Arial"/>
                <a:ea typeface="Arial"/>
                <a:cs typeface="Arial"/>
                <a:sym typeface="Arial"/>
              </a:rPr>
              <a:t>Imbrunimento enzimatico (PPO, POD) ossidazione polifenoli</a:t>
            </a:r>
            <a:endParaRPr sz="2000" dirty="0">
              <a:latin typeface="Arial"/>
              <a:ea typeface="Arial"/>
              <a:cs typeface="Arial"/>
              <a:sym typeface="Arial"/>
            </a:endParaRPr>
          </a:p>
          <a:p>
            <a:pPr marL="704850" lvl="0" indent="-342900" algn="just" rtl="0">
              <a:lnSpc>
                <a:spcPct val="80000"/>
              </a:lnSpc>
              <a:spcBef>
                <a:spcPts val="400"/>
              </a:spcBef>
              <a:spcAft>
                <a:spcPts val="0"/>
              </a:spcAft>
              <a:buSzPts val="2000"/>
              <a:buChar char="●"/>
            </a:pPr>
            <a:r>
              <a:rPr lang="it-IT" sz="2000" dirty="0">
                <a:latin typeface="Arial"/>
                <a:ea typeface="Arial"/>
                <a:cs typeface="Arial"/>
                <a:sym typeface="Arial"/>
              </a:rPr>
              <a:t>Decolorazione caroteni (POD, LOX) ossidazione caroteni</a:t>
            </a:r>
            <a:endParaRPr sz="2000" dirty="0">
              <a:latin typeface="Arial"/>
              <a:ea typeface="Arial"/>
              <a:cs typeface="Arial"/>
              <a:sym typeface="Arial"/>
            </a:endParaRPr>
          </a:p>
          <a:p>
            <a:pPr marL="704850" lvl="0" indent="-342900" algn="just" rtl="0">
              <a:lnSpc>
                <a:spcPct val="80000"/>
              </a:lnSpc>
              <a:spcBef>
                <a:spcPts val="400"/>
              </a:spcBef>
              <a:spcAft>
                <a:spcPts val="0"/>
              </a:spcAft>
              <a:buSzPts val="2000"/>
              <a:buChar char="●"/>
            </a:pPr>
            <a:r>
              <a:rPr lang="it-IT" sz="2000" dirty="0">
                <a:latin typeface="Arial"/>
                <a:ea typeface="Arial"/>
                <a:cs typeface="Arial"/>
                <a:sym typeface="Arial"/>
              </a:rPr>
              <a:t>Inverdimento (CHL) reazione termo-indotta</a:t>
            </a:r>
            <a:endParaRPr sz="2000" dirty="0">
              <a:latin typeface="Arial"/>
              <a:ea typeface="Arial"/>
              <a:cs typeface="Arial"/>
              <a:sym typeface="Arial"/>
            </a:endParaRPr>
          </a:p>
          <a:p>
            <a:pPr marL="717550" lvl="0" indent="-228600" algn="just" rtl="0">
              <a:lnSpc>
                <a:spcPct val="80000"/>
              </a:lnSpc>
              <a:spcBef>
                <a:spcPts val="400"/>
              </a:spcBef>
              <a:spcAft>
                <a:spcPts val="0"/>
              </a:spcAft>
              <a:buSzPts val="2000"/>
              <a:buNone/>
            </a:pPr>
            <a:endParaRPr sz="2000" dirty="0">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pic>
        <p:nvPicPr>
          <p:cNvPr id="1026" name="Picture 2" descr="Tutti i colori del vino, di Luca Risso">
            <a:extLst>
              <a:ext uri="{FF2B5EF4-FFF2-40B4-BE49-F238E27FC236}">
                <a16:creationId xmlns:a16="http://schemas.microsoft.com/office/drawing/2014/main" id="{CBEE579D-098F-0C41-AE54-F186174B0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074" y="2690939"/>
            <a:ext cx="3289300" cy="2463800"/>
          </a:xfrm>
          <a:prstGeom prst="rect">
            <a:avLst/>
          </a:prstGeom>
          <a:noFill/>
          <a:extLst>
            <a:ext uri="{909E8E84-426E-40DD-AFC4-6F175D3DCCD1}">
              <a14:hiddenFill xmlns:a14="http://schemas.microsoft.com/office/drawing/2010/main">
                <a:solidFill>
                  <a:srgbClr val="FFFFFF"/>
                </a:solidFill>
              </a14:hiddenFill>
            </a:ext>
          </a:extLst>
        </p:spPr>
      </p:pic>
      <p:sp>
        <p:nvSpPr>
          <p:cNvPr id="631" name="Google Shape;631;p53"/>
          <p:cNvSpPr txBox="1">
            <a:spLocks noGrp="1"/>
          </p:cNvSpPr>
          <p:nvPr>
            <p:ph type="title"/>
          </p:nvPr>
        </p:nvSpPr>
        <p:spPr>
          <a:xfrm>
            <a:off x="179512" y="44624"/>
            <a:ext cx="8784976"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600" dirty="0">
                <a:latin typeface="+mj-lt"/>
                <a:ea typeface="Comic Sans MS"/>
                <a:cs typeface="Comic Sans MS"/>
                <a:sym typeface="Comic Sans MS"/>
              </a:rPr>
              <a:t>Ossidazione</a:t>
            </a:r>
            <a:endParaRPr sz="3600" dirty="0">
              <a:latin typeface="+mj-lt"/>
              <a:ea typeface="Comic Sans MS"/>
              <a:cs typeface="Comic Sans MS"/>
              <a:sym typeface="Comic Sans MS"/>
            </a:endParaRPr>
          </a:p>
        </p:txBody>
      </p:sp>
      <p:sp>
        <p:nvSpPr>
          <p:cNvPr id="632" name="Google Shape;632;p53"/>
          <p:cNvSpPr/>
          <p:nvPr/>
        </p:nvSpPr>
        <p:spPr>
          <a:xfrm>
            <a:off x="2336186" y="5229200"/>
            <a:ext cx="863600" cy="863600"/>
          </a:xfrm>
          <a:prstGeom prst="rect">
            <a:avLst/>
          </a:prstGeom>
          <a:gradFill>
            <a:gsLst>
              <a:gs pos="0">
                <a:srgbClr val="B02C20"/>
              </a:gs>
              <a:gs pos="100000">
                <a:srgbClr val="451514"/>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33" name="Google Shape;633;p53"/>
          <p:cNvSpPr/>
          <p:nvPr/>
        </p:nvSpPr>
        <p:spPr>
          <a:xfrm>
            <a:off x="886425" y="5241690"/>
            <a:ext cx="863600" cy="863600"/>
          </a:xfrm>
          <a:prstGeom prst="rect">
            <a:avLst/>
          </a:prstGeom>
          <a:gradFill>
            <a:gsLst>
              <a:gs pos="0">
                <a:srgbClr val="FEAF2B"/>
              </a:gs>
              <a:gs pos="1000">
                <a:srgbClr val="FEAF2B"/>
              </a:gs>
              <a:gs pos="100000">
                <a:srgbClr val="FFECA8"/>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34" name="Google Shape;634;p53"/>
          <p:cNvSpPr/>
          <p:nvPr/>
        </p:nvSpPr>
        <p:spPr>
          <a:xfrm>
            <a:off x="6839576" y="1567550"/>
            <a:ext cx="863600" cy="863600"/>
          </a:xfrm>
          <a:prstGeom prst="rect">
            <a:avLst/>
          </a:prstGeom>
          <a:gradFill>
            <a:gsLst>
              <a:gs pos="0">
                <a:srgbClr val="FFFF66"/>
              </a:gs>
              <a:gs pos="60000">
                <a:srgbClr val="FF0000"/>
              </a:gs>
              <a:gs pos="100000">
                <a:srgbClr val="660066"/>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635" name="Google Shape;635;p53"/>
          <p:cNvSpPr/>
          <p:nvPr/>
        </p:nvSpPr>
        <p:spPr>
          <a:xfrm rot="-5400000">
            <a:off x="1943708" y="224644"/>
            <a:ext cx="288033" cy="2808312"/>
          </a:xfrm>
          <a:prstGeom prst="rightBrace">
            <a:avLst>
              <a:gd name="adj1" fmla="val 8333"/>
              <a:gd name="adj2" fmla="val 52939"/>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36" name="Google Shape;636;p53"/>
          <p:cNvSpPr txBox="1"/>
          <p:nvPr/>
        </p:nvSpPr>
        <p:spPr>
          <a:xfrm>
            <a:off x="755577" y="1124744"/>
            <a:ext cx="280831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a:solidFill>
                  <a:schemeClr val="dk1"/>
                </a:solidFill>
                <a:latin typeface="Arial"/>
                <a:ea typeface="Arial"/>
                <a:cs typeface="Arial"/>
                <a:sym typeface="Arial"/>
              </a:rPr>
              <a:t>Polifenoli</a:t>
            </a:r>
            <a:endParaRPr sz="2000">
              <a:solidFill>
                <a:schemeClr val="dk1"/>
              </a:solidFill>
              <a:latin typeface="Arial"/>
              <a:ea typeface="Arial"/>
              <a:cs typeface="Arial"/>
              <a:sym typeface="Arial"/>
            </a:endParaRPr>
          </a:p>
        </p:txBody>
      </p:sp>
      <p:sp>
        <p:nvSpPr>
          <p:cNvPr id="637" name="Google Shape;637;p53"/>
          <p:cNvSpPr txBox="1"/>
          <p:nvPr/>
        </p:nvSpPr>
        <p:spPr>
          <a:xfrm>
            <a:off x="5867220" y="1084674"/>
            <a:ext cx="280831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dirty="0">
                <a:solidFill>
                  <a:schemeClr val="dk1"/>
                </a:solidFill>
                <a:latin typeface="Arial"/>
                <a:ea typeface="Arial"/>
                <a:cs typeface="Arial"/>
                <a:sym typeface="Arial"/>
              </a:rPr>
              <a:t>Carotenoidi</a:t>
            </a:r>
            <a:endParaRPr sz="2000" dirty="0">
              <a:solidFill>
                <a:schemeClr val="dk1"/>
              </a:solidFill>
              <a:latin typeface="Arial"/>
              <a:ea typeface="Arial"/>
              <a:cs typeface="Arial"/>
              <a:sym typeface="Arial"/>
            </a:endParaRPr>
          </a:p>
        </p:txBody>
      </p:sp>
      <p:sp>
        <p:nvSpPr>
          <p:cNvPr id="638" name="Google Shape;638;p53"/>
          <p:cNvSpPr txBox="1"/>
          <p:nvPr/>
        </p:nvSpPr>
        <p:spPr>
          <a:xfrm>
            <a:off x="647813" y="4280435"/>
            <a:ext cx="2808312"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dirty="0">
              <a:solidFill>
                <a:schemeClr val="dk1"/>
              </a:solidFill>
              <a:latin typeface="Arial"/>
              <a:ea typeface="Arial"/>
              <a:cs typeface="Arial"/>
              <a:sym typeface="Arial"/>
            </a:endParaRPr>
          </a:p>
          <a:p>
            <a:pPr marL="0" marR="0" lvl="0" indent="0" algn="ctr" rtl="0">
              <a:spcBef>
                <a:spcPts val="0"/>
              </a:spcBef>
              <a:spcAft>
                <a:spcPts val="0"/>
              </a:spcAft>
              <a:buNone/>
            </a:pPr>
            <a:r>
              <a:rPr lang="it-IT" sz="1800" dirty="0">
                <a:solidFill>
                  <a:schemeClr val="dk1"/>
                </a:solidFill>
                <a:latin typeface="Arial"/>
                <a:ea typeface="Arial"/>
                <a:cs typeface="Arial"/>
                <a:sym typeface="Arial"/>
              </a:rPr>
              <a:t>Polifenoli condensati (bruni)</a:t>
            </a:r>
            <a:endParaRPr dirty="0"/>
          </a:p>
        </p:txBody>
      </p:sp>
      <p:sp>
        <p:nvSpPr>
          <p:cNvPr id="639" name="Google Shape;639;p53"/>
          <p:cNvSpPr txBox="1"/>
          <p:nvPr/>
        </p:nvSpPr>
        <p:spPr>
          <a:xfrm>
            <a:off x="755576" y="6228020"/>
            <a:ext cx="280831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a:solidFill>
                  <a:schemeClr val="dk1"/>
                </a:solidFill>
                <a:latin typeface="Arial"/>
                <a:ea typeface="Arial"/>
                <a:cs typeface="Arial"/>
                <a:sym typeface="Arial"/>
              </a:rPr>
              <a:t>IMBRUNIMENTO</a:t>
            </a:r>
            <a:endParaRPr/>
          </a:p>
        </p:txBody>
      </p:sp>
      <p:sp>
        <p:nvSpPr>
          <p:cNvPr id="640" name="Google Shape;640;p53"/>
          <p:cNvSpPr txBox="1"/>
          <p:nvPr/>
        </p:nvSpPr>
        <p:spPr>
          <a:xfrm>
            <a:off x="5946408" y="6237312"/>
            <a:ext cx="280831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a:solidFill>
                  <a:schemeClr val="dk1"/>
                </a:solidFill>
                <a:latin typeface="Arial"/>
                <a:ea typeface="Arial"/>
                <a:cs typeface="Arial"/>
                <a:sym typeface="Arial"/>
              </a:rPr>
              <a:t>DECOLORAZIONE</a:t>
            </a:r>
            <a:endParaRPr/>
          </a:p>
        </p:txBody>
      </p:sp>
      <p:sp>
        <p:nvSpPr>
          <p:cNvPr id="641" name="Google Shape;641;p53"/>
          <p:cNvSpPr/>
          <p:nvPr/>
        </p:nvSpPr>
        <p:spPr>
          <a:xfrm>
            <a:off x="2306412" y="2133352"/>
            <a:ext cx="863600" cy="863600"/>
          </a:xfrm>
          <a:prstGeom prst="rect">
            <a:avLst/>
          </a:prstGeom>
          <a:gradFill>
            <a:gsLst>
              <a:gs pos="0">
                <a:srgbClr val="FF0000"/>
              </a:gs>
              <a:gs pos="100000">
                <a:srgbClr val="000066"/>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2" name="Google Shape;642;p53"/>
          <p:cNvSpPr/>
          <p:nvPr/>
        </p:nvSpPr>
        <p:spPr>
          <a:xfrm>
            <a:off x="879391" y="2123337"/>
            <a:ext cx="863600" cy="863600"/>
          </a:xfrm>
          <a:prstGeom prst="rect">
            <a:avLst/>
          </a:prstGeom>
          <a:gradFill>
            <a:gsLst>
              <a:gs pos="0">
                <a:srgbClr val="FFE213"/>
              </a:gs>
              <a:gs pos="1000">
                <a:srgbClr val="FFE213"/>
              </a:gs>
              <a:gs pos="100000">
                <a:schemeClr val="accent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3" name="Google Shape;643;p53"/>
          <p:cNvSpPr/>
          <p:nvPr/>
        </p:nvSpPr>
        <p:spPr>
          <a:xfrm>
            <a:off x="6882512" y="5229200"/>
            <a:ext cx="863600" cy="863600"/>
          </a:xfrm>
          <a:prstGeom prst="rect">
            <a:avLst/>
          </a:prstGeom>
          <a:gradFill>
            <a:gsLst>
              <a:gs pos="0">
                <a:srgbClr val="FFF7D7"/>
              </a:gs>
              <a:gs pos="60000">
                <a:srgbClr val="FEA99F"/>
              </a:gs>
              <a:gs pos="100000">
                <a:srgbClr val="DDC8DF"/>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4" name="Google Shape;644;p53"/>
          <p:cNvSpPr/>
          <p:nvPr/>
        </p:nvSpPr>
        <p:spPr>
          <a:xfrm>
            <a:off x="4311351" y="1618583"/>
            <a:ext cx="1008112" cy="4608512"/>
          </a:xfrm>
          <a:prstGeom prst="downArrow">
            <a:avLst>
              <a:gd name="adj1" fmla="val 50000"/>
              <a:gd name="adj2" fmla="val 50000"/>
            </a:avLst>
          </a:prstGeom>
          <a:gradFill>
            <a:gsLst>
              <a:gs pos="0">
                <a:srgbClr val="C7B172"/>
              </a:gs>
              <a:gs pos="100000">
                <a:srgbClr val="FCE7AF"/>
              </a:gs>
            </a:gsLst>
            <a:lin ang="16200000" scaled="0"/>
          </a:gra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5" name="Google Shape;645;p53"/>
          <p:cNvSpPr txBox="1"/>
          <p:nvPr/>
        </p:nvSpPr>
        <p:spPr>
          <a:xfrm>
            <a:off x="2090387" y="1701304"/>
            <a:ext cx="136815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dirty="0">
                <a:solidFill>
                  <a:schemeClr val="dk1"/>
                </a:solidFill>
                <a:latin typeface="Arial"/>
                <a:ea typeface="Arial"/>
                <a:cs typeface="Arial"/>
                <a:sym typeface="Arial"/>
              </a:rPr>
              <a:t>Antociani</a:t>
            </a:r>
            <a:endParaRPr sz="2000" dirty="0">
              <a:solidFill>
                <a:schemeClr val="dk1"/>
              </a:solidFill>
              <a:latin typeface="Arial"/>
              <a:ea typeface="Arial"/>
              <a:cs typeface="Arial"/>
              <a:sym typeface="Arial"/>
            </a:endParaRPr>
          </a:p>
        </p:txBody>
      </p:sp>
      <p:sp>
        <p:nvSpPr>
          <p:cNvPr id="646" name="Google Shape;646;p53"/>
          <p:cNvSpPr txBox="1"/>
          <p:nvPr/>
        </p:nvSpPr>
        <p:spPr>
          <a:xfrm>
            <a:off x="735375" y="1691289"/>
            <a:ext cx="122413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a:solidFill>
                  <a:schemeClr val="dk1"/>
                </a:solidFill>
                <a:latin typeface="Arial"/>
                <a:ea typeface="Arial"/>
                <a:cs typeface="Arial"/>
                <a:sym typeface="Arial"/>
              </a:rPr>
              <a:t>Flavanoli</a:t>
            </a:r>
            <a:endParaRPr sz="2000">
              <a:solidFill>
                <a:schemeClr val="dk1"/>
              </a:solidFill>
              <a:latin typeface="Arial"/>
              <a:ea typeface="Arial"/>
              <a:cs typeface="Arial"/>
              <a:sym typeface="Arial"/>
            </a:endParaRPr>
          </a:p>
        </p:txBody>
      </p:sp>
      <p:pic>
        <p:nvPicPr>
          <p:cNvPr id="1028" name="Picture 4" descr="Saffron - Discerning the Real from the Fake in 6 easy steps – Exotic  BioNaturals">
            <a:extLst>
              <a:ext uri="{FF2B5EF4-FFF2-40B4-BE49-F238E27FC236}">
                <a16:creationId xmlns:a16="http://schemas.microsoft.com/office/drawing/2014/main" id="{966B6219-34AF-9845-8CF9-BD927BB495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3088" y="2534936"/>
            <a:ext cx="2591792" cy="25917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651" name="Google Shape;651;p54" descr="SCAN001"/>
          <p:cNvPicPr preferRelativeResize="0"/>
          <p:nvPr/>
        </p:nvPicPr>
        <p:blipFill rotWithShape="1">
          <a:blip r:embed="rId3">
            <a:alphaModFix/>
          </a:blip>
          <a:srcRect/>
          <a:stretch/>
        </p:blipFill>
        <p:spPr>
          <a:xfrm>
            <a:off x="323528" y="946532"/>
            <a:ext cx="5661025" cy="6151562"/>
          </a:xfrm>
          <a:prstGeom prst="rect">
            <a:avLst/>
          </a:prstGeom>
          <a:noFill/>
          <a:ln>
            <a:noFill/>
          </a:ln>
        </p:spPr>
      </p:pic>
      <p:sp>
        <p:nvSpPr>
          <p:cNvPr id="653" name="Google Shape;653;p54"/>
          <p:cNvSpPr/>
          <p:nvPr/>
        </p:nvSpPr>
        <p:spPr>
          <a:xfrm>
            <a:off x="251520" y="1234539"/>
            <a:ext cx="720080" cy="648072"/>
          </a:xfrm>
          <a:prstGeom prst="rect">
            <a:avLst/>
          </a:prstGeom>
          <a:solidFill>
            <a:srgbClr val="6B012C"/>
          </a:soli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4" name="Google Shape;654;p54"/>
          <p:cNvSpPr/>
          <p:nvPr/>
        </p:nvSpPr>
        <p:spPr>
          <a:xfrm>
            <a:off x="3635896" y="3178755"/>
            <a:ext cx="720080" cy="648072"/>
          </a:xfrm>
          <a:prstGeom prst="rect">
            <a:avLst/>
          </a:prstGeom>
          <a:solidFill>
            <a:srgbClr val="70211E"/>
          </a:soli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5" name="Google Shape;655;p54"/>
          <p:cNvSpPr/>
          <p:nvPr/>
        </p:nvSpPr>
        <p:spPr>
          <a:xfrm>
            <a:off x="5364088" y="1234539"/>
            <a:ext cx="720080" cy="648072"/>
          </a:xfrm>
          <a:prstGeom prst="rect">
            <a:avLst/>
          </a:prstGeom>
          <a:solidFill>
            <a:srgbClr val="D7001B"/>
          </a:soli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6" name="Google Shape;656;p54"/>
          <p:cNvSpPr/>
          <p:nvPr/>
        </p:nvSpPr>
        <p:spPr>
          <a:xfrm>
            <a:off x="251520" y="4546907"/>
            <a:ext cx="720080" cy="648072"/>
          </a:xfrm>
          <a:prstGeom prst="rect">
            <a:avLst/>
          </a:prstGeom>
          <a:solidFill>
            <a:srgbClr val="53A051"/>
          </a:soli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7" name="Google Shape;657;p54"/>
          <p:cNvSpPr/>
          <p:nvPr/>
        </p:nvSpPr>
        <p:spPr>
          <a:xfrm>
            <a:off x="5292080" y="4546907"/>
            <a:ext cx="720080" cy="648072"/>
          </a:xfrm>
          <a:prstGeom prst="rect">
            <a:avLst/>
          </a:prstGeom>
          <a:solidFill>
            <a:srgbClr val="8EBD76"/>
          </a:soli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58" name="Google Shape;658;p54"/>
          <p:cNvPicPr preferRelativeResize="0"/>
          <p:nvPr/>
        </p:nvPicPr>
        <p:blipFill rotWithShape="1">
          <a:blip r:embed="rId4">
            <a:alphaModFix/>
          </a:blip>
          <a:srcRect/>
          <a:stretch/>
        </p:blipFill>
        <p:spPr>
          <a:xfrm>
            <a:off x="5508104" y="1954619"/>
            <a:ext cx="3607924" cy="2063281"/>
          </a:xfrm>
          <a:prstGeom prst="rect">
            <a:avLst/>
          </a:prstGeom>
          <a:noFill/>
          <a:ln>
            <a:noFill/>
          </a:ln>
        </p:spPr>
      </p:pic>
      <p:pic>
        <p:nvPicPr>
          <p:cNvPr id="659" name="Google Shape;659;p54" descr="Immagine del 07-10-20 alle 18.54.jpg"/>
          <p:cNvPicPr preferRelativeResize="0"/>
          <p:nvPr/>
        </p:nvPicPr>
        <p:blipFill rotWithShape="1">
          <a:blip r:embed="rId5">
            <a:alphaModFix/>
          </a:blip>
          <a:srcRect/>
          <a:stretch/>
        </p:blipFill>
        <p:spPr>
          <a:xfrm>
            <a:off x="6084168" y="4762930"/>
            <a:ext cx="1368152" cy="864097"/>
          </a:xfrm>
          <a:prstGeom prst="rect">
            <a:avLst/>
          </a:prstGeom>
          <a:noFill/>
          <a:ln>
            <a:noFill/>
          </a:ln>
        </p:spPr>
      </p:pic>
      <p:pic>
        <p:nvPicPr>
          <p:cNvPr id="660" name="Google Shape;660;p54" descr="Immagine del 07-10-20 alle 18.57.jpg"/>
          <p:cNvPicPr preferRelativeResize="0"/>
          <p:nvPr/>
        </p:nvPicPr>
        <p:blipFill rotWithShape="1">
          <a:blip r:embed="rId6">
            <a:alphaModFix/>
          </a:blip>
          <a:srcRect/>
          <a:stretch/>
        </p:blipFill>
        <p:spPr>
          <a:xfrm>
            <a:off x="2267744" y="4762931"/>
            <a:ext cx="1440160" cy="888098"/>
          </a:xfrm>
          <a:prstGeom prst="rect">
            <a:avLst/>
          </a:prstGeom>
          <a:noFill/>
          <a:ln>
            <a:noFill/>
          </a:ln>
        </p:spPr>
      </p:pic>
      <p:sp>
        <p:nvSpPr>
          <p:cNvPr id="652" name="Google Shape;652;p54"/>
          <p:cNvSpPr txBox="1"/>
          <p:nvPr/>
        </p:nvSpPr>
        <p:spPr>
          <a:xfrm>
            <a:off x="251520" y="229952"/>
            <a:ext cx="8713788"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3200" dirty="0">
                <a:solidFill>
                  <a:schemeClr val="bg2"/>
                </a:solidFill>
                <a:latin typeface="Arial"/>
                <a:ea typeface="Arial"/>
                <a:cs typeface="Arial"/>
                <a:sym typeface="Arial"/>
              </a:rPr>
              <a:t>Pigmenti e colore: il caso della mioglobina (I) </a:t>
            </a:r>
            <a:endParaRPr sz="3200" dirty="0">
              <a:solidFill>
                <a:schemeClr val="bg2"/>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Google Shape;665;p55" descr="SCAN001"/>
          <p:cNvPicPr preferRelativeResize="0"/>
          <p:nvPr/>
        </p:nvPicPr>
        <p:blipFill rotWithShape="1">
          <a:blip r:embed="rId3">
            <a:alphaModFix/>
          </a:blip>
          <a:srcRect/>
          <a:stretch/>
        </p:blipFill>
        <p:spPr>
          <a:xfrm>
            <a:off x="589726" y="573864"/>
            <a:ext cx="8014722" cy="6959592"/>
          </a:xfrm>
          <a:prstGeom prst="rect">
            <a:avLst/>
          </a:prstGeom>
          <a:noFill/>
          <a:ln>
            <a:noFill/>
          </a:ln>
        </p:spPr>
      </p:pic>
      <p:pic>
        <p:nvPicPr>
          <p:cNvPr id="4110" name="Picture 14" descr="Grilled Cowboy Steaks">
            <a:extLst>
              <a:ext uri="{FF2B5EF4-FFF2-40B4-BE49-F238E27FC236}">
                <a16:creationId xmlns:a16="http://schemas.microsoft.com/office/drawing/2014/main" id="{A1FEB0EF-BDD0-654A-AF81-5F1A282EB2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30" y="1321030"/>
            <a:ext cx="1309746" cy="981046"/>
          </a:xfrm>
          <a:prstGeom prst="rect">
            <a:avLst/>
          </a:prstGeom>
          <a:noFill/>
          <a:extLst>
            <a:ext uri="{909E8E84-426E-40DD-AFC4-6F175D3DCCD1}">
              <a14:hiddenFill xmlns:a14="http://schemas.microsoft.com/office/drawing/2010/main">
                <a:solidFill>
                  <a:srgbClr val="FFFFFF"/>
                </a:solidFill>
              </a14:hiddenFill>
            </a:ext>
          </a:extLst>
        </p:spPr>
      </p:pic>
      <p:sp>
        <p:nvSpPr>
          <p:cNvPr id="666" name="Google Shape;666;p55"/>
          <p:cNvSpPr txBox="1"/>
          <p:nvPr/>
        </p:nvSpPr>
        <p:spPr>
          <a:xfrm>
            <a:off x="143098" y="54751"/>
            <a:ext cx="8713788" cy="5191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800" dirty="0">
                <a:solidFill>
                  <a:schemeClr val="bg2"/>
                </a:solidFill>
                <a:latin typeface="Arial"/>
                <a:ea typeface="Arial"/>
                <a:cs typeface="Arial"/>
                <a:sym typeface="Arial"/>
              </a:rPr>
              <a:t>Pigmenti e colore: il caso della mioglobina (II) </a:t>
            </a:r>
            <a:endParaRPr sz="2800" dirty="0">
              <a:solidFill>
                <a:schemeClr val="bg2"/>
              </a:solidFill>
              <a:latin typeface="Arial"/>
              <a:ea typeface="Arial"/>
              <a:cs typeface="Arial"/>
              <a:sym typeface="Arial"/>
            </a:endParaRPr>
          </a:p>
        </p:txBody>
      </p:sp>
      <p:sp>
        <p:nvSpPr>
          <p:cNvPr id="667" name="Google Shape;667;p55"/>
          <p:cNvSpPr/>
          <p:nvPr/>
        </p:nvSpPr>
        <p:spPr>
          <a:xfrm>
            <a:off x="971600" y="836712"/>
            <a:ext cx="720080" cy="648072"/>
          </a:xfrm>
          <a:prstGeom prst="rect">
            <a:avLst/>
          </a:prstGeom>
          <a:solidFill>
            <a:srgbClr val="BE274E"/>
          </a:soli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8" name="Google Shape;668;p55"/>
          <p:cNvSpPr/>
          <p:nvPr/>
        </p:nvSpPr>
        <p:spPr>
          <a:xfrm>
            <a:off x="7812360" y="836712"/>
            <a:ext cx="720080" cy="648072"/>
          </a:xfrm>
          <a:prstGeom prst="rect">
            <a:avLst/>
          </a:prstGeom>
          <a:solidFill>
            <a:srgbClr val="70211E"/>
          </a:soli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70" name="Google Shape;670;p55"/>
          <p:cNvSpPr/>
          <p:nvPr/>
        </p:nvSpPr>
        <p:spPr>
          <a:xfrm>
            <a:off x="8100392" y="3789040"/>
            <a:ext cx="720080" cy="648072"/>
          </a:xfrm>
          <a:prstGeom prst="rect">
            <a:avLst/>
          </a:prstGeom>
          <a:solidFill>
            <a:srgbClr val="F6C9B0"/>
          </a:soli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71" name="Google Shape;671;p55"/>
          <p:cNvSpPr/>
          <p:nvPr/>
        </p:nvSpPr>
        <p:spPr>
          <a:xfrm>
            <a:off x="3779912" y="5157192"/>
            <a:ext cx="720080" cy="648072"/>
          </a:xfrm>
          <a:prstGeom prst="rect">
            <a:avLst/>
          </a:prstGeom>
          <a:solidFill>
            <a:srgbClr val="FABDA1"/>
          </a:soli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pic>
        <p:nvPicPr>
          <p:cNvPr id="4098" name="Picture 2" descr="Mortadella tradizionale con pistacchi da affettare">
            <a:extLst>
              <a:ext uri="{FF2B5EF4-FFF2-40B4-BE49-F238E27FC236}">
                <a16:creationId xmlns:a16="http://schemas.microsoft.com/office/drawing/2014/main" id="{901141ED-21D2-5743-9041-EE160B48B6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9450" y="5138443"/>
            <a:ext cx="1664806" cy="166480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onno in scatola: quanto se ne può mangiare alla settimana? – CiboSerio.it">
            <a:extLst>
              <a:ext uri="{FF2B5EF4-FFF2-40B4-BE49-F238E27FC236}">
                <a16:creationId xmlns:a16="http://schemas.microsoft.com/office/drawing/2014/main" id="{6E72EFC2-D798-184E-A27A-05D08467C5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0178" y="4498430"/>
            <a:ext cx="1441351" cy="107962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alame - Wikipedia">
            <a:extLst>
              <a:ext uri="{FF2B5EF4-FFF2-40B4-BE49-F238E27FC236}">
                <a16:creationId xmlns:a16="http://schemas.microsoft.com/office/drawing/2014/main" id="{353CCCF0-7AE4-8C49-9C1A-DC38722507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5795" y="3797988"/>
            <a:ext cx="1322209" cy="915752"/>
          </a:xfrm>
          <a:prstGeom prst="rect">
            <a:avLst/>
          </a:prstGeom>
          <a:noFill/>
          <a:extLst>
            <a:ext uri="{909E8E84-426E-40DD-AFC4-6F175D3DCCD1}">
              <a14:hiddenFill xmlns:a14="http://schemas.microsoft.com/office/drawing/2010/main">
                <a:solidFill>
                  <a:srgbClr val="FFFFFF"/>
                </a:solidFill>
              </a14:hiddenFill>
            </a:ext>
          </a:extLst>
        </p:spPr>
      </p:pic>
      <p:sp>
        <p:nvSpPr>
          <p:cNvPr id="669" name="Google Shape;669;p55"/>
          <p:cNvSpPr/>
          <p:nvPr/>
        </p:nvSpPr>
        <p:spPr>
          <a:xfrm>
            <a:off x="3275856" y="3212976"/>
            <a:ext cx="720080" cy="648072"/>
          </a:xfrm>
          <a:prstGeom prst="rect">
            <a:avLst/>
          </a:prstGeom>
          <a:solidFill>
            <a:srgbClr val="B0182A"/>
          </a:soli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104" name="Picture 8" descr="Perché la mortadella è di colore rosa? - Quora">
            <a:extLst>
              <a:ext uri="{FF2B5EF4-FFF2-40B4-BE49-F238E27FC236}">
                <a16:creationId xmlns:a16="http://schemas.microsoft.com/office/drawing/2014/main" id="{62F4755B-D46A-994E-BF37-8886736558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0178" y="1546102"/>
            <a:ext cx="3201236" cy="122244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Steak Pictures, Steak Stock Photos &amp; Images | Depositphotos®">
            <a:extLst>
              <a:ext uri="{FF2B5EF4-FFF2-40B4-BE49-F238E27FC236}">
                <a16:creationId xmlns:a16="http://schemas.microsoft.com/office/drawing/2014/main" id="{61BC4ECF-039E-444F-AABA-2FB1561986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50019" y="1602393"/>
            <a:ext cx="1635356" cy="10882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56"/>
          <p:cNvSpPr txBox="1">
            <a:spLocks noGrp="1"/>
          </p:cNvSpPr>
          <p:nvPr>
            <p:ph type="title"/>
          </p:nvPr>
        </p:nvSpPr>
        <p:spPr>
          <a:xfrm>
            <a:off x="179512" y="44624"/>
            <a:ext cx="8784976"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600" dirty="0">
                <a:latin typeface="+mj-lt"/>
                <a:ea typeface="Comic Sans MS"/>
                <a:cs typeface="Comic Sans MS"/>
                <a:sym typeface="Comic Sans MS"/>
              </a:rPr>
              <a:t>Acidificazione</a:t>
            </a:r>
            <a:endParaRPr sz="3600" dirty="0">
              <a:latin typeface="+mj-lt"/>
              <a:ea typeface="Comic Sans MS"/>
              <a:cs typeface="Comic Sans MS"/>
              <a:sym typeface="Comic Sans MS"/>
            </a:endParaRPr>
          </a:p>
        </p:txBody>
      </p:sp>
      <p:sp>
        <p:nvSpPr>
          <p:cNvPr id="677" name="Google Shape;677;p56"/>
          <p:cNvSpPr/>
          <p:nvPr/>
        </p:nvSpPr>
        <p:spPr>
          <a:xfrm>
            <a:off x="1043608" y="5229200"/>
            <a:ext cx="863600" cy="863600"/>
          </a:xfrm>
          <a:prstGeom prst="rect">
            <a:avLst/>
          </a:prstGeom>
          <a:gradFill>
            <a:gsLst>
              <a:gs pos="0">
                <a:srgbClr val="B02C20"/>
              </a:gs>
              <a:gs pos="100000">
                <a:srgbClr val="451514"/>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78" name="Google Shape;678;p56"/>
          <p:cNvSpPr/>
          <p:nvPr/>
        </p:nvSpPr>
        <p:spPr>
          <a:xfrm>
            <a:off x="2411760" y="5229200"/>
            <a:ext cx="863600" cy="863600"/>
          </a:xfrm>
          <a:prstGeom prst="rect">
            <a:avLst/>
          </a:prstGeom>
          <a:gradFill>
            <a:gsLst>
              <a:gs pos="0">
                <a:srgbClr val="FEAF2B"/>
              </a:gs>
              <a:gs pos="1000">
                <a:srgbClr val="FEAF2B"/>
              </a:gs>
              <a:gs pos="100000">
                <a:srgbClr val="FFECA8"/>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79" name="Google Shape;679;p56"/>
          <p:cNvSpPr/>
          <p:nvPr/>
        </p:nvSpPr>
        <p:spPr>
          <a:xfrm>
            <a:off x="6588720" y="2061096"/>
            <a:ext cx="863600" cy="863600"/>
          </a:xfrm>
          <a:prstGeom prst="rect">
            <a:avLst/>
          </a:prstGeom>
          <a:gradFill>
            <a:gsLst>
              <a:gs pos="0">
                <a:srgbClr val="FFFF66"/>
              </a:gs>
              <a:gs pos="60000">
                <a:srgbClr val="FF0000"/>
              </a:gs>
              <a:gs pos="100000">
                <a:srgbClr val="660066"/>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80" name="Google Shape;680;p56"/>
          <p:cNvSpPr/>
          <p:nvPr/>
        </p:nvSpPr>
        <p:spPr>
          <a:xfrm rot="-5400000">
            <a:off x="1943708" y="224644"/>
            <a:ext cx="288033" cy="2808312"/>
          </a:xfrm>
          <a:prstGeom prst="rightBrace">
            <a:avLst>
              <a:gd name="adj1" fmla="val 8333"/>
              <a:gd name="adj2" fmla="val 52939"/>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81" name="Google Shape;681;p56"/>
          <p:cNvSpPr txBox="1"/>
          <p:nvPr/>
        </p:nvSpPr>
        <p:spPr>
          <a:xfrm>
            <a:off x="755577" y="1124744"/>
            <a:ext cx="280831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a:solidFill>
                  <a:schemeClr val="dk1"/>
                </a:solidFill>
                <a:latin typeface="Arial"/>
                <a:ea typeface="Arial"/>
                <a:cs typeface="Arial"/>
                <a:sym typeface="Arial"/>
              </a:rPr>
              <a:t>Polifenoli</a:t>
            </a:r>
            <a:endParaRPr sz="2000">
              <a:solidFill>
                <a:schemeClr val="dk1"/>
              </a:solidFill>
              <a:latin typeface="Arial"/>
              <a:ea typeface="Arial"/>
              <a:cs typeface="Arial"/>
              <a:sym typeface="Arial"/>
            </a:endParaRPr>
          </a:p>
        </p:txBody>
      </p:sp>
      <p:sp>
        <p:nvSpPr>
          <p:cNvPr id="682" name="Google Shape;682;p56"/>
          <p:cNvSpPr txBox="1"/>
          <p:nvPr/>
        </p:nvSpPr>
        <p:spPr>
          <a:xfrm>
            <a:off x="5580112" y="1124744"/>
            <a:ext cx="280831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a:solidFill>
                  <a:schemeClr val="dk1"/>
                </a:solidFill>
                <a:latin typeface="Arial"/>
                <a:ea typeface="Arial"/>
                <a:cs typeface="Arial"/>
                <a:sym typeface="Arial"/>
              </a:rPr>
              <a:t>Carotenoidi</a:t>
            </a:r>
            <a:endParaRPr sz="2000">
              <a:solidFill>
                <a:schemeClr val="dk1"/>
              </a:solidFill>
              <a:latin typeface="Arial"/>
              <a:ea typeface="Arial"/>
              <a:cs typeface="Arial"/>
              <a:sym typeface="Arial"/>
            </a:endParaRPr>
          </a:p>
        </p:txBody>
      </p:sp>
      <p:sp>
        <p:nvSpPr>
          <p:cNvPr id="683" name="Google Shape;683;p56"/>
          <p:cNvSpPr txBox="1"/>
          <p:nvPr/>
        </p:nvSpPr>
        <p:spPr>
          <a:xfrm>
            <a:off x="683568" y="3356992"/>
            <a:ext cx="2808312" cy="1477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a:solidFill>
                  <a:schemeClr val="dk1"/>
                </a:solidFill>
                <a:latin typeface="Arial"/>
                <a:ea typeface="Arial"/>
                <a:cs typeface="Arial"/>
                <a:sym typeface="Arial"/>
              </a:rPr>
              <a:t>Chinoni </a:t>
            </a:r>
            <a:endParaRPr/>
          </a:p>
          <a:p>
            <a:pPr marL="0" marR="0" lvl="0" indent="0" algn="ctr" rtl="0">
              <a:spcBef>
                <a:spcPts val="0"/>
              </a:spcBef>
              <a:spcAft>
                <a:spcPts val="0"/>
              </a:spcAft>
              <a:buNone/>
            </a:pPr>
            <a:r>
              <a:rPr lang="it-IT" sz="1800">
                <a:solidFill>
                  <a:schemeClr val="dk1"/>
                </a:solidFill>
                <a:latin typeface="Arial"/>
                <a:ea typeface="Arial"/>
                <a:cs typeface="Arial"/>
                <a:sym typeface="Arial"/>
              </a:rPr>
              <a:t>(incolori)</a:t>
            </a:r>
            <a:endParaRPr/>
          </a:p>
          <a:p>
            <a:pPr marL="0" marR="0" lvl="0" indent="0" algn="ctr" rtl="0">
              <a:spcBef>
                <a:spcPts val="0"/>
              </a:spcBef>
              <a:spcAft>
                <a:spcPts val="0"/>
              </a:spcAft>
              <a:buNone/>
            </a:pPr>
            <a:endParaRPr sz="1800">
              <a:solidFill>
                <a:schemeClr val="dk1"/>
              </a:solidFill>
              <a:latin typeface="Arial"/>
              <a:ea typeface="Arial"/>
              <a:cs typeface="Arial"/>
              <a:sym typeface="Arial"/>
            </a:endParaRPr>
          </a:p>
          <a:p>
            <a:pPr marL="0" marR="0" lvl="0" indent="0" algn="ctr" rtl="0">
              <a:spcBef>
                <a:spcPts val="0"/>
              </a:spcBef>
              <a:spcAft>
                <a:spcPts val="0"/>
              </a:spcAft>
              <a:buNone/>
            </a:pPr>
            <a:r>
              <a:rPr lang="it-IT" sz="1800">
                <a:solidFill>
                  <a:schemeClr val="dk1"/>
                </a:solidFill>
                <a:latin typeface="Arial"/>
                <a:ea typeface="Arial"/>
                <a:cs typeface="Arial"/>
                <a:sym typeface="Arial"/>
              </a:rPr>
              <a:t>Polifenoli condensati (bruni)</a:t>
            </a:r>
            <a:endParaRPr/>
          </a:p>
        </p:txBody>
      </p:sp>
      <p:sp>
        <p:nvSpPr>
          <p:cNvPr id="684" name="Google Shape;684;p56"/>
          <p:cNvSpPr txBox="1"/>
          <p:nvPr/>
        </p:nvSpPr>
        <p:spPr>
          <a:xfrm>
            <a:off x="827584" y="6228020"/>
            <a:ext cx="280831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a:solidFill>
                  <a:schemeClr val="dk1"/>
                </a:solidFill>
                <a:latin typeface="Arial"/>
                <a:ea typeface="Arial"/>
                <a:cs typeface="Arial"/>
                <a:sym typeface="Arial"/>
              </a:rPr>
              <a:t>IMBRUNIMENTO</a:t>
            </a:r>
            <a:endParaRPr/>
          </a:p>
        </p:txBody>
      </p:sp>
      <p:sp>
        <p:nvSpPr>
          <p:cNvPr id="685" name="Google Shape;685;p56"/>
          <p:cNvSpPr txBox="1"/>
          <p:nvPr/>
        </p:nvSpPr>
        <p:spPr>
          <a:xfrm>
            <a:off x="5652120" y="6237312"/>
            <a:ext cx="280831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a:solidFill>
                  <a:schemeClr val="dk1"/>
                </a:solidFill>
                <a:latin typeface="Arial"/>
                <a:ea typeface="Arial"/>
                <a:cs typeface="Arial"/>
                <a:sym typeface="Arial"/>
              </a:rPr>
              <a:t>DECOLORAZIONE</a:t>
            </a:r>
            <a:endParaRPr/>
          </a:p>
        </p:txBody>
      </p:sp>
      <p:sp>
        <p:nvSpPr>
          <p:cNvPr id="686" name="Google Shape;686;p56"/>
          <p:cNvSpPr/>
          <p:nvPr/>
        </p:nvSpPr>
        <p:spPr>
          <a:xfrm>
            <a:off x="1043608" y="2060848"/>
            <a:ext cx="863600" cy="863600"/>
          </a:xfrm>
          <a:prstGeom prst="rect">
            <a:avLst/>
          </a:prstGeom>
          <a:gradFill>
            <a:gsLst>
              <a:gs pos="0">
                <a:srgbClr val="FF0000"/>
              </a:gs>
              <a:gs pos="100000">
                <a:srgbClr val="000066"/>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87" name="Google Shape;687;p56"/>
          <p:cNvSpPr/>
          <p:nvPr/>
        </p:nvSpPr>
        <p:spPr>
          <a:xfrm>
            <a:off x="2411760" y="2060848"/>
            <a:ext cx="863600" cy="863600"/>
          </a:xfrm>
          <a:prstGeom prst="rect">
            <a:avLst/>
          </a:prstGeom>
          <a:gradFill>
            <a:gsLst>
              <a:gs pos="0">
                <a:srgbClr val="FFE213"/>
              </a:gs>
              <a:gs pos="1000">
                <a:srgbClr val="FFE213"/>
              </a:gs>
              <a:gs pos="100000">
                <a:schemeClr val="accent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88" name="Google Shape;688;p56"/>
          <p:cNvSpPr/>
          <p:nvPr/>
        </p:nvSpPr>
        <p:spPr>
          <a:xfrm>
            <a:off x="6588224" y="5229200"/>
            <a:ext cx="863600" cy="863600"/>
          </a:xfrm>
          <a:prstGeom prst="rect">
            <a:avLst/>
          </a:prstGeom>
          <a:gradFill>
            <a:gsLst>
              <a:gs pos="0">
                <a:srgbClr val="FFF7D7"/>
              </a:gs>
              <a:gs pos="60000">
                <a:srgbClr val="FEA99F"/>
              </a:gs>
              <a:gs pos="100000">
                <a:srgbClr val="DDC8DF"/>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89" name="Google Shape;689;p56"/>
          <p:cNvSpPr/>
          <p:nvPr/>
        </p:nvSpPr>
        <p:spPr>
          <a:xfrm>
            <a:off x="4139952" y="1556792"/>
            <a:ext cx="1008112" cy="4608512"/>
          </a:xfrm>
          <a:prstGeom prst="downArrow">
            <a:avLst>
              <a:gd name="adj1" fmla="val 50000"/>
              <a:gd name="adj2" fmla="val 50000"/>
            </a:avLst>
          </a:prstGeom>
          <a:gradFill>
            <a:gsLst>
              <a:gs pos="0">
                <a:srgbClr val="C7B172"/>
              </a:gs>
              <a:gs pos="100000">
                <a:srgbClr val="FCE7AF"/>
              </a:gs>
            </a:gsLst>
            <a:lin ang="16200000" scaled="0"/>
          </a:gra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57"/>
          <p:cNvSpPr txBox="1"/>
          <p:nvPr/>
        </p:nvSpPr>
        <p:spPr>
          <a:xfrm>
            <a:off x="250825" y="0"/>
            <a:ext cx="8713788" cy="11695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800" b="1">
                <a:solidFill>
                  <a:schemeClr val="dk1"/>
                </a:solidFill>
                <a:latin typeface="Arial"/>
                <a:ea typeface="Arial"/>
                <a:cs typeface="Arial"/>
                <a:sym typeface="Arial"/>
              </a:rPr>
              <a:t>Degradazione della clorofilla feofitina (I) </a:t>
            </a:r>
            <a:endParaRPr/>
          </a:p>
          <a:p>
            <a:pPr marL="0" marR="0" lvl="0" indent="0" algn="ctr" rtl="0">
              <a:spcBef>
                <a:spcPts val="1400"/>
              </a:spcBef>
              <a:spcAft>
                <a:spcPts val="0"/>
              </a:spcAft>
              <a:buNone/>
            </a:pPr>
            <a:r>
              <a:rPr lang="it-IT" sz="2800" b="1">
                <a:solidFill>
                  <a:schemeClr val="dk1"/>
                </a:solidFill>
                <a:latin typeface="Arial"/>
                <a:ea typeface="Arial"/>
                <a:cs typeface="Arial"/>
                <a:sym typeface="Arial"/>
              </a:rPr>
              <a:t>enzimi o scambio ionico</a:t>
            </a:r>
            <a:endParaRPr/>
          </a:p>
        </p:txBody>
      </p:sp>
      <p:pic>
        <p:nvPicPr>
          <p:cNvPr id="695" name="Google Shape;695;p57" descr="cbb55cff-ccbb-4452-b093-799e7d72ee96.jpg"/>
          <p:cNvPicPr preferRelativeResize="0"/>
          <p:nvPr/>
        </p:nvPicPr>
        <p:blipFill rotWithShape="1">
          <a:blip r:embed="rId3">
            <a:alphaModFix/>
          </a:blip>
          <a:srcRect/>
          <a:stretch/>
        </p:blipFill>
        <p:spPr>
          <a:xfrm>
            <a:off x="1412950" y="1268760"/>
            <a:ext cx="5793656" cy="5445223"/>
          </a:xfrm>
          <a:prstGeom prst="rect">
            <a:avLst/>
          </a:prstGeom>
          <a:noFill/>
          <a:ln>
            <a:noFill/>
          </a:ln>
        </p:spPr>
      </p:pic>
      <p:sp>
        <p:nvSpPr>
          <p:cNvPr id="696" name="Google Shape;696;p57"/>
          <p:cNvSpPr txBox="1"/>
          <p:nvPr/>
        </p:nvSpPr>
        <p:spPr>
          <a:xfrm>
            <a:off x="-10616" y="3717032"/>
            <a:ext cx="259228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a:solidFill>
                  <a:schemeClr val="dk1"/>
                </a:solidFill>
                <a:latin typeface="Arial"/>
                <a:ea typeface="Arial"/>
                <a:cs typeface="Arial"/>
                <a:sym typeface="Arial"/>
              </a:rPr>
              <a:t>senescenza</a:t>
            </a:r>
            <a:endParaRPr/>
          </a:p>
          <a:p>
            <a:pPr marL="0" marR="0" lvl="0" indent="0" algn="ctr" rtl="0">
              <a:spcBef>
                <a:spcPts val="0"/>
              </a:spcBef>
              <a:spcAft>
                <a:spcPts val="0"/>
              </a:spcAft>
              <a:buNone/>
            </a:pPr>
            <a:r>
              <a:rPr lang="it-IT" sz="1800">
                <a:solidFill>
                  <a:schemeClr val="dk1"/>
                </a:solidFill>
                <a:latin typeface="Arial"/>
                <a:ea typeface="Arial"/>
                <a:cs typeface="Arial"/>
                <a:sym typeface="Arial"/>
              </a:rPr>
              <a:t>delle foglie</a:t>
            </a:r>
            <a:endParaRPr sz="1800">
              <a:solidFill>
                <a:schemeClr val="dk1"/>
              </a:solidFill>
              <a:latin typeface="Arial"/>
              <a:ea typeface="Arial"/>
              <a:cs typeface="Arial"/>
              <a:sym typeface="Arial"/>
            </a:endParaRPr>
          </a:p>
        </p:txBody>
      </p:sp>
      <p:sp>
        <p:nvSpPr>
          <p:cNvPr id="697" name="Google Shape;697;p57"/>
          <p:cNvSpPr txBox="1"/>
          <p:nvPr/>
        </p:nvSpPr>
        <p:spPr>
          <a:xfrm>
            <a:off x="6300366" y="3501008"/>
            <a:ext cx="2592288"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a:solidFill>
                  <a:schemeClr val="dk1"/>
                </a:solidFill>
                <a:latin typeface="Arial"/>
                <a:ea typeface="Arial"/>
                <a:cs typeface="Arial"/>
                <a:sym typeface="Arial"/>
              </a:rPr>
              <a:t>alimenti acidi o subacidi diventano verdi per scambio cationico</a:t>
            </a:r>
            <a:endParaRPr sz="1800">
              <a:solidFill>
                <a:schemeClr val="dk1"/>
              </a:solidFill>
              <a:latin typeface="Arial"/>
              <a:ea typeface="Arial"/>
              <a:cs typeface="Arial"/>
              <a:sym typeface="Arial"/>
            </a:endParaRPr>
          </a:p>
        </p:txBody>
      </p:sp>
      <p:sp>
        <p:nvSpPr>
          <p:cNvPr id="698" name="Google Shape;698;p57"/>
          <p:cNvSpPr/>
          <p:nvPr/>
        </p:nvSpPr>
        <p:spPr>
          <a:xfrm>
            <a:off x="4139952" y="2780928"/>
            <a:ext cx="720080" cy="648072"/>
          </a:xfrm>
          <a:prstGeom prst="rect">
            <a:avLst/>
          </a:prstGeom>
          <a:solidFill>
            <a:srgbClr val="259915"/>
          </a:soli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99" name="Google Shape;699;p57"/>
          <p:cNvSpPr/>
          <p:nvPr/>
        </p:nvSpPr>
        <p:spPr>
          <a:xfrm>
            <a:off x="1268934" y="2276872"/>
            <a:ext cx="2160240" cy="720080"/>
          </a:xfrm>
          <a:prstGeom prst="ellipse">
            <a:avLst/>
          </a:prstGeom>
          <a:no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700" name="Google Shape;700;p57"/>
          <p:cNvCxnSpPr/>
          <p:nvPr/>
        </p:nvCxnSpPr>
        <p:spPr>
          <a:xfrm>
            <a:off x="908894" y="1772816"/>
            <a:ext cx="626368" cy="626368"/>
          </a:xfrm>
          <a:prstGeom prst="straightConnector1">
            <a:avLst/>
          </a:prstGeom>
          <a:noFill/>
          <a:ln w="9525" cap="flat" cmpd="sng">
            <a:solidFill>
              <a:srgbClr val="FF0000"/>
            </a:solidFill>
            <a:prstDash val="solid"/>
            <a:round/>
            <a:headEnd type="none" w="sm" len="sm"/>
            <a:tailEnd type="none" w="sm" len="sm"/>
          </a:ln>
        </p:spPr>
      </p:cxnSp>
      <p:sp>
        <p:nvSpPr>
          <p:cNvPr id="701" name="Google Shape;701;p57"/>
          <p:cNvSpPr txBox="1"/>
          <p:nvPr/>
        </p:nvSpPr>
        <p:spPr>
          <a:xfrm>
            <a:off x="260822" y="1403484"/>
            <a:ext cx="129614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a:solidFill>
                  <a:schemeClr val="dk1"/>
                </a:solidFill>
                <a:latin typeface="Arial"/>
                <a:ea typeface="Arial"/>
                <a:cs typeface="Arial"/>
                <a:sym typeface="Arial"/>
              </a:rPr>
              <a:t>fitolo</a:t>
            </a:r>
            <a:endParaRPr sz="1800">
              <a:solidFill>
                <a:schemeClr val="dk1"/>
              </a:solidFill>
              <a:latin typeface="Arial"/>
              <a:ea typeface="Arial"/>
              <a:cs typeface="Arial"/>
              <a:sym typeface="Arial"/>
            </a:endParaRPr>
          </a:p>
        </p:txBody>
      </p:sp>
      <p:sp>
        <p:nvSpPr>
          <p:cNvPr id="702" name="Google Shape;702;p57"/>
          <p:cNvSpPr/>
          <p:nvPr/>
        </p:nvSpPr>
        <p:spPr>
          <a:xfrm>
            <a:off x="6165478" y="2420888"/>
            <a:ext cx="648072" cy="360040"/>
          </a:xfrm>
          <a:prstGeom prst="ellipse">
            <a:avLst/>
          </a:prstGeom>
          <a:no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703" name="Google Shape;703;p57"/>
          <p:cNvCxnSpPr/>
          <p:nvPr/>
        </p:nvCxnSpPr>
        <p:spPr>
          <a:xfrm rot="10800000" flipH="1">
            <a:off x="6813550" y="2060848"/>
            <a:ext cx="576064" cy="504056"/>
          </a:xfrm>
          <a:prstGeom prst="straightConnector1">
            <a:avLst/>
          </a:prstGeom>
          <a:noFill/>
          <a:ln w="9525" cap="flat" cmpd="sng">
            <a:solidFill>
              <a:srgbClr val="FF0000"/>
            </a:solidFill>
            <a:prstDash val="solid"/>
            <a:round/>
            <a:headEnd type="none" w="sm" len="sm"/>
            <a:tailEnd type="none" w="sm" len="sm"/>
          </a:ln>
        </p:spPr>
      </p:cxnSp>
      <p:sp>
        <p:nvSpPr>
          <p:cNvPr id="704" name="Google Shape;704;p57"/>
          <p:cNvSpPr txBox="1"/>
          <p:nvPr/>
        </p:nvSpPr>
        <p:spPr>
          <a:xfrm>
            <a:off x="7173590" y="1700808"/>
            <a:ext cx="169168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a:solidFill>
                  <a:schemeClr val="dk1"/>
                </a:solidFill>
                <a:latin typeface="Arial"/>
                <a:ea typeface="Arial"/>
                <a:cs typeface="Arial"/>
                <a:sym typeface="Arial"/>
              </a:rPr>
              <a:t>carbossimetile</a:t>
            </a:r>
            <a:endParaRPr sz="1800">
              <a:solidFill>
                <a:schemeClr val="dk1"/>
              </a:solidFill>
              <a:latin typeface="Arial"/>
              <a:ea typeface="Arial"/>
              <a:cs typeface="Arial"/>
              <a:sym typeface="Arial"/>
            </a:endParaRPr>
          </a:p>
        </p:txBody>
      </p:sp>
      <p:pic>
        <p:nvPicPr>
          <p:cNvPr id="705" name="Google Shape;705;p57" descr="UNADJUSTEDNONRAW_mini_1a0e.jpg"/>
          <p:cNvPicPr preferRelativeResize="0"/>
          <p:nvPr/>
        </p:nvPicPr>
        <p:blipFill rotWithShape="1">
          <a:blip r:embed="rId4">
            <a:alphaModFix/>
          </a:blip>
          <a:srcRect/>
          <a:stretch/>
        </p:blipFill>
        <p:spPr>
          <a:xfrm>
            <a:off x="3347864" y="3933056"/>
            <a:ext cx="685254" cy="636997"/>
          </a:xfrm>
          <a:prstGeom prst="rect">
            <a:avLst/>
          </a:prstGeom>
          <a:noFill/>
          <a:ln>
            <a:noFill/>
          </a:ln>
        </p:spPr>
      </p:pic>
      <p:pic>
        <p:nvPicPr>
          <p:cNvPr id="706" name="Google Shape;706;p57" descr="UNADJUSTEDNONRAW_mini_1a0e.jpg"/>
          <p:cNvPicPr preferRelativeResize="0"/>
          <p:nvPr/>
        </p:nvPicPr>
        <p:blipFill rotWithShape="1">
          <a:blip r:embed="rId4">
            <a:alphaModFix/>
          </a:blip>
          <a:srcRect/>
          <a:stretch/>
        </p:blipFill>
        <p:spPr>
          <a:xfrm>
            <a:off x="5004048" y="3933056"/>
            <a:ext cx="685254" cy="63699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58"/>
          <p:cNvSpPr/>
          <p:nvPr/>
        </p:nvSpPr>
        <p:spPr>
          <a:xfrm>
            <a:off x="539552" y="116632"/>
            <a:ext cx="8136904" cy="11695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800" b="1">
                <a:solidFill>
                  <a:schemeClr val="dk1"/>
                </a:solidFill>
                <a:latin typeface="Arial"/>
                <a:ea typeface="Arial"/>
                <a:cs typeface="Arial"/>
                <a:sym typeface="Arial"/>
              </a:rPr>
              <a:t>Degradazione della clorofilla a feoforbide (II) </a:t>
            </a:r>
            <a:endParaRPr sz="2800" b="1">
              <a:solidFill>
                <a:schemeClr val="dk1"/>
              </a:solidFill>
              <a:latin typeface="Arial"/>
              <a:ea typeface="Arial"/>
              <a:cs typeface="Arial"/>
              <a:sym typeface="Arial"/>
            </a:endParaRPr>
          </a:p>
          <a:p>
            <a:pPr marL="0" marR="0" lvl="0" indent="0" algn="ctr" rtl="0">
              <a:spcBef>
                <a:spcPts val="1400"/>
              </a:spcBef>
              <a:spcAft>
                <a:spcPts val="0"/>
              </a:spcAft>
              <a:buNone/>
            </a:pPr>
            <a:r>
              <a:rPr lang="it-IT" sz="2800" b="1">
                <a:solidFill>
                  <a:schemeClr val="dk1"/>
                </a:solidFill>
                <a:latin typeface="Arial"/>
                <a:ea typeface="Arial"/>
                <a:cs typeface="Arial"/>
                <a:sym typeface="Arial"/>
              </a:rPr>
              <a:t>enzimi o scambio ionico</a:t>
            </a:r>
            <a:endParaRPr/>
          </a:p>
        </p:txBody>
      </p:sp>
      <p:grpSp>
        <p:nvGrpSpPr>
          <p:cNvPr id="712" name="Google Shape;712;p58"/>
          <p:cNvGrpSpPr/>
          <p:nvPr/>
        </p:nvGrpSpPr>
        <p:grpSpPr>
          <a:xfrm>
            <a:off x="35496" y="1412776"/>
            <a:ext cx="9073008" cy="5700415"/>
            <a:chOff x="35496" y="1412776"/>
            <a:chExt cx="9073008" cy="5700415"/>
          </a:xfrm>
        </p:grpSpPr>
        <p:grpSp>
          <p:nvGrpSpPr>
            <p:cNvPr id="713" name="Google Shape;713;p58"/>
            <p:cNvGrpSpPr/>
            <p:nvPr/>
          </p:nvGrpSpPr>
          <p:grpSpPr>
            <a:xfrm>
              <a:off x="35496" y="1412776"/>
              <a:ext cx="9073008" cy="5700415"/>
              <a:chOff x="35496" y="1412776"/>
              <a:chExt cx="9073008" cy="5700415"/>
            </a:xfrm>
          </p:grpSpPr>
          <p:pic>
            <p:nvPicPr>
              <p:cNvPr id="714" name="Google Shape;714;p58"/>
              <p:cNvPicPr preferRelativeResize="0"/>
              <p:nvPr/>
            </p:nvPicPr>
            <p:blipFill rotWithShape="1">
              <a:blip r:embed="rId3">
                <a:alphaModFix/>
              </a:blip>
              <a:srcRect/>
              <a:stretch/>
            </p:blipFill>
            <p:spPr>
              <a:xfrm>
                <a:off x="35496" y="1412776"/>
                <a:ext cx="9073008" cy="5700415"/>
              </a:xfrm>
              <a:prstGeom prst="rect">
                <a:avLst/>
              </a:prstGeom>
              <a:noFill/>
              <a:ln>
                <a:noFill/>
              </a:ln>
            </p:spPr>
          </p:pic>
          <p:sp>
            <p:nvSpPr>
              <p:cNvPr id="715" name="Google Shape;715;p58"/>
              <p:cNvSpPr/>
              <p:nvPr/>
            </p:nvSpPr>
            <p:spPr>
              <a:xfrm>
                <a:off x="899592" y="6021288"/>
                <a:ext cx="6984776" cy="108012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716" name="Google Shape;716;p58"/>
            <p:cNvSpPr/>
            <p:nvPr/>
          </p:nvSpPr>
          <p:spPr>
            <a:xfrm>
              <a:off x="4211960" y="5661248"/>
              <a:ext cx="720080" cy="648072"/>
            </a:xfrm>
            <a:prstGeom prst="rect">
              <a:avLst/>
            </a:prstGeom>
            <a:solidFill>
              <a:srgbClr val="684430"/>
            </a:soli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717" name="Google Shape;717;p58"/>
            <p:cNvPicPr preferRelativeResize="0"/>
            <p:nvPr/>
          </p:nvPicPr>
          <p:blipFill rotWithShape="1">
            <a:blip r:embed="rId4">
              <a:alphaModFix/>
            </a:blip>
            <a:srcRect/>
            <a:stretch/>
          </p:blipFill>
          <p:spPr>
            <a:xfrm>
              <a:off x="7020272" y="3789040"/>
              <a:ext cx="648072" cy="648072"/>
            </a:xfrm>
            <a:prstGeom prst="rect">
              <a:avLst/>
            </a:prstGeom>
            <a:noFill/>
            <a:ln>
              <a:noFill/>
            </a:ln>
          </p:spPr>
        </p:pic>
        <p:sp>
          <p:nvSpPr>
            <p:cNvPr id="718" name="Google Shape;718;p58"/>
            <p:cNvSpPr txBox="1"/>
            <p:nvPr/>
          </p:nvSpPr>
          <p:spPr>
            <a:xfrm>
              <a:off x="3419872" y="1628800"/>
              <a:ext cx="2088232"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400">
                  <a:solidFill>
                    <a:schemeClr val="dk1"/>
                  </a:solidFill>
                  <a:latin typeface="Arial"/>
                  <a:ea typeface="Arial"/>
                  <a:cs typeface="Arial"/>
                  <a:sym typeface="Arial"/>
                </a:rPr>
                <a:t>CLOROFILLA</a:t>
              </a:r>
              <a:endParaRPr sz="2400">
                <a:solidFill>
                  <a:schemeClr val="dk1"/>
                </a:solidFill>
                <a:latin typeface="Arial"/>
                <a:ea typeface="Arial"/>
                <a:cs typeface="Arial"/>
                <a:sym typeface="Arial"/>
              </a:endParaRPr>
            </a:p>
          </p:txBody>
        </p:sp>
        <p:sp>
          <p:nvSpPr>
            <p:cNvPr id="719" name="Google Shape;719;p58"/>
            <p:cNvSpPr txBox="1"/>
            <p:nvPr/>
          </p:nvSpPr>
          <p:spPr>
            <a:xfrm>
              <a:off x="3275856" y="5271591"/>
              <a:ext cx="2520280"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400">
                  <a:solidFill>
                    <a:schemeClr val="dk1"/>
                  </a:solidFill>
                  <a:latin typeface="Arial"/>
                  <a:ea typeface="Arial"/>
                  <a:cs typeface="Arial"/>
                  <a:sym typeface="Arial"/>
                </a:rPr>
                <a:t>FEOFORBIDE</a:t>
              </a:r>
              <a:endParaRPr sz="2400">
                <a:solidFill>
                  <a:schemeClr val="dk1"/>
                </a:solidFill>
                <a:latin typeface="Arial"/>
                <a:ea typeface="Arial"/>
                <a:cs typeface="Arial"/>
                <a:sym typeface="Arial"/>
              </a:endParaRPr>
            </a:p>
          </p:txBody>
        </p:sp>
        <p:sp>
          <p:nvSpPr>
            <p:cNvPr id="720" name="Google Shape;720;p58"/>
            <p:cNvSpPr txBox="1"/>
            <p:nvPr/>
          </p:nvSpPr>
          <p:spPr>
            <a:xfrm>
              <a:off x="6084168" y="3399383"/>
              <a:ext cx="2664296"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400">
                  <a:solidFill>
                    <a:schemeClr val="dk1"/>
                  </a:solidFill>
                  <a:latin typeface="Arial"/>
                  <a:ea typeface="Arial"/>
                  <a:cs typeface="Arial"/>
                  <a:sym typeface="Arial"/>
                </a:rPr>
                <a:t>CLOROFILLIDE</a:t>
              </a:r>
              <a:endParaRPr sz="2400">
                <a:solidFill>
                  <a:schemeClr val="dk1"/>
                </a:solidFill>
                <a:latin typeface="Arial"/>
                <a:ea typeface="Arial"/>
                <a:cs typeface="Arial"/>
                <a:sym typeface="Arial"/>
              </a:endParaRPr>
            </a:p>
          </p:txBody>
        </p:sp>
        <p:sp>
          <p:nvSpPr>
            <p:cNvPr id="721" name="Google Shape;721;p58"/>
            <p:cNvSpPr txBox="1"/>
            <p:nvPr/>
          </p:nvSpPr>
          <p:spPr>
            <a:xfrm>
              <a:off x="467544" y="3501008"/>
              <a:ext cx="2088232"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400">
                  <a:solidFill>
                    <a:schemeClr val="dk1"/>
                  </a:solidFill>
                  <a:latin typeface="Arial"/>
                  <a:ea typeface="Arial"/>
                  <a:cs typeface="Arial"/>
                  <a:sym typeface="Arial"/>
                </a:rPr>
                <a:t>FEOFITINA</a:t>
              </a:r>
              <a:endParaRPr sz="2400">
                <a:solidFill>
                  <a:schemeClr val="dk1"/>
                </a:solidFill>
                <a:latin typeface="Arial"/>
                <a:ea typeface="Arial"/>
                <a:cs typeface="Arial"/>
                <a:sym typeface="Arial"/>
              </a:endParaRPr>
            </a:p>
          </p:txBody>
        </p:sp>
        <p:sp>
          <p:nvSpPr>
            <p:cNvPr id="722" name="Google Shape;722;p58"/>
            <p:cNvSpPr txBox="1"/>
            <p:nvPr/>
          </p:nvSpPr>
          <p:spPr>
            <a:xfrm>
              <a:off x="1691680" y="4479503"/>
              <a:ext cx="1872208"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400">
                  <a:solidFill>
                    <a:schemeClr val="dk1"/>
                  </a:solidFill>
                  <a:latin typeface="Arial"/>
                  <a:ea typeface="Arial"/>
                  <a:cs typeface="Arial"/>
                  <a:sym typeface="Arial"/>
                </a:rPr>
                <a:t>Clorofillasi</a:t>
              </a:r>
              <a:endParaRPr sz="2400">
                <a:solidFill>
                  <a:schemeClr val="dk1"/>
                </a:solidFill>
                <a:latin typeface="Arial"/>
                <a:ea typeface="Arial"/>
                <a:cs typeface="Arial"/>
                <a:sym typeface="Arial"/>
              </a:endParaRPr>
            </a:p>
          </p:txBody>
        </p:sp>
        <p:sp>
          <p:nvSpPr>
            <p:cNvPr id="723" name="Google Shape;723;p58"/>
            <p:cNvSpPr txBox="1"/>
            <p:nvPr/>
          </p:nvSpPr>
          <p:spPr>
            <a:xfrm>
              <a:off x="5292080" y="2348880"/>
              <a:ext cx="1728192"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400">
                  <a:solidFill>
                    <a:schemeClr val="dk1"/>
                  </a:solidFill>
                  <a:latin typeface="Arial"/>
                  <a:ea typeface="Arial"/>
                  <a:cs typeface="Arial"/>
                  <a:sym typeface="Arial"/>
                </a:rPr>
                <a:t>Clorofillasi</a:t>
              </a:r>
              <a:endParaRPr sz="2400">
                <a:solidFill>
                  <a:schemeClr val="dk1"/>
                </a:solidFill>
                <a:latin typeface="Arial"/>
                <a:ea typeface="Arial"/>
                <a:cs typeface="Arial"/>
                <a:sym typeface="Arial"/>
              </a:endParaRPr>
            </a:p>
          </p:txBody>
        </p:sp>
        <p:sp>
          <p:nvSpPr>
            <p:cNvPr id="724" name="Google Shape;724;p58"/>
            <p:cNvSpPr/>
            <p:nvPr/>
          </p:nvSpPr>
          <p:spPr>
            <a:xfrm>
              <a:off x="4139952" y="2060848"/>
              <a:ext cx="720080" cy="648072"/>
            </a:xfrm>
            <a:prstGeom prst="rect">
              <a:avLst/>
            </a:prstGeom>
            <a:solidFill>
              <a:srgbClr val="259915"/>
            </a:solidFill>
            <a:ln w="9525" cap="flat" cmpd="sng">
              <a:solidFill>
                <a:srgbClr val="BAA97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725" name="Google Shape;725;p58" descr="UNADJUSTEDNONRAW_mini_1a0e.jpg"/>
            <p:cNvPicPr preferRelativeResize="0"/>
            <p:nvPr/>
          </p:nvPicPr>
          <p:blipFill rotWithShape="1">
            <a:blip r:embed="rId5">
              <a:alphaModFix/>
            </a:blip>
            <a:srcRect/>
            <a:stretch/>
          </p:blipFill>
          <p:spPr>
            <a:xfrm>
              <a:off x="1187624" y="3933056"/>
              <a:ext cx="685254" cy="636997"/>
            </a:xfrm>
            <a:prstGeom prst="rect">
              <a:avLst/>
            </a:prstGeom>
            <a:noFill/>
            <a:ln>
              <a:noFill/>
            </a:ln>
          </p:spPr>
        </p:pic>
        <p:sp>
          <p:nvSpPr>
            <p:cNvPr id="726" name="Google Shape;726;p58"/>
            <p:cNvSpPr txBox="1"/>
            <p:nvPr/>
          </p:nvSpPr>
          <p:spPr>
            <a:xfrm>
              <a:off x="7812360" y="1959223"/>
              <a:ext cx="1224136"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400">
                  <a:solidFill>
                    <a:schemeClr val="dk1"/>
                  </a:solidFill>
                  <a:latin typeface="Arial"/>
                  <a:ea typeface="Arial"/>
                  <a:cs typeface="Arial"/>
                  <a:sym typeface="Arial"/>
                </a:rPr>
                <a:t>Fitolo</a:t>
              </a:r>
              <a:endParaRPr sz="2400">
                <a:solidFill>
                  <a:schemeClr val="dk1"/>
                </a:solidFill>
                <a:latin typeface="Arial"/>
                <a:ea typeface="Arial"/>
                <a:cs typeface="Arial"/>
                <a:sym typeface="Arial"/>
              </a:endParaRPr>
            </a:p>
          </p:txBody>
        </p:sp>
        <p:sp>
          <p:nvSpPr>
            <p:cNvPr id="727" name="Google Shape;727;p58"/>
            <p:cNvSpPr txBox="1"/>
            <p:nvPr/>
          </p:nvSpPr>
          <p:spPr>
            <a:xfrm>
              <a:off x="107504" y="5229200"/>
              <a:ext cx="1224136"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400">
                  <a:solidFill>
                    <a:schemeClr val="dk1"/>
                  </a:solidFill>
                  <a:latin typeface="Arial"/>
                  <a:ea typeface="Arial"/>
                  <a:cs typeface="Arial"/>
                  <a:sym typeface="Arial"/>
                </a:rPr>
                <a:t>Fitolo</a:t>
              </a:r>
              <a:endParaRPr sz="2400">
                <a:solidFill>
                  <a:schemeClr val="dk1"/>
                </a:solidFill>
                <a:latin typeface="Arial"/>
                <a:ea typeface="Arial"/>
                <a:cs typeface="Arial"/>
                <a:sym typeface="Arial"/>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59"/>
          <p:cNvSpPr txBox="1"/>
          <p:nvPr/>
        </p:nvSpPr>
        <p:spPr>
          <a:xfrm>
            <a:off x="250825" y="0"/>
            <a:ext cx="8713788" cy="11695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800" b="1">
                <a:solidFill>
                  <a:schemeClr val="dk1"/>
                </a:solidFill>
                <a:latin typeface="Arial"/>
                <a:ea typeface="Arial"/>
                <a:cs typeface="Arial"/>
                <a:sym typeface="Arial"/>
              </a:rPr>
              <a:t>Degradazione della clorofilla (III) </a:t>
            </a:r>
            <a:endParaRPr/>
          </a:p>
          <a:p>
            <a:pPr marL="0" marR="0" lvl="0" indent="0" algn="ctr" rtl="0">
              <a:spcBef>
                <a:spcPts val="1400"/>
              </a:spcBef>
              <a:spcAft>
                <a:spcPts val="0"/>
              </a:spcAft>
              <a:buNone/>
            </a:pPr>
            <a:r>
              <a:rPr lang="it-IT" sz="2800" b="1">
                <a:solidFill>
                  <a:schemeClr val="dk1"/>
                </a:solidFill>
                <a:latin typeface="Arial"/>
                <a:ea typeface="Arial"/>
                <a:cs typeface="Arial"/>
                <a:sym typeface="Arial"/>
              </a:rPr>
              <a:t>degradazione termica con decarbossimetilazione </a:t>
            </a:r>
            <a:endParaRPr sz="2800" b="1">
              <a:solidFill>
                <a:schemeClr val="dk1"/>
              </a:solidFill>
              <a:latin typeface="Arial"/>
              <a:ea typeface="Arial"/>
              <a:cs typeface="Arial"/>
              <a:sym typeface="Arial"/>
            </a:endParaRPr>
          </a:p>
        </p:txBody>
      </p:sp>
      <p:pic>
        <p:nvPicPr>
          <p:cNvPr id="733" name="Google Shape;733;p59" descr="1-s2.0-S0963996914003627-gr1.jpg"/>
          <p:cNvPicPr preferRelativeResize="0"/>
          <p:nvPr/>
        </p:nvPicPr>
        <p:blipFill rotWithShape="1">
          <a:blip r:embed="rId3">
            <a:alphaModFix/>
          </a:blip>
          <a:srcRect/>
          <a:stretch/>
        </p:blipFill>
        <p:spPr>
          <a:xfrm>
            <a:off x="1043608" y="1628800"/>
            <a:ext cx="7150794" cy="4680520"/>
          </a:xfrm>
          <a:prstGeom prst="rect">
            <a:avLst/>
          </a:prstGeom>
          <a:noFill/>
          <a:ln>
            <a:noFill/>
          </a:ln>
        </p:spPr>
      </p:pic>
      <p:sp>
        <p:nvSpPr>
          <p:cNvPr id="734" name="Google Shape;734;p59"/>
          <p:cNvSpPr/>
          <p:nvPr/>
        </p:nvSpPr>
        <p:spPr>
          <a:xfrm>
            <a:off x="251520" y="2132856"/>
            <a:ext cx="720080" cy="648072"/>
          </a:xfrm>
          <a:prstGeom prst="rect">
            <a:avLst/>
          </a:prstGeom>
          <a:solidFill>
            <a:srgbClr val="259915"/>
          </a:solidFill>
          <a:ln w="9525" cap="flat" cmpd="sng">
            <a:solidFill>
              <a:srgbClr val="53A05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735" name="Google Shape;735;p59" descr="UNADJUSTEDNONRAW_mini_1a0e.jpg"/>
          <p:cNvPicPr preferRelativeResize="0"/>
          <p:nvPr/>
        </p:nvPicPr>
        <p:blipFill rotWithShape="1">
          <a:blip r:embed="rId4">
            <a:alphaModFix/>
          </a:blip>
          <a:srcRect/>
          <a:stretch/>
        </p:blipFill>
        <p:spPr>
          <a:xfrm>
            <a:off x="251520" y="4658208"/>
            <a:ext cx="720080" cy="643000"/>
          </a:xfrm>
          <a:prstGeom prst="rect">
            <a:avLst/>
          </a:prstGeom>
          <a:noFill/>
          <a:ln>
            <a:noFill/>
          </a:ln>
        </p:spPr>
      </p:pic>
      <p:sp>
        <p:nvSpPr>
          <p:cNvPr id="736" name="Google Shape;736;p59"/>
          <p:cNvSpPr/>
          <p:nvPr/>
        </p:nvSpPr>
        <p:spPr>
          <a:xfrm>
            <a:off x="8244408" y="2132856"/>
            <a:ext cx="720080" cy="648072"/>
          </a:xfrm>
          <a:prstGeom prst="rect">
            <a:avLst/>
          </a:prstGeom>
          <a:solidFill>
            <a:srgbClr val="79974C"/>
          </a:solidFill>
          <a:ln w="9525" cap="flat" cmpd="sng">
            <a:solidFill>
              <a:srgbClr val="7997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37" name="Google Shape;737;p59"/>
          <p:cNvSpPr/>
          <p:nvPr/>
        </p:nvSpPr>
        <p:spPr>
          <a:xfrm>
            <a:off x="8244408" y="4581128"/>
            <a:ext cx="720080" cy="648072"/>
          </a:xfrm>
          <a:prstGeom prst="rect">
            <a:avLst/>
          </a:prstGeom>
          <a:solidFill>
            <a:srgbClr val="6C5C2F"/>
          </a:solidFill>
          <a:ln w="9525" cap="flat" cmpd="sng">
            <a:solidFill>
              <a:srgbClr val="7997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Scienza sensoriale e alimenti (1)</a:t>
            </a:r>
            <a:endParaRPr/>
          </a:p>
        </p:txBody>
      </p:sp>
      <p:sp>
        <p:nvSpPr>
          <p:cNvPr id="160" name="Google Shape;160;p6"/>
          <p:cNvSpPr txBox="1">
            <a:spLocks noGrp="1"/>
          </p:cNvSpPr>
          <p:nvPr>
            <p:ph type="body" idx="1"/>
          </p:nvPr>
        </p:nvSpPr>
        <p:spPr>
          <a:xfrm>
            <a:off x="179388" y="1341438"/>
            <a:ext cx="8424862" cy="5516562"/>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3200"/>
              <a:buFont typeface="Noto Sans Symbols"/>
              <a:buNone/>
            </a:pPr>
            <a:r>
              <a:rPr lang="it-IT">
                <a:latin typeface="Arial"/>
                <a:ea typeface="Arial"/>
                <a:cs typeface="Arial"/>
                <a:sym typeface="Arial"/>
              </a:rPr>
              <a:t>	</a:t>
            </a:r>
            <a:r>
              <a:rPr lang="it-IT" sz="2600">
                <a:latin typeface="Arial"/>
                <a:ea typeface="Arial"/>
                <a:cs typeface="Arial"/>
                <a:sym typeface="Arial"/>
              </a:rPr>
              <a:t>Questa scienza che deve confrontarsi con il fatto che</a:t>
            </a:r>
            <a:endParaRPr/>
          </a:p>
          <a:p>
            <a:pPr marL="342900" lvl="0" indent="-342900" algn="just" rtl="0">
              <a:spcBef>
                <a:spcPts val="200"/>
              </a:spcBef>
              <a:spcAft>
                <a:spcPts val="0"/>
              </a:spcAft>
              <a:buSzPts val="1000"/>
              <a:buFont typeface="Noto Sans Symbols"/>
              <a:buNone/>
            </a:pPr>
            <a:endParaRPr sz="1000">
              <a:latin typeface="Arial"/>
              <a:ea typeface="Arial"/>
              <a:cs typeface="Arial"/>
              <a:sym typeface="Arial"/>
            </a:endParaRPr>
          </a:p>
          <a:p>
            <a:pPr marL="342900" lvl="0" indent="-342900" algn="just" rtl="0">
              <a:spcBef>
                <a:spcPts val="520"/>
              </a:spcBef>
              <a:spcAft>
                <a:spcPts val="0"/>
              </a:spcAft>
              <a:buSzPts val="2600"/>
              <a:buChar char="●"/>
            </a:pPr>
            <a:r>
              <a:rPr lang="it-IT" sz="2600">
                <a:latin typeface="Arial"/>
                <a:ea typeface="Arial"/>
                <a:cs typeface="Arial"/>
                <a:sym typeface="Arial"/>
              </a:rPr>
              <a:t>dobbiamo mangiare al fine di vivere</a:t>
            </a:r>
            <a:endParaRPr/>
          </a:p>
          <a:p>
            <a:pPr marL="342900" lvl="0" indent="-342900" algn="just" rtl="0">
              <a:spcBef>
                <a:spcPts val="520"/>
              </a:spcBef>
              <a:spcAft>
                <a:spcPts val="0"/>
              </a:spcAft>
              <a:buSzPts val="2600"/>
              <a:buChar char="●"/>
            </a:pPr>
            <a:r>
              <a:rPr lang="it-IT" sz="2600">
                <a:latin typeface="Arial"/>
                <a:ea typeface="Arial"/>
                <a:cs typeface="Arial"/>
                <a:sym typeface="Arial"/>
              </a:rPr>
              <a:t>gli uomini non mangiano indifferentemente qualsiasi cibo pur di sfamarsi</a:t>
            </a:r>
            <a:endParaRPr/>
          </a:p>
          <a:p>
            <a:pPr marL="342900" lvl="0" indent="-279400" algn="just" rtl="0">
              <a:spcBef>
                <a:spcPts val="200"/>
              </a:spcBef>
              <a:spcAft>
                <a:spcPts val="0"/>
              </a:spcAft>
              <a:buSzPts val="1000"/>
              <a:buNone/>
            </a:pPr>
            <a:endParaRPr sz="1000">
              <a:latin typeface="Arial"/>
              <a:ea typeface="Arial"/>
              <a:cs typeface="Arial"/>
              <a:sym typeface="Arial"/>
            </a:endParaRPr>
          </a:p>
          <a:p>
            <a:pPr marL="342900" lvl="0" indent="-342900" algn="just" rtl="0">
              <a:spcBef>
                <a:spcPts val="520"/>
              </a:spcBef>
              <a:spcAft>
                <a:spcPts val="0"/>
              </a:spcAft>
              <a:buSzPts val="2600"/>
              <a:buFont typeface="Noto Sans Symbols"/>
              <a:buNone/>
            </a:pPr>
            <a:r>
              <a:rPr lang="it-IT" sz="2600">
                <a:latin typeface="Arial"/>
                <a:ea typeface="Arial"/>
                <a:cs typeface="Arial"/>
                <a:sym typeface="Arial"/>
              </a:rPr>
              <a:t>	Deve quindi studiare quali cibi vengono scelti per mangiare, ciò comporta la valutazione delle emozioni e delle capacità cognitive. </a:t>
            </a:r>
            <a:endParaRPr/>
          </a:p>
          <a:p>
            <a:pPr marL="342900" lvl="0" indent="-342900" algn="just" rtl="0">
              <a:spcBef>
                <a:spcPts val="200"/>
              </a:spcBef>
              <a:spcAft>
                <a:spcPts val="0"/>
              </a:spcAft>
              <a:buSzPts val="1000"/>
              <a:buFont typeface="Noto Sans Symbols"/>
              <a:buNone/>
            </a:pPr>
            <a:endParaRPr sz="1000">
              <a:latin typeface="Arial"/>
              <a:ea typeface="Arial"/>
              <a:cs typeface="Arial"/>
              <a:sym typeface="Arial"/>
            </a:endParaRPr>
          </a:p>
          <a:p>
            <a:pPr marL="342900" lvl="0" indent="-342900" algn="just" rtl="0">
              <a:spcBef>
                <a:spcPts val="520"/>
              </a:spcBef>
              <a:spcAft>
                <a:spcPts val="0"/>
              </a:spcAft>
              <a:buSzPts val="2600"/>
              <a:buFont typeface="Noto Sans Symbols"/>
              <a:buNone/>
            </a:pPr>
            <a:r>
              <a:rPr lang="it-IT" sz="2600">
                <a:latin typeface="Arial"/>
                <a:ea typeface="Arial"/>
                <a:cs typeface="Arial"/>
                <a:sym typeface="Arial"/>
              </a:rPr>
              <a:t>	</a:t>
            </a:r>
            <a:r>
              <a:rPr lang="it-IT" sz="2600">
                <a:solidFill>
                  <a:schemeClr val="hlink"/>
                </a:solidFill>
                <a:latin typeface="Arial"/>
                <a:ea typeface="Arial"/>
                <a:cs typeface="Arial"/>
                <a:sym typeface="Arial"/>
              </a:rPr>
              <a:t>Produrre cibo che nessuno intende mangiare, sebbene questo possa risultare sicuro o nutriente, è, nella maggior parte dei casi, completamente inutile.</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600" b="1">
                <a:latin typeface="Comic Sans MS"/>
                <a:ea typeface="Comic Sans MS"/>
                <a:cs typeface="Comic Sans MS"/>
                <a:sym typeface="Comic Sans MS"/>
              </a:rPr>
              <a:t>B. Modificazione colore da processo</a:t>
            </a:r>
            <a:endParaRPr/>
          </a:p>
        </p:txBody>
      </p:sp>
      <p:sp>
        <p:nvSpPr>
          <p:cNvPr id="743" name="Google Shape;743;p60"/>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533400" lvl="0" indent="-342900" algn="just" rtl="0">
              <a:spcBef>
                <a:spcPts val="0"/>
              </a:spcBef>
              <a:spcAft>
                <a:spcPts val="0"/>
              </a:spcAft>
              <a:buSzPts val="3000"/>
              <a:buNone/>
            </a:pPr>
            <a:endParaRPr sz="3000">
              <a:latin typeface="Arial"/>
              <a:ea typeface="Arial"/>
              <a:cs typeface="Arial"/>
              <a:sym typeface="Arial"/>
            </a:endParaRPr>
          </a:p>
          <a:p>
            <a:pPr marL="914400" lvl="1" indent="-292100" algn="just" rtl="0">
              <a:spcBef>
                <a:spcPts val="520"/>
              </a:spcBef>
              <a:spcAft>
                <a:spcPts val="0"/>
              </a:spcAft>
              <a:buSzPts val="2600"/>
              <a:buNone/>
            </a:pPr>
            <a:endParaRPr sz="2600">
              <a:latin typeface="Arial"/>
              <a:ea typeface="Arial"/>
              <a:cs typeface="Arial"/>
              <a:sym typeface="Arial"/>
            </a:endParaRPr>
          </a:p>
        </p:txBody>
      </p:sp>
      <p:sp>
        <p:nvSpPr>
          <p:cNvPr id="744" name="Google Shape;744;p60"/>
          <p:cNvSpPr/>
          <p:nvPr/>
        </p:nvSpPr>
        <p:spPr>
          <a:xfrm>
            <a:off x="468313" y="1268413"/>
            <a:ext cx="8229600" cy="1612900"/>
          </a:xfrm>
          <a:prstGeom prst="rect">
            <a:avLst/>
          </a:prstGeom>
          <a:noFill/>
          <a:ln>
            <a:noFill/>
          </a:ln>
        </p:spPr>
        <p:txBody>
          <a:bodyPr spcFirstLastPara="1" wrap="square" lIns="91425" tIns="45700" rIns="91425" bIns="45700" anchor="t" anchorCtr="0">
            <a:noAutofit/>
          </a:bodyPr>
          <a:lstStyle/>
          <a:p>
            <a:pPr marL="533400" marR="0" lvl="0" indent="-533400" algn="just" rtl="0">
              <a:spcBef>
                <a:spcPts val="0"/>
              </a:spcBef>
              <a:spcAft>
                <a:spcPts val="0"/>
              </a:spcAft>
              <a:buClr>
                <a:schemeClr val="dk1"/>
              </a:buClr>
              <a:buSzPts val="2400"/>
              <a:buFont typeface="Arial"/>
              <a:buChar char="•"/>
            </a:pPr>
            <a:r>
              <a:rPr lang="it-IT" sz="2400" b="1">
                <a:solidFill>
                  <a:schemeClr val="dk1"/>
                </a:solidFill>
                <a:latin typeface="Arial"/>
                <a:ea typeface="Arial"/>
                <a:cs typeface="Arial"/>
                <a:sym typeface="Arial"/>
              </a:rPr>
              <a:t>Reazioni di imbrunimento non enzimatico</a:t>
            </a:r>
            <a:endParaRPr/>
          </a:p>
          <a:p>
            <a:pPr marL="914400" marR="0" lvl="1" indent="-457200" algn="just" rtl="0">
              <a:spcBef>
                <a:spcPts val="480"/>
              </a:spcBef>
              <a:spcAft>
                <a:spcPts val="0"/>
              </a:spcAft>
              <a:buClr>
                <a:schemeClr val="dk1"/>
              </a:buClr>
              <a:buSzPts val="2400"/>
              <a:buFont typeface="Arial"/>
              <a:buChar char="–"/>
            </a:pPr>
            <a:r>
              <a:rPr lang="it-IT" sz="2400" b="0" i="0" u="none" strike="noStrike" cap="none">
                <a:solidFill>
                  <a:schemeClr val="dk1"/>
                </a:solidFill>
                <a:latin typeface="Arial"/>
                <a:ea typeface="Arial"/>
                <a:cs typeface="Arial"/>
                <a:sym typeface="Arial"/>
              </a:rPr>
              <a:t>Reazione di Maillard</a:t>
            </a:r>
            <a:endParaRPr/>
          </a:p>
          <a:p>
            <a:pPr marL="914400" marR="0" lvl="1" indent="-457200" algn="just" rtl="0">
              <a:spcBef>
                <a:spcPts val="480"/>
              </a:spcBef>
              <a:spcAft>
                <a:spcPts val="0"/>
              </a:spcAft>
              <a:buClr>
                <a:schemeClr val="dk1"/>
              </a:buClr>
              <a:buSzPts val="2400"/>
              <a:buFont typeface="Arial"/>
              <a:buChar char="–"/>
            </a:pPr>
            <a:r>
              <a:rPr lang="it-IT" sz="2400" b="0" i="0" u="none" strike="noStrike" cap="none">
                <a:solidFill>
                  <a:schemeClr val="dk1"/>
                </a:solidFill>
                <a:latin typeface="Arial"/>
                <a:ea typeface="Arial"/>
                <a:cs typeface="Arial"/>
                <a:sym typeface="Arial"/>
              </a:rPr>
              <a:t>Reazione di caramellizzazione</a:t>
            </a:r>
            <a:endParaRPr/>
          </a:p>
          <a:p>
            <a:pPr marL="914400" marR="0" lvl="1" indent="-304800" algn="just" rtl="0">
              <a:spcBef>
                <a:spcPts val="48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pic>
        <p:nvPicPr>
          <p:cNvPr id="745" name="Google Shape;745;p60" descr="Maillard"/>
          <p:cNvPicPr preferRelativeResize="0"/>
          <p:nvPr/>
        </p:nvPicPr>
        <p:blipFill rotWithShape="1">
          <a:blip r:embed="rId3">
            <a:alphaModFix/>
          </a:blip>
          <a:srcRect/>
          <a:stretch/>
        </p:blipFill>
        <p:spPr>
          <a:xfrm>
            <a:off x="1547664" y="2708920"/>
            <a:ext cx="6337300" cy="40862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61"/>
          <p:cNvSpPr txBox="1">
            <a:spLocks noGrp="1"/>
          </p:cNvSpPr>
          <p:nvPr>
            <p:ph type="title"/>
          </p:nvPr>
        </p:nvSpPr>
        <p:spPr>
          <a:xfrm>
            <a:off x="107504"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600" b="1">
                <a:latin typeface="Comic Sans MS"/>
                <a:ea typeface="Comic Sans MS"/>
                <a:cs typeface="Comic Sans MS"/>
                <a:sym typeface="Comic Sans MS"/>
              </a:rPr>
              <a:t>C. Coloranti artificiali</a:t>
            </a:r>
            <a:endParaRPr/>
          </a:p>
        </p:txBody>
      </p:sp>
      <p:sp>
        <p:nvSpPr>
          <p:cNvPr id="751" name="Google Shape;751;p61"/>
          <p:cNvSpPr txBox="1">
            <a:spLocks noGrp="1"/>
          </p:cNvSpPr>
          <p:nvPr>
            <p:ph type="body" idx="1"/>
          </p:nvPr>
        </p:nvSpPr>
        <p:spPr>
          <a:xfrm>
            <a:off x="457200" y="1782763"/>
            <a:ext cx="8229600" cy="4525962"/>
          </a:xfrm>
          <a:prstGeom prst="rect">
            <a:avLst/>
          </a:prstGeom>
          <a:noFill/>
          <a:ln>
            <a:noFill/>
          </a:ln>
        </p:spPr>
        <p:txBody>
          <a:bodyPr spcFirstLastPara="1" wrap="square" lIns="91425" tIns="45700" rIns="91425" bIns="45700" anchor="t" anchorCtr="0">
            <a:noAutofit/>
          </a:bodyPr>
          <a:lstStyle/>
          <a:p>
            <a:pPr marL="533400" lvl="0" indent="-533400" algn="just" rtl="0">
              <a:spcBef>
                <a:spcPts val="0"/>
              </a:spcBef>
              <a:spcAft>
                <a:spcPts val="0"/>
              </a:spcAft>
              <a:buSzPts val="2400"/>
              <a:buChar char="●"/>
            </a:pPr>
            <a:r>
              <a:rPr lang="it-IT" sz="2400" b="1">
                <a:latin typeface="Arial"/>
                <a:ea typeface="Arial"/>
                <a:cs typeface="Arial"/>
                <a:sym typeface="Arial"/>
              </a:rPr>
              <a:t>Molecole naturali o artificiali aggiunte per:</a:t>
            </a:r>
            <a:endParaRPr/>
          </a:p>
          <a:p>
            <a:pPr marL="0" lvl="0" indent="0" algn="just" rtl="0">
              <a:spcBef>
                <a:spcPts val="480"/>
              </a:spcBef>
              <a:spcAft>
                <a:spcPts val="0"/>
              </a:spcAft>
              <a:buSzPts val="2400"/>
              <a:buFont typeface="Arial"/>
              <a:buNone/>
            </a:pPr>
            <a:endParaRPr sz="2400" b="1">
              <a:latin typeface="Arial"/>
              <a:ea typeface="Arial"/>
              <a:cs typeface="Arial"/>
              <a:sym typeface="Arial"/>
            </a:endParaRPr>
          </a:p>
          <a:p>
            <a:pPr marL="914400" lvl="1" indent="-457200" algn="just" rtl="0">
              <a:spcBef>
                <a:spcPts val="480"/>
              </a:spcBef>
              <a:spcAft>
                <a:spcPts val="0"/>
              </a:spcAft>
              <a:buSzPts val="2400"/>
              <a:buChar char="⚪"/>
            </a:pPr>
            <a:r>
              <a:rPr lang="it-IT" sz="2400">
                <a:latin typeface="Arial"/>
                <a:ea typeface="Arial"/>
                <a:cs typeface="Arial"/>
                <a:sym typeface="Arial"/>
              </a:rPr>
              <a:t>Conferire colori delle materie prime </a:t>
            </a:r>
            <a:endParaRPr sz="2400">
              <a:latin typeface="Arial"/>
              <a:ea typeface="Arial"/>
              <a:cs typeface="Arial"/>
              <a:sym typeface="Arial"/>
            </a:endParaRPr>
          </a:p>
          <a:p>
            <a:pPr marL="457200" lvl="1" indent="0" algn="just" rtl="0">
              <a:spcBef>
                <a:spcPts val="480"/>
              </a:spcBef>
              <a:spcAft>
                <a:spcPts val="0"/>
              </a:spcAft>
              <a:buSzPts val="2400"/>
              <a:buFont typeface="Arial"/>
              <a:buNone/>
            </a:pPr>
            <a:r>
              <a:rPr lang="it-IT" sz="2400">
                <a:latin typeface="Arial"/>
                <a:ea typeface="Arial"/>
                <a:cs typeface="Arial"/>
                <a:sym typeface="Arial"/>
              </a:rPr>
              <a:t>	(es. aranciata = arancio, verde = menta)</a:t>
            </a:r>
            <a:endParaRPr/>
          </a:p>
          <a:p>
            <a:pPr marL="914400" lvl="1" indent="-381000" algn="just" rtl="0">
              <a:spcBef>
                <a:spcPts val="240"/>
              </a:spcBef>
              <a:spcAft>
                <a:spcPts val="0"/>
              </a:spcAft>
              <a:buSzPts val="1200"/>
              <a:buNone/>
            </a:pPr>
            <a:endParaRPr sz="1200">
              <a:latin typeface="Arial"/>
              <a:ea typeface="Arial"/>
              <a:cs typeface="Arial"/>
              <a:sym typeface="Arial"/>
            </a:endParaRPr>
          </a:p>
          <a:p>
            <a:pPr marL="914400" lvl="1" indent="-457200" algn="just" rtl="0">
              <a:spcBef>
                <a:spcPts val="480"/>
              </a:spcBef>
              <a:spcAft>
                <a:spcPts val="0"/>
              </a:spcAft>
              <a:buSzPts val="2400"/>
              <a:buChar char="⚪"/>
            </a:pPr>
            <a:r>
              <a:rPr lang="it-IT" sz="2400">
                <a:latin typeface="Arial"/>
                <a:ea typeface="Arial"/>
                <a:cs typeface="Arial"/>
                <a:sym typeface="Arial"/>
              </a:rPr>
              <a:t>Conferire particolari caratteristiche colorimetriche (blu) per incrementare accettabilità sensoriale</a:t>
            </a:r>
            <a:endParaRPr/>
          </a:p>
          <a:p>
            <a:pPr marL="457200" lvl="1" indent="0" algn="just" rtl="0">
              <a:spcBef>
                <a:spcPts val="240"/>
              </a:spcBef>
              <a:spcAft>
                <a:spcPts val="0"/>
              </a:spcAft>
              <a:buSzPts val="1200"/>
              <a:buFont typeface="Arial"/>
              <a:buNone/>
            </a:pPr>
            <a:endParaRPr sz="1200">
              <a:latin typeface="Arial"/>
              <a:ea typeface="Arial"/>
              <a:cs typeface="Arial"/>
              <a:sym typeface="Arial"/>
            </a:endParaRPr>
          </a:p>
          <a:p>
            <a:pPr marL="914400" lvl="1" indent="-457200" algn="just" rtl="0">
              <a:spcBef>
                <a:spcPts val="480"/>
              </a:spcBef>
              <a:spcAft>
                <a:spcPts val="0"/>
              </a:spcAft>
              <a:buSzPts val="2400"/>
              <a:buChar char="⚪"/>
            </a:pPr>
            <a:r>
              <a:rPr lang="it-IT" sz="2400">
                <a:latin typeface="Arial"/>
                <a:ea typeface="Arial"/>
                <a:cs typeface="Arial"/>
                <a:sym typeface="Arial"/>
              </a:rPr>
              <a:t>Ripristino caratteristiche colorimetriche alterate da processo</a:t>
            </a:r>
            <a:endParaRPr/>
          </a:p>
          <a:p>
            <a:pPr marL="457200" lvl="1" indent="0" algn="just" rtl="0">
              <a:spcBef>
                <a:spcPts val="480"/>
              </a:spcBef>
              <a:spcAft>
                <a:spcPts val="0"/>
              </a:spcAft>
              <a:buSzPts val="2400"/>
              <a:buNone/>
            </a:pPr>
            <a:endParaRPr sz="2400">
              <a:latin typeface="Arial"/>
              <a:ea typeface="Arial"/>
              <a:cs typeface="Arial"/>
              <a:sym typeface="Arial"/>
            </a:endParaRPr>
          </a:p>
          <a:p>
            <a:pPr marL="457200" lvl="1" indent="-457200" algn="just" rtl="0">
              <a:spcBef>
                <a:spcPts val="480"/>
              </a:spcBef>
              <a:spcAft>
                <a:spcPts val="0"/>
              </a:spcAft>
              <a:buSzPts val="2400"/>
              <a:buNone/>
            </a:pPr>
            <a:r>
              <a:rPr lang="it-IT" sz="2400">
                <a:latin typeface="Arial"/>
                <a:ea typeface="Arial"/>
                <a:cs typeface="Arial"/>
                <a:sym typeface="Arial"/>
              </a:rPr>
              <a:t>Devono essere indicati in etichetta (lettera E100 – E 199)</a:t>
            </a:r>
            <a:endParaRPr sz="2400">
              <a:latin typeface="Arial"/>
              <a:ea typeface="Arial"/>
              <a:cs typeface="Arial"/>
              <a:sym typeface="Arial"/>
            </a:endParaRPr>
          </a:p>
        </p:txBody>
      </p:sp>
      <p:pic>
        <p:nvPicPr>
          <p:cNvPr id="752" name="Google Shape;752;p61"/>
          <p:cNvPicPr preferRelativeResize="0"/>
          <p:nvPr/>
        </p:nvPicPr>
        <p:blipFill rotWithShape="1">
          <a:blip r:embed="rId3">
            <a:alphaModFix/>
          </a:blip>
          <a:srcRect/>
          <a:stretch/>
        </p:blipFill>
        <p:spPr>
          <a:xfrm>
            <a:off x="7035304" y="7020"/>
            <a:ext cx="2123728" cy="159074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62"/>
          <p:cNvSpPr txBox="1">
            <a:spLocks noGrp="1"/>
          </p:cNvSpPr>
          <p:nvPr>
            <p:ph type="title"/>
          </p:nvPr>
        </p:nvSpPr>
        <p:spPr>
          <a:xfrm>
            <a:off x="457200" y="274638"/>
            <a:ext cx="8229600" cy="922337"/>
          </a:xfrm>
          <a:prstGeom prst="rect">
            <a:avLst/>
          </a:prstGeom>
          <a:solidFill>
            <a:schemeClr val="lt1"/>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200">
                <a:solidFill>
                  <a:srgbClr val="800000"/>
                </a:solidFill>
                <a:latin typeface="Comic Sans MS"/>
                <a:ea typeface="Comic Sans MS"/>
                <a:cs typeface="Comic Sans MS"/>
                <a:sym typeface="Comic Sans MS"/>
              </a:rPr>
              <a:t>Scopo valutazione oggettiva colore nel settore degli alimenti</a:t>
            </a:r>
            <a:endParaRPr/>
          </a:p>
        </p:txBody>
      </p:sp>
      <p:sp>
        <p:nvSpPr>
          <p:cNvPr id="758" name="Google Shape;758;p62"/>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800"/>
              <a:buChar char="●"/>
            </a:pPr>
            <a:r>
              <a:rPr lang="it-IT" sz="2800" b="1">
                <a:solidFill>
                  <a:srgbClr val="800000"/>
                </a:solidFill>
                <a:latin typeface="Arial"/>
                <a:ea typeface="Arial"/>
                <a:cs typeface="Arial"/>
                <a:sym typeface="Arial"/>
              </a:rPr>
              <a:t>Rispondenza a caratteristiche merceologiche e di qualità di un alimento </a:t>
            </a:r>
            <a:endParaRPr/>
          </a:p>
          <a:p>
            <a:pPr marL="457200" lvl="1" indent="0" algn="l" rtl="0">
              <a:spcBef>
                <a:spcPts val="240"/>
              </a:spcBef>
              <a:spcAft>
                <a:spcPts val="0"/>
              </a:spcAft>
              <a:buSzPts val="1200"/>
              <a:buNone/>
            </a:pPr>
            <a:endParaRPr sz="1200">
              <a:latin typeface="Arial"/>
              <a:ea typeface="Arial"/>
              <a:cs typeface="Arial"/>
              <a:sym typeface="Arial"/>
            </a:endParaRPr>
          </a:p>
          <a:p>
            <a:pPr marL="457200" lvl="1" indent="0" algn="l" rtl="0">
              <a:spcBef>
                <a:spcPts val="540"/>
              </a:spcBef>
              <a:spcAft>
                <a:spcPts val="0"/>
              </a:spcAft>
              <a:buSzPts val="2700"/>
              <a:buNone/>
            </a:pPr>
            <a:r>
              <a:rPr lang="it-IT">
                <a:latin typeface="Arial"/>
                <a:ea typeface="Arial"/>
                <a:cs typeface="Arial"/>
                <a:sym typeface="Arial"/>
              </a:rPr>
              <a:t>Freschezza</a:t>
            </a:r>
            <a:endParaRPr/>
          </a:p>
          <a:p>
            <a:pPr marL="742950" lvl="1" indent="-285750" algn="l" rtl="0">
              <a:spcBef>
                <a:spcPts val="540"/>
              </a:spcBef>
              <a:spcAft>
                <a:spcPts val="0"/>
              </a:spcAft>
              <a:buSzPts val="2700"/>
              <a:buChar char="⚪"/>
            </a:pPr>
            <a:r>
              <a:rPr lang="it-IT">
                <a:latin typeface="Arial"/>
                <a:ea typeface="Arial"/>
                <a:cs typeface="Arial"/>
                <a:sym typeface="Arial"/>
              </a:rPr>
              <a:t>Tonalità di rosso nella carne fresca cruda</a:t>
            </a:r>
            <a:endParaRPr/>
          </a:p>
          <a:p>
            <a:pPr marL="742950" lvl="1" indent="-285750" algn="l" rtl="0">
              <a:spcBef>
                <a:spcPts val="540"/>
              </a:spcBef>
              <a:spcAft>
                <a:spcPts val="0"/>
              </a:spcAft>
              <a:buSzPts val="2700"/>
              <a:buChar char="⚪"/>
            </a:pPr>
            <a:r>
              <a:rPr lang="it-IT">
                <a:latin typeface="Arial"/>
                <a:ea typeface="Arial"/>
                <a:cs typeface="Arial"/>
                <a:sym typeface="Arial"/>
              </a:rPr>
              <a:t>Tonalità verde negli ortaggi</a:t>
            </a:r>
            <a:endParaRPr/>
          </a:p>
          <a:p>
            <a:pPr marL="742950" lvl="1" indent="-114300" algn="l" rtl="0">
              <a:spcBef>
                <a:spcPts val="540"/>
              </a:spcBef>
              <a:spcAft>
                <a:spcPts val="0"/>
              </a:spcAft>
              <a:buSzPts val="2700"/>
              <a:buNone/>
            </a:pPr>
            <a:endParaRPr>
              <a:latin typeface="Arial"/>
              <a:ea typeface="Arial"/>
              <a:cs typeface="Arial"/>
              <a:sym typeface="Arial"/>
            </a:endParaRPr>
          </a:p>
          <a:p>
            <a:pPr marL="457200" lvl="1" indent="0" algn="l" rtl="0">
              <a:spcBef>
                <a:spcPts val="540"/>
              </a:spcBef>
              <a:spcAft>
                <a:spcPts val="0"/>
              </a:spcAft>
              <a:buSzPts val="2700"/>
              <a:buNone/>
            </a:pPr>
            <a:r>
              <a:rPr lang="it-IT">
                <a:latin typeface="Arial"/>
                <a:ea typeface="Arial"/>
                <a:cs typeface="Arial"/>
                <a:sym typeface="Arial"/>
              </a:rPr>
              <a:t>Classificazione partite di alimenti (conformità)</a:t>
            </a:r>
            <a:endParaRPr/>
          </a:p>
          <a:p>
            <a:pPr marL="742950" lvl="1" indent="-114300" algn="l" rtl="0">
              <a:spcBef>
                <a:spcPts val="540"/>
              </a:spcBef>
              <a:spcAft>
                <a:spcPts val="0"/>
              </a:spcAft>
              <a:buSzPts val="2700"/>
              <a:buNone/>
            </a:pPr>
            <a:endParaRPr>
              <a:latin typeface="Arial"/>
              <a:ea typeface="Arial"/>
              <a:cs typeface="Arial"/>
              <a:sym typeface="Arial"/>
            </a:endParaRPr>
          </a:p>
          <a:p>
            <a:pPr marL="457200" lvl="1" indent="0" algn="l" rtl="0">
              <a:spcBef>
                <a:spcPts val="540"/>
              </a:spcBef>
              <a:spcAft>
                <a:spcPts val="0"/>
              </a:spcAft>
              <a:buSzPts val="2700"/>
              <a:buNone/>
            </a:pPr>
            <a:r>
              <a:rPr lang="it-IT">
                <a:latin typeface="Arial"/>
                <a:ea typeface="Arial"/>
                <a:cs typeface="Arial"/>
                <a:sym typeface="Arial"/>
              </a:rPr>
              <a:t>Valutazione grado di maturazione frutta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63"/>
          <p:cNvSpPr txBox="1">
            <a:spLocks noGrp="1"/>
          </p:cNvSpPr>
          <p:nvPr>
            <p:ph type="body" idx="1"/>
          </p:nvPr>
        </p:nvSpPr>
        <p:spPr>
          <a:xfrm>
            <a:off x="467544" y="1700808"/>
            <a:ext cx="8229600" cy="4525963"/>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2400"/>
              <a:buChar char="●"/>
            </a:pPr>
            <a:r>
              <a:rPr lang="it-IT" sz="2400" b="1">
                <a:solidFill>
                  <a:srgbClr val="800000"/>
                </a:solidFill>
                <a:latin typeface="Arial"/>
                <a:ea typeface="Arial"/>
                <a:cs typeface="Arial"/>
                <a:sym typeface="Arial"/>
              </a:rPr>
              <a:t>Processo di coltivazione e/o allevamento</a:t>
            </a:r>
            <a:endParaRPr/>
          </a:p>
          <a:p>
            <a:pPr marL="342900" lvl="1" indent="-342900" algn="just" rtl="0">
              <a:lnSpc>
                <a:spcPct val="90000"/>
              </a:lnSpc>
              <a:spcBef>
                <a:spcPts val="480"/>
              </a:spcBef>
              <a:spcAft>
                <a:spcPts val="0"/>
              </a:spcAft>
              <a:buSzPts val="2400"/>
              <a:buFont typeface="Arial"/>
              <a:buChar char="•"/>
            </a:pPr>
            <a:r>
              <a:rPr lang="it-IT" sz="2400">
                <a:latin typeface="Arial"/>
                <a:ea typeface="Arial"/>
                <a:cs typeface="Arial"/>
                <a:sym typeface="Arial"/>
              </a:rPr>
              <a:t>Colore tuorlo d’uovo (concentrazione naturale pigmenti-xantofille o indotta via dieta)</a:t>
            </a:r>
            <a:endParaRPr sz="2400">
              <a:latin typeface="Arial"/>
              <a:ea typeface="Arial"/>
              <a:cs typeface="Arial"/>
              <a:sym typeface="Arial"/>
            </a:endParaRPr>
          </a:p>
          <a:p>
            <a:pPr marL="342900" lvl="1" indent="-342900" algn="just" rtl="0">
              <a:lnSpc>
                <a:spcPct val="90000"/>
              </a:lnSpc>
              <a:spcBef>
                <a:spcPts val="480"/>
              </a:spcBef>
              <a:spcAft>
                <a:spcPts val="0"/>
              </a:spcAft>
              <a:buSzPts val="2400"/>
              <a:buFont typeface="Arial"/>
              <a:buChar char="•"/>
            </a:pPr>
            <a:r>
              <a:rPr lang="it-IT" sz="2400">
                <a:latin typeface="Arial"/>
                <a:ea typeface="Arial"/>
                <a:cs typeface="Arial"/>
                <a:sym typeface="Arial"/>
              </a:rPr>
              <a:t>Colore vegetali verdi (concentrazione clorofille  per effetto concimazione)</a:t>
            </a:r>
            <a:endParaRPr sz="2400">
              <a:latin typeface="Arial"/>
              <a:ea typeface="Arial"/>
              <a:cs typeface="Arial"/>
              <a:sym typeface="Arial"/>
            </a:endParaRPr>
          </a:p>
          <a:p>
            <a:pPr marL="342900" lvl="0" indent="-190500" algn="just" rtl="0">
              <a:lnSpc>
                <a:spcPct val="90000"/>
              </a:lnSpc>
              <a:spcBef>
                <a:spcPts val="480"/>
              </a:spcBef>
              <a:spcAft>
                <a:spcPts val="0"/>
              </a:spcAft>
              <a:buSzPts val="2400"/>
              <a:buNone/>
            </a:pPr>
            <a:endParaRPr sz="2400" b="1">
              <a:solidFill>
                <a:srgbClr val="800000"/>
              </a:solidFill>
              <a:latin typeface="Arial"/>
              <a:ea typeface="Arial"/>
              <a:cs typeface="Arial"/>
              <a:sym typeface="Arial"/>
            </a:endParaRPr>
          </a:p>
          <a:p>
            <a:pPr marL="342900" lvl="0" indent="-342900" algn="just" rtl="0">
              <a:lnSpc>
                <a:spcPct val="90000"/>
              </a:lnSpc>
              <a:spcBef>
                <a:spcPts val="480"/>
              </a:spcBef>
              <a:spcAft>
                <a:spcPts val="0"/>
              </a:spcAft>
              <a:buSzPts val="2400"/>
              <a:buChar char="●"/>
            </a:pPr>
            <a:r>
              <a:rPr lang="it-IT" sz="2400" b="1">
                <a:solidFill>
                  <a:srgbClr val="800000"/>
                </a:solidFill>
                <a:latin typeface="Arial"/>
                <a:ea typeface="Arial"/>
                <a:cs typeface="Arial"/>
                <a:sym typeface="Arial"/>
              </a:rPr>
              <a:t>Intensità del processo </a:t>
            </a:r>
            <a:endParaRPr sz="2400" b="1">
              <a:solidFill>
                <a:srgbClr val="800000"/>
              </a:solidFill>
              <a:latin typeface="Arial"/>
              <a:ea typeface="Arial"/>
              <a:cs typeface="Arial"/>
              <a:sym typeface="Arial"/>
            </a:endParaRPr>
          </a:p>
          <a:p>
            <a:pPr marL="342900" lvl="1" indent="-342900" algn="just" rtl="0">
              <a:lnSpc>
                <a:spcPct val="90000"/>
              </a:lnSpc>
              <a:spcBef>
                <a:spcPts val="480"/>
              </a:spcBef>
              <a:spcAft>
                <a:spcPts val="0"/>
              </a:spcAft>
              <a:buSzPts val="2400"/>
              <a:buFont typeface="Arial"/>
              <a:buChar char="•"/>
            </a:pPr>
            <a:r>
              <a:rPr lang="it-IT" sz="2400">
                <a:latin typeface="Arial"/>
                <a:ea typeface="Arial"/>
                <a:cs typeface="Arial"/>
                <a:sym typeface="Arial"/>
              </a:rPr>
              <a:t>Grado di imbrunimento per NEB (cottura, tostatura)</a:t>
            </a:r>
            <a:endParaRPr/>
          </a:p>
          <a:p>
            <a:pPr marL="342900" lvl="0" indent="-190500" algn="just" rtl="0">
              <a:lnSpc>
                <a:spcPct val="90000"/>
              </a:lnSpc>
              <a:spcBef>
                <a:spcPts val="480"/>
              </a:spcBef>
              <a:spcAft>
                <a:spcPts val="0"/>
              </a:spcAft>
              <a:buSzPts val="2400"/>
              <a:buNone/>
            </a:pPr>
            <a:endParaRPr sz="2400" b="1">
              <a:solidFill>
                <a:srgbClr val="800000"/>
              </a:solidFill>
              <a:latin typeface="Arial"/>
              <a:ea typeface="Arial"/>
              <a:cs typeface="Arial"/>
              <a:sym typeface="Arial"/>
            </a:endParaRPr>
          </a:p>
          <a:p>
            <a:pPr marL="342900" lvl="0" indent="-342900" algn="just" rtl="0">
              <a:lnSpc>
                <a:spcPct val="90000"/>
              </a:lnSpc>
              <a:spcBef>
                <a:spcPts val="480"/>
              </a:spcBef>
              <a:spcAft>
                <a:spcPts val="0"/>
              </a:spcAft>
              <a:buSzPts val="2400"/>
              <a:buChar char="●"/>
            </a:pPr>
            <a:r>
              <a:rPr lang="it-IT" sz="2400" b="1">
                <a:solidFill>
                  <a:srgbClr val="800000"/>
                </a:solidFill>
                <a:latin typeface="Arial"/>
                <a:ea typeface="Arial"/>
                <a:cs typeface="Arial"/>
                <a:sym typeface="Arial"/>
              </a:rPr>
              <a:t>Stato di conservazione</a:t>
            </a:r>
            <a:endParaRPr/>
          </a:p>
          <a:p>
            <a:pPr marL="742950" lvl="1" indent="-285750" algn="l" rtl="0">
              <a:lnSpc>
                <a:spcPct val="90000"/>
              </a:lnSpc>
              <a:spcBef>
                <a:spcPts val="480"/>
              </a:spcBef>
              <a:spcAft>
                <a:spcPts val="0"/>
              </a:spcAft>
              <a:buSzPts val="2400"/>
              <a:buChar char="⚪"/>
            </a:pPr>
            <a:r>
              <a:rPr lang="it-IT" sz="2400">
                <a:latin typeface="Arial"/>
                <a:ea typeface="Arial"/>
                <a:cs typeface="Arial"/>
                <a:sym typeface="Arial"/>
              </a:rPr>
              <a:t>Imbrunimento mela fresca (reazione enzimatica)</a:t>
            </a:r>
            <a:endParaRPr/>
          </a:p>
          <a:p>
            <a:pPr marL="742950" lvl="1" indent="-285750" algn="l" rtl="0">
              <a:lnSpc>
                <a:spcPct val="90000"/>
              </a:lnSpc>
              <a:spcBef>
                <a:spcPts val="480"/>
              </a:spcBef>
              <a:spcAft>
                <a:spcPts val="0"/>
              </a:spcAft>
              <a:buSzPts val="2400"/>
              <a:buChar char="⚪"/>
            </a:pPr>
            <a:r>
              <a:rPr lang="it-IT" sz="2400">
                <a:latin typeface="Arial"/>
                <a:ea typeface="Arial"/>
                <a:cs typeface="Arial"/>
                <a:sym typeface="Arial"/>
              </a:rPr>
              <a:t>Imbrunimenti o inverdimenti in prodotti carnei (alterazione microbica e/o chimica)</a:t>
            </a:r>
            <a:endParaRPr/>
          </a:p>
        </p:txBody>
      </p:sp>
      <p:sp>
        <p:nvSpPr>
          <p:cNvPr id="764" name="Google Shape;764;p63"/>
          <p:cNvSpPr/>
          <p:nvPr/>
        </p:nvSpPr>
        <p:spPr>
          <a:xfrm>
            <a:off x="395288" y="260350"/>
            <a:ext cx="8229600" cy="1143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3200">
                <a:solidFill>
                  <a:srgbClr val="800000"/>
                </a:solidFill>
                <a:latin typeface="Comic Sans MS"/>
                <a:ea typeface="Comic Sans MS"/>
                <a:cs typeface="Comic Sans MS"/>
                <a:sym typeface="Comic Sans MS"/>
              </a:rPr>
              <a:t>Scopo valutazione oggettiva colore nel settore degli alimenti</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64"/>
          <p:cNvSpPr txBox="1">
            <a:spLocks noGrp="1"/>
          </p:cNvSpPr>
          <p:nvPr>
            <p:ph type="title"/>
          </p:nvPr>
        </p:nvSpPr>
        <p:spPr>
          <a:xfrm>
            <a:off x="457200" y="333375"/>
            <a:ext cx="8291513" cy="2374900"/>
          </a:xfrm>
          <a:prstGeom prst="rect">
            <a:avLst/>
          </a:prstGeom>
          <a:solidFill>
            <a:schemeClr val="lt1"/>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2200" b="1">
                <a:latin typeface="Comic Sans MS"/>
                <a:ea typeface="Comic Sans MS"/>
                <a:cs typeface="Comic Sans MS"/>
                <a:sym typeface="Comic Sans MS"/>
              </a:rPr>
              <a:t>Tre sono i fattori interconnessi che consentono la valutazione e definizione del colore di un oggetto in un dato ambiente.</a:t>
            </a:r>
            <a:br>
              <a:rPr lang="it-IT" sz="2200" b="1">
                <a:latin typeface="Comic Sans MS"/>
                <a:ea typeface="Comic Sans MS"/>
                <a:cs typeface="Comic Sans MS"/>
                <a:sym typeface="Comic Sans MS"/>
              </a:rPr>
            </a:br>
            <a:r>
              <a:rPr lang="it-IT" sz="2200" b="1">
                <a:latin typeface="Comic Sans MS"/>
                <a:ea typeface="Comic Sans MS"/>
                <a:cs typeface="Comic Sans MS"/>
                <a:sym typeface="Comic Sans MS"/>
              </a:rPr>
              <a:t>Essi riguardano </a:t>
            </a:r>
            <a:br>
              <a:rPr lang="it-IT" sz="2200" b="1">
                <a:latin typeface="Comic Sans MS"/>
                <a:ea typeface="Comic Sans MS"/>
                <a:cs typeface="Comic Sans MS"/>
                <a:sym typeface="Comic Sans MS"/>
              </a:rPr>
            </a:br>
            <a:r>
              <a:rPr lang="it-IT" sz="2200" b="1">
                <a:latin typeface="Comic Sans MS"/>
                <a:ea typeface="Comic Sans MS"/>
                <a:cs typeface="Comic Sans MS"/>
                <a:sym typeface="Comic Sans MS"/>
              </a:rPr>
              <a:t>(1) il processo umano della vista, </a:t>
            </a:r>
            <a:br>
              <a:rPr lang="it-IT" sz="2200" b="1">
                <a:latin typeface="Comic Sans MS"/>
                <a:ea typeface="Comic Sans MS"/>
                <a:cs typeface="Comic Sans MS"/>
                <a:sym typeface="Comic Sans MS"/>
              </a:rPr>
            </a:br>
            <a:r>
              <a:rPr lang="it-IT" sz="2200" b="1">
                <a:latin typeface="Comic Sans MS"/>
                <a:ea typeface="Comic Sans MS"/>
                <a:cs typeface="Comic Sans MS"/>
                <a:sym typeface="Comic Sans MS"/>
              </a:rPr>
              <a:t>(2) l’ambiente=effetto della luce sull’oggetto e </a:t>
            </a:r>
            <a:br>
              <a:rPr lang="it-IT" sz="2200" b="1">
                <a:latin typeface="Comic Sans MS"/>
                <a:ea typeface="Comic Sans MS"/>
                <a:cs typeface="Comic Sans MS"/>
                <a:sym typeface="Comic Sans MS"/>
              </a:rPr>
            </a:br>
            <a:r>
              <a:rPr lang="it-IT" sz="2200" b="1">
                <a:latin typeface="Comic Sans MS"/>
                <a:ea typeface="Comic Sans MS"/>
                <a:cs typeface="Comic Sans MS"/>
                <a:sym typeface="Comic Sans MS"/>
              </a:rPr>
              <a:t>(3) la natura dell’oggetto stesso</a:t>
            </a:r>
            <a:endParaRPr sz="2200" b="1">
              <a:latin typeface="Comic Sans MS"/>
              <a:ea typeface="Comic Sans MS"/>
              <a:cs typeface="Comic Sans MS"/>
              <a:sym typeface="Comic Sans MS"/>
            </a:endParaRPr>
          </a:p>
        </p:txBody>
      </p:sp>
      <p:sp>
        <p:nvSpPr>
          <p:cNvPr id="770" name="Google Shape;770;p64"/>
          <p:cNvSpPr txBox="1">
            <a:spLocks noGrp="1"/>
          </p:cNvSpPr>
          <p:nvPr>
            <p:ph type="body" idx="1"/>
          </p:nvPr>
        </p:nvSpPr>
        <p:spPr>
          <a:xfrm>
            <a:off x="395288" y="2852738"/>
            <a:ext cx="8229600" cy="37052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400"/>
              <a:buChar char="●"/>
            </a:pPr>
            <a:r>
              <a:rPr lang="it-IT" sz="2400">
                <a:latin typeface="Arial"/>
                <a:ea typeface="Arial"/>
                <a:cs typeface="Arial"/>
                <a:sym typeface="Arial"/>
              </a:rPr>
              <a:t>Nell’uomo, la percezione del colore è un fenomeno psicofisico  che è solo una parte del complesso processo della percezione visiva globale dell’informazione ottenuta attraverso gli occhi ed interpretata dal cervello.</a:t>
            </a:r>
            <a:endParaRPr/>
          </a:p>
          <a:p>
            <a:pPr marL="342900" lvl="0" indent="-342900" algn="l" rtl="0">
              <a:spcBef>
                <a:spcPts val="480"/>
              </a:spcBef>
              <a:spcAft>
                <a:spcPts val="0"/>
              </a:spcAft>
              <a:buSzPts val="2400"/>
              <a:buChar char="●"/>
            </a:pPr>
            <a:r>
              <a:rPr lang="it-IT" sz="2400">
                <a:latin typeface="Arial"/>
                <a:ea typeface="Arial"/>
                <a:cs typeface="Arial"/>
                <a:sym typeface="Arial"/>
              </a:rPr>
              <a:t>La visione di un oggetto è la sommatoria delle risposte riconosciute dal cervello dai segnali avuti dall’oggetto stesso.</a:t>
            </a:r>
            <a:endParaRPr/>
          </a:p>
          <a:p>
            <a:pPr marL="342900" lvl="0" indent="-342900" algn="l" rtl="0">
              <a:spcBef>
                <a:spcPts val="480"/>
              </a:spcBef>
              <a:spcAft>
                <a:spcPts val="0"/>
              </a:spcAft>
              <a:buSzPts val="2400"/>
              <a:buChar char="●"/>
            </a:pPr>
            <a:r>
              <a:rPr lang="it-IT" sz="2400">
                <a:latin typeface="Arial"/>
                <a:ea typeface="Arial"/>
                <a:cs typeface="Arial"/>
                <a:sym typeface="Arial"/>
              </a:rPr>
              <a:t>La sensazione deriva dall’oggetto nella modalità in cui esso si colloca in quell’ambiente</a:t>
            </a:r>
            <a:endParaRPr sz="2400">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65"/>
          <p:cNvSpPr txBox="1">
            <a:spLocks noGrp="1"/>
          </p:cNvSpPr>
          <p:nvPr>
            <p:ph type="title"/>
          </p:nvPr>
        </p:nvSpPr>
        <p:spPr>
          <a:xfrm>
            <a:off x="468313" y="260350"/>
            <a:ext cx="8229600" cy="850900"/>
          </a:xfrm>
          <a:prstGeom prst="rect">
            <a:avLst/>
          </a:prstGeom>
          <a:solidFill>
            <a:srgbClr val="FFFFFF"/>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4000">
                <a:solidFill>
                  <a:srgbClr val="CC0066"/>
                </a:solidFill>
                <a:latin typeface="Arial"/>
                <a:ea typeface="Arial"/>
                <a:cs typeface="Arial"/>
                <a:sym typeface="Arial"/>
              </a:rPr>
              <a:t>Cosa serve per percepire il colore </a:t>
            </a:r>
            <a:endParaRPr/>
          </a:p>
        </p:txBody>
      </p:sp>
      <p:sp>
        <p:nvSpPr>
          <p:cNvPr id="776" name="Google Shape;776;p65"/>
          <p:cNvSpPr txBox="1">
            <a:spLocks noGrp="1"/>
          </p:cNvSpPr>
          <p:nvPr>
            <p:ph type="body" idx="1"/>
          </p:nvPr>
        </p:nvSpPr>
        <p:spPr>
          <a:xfrm>
            <a:off x="1979613" y="1557338"/>
            <a:ext cx="5194300" cy="1541462"/>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2800"/>
              <a:buChar char="●"/>
            </a:pPr>
            <a:r>
              <a:rPr lang="it-IT" sz="2800" b="1">
                <a:latin typeface="Arial"/>
                <a:ea typeface="Arial"/>
                <a:cs typeface="Arial"/>
                <a:sym typeface="Arial"/>
              </a:rPr>
              <a:t>Osservatore</a:t>
            </a:r>
            <a:endParaRPr/>
          </a:p>
          <a:p>
            <a:pPr marL="342900" lvl="0" indent="-342900" algn="l" rtl="0">
              <a:lnSpc>
                <a:spcPct val="90000"/>
              </a:lnSpc>
              <a:spcBef>
                <a:spcPts val="560"/>
              </a:spcBef>
              <a:spcAft>
                <a:spcPts val="0"/>
              </a:spcAft>
              <a:buSzPts val="2800"/>
              <a:buChar char="●"/>
            </a:pPr>
            <a:r>
              <a:rPr lang="it-IT" sz="2800">
                <a:latin typeface="Arial"/>
                <a:ea typeface="Arial"/>
                <a:cs typeface="Arial"/>
                <a:sym typeface="Arial"/>
              </a:rPr>
              <a:t>Oggetto</a:t>
            </a:r>
            <a:endParaRPr/>
          </a:p>
          <a:p>
            <a:pPr marL="342900" lvl="0" indent="-342900" algn="l" rtl="0">
              <a:lnSpc>
                <a:spcPct val="90000"/>
              </a:lnSpc>
              <a:spcBef>
                <a:spcPts val="560"/>
              </a:spcBef>
              <a:spcAft>
                <a:spcPts val="0"/>
              </a:spcAft>
              <a:buSzPts val="2800"/>
              <a:buChar char="●"/>
            </a:pPr>
            <a:r>
              <a:rPr lang="it-IT" sz="2800">
                <a:latin typeface="Arial"/>
                <a:ea typeface="Arial"/>
                <a:cs typeface="Arial"/>
                <a:sym typeface="Arial"/>
              </a:rPr>
              <a:t>Sorgente luminosa</a:t>
            </a:r>
            <a:endParaRPr/>
          </a:p>
        </p:txBody>
      </p:sp>
      <p:pic>
        <p:nvPicPr>
          <p:cNvPr id="777" name="Google Shape;777;p65" descr="j0424026[1]"/>
          <p:cNvPicPr preferRelativeResize="0"/>
          <p:nvPr/>
        </p:nvPicPr>
        <p:blipFill rotWithShape="1">
          <a:blip r:embed="rId3">
            <a:alphaModFix/>
          </a:blip>
          <a:srcRect/>
          <a:stretch/>
        </p:blipFill>
        <p:spPr>
          <a:xfrm>
            <a:off x="6877050" y="4292600"/>
            <a:ext cx="1219200" cy="1784350"/>
          </a:xfrm>
          <a:prstGeom prst="rect">
            <a:avLst/>
          </a:prstGeom>
          <a:noFill/>
          <a:ln>
            <a:noFill/>
          </a:ln>
        </p:spPr>
      </p:pic>
      <p:pic>
        <p:nvPicPr>
          <p:cNvPr id="778" name="Google Shape;778;p65" descr="j0410389[1]"/>
          <p:cNvPicPr preferRelativeResize="0"/>
          <p:nvPr/>
        </p:nvPicPr>
        <p:blipFill rotWithShape="1">
          <a:blip r:embed="rId4">
            <a:alphaModFix/>
          </a:blip>
          <a:srcRect/>
          <a:stretch/>
        </p:blipFill>
        <p:spPr>
          <a:xfrm>
            <a:off x="468313" y="2924175"/>
            <a:ext cx="1574800" cy="2449513"/>
          </a:xfrm>
          <a:prstGeom prst="rect">
            <a:avLst/>
          </a:prstGeom>
          <a:noFill/>
          <a:ln>
            <a:noFill/>
          </a:ln>
        </p:spPr>
      </p:pic>
      <p:cxnSp>
        <p:nvCxnSpPr>
          <p:cNvPr id="779" name="Google Shape;779;p65"/>
          <p:cNvCxnSpPr/>
          <p:nvPr/>
        </p:nvCxnSpPr>
        <p:spPr>
          <a:xfrm rot="10800000" flipH="1">
            <a:off x="4572000" y="4149725"/>
            <a:ext cx="1655763" cy="1655763"/>
          </a:xfrm>
          <a:prstGeom prst="straightConnector1">
            <a:avLst/>
          </a:prstGeom>
          <a:noFill/>
          <a:ln w="9525" cap="flat" cmpd="sng">
            <a:solidFill>
              <a:schemeClr val="dk1"/>
            </a:solidFill>
            <a:prstDash val="solid"/>
            <a:round/>
            <a:headEnd type="none" w="med" len="med"/>
            <a:tailEnd type="triangle" w="med" len="med"/>
          </a:ln>
        </p:spPr>
      </p:cxnSp>
      <p:cxnSp>
        <p:nvCxnSpPr>
          <p:cNvPr id="780" name="Google Shape;780;p65"/>
          <p:cNvCxnSpPr/>
          <p:nvPr/>
        </p:nvCxnSpPr>
        <p:spPr>
          <a:xfrm>
            <a:off x="1908175" y="3429000"/>
            <a:ext cx="1727200" cy="1584325"/>
          </a:xfrm>
          <a:prstGeom prst="straightConnector1">
            <a:avLst/>
          </a:prstGeom>
          <a:noFill/>
          <a:ln w="9525" cap="flat" cmpd="sng">
            <a:solidFill>
              <a:schemeClr val="dk1"/>
            </a:solidFill>
            <a:prstDash val="solid"/>
            <a:round/>
            <a:headEnd type="none" w="med" len="med"/>
            <a:tailEnd type="triangle" w="med" len="med"/>
          </a:ln>
        </p:spPr>
      </p:cxnSp>
      <p:cxnSp>
        <p:nvCxnSpPr>
          <p:cNvPr id="781" name="Google Shape;781;p65"/>
          <p:cNvCxnSpPr/>
          <p:nvPr/>
        </p:nvCxnSpPr>
        <p:spPr>
          <a:xfrm rot="10800000" flipH="1">
            <a:off x="3995738" y="4005263"/>
            <a:ext cx="2016125" cy="1008062"/>
          </a:xfrm>
          <a:prstGeom prst="straightConnector1">
            <a:avLst/>
          </a:prstGeom>
          <a:noFill/>
          <a:ln w="9525" cap="flat" cmpd="sng">
            <a:solidFill>
              <a:schemeClr val="dk1"/>
            </a:solidFill>
            <a:prstDash val="solid"/>
            <a:round/>
            <a:headEnd type="none" w="med" len="med"/>
            <a:tailEnd type="triangle" w="med" len="med"/>
          </a:ln>
        </p:spPr>
      </p:cxnSp>
      <p:pic>
        <p:nvPicPr>
          <p:cNvPr id="782" name="Google Shape;782;p65" descr="colorwheel"/>
          <p:cNvPicPr preferRelativeResize="0"/>
          <p:nvPr/>
        </p:nvPicPr>
        <p:blipFill rotWithShape="1">
          <a:blip r:embed="rId5">
            <a:alphaModFix/>
          </a:blip>
          <a:srcRect/>
          <a:stretch/>
        </p:blipFill>
        <p:spPr>
          <a:xfrm>
            <a:off x="7164388" y="3068638"/>
            <a:ext cx="792162" cy="792162"/>
          </a:xfrm>
          <a:prstGeom prst="rect">
            <a:avLst/>
          </a:prstGeom>
          <a:noFill/>
          <a:ln>
            <a:noFill/>
          </a:ln>
        </p:spPr>
      </p:pic>
      <p:sp>
        <p:nvSpPr>
          <p:cNvPr id="783" name="Google Shape;783;p65"/>
          <p:cNvSpPr/>
          <p:nvPr/>
        </p:nvSpPr>
        <p:spPr>
          <a:xfrm>
            <a:off x="8101013" y="2205038"/>
            <a:ext cx="827087" cy="649287"/>
          </a:xfrm>
          <a:prstGeom prst="rect">
            <a:avLst/>
          </a:prstGeom>
          <a:solidFill>
            <a:srgbClr val="CC00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784" name="Google Shape;784;p65"/>
          <p:cNvCxnSpPr/>
          <p:nvPr/>
        </p:nvCxnSpPr>
        <p:spPr>
          <a:xfrm rot="10800000" flipH="1">
            <a:off x="7885113" y="3213100"/>
            <a:ext cx="647700" cy="215900"/>
          </a:xfrm>
          <a:prstGeom prst="straightConnector1">
            <a:avLst/>
          </a:prstGeom>
          <a:noFill/>
          <a:ln w="9525" cap="flat" cmpd="sng">
            <a:solidFill>
              <a:schemeClr val="dk1"/>
            </a:solidFill>
            <a:prstDash val="solid"/>
            <a:round/>
            <a:headEnd type="none" w="med" len="med"/>
            <a:tailEnd type="triangle" w="med" len="med"/>
          </a:ln>
        </p:spPr>
      </p:cxnSp>
      <p:cxnSp>
        <p:nvCxnSpPr>
          <p:cNvPr id="785" name="Google Shape;785;p65"/>
          <p:cNvCxnSpPr/>
          <p:nvPr/>
        </p:nvCxnSpPr>
        <p:spPr>
          <a:xfrm rot="10800000" flipH="1">
            <a:off x="7812088" y="2997200"/>
            <a:ext cx="360362" cy="288925"/>
          </a:xfrm>
          <a:prstGeom prst="straightConnector1">
            <a:avLst/>
          </a:prstGeom>
          <a:noFill/>
          <a:ln w="9525" cap="flat" cmpd="sng">
            <a:solidFill>
              <a:schemeClr val="dk1"/>
            </a:solidFill>
            <a:prstDash val="solid"/>
            <a:round/>
            <a:headEnd type="none" w="med" len="med"/>
            <a:tailEnd type="triangle" w="med" len="med"/>
          </a:ln>
        </p:spPr>
      </p:cxnSp>
      <p:cxnSp>
        <p:nvCxnSpPr>
          <p:cNvPr id="786" name="Google Shape;786;p65"/>
          <p:cNvCxnSpPr/>
          <p:nvPr/>
        </p:nvCxnSpPr>
        <p:spPr>
          <a:xfrm rot="10800000" flipH="1">
            <a:off x="7451725" y="2636838"/>
            <a:ext cx="358775" cy="433387"/>
          </a:xfrm>
          <a:prstGeom prst="straightConnector1">
            <a:avLst/>
          </a:prstGeom>
          <a:noFill/>
          <a:ln w="9525" cap="flat" cmpd="sng">
            <a:solidFill>
              <a:schemeClr val="dk1"/>
            </a:solidFill>
            <a:prstDash val="solid"/>
            <a:round/>
            <a:headEnd type="none" w="med" len="med"/>
            <a:tailEnd type="triangle" w="med" len="med"/>
          </a:ln>
        </p:spPr>
      </p:cxnSp>
      <p:pic>
        <p:nvPicPr>
          <p:cNvPr id="787" name="Google Shape;787;p65" descr="j0215374"/>
          <p:cNvPicPr preferRelativeResize="0"/>
          <p:nvPr/>
        </p:nvPicPr>
        <p:blipFill rotWithShape="1">
          <a:blip r:embed="rId6">
            <a:alphaModFix/>
          </a:blip>
          <a:srcRect/>
          <a:stretch/>
        </p:blipFill>
        <p:spPr>
          <a:xfrm>
            <a:off x="3348038" y="5013325"/>
            <a:ext cx="1455737" cy="1344613"/>
          </a:xfrm>
          <a:prstGeom prst="rect">
            <a:avLst/>
          </a:prstGeom>
          <a:noFill/>
          <a:ln>
            <a:noFill/>
          </a:ln>
        </p:spPr>
      </p:pic>
      <p:cxnSp>
        <p:nvCxnSpPr>
          <p:cNvPr id="788" name="Google Shape;788;p65"/>
          <p:cNvCxnSpPr/>
          <p:nvPr/>
        </p:nvCxnSpPr>
        <p:spPr>
          <a:xfrm>
            <a:off x="1619250" y="4797425"/>
            <a:ext cx="2305050" cy="863600"/>
          </a:xfrm>
          <a:prstGeom prst="straightConnector1">
            <a:avLst/>
          </a:prstGeom>
          <a:noFill/>
          <a:ln w="9525" cap="flat" cmpd="sng">
            <a:solidFill>
              <a:schemeClr val="dk1"/>
            </a:solidFill>
            <a:prstDash val="solid"/>
            <a:round/>
            <a:headEnd type="none" w="med" len="med"/>
            <a:tailEnd type="triangle" w="med" len="med"/>
          </a:ln>
        </p:spPr>
      </p:cxnSp>
      <p:pic>
        <p:nvPicPr>
          <p:cNvPr id="789" name="Google Shape;789;p65" descr="j0299109"/>
          <p:cNvPicPr preferRelativeResize="0"/>
          <p:nvPr/>
        </p:nvPicPr>
        <p:blipFill rotWithShape="1">
          <a:blip r:embed="rId7">
            <a:alphaModFix/>
          </a:blip>
          <a:srcRect/>
          <a:stretch/>
        </p:blipFill>
        <p:spPr>
          <a:xfrm>
            <a:off x="6084888" y="3213100"/>
            <a:ext cx="1268412" cy="18065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66"/>
          <p:cNvSpPr txBox="1">
            <a:spLocks noGrp="1"/>
          </p:cNvSpPr>
          <p:nvPr>
            <p:ph type="title"/>
          </p:nvPr>
        </p:nvSpPr>
        <p:spPr>
          <a:xfrm>
            <a:off x="457200" y="274638"/>
            <a:ext cx="8229600" cy="633412"/>
          </a:xfrm>
          <a:prstGeom prst="rect">
            <a:avLst/>
          </a:prstGeom>
          <a:solidFill>
            <a:schemeClr val="lt1"/>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600" b="1">
                <a:solidFill>
                  <a:srgbClr val="800000"/>
                </a:solidFill>
                <a:latin typeface="Arial"/>
                <a:ea typeface="Arial"/>
                <a:cs typeface="Arial"/>
                <a:sym typeface="Arial"/>
              </a:rPr>
              <a:t>Il colore</a:t>
            </a:r>
            <a:endParaRPr/>
          </a:p>
        </p:txBody>
      </p:sp>
      <p:sp>
        <p:nvSpPr>
          <p:cNvPr id="795" name="Google Shape;795;p66"/>
          <p:cNvSpPr txBox="1">
            <a:spLocks noGrp="1"/>
          </p:cNvSpPr>
          <p:nvPr>
            <p:ph type="body" idx="1"/>
          </p:nvPr>
        </p:nvSpPr>
        <p:spPr>
          <a:xfrm>
            <a:off x="395288" y="1196975"/>
            <a:ext cx="8229600" cy="4784725"/>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2400"/>
              <a:buFont typeface="Arial"/>
              <a:buNone/>
            </a:pPr>
            <a:r>
              <a:rPr lang="it-IT" sz="2400">
                <a:latin typeface="Arial"/>
                <a:ea typeface="Arial"/>
                <a:cs typeface="Arial"/>
                <a:sym typeface="Arial"/>
              </a:rPr>
              <a:t>I colori </a:t>
            </a:r>
            <a:r>
              <a:rPr lang="it-IT" sz="2400" b="1">
                <a:latin typeface="Arial"/>
                <a:ea typeface="Arial"/>
                <a:cs typeface="Arial"/>
                <a:sym typeface="Arial"/>
              </a:rPr>
              <a:t>non sono proprietà intrinseche</a:t>
            </a:r>
            <a:r>
              <a:rPr lang="it-IT" sz="2400">
                <a:latin typeface="Arial"/>
                <a:ea typeface="Arial"/>
                <a:cs typeface="Arial"/>
                <a:sym typeface="Arial"/>
              </a:rPr>
              <a:t> dei corpi ma </a:t>
            </a:r>
            <a:r>
              <a:rPr lang="it-IT" sz="2400" b="1">
                <a:latin typeface="Arial"/>
                <a:ea typeface="Arial"/>
                <a:cs typeface="Arial"/>
                <a:sym typeface="Arial"/>
              </a:rPr>
              <a:t>sensazioni</a:t>
            </a:r>
            <a:r>
              <a:rPr lang="it-IT" sz="2400">
                <a:latin typeface="Arial"/>
                <a:ea typeface="Arial"/>
                <a:cs typeface="Arial"/>
                <a:sym typeface="Arial"/>
              </a:rPr>
              <a:t> che vivono nel sistema nervoso dell'osservatore (solo specie umana, diversa percezione in animali e insetti!!). </a:t>
            </a:r>
            <a:endParaRPr/>
          </a:p>
          <a:p>
            <a:pPr marL="342900" lvl="0" indent="-342900" algn="just" rtl="0">
              <a:lnSpc>
                <a:spcPct val="90000"/>
              </a:lnSpc>
              <a:spcBef>
                <a:spcPts val="480"/>
              </a:spcBef>
              <a:spcAft>
                <a:spcPts val="0"/>
              </a:spcAft>
              <a:buSzPts val="2400"/>
              <a:buFont typeface="Arial"/>
              <a:buNone/>
            </a:pPr>
            <a:endParaRPr sz="2400">
              <a:latin typeface="Arial"/>
              <a:ea typeface="Arial"/>
              <a:cs typeface="Arial"/>
              <a:sym typeface="Arial"/>
            </a:endParaRPr>
          </a:p>
          <a:p>
            <a:pPr marL="342900" lvl="0" indent="-342900" algn="just" rtl="0">
              <a:lnSpc>
                <a:spcPct val="90000"/>
              </a:lnSpc>
              <a:spcBef>
                <a:spcPts val="480"/>
              </a:spcBef>
              <a:spcAft>
                <a:spcPts val="0"/>
              </a:spcAft>
              <a:buSzPts val="2400"/>
              <a:buFont typeface="Arial"/>
              <a:buNone/>
            </a:pPr>
            <a:r>
              <a:rPr lang="it-IT" sz="2400">
                <a:latin typeface="Arial"/>
                <a:ea typeface="Arial"/>
                <a:cs typeface="Arial"/>
                <a:sym typeface="Arial"/>
              </a:rPr>
              <a:t>Nell’uomo tutte le operazioni primarie relative alla visione avvengono nella </a:t>
            </a:r>
            <a:r>
              <a:rPr lang="it-IT" sz="2400" b="1">
                <a:latin typeface="Arial"/>
                <a:ea typeface="Arial"/>
                <a:cs typeface="Arial"/>
                <a:sym typeface="Arial"/>
              </a:rPr>
              <a:t>retina</a:t>
            </a:r>
            <a:r>
              <a:rPr lang="it-IT" sz="2400">
                <a:latin typeface="Arial"/>
                <a:ea typeface="Arial"/>
                <a:cs typeface="Arial"/>
                <a:sym typeface="Arial"/>
              </a:rPr>
              <a:t>, il tessuto che ricopre il fondo dell' occhio. </a:t>
            </a:r>
            <a:endParaRPr/>
          </a:p>
          <a:p>
            <a:pPr marL="342900" lvl="0" indent="-342900" algn="just" rtl="0">
              <a:lnSpc>
                <a:spcPct val="90000"/>
              </a:lnSpc>
              <a:spcBef>
                <a:spcPts val="480"/>
              </a:spcBef>
              <a:spcAft>
                <a:spcPts val="0"/>
              </a:spcAft>
              <a:buSzPts val="2400"/>
              <a:buFont typeface="Arial"/>
              <a:buNone/>
            </a:pPr>
            <a:endParaRPr sz="2400">
              <a:latin typeface="Arial"/>
              <a:ea typeface="Arial"/>
              <a:cs typeface="Arial"/>
              <a:sym typeface="Arial"/>
            </a:endParaRPr>
          </a:p>
          <a:p>
            <a:pPr marL="342900" lvl="0" indent="-342900" algn="just" rtl="0">
              <a:lnSpc>
                <a:spcPct val="90000"/>
              </a:lnSpc>
              <a:spcBef>
                <a:spcPts val="480"/>
              </a:spcBef>
              <a:spcAft>
                <a:spcPts val="0"/>
              </a:spcAft>
              <a:buSzPts val="2400"/>
              <a:buFont typeface="Arial"/>
              <a:buNone/>
            </a:pPr>
            <a:r>
              <a:rPr lang="it-IT" sz="2400" b="1">
                <a:latin typeface="Arial"/>
                <a:ea typeface="Arial"/>
                <a:cs typeface="Arial"/>
                <a:sym typeface="Arial"/>
              </a:rPr>
              <a:t>Le sensazioni di colore</a:t>
            </a:r>
            <a:r>
              <a:rPr lang="it-IT" sz="2400">
                <a:latin typeface="Arial"/>
                <a:ea typeface="Arial"/>
                <a:cs typeface="Arial"/>
                <a:sym typeface="Arial"/>
              </a:rPr>
              <a:t> sono uno dei risultati di questo processo, i cui stadi, relativamente alla visione a colori, possono essere ricondotti a quelli definiti dalla </a:t>
            </a:r>
            <a:r>
              <a:rPr lang="it-IT" sz="2400" i="1">
                <a:latin typeface="Arial"/>
                <a:ea typeface="Arial"/>
                <a:cs typeface="Arial"/>
                <a:sym typeface="Arial"/>
              </a:rPr>
              <a:t>teoria delle zone</a:t>
            </a:r>
            <a:r>
              <a:rPr lang="it-IT" sz="2400">
                <a:latin typeface="Arial"/>
                <a:ea typeface="Arial"/>
                <a:cs typeface="Arial"/>
                <a:sym typeface="Arial"/>
              </a:rPr>
              <a:t> di Mueller. </a:t>
            </a:r>
            <a:endParaRPr/>
          </a:p>
        </p:txBody>
      </p:sp>
      <p:grpSp>
        <p:nvGrpSpPr>
          <p:cNvPr id="796" name="Google Shape;796;p66"/>
          <p:cNvGrpSpPr/>
          <p:nvPr/>
        </p:nvGrpSpPr>
        <p:grpSpPr>
          <a:xfrm>
            <a:off x="889000" y="1347788"/>
            <a:ext cx="5581650" cy="3514725"/>
            <a:chOff x="60" y="630"/>
            <a:chExt cx="8790" cy="5535"/>
          </a:xfrm>
        </p:grpSpPr>
        <p:sp>
          <p:nvSpPr>
            <p:cNvPr id="797" name="Google Shape;797;p66">
              <a:hlinkClick r:id="rId3"/>
            </p:cNvPr>
            <p:cNvSpPr/>
            <p:nvPr/>
          </p:nvSpPr>
          <p:spPr>
            <a:xfrm>
              <a:off x="75" y="4875"/>
              <a:ext cx="8760" cy="12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98" name="Google Shape;798;p66">
              <a:hlinkClick r:id="rId4"/>
            </p:cNvPr>
            <p:cNvSpPr/>
            <p:nvPr/>
          </p:nvSpPr>
          <p:spPr>
            <a:xfrm>
              <a:off x="7080" y="630"/>
              <a:ext cx="1770" cy="15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99" name="Google Shape;799;p66">
              <a:hlinkClick r:id="rId5"/>
            </p:cNvPr>
            <p:cNvSpPr/>
            <p:nvPr/>
          </p:nvSpPr>
          <p:spPr>
            <a:xfrm>
              <a:off x="5130" y="630"/>
              <a:ext cx="1785" cy="15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00" name="Google Shape;800;p66">
              <a:hlinkClick r:id="rId3"/>
            </p:cNvPr>
            <p:cNvSpPr/>
            <p:nvPr/>
          </p:nvSpPr>
          <p:spPr>
            <a:xfrm>
              <a:off x="3945" y="630"/>
              <a:ext cx="1020" cy="15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01" name="Google Shape;801;p66">
              <a:hlinkClick r:id="rId6"/>
            </p:cNvPr>
            <p:cNvSpPr/>
            <p:nvPr/>
          </p:nvSpPr>
          <p:spPr>
            <a:xfrm>
              <a:off x="2610" y="630"/>
              <a:ext cx="1170" cy="15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02" name="Google Shape;802;p66">
              <a:hlinkClick r:id="rId7"/>
            </p:cNvPr>
            <p:cNvSpPr/>
            <p:nvPr/>
          </p:nvSpPr>
          <p:spPr>
            <a:xfrm>
              <a:off x="1335" y="630"/>
              <a:ext cx="1170" cy="15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03" name="Google Shape;803;p66">
              <a:hlinkClick r:id="rId8"/>
            </p:cNvPr>
            <p:cNvSpPr/>
            <p:nvPr/>
          </p:nvSpPr>
          <p:spPr>
            <a:xfrm>
              <a:off x="60" y="630"/>
              <a:ext cx="1170" cy="15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804" name="Google Shape;804;p66"/>
          <p:cNvSpPr/>
          <p:nvPr/>
        </p:nvSpPr>
        <p:spPr>
          <a:xfrm>
            <a:off x="0" y="1433513"/>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67"/>
          <p:cNvSpPr txBox="1">
            <a:spLocks noGrp="1"/>
          </p:cNvSpPr>
          <p:nvPr>
            <p:ph type="title"/>
          </p:nvPr>
        </p:nvSpPr>
        <p:spPr>
          <a:xfrm>
            <a:off x="457200" y="274638"/>
            <a:ext cx="8229600" cy="1143000"/>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l" rtl="0">
              <a:spcBef>
                <a:spcPts val="0"/>
              </a:spcBef>
              <a:spcAft>
                <a:spcPts val="0"/>
              </a:spcAft>
              <a:buNone/>
            </a:pPr>
            <a:r>
              <a:rPr lang="it-IT" sz="3600">
                <a:latin typeface="Arial"/>
                <a:ea typeface="Arial"/>
                <a:cs typeface="Arial"/>
                <a:sym typeface="Arial"/>
              </a:rPr>
              <a:t>Osservatore (uomo): formazione della </a:t>
            </a:r>
            <a:r>
              <a:rPr lang="it-IT" sz="3600" b="1">
                <a:solidFill>
                  <a:srgbClr val="CC0000"/>
                </a:solidFill>
                <a:latin typeface="Arial"/>
                <a:ea typeface="Arial"/>
                <a:cs typeface="Arial"/>
                <a:sym typeface="Arial"/>
              </a:rPr>
              <a:t>percezione</a:t>
            </a:r>
            <a:r>
              <a:rPr lang="it-IT" sz="3600">
                <a:latin typeface="Arial"/>
                <a:ea typeface="Arial"/>
                <a:cs typeface="Arial"/>
                <a:sym typeface="Arial"/>
              </a:rPr>
              <a:t> del colore</a:t>
            </a:r>
            <a:endParaRPr/>
          </a:p>
        </p:txBody>
      </p:sp>
      <p:sp>
        <p:nvSpPr>
          <p:cNvPr id="810" name="Google Shape;810;p67"/>
          <p:cNvSpPr txBox="1">
            <a:spLocks noGrp="1"/>
          </p:cNvSpPr>
          <p:nvPr>
            <p:ph type="body" idx="1"/>
          </p:nvPr>
        </p:nvSpPr>
        <p:spPr>
          <a:xfrm>
            <a:off x="457200" y="1782763"/>
            <a:ext cx="8229600" cy="4525962"/>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SzPts val="2300"/>
              <a:buFont typeface="Arial"/>
              <a:buNone/>
            </a:pPr>
            <a:r>
              <a:rPr lang="it-IT" sz="2300" b="1" u="sng">
                <a:solidFill>
                  <a:srgbClr val="CC0000"/>
                </a:solidFill>
                <a:latin typeface="Arial"/>
                <a:ea typeface="Arial"/>
                <a:cs typeface="Arial"/>
                <a:sym typeface="Arial"/>
              </a:rPr>
              <a:t>3 fasi complessive:</a:t>
            </a:r>
            <a:endParaRPr/>
          </a:p>
          <a:p>
            <a:pPr marL="457200" lvl="0" indent="-457200" algn="l" rtl="0">
              <a:lnSpc>
                <a:spcPct val="80000"/>
              </a:lnSpc>
              <a:spcBef>
                <a:spcPts val="460"/>
              </a:spcBef>
              <a:spcAft>
                <a:spcPts val="0"/>
              </a:spcAft>
              <a:buSzPts val="2300"/>
              <a:buFont typeface="Arial"/>
              <a:buAutoNum type="arabicPeriod"/>
            </a:pPr>
            <a:r>
              <a:rPr lang="it-IT" sz="2300">
                <a:latin typeface="Arial"/>
                <a:ea typeface="Arial"/>
                <a:cs typeface="Arial"/>
                <a:sym typeface="Arial"/>
              </a:rPr>
              <a:t>Lo stimolo visivo (= gruppo di fotoni = potenza raggiante di opportuna lunghezza d'onda) arriva all’occhio, lo attraversa e raggiunge i fotorecettori della retina (bastoncelli e coni), dai quali viene assorbito. Risultante dell’assorbimento è la generazione da parte dei coni di 3 segnali nervosi (= segnali elettrici in modulazione di ampiezza). </a:t>
            </a:r>
            <a:endParaRPr/>
          </a:p>
          <a:p>
            <a:pPr marL="342900" lvl="0" indent="-342900" algn="l" rtl="0">
              <a:lnSpc>
                <a:spcPct val="80000"/>
              </a:lnSpc>
              <a:spcBef>
                <a:spcPts val="460"/>
              </a:spcBef>
              <a:spcAft>
                <a:spcPts val="0"/>
              </a:spcAft>
              <a:buSzPts val="2300"/>
              <a:buFont typeface="Arial"/>
              <a:buNone/>
            </a:pPr>
            <a:r>
              <a:rPr lang="it-IT" sz="2300">
                <a:latin typeface="Arial"/>
                <a:ea typeface="Arial"/>
                <a:cs typeface="Arial"/>
                <a:sym typeface="Arial"/>
              </a:rPr>
              <a:t>2. Elaborazione e compressione dei tre segnali nervosi a livello retinico e creazione dei segnali opponenti (= segnali elettrici in modulazione di frequenza), e la loro trasmissione al cervello lungo il nervo ottico. </a:t>
            </a:r>
            <a:endParaRPr/>
          </a:p>
          <a:p>
            <a:pPr marL="342900" lvl="0" indent="-342900" algn="l" rtl="0">
              <a:lnSpc>
                <a:spcPct val="80000"/>
              </a:lnSpc>
              <a:spcBef>
                <a:spcPts val="460"/>
              </a:spcBef>
              <a:spcAft>
                <a:spcPts val="0"/>
              </a:spcAft>
              <a:buSzPts val="2300"/>
              <a:buFont typeface="Arial"/>
              <a:buNone/>
            </a:pPr>
            <a:r>
              <a:rPr lang="it-IT" sz="2300">
                <a:latin typeface="Arial"/>
                <a:ea typeface="Arial"/>
                <a:cs typeface="Arial"/>
                <a:sym typeface="Arial"/>
              </a:rPr>
              <a:t>3. Interpretazione dei segnali opponenti da parte del cervello e percezione colore. </a:t>
            </a:r>
            <a:endParaRPr/>
          </a:p>
          <a:p>
            <a:pPr marL="342900" lvl="0" indent="-196850" algn="l" rtl="0">
              <a:lnSpc>
                <a:spcPct val="80000"/>
              </a:lnSpc>
              <a:spcBef>
                <a:spcPts val="460"/>
              </a:spcBef>
              <a:spcAft>
                <a:spcPts val="0"/>
              </a:spcAft>
              <a:buSzPts val="2300"/>
              <a:buNone/>
            </a:pPr>
            <a:endParaRPr sz="2300">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68"/>
          <p:cNvSpPr txBox="1">
            <a:spLocks noGrp="1"/>
          </p:cNvSpPr>
          <p:nvPr>
            <p:ph type="title"/>
          </p:nvPr>
        </p:nvSpPr>
        <p:spPr>
          <a:xfrm>
            <a:off x="457200" y="274638"/>
            <a:ext cx="8229600" cy="633412"/>
          </a:xfrm>
          <a:prstGeom prst="rect">
            <a:avLst/>
          </a:prstGeom>
          <a:solidFill>
            <a:srgbClr val="C0C0C0"/>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400" b="1">
                <a:latin typeface="Arial"/>
                <a:ea typeface="Arial"/>
                <a:cs typeface="Arial"/>
                <a:sym typeface="Arial"/>
              </a:rPr>
              <a:t>Fase I: zone di Mueller</a:t>
            </a:r>
            <a:endParaRPr/>
          </a:p>
        </p:txBody>
      </p:sp>
      <p:sp>
        <p:nvSpPr>
          <p:cNvPr id="816" name="Google Shape;816;p68"/>
          <p:cNvSpPr txBox="1">
            <a:spLocks noGrp="1"/>
          </p:cNvSpPr>
          <p:nvPr>
            <p:ph type="body" idx="1"/>
          </p:nvPr>
        </p:nvSpPr>
        <p:spPr>
          <a:xfrm>
            <a:off x="395288" y="1308571"/>
            <a:ext cx="8497887" cy="47847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200"/>
              <a:buFont typeface="Arial"/>
              <a:buChar char="-"/>
            </a:pPr>
            <a:r>
              <a:rPr lang="it-IT" sz="2200" dirty="0">
                <a:latin typeface="Arial"/>
                <a:ea typeface="Arial"/>
                <a:cs typeface="Arial"/>
                <a:sym typeface="Arial"/>
              </a:rPr>
              <a:t>La </a:t>
            </a:r>
            <a:r>
              <a:rPr lang="it-IT" sz="2200" b="1" i="1" dirty="0">
                <a:solidFill>
                  <a:schemeClr val="bg2"/>
                </a:solidFill>
                <a:latin typeface="Arial"/>
                <a:ea typeface="Arial"/>
                <a:cs typeface="Arial"/>
                <a:sym typeface="Arial"/>
              </a:rPr>
              <a:t>prima zona</a:t>
            </a:r>
            <a:r>
              <a:rPr lang="it-IT" sz="2200" b="1" dirty="0">
                <a:solidFill>
                  <a:schemeClr val="bg2"/>
                </a:solidFill>
                <a:latin typeface="Arial"/>
                <a:ea typeface="Arial"/>
                <a:cs typeface="Arial"/>
                <a:sym typeface="Arial"/>
              </a:rPr>
              <a:t> di </a:t>
            </a:r>
            <a:r>
              <a:rPr lang="it-IT" sz="2200" b="1" dirty="0" err="1">
                <a:solidFill>
                  <a:schemeClr val="bg2"/>
                </a:solidFill>
                <a:latin typeface="Arial"/>
                <a:ea typeface="Arial"/>
                <a:cs typeface="Arial"/>
                <a:sym typeface="Arial"/>
              </a:rPr>
              <a:t>Mueller</a:t>
            </a:r>
            <a:r>
              <a:rPr lang="it-IT" sz="2200" b="1" dirty="0">
                <a:solidFill>
                  <a:schemeClr val="bg2"/>
                </a:solidFill>
                <a:latin typeface="Arial"/>
                <a:ea typeface="Arial"/>
                <a:cs typeface="Arial"/>
                <a:sym typeface="Arial"/>
              </a:rPr>
              <a:t> </a:t>
            </a:r>
            <a:r>
              <a:rPr lang="it-IT" sz="2200" dirty="0">
                <a:latin typeface="Arial"/>
                <a:ea typeface="Arial"/>
                <a:cs typeface="Arial"/>
                <a:sym typeface="Arial"/>
              </a:rPr>
              <a:t>=  zona dei fotorecettori della retina destinati alla visione </a:t>
            </a:r>
            <a:endParaRPr sz="2200" dirty="0">
              <a:latin typeface="Arial"/>
              <a:ea typeface="Arial"/>
              <a:cs typeface="Arial"/>
              <a:sym typeface="Arial"/>
            </a:endParaRPr>
          </a:p>
          <a:p>
            <a:pPr marL="342900" lvl="0" indent="-203200" algn="l" rtl="0">
              <a:spcBef>
                <a:spcPts val="440"/>
              </a:spcBef>
              <a:spcAft>
                <a:spcPts val="0"/>
              </a:spcAft>
              <a:buSzPts val="2200"/>
              <a:buFont typeface="Arial"/>
              <a:buNone/>
            </a:pPr>
            <a:endParaRPr sz="2200" dirty="0">
              <a:latin typeface="Arial"/>
              <a:ea typeface="Arial"/>
              <a:cs typeface="Arial"/>
              <a:sym typeface="Arial"/>
            </a:endParaRPr>
          </a:p>
          <a:p>
            <a:pPr marL="0" lvl="0" indent="0" algn="l" rtl="0">
              <a:spcBef>
                <a:spcPts val="440"/>
              </a:spcBef>
              <a:spcAft>
                <a:spcPts val="0"/>
              </a:spcAft>
              <a:buSzPts val="2200"/>
              <a:buNone/>
            </a:pPr>
            <a:r>
              <a:rPr lang="it-IT" sz="2200" dirty="0">
                <a:latin typeface="Arial"/>
                <a:ea typeface="Arial"/>
                <a:cs typeface="Arial"/>
                <a:sym typeface="Arial"/>
              </a:rPr>
              <a:t>Visione a colori dovuta a cellule dette </a:t>
            </a:r>
            <a:r>
              <a:rPr lang="it-IT" sz="2200" i="1" dirty="0">
                <a:latin typeface="Arial"/>
                <a:ea typeface="Arial"/>
                <a:cs typeface="Arial"/>
                <a:sym typeface="Arial"/>
              </a:rPr>
              <a:t>coni</a:t>
            </a:r>
            <a:r>
              <a:rPr lang="it-IT" sz="2200" dirty="0">
                <a:latin typeface="Arial"/>
                <a:ea typeface="Arial"/>
                <a:cs typeface="Arial"/>
                <a:sym typeface="Arial"/>
              </a:rPr>
              <a:t>. </a:t>
            </a:r>
            <a:endParaRPr sz="2200" dirty="0">
              <a:latin typeface="Arial"/>
              <a:ea typeface="Arial"/>
              <a:cs typeface="Arial"/>
              <a:sym typeface="Arial"/>
            </a:endParaRPr>
          </a:p>
          <a:p>
            <a:pPr marL="0" lvl="0" indent="0" algn="l" rtl="0">
              <a:spcBef>
                <a:spcPts val="440"/>
              </a:spcBef>
              <a:spcAft>
                <a:spcPts val="0"/>
              </a:spcAft>
              <a:buSzPts val="2200"/>
              <a:buNone/>
            </a:pPr>
            <a:r>
              <a:rPr lang="it-IT" sz="2200" dirty="0">
                <a:latin typeface="Arial"/>
                <a:ea typeface="Arial"/>
                <a:cs typeface="Arial"/>
                <a:sym typeface="Arial"/>
              </a:rPr>
              <a:t>Essi sono di tre tipi, strutturalmente uguali, ma caratterizzati da differenti foto-pigmenti e sensibili ai colori rosso (</a:t>
            </a:r>
            <a:r>
              <a:rPr lang="it-IT" sz="2200" dirty="0" err="1">
                <a:latin typeface="Arial"/>
                <a:ea typeface="Arial"/>
                <a:cs typeface="Arial"/>
                <a:sym typeface="Arial"/>
              </a:rPr>
              <a:t>R</a:t>
            </a:r>
            <a:r>
              <a:rPr lang="it-IT" sz="2200" dirty="0">
                <a:latin typeface="Arial"/>
                <a:ea typeface="Arial"/>
                <a:cs typeface="Arial"/>
                <a:sym typeface="Arial"/>
              </a:rPr>
              <a:t>, </a:t>
            </a:r>
            <a:r>
              <a:rPr lang="it-IT" sz="2200" dirty="0" err="1">
                <a:latin typeface="Arial"/>
                <a:ea typeface="Arial"/>
                <a:cs typeface="Arial"/>
                <a:sym typeface="Arial"/>
              </a:rPr>
              <a:t>red</a:t>
            </a:r>
            <a:r>
              <a:rPr lang="it-IT" sz="2200" dirty="0">
                <a:latin typeface="Arial"/>
                <a:ea typeface="Arial"/>
                <a:cs typeface="Arial"/>
                <a:sym typeface="Arial"/>
              </a:rPr>
              <a:t>), verde (G, green) e blu (blue).</a:t>
            </a:r>
            <a:endParaRPr dirty="0"/>
          </a:p>
          <a:p>
            <a:pPr marL="0" lvl="0" indent="0" algn="l" rtl="0">
              <a:spcBef>
                <a:spcPts val="440"/>
              </a:spcBef>
              <a:spcAft>
                <a:spcPts val="0"/>
              </a:spcAft>
              <a:buSzPts val="2200"/>
              <a:buNone/>
            </a:pPr>
            <a:r>
              <a:rPr lang="it-IT" sz="2200" dirty="0">
                <a:latin typeface="Arial"/>
                <a:ea typeface="Arial"/>
                <a:cs typeface="Arial"/>
                <a:sym typeface="Arial"/>
              </a:rPr>
              <a:t>Il processo della visione a colori inizia con l'</a:t>
            </a:r>
            <a:r>
              <a:rPr lang="it-IT" sz="2200" i="1" dirty="0">
                <a:latin typeface="Arial"/>
                <a:ea typeface="Arial"/>
                <a:cs typeface="Arial"/>
                <a:sym typeface="Arial"/>
              </a:rPr>
              <a:t>attivazione </a:t>
            </a:r>
            <a:r>
              <a:rPr lang="it-IT" sz="2200" dirty="0">
                <a:latin typeface="Arial"/>
                <a:ea typeface="Arial"/>
                <a:cs typeface="Arial"/>
                <a:sym typeface="Arial"/>
              </a:rPr>
              <a:t>dei coni dovuta all'assorbimento di potenza raggiante da parte dei </a:t>
            </a:r>
            <a:r>
              <a:rPr lang="it-IT" sz="2200" dirty="0" err="1">
                <a:latin typeface="Arial"/>
                <a:ea typeface="Arial"/>
                <a:cs typeface="Arial"/>
                <a:sym typeface="Arial"/>
              </a:rPr>
              <a:t>fotopigmenti</a:t>
            </a:r>
            <a:r>
              <a:rPr lang="it-IT" sz="2200" dirty="0">
                <a:latin typeface="Arial"/>
                <a:ea typeface="Arial"/>
                <a:cs typeface="Arial"/>
                <a:sym typeface="Arial"/>
              </a:rPr>
              <a:t>. </a:t>
            </a:r>
            <a:endParaRPr sz="2200" dirty="0">
              <a:latin typeface="Arial"/>
              <a:ea typeface="Arial"/>
              <a:cs typeface="Arial"/>
              <a:sym typeface="Arial"/>
            </a:endParaRPr>
          </a:p>
          <a:p>
            <a:pPr marL="0" lvl="0" indent="0" algn="l" rtl="0">
              <a:spcBef>
                <a:spcPts val="440"/>
              </a:spcBef>
              <a:spcAft>
                <a:spcPts val="0"/>
              </a:spcAft>
              <a:buSzPts val="2200"/>
              <a:buNone/>
            </a:pPr>
            <a:endParaRPr sz="2200" dirty="0">
              <a:latin typeface="Arial"/>
              <a:ea typeface="Arial"/>
              <a:cs typeface="Arial"/>
              <a:sym typeface="Arial"/>
            </a:endParaRPr>
          </a:p>
          <a:p>
            <a:pPr marL="0" lvl="0" indent="0" algn="l" rtl="0">
              <a:spcBef>
                <a:spcPts val="440"/>
              </a:spcBef>
              <a:spcAft>
                <a:spcPts val="0"/>
              </a:spcAft>
              <a:buSzPts val="2200"/>
              <a:buNone/>
            </a:pPr>
            <a:r>
              <a:rPr lang="it-IT" sz="2200" dirty="0">
                <a:latin typeface="Arial"/>
                <a:ea typeface="Arial"/>
                <a:cs typeface="Arial"/>
                <a:sym typeface="Arial"/>
              </a:rPr>
              <a:t>Bastoncelli: sono fotorecettori responsabili della visione in bassa </a:t>
            </a:r>
            <a:r>
              <a:rPr lang="it-IT" sz="2200" dirty="0" err="1">
                <a:latin typeface="Arial"/>
                <a:ea typeface="Arial"/>
                <a:cs typeface="Arial"/>
                <a:sym typeface="Arial"/>
              </a:rPr>
              <a:t>luminosita</a:t>
            </a:r>
            <a:r>
              <a:rPr lang="it-IT" sz="2200" dirty="0">
                <a:latin typeface="Arial"/>
                <a:ea typeface="Arial"/>
                <a:cs typeface="Arial"/>
                <a:sym typeface="Arial"/>
              </a:rPr>
              <a:t>̀. Sono molto sensibili alla luce, ma non hanno </a:t>
            </a:r>
            <a:r>
              <a:rPr lang="it-IT" sz="2200" dirty="0" err="1">
                <a:latin typeface="Arial"/>
                <a:ea typeface="Arial"/>
                <a:cs typeface="Arial"/>
                <a:sym typeface="Arial"/>
              </a:rPr>
              <a:t>sensibilita</a:t>
            </a:r>
            <a:r>
              <a:rPr lang="it-IT" sz="2200" dirty="0">
                <a:latin typeface="Arial"/>
                <a:ea typeface="Arial"/>
                <a:cs typeface="Arial"/>
                <a:sym typeface="Arial"/>
              </a:rPr>
              <a:t>̀ al colore</a:t>
            </a:r>
            <a:endParaRPr dirty="0"/>
          </a:p>
          <a:p>
            <a:pPr marL="342900" lvl="0" indent="-342900" algn="l" rtl="0">
              <a:spcBef>
                <a:spcPts val="440"/>
              </a:spcBef>
              <a:spcAft>
                <a:spcPts val="0"/>
              </a:spcAft>
              <a:buSzPts val="2200"/>
              <a:buFont typeface="Arial"/>
              <a:buNone/>
            </a:pPr>
            <a:endParaRPr sz="2200" dirty="0">
              <a:latin typeface="Arial"/>
              <a:ea typeface="Arial"/>
              <a:cs typeface="Arial"/>
              <a:sym typeface="Arial"/>
            </a:endParaRPr>
          </a:p>
        </p:txBody>
      </p:sp>
      <p:sp>
        <p:nvSpPr>
          <p:cNvPr id="817" name="Google Shape;817;p68"/>
          <p:cNvSpPr/>
          <p:nvPr/>
        </p:nvSpPr>
        <p:spPr>
          <a:xfrm>
            <a:off x="0" y="1433513"/>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18" name="Google Shape;818;p68"/>
          <p:cNvSpPr/>
          <p:nvPr/>
        </p:nvSpPr>
        <p:spPr>
          <a:xfrm>
            <a:off x="0" y="1433513"/>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69"/>
          <p:cNvSpPr txBox="1">
            <a:spLocks noGrp="1"/>
          </p:cNvSpPr>
          <p:nvPr>
            <p:ph type="title"/>
          </p:nvPr>
        </p:nvSpPr>
        <p:spPr>
          <a:xfrm>
            <a:off x="457200" y="274638"/>
            <a:ext cx="8229600" cy="633412"/>
          </a:xfrm>
          <a:prstGeom prst="rect">
            <a:avLst/>
          </a:prstGeom>
          <a:solidFill>
            <a:srgbClr val="C0C0C0"/>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400" b="1">
                <a:latin typeface="Arial"/>
                <a:ea typeface="Arial"/>
                <a:cs typeface="Arial"/>
                <a:sym typeface="Arial"/>
              </a:rPr>
              <a:t>Fase I: zone di Mueller</a:t>
            </a:r>
            <a:endParaRPr/>
          </a:p>
        </p:txBody>
      </p:sp>
      <p:sp>
        <p:nvSpPr>
          <p:cNvPr id="824" name="Google Shape;824;p69"/>
          <p:cNvSpPr txBox="1">
            <a:spLocks noGrp="1"/>
          </p:cNvSpPr>
          <p:nvPr>
            <p:ph type="body" idx="1"/>
          </p:nvPr>
        </p:nvSpPr>
        <p:spPr>
          <a:xfrm>
            <a:off x="395288" y="1524595"/>
            <a:ext cx="8497887" cy="47847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200"/>
              <a:buFont typeface="Arial"/>
              <a:buNone/>
            </a:pPr>
            <a:r>
              <a:rPr lang="it-IT" sz="2200">
                <a:latin typeface="Arial"/>
                <a:ea typeface="Arial"/>
                <a:cs typeface="Arial"/>
                <a:sym typeface="Arial"/>
              </a:rPr>
              <a:t>La </a:t>
            </a:r>
            <a:r>
              <a:rPr lang="it-IT" sz="2200" b="1" u="sng">
                <a:latin typeface="Arial"/>
                <a:ea typeface="Arial"/>
                <a:cs typeface="Arial"/>
                <a:sym typeface="Arial"/>
              </a:rPr>
              <a:t>risposta di ogni tipo di cono</a:t>
            </a:r>
            <a:r>
              <a:rPr lang="it-IT" sz="2200">
                <a:latin typeface="Arial"/>
                <a:ea typeface="Arial"/>
                <a:cs typeface="Arial"/>
                <a:sym typeface="Arial"/>
              </a:rPr>
              <a:t> è proporzionale all'intensità della luce che lo colpisce con alcuni limiti: </a:t>
            </a:r>
            <a:endParaRPr sz="2200">
              <a:latin typeface="Arial"/>
              <a:ea typeface="Arial"/>
              <a:cs typeface="Arial"/>
              <a:sym typeface="Arial"/>
            </a:endParaRPr>
          </a:p>
          <a:p>
            <a:pPr marL="342900" lvl="0" indent="-342900" algn="l" rtl="0">
              <a:spcBef>
                <a:spcPts val="440"/>
              </a:spcBef>
              <a:spcAft>
                <a:spcPts val="0"/>
              </a:spcAft>
              <a:buSzPts val="2200"/>
              <a:buFont typeface="Arial"/>
              <a:buNone/>
            </a:pPr>
            <a:endParaRPr sz="2200">
              <a:latin typeface="Arial"/>
              <a:ea typeface="Arial"/>
              <a:cs typeface="Arial"/>
              <a:sym typeface="Arial"/>
            </a:endParaRPr>
          </a:p>
          <a:p>
            <a:pPr marL="342900" lvl="0" indent="-342900" algn="l" rtl="0">
              <a:spcBef>
                <a:spcPts val="440"/>
              </a:spcBef>
              <a:spcAft>
                <a:spcPts val="0"/>
              </a:spcAft>
              <a:buSzPts val="2200"/>
              <a:buFont typeface="Arial"/>
              <a:buNone/>
            </a:pPr>
            <a:r>
              <a:rPr lang="it-IT" sz="2200">
                <a:latin typeface="Arial"/>
                <a:ea typeface="Arial"/>
                <a:cs typeface="Arial"/>
                <a:sym typeface="Arial"/>
              </a:rPr>
              <a:t>	- </a:t>
            </a:r>
            <a:r>
              <a:rPr lang="it-IT" sz="2200" i="1">
                <a:latin typeface="Arial"/>
                <a:ea typeface="Arial"/>
                <a:cs typeface="Arial"/>
                <a:sym typeface="Arial"/>
              </a:rPr>
              <a:t>limite inferiore</a:t>
            </a:r>
            <a:r>
              <a:rPr lang="it-IT" sz="2200">
                <a:latin typeface="Arial"/>
                <a:ea typeface="Arial"/>
                <a:cs typeface="Arial"/>
                <a:sym typeface="Arial"/>
              </a:rPr>
              <a:t>, al di sotto del quale il cono non è più sensibile (soglia di sensibilità) che non è la stessa per i tre tipi (il blu ha la soglia più bassa) </a:t>
            </a:r>
            <a:endParaRPr/>
          </a:p>
          <a:p>
            <a:pPr marL="342900" lvl="0" indent="-342900" algn="l" rtl="0">
              <a:spcBef>
                <a:spcPts val="480"/>
              </a:spcBef>
              <a:spcAft>
                <a:spcPts val="0"/>
              </a:spcAft>
              <a:buSzPts val="2200"/>
              <a:buFont typeface="Arial"/>
              <a:buNone/>
            </a:pPr>
            <a:r>
              <a:rPr lang="it-IT" sz="2200">
                <a:latin typeface="Arial"/>
                <a:ea typeface="Arial"/>
                <a:cs typeface="Arial"/>
                <a:sym typeface="Arial"/>
              </a:rPr>
              <a:t>	- </a:t>
            </a:r>
            <a:r>
              <a:rPr lang="it-IT" sz="2200" i="1">
                <a:latin typeface="Arial"/>
                <a:ea typeface="Arial"/>
                <a:cs typeface="Arial"/>
                <a:sym typeface="Arial"/>
              </a:rPr>
              <a:t>limite superiore</a:t>
            </a:r>
            <a:r>
              <a:rPr lang="it-IT" sz="2200">
                <a:latin typeface="Arial"/>
                <a:ea typeface="Arial"/>
                <a:cs typeface="Arial"/>
                <a:sym typeface="Arial"/>
              </a:rPr>
              <a:t> (soglia di saturazione), al di sopra della quale la risposta è sempre la stessa</a:t>
            </a:r>
            <a:r>
              <a:rPr lang="it-IT" sz="2400">
                <a:latin typeface="Arial"/>
                <a:ea typeface="Arial"/>
                <a:cs typeface="Arial"/>
                <a:sym typeface="Arial"/>
              </a:rPr>
              <a:t>. </a:t>
            </a:r>
            <a:endParaRPr sz="2400">
              <a:latin typeface="Arial"/>
              <a:ea typeface="Arial"/>
              <a:cs typeface="Arial"/>
              <a:sym typeface="Arial"/>
            </a:endParaRPr>
          </a:p>
          <a:p>
            <a:pPr marL="342900" lvl="0" indent="-342900" algn="l" rtl="0">
              <a:spcBef>
                <a:spcPts val="480"/>
              </a:spcBef>
              <a:spcAft>
                <a:spcPts val="0"/>
              </a:spcAft>
              <a:buSzPts val="2400"/>
              <a:buFont typeface="Arial"/>
              <a:buNone/>
            </a:pPr>
            <a:endParaRPr sz="2400">
              <a:latin typeface="Arial"/>
              <a:ea typeface="Arial"/>
              <a:cs typeface="Arial"/>
              <a:sym typeface="Arial"/>
            </a:endParaRPr>
          </a:p>
          <a:p>
            <a:pPr marL="0" lvl="0" indent="0" algn="just" rtl="0">
              <a:spcBef>
                <a:spcPts val="440"/>
              </a:spcBef>
              <a:spcAft>
                <a:spcPts val="0"/>
              </a:spcAft>
              <a:buSzPts val="2200"/>
              <a:buNone/>
            </a:pPr>
            <a:r>
              <a:rPr lang="it-IT" sz="2200">
                <a:latin typeface="Arial"/>
                <a:ea typeface="Arial"/>
                <a:cs typeface="Arial"/>
                <a:sym typeface="Arial"/>
              </a:rPr>
              <a:t>Tra la soglia di sensibilità e quella di saturazione, le attivazioni dei coni sono </a:t>
            </a:r>
            <a:r>
              <a:rPr lang="it-IT" sz="2200" u="sng">
                <a:latin typeface="Arial"/>
                <a:ea typeface="Arial"/>
                <a:cs typeface="Arial"/>
                <a:sym typeface="Arial"/>
              </a:rPr>
              <a:t>linearmente</a:t>
            </a:r>
            <a:r>
              <a:rPr lang="it-IT" sz="2200">
                <a:latin typeface="Arial"/>
                <a:ea typeface="Arial"/>
                <a:cs typeface="Arial"/>
                <a:sym typeface="Arial"/>
              </a:rPr>
              <a:t> dipendenti dalla distribuzione spettrale e dalla potenza assorbita. </a:t>
            </a:r>
            <a:endParaRPr/>
          </a:p>
          <a:p>
            <a:pPr marL="342900" lvl="0" indent="-342900" algn="l" rtl="0">
              <a:spcBef>
                <a:spcPts val="440"/>
              </a:spcBef>
              <a:spcAft>
                <a:spcPts val="0"/>
              </a:spcAft>
              <a:buSzPts val="2200"/>
              <a:buFont typeface="Arial"/>
              <a:buNone/>
            </a:pPr>
            <a:endParaRPr sz="2200">
              <a:latin typeface="Arial"/>
              <a:ea typeface="Arial"/>
              <a:cs typeface="Arial"/>
              <a:sym typeface="Arial"/>
            </a:endParaRPr>
          </a:p>
        </p:txBody>
      </p:sp>
      <p:sp>
        <p:nvSpPr>
          <p:cNvPr id="825" name="Google Shape;825;p69"/>
          <p:cNvSpPr/>
          <p:nvPr/>
        </p:nvSpPr>
        <p:spPr>
          <a:xfrm>
            <a:off x="0" y="1433513"/>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26" name="Google Shape;826;p69"/>
          <p:cNvSpPr/>
          <p:nvPr/>
        </p:nvSpPr>
        <p:spPr>
          <a:xfrm>
            <a:off x="0" y="1433513"/>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Scienza sensoriale e alimenti (2)</a:t>
            </a:r>
            <a:endParaRPr/>
          </a:p>
        </p:txBody>
      </p:sp>
      <p:sp>
        <p:nvSpPr>
          <p:cNvPr id="166" name="Google Shape;166;p7"/>
          <p:cNvSpPr txBox="1">
            <a:spLocks noGrp="1"/>
          </p:cNvSpPr>
          <p:nvPr>
            <p:ph type="body" idx="1"/>
          </p:nvPr>
        </p:nvSpPr>
        <p:spPr>
          <a:xfrm>
            <a:off x="179388" y="1600200"/>
            <a:ext cx="8640762" cy="4997450"/>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SzPts val="3200"/>
              <a:buChar char="●"/>
            </a:pPr>
            <a:r>
              <a:rPr lang="it-IT">
                <a:latin typeface="Arial"/>
                <a:ea typeface="Arial"/>
                <a:cs typeface="Arial"/>
                <a:sym typeface="Arial"/>
              </a:rPr>
              <a:t>	La scienza sensoriale è orientata a</a:t>
            </a:r>
            <a:endParaRPr/>
          </a:p>
          <a:p>
            <a:pPr marL="342900" lvl="0" indent="-279400" algn="just" rtl="0">
              <a:lnSpc>
                <a:spcPct val="90000"/>
              </a:lnSpc>
              <a:spcBef>
                <a:spcPts val="200"/>
              </a:spcBef>
              <a:spcAft>
                <a:spcPts val="0"/>
              </a:spcAft>
              <a:buSzPts val="1000"/>
              <a:buNone/>
            </a:pPr>
            <a:endParaRPr sz="1000">
              <a:latin typeface="Arial"/>
              <a:ea typeface="Arial"/>
              <a:cs typeface="Arial"/>
              <a:sym typeface="Arial"/>
            </a:endParaRPr>
          </a:p>
          <a:p>
            <a:pPr marL="342900" lvl="0" indent="-342900" algn="ctr" rtl="0">
              <a:lnSpc>
                <a:spcPct val="90000"/>
              </a:lnSpc>
              <a:spcBef>
                <a:spcPts val="640"/>
              </a:spcBef>
              <a:spcAft>
                <a:spcPts val="0"/>
              </a:spcAft>
              <a:buSzPts val="3200"/>
              <a:buFont typeface="Noto Sans Symbols"/>
              <a:buNone/>
            </a:pPr>
            <a:r>
              <a:rPr lang="it-IT">
                <a:latin typeface="Arial"/>
                <a:ea typeface="Arial"/>
                <a:cs typeface="Arial"/>
                <a:sym typeface="Arial"/>
              </a:rPr>
              <a:t> 	</a:t>
            </a:r>
            <a:r>
              <a:rPr lang="it-IT" b="1">
                <a:solidFill>
                  <a:schemeClr val="hlink"/>
                </a:solidFill>
                <a:latin typeface="Arial"/>
                <a:ea typeface="Arial"/>
                <a:cs typeface="Arial"/>
                <a:sym typeface="Arial"/>
              </a:rPr>
              <a:t>risolvere problemi contingenti</a:t>
            </a:r>
            <a:r>
              <a:rPr lang="it-IT">
                <a:solidFill>
                  <a:schemeClr val="hlink"/>
                </a:solidFill>
                <a:latin typeface="Arial"/>
                <a:ea typeface="Arial"/>
                <a:cs typeface="Arial"/>
                <a:sym typeface="Arial"/>
              </a:rPr>
              <a:t> </a:t>
            </a:r>
            <a:endParaRPr/>
          </a:p>
          <a:p>
            <a:pPr marL="342900" lvl="0" indent="-139700" algn="just" rtl="0">
              <a:lnSpc>
                <a:spcPct val="90000"/>
              </a:lnSpc>
              <a:spcBef>
                <a:spcPts val="640"/>
              </a:spcBef>
              <a:spcAft>
                <a:spcPts val="0"/>
              </a:spcAft>
              <a:buSzPts val="3200"/>
              <a:buNone/>
            </a:pPr>
            <a:endParaRPr>
              <a:solidFill>
                <a:schemeClr val="hlink"/>
              </a:solidFill>
              <a:latin typeface="Arial"/>
              <a:ea typeface="Arial"/>
              <a:cs typeface="Arial"/>
              <a:sym typeface="Arial"/>
            </a:endParaRPr>
          </a:p>
          <a:p>
            <a:pPr marL="342900" lvl="0" indent="-342900" algn="just" rtl="0">
              <a:lnSpc>
                <a:spcPct val="90000"/>
              </a:lnSpc>
              <a:spcBef>
                <a:spcPts val="640"/>
              </a:spcBef>
              <a:spcAft>
                <a:spcPts val="0"/>
              </a:spcAft>
              <a:buSzPts val="3200"/>
              <a:buFont typeface="Noto Sans Symbols"/>
              <a:buNone/>
            </a:pPr>
            <a:r>
              <a:rPr lang="it-IT">
                <a:latin typeface="Arial"/>
                <a:ea typeface="Arial"/>
                <a:cs typeface="Arial"/>
                <a:sym typeface="Arial"/>
              </a:rPr>
              <a:t>	che si determinano nella catena alimentare dallo studio del prodotto al suo consumo </a:t>
            </a:r>
            <a:endParaRPr/>
          </a:p>
          <a:p>
            <a:pPr marL="342900" lvl="0" indent="-139700" algn="just" rtl="0">
              <a:lnSpc>
                <a:spcPct val="90000"/>
              </a:lnSpc>
              <a:spcBef>
                <a:spcPts val="640"/>
              </a:spcBef>
              <a:spcAft>
                <a:spcPts val="0"/>
              </a:spcAft>
              <a:buSzPts val="3200"/>
              <a:buNone/>
            </a:pPr>
            <a:endParaRPr>
              <a:latin typeface="Arial"/>
              <a:ea typeface="Arial"/>
              <a:cs typeface="Arial"/>
              <a:sym typeface="Arial"/>
            </a:endParaRPr>
          </a:p>
          <a:p>
            <a:pPr marL="342900" lvl="0" indent="-342900" algn="just" rtl="0">
              <a:lnSpc>
                <a:spcPct val="90000"/>
              </a:lnSpc>
              <a:spcBef>
                <a:spcPts val="640"/>
              </a:spcBef>
              <a:spcAft>
                <a:spcPts val="0"/>
              </a:spcAft>
              <a:buSzPts val="3200"/>
              <a:buChar char="●"/>
            </a:pPr>
            <a:r>
              <a:rPr lang="it-IT">
                <a:latin typeface="Arial"/>
                <a:ea typeface="Arial"/>
                <a:cs typeface="Arial"/>
                <a:sym typeface="Arial"/>
              </a:rPr>
              <a:t>	Largo campo di azione </a:t>
            </a:r>
            <a:endParaRPr/>
          </a:p>
          <a:p>
            <a:pPr marL="342900" lvl="0" indent="-139700" algn="just" rtl="0">
              <a:lnSpc>
                <a:spcPct val="90000"/>
              </a:lnSpc>
              <a:spcBef>
                <a:spcPts val="640"/>
              </a:spcBef>
              <a:spcAft>
                <a:spcPts val="0"/>
              </a:spcAft>
              <a:buSzPts val="3200"/>
              <a:buNone/>
            </a:pPr>
            <a:endParaRPr>
              <a:latin typeface="Arial"/>
              <a:ea typeface="Arial"/>
              <a:cs typeface="Arial"/>
              <a:sym typeface="Arial"/>
            </a:endParaRPr>
          </a:p>
          <a:p>
            <a:pPr marL="342900" lvl="0" indent="-342900" algn="just" rtl="0">
              <a:lnSpc>
                <a:spcPct val="90000"/>
              </a:lnSpc>
              <a:spcBef>
                <a:spcPts val="640"/>
              </a:spcBef>
              <a:spcAft>
                <a:spcPts val="0"/>
              </a:spcAft>
              <a:buSzPts val="3200"/>
              <a:buFont typeface="Noto Sans Symbols"/>
              <a:buNone/>
            </a:pPr>
            <a:r>
              <a:rPr lang="it-IT">
                <a:latin typeface="Arial"/>
                <a:ea typeface="Arial"/>
                <a:cs typeface="Arial"/>
                <a:sym typeface="Arial"/>
              </a:rPr>
              <a:t>	da analisi sensoriale alla ricerca di mercato.</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70"/>
          <p:cNvSpPr txBox="1">
            <a:spLocks noGrp="1"/>
          </p:cNvSpPr>
          <p:nvPr>
            <p:ph type="body" idx="1"/>
          </p:nvPr>
        </p:nvSpPr>
        <p:spPr>
          <a:xfrm>
            <a:off x="611188" y="1169473"/>
            <a:ext cx="8229600" cy="47847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200"/>
              <a:buFont typeface="Arial"/>
              <a:buNone/>
            </a:pPr>
            <a:r>
              <a:rPr lang="it-IT" sz="2200" dirty="0">
                <a:latin typeface="Arial"/>
                <a:ea typeface="Arial"/>
                <a:cs typeface="Arial"/>
                <a:sym typeface="Arial"/>
              </a:rPr>
              <a:t>Ogni radiazione elettromagnetica che entra nell'occhio può essere </a:t>
            </a:r>
            <a:r>
              <a:rPr lang="it-IT" sz="2200" dirty="0"/>
              <a:t>quantificata</a:t>
            </a:r>
            <a:r>
              <a:rPr lang="it-IT" sz="2200" dirty="0">
                <a:latin typeface="Arial"/>
                <a:ea typeface="Arial"/>
                <a:cs typeface="Arial"/>
                <a:sym typeface="Arial"/>
              </a:rPr>
              <a:t> mediante una </a:t>
            </a:r>
            <a:r>
              <a:rPr lang="it-IT" sz="2200" b="1" dirty="0">
                <a:latin typeface="Arial"/>
                <a:ea typeface="Arial"/>
                <a:cs typeface="Arial"/>
                <a:sym typeface="Arial"/>
              </a:rPr>
              <a:t>terna di numeri</a:t>
            </a:r>
            <a:r>
              <a:rPr lang="it-IT" sz="2200" dirty="0">
                <a:latin typeface="Arial"/>
                <a:ea typeface="Arial"/>
                <a:cs typeface="Arial"/>
                <a:sym typeface="Arial"/>
              </a:rPr>
              <a:t> che rappresentano le intensità di rosso verde e blu. </a:t>
            </a:r>
            <a:endParaRPr sz="2200" dirty="0">
              <a:latin typeface="Arial"/>
              <a:ea typeface="Arial"/>
              <a:cs typeface="Arial"/>
              <a:sym typeface="Arial"/>
            </a:endParaRPr>
          </a:p>
          <a:p>
            <a:pPr marL="342900" lvl="0" indent="-342900" algn="l" rtl="0">
              <a:spcBef>
                <a:spcPts val="440"/>
              </a:spcBef>
              <a:spcAft>
                <a:spcPts val="0"/>
              </a:spcAft>
              <a:buSzPts val="2200"/>
              <a:buFont typeface="Arial"/>
              <a:buNone/>
            </a:pPr>
            <a:endParaRPr sz="2200" dirty="0">
              <a:latin typeface="Arial"/>
              <a:ea typeface="Arial"/>
              <a:cs typeface="Arial"/>
              <a:sym typeface="Arial"/>
            </a:endParaRPr>
          </a:p>
          <a:p>
            <a:pPr marL="342900" lvl="0" indent="-342900" algn="l" rtl="0">
              <a:spcBef>
                <a:spcPts val="440"/>
              </a:spcBef>
              <a:spcAft>
                <a:spcPts val="0"/>
              </a:spcAft>
              <a:buSzPts val="2200"/>
              <a:buFont typeface="Arial"/>
              <a:buNone/>
            </a:pPr>
            <a:r>
              <a:rPr lang="it-IT" sz="2200" dirty="0">
                <a:latin typeface="Arial"/>
                <a:ea typeface="Arial"/>
                <a:cs typeface="Arial"/>
                <a:sym typeface="Arial"/>
              </a:rPr>
              <a:t>I colori godono di </a:t>
            </a:r>
            <a:r>
              <a:rPr lang="it-IT" sz="2200" u="sng" dirty="0">
                <a:latin typeface="Arial"/>
                <a:ea typeface="Arial"/>
                <a:cs typeface="Arial"/>
                <a:sym typeface="Arial"/>
              </a:rPr>
              <a:t>proprietà additiva lineare</a:t>
            </a:r>
            <a:r>
              <a:rPr lang="it-IT" sz="2200" dirty="0">
                <a:latin typeface="Arial"/>
                <a:ea typeface="Arial"/>
                <a:cs typeface="Arial"/>
                <a:sym typeface="Arial"/>
              </a:rPr>
              <a:t> (</a:t>
            </a:r>
            <a:r>
              <a:rPr lang="it-IT" sz="2200" b="1" dirty="0">
                <a:latin typeface="Arial"/>
                <a:ea typeface="Arial"/>
                <a:cs typeface="Arial"/>
                <a:sym typeface="Arial"/>
              </a:rPr>
              <a:t>leggi di </a:t>
            </a:r>
            <a:r>
              <a:rPr lang="it-IT" sz="2200" b="1" dirty="0" err="1">
                <a:latin typeface="Arial"/>
                <a:ea typeface="Arial"/>
                <a:cs typeface="Arial"/>
                <a:sym typeface="Arial"/>
              </a:rPr>
              <a:t>Grassman</a:t>
            </a:r>
            <a:r>
              <a:rPr lang="it-IT" sz="2200" dirty="0">
                <a:latin typeface="Arial"/>
                <a:ea typeface="Arial"/>
                <a:cs typeface="Arial"/>
                <a:sym typeface="Arial"/>
              </a:rPr>
              <a:t>). </a:t>
            </a:r>
            <a:endParaRPr sz="2200" dirty="0">
              <a:latin typeface="Arial"/>
              <a:ea typeface="Arial"/>
              <a:cs typeface="Arial"/>
              <a:sym typeface="Arial"/>
            </a:endParaRPr>
          </a:p>
          <a:p>
            <a:pPr marL="342900" lvl="0" indent="-342900" algn="l" rtl="0">
              <a:spcBef>
                <a:spcPts val="440"/>
              </a:spcBef>
              <a:spcAft>
                <a:spcPts val="0"/>
              </a:spcAft>
              <a:buSzPts val="2200"/>
              <a:buFont typeface="Arial"/>
              <a:buNone/>
            </a:pPr>
            <a:endParaRPr sz="2200" dirty="0">
              <a:latin typeface="Arial"/>
              <a:ea typeface="Arial"/>
              <a:cs typeface="Arial"/>
              <a:sym typeface="Arial"/>
            </a:endParaRPr>
          </a:p>
        </p:txBody>
      </p:sp>
      <p:sp>
        <p:nvSpPr>
          <p:cNvPr id="832" name="Google Shape;832;p70"/>
          <p:cNvSpPr/>
          <p:nvPr/>
        </p:nvSpPr>
        <p:spPr>
          <a:xfrm>
            <a:off x="0" y="1433513"/>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33" name="Google Shape;833;p70"/>
          <p:cNvSpPr/>
          <p:nvPr/>
        </p:nvSpPr>
        <p:spPr>
          <a:xfrm>
            <a:off x="611188" y="333375"/>
            <a:ext cx="8229600" cy="633413"/>
          </a:xfrm>
          <a:prstGeom prst="rect">
            <a:avLst/>
          </a:prstGeom>
          <a:solidFill>
            <a:srgbClr val="C0C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3400" b="1">
                <a:solidFill>
                  <a:schemeClr val="dk2"/>
                </a:solidFill>
                <a:latin typeface="Arial"/>
                <a:ea typeface="Arial"/>
                <a:cs typeface="Arial"/>
                <a:sym typeface="Arial"/>
              </a:rPr>
              <a:t>Fase I: zone di Mueller</a:t>
            </a:r>
            <a:endParaRPr/>
          </a:p>
        </p:txBody>
      </p:sp>
      <p:pic>
        <p:nvPicPr>
          <p:cNvPr id="5122" name="Picture 2" descr="sintesi sottrattiva.ai">
            <a:extLst>
              <a:ext uri="{FF2B5EF4-FFF2-40B4-BE49-F238E27FC236}">
                <a16:creationId xmlns:a16="http://schemas.microsoft.com/office/drawing/2014/main" id="{3FF83476-FB08-3546-BF87-14756AFFE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5744" y="3407759"/>
            <a:ext cx="6019800" cy="3111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71"/>
          <p:cNvSpPr txBox="1">
            <a:spLocks noGrp="1"/>
          </p:cNvSpPr>
          <p:nvPr>
            <p:ph type="body" idx="1"/>
          </p:nvPr>
        </p:nvSpPr>
        <p:spPr>
          <a:xfrm>
            <a:off x="395288" y="1340768"/>
            <a:ext cx="8229600" cy="4784725"/>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2200"/>
              <a:buFont typeface="Arial"/>
              <a:buNone/>
            </a:pPr>
            <a:r>
              <a:rPr lang="it-IT" sz="2200" dirty="0">
                <a:latin typeface="Arial"/>
                <a:ea typeface="Arial"/>
                <a:cs typeface="Arial"/>
                <a:sym typeface="Arial"/>
              </a:rPr>
              <a:t>Nella </a:t>
            </a:r>
            <a:r>
              <a:rPr lang="it-IT" sz="2200" b="1" i="1" dirty="0">
                <a:solidFill>
                  <a:schemeClr val="bg2"/>
                </a:solidFill>
                <a:latin typeface="Arial"/>
                <a:ea typeface="Arial"/>
                <a:cs typeface="Arial"/>
                <a:sym typeface="Arial"/>
              </a:rPr>
              <a:t>seconda zona di </a:t>
            </a:r>
            <a:r>
              <a:rPr lang="it-IT" sz="2200" b="1" i="1" dirty="0" err="1">
                <a:solidFill>
                  <a:schemeClr val="bg2"/>
                </a:solidFill>
                <a:latin typeface="Arial"/>
                <a:ea typeface="Arial"/>
                <a:cs typeface="Arial"/>
                <a:sym typeface="Arial"/>
              </a:rPr>
              <a:t>Mueller</a:t>
            </a:r>
            <a:r>
              <a:rPr lang="it-IT" sz="2200" i="1" dirty="0">
                <a:solidFill>
                  <a:schemeClr val="bg2"/>
                </a:solidFill>
                <a:latin typeface="Arial"/>
                <a:ea typeface="Arial"/>
                <a:cs typeface="Arial"/>
                <a:sym typeface="Arial"/>
              </a:rPr>
              <a:t> </a:t>
            </a:r>
            <a:r>
              <a:rPr lang="it-IT" sz="2200" dirty="0">
                <a:solidFill>
                  <a:schemeClr val="bg2"/>
                </a:solidFill>
                <a:latin typeface="Arial"/>
                <a:ea typeface="Arial"/>
                <a:cs typeface="Arial"/>
                <a:sym typeface="Arial"/>
              </a:rPr>
              <a:t> </a:t>
            </a:r>
            <a:r>
              <a:rPr lang="it-IT" sz="2200" dirty="0">
                <a:latin typeface="Arial"/>
                <a:ea typeface="Arial"/>
                <a:cs typeface="Arial"/>
                <a:sym typeface="Arial"/>
              </a:rPr>
              <a:t>i segnali nervosi generati dall'attivazione dei coni subiscono una codifica che porta a definire nuovi segnali: </a:t>
            </a:r>
            <a:endParaRPr dirty="0"/>
          </a:p>
          <a:p>
            <a:pPr marL="342900" lvl="0" indent="-342900" algn="just" rtl="0">
              <a:spcBef>
                <a:spcPts val="440"/>
              </a:spcBef>
              <a:spcAft>
                <a:spcPts val="0"/>
              </a:spcAft>
              <a:buSzPts val="2200"/>
              <a:buFont typeface="Arial"/>
              <a:buNone/>
            </a:pPr>
            <a:r>
              <a:rPr lang="it-IT" sz="2200" dirty="0">
                <a:latin typeface="Arial"/>
                <a:ea typeface="Arial"/>
                <a:cs typeface="Arial"/>
                <a:sym typeface="Arial"/>
              </a:rPr>
              <a:t>	- </a:t>
            </a:r>
            <a:r>
              <a:rPr lang="it-IT" sz="2200" b="1" u="sng" dirty="0">
                <a:latin typeface="Arial"/>
                <a:ea typeface="Arial"/>
                <a:cs typeface="Arial"/>
                <a:sym typeface="Arial"/>
              </a:rPr>
              <a:t>uno è </a:t>
            </a:r>
            <a:r>
              <a:rPr lang="it-IT" sz="2200" b="1" i="1" u="sng" dirty="0">
                <a:latin typeface="Arial"/>
                <a:ea typeface="Arial"/>
                <a:cs typeface="Arial"/>
                <a:sym typeface="Arial"/>
              </a:rPr>
              <a:t>acromatico</a:t>
            </a:r>
            <a:r>
              <a:rPr lang="it-IT" sz="2200" dirty="0">
                <a:latin typeface="Arial"/>
                <a:ea typeface="Arial"/>
                <a:cs typeface="Arial"/>
                <a:sym typeface="Arial"/>
              </a:rPr>
              <a:t> e riguarda la </a:t>
            </a:r>
            <a:r>
              <a:rPr lang="it-IT" sz="2200" i="1" dirty="0">
                <a:latin typeface="Arial"/>
                <a:ea typeface="Arial"/>
                <a:cs typeface="Arial"/>
                <a:sym typeface="Arial"/>
              </a:rPr>
              <a:t>chiarezza </a:t>
            </a:r>
            <a:r>
              <a:rPr lang="it-IT" sz="2200" dirty="0">
                <a:latin typeface="Arial"/>
                <a:ea typeface="Arial"/>
                <a:cs typeface="Arial"/>
                <a:sym typeface="Arial"/>
              </a:rPr>
              <a:t>della sensazione di colore, </a:t>
            </a:r>
            <a:endParaRPr dirty="0"/>
          </a:p>
          <a:p>
            <a:pPr marL="342900" lvl="0" indent="-342900" algn="just" rtl="0">
              <a:spcBef>
                <a:spcPts val="440"/>
              </a:spcBef>
              <a:spcAft>
                <a:spcPts val="0"/>
              </a:spcAft>
              <a:buSzPts val="2200"/>
              <a:buFont typeface="Arial"/>
              <a:buNone/>
            </a:pPr>
            <a:r>
              <a:rPr lang="it-IT" sz="2200" dirty="0">
                <a:latin typeface="Arial"/>
                <a:ea typeface="Arial"/>
                <a:cs typeface="Arial"/>
                <a:sym typeface="Arial"/>
              </a:rPr>
              <a:t>	- </a:t>
            </a:r>
            <a:r>
              <a:rPr lang="it-IT" sz="2200" b="1" u="sng" dirty="0">
                <a:latin typeface="Arial"/>
                <a:ea typeface="Arial"/>
                <a:cs typeface="Arial"/>
                <a:sym typeface="Arial"/>
              </a:rPr>
              <a:t>gli altri due riguardano la </a:t>
            </a:r>
            <a:r>
              <a:rPr lang="it-IT" sz="2200" b="1" i="1" u="sng" dirty="0">
                <a:latin typeface="Arial"/>
                <a:ea typeface="Arial"/>
                <a:cs typeface="Arial"/>
                <a:sym typeface="Arial"/>
              </a:rPr>
              <a:t>cromaticità</a:t>
            </a:r>
            <a:r>
              <a:rPr lang="it-IT" sz="2200" dirty="0">
                <a:latin typeface="Arial"/>
                <a:ea typeface="Arial"/>
                <a:cs typeface="Arial"/>
                <a:sym typeface="Arial"/>
              </a:rPr>
              <a:t>. In tale processo si perde la linearità che caratterizza l'attivazione. </a:t>
            </a:r>
            <a:endParaRPr dirty="0"/>
          </a:p>
          <a:p>
            <a:pPr marL="342900" lvl="0" indent="-342900" algn="just" rtl="0">
              <a:spcBef>
                <a:spcPts val="440"/>
              </a:spcBef>
              <a:spcAft>
                <a:spcPts val="0"/>
              </a:spcAft>
              <a:buSzPts val="2200"/>
              <a:buFont typeface="Arial"/>
              <a:buNone/>
            </a:pPr>
            <a:endParaRPr sz="2200" dirty="0">
              <a:latin typeface="Arial"/>
              <a:ea typeface="Arial"/>
              <a:cs typeface="Arial"/>
              <a:sym typeface="Arial"/>
            </a:endParaRPr>
          </a:p>
          <a:p>
            <a:pPr marL="342900" lvl="0" indent="-342900" algn="just" rtl="0">
              <a:spcBef>
                <a:spcPts val="440"/>
              </a:spcBef>
              <a:spcAft>
                <a:spcPts val="0"/>
              </a:spcAft>
              <a:buSzPts val="2200"/>
              <a:buFont typeface="Arial"/>
              <a:buNone/>
            </a:pPr>
            <a:r>
              <a:rPr lang="it-IT" sz="2200" dirty="0">
                <a:latin typeface="Arial"/>
                <a:ea typeface="Arial"/>
                <a:cs typeface="Arial"/>
                <a:sym typeface="Arial"/>
              </a:rPr>
              <a:t>Ciò comporta che, se si riportano nello spazio del </a:t>
            </a:r>
            <a:r>
              <a:rPr lang="it-IT" sz="2200" dirty="0" err="1">
                <a:latin typeface="Arial"/>
                <a:ea typeface="Arial"/>
                <a:cs typeface="Arial"/>
                <a:sym typeface="Arial"/>
              </a:rPr>
              <a:t>tristimolo</a:t>
            </a:r>
            <a:r>
              <a:rPr lang="it-IT" sz="2200" dirty="0">
                <a:latin typeface="Arial"/>
                <a:ea typeface="Arial"/>
                <a:cs typeface="Arial"/>
                <a:sym typeface="Arial"/>
              </a:rPr>
              <a:t> variazioni appena percettibili (indicate con </a:t>
            </a:r>
            <a:r>
              <a:rPr lang="it-IT" sz="2200" i="1" dirty="0" err="1">
                <a:latin typeface="Arial"/>
                <a:ea typeface="Arial"/>
                <a:cs typeface="Arial"/>
                <a:sym typeface="Arial"/>
              </a:rPr>
              <a:t>jnd</a:t>
            </a:r>
            <a:r>
              <a:rPr lang="it-IT" sz="2200" dirty="0">
                <a:latin typeface="Arial"/>
                <a:ea typeface="Arial"/>
                <a:cs typeface="Arial"/>
                <a:sym typeface="Arial"/>
              </a:rPr>
              <a:t>, </a:t>
            </a:r>
            <a:r>
              <a:rPr lang="it-IT" sz="2200" i="1" dirty="0">
                <a:latin typeface="Arial"/>
                <a:ea typeface="Arial"/>
                <a:cs typeface="Arial"/>
                <a:sym typeface="Arial"/>
              </a:rPr>
              <a:t>i.e</a:t>
            </a:r>
            <a:r>
              <a:rPr lang="it-IT" sz="2200" dirty="0">
                <a:latin typeface="Arial"/>
                <a:ea typeface="Arial"/>
                <a:cs typeface="Arial"/>
                <a:sym typeface="Arial"/>
              </a:rPr>
              <a:t>. "</a:t>
            </a:r>
            <a:r>
              <a:rPr lang="it-IT" sz="2200" i="1" dirty="0">
                <a:latin typeface="Arial"/>
                <a:ea typeface="Arial"/>
                <a:cs typeface="Arial"/>
                <a:sym typeface="Arial"/>
              </a:rPr>
              <a:t>just </a:t>
            </a:r>
            <a:r>
              <a:rPr lang="it-IT" sz="2200" i="1" dirty="0" err="1">
                <a:latin typeface="Arial"/>
                <a:ea typeface="Arial"/>
                <a:cs typeface="Arial"/>
                <a:sym typeface="Arial"/>
              </a:rPr>
              <a:t>noticeable</a:t>
            </a:r>
            <a:r>
              <a:rPr lang="it-IT" sz="2200" i="1" dirty="0">
                <a:latin typeface="Arial"/>
                <a:ea typeface="Arial"/>
                <a:cs typeface="Arial"/>
                <a:sym typeface="Arial"/>
              </a:rPr>
              <a:t> </a:t>
            </a:r>
            <a:r>
              <a:rPr lang="it-IT" sz="2200" i="1" dirty="0" err="1">
                <a:latin typeface="Arial"/>
                <a:ea typeface="Arial"/>
                <a:cs typeface="Arial"/>
                <a:sym typeface="Arial"/>
              </a:rPr>
              <a:t>difference</a:t>
            </a:r>
            <a:r>
              <a:rPr lang="it-IT" sz="2200" dirty="0">
                <a:latin typeface="Arial"/>
                <a:ea typeface="Arial"/>
                <a:cs typeface="Arial"/>
                <a:sym typeface="Arial"/>
              </a:rPr>
              <a:t>") di cromaticità o di chiarezza, i vettori </a:t>
            </a:r>
            <a:r>
              <a:rPr lang="it-IT" sz="2200" dirty="0" err="1">
                <a:latin typeface="Arial"/>
                <a:ea typeface="Arial"/>
                <a:cs typeface="Arial"/>
                <a:sym typeface="Arial"/>
              </a:rPr>
              <a:t>tristimolo</a:t>
            </a:r>
            <a:r>
              <a:rPr lang="it-IT" sz="2200" dirty="0">
                <a:latin typeface="Arial"/>
                <a:ea typeface="Arial"/>
                <a:cs typeface="Arial"/>
                <a:sym typeface="Arial"/>
              </a:rPr>
              <a:t> subiscono variazioni, la cui entità non è uguale per tutti i vettori, cioè </a:t>
            </a:r>
            <a:r>
              <a:rPr lang="it-IT" sz="2200" b="1" dirty="0">
                <a:latin typeface="Arial"/>
                <a:ea typeface="Arial"/>
                <a:cs typeface="Arial"/>
                <a:sym typeface="Arial"/>
              </a:rPr>
              <a:t>lo spazio del </a:t>
            </a:r>
            <a:r>
              <a:rPr lang="it-IT" sz="2200" b="1" dirty="0" err="1">
                <a:latin typeface="Arial"/>
                <a:ea typeface="Arial"/>
                <a:cs typeface="Arial"/>
                <a:sym typeface="Arial"/>
              </a:rPr>
              <a:t>tristimolo</a:t>
            </a:r>
            <a:r>
              <a:rPr lang="it-IT" sz="2200" b="1" dirty="0">
                <a:latin typeface="Arial"/>
                <a:ea typeface="Arial"/>
                <a:cs typeface="Arial"/>
                <a:sym typeface="Arial"/>
              </a:rPr>
              <a:t> ha le scale di chiarezza e di cromaticità non uniformi</a:t>
            </a:r>
            <a:r>
              <a:rPr lang="it-IT" sz="2200" dirty="0">
                <a:latin typeface="Arial"/>
                <a:ea typeface="Arial"/>
                <a:cs typeface="Arial"/>
                <a:sym typeface="Arial"/>
              </a:rPr>
              <a:t>. </a:t>
            </a:r>
            <a:endParaRPr dirty="0"/>
          </a:p>
        </p:txBody>
      </p:sp>
      <p:sp>
        <p:nvSpPr>
          <p:cNvPr id="839" name="Google Shape;839;p71"/>
          <p:cNvSpPr/>
          <p:nvPr/>
        </p:nvSpPr>
        <p:spPr>
          <a:xfrm>
            <a:off x="0" y="1433513"/>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40" name="Google Shape;840;p71"/>
          <p:cNvSpPr/>
          <p:nvPr/>
        </p:nvSpPr>
        <p:spPr>
          <a:xfrm>
            <a:off x="0" y="1433513"/>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41" name="Google Shape;841;p71"/>
          <p:cNvSpPr/>
          <p:nvPr/>
        </p:nvSpPr>
        <p:spPr>
          <a:xfrm>
            <a:off x="323850" y="260350"/>
            <a:ext cx="8229600" cy="633413"/>
          </a:xfrm>
          <a:prstGeom prst="rect">
            <a:avLst/>
          </a:prstGeom>
          <a:solidFill>
            <a:srgbClr val="C0C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3400" b="1">
                <a:solidFill>
                  <a:schemeClr val="dk2"/>
                </a:solidFill>
                <a:latin typeface="Arial"/>
                <a:ea typeface="Arial"/>
                <a:cs typeface="Arial"/>
                <a:sym typeface="Arial"/>
              </a:rPr>
              <a:t>Fase II: zone di Mueller</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72"/>
          <p:cNvSpPr txBox="1">
            <a:spLocks noGrp="1"/>
          </p:cNvSpPr>
          <p:nvPr>
            <p:ph type="body" idx="1"/>
          </p:nvPr>
        </p:nvSpPr>
        <p:spPr>
          <a:xfrm>
            <a:off x="395288" y="836613"/>
            <a:ext cx="4032250" cy="1252537"/>
          </a:xfrm>
          <a:prstGeom prst="rect">
            <a:avLst/>
          </a:prstGeom>
          <a:noFill/>
          <a:ln>
            <a:noFill/>
          </a:ln>
        </p:spPr>
        <p:txBody>
          <a:bodyPr spcFirstLastPara="1" wrap="square" lIns="91425" tIns="45700" rIns="91425" bIns="45700" anchor="t" anchorCtr="0">
            <a:noAutofit/>
          </a:bodyPr>
          <a:lstStyle/>
          <a:p>
            <a:pPr marL="742950" lvl="1" indent="-285750" algn="ctr" rtl="0">
              <a:lnSpc>
                <a:spcPct val="90000"/>
              </a:lnSpc>
              <a:spcBef>
                <a:spcPts val="0"/>
              </a:spcBef>
              <a:spcAft>
                <a:spcPts val="0"/>
              </a:spcAft>
              <a:buSzPts val="2400"/>
              <a:buFont typeface="Arial"/>
              <a:buNone/>
            </a:pPr>
            <a:r>
              <a:rPr lang="it-IT" sz="2400">
                <a:latin typeface="Arial"/>
                <a:ea typeface="Arial"/>
                <a:cs typeface="Arial"/>
                <a:sym typeface="Arial"/>
              </a:rPr>
              <a:t>Diversi coni sono sensibili ai colori rossi, verdi e blu</a:t>
            </a:r>
            <a:endParaRPr/>
          </a:p>
          <a:p>
            <a:pPr marL="742950" lvl="1" indent="-133350" algn="ctr" rtl="0">
              <a:lnSpc>
                <a:spcPct val="90000"/>
              </a:lnSpc>
              <a:spcBef>
                <a:spcPts val="480"/>
              </a:spcBef>
              <a:spcAft>
                <a:spcPts val="0"/>
              </a:spcAft>
              <a:buSzPts val="2400"/>
              <a:buNone/>
            </a:pPr>
            <a:endParaRPr sz="2400">
              <a:latin typeface="Arial"/>
              <a:ea typeface="Arial"/>
              <a:cs typeface="Arial"/>
              <a:sym typeface="Arial"/>
            </a:endParaRPr>
          </a:p>
        </p:txBody>
      </p:sp>
      <p:sp>
        <p:nvSpPr>
          <p:cNvPr id="847" name="Google Shape;847;p72"/>
          <p:cNvSpPr txBox="1"/>
          <p:nvPr/>
        </p:nvSpPr>
        <p:spPr>
          <a:xfrm>
            <a:off x="684213" y="5919788"/>
            <a:ext cx="7920037" cy="822325"/>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a:solidFill>
                  <a:schemeClr val="dk1"/>
                </a:solidFill>
                <a:latin typeface="Arial"/>
                <a:ea typeface="Arial"/>
                <a:cs typeface="Arial"/>
                <a:sym typeface="Arial"/>
              </a:rPr>
              <a:t>Tutti i colori sono visti come combinazione dei tre colori primari (rosso, verde, blu) (= tre colori fondamentali)</a:t>
            </a:r>
            <a:endParaRPr/>
          </a:p>
        </p:txBody>
      </p:sp>
      <p:pic>
        <p:nvPicPr>
          <p:cNvPr id="848" name="Google Shape;848;p72" descr="opposti"/>
          <p:cNvPicPr preferRelativeResize="0"/>
          <p:nvPr/>
        </p:nvPicPr>
        <p:blipFill rotWithShape="1">
          <a:blip r:embed="rId3">
            <a:alphaModFix/>
          </a:blip>
          <a:srcRect/>
          <a:stretch/>
        </p:blipFill>
        <p:spPr>
          <a:xfrm>
            <a:off x="4427538" y="836613"/>
            <a:ext cx="4286250" cy="4095750"/>
          </a:xfrm>
          <a:prstGeom prst="rect">
            <a:avLst/>
          </a:prstGeom>
          <a:noFill/>
          <a:ln>
            <a:noFill/>
          </a:ln>
        </p:spPr>
      </p:pic>
      <p:sp>
        <p:nvSpPr>
          <p:cNvPr id="849" name="Google Shape;849;p72"/>
          <p:cNvSpPr txBox="1"/>
          <p:nvPr/>
        </p:nvSpPr>
        <p:spPr>
          <a:xfrm>
            <a:off x="395288" y="2852738"/>
            <a:ext cx="3887787" cy="15525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a:solidFill>
                  <a:schemeClr val="dk1"/>
                </a:solidFill>
                <a:latin typeface="Arial"/>
                <a:ea typeface="Arial"/>
                <a:cs typeface="Arial"/>
                <a:sym typeface="Arial"/>
              </a:rPr>
              <a:t>La collaborazione dei tre tipi di coni alla</a:t>
            </a:r>
            <a:br>
              <a:rPr lang="it-IT" sz="2400">
                <a:solidFill>
                  <a:schemeClr val="dk1"/>
                </a:solidFill>
                <a:latin typeface="Arial"/>
                <a:ea typeface="Arial"/>
                <a:cs typeface="Arial"/>
                <a:sym typeface="Arial"/>
              </a:rPr>
            </a:br>
            <a:r>
              <a:rPr lang="it-IT" sz="2400">
                <a:solidFill>
                  <a:schemeClr val="dk1"/>
                </a:solidFill>
                <a:latin typeface="Arial"/>
                <a:ea typeface="Arial"/>
                <a:cs typeface="Arial"/>
                <a:sym typeface="Arial"/>
              </a:rPr>
              <a:t>generazione dei quattro colori puri più la luminosità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73"/>
          <p:cNvSpPr txBox="1">
            <a:spLocks noGrp="1"/>
          </p:cNvSpPr>
          <p:nvPr>
            <p:ph type="title"/>
          </p:nvPr>
        </p:nvSpPr>
        <p:spPr>
          <a:xfrm>
            <a:off x="395288" y="404813"/>
            <a:ext cx="8229600" cy="63341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200">
                <a:solidFill>
                  <a:schemeClr val="dk1"/>
                </a:solidFill>
                <a:latin typeface="Arial"/>
                <a:ea typeface="Arial"/>
                <a:cs typeface="Arial"/>
                <a:sym typeface="Arial"/>
              </a:rPr>
              <a:t>La teoria dei colori opposti</a:t>
            </a:r>
            <a:endParaRPr/>
          </a:p>
        </p:txBody>
      </p:sp>
      <p:sp>
        <p:nvSpPr>
          <p:cNvPr id="855" name="Google Shape;855;p73"/>
          <p:cNvSpPr txBox="1">
            <a:spLocks noGrp="1"/>
          </p:cNvSpPr>
          <p:nvPr>
            <p:ph type="body" idx="1"/>
          </p:nvPr>
        </p:nvSpPr>
        <p:spPr>
          <a:xfrm>
            <a:off x="457200" y="1600200"/>
            <a:ext cx="8229600" cy="11811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400"/>
              <a:buFont typeface="Arial"/>
              <a:buNone/>
            </a:pPr>
            <a:r>
              <a:rPr lang="it-IT" sz="2400">
                <a:latin typeface="Arial"/>
                <a:ea typeface="Arial"/>
                <a:cs typeface="Arial"/>
                <a:sym typeface="Arial"/>
              </a:rPr>
              <a:t>Questa teoria definisce che la risposta dei coni del rosso, verde e blu è convertita nei colori complementari nel passaggio dal nervo ottico al cervello</a:t>
            </a:r>
            <a:endParaRPr/>
          </a:p>
        </p:txBody>
      </p:sp>
      <p:sp>
        <p:nvSpPr>
          <p:cNvPr id="856" name="Google Shape;856;p73"/>
          <p:cNvSpPr txBox="1"/>
          <p:nvPr/>
        </p:nvSpPr>
        <p:spPr>
          <a:xfrm>
            <a:off x="611188" y="3860800"/>
            <a:ext cx="8064500" cy="1265238"/>
          </a:xfrm>
          <a:prstGeom prst="rect">
            <a:avLst/>
          </a:prstGeom>
          <a:solidFill>
            <a:srgbClr val="CC99F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200" b="1">
                <a:solidFill>
                  <a:schemeClr val="dk1"/>
                </a:solidFill>
                <a:latin typeface="Arial"/>
                <a:ea typeface="Arial"/>
                <a:cs typeface="Arial"/>
                <a:sym typeface="Arial"/>
              </a:rPr>
              <a:t>Esperimento: </a:t>
            </a:r>
            <a:endParaRPr/>
          </a:p>
          <a:p>
            <a:pPr marL="0" marR="0" lvl="0" indent="0" algn="ctr" rtl="0">
              <a:spcBef>
                <a:spcPts val="1100"/>
              </a:spcBef>
              <a:spcAft>
                <a:spcPts val="0"/>
              </a:spcAft>
              <a:buNone/>
            </a:pPr>
            <a:r>
              <a:rPr lang="it-IT" sz="2200" b="1">
                <a:solidFill>
                  <a:schemeClr val="dk1"/>
                </a:solidFill>
                <a:latin typeface="Arial"/>
                <a:ea typeface="Arial"/>
                <a:cs typeface="Arial"/>
                <a:sym typeface="Arial"/>
              </a:rPr>
              <a:t>Osserva la prossima diapositiva per almeno 20 secondi fino alla comparsa della successiva (bianca).</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75"/>
          <p:cNvSpPr/>
          <p:nvPr/>
        </p:nvSpPr>
        <p:spPr>
          <a:xfrm>
            <a:off x="323850" y="260350"/>
            <a:ext cx="3671888" cy="2952750"/>
          </a:xfrm>
          <a:prstGeom prst="rect">
            <a:avLst/>
          </a:prstGeom>
          <a:solidFill>
            <a:srgbClr val="FFFF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66" name="Google Shape;866;p75"/>
          <p:cNvSpPr/>
          <p:nvPr/>
        </p:nvSpPr>
        <p:spPr>
          <a:xfrm>
            <a:off x="2484438" y="765175"/>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67" name="Google Shape;867;p75"/>
          <p:cNvSpPr/>
          <p:nvPr/>
        </p:nvSpPr>
        <p:spPr>
          <a:xfrm>
            <a:off x="2484438" y="333375"/>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68" name="Google Shape;868;p75"/>
          <p:cNvSpPr/>
          <p:nvPr/>
        </p:nvSpPr>
        <p:spPr>
          <a:xfrm>
            <a:off x="2987675" y="476250"/>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69" name="Google Shape;869;p75"/>
          <p:cNvSpPr/>
          <p:nvPr/>
        </p:nvSpPr>
        <p:spPr>
          <a:xfrm>
            <a:off x="2987675" y="981075"/>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70" name="Google Shape;870;p75"/>
          <p:cNvSpPr/>
          <p:nvPr/>
        </p:nvSpPr>
        <p:spPr>
          <a:xfrm>
            <a:off x="2987675" y="1484313"/>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71" name="Google Shape;871;p75"/>
          <p:cNvSpPr/>
          <p:nvPr/>
        </p:nvSpPr>
        <p:spPr>
          <a:xfrm>
            <a:off x="2987675" y="1989138"/>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72" name="Google Shape;872;p75"/>
          <p:cNvSpPr/>
          <p:nvPr/>
        </p:nvSpPr>
        <p:spPr>
          <a:xfrm>
            <a:off x="2987675" y="2420938"/>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73" name="Google Shape;873;p75"/>
          <p:cNvSpPr/>
          <p:nvPr/>
        </p:nvSpPr>
        <p:spPr>
          <a:xfrm>
            <a:off x="3492500" y="2708275"/>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74" name="Google Shape;874;p75"/>
          <p:cNvSpPr/>
          <p:nvPr/>
        </p:nvSpPr>
        <p:spPr>
          <a:xfrm>
            <a:off x="3492500" y="2205038"/>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75" name="Google Shape;875;p75"/>
          <p:cNvSpPr/>
          <p:nvPr/>
        </p:nvSpPr>
        <p:spPr>
          <a:xfrm>
            <a:off x="3492500" y="1773238"/>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76" name="Google Shape;876;p75"/>
          <p:cNvSpPr/>
          <p:nvPr/>
        </p:nvSpPr>
        <p:spPr>
          <a:xfrm>
            <a:off x="3492500" y="1341438"/>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77" name="Google Shape;877;p75"/>
          <p:cNvSpPr/>
          <p:nvPr/>
        </p:nvSpPr>
        <p:spPr>
          <a:xfrm>
            <a:off x="3492500" y="836613"/>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78" name="Google Shape;878;p75"/>
          <p:cNvSpPr/>
          <p:nvPr/>
        </p:nvSpPr>
        <p:spPr>
          <a:xfrm>
            <a:off x="3492500" y="333375"/>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79" name="Google Shape;879;p75"/>
          <p:cNvSpPr/>
          <p:nvPr/>
        </p:nvSpPr>
        <p:spPr>
          <a:xfrm>
            <a:off x="1908175" y="2492375"/>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80" name="Google Shape;880;p75"/>
          <p:cNvSpPr/>
          <p:nvPr/>
        </p:nvSpPr>
        <p:spPr>
          <a:xfrm>
            <a:off x="1908175" y="1989138"/>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81" name="Google Shape;881;p75"/>
          <p:cNvSpPr/>
          <p:nvPr/>
        </p:nvSpPr>
        <p:spPr>
          <a:xfrm>
            <a:off x="1908175" y="1484313"/>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82" name="Google Shape;882;p75"/>
          <p:cNvSpPr/>
          <p:nvPr/>
        </p:nvSpPr>
        <p:spPr>
          <a:xfrm>
            <a:off x="1476375" y="260350"/>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83" name="Google Shape;883;p75"/>
          <p:cNvSpPr/>
          <p:nvPr/>
        </p:nvSpPr>
        <p:spPr>
          <a:xfrm>
            <a:off x="1908175" y="1052513"/>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84" name="Google Shape;884;p75"/>
          <p:cNvSpPr/>
          <p:nvPr/>
        </p:nvSpPr>
        <p:spPr>
          <a:xfrm>
            <a:off x="1908175" y="476250"/>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800">
                <a:solidFill>
                  <a:schemeClr val="dk1"/>
                </a:solidFill>
                <a:latin typeface="Arial"/>
                <a:ea typeface="Arial"/>
                <a:cs typeface="Arial"/>
                <a:sym typeface="Arial"/>
              </a:rPr>
              <a:t>v</a:t>
            </a:r>
            <a:endParaRPr/>
          </a:p>
        </p:txBody>
      </p:sp>
      <p:sp>
        <p:nvSpPr>
          <p:cNvPr id="885" name="Google Shape;885;p75"/>
          <p:cNvSpPr/>
          <p:nvPr/>
        </p:nvSpPr>
        <p:spPr>
          <a:xfrm>
            <a:off x="2411413" y="1268413"/>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86" name="Google Shape;886;p75"/>
          <p:cNvSpPr/>
          <p:nvPr/>
        </p:nvSpPr>
        <p:spPr>
          <a:xfrm>
            <a:off x="2411413" y="1700213"/>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87" name="Google Shape;887;p75"/>
          <p:cNvSpPr/>
          <p:nvPr/>
        </p:nvSpPr>
        <p:spPr>
          <a:xfrm>
            <a:off x="2484438" y="2205038"/>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88" name="Google Shape;888;p75"/>
          <p:cNvSpPr/>
          <p:nvPr/>
        </p:nvSpPr>
        <p:spPr>
          <a:xfrm>
            <a:off x="2484438" y="2708275"/>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89" name="Google Shape;889;p75"/>
          <p:cNvSpPr/>
          <p:nvPr/>
        </p:nvSpPr>
        <p:spPr>
          <a:xfrm>
            <a:off x="900113" y="836613"/>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90" name="Google Shape;890;p75"/>
          <p:cNvSpPr/>
          <p:nvPr/>
        </p:nvSpPr>
        <p:spPr>
          <a:xfrm>
            <a:off x="900113" y="333375"/>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91" name="Google Shape;891;p75"/>
          <p:cNvSpPr/>
          <p:nvPr/>
        </p:nvSpPr>
        <p:spPr>
          <a:xfrm>
            <a:off x="1403350" y="620713"/>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92" name="Google Shape;892;p75"/>
          <p:cNvSpPr/>
          <p:nvPr/>
        </p:nvSpPr>
        <p:spPr>
          <a:xfrm>
            <a:off x="1403350" y="1125538"/>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800">
                <a:solidFill>
                  <a:schemeClr val="dk1"/>
                </a:solidFill>
                <a:latin typeface="Arial"/>
                <a:ea typeface="Arial"/>
                <a:cs typeface="Arial"/>
                <a:sym typeface="Arial"/>
              </a:rPr>
              <a:t>v</a:t>
            </a:r>
            <a:endParaRPr/>
          </a:p>
        </p:txBody>
      </p:sp>
      <p:sp>
        <p:nvSpPr>
          <p:cNvPr id="893" name="Google Shape;893;p75"/>
          <p:cNvSpPr/>
          <p:nvPr/>
        </p:nvSpPr>
        <p:spPr>
          <a:xfrm>
            <a:off x="1476375" y="1628775"/>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94" name="Google Shape;894;p75"/>
          <p:cNvSpPr/>
          <p:nvPr/>
        </p:nvSpPr>
        <p:spPr>
          <a:xfrm>
            <a:off x="1476375" y="2133600"/>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95" name="Google Shape;895;p75"/>
          <p:cNvSpPr/>
          <p:nvPr/>
        </p:nvSpPr>
        <p:spPr>
          <a:xfrm>
            <a:off x="1476375" y="2636838"/>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96" name="Google Shape;896;p75"/>
          <p:cNvSpPr/>
          <p:nvPr/>
        </p:nvSpPr>
        <p:spPr>
          <a:xfrm>
            <a:off x="468313" y="476250"/>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97" name="Google Shape;897;p75"/>
          <p:cNvSpPr/>
          <p:nvPr/>
        </p:nvSpPr>
        <p:spPr>
          <a:xfrm>
            <a:off x="971550" y="2781300"/>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98" name="Google Shape;898;p75"/>
          <p:cNvSpPr/>
          <p:nvPr/>
        </p:nvSpPr>
        <p:spPr>
          <a:xfrm>
            <a:off x="971550" y="2349500"/>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99" name="Google Shape;899;p75"/>
          <p:cNvSpPr/>
          <p:nvPr/>
        </p:nvSpPr>
        <p:spPr>
          <a:xfrm>
            <a:off x="971550" y="1916113"/>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00" name="Google Shape;900;p75"/>
          <p:cNvSpPr/>
          <p:nvPr/>
        </p:nvSpPr>
        <p:spPr>
          <a:xfrm>
            <a:off x="971550" y="1412875"/>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01" name="Google Shape;901;p75"/>
          <p:cNvSpPr/>
          <p:nvPr/>
        </p:nvSpPr>
        <p:spPr>
          <a:xfrm>
            <a:off x="468313" y="1054100"/>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02" name="Google Shape;902;p75"/>
          <p:cNvSpPr/>
          <p:nvPr/>
        </p:nvSpPr>
        <p:spPr>
          <a:xfrm>
            <a:off x="468313" y="1630363"/>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03" name="Google Shape;903;p75"/>
          <p:cNvSpPr/>
          <p:nvPr/>
        </p:nvSpPr>
        <p:spPr>
          <a:xfrm>
            <a:off x="468313" y="2133600"/>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04" name="Google Shape;904;p75"/>
          <p:cNvSpPr/>
          <p:nvPr/>
        </p:nvSpPr>
        <p:spPr>
          <a:xfrm>
            <a:off x="468313" y="2565400"/>
            <a:ext cx="431800" cy="358775"/>
          </a:xfrm>
          <a:prstGeom prst="star5">
            <a:avLst>
              <a:gd name="adj" fmla="val 19098"/>
              <a:gd name="hf" fmla="val 105146"/>
              <a:gd name="vf" fmla="val 110557"/>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05" name="Google Shape;905;p75"/>
          <p:cNvSpPr/>
          <p:nvPr/>
        </p:nvSpPr>
        <p:spPr>
          <a:xfrm>
            <a:off x="4140200" y="260350"/>
            <a:ext cx="4824413" cy="863600"/>
          </a:xfrm>
          <a:prstGeom prst="rect">
            <a:avLst/>
          </a:prstGeom>
          <a:solidFill>
            <a:srgbClr val="00FF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06" name="Google Shape;906;p75"/>
          <p:cNvSpPr/>
          <p:nvPr/>
        </p:nvSpPr>
        <p:spPr>
          <a:xfrm>
            <a:off x="4140200" y="1270000"/>
            <a:ext cx="4824413" cy="863600"/>
          </a:xfrm>
          <a:prstGeom prst="rect">
            <a:avLst/>
          </a:prstGeom>
          <a:solidFill>
            <a:srgbClr val="00FF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07" name="Google Shape;907;p75"/>
          <p:cNvSpPr/>
          <p:nvPr/>
        </p:nvSpPr>
        <p:spPr>
          <a:xfrm>
            <a:off x="4140200" y="2349500"/>
            <a:ext cx="4824413" cy="863600"/>
          </a:xfrm>
          <a:prstGeom prst="rect">
            <a:avLst/>
          </a:prstGeom>
          <a:solidFill>
            <a:srgbClr val="00FF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08" name="Google Shape;908;p75"/>
          <p:cNvSpPr/>
          <p:nvPr/>
        </p:nvSpPr>
        <p:spPr>
          <a:xfrm>
            <a:off x="250825" y="3429000"/>
            <a:ext cx="8713788" cy="863600"/>
          </a:xfrm>
          <a:prstGeom prst="rect">
            <a:avLst/>
          </a:prstGeom>
          <a:solidFill>
            <a:srgbClr val="00FF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09" name="Google Shape;909;p75"/>
          <p:cNvSpPr/>
          <p:nvPr/>
        </p:nvSpPr>
        <p:spPr>
          <a:xfrm>
            <a:off x="250825" y="4510088"/>
            <a:ext cx="8713788" cy="863600"/>
          </a:xfrm>
          <a:prstGeom prst="rect">
            <a:avLst/>
          </a:prstGeom>
          <a:solidFill>
            <a:srgbClr val="00FF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10" name="Google Shape;910;p75"/>
          <p:cNvSpPr/>
          <p:nvPr/>
        </p:nvSpPr>
        <p:spPr>
          <a:xfrm>
            <a:off x="250825" y="5589588"/>
            <a:ext cx="8713788" cy="863600"/>
          </a:xfrm>
          <a:prstGeom prst="rect">
            <a:avLst/>
          </a:prstGeom>
          <a:solidFill>
            <a:srgbClr val="00FF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11" name="Google Shape;911;p75"/>
          <p:cNvSpPr/>
          <p:nvPr/>
        </p:nvSpPr>
        <p:spPr>
          <a:xfrm>
            <a:off x="4284663" y="3573463"/>
            <a:ext cx="431800" cy="36036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77"/>
          <p:cNvSpPr txBox="1">
            <a:spLocks noGrp="1"/>
          </p:cNvSpPr>
          <p:nvPr>
            <p:ph type="title"/>
          </p:nvPr>
        </p:nvSpPr>
        <p:spPr>
          <a:xfrm>
            <a:off x="457200" y="274638"/>
            <a:ext cx="8229600" cy="9223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800" b="1" i="1">
                <a:latin typeface="Arial"/>
                <a:ea typeface="Arial"/>
                <a:cs typeface="Arial"/>
                <a:sym typeface="Arial"/>
              </a:rPr>
              <a:t>Osservazioni</a:t>
            </a:r>
            <a:endParaRPr/>
          </a:p>
        </p:txBody>
      </p:sp>
      <p:sp>
        <p:nvSpPr>
          <p:cNvPr id="921" name="Google Shape;921;p77"/>
          <p:cNvSpPr txBox="1">
            <a:spLocks noGrp="1"/>
          </p:cNvSpPr>
          <p:nvPr>
            <p:ph type="body" idx="1"/>
          </p:nvPr>
        </p:nvSpPr>
        <p:spPr>
          <a:xfrm>
            <a:off x="395288" y="1268413"/>
            <a:ext cx="8229600" cy="452596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400"/>
              <a:buChar char="●"/>
            </a:pPr>
            <a:r>
              <a:rPr lang="it-IT" sz="2400">
                <a:latin typeface="Arial"/>
                <a:ea typeface="Arial"/>
                <a:cs typeface="Arial"/>
                <a:sym typeface="Arial"/>
              </a:rPr>
              <a:t>Hai visto la “contro bandiera” rossa, bianca e blu?</a:t>
            </a:r>
            <a:endParaRPr/>
          </a:p>
          <a:p>
            <a:pPr marL="342900" lvl="0" indent="-342900" algn="l" rtl="0">
              <a:spcBef>
                <a:spcPts val="480"/>
              </a:spcBef>
              <a:spcAft>
                <a:spcPts val="0"/>
              </a:spcAft>
              <a:buSzPts val="2400"/>
              <a:buChar char="●"/>
            </a:pPr>
            <a:r>
              <a:rPr lang="it-IT" sz="2400">
                <a:latin typeface="Arial"/>
                <a:ea typeface="Arial"/>
                <a:cs typeface="Arial"/>
                <a:sym typeface="Arial"/>
              </a:rPr>
              <a:t>Questo è dovuto alla saturazione dei recettori verdi, gialli e neri che, nel momento in cui l’immagine scompare si riequilibra con un immagine avente i colori complementari.</a:t>
            </a:r>
            <a:endParaRPr sz="2400">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78"/>
          <p:cNvSpPr txBox="1">
            <a:spLocks noGrp="1"/>
          </p:cNvSpPr>
          <p:nvPr>
            <p:ph type="title"/>
          </p:nvPr>
        </p:nvSpPr>
        <p:spPr>
          <a:xfrm>
            <a:off x="457200" y="274638"/>
            <a:ext cx="8229600" cy="777875"/>
          </a:xfrm>
          <a:prstGeom prst="rect">
            <a:avLst/>
          </a:prstGeom>
          <a:solidFill>
            <a:schemeClr val="lt1"/>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600" b="1">
                <a:solidFill>
                  <a:srgbClr val="CC0000"/>
                </a:solidFill>
                <a:latin typeface="Arial"/>
                <a:ea typeface="Arial"/>
                <a:cs typeface="Arial"/>
                <a:sym typeface="Arial"/>
              </a:rPr>
              <a:t>Attributi del colore</a:t>
            </a:r>
            <a:endParaRPr sz="3600" b="1">
              <a:solidFill>
                <a:srgbClr val="CC0000"/>
              </a:solidFill>
              <a:latin typeface="Arial"/>
              <a:ea typeface="Arial"/>
              <a:cs typeface="Arial"/>
              <a:sym typeface="Arial"/>
            </a:endParaRPr>
          </a:p>
        </p:txBody>
      </p:sp>
      <p:sp>
        <p:nvSpPr>
          <p:cNvPr id="927" name="Google Shape;927;p78"/>
          <p:cNvSpPr txBox="1">
            <a:spLocks noGrp="1"/>
          </p:cNvSpPr>
          <p:nvPr>
            <p:ph type="body" idx="1"/>
          </p:nvPr>
        </p:nvSpPr>
        <p:spPr>
          <a:xfrm>
            <a:off x="251520" y="1196752"/>
            <a:ext cx="8568952" cy="47847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400"/>
              <a:buFont typeface="Arial"/>
              <a:buNone/>
            </a:pPr>
            <a:r>
              <a:rPr lang="it-IT" sz="2400">
                <a:latin typeface="Arial"/>
                <a:ea typeface="Arial"/>
                <a:cs typeface="Arial"/>
                <a:sym typeface="Arial"/>
              </a:rPr>
              <a:t> 	Il cervello umano percepisce gli stimoli cromatici e acromatici che si formano nella seconda zona di Mueller come:</a:t>
            </a:r>
            <a:endParaRPr sz="2400">
              <a:latin typeface="Arial"/>
              <a:ea typeface="Arial"/>
              <a:cs typeface="Arial"/>
              <a:sym typeface="Arial"/>
            </a:endParaRPr>
          </a:p>
          <a:p>
            <a:pPr marL="342900" lvl="0" indent="-342900" algn="l" rtl="0">
              <a:spcBef>
                <a:spcPts val="480"/>
              </a:spcBef>
              <a:spcAft>
                <a:spcPts val="0"/>
              </a:spcAft>
              <a:buSzPts val="2400"/>
              <a:buFont typeface="Arial"/>
              <a:buNone/>
            </a:pPr>
            <a:r>
              <a:rPr lang="it-IT" sz="2400">
                <a:latin typeface="Arial"/>
                <a:ea typeface="Arial"/>
                <a:cs typeface="Arial"/>
                <a:sym typeface="Arial"/>
              </a:rPr>
              <a:t>	- la </a:t>
            </a:r>
            <a:r>
              <a:rPr lang="it-IT" sz="2400" i="1">
                <a:latin typeface="Arial"/>
                <a:ea typeface="Arial"/>
                <a:cs typeface="Arial"/>
                <a:sym typeface="Arial"/>
              </a:rPr>
              <a:t>tinta</a:t>
            </a:r>
            <a:r>
              <a:rPr lang="it-IT" sz="2400">
                <a:latin typeface="Arial"/>
                <a:ea typeface="Arial"/>
                <a:cs typeface="Arial"/>
                <a:sym typeface="Arial"/>
              </a:rPr>
              <a:t> (Hue), es. rosso, verde, blu</a:t>
            </a:r>
            <a:endParaRPr sz="2400">
              <a:latin typeface="Arial"/>
              <a:ea typeface="Arial"/>
              <a:cs typeface="Arial"/>
              <a:sym typeface="Arial"/>
            </a:endParaRPr>
          </a:p>
          <a:p>
            <a:pPr marL="342900" lvl="0" indent="-342900" algn="l" rtl="0">
              <a:spcBef>
                <a:spcPts val="480"/>
              </a:spcBef>
              <a:spcAft>
                <a:spcPts val="0"/>
              </a:spcAft>
              <a:buSzPts val="2400"/>
              <a:buFont typeface="Arial"/>
              <a:buNone/>
            </a:pPr>
            <a:r>
              <a:rPr lang="it-IT" sz="2400">
                <a:latin typeface="Arial"/>
                <a:ea typeface="Arial"/>
                <a:cs typeface="Arial"/>
                <a:sym typeface="Arial"/>
              </a:rPr>
              <a:t>	- la </a:t>
            </a:r>
            <a:r>
              <a:rPr lang="it-IT" sz="2400" i="1">
                <a:latin typeface="Arial"/>
                <a:ea typeface="Arial"/>
                <a:cs typeface="Arial"/>
                <a:sym typeface="Arial"/>
              </a:rPr>
              <a:t>saturazione</a:t>
            </a:r>
            <a:r>
              <a:rPr lang="it-IT" sz="2400">
                <a:latin typeface="Arial"/>
                <a:ea typeface="Arial"/>
                <a:cs typeface="Arial"/>
                <a:sym typeface="Arial"/>
              </a:rPr>
              <a:t> (Saturation) es. colore acceso o spento</a:t>
            </a:r>
            <a:endParaRPr sz="2400">
              <a:latin typeface="Arial"/>
              <a:ea typeface="Arial"/>
              <a:cs typeface="Arial"/>
              <a:sym typeface="Arial"/>
            </a:endParaRPr>
          </a:p>
          <a:p>
            <a:pPr marL="342900" lvl="0" indent="-342900" algn="l" rtl="0">
              <a:spcBef>
                <a:spcPts val="480"/>
              </a:spcBef>
              <a:spcAft>
                <a:spcPts val="0"/>
              </a:spcAft>
              <a:buSzPts val="2400"/>
              <a:buFont typeface="Arial"/>
              <a:buNone/>
            </a:pPr>
            <a:r>
              <a:rPr lang="it-IT" sz="2400">
                <a:latin typeface="Arial"/>
                <a:ea typeface="Arial"/>
                <a:cs typeface="Arial"/>
                <a:sym typeface="Arial"/>
              </a:rPr>
              <a:t>	- la </a:t>
            </a:r>
            <a:r>
              <a:rPr lang="it-IT" sz="2400" i="1">
                <a:latin typeface="Arial"/>
                <a:ea typeface="Arial"/>
                <a:cs typeface="Arial"/>
                <a:sym typeface="Arial"/>
              </a:rPr>
              <a:t>brillanza</a:t>
            </a:r>
            <a:r>
              <a:rPr lang="it-IT" sz="2400">
                <a:latin typeface="Arial"/>
                <a:ea typeface="Arial"/>
                <a:cs typeface="Arial"/>
                <a:sym typeface="Arial"/>
              </a:rPr>
              <a:t> o </a:t>
            </a:r>
            <a:r>
              <a:rPr lang="it-IT" sz="2400" i="1">
                <a:latin typeface="Arial"/>
                <a:ea typeface="Arial"/>
                <a:cs typeface="Arial"/>
                <a:sym typeface="Arial"/>
              </a:rPr>
              <a:t>luminosità</a:t>
            </a:r>
            <a:r>
              <a:rPr lang="it-IT" sz="2400">
                <a:latin typeface="Arial"/>
                <a:ea typeface="Arial"/>
                <a:cs typeface="Arial"/>
                <a:sym typeface="Arial"/>
              </a:rPr>
              <a:t> (Brightness) es. chiaro o scuro </a:t>
            </a:r>
            <a:endParaRPr/>
          </a:p>
          <a:p>
            <a:pPr marL="342900" lvl="0" indent="-342900" algn="l" rtl="0">
              <a:spcBef>
                <a:spcPts val="480"/>
              </a:spcBef>
              <a:spcAft>
                <a:spcPts val="0"/>
              </a:spcAft>
              <a:buSzPts val="2400"/>
              <a:buFont typeface="Arial"/>
              <a:buNone/>
            </a:pPr>
            <a:endParaRPr sz="2400">
              <a:latin typeface="Arial"/>
              <a:ea typeface="Arial"/>
              <a:cs typeface="Arial"/>
              <a:sym typeface="Arial"/>
            </a:endParaRPr>
          </a:p>
          <a:p>
            <a:pPr marL="342900" lvl="0" indent="-342900" algn="l" rtl="0">
              <a:spcBef>
                <a:spcPts val="480"/>
              </a:spcBef>
              <a:spcAft>
                <a:spcPts val="0"/>
              </a:spcAft>
              <a:buSzPts val="2400"/>
              <a:buNone/>
            </a:pPr>
            <a:r>
              <a:rPr lang="it-IT" sz="2400">
                <a:latin typeface="Arial"/>
                <a:ea typeface="Arial"/>
                <a:cs typeface="Arial"/>
                <a:sym typeface="Arial"/>
              </a:rPr>
              <a:t>Il colore percepito è la risultante di questi tre attributi. </a:t>
            </a:r>
            <a:endParaRPr sz="2400">
              <a:latin typeface="Arial"/>
              <a:ea typeface="Arial"/>
              <a:cs typeface="Arial"/>
              <a:sym typeface="Arial"/>
            </a:endParaRPr>
          </a:p>
          <a:p>
            <a:pPr marL="342900" lvl="0" indent="-342900" algn="l" rtl="0">
              <a:spcBef>
                <a:spcPts val="480"/>
              </a:spcBef>
              <a:spcAft>
                <a:spcPts val="0"/>
              </a:spcAft>
              <a:buSzPts val="2400"/>
              <a:buFont typeface="Arial"/>
              <a:buNone/>
            </a:pPr>
            <a:endParaRPr sz="2400">
              <a:latin typeface="Arial"/>
              <a:ea typeface="Arial"/>
              <a:cs typeface="Arial"/>
              <a:sym typeface="Arial"/>
            </a:endParaRPr>
          </a:p>
          <a:p>
            <a:pPr marL="342900" lvl="0" indent="-342900" algn="l" rtl="0">
              <a:spcBef>
                <a:spcPts val="480"/>
              </a:spcBef>
              <a:spcAft>
                <a:spcPts val="0"/>
              </a:spcAft>
              <a:buSzPts val="2400"/>
              <a:buFont typeface="Arial"/>
              <a:buNone/>
            </a:pPr>
            <a:r>
              <a:rPr lang="it-IT" sz="2400">
                <a:latin typeface="Arial"/>
                <a:ea typeface="Arial"/>
                <a:cs typeface="Arial"/>
                <a:sym typeface="Arial"/>
              </a:rPr>
              <a:t>Attraverso il sistema HSB è possibile descrivere ogni colore.</a:t>
            </a:r>
            <a:endParaRPr sz="2400">
              <a:latin typeface="Arial"/>
              <a:ea typeface="Arial"/>
              <a:cs typeface="Arial"/>
              <a:sym typeface="Arial"/>
            </a:endParaRPr>
          </a:p>
          <a:p>
            <a:pPr marL="342900" lvl="0" indent="-342900" algn="l" rtl="0">
              <a:spcBef>
                <a:spcPts val="480"/>
              </a:spcBef>
              <a:spcAft>
                <a:spcPts val="0"/>
              </a:spcAft>
              <a:buSzPts val="2400"/>
              <a:buFont typeface="Arial"/>
              <a:buNone/>
            </a:pPr>
            <a:endParaRPr sz="2400">
              <a:latin typeface="Arial"/>
              <a:ea typeface="Arial"/>
              <a:cs typeface="Arial"/>
              <a:sym typeface="Arial"/>
            </a:endParaRPr>
          </a:p>
          <a:p>
            <a:pPr marL="342900" lvl="0" indent="-342900" algn="l" rtl="0">
              <a:spcBef>
                <a:spcPts val="480"/>
              </a:spcBef>
              <a:spcAft>
                <a:spcPts val="0"/>
              </a:spcAft>
              <a:buSzPts val="2400"/>
              <a:buFont typeface="Arial"/>
              <a:buNone/>
            </a:pPr>
            <a:r>
              <a:rPr lang="it-IT" sz="2400">
                <a:latin typeface="Arial"/>
                <a:ea typeface="Arial"/>
                <a:cs typeface="Arial"/>
                <a:sym typeface="Arial"/>
              </a:rPr>
              <a:t>Il sistema HSB rappresenta il sistema visivo umano o Human Vision System (HVS).</a:t>
            </a:r>
            <a:endParaRPr sz="2400">
              <a:latin typeface="Arial"/>
              <a:ea typeface="Arial"/>
              <a:cs typeface="Arial"/>
              <a:sym typeface="Arial"/>
            </a:endParaRPr>
          </a:p>
        </p:txBody>
      </p:sp>
      <p:sp>
        <p:nvSpPr>
          <p:cNvPr id="928" name="Google Shape;928;p78"/>
          <p:cNvSpPr/>
          <p:nvPr/>
        </p:nvSpPr>
        <p:spPr>
          <a:xfrm>
            <a:off x="0" y="1433513"/>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29" name="Google Shape;929;p78"/>
          <p:cNvSpPr/>
          <p:nvPr/>
        </p:nvSpPr>
        <p:spPr>
          <a:xfrm>
            <a:off x="0" y="1433513"/>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79"/>
          <p:cNvSpPr/>
          <p:nvPr/>
        </p:nvSpPr>
        <p:spPr>
          <a:xfrm>
            <a:off x="971550" y="5876925"/>
            <a:ext cx="576263" cy="576263"/>
          </a:xfrm>
          <a:prstGeom prst="rect">
            <a:avLst/>
          </a:prstGeom>
          <a:solidFill>
            <a:schemeClr val="dk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35" name="Google Shape;935;p79"/>
          <p:cNvSpPr/>
          <p:nvPr/>
        </p:nvSpPr>
        <p:spPr>
          <a:xfrm>
            <a:off x="971550" y="4581525"/>
            <a:ext cx="576263" cy="576263"/>
          </a:xfrm>
          <a:prstGeom prst="rect">
            <a:avLst/>
          </a:prstGeom>
          <a:solidFill>
            <a:srgbClr val="5F5F5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36" name="Google Shape;936;p79"/>
          <p:cNvSpPr/>
          <p:nvPr/>
        </p:nvSpPr>
        <p:spPr>
          <a:xfrm>
            <a:off x="971550" y="5229225"/>
            <a:ext cx="576263" cy="574675"/>
          </a:xfrm>
          <a:prstGeom prst="rect">
            <a:avLst/>
          </a:prstGeom>
          <a:solidFill>
            <a:srgbClr val="333333"/>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37" name="Google Shape;937;p79"/>
          <p:cNvSpPr/>
          <p:nvPr/>
        </p:nvSpPr>
        <p:spPr>
          <a:xfrm>
            <a:off x="971550" y="3932238"/>
            <a:ext cx="576263" cy="576262"/>
          </a:xfrm>
          <a:prstGeom prst="rect">
            <a:avLst/>
          </a:prstGeom>
          <a:solidFill>
            <a:srgbClr val="5F5F5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38" name="Google Shape;938;p79"/>
          <p:cNvSpPr/>
          <p:nvPr/>
        </p:nvSpPr>
        <p:spPr>
          <a:xfrm>
            <a:off x="971550" y="1341438"/>
            <a:ext cx="576263" cy="574675"/>
          </a:xfrm>
          <a:prstGeom prst="rect">
            <a:avLst/>
          </a:prstGeom>
          <a:solidFill>
            <a:srgbClr val="C0C0C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39" name="Google Shape;939;p79"/>
          <p:cNvSpPr/>
          <p:nvPr/>
        </p:nvSpPr>
        <p:spPr>
          <a:xfrm>
            <a:off x="971550" y="1990725"/>
            <a:ext cx="576263" cy="574675"/>
          </a:xfrm>
          <a:prstGeom prst="rect">
            <a:avLst/>
          </a:prstGeom>
          <a:solidFill>
            <a:srgbClr val="C0C0C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40" name="Google Shape;940;p79"/>
          <p:cNvSpPr/>
          <p:nvPr/>
        </p:nvSpPr>
        <p:spPr>
          <a:xfrm>
            <a:off x="971550" y="3284538"/>
            <a:ext cx="576263" cy="576262"/>
          </a:xfrm>
          <a:prstGeom prst="rect">
            <a:avLst/>
          </a:prstGeom>
          <a:solidFill>
            <a:srgbClr val="80808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41" name="Google Shape;941;p79"/>
          <p:cNvSpPr/>
          <p:nvPr/>
        </p:nvSpPr>
        <p:spPr>
          <a:xfrm>
            <a:off x="971550" y="2636838"/>
            <a:ext cx="576263" cy="576262"/>
          </a:xfrm>
          <a:prstGeom prst="rect">
            <a:avLst/>
          </a:prstGeom>
          <a:solidFill>
            <a:srgbClr val="80808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42" name="Google Shape;942;p79"/>
          <p:cNvSpPr/>
          <p:nvPr/>
        </p:nvSpPr>
        <p:spPr>
          <a:xfrm>
            <a:off x="971550" y="692150"/>
            <a:ext cx="576263" cy="574675"/>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43" name="Google Shape;943;p79"/>
          <p:cNvSpPr/>
          <p:nvPr/>
        </p:nvSpPr>
        <p:spPr>
          <a:xfrm>
            <a:off x="2700338" y="3933825"/>
            <a:ext cx="431800" cy="574675"/>
          </a:xfrm>
          <a:prstGeom prst="rect">
            <a:avLst/>
          </a:prstGeom>
          <a:solidFill>
            <a:srgbClr val="8B482D"/>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44" name="Google Shape;944;p79"/>
          <p:cNvSpPr/>
          <p:nvPr/>
        </p:nvSpPr>
        <p:spPr>
          <a:xfrm>
            <a:off x="2195513" y="3933825"/>
            <a:ext cx="431800" cy="574675"/>
          </a:xfrm>
          <a:prstGeom prst="rect">
            <a:avLst/>
          </a:prstGeom>
          <a:solidFill>
            <a:srgbClr val="733E3D"/>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45" name="Google Shape;945;p79"/>
          <p:cNvSpPr/>
          <p:nvPr/>
        </p:nvSpPr>
        <p:spPr>
          <a:xfrm>
            <a:off x="1619250" y="3933825"/>
            <a:ext cx="504825" cy="574675"/>
          </a:xfrm>
          <a:prstGeom prst="rect">
            <a:avLst/>
          </a:prstGeom>
          <a:solidFill>
            <a:srgbClr val="64403A"/>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46" name="Google Shape;946;p79"/>
          <p:cNvSpPr/>
          <p:nvPr/>
        </p:nvSpPr>
        <p:spPr>
          <a:xfrm>
            <a:off x="3203575" y="3933825"/>
            <a:ext cx="431800" cy="574675"/>
          </a:xfrm>
          <a:prstGeom prst="rect">
            <a:avLst/>
          </a:prstGeom>
          <a:solidFill>
            <a:srgbClr val="B82F18"/>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47" name="Google Shape;947;p79"/>
          <p:cNvSpPr/>
          <p:nvPr/>
        </p:nvSpPr>
        <p:spPr>
          <a:xfrm>
            <a:off x="3708400" y="3933825"/>
            <a:ext cx="431800" cy="574675"/>
          </a:xfrm>
          <a:prstGeom prst="rect">
            <a:avLst/>
          </a:prstGeom>
          <a:solidFill>
            <a:srgbClr val="CA1E0C"/>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48" name="Google Shape;948;p79"/>
          <p:cNvSpPr/>
          <p:nvPr/>
        </p:nvSpPr>
        <p:spPr>
          <a:xfrm>
            <a:off x="4211638" y="3933825"/>
            <a:ext cx="431800" cy="574675"/>
          </a:xfrm>
          <a:prstGeom prst="rect">
            <a:avLst/>
          </a:prstGeom>
          <a:solidFill>
            <a:srgbClr val="CA150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949" name="Google Shape;949;p79"/>
          <p:cNvCxnSpPr/>
          <p:nvPr/>
        </p:nvCxnSpPr>
        <p:spPr>
          <a:xfrm>
            <a:off x="1908175" y="4797425"/>
            <a:ext cx="2663825" cy="0"/>
          </a:xfrm>
          <a:prstGeom prst="straightConnector1">
            <a:avLst/>
          </a:prstGeom>
          <a:noFill/>
          <a:ln w="28575" cap="flat" cmpd="sng">
            <a:solidFill>
              <a:schemeClr val="dk1"/>
            </a:solidFill>
            <a:prstDash val="solid"/>
            <a:round/>
            <a:headEnd type="none" w="med" len="med"/>
            <a:tailEnd type="triangle" w="med" len="med"/>
          </a:ln>
        </p:spPr>
      </p:cxnSp>
      <p:cxnSp>
        <p:nvCxnSpPr>
          <p:cNvPr id="950" name="Google Shape;950;p79"/>
          <p:cNvCxnSpPr/>
          <p:nvPr/>
        </p:nvCxnSpPr>
        <p:spPr>
          <a:xfrm rot="10800000">
            <a:off x="684213" y="692150"/>
            <a:ext cx="0" cy="5761038"/>
          </a:xfrm>
          <a:prstGeom prst="straightConnector1">
            <a:avLst/>
          </a:prstGeom>
          <a:noFill/>
          <a:ln w="28575" cap="flat" cmpd="sng">
            <a:solidFill>
              <a:schemeClr val="dk1"/>
            </a:solidFill>
            <a:prstDash val="solid"/>
            <a:round/>
            <a:headEnd type="none" w="med" len="med"/>
            <a:tailEnd type="triangle" w="med" len="med"/>
          </a:ln>
        </p:spPr>
      </p:cxnSp>
      <p:sp>
        <p:nvSpPr>
          <p:cNvPr id="951" name="Google Shape;951;p79"/>
          <p:cNvSpPr txBox="1"/>
          <p:nvPr/>
        </p:nvSpPr>
        <p:spPr>
          <a:xfrm>
            <a:off x="2051050" y="4868863"/>
            <a:ext cx="2305050" cy="930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200" b="1">
                <a:solidFill>
                  <a:schemeClr val="dk1"/>
                </a:solidFill>
                <a:latin typeface="Arial"/>
                <a:ea typeface="Arial"/>
                <a:cs typeface="Arial"/>
                <a:sym typeface="Arial"/>
              </a:rPr>
              <a:t>SATURAZIONE</a:t>
            </a:r>
            <a:endParaRPr/>
          </a:p>
          <a:p>
            <a:pPr marL="0" marR="0" lvl="0" indent="0" algn="ctr" rtl="0">
              <a:spcBef>
                <a:spcPts val="1100"/>
              </a:spcBef>
              <a:spcAft>
                <a:spcPts val="0"/>
              </a:spcAft>
              <a:buNone/>
            </a:pPr>
            <a:r>
              <a:rPr lang="it-IT" sz="2200" b="1">
                <a:solidFill>
                  <a:schemeClr val="dk1"/>
                </a:solidFill>
                <a:latin typeface="Arial"/>
                <a:ea typeface="Arial"/>
                <a:cs typeface="Arial"/>
                <a:sym typeface="Arial"/>
              </a:rPr>
              <a:t>(CHROMA)</a:t>
            </a:r>
            <a:endParaRPr/>
          </a:p>
        </p:txBody>
      </p:sp>
      <p:sp>
        <p:nvSpPr>
          <p:cNvPr id="952" name="Google Shape;952;p79"/>
          <p:cNvSpPr txBox="1"/>
          <p:nvPr/>
        </p:nvSpPr>
        <p:spPr>
          <a:xfrm rot="-5400000">
            <a:off x="-857250" y="1117600"/>
            <a:ext cx="2233613"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200" b="1">
                <a:solidFill>
                  <a:schemeClr val="dk1"/>
                </a:solidFill>
                <a:latin typeface="Arial"/>
                <a:ea typeface="Arial"/>
                <a:cs typeface="Arial"/>
                <a:sym typeface="Arial"/>
              </a:rPr>
              <a:t>LUMINOSITA</a:t>
            </a:r>
            <a:r>
              <a:rPr lang="it-IT" sz="2200">
                <a:solidFill>
                  <a:schemeClr val="dk1"/>
                </a:solidFill>
                <a:latin typeface="Arial"/>
                <a:ea typeface="Arial"/>
                <a:cs typeface="Arial"/>
                <a:sym typeface="Arial"/>
              </a:rPr>
              <a:t>’</a:t>
            </a:r>
            <a:endParaRPr sz="2200">
              <a:solidFill>
                <a:schemeClr val="dk1"/>
              </a:solidFill>
              <a:latin typeface="Arial"/>
              <a:ea typeface="Arial"/>
              <a:cs typeface="Arial"/>
              <a:sym typeface="Arial"/>
            </a:endParaRPr>
          </a:p>
        </p:txBody>
      </p:sp>
      <p:grpSp>
        <p:nvGrpSpPr>
          <p:cNvPr id="953" name="Google Shape;953;p79"/>
          <p:cNvGrpSpPr/>
          <p:nvPr/>
        </p:nvGrpSpPr>
        <p:grpSpPr>
          <a:xfrm>
            <a:off x="4003786" y="404813"/>
            <a:ext cx="4638457" cy="2993721"/>
            <a:chOff x="1752" y="210"/>
            <a:chExt cx="2922" cy="1886"/>
          </a:xfrm>
        </p:grpSpPr>
        <p:sp>
          <p:nvSpPr>
            <p:cNvPr id="954" name="Google Shape;954;p79"/>
            <p:cNvSpPr/>
            <p:nvPr/>
          </p:nvSpPr>
          <p:spPr>
            <a:xfrm>
              <a:off x="2562" y="1616"/>
              <a:ext cx="272" cy="362"/>
            </a:xfrm>
            <a:prstGeom prst="rect">
              <a:avLst/>
            </a:prstGeom>
            <a:solidFill>
              <a:srgbClr val="0080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55" name="Google Shape;955;p79"/>
            <p:cNvSpPr/>
            <p:nvPr/>
          </p:nvSpPr>
          <p:spPr>
            <a:xfrm>
              <a:off x="2562" y="346"/>
              <a:ext cx="272" cy="362"/>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56" name="Google Shape;956;p79"/>
            <p:cNvSpPr/>
            <p:nvPr/>
          </p:nvSpPr>
          <p:spPr>
            <a:xfrm rot="1595176">
              <a:off x="2154" y="1525"/>
              <a:ext cx="272" cy="362"/>
            </a:xfrm>
            <a:prstGeom prst="rect">
              <a:avLst/>
            </a:prstGeom>
            <a:solidFill>
              <a:srgbClr val="00808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57" name="Google Shape;957;p79"/>
            <p:cNvSpPr/>
            <p:nvPr/>
          </p:nvSpPr>
          <p:spPr>
            <a:xfrm rot="3942004">
              <a:off x="1837" y="1208"/>
              <a:ext cx="272" cy="362"/>
            </a:xfrm>
            <a:prstGeom prst="rect">
              <a:avLst/>
            </a:prstGeom>
            <a:solidFill>
              <a:srgbClr val="3366F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58" name="Google Shape;958;p79"/>
            <p:cNvSpPr/>
            <p:nvPr/>
          </p:nvSpPr>
          <p:spPr>
            <a:xfrm rot="2262667">
              <a:off x="3016" y="482"/>
              <a:ext cx="272" cy="362"/>
            </a:xfrm>
            <a:prstGeom prst="rect">
              <a:avLst/>
            </a:prstGeom>
            <a:solidFill>
              <a:srgbClr val="FF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59" name="Google Shape;959;p79"/>
            <p:cNvSpPr/>
            <p:nvPr/>
          </p:nvSpPr>
          <p:spPr>
            <a:xfrm rot="7411003">
              <a:off x="1883" y="754"/>
              <a:ext cx="272" cy="362"/>
            </a:xfrm>
            <a:prstGeom prst="rect">
              <a:avLst/>
            </a:prstGeom>
            <a:solidFill>
              <a:srgbClr val="80008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60" name="Google Shape;960;p79"/>
            <p:cNvSpPr/>
            <p:nvPr/>
          </p:nvSpPr>
          <p:spPr>
            <a:xfrm rot="9032536">
              <a:off x="2154" y="482"/>
              <a:ext cx="272" cy="362"/>
            </a:xfrm>
            <a:prstGeom prst="rect">
              <a:avLst/>
            </a:prstGeom>
            <a:solidFill>
              <a:srgbClr val="FF00F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61" name="Google Shape;961;p79"/>
            <p:cNvSpPr/>
            <p:nvPr/>
          </p:nvSpPr>
          <p:spPr>
            <a:xfrm rot="3997561">
              <a:off x="3243" y="800"/>
              <a:ext cx="272" cy="362"/>
            </a:xfrm>
            <a:prstGeom prst="rect">
              <a:avLst/>
            </a:prstGeom>
            <a:solidFill>
              <a:srgbClr val="FFFF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62" name="Google Shape;962;p79"/>
            <p:cNvSpPr/>
            <p:nvPr/>
          </p:nvSpPr>
          <p:spPr>
            <a:xfrm rot="7187351">
              <a:off x="3243" y="1253"/>
              <a:ext cx="272" cy="362"/>
            </a:xfrm>
            <a:prstGeom prst="rect">
              <a:avLst/>
            </a:prstGeom>
            <a:solidFill>
              <a:srgbClr val="99CC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63" name="Google Shape;963;p79"/>
            <p:cNvSpPr/>
            <p:nvPr/>
          </p:nvSpPr>
          <p:spPr>
            <a:xfrm rot="8789785">
              <a:off x="2971" y="1525"/>
              <a:ext cx="272" cy="362"/>
            </a:xfrm>
            <a:prstGeom prst="rect">
              <a:avLst/>
            </a:prstGeom>
            <a:solidFill>
              <a:srgbClr val="33CC33"/>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64" name="Google Shape;964;p79"/>
            <p:cNvSpPr/>
            <p:nvPr/>
          </p:nvSpPr>
          <p:spPr>
            <a:xfrm rot="-4281147">
              <a:off x="3424" y="981"/>
              <a:ext cx="1406" cy="680"/>
            </a:xfrm>
            <a:prstGeom prst="curvedUpArrow">
              <a:avLst>
                <a:gd name="adj1" fmla="val 1225"/>
                <a:gd name="adj2" fmla="val 81481"/>
                <a:gd name="adj3" fmla="val 17856"/>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65" name="Google Shape;965;p79"/>
            <p:cNvSpPr txBox="1"/>
            <p:nvPr/>
          </p:nvSpPr>
          <p:spPr>
            <a:xfrm>
              <a:off x="3379" y="210"/>
              <a:ext cx="907" cy="4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200" b="1">
                  <a:solidFill>
                    <a:schemeClr val="dk1"/>
                  </a:solidFill>
                  <a:latin typeface="Arial"/>
                  <a:ea typeface="Arial"/>
                  <a:cs typeface="Arial"/>
                  <a:sym typeface="Arial"/>
                </a:rPr>
                <a:t>TINTA (HUE)</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a:latin typeface="Arial"/>
                <a:ea typeface="Arial"/>
                <a:cs typeface="Arial"/>
                <a:sym typeface="Arial"/>
              </a:rPr>
              <a:t>Scienza sensoriale e alimenti (3)</a:t>
            </a:r>
            <a:endParaRPr/>
          </a:p>
        </p:txBody>
      </p:sp>
      <p:sp>
        <p:nvSpPr>
          <p:cNvPr id="172" name="Google Shape;172;p8"/>
          <p:cNvSpPr txBox="1">
            <a:spLocks noGrp="1"/>
          </p:cNvSpPr>
          <p:nvPr>
            <p:ph type="body" idx="1"/>
          </p:nvPr>
        </p:nvSpPr>
        <p:spPr>
          <a:xfrm>
            <a:off x="250825" y="1600200"/>
            <a:ext cx="8642350" cy="45307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Font typeface="Noto Sans Symbols"/>
              <a:buNone/>
            </a:pPr>
            <a:r>
              <a:rPr lang="it-IT">
                <a:latin typeface="Arial"/>
                <a:ea typeface="Arial"/>
                <a:cs typeface="Arial"/>
                <a:sym typeface="Arial"/>
              </a:rPr>
              <a:t>La scienza sensoriale intesa come disciplina</a:t>
            </a:r>
            <a:endParaRPr/>
          </a:p>
          <a:p>
            <a:pPr marL="342900" lvl="0" indent="-342900" algn="l" rtl="0">
              <a:spcBef>
                <a:spcPts val="200"/>
              </a:spcBef>
              <a:spcAft>
                <a:spcPts val="0"/>
              </a:spcAft>
              <a:buSzPts val="1000"/>
              <a:buFont typeface="Noto Sans Symbols"/>
              <a:buNone/>
            </a:pPr>
            <a:endParaRPr sz="1000">
              <a:latin typeface="Arial"/>
              <a:ea typeface="Arial"/>
              <a:cs typeface="Arial"/>
              <a:sym typeface="Arial"/>
            </a:endParaRPr>
          </a:p>
          <a:p>
            <a:pPr marL="342900" lvl="0" indent="-342900" algn="ctr" rtl="0">
              <a:spcBef>
                <a:spcPts val="640"/>
              </a:spcBef>
              <a:spcAft>
                <a:spcPts val="0"/>
              </a:spcAft>
              <a:buSzPts val="3200"/>
              <a:buFont typeface="Noto Sans Symbols"/>
              <a:buNone/>
            </a:pPr>
            <a:r>
              <a:rPr lang="it-IT">
                <a:latin typeface="Arial"/>
                <a:ea typeface="Arial"/>
                <a:cs typeface="Arial"/>
                <a:sym typeface="Arial"/>
              </a:rPr>
              <a:t>PROBLEM - SOLVING </a:t>
            </a:r>
            <a:endParaRPr/>
          </a:p>
          <a:p>
            <a:pPr marL="342900" lvl="0" indent="-342900" algn="l" rtl="0">
              <a:spcBef>
                <a:spcPts val="200"/>
              </a:spcBef>
              <a:spcAft>
                <a:spcPts val="0"/>
              </a:spcAft>
              <a:buSzPts val="1000"/>
              <a:buFont typeface="Noto Sans Symbols"/>
              <a:buNone/>
            </a:pPr>
            <a:endParaRPr sz="1000">
              <a:latin typeface="Arial"/>
              <a:ea typeface="Arial"/>
              <a:cs typeface="Arial"/>
              <a:sym typeface="Arial"/>
            </a:endParaRPr>
          </a:p>
          <a:p>
            <a:pPr marL="342900" lvl="0" indent="-342900" algn="l" rtl="0">
              <a:spcBef>
                <a:spcPts val="640"/>
              </a:spcBef>
              <a:spcAft>
                <a:spcPts val="0"/>
              </a:spcAft>
              <a:buSzPts val="3200"/>
              <a:buFont typeface="Noto Sans Symbols"/>
              <a:buNone/>
            </a:pPr>
            <a:r>
              <a:rPr lang="it-IT">
                <a:latin typeface="Arial"/>
                <a:ea typeface="Arial"/>
                <a:cs typeface="Arial"/>
                <a:sym typeface="Arial"/>
              </a:rPr>
              <a:t>	largo successo nell’industria alimentare </a:t>
            </a:r>
            <a:endParaRPr/>
          </a:p>
          <a:p>
            <a:pPr marL="342900" lvl="0" indent="-342900" algn="l" rtl="0">
              <a:spcBef>
                <a:spcPts val="640"/>
              </a:spcBef>
              <a:spcAft>
                <a:spcPts val="0"/>
              </a:spcAft>
              <a:buSzPts val="3200"/>
              <a:buFont typeface="Noto Sans Symbols"/>
              <a:buNone/>
            </a:pPr>
            <a:endParaRPr>
              <a:latin typeface="Arial"/>
              <a:ea typeface="Arial"/>
              <a:cs typeface="Arial"/>
              <a:sym typeface="Arial"/>
            </a:endParaRPr>
          </a:p>
          <a:p>
            <a:pPr marL="342900" lvl="0" indent="-342900" algn="l" rtl="0">
              <a:spcBef>
                <a:spcPts val="640"/>
              </a:spcBef>
              <a:spcAft>
                <a:spcPts val="0"/>
              </a:spcAft>
              <a:buSzPts val="3200"/>
              <a:buChar char="●"/>
            </a:pPr>
            <a:r>
              <a:rPr lang="it-IT">
                <a:latin typeface="Arial"/>
                <a:ea typeface="Arial"/>
                <a:cs typeface="Arial"/>
                <a:sym typeface="Arial"/>
              </a:rPr>
              <a:t>	ricerca e sviluppo (R&amp;D) </a:t>
            </a:r>
            <a:endParaRPr/>
          </a:p>
          <a:p>
            <a:pPr marL="342900" lvl="0" indent="-342900" algn="l" rtl="0">
              <a:spcBef>
                <a:spcPts val="640"/>
              </a:spcBef>
              <a:spcAft>
                <a:spcPts val="0"/>
              </a:spcAft>
              <a:buSzPts val="3200"/>
              <a:buFont typeface="Noto Sans Symbols"/>
              <a:buNone/>
            </a:pPr>
            <a:r>
              <a:rPr lang="it-IT">
                <a:latin typeface="Arial"/>
                <a:ea typeface="Arial"/>
                <a:cs typeface="Arial"/>
                <a:sym typeface="Arial"/>
              </a:rPr>
              <a:t> </a:t>
            </a:r>
            <a:endParaRPr/>
          </a:p>
          <a:p>
            <a:pPr marL="342900" lvl="0" indent="-342900" algn="l" rtl="0">
              <a:spcBef>
                <a:spcPts val="640"/>
              </a:spcBef>
              <a:spcAft>
                <a:spcPts val="0"/>
              </a:spcAft>
              <a:buSzPts val="3200"/>
              <a:buChar char="●"/>
            </a:pPr>
            <a:r>
              <a:rPr lang="it-IT">
                <a:latin typeface="Arial"/>
                <a:ea typeface="Arial"/>
                <a:cs typeface="Arial"/>
                <a:sym typeface="Arial"/>
              </a:rPr>
              <a:t>	assicurazione qualità</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80"/>
          <p:cNvSpPr txBox="1">
            <a:spLocks noGrp="1"/>
          </p:cNvSpPr>
          <p:nvPr>
            <p:ph type="title"/>
          </p:nvPr>
        </p:nvSpPr>
        <p:spPr>
          <a:xfrm>
            <a:off x="457200" y="274638"/>
            <a:ext cx="8229600" cy="850900"/>
          </a:xfrm>
          <a:prstGeom prst="rect">
            <a:avLst/>
          </a:prstGeom>
          <a:solidFill>
            <a:srgbClr val="FFCC00"/>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600">
                <a:latin typeface="Arial"/>
                <a:ea typeface="Arial"/>
                <a:cs typeface="Arial"/>
                <a:sym typeface="Arial"/>
              </a:rPr>
              <a:t>Organizzazione visuale del colore</a:t>
            </a:r>
            <a:endParaRPr/>
          </a:p>
        </p:txBody>
      </p:sp>
      <p:sp>
        <p:nvSpPr>
          <p:cNvPr id="971" name="Google Shape;971;p80"/>
          <p:cNvSpPr txBox="1">
            <a:spLocks noGrp="1"/>
          </p:cNvSpPr>
          <p:nvPr>
            <p:ph type="body" idx="1"/>
          </p:nvPr>
        </p:nvSpPr>
        <p:spPr>
          <a:xfrm>
            <a:off x="468313" y="1268413"/>
            <a:ext cx="8207375" cy="1871662"/>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SzPts val="2200"/>
              <a:buFont typeface="Arial"/>
              <a:buNone/>
            </a:pPr>
            <a:r>
              <a:rPr lang="it-IT" sz="2200">
                <a:latin typeface="Arial"/>
                <a:ea typeface="Arial"/>
                <a:cs typeface="Arial"/>
                <a:sym typeface="Arial"/>
              </a:rPr>
              <a:t>Basandosi sulla percezione del colore, ogni colore si caratterizza per tre elementi:</a:t>
            </a:r>
            <a:endParaRPr/>
          </a:p>
          <a:p>
            <a:pPr marL="342900" lvl="0" indent="-342900" algn="l" rtl="0">
              <a:lnSpc>
                <a:spcPct val="80000"/>
              </a:lnSpc>
              <a:spcBef>
                <a:spcPts val="440"/>
              </a:spcBef>
              <a:spcAft>
                <a:spcPts val="0"/>
              </a:spcAft>
              <a:buSzPts val="2200"/>
              <a:buFont typeface="Arial"/>
              <a:buNone/>
            </a:pPr>
            <a:endParaRPr sz="2200">
              <a:latin typeface="Arial"/>
              <a:ea typeface="Arial"/>
              <a:cs typeface="Arial"/>
              <a:sym typeface="Arial"/>
            </a:endParaRPr>
          </a:p>
          <a:p>
            <a:pPr marL="742950" lvl="1" indent="-285750" algn="l" rtl="0">
              <a:lnSpc>
                <a:spcPct val="80000"/>
              </a:lnSpc>
              <a:spcBef>
                <a:spcPts val="440"/>
              </a:spcBef>
              <a:spcAft>
                <a:spcPts val="0"/>
              </a:spcAft>
              <a:buSzPts val="2200"/>
              <a:buChar char="⚪"/>
            </a:pPr>
            <a:r>
              <a:rPr lang="it-IT" sz="2200" b="1">
                <a:latin typeface="Arial"/>
                <a:ea typeface="Arial"/>
                <a:cs typeface="Arial"/>
                <a:sym typeface="Arial"/>
              </a:rPr>
              <a:t>Luminosità</a:t>
            </a:r>
            <a:endParaRPr/>
          </a:p>
          <a:p>
            <a:pPr marL="742950" lvl="1" indent="-285750" algn="l" rtl="0">
              <a:lnSpc>
                <a:spcPct val="80000"/>
              </a:lnSpc>
              <a:spcBef>
                <a:spcPts val="440"/>
              </a:spcBef>
              <a:spcAft>
                <a:spcPts val="0"/>
              </a:spcAft>
              <a:buSzPts val="2200"/>
              <a:buChar char="⚪"/>
            </a:pPr>
            <a:r>
              <a:rPr lang="it-IT" sz="2200" b="1">
                <a:latin typeface="Arial"/>
                <a:ea typeface="Arial"/>
                <a:cs typeface="Arial"/>
                <a:sym typeface="Arial"/>
              </a:rPr>
              <a:t>Tinta</a:t>
            </a:r>
            <a:r>
              <a:rPr lang="it-IT" sz="2200">
                <a:latin typeface="Arial"/>
                <a:ea typeface="Arial"/>
                <a:cs typeface="Arial"/>
                <a:sym typeface="Arial"/>
              </a:rPr>
              <a:t> compresa nello spettro dei colori dell’iride + magenta</a:t>
            </a:r>
            <a:endParaRPr sz="2200">
              <a:latin typeface="Arial"/>
              <a:ea typeface="Arial"/>
              <a:cs typeface="Arial"/>
              <a:sym typeface="Arial"/>
            </a:endParaRPr>
          </a:p>
          <a:p>
            <a:pPr marL="742950" lvl="1" indent="-285750" algn="l" rtl="0">
              <a:lnSpc>
                <a:spcPct val="80000"/>
              </a:lnSpc>
              <a:spcBef>
                <a:spcPts val="440"/>
              </a:spcBef>
              <a:spcAft>
                <a:spcPts val="0"/>
              </a:spcAft>
              <a:buSzPts val="2200"/>
              <a:buChar char="⚪"/>
            </a:pPr>
            <a:r>
              <a:rPr lang="it-IT" sz="2200" b="1">
                <a:latin typeface="Arial"/>
                <a:ea typeface="Arial"/>
                <a:cs typeface="Arial"/>
                <a:sym typeface="Arial"/>
              </a:rPr>
              <a:t>Saturazione </a:t>
            </a:r>
            <a:endParaRPr sz="2200">
              <a:latin typeface="Arial"/>
              <a:ea typeface="Arial"/>
              <a:cs typeface="Arial"/>
              <a:sym typeface="Arial"/>
            </a:endParaRPr>
          </a:p>
        </p:txBody>
      </p:sp>
      <p:cxnSp>
        <p:nvCxnSpPr>
          <p:cNvPr id="972" name="Google Shape;972;p80"/>
          <p:cNvCxnSpPr/>
          <p:nvPr/>
        </p:nvCxnSpPr>
        <p:spPr>
          <a:xfrm rot="10800000">
            <a:off x="4284663" y="3500438"/>
            <a:ext cx="0" cy="1441450"/>
          </a:xfrm>
          <a:prstGeom prst="straightConnector1">
            <a:avLst/>
          </a:prstGeom>
          <a:noFill/>
          <a:ln w="9525" cap="flat" cmpd="sng">
            <a:solidFill>
              <a:schemeClr val="dk1"/>
            </a:solidFill>
            <a:prstDash val="solid"/>
            <a:round/>
            <a:headEnd type="none" w="med" len="med"/>
            <a:tailEnd type="triangle" w="med" len="med"/>
          </a:ln>
        </p:spPr>
      </p:cxnSp>
      <p:sp>
        <p:nvSpPr>
          <p:cNvPr id="973" name="Google Shape;973;p80"/>
          <p:cNvSpPr/>
          <p:nvPr/>
        </p:nvSpPr>
        <p:spPr>
          <a:xfrm rot="-1351034">
            <a:off x="2525713" y="4283075"/>
            <a:ext cx="3527425" cy="1447800"/>
          </a:xfrm>
          <a:prstGeom prst="ellipse">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974" name="Google Shape;974;p80"/>
          <p:cNvCxnSpPr/>
          <p:nvPr/>
        </p:nvCxnSpPr>
        <p:spPr>
          <a:xfrm>
            <a:off x="4284663" y="4941888"/>
            <a:ext cx="0" cy="574675"/>
          </a:xfrm>
          <a:prstGeom prst="straightConnector1">
            <a:avLst/>
          </a:prstGeom>
          <a:noFill/>
          <a:ln w="9525" cap="flat" cmpd="sng">
            <a:solidFill>
              <a:schemeClr val="dk1"/>
            </a:solidFill>
            <a:prstDash val="dash"/>
            <a:round/>
            <a:headEnd type="none" w="med" len="med"/>
            <a:tailEnd type="none" w="med" len="med"/>
          </a:ln>
        </p:spPr>
      </p:cxnSp>
      <p:cxnSp>
        <p:nvCxnSpPr>
          <p:cNvPr id="975" name="Google Shape;975;p80"/>
          <p:cNvCxnSpPr/>
          <p:nvPr/>
        </p:nvCxnSpPr>
        <p:spPr>
          <a:xfrm>
            <a:off x="4284663" y="5516563"/>
            <a:ext cx="0" cy="936625"/>
          </a:xfrm>
          <a:prstGeom prst="straightConnector1">
            <a:avLst/>
          </a:prstGeom>
          <a:noFill/>
          <a:ln w="9525" cap="flat" cmpd="sng">
            <a:solidFill>
              <a:schemeClr val="dk1"/>
            </a:solidFill>
            <a:prstDash val="solid"/>
            <a:round/>
            <a:headEnd type="none" w="med" len="med"/>
            <a:tailEnd type="none" w="med" len="med"/>
          </a:ln>
        </p:spPr>
      </p:cxnSp>
      <p:cxnSp>
        <p:nvCxnSpPr>
          <p:cNvPr id="976" name="Google Shape;976;p80"/>
          <p:cNvCxnSpPr/>
          <p:nvPr/>
        </p:nvCxnSpPr>
        <p:spPr>
          <a:xfrm rot="10800000" flipH="1">
            <a:off x="2700338" y="4221163"/>
            <a:ext cx="3167062" cy="1439862"/>
          </a:xfrm>
          <a:prstGeom prst="straightConnector1">
            <a:avLst/>
          </a:prstGeom>
          <a:noFill/>
          <a:ln w="9525" cap="flat" cmpd="sng">
            <a:solidFill>
              <a:schemeClr val="dk1"/>
            </a:solidFill>
            <a:prstDash val="solid"/>
            <a:round/>
            <a:headEnd type="none" w="med" len="med"/>
            <a:tailEnd type="none" w="med" len="med"/>
          </a:ln>
        </p:spPr>
      </p:cxnSp>
      <p:cxnSp>
        <p:nvCxnSpPr>
          <p:cNvPr id="977" name="Google Shape;977;p80"/>
          <p:cNvCxnSpPr/>
          <p:nvPr/>
        </p:nvCxnSpPr>
        <p:spPr>
          <a:xfrm>
            <a:off x="3851275" y="4437063"/>
            <a:ext cx="1008063" cy="1079500"/>
          </a:xfrm>
          <a:prstGeom prst="straightConnector1">
            <a:avLst/>
          </a:prstGeom>
          <a:noFill/>
          <a:ln w="9525" cap="flat" cmpd="sng">
            <a:solidFill>
              <a:schemeClr val="dk1"/>
            </a:solidFill>
            <a:prstDash val="solid"/>
            <a:round/>
            <a:headEnd type="none" w="med" len="med"/>
            <a:tailEnd type="none" w="med" len="med"/>
          </a:ln>
        </p:spPr>
      </p:cxnSp>
      <p:sp>
        <p:nvSpPr>
          <p:cNvPr id="978" name="Google Shape;978;p80"/>
          <p:cNvSpPr txBox="1"/>
          <p:nvPr/>
        </p:nvSpPr>
        <p:spPr>
          <a:xfrm rot="-5400000">
            <a:off x="3469482" y="3739357"/>
            <a:ext cx="1368425" cy="458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luminosità</a:t>
            </a:r>
            <a:endParaRPr/>
          </a:p>
        </p:txBody>
      </p:sp>
      <p:sp>
        <p:nvSpPr>
          <p:cNvPr id="979" name="Google Shape;979;p80"/>
          <p:cNvSpPr txBox="1"/>
          <p:nvPr/>
        </p:nvSpPr>
        <p:spPr>
          <a:xfrm>
            <a:off x="3851275" y="3068638"/>
            <a:ext cx="1079500" cy="366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a:solidFill>
                  <a:schemeClr val="dk1"/>
                </a:solidFill>
                <a:latin typeface="Arial"/>
                <a:ea typeface="Arial"/>
                <a:cs typeface="Arial"/>
                <a:sym typeface="Arial"/>
              </a:rPr>
              <a:t>bianco</a:t>
            </a:r>
            <a:endParaRPr/>
          </a:p>
        </p:txBody>
      </p:sp>
      <p:sp>
        <p:nvSpPr>
          <p:cNvPr id="980" name="Google Shape;980;p80"/>
          <p:cNvSpPr txBox="1"/>
          <p:nvPr/>
        </p:nvSpPr>
        <p:spPr>
          <a:xfrm>
            <a:off x="3995738" y="6381750"/>
            <a:ext cx="10795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a:solidFill>
                  <a:schemeClr val="dk1"/>
                </a:solidFill>
                <a:latin typeface="Arial"/>
                <a:ea typeface="Arial"/>
                <a:cs typeface="Arial"/>
                <a:sym typeface="Arial"/>
              </a:rPr>
              <a:t>nero</a:t>
            </a:r>
            <a:endParaRPr/>
          </a:p>
        </p:txBody>
      </p:sp>
      <p:sp>
        <p:nvSpPr>
          <p:cNvPr id="981" name="Google Shape;981;p80"/>
          <p:cNvSpPr txBox="1"/>
          <p:nvPr/>
        </p:nvSpPr>
        <p:spPr>
          <a:xfrm>
            <a:off x="5221288" y="4581525"/>
            <a:ext cx="10795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a:solidFill>
                  <a:schemeClr val="dk1"/>
                </a:solidFill>
                <a:latin typeface="Arial"/>
                <a:ea typeface="Arial"/>
                <a:cs typeface="Arial"/>
                <a:sym typeface="Arial"/>
              </a:rPr>
              <a:t>tinta</a:t>
            </a:r>
            <a:endParaRPr/>
          </a:p>
        </p:txBody>
      </p:sp>
      <p:sp>
        <p:nvSpPr>
          <p:cNvPr id="982" name="Google Shape;982;p80"/>
          <p:cNvSpPr/>
          <p:nvPr/>
        </p:nvSpPr>
        <p:spPr>
          <a:xfrm rot="-3970309">
            <a:off x="4618037" y="4791076"/>
            <a:ext cx="792163" cy="360362"/>
          </a:xfrm>
          <a:prstGeom prst="curvedUpArrow">
            <a:avLst>
              <a:gd name="adj1" fmla="val 43965"/>
              <a:gd name="adj2" fmla="val 87930"/>
              <a:gd name="adj3" fmla="val 33333"/>
            </a:avLst>
          </a:prstGeom>
          <a:solidFill>
            <a:schemeClr val="l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983" name="Google Shape;983;p80"/>
          <p:cNvCxnSpPr/>
          <p:nvPr/>
        </p:nvCxnSpPr>
        <p:spPr>
          <a:xfrm flipH="1">
            <a:off x="3348038" y="4941888"/>
            <a:ext cx="936625" cy="936625"/>
          </a:xfrm>
          <a:prstGeom prst="straightConnector1">
            <a:avLst/>
          </a:prstGeom>
          <a:noFill/>
          <a:ln w="9525" cap="flat" cmpd="sng">
            <a:solidFill>
              <a:schemeClr val="dk1"/>
            </a:solidFill>
            <a:prstDash val="solid"/>
            <a:round/>
            <a:headEnd type="none" w="med" len="med"/>
            <a:tailEnd type="triangle" w="med" len="med"/>
          </a:ln>
        </p:spPr>
      </p:cxnSp>
      <p:sp>
        <p:nvSpPr>
          <p:cNvPr id="984" name="Google Shape;984;p80"/>
          <p:cNvSpPr txBox="1"/>
          <p:nvPr/>
        </p:nvSpPr>
        <p:spPr>
          <a:xfrm>
            <a:off x="2700338" y="5734050"/>
            <a:ext cx="165735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saturazione</a:t>
            </a:r>
            <a:endParaRPr/>
          </a:p>
        </p:txBody>
      </p:sp>
      <p:sp>
        <p:nvSpPr>
          <p:cNvPr id="985" name="Google Shape;985;p80"/>
          <p:cNvSpPr txBox="1"/>
          <p:nvPr/>
        </p:nvSpPr>
        <p:spPr>
          <a:xfrm>
            <a:off x="4716463" y="5516563"/>
            <a:ext cx="1150937" cy="366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a:solidFill>
                  <a:srgbClr val="FF0000"/>
                </a:solidFill>
                <a:latin typeface="Arial"/>
                <a:ea typeface="Arial"/>
                <a:cs typeface="Arial"/>
                <a:sym typeface="Arial"/>
              </a:rPr>
              <a:t>Rosso</a:t>
            </a:r>
            <a:endParaRPr/>
          </a:p>
        </p:txBody>
      </p:sp>
      <p:sp>
        <p:nvSpPr>
          <p:cNvPr id="986" name="Google Shape;986;p80"/>
          <p:cNvSpPr txBox="1"/>
          <p:nvPr/>
        </p:nvSpPr>
        <p:spPr>
          <a:xfrm>
            <a:off x="5868988" y="3933825"/>
            <a:ext cx="1150937"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a:solidFill>
                  <a:srgbClr val="FFCC00"/>
                </a:solidFill>
                <a:latin typeface="Arial"/>
                <a:ea typeface="Arial"/>
                <a:cs typeface="Arial"/>
                <a:sym typeface="Arial"/>
              </a:rPr>
              <a:t>Giallo</a:t>
            </a:r>
            <a:endParaRPr/>
          </a:p>
        </p:txBody>
      </p:sp>
      <p:sp>
        <p:nvSpPr>
          <p:cNvPr id="987" name="Google Shape;987;p80"/>
          <p:cNvSpPr txBox="1"/>
          <p:nvPr/>
        </p:nvSpPr>
        <p:spPr>
          <a:xfrm>
            <a:off x="1835150" y="5734050"/>
            <a:ext cx="1150938"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a:solidFill>
                  <a:srgbClr val="0033CC"/>
                </a:solidFill>
                <a:latin typeface="Arial"/>
                <a:ea typeface="Arial"/>
                <a:cs typeface="Arial"/>
                <a:sym typeface="Arial"/>
              </a:rPr>
              <a:t>Blu</a:t>
            </a:r>
            <a:endParaRPr/>
          </a:p>
        </p:txBody>
      </p:sp>
      <p:sp>
        <p:nvSpPr>
          <p:cNvPr id="988" name="Google Shape;988;p80"/>
          <p:cNvSpPr txBox="1"/>
          <p:nvPr/>
        </p:nvSpPr>
        <p:spPr>
          <a:xfrm>
            <a:off x="3059113" y="4005263"/>
            <a:ext cx="1150937" cy="366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a:solidFill>
                  <a:schemeClr val="folHlink"/>
                </a:solidFill>
                <a:latin typeface="Arial"/>
                <a:ea typeface="Arial"/>
                <a:cs typeface="Arial"/>
                <a:sym typeface="Arial"/>
              </a:rPr>
              <a:t>Verde</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81"/>
          <p:cNvSpPr txBox="1">
            <a:spLocks noGrp="1"/>
          </p:cNvSpPr>
          <p:nvPr>
            <p:ph type="title"/>
          </p:nvPr>
        </p:nvSpPr>
        <p:spPr>
          <a:xfrm>
            <a:off x="457200" y="274638"/>
            <a:ext cx="8229600" cy="7064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400" b="1">
                <a:solidFill>
                  <a:srgbClr val="800000"/>
                </a:solidFill>
                <a:latin typeface="Comic Sans MS"/>
                <a:ea typeface="Comic Sans MS"/>
                <a:cs typeface="Comic Sans MS"/>
                <a:sym typeface="Comic Sans MS"/>
              </a:rPr>
              <a:t>Luminosità</a:t>
            </a:r>
            <a:endParaRPr/>
          </a:p>
        </p:txBody>
      </p:sp>
      <p:sp>
        <p:nvSpPr>
          <p:cNvPr id="994" name="Google Shape;994;p81"/>
          <p:cNvSpPr txBox="1">
            <a:spLocks noGrp="1"/>
          </p:cNvSpPr>
          <p:nvPr>
            <p:ph type="body" idx="1"/>
          </p:nvPr>
        </p:nvSpPr>
        <p:spPr>
          <a:xfrm>
            <a:off x="539750" y="1196975"/>
            <a:ext cx="8229600" cy="2405063"/>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2400"/>
              <a:buFont typeface="Arial"/>
              <a:buNone/>
            </a:pPr>
            <a:r>
              <a:rPr lang="it-IT" sz="2400" b="1">
                <a:latin typeface="Arial"/>
                <a:ea typeface="Arial"/>
                <a:cs typeface="Arial"/>
                <a:sym typeface="Arial"/>
              </a:rPr>
              <a:t>Rapporto tra la luce riflessa ed assorbita, indipendentemente dalla lunghezza d’onda</a:t>
            </a:r>
            <a:endParaRPr/>
          </a:p>
          <a:p>
            <a:pPr marL="342900" lvl="0" indent="-342900" algn="l" rtl="0">
              <a:spcBef>
                <a:spcPts val="480"/>
              </a:spcBef>
              <a:spcAft>
                <a:spcPts val="0"/>
              </a:spcAft>
              <a:buSzPts val="2400"/>
              <a:buFont typeface="Arial"/>
              <a:buNone/>
            </a:pPr>
            <a:r>
              <a:rPr lang="it-IT" sz="2400">
                <a:latin typeface="Arial"/>
                <a:ea typeface="Arial"/>
                <a:cs typeface="Arial"/>
                <a:sym typeface="Arial"/>
              </a:rPr>
              <a:t>Definisce i colori come “chiari” e “scuri”</a:t>
            </a:r>
            <a:endParaRPr sz="2400">
              <a:latin typeface="Arial"/>
              <a:ea typeface="Arial"/>
              <a:cs typeface="Arial"/>
              <a:sym typeface="Arial"/>
            </a:endParaRPr>
          </a:p>
          <a:p>
            <a:pPr marL="342900" lvl="0" indent="-342900" algn="l" rtl="0">
              <a:spcBef>
                <a:spcPts val="480"/>
              </a:spcBef>
              <a:spcAft>
                <a:spcPts val="0"/>
              </a:spcAft>
              <a:buSzPts val="2400"/>
              <a:buFont typeface="Arial"/>
              <a:buNone/>
            </a:pPr>
            <a:r>
              <a:rPr lang="it-IT" sz="2400">
                <a:latin typeface="Arial"/>
                <a:ea typeface="Arial"/>
                <a:cs typeface="Arial"/>
                <a:sym typeface="Arial"/>
              </a:rPr>
              <a:t>🡺 Un colore rosso può essere più chiaro di uno giallo</a:t>
            </a:r>
            <a:endParaRPr/>
          </a:p>
        </p:txBody>
      </p:sp>
      <p:sp>
        <p:nvSpPr>
          <p:cNvPr id="995" name="Google Shape;995;p81"/>
          <p:cNvSpPr txBox="1"/>
          <p:nvPr/>
        </p:nvSpPr>
        <p:spPr>
          <a:xfrm>
            <a:off x="539750" y="3068638"/>
            <a:ext cx="8353425" cy="16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200" u="sng">
                <a:solidFill>
                  <a:schemeClr val="dk1"/>
                </a:solidFill>
                <a:latin typeface="Arial"/>
                <a:ea typeface="Arial"/>
                <a:cs typeface="Arial"/>
                <a:sym typeface="Arial"/>
              </a:rPr>
              <a:t>Bianco         :</a:t>
            </a:r>
            <a:r>
              <a:rPr lang="it-IT" sz="2200">
                <a:solidFill>
                  <a:schemeClr val="dk1"/>
                </a:solidFill>
                <a:latin typeface="Arial"/>
                <a:ea typeface="Arial"/>
                <a:cs typeface="Arial"/>
                <a:sym typeface="Arial"/>
              </a:rPr>
              <a:t> Tutta l’energia radiante del visibile viene completamente riflessa da una superficie opaca</a:t>
            </a:r>
            <a:endParaRPr/>
          </a:p>
          <a:p>
            <a:pPr marL="0" marR="0" lvl="0" indent="0" algn="l" rtl="0">
              <a:spcBef>
                <a:spcPts val="1100"/>
              </a:spcBef>
              <a:spcAft>
                <a:spcPts val="0"/>
              </a:spcAft>
              <a:buNone/>
            </a:pPr>
            <a:r>
              <a:rPr lang="it-IT" sz="2200" u="sng">
                <a:solidFill>
                  <a:schemeClr val="dk1"/>
                </a:solidFill>
                <a:latin typeface="Arial"/>
                <a:ea typeface="Arial"/>
                <a:cs typeface="Arial"/>
                <a:sym typeface="Arial"/>
              </a:rPr>
              <a:t>Nero          </a:t>
            </a:r>
            <a:r>
              <a:rPr lang="it-IT" sz="2200">
                <a:solidFill>
                  <a:schemeClr val="dk1"/>
                </a:solidFill>
                <a:latin typeface="Arial"/>
                <a:ea typeface="Arial"/>
                <a:cs typeface="Arial"/>
                <a:sym typeface="Arial"/>
              </a:rPr>
              <a:t>: tutta l’energia radiante nel visibile viene completamente assorbita da una superficie opaca </a:t>
            </a:r>
            <a:endParaRPr sz="2200">
              <a:solidFill>
                <a:schemeClr val="dk1"/>
              </a:solidFill>
              <a:latin typeface="Arial"/>
              <a:ea typeface="Arial"/>
              <a:cs typeface="Arial"/>
              <a:sym typeface="Arial"/>
            </a:endParaRPr>
          </a:p>
        </p:txBody>
      </p:sp>
      <p:sp>
        <p:nvSpPr>
          <p:cNvPr id="996" name="Google Shape;996;p81"/>
          <p:cNvSpPr/>
          <p:nvPr/>
        </p:nvSpPr>
        <p:spPr>
          <a:xfrm>
            <a:off x="1547813" y="2997200"/>
            <a:ext cx="576262" cy="360363"/>
          </a:xfrm>
          <a:prstGeom prst="rect">
            <a:avLst/>
          </a:prstGeom>
          <a:solidFill>
            <a:srgbClr val="FFFFF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7" name="Google Shape;997;p81"/>
          <p:cNvSpPr/>
          <p:nvPr/>
        </p:nvSpPr>
        <p:spPr>
          <a:xfrm>
            <a:off x="1403350" y="3789363"/>
            <a:ext cx="503238" cy="4318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998" name="Google Shape;998;p81" descr="Differenti livelli di Luminosità di una fotografia">
            <a:hlinkClick r:id="rId3"/>
          </p:cNvPr>
          <p:cNvPicPr preferRelativeResize="0"/>
          <p:nvPr/>
        </p:nvPicPr>
        <p:blipFill rotWithShape="1">
          <a:blip r:embed="rId4">
            <a:alphaModFix/>
          </a:blip>
          <a:srcRect/>
          <a:stretch/>
        </p:blipFill>
        <p:spPr>
          <a:xfrm>
            <a:off x="6732588" y="4724400"/>
            <a:ext cx="1714500" cy="1924050"/>
          </a:xfrm>
          <a:prstGeom prst="rect">
            <a:avLst/>
          </a:prstGeom>
          <a:noFill/>
          <a:ln>
            <a:noFill/>
          </a:ln>
        </p:spPr>
      </p:pic>
      <p:sp>
        <p:nvSpPr>
          <p:cNvPr id="999" name="Google Shape;999;p81"/>
          <p:cNvSpPr txBox="1"/>
          <p:nvPr/>
        </p:nvSpPr>
        <p:spPr>
          <a:xfrm>
            <a:off x="4211638" y="5300663"/>
            <a:ext cx="2303462" cy="9159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a:solidFill>
                  <a:schemeClr val="dk1"/>
                </a:solidFill>
                <a:latin typeface="Arial"/>
                <a:ea typeface="Arial"/>
                <a:cs typeface="Arial"/>
                <a:sym typeface="Arial"/>
              </a:rPr>
              <a:t>Differenti livelli di Luminosità di una fotografia </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82"/>
          <p:cNvSpPr txBox="1">
            <a:spLocks noGrp="1"/>
          </p:cNvSpPr>
          <p:nvPr>
            <p:ph type="title"/>
          </p:nvPr>
        </p:nvSpPr>
        <p:spPr>
          <a:xfrm>
            <a:off x="468313" y="115888"/>
            <a:ext cx="8229600" cy="83661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400" b="1">
                <a:solidFill>
                  <a:srgbClr val="800000"/>
                </a:solidFill>
                <a:latin typeface="Comic Sans MS"/>
                <a:ea typeface="Comic Sans MS"/>
                <a:cs typeface="Comic Sans MS"/>
                <a:sym typeface="Comic Sans MS"/>
              </a:rPr>
              <a:t>Tinta</a:t>
            </a:r>
            <a:endParaRPr/>
          </a:p>
        </p:txBody>
      </p:sp>
      <p:sp>
        <p:nvSpPr>
          <p:cNvPr id="1005" name="Google Shape;1005;p82"/>
          <p:cNvSpPr txBox="1">
            <a:spLocks noGrp="1"/>
          </p:cNvSpPr>
          <p:nvPr>
            <p:ph type="body" idx="1"/>
          </p:nvPr>
        </p:nvSpPr>
        <p:spPr>
          <a:xfrm>
            <a:off x="250825" y="1052513"/>
            <a:ext cx="8686800" cy="240506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400"/>
              <a:buFont typeface="Arial"/>
              <a:buNone/>
            </a:pPr>
            <a:r>
              <a:rPr lang="it-IT" sz="2400">
                <a:latin typeface="Arial"/>
                <a:ea typeface="Arial"/>
                <a:cs typeface="Arial"/>
                <a:sym typeface="Arial"/>
              </a:rPr>
              <a:t>Aspetto del colore descritto come rosso, verde, blu, etc..</a:t>
            </a:r>
            <a:endParaRPr/>
          </a:p>
          <a:p>
            <a:pPr marL="342900" lvl="0" indent="-342900" algn="l" rtl="0">
              <a:spcBef>
                <a:spcPts val="480"/>
              </a:spcBef>
              <a:spcAft>
                <a:spcPts val="0"/>
              </a:spcAft>
              <a:buSzPts val="2400"/>
              <a:buFont typeface="Arial"/>
              <a:buNone/>
            </a:pPr>
            <a:r>
              <a:rPr lang="it-IT" sz="2400">
                <a:latin typeface="Arial"/>
                <a:ea typeface="Arial"/>
                <a:cs typeface="Arial"/>
                <a:sym typeface="Arial"/>
              </a:rPr>
              <a:t>Deriva dalla differenza di assorbimento alle varie lunghezze d’onda e dipende dalla lunghezza d’onda dominante.</a:t>
            </a:r>
            <a:endParaRPr sz="2400">
              <a:latin typeface="Arial"/>
              <a:ea typeface="Arial"/>
              <a:cs typeface="Arial"/>
              <a:sym typeface="Arial"/>
            </a:endParaRPr>
          </a:p>
          <a:p>
            <a:pPr marL="342900" lvl="0" indent="-342900" algn="l" rtl="0">
              <a:spcBef>
                <a:spcPts val="480"/>
              </a:spcBef>
              <a:spcAft>
                <a:spcPts val="0"/>
              </a:spcAft>
              <a:buSzPts val="2400"/>
              <a:buFont typeface="Arial"/>
              <a:buNone/>
            </a:pPr>
            <a:r>
              <a:rPr lang="it-IT" sz="2400">
                <a:latin typeface="Arial"/>
                <a:ea typeface="Arial"/>
                <a:cs typeface="Arial"/>
                <a:sym typeface="Arial"/>
              </a:rPr>
              <a:t>La continuità delle tinte crea la ruota dei colori</a:t>
            </a:r>
            <a:endParaRPr sz="2400">
              <a:latin typeface="Arial"/>
              <a:ea typeface="Arial"/>
              <a:cs typeface="Arial"/>
              <a:sym typeface="Arial"/>
            </a:endParaRPr>
          </a:p>
        </p:txBody>
      </p:sp>
      <p:graphicFrame>
        <p:nvGraphicFramePr>
          <p:cNvPr id="1006" name="Google Shape;1006;p82"/>
          <p:cNvGraphicFramePr/>
          <p:nvPr/>
        </p:nvGraphicFramePr>
        <p:xfrm>
          <a:off x="611188" y="3500438"/>
          <a:ext cx="3000000" cy="3000000"/>
        </p:xfrm>
        <a:graphic>
          <a:graphicData uri="http://schemas.openxmlformats.org/drawingml/2006/table">
            <a:tbl>
              <a:tblPr>
                <a:noFill/>
                <a:tableStyleId>{72B8A30A-59E3-4B89-ACF1-21BEB6042D7F}</a:tableStyleId>
              </a:tblPr>
              <a:tblGrid>
                <a:gridCol w="3240075">
                  <a:extLst>
                    <a:ext uri="{9D8B030D-6E8A-4147-A177-3AD203B41FA5}">
                      <a16:colId xmlns:a16="http://schemas.microsoft.com/office/drawing/2014/main" val="20000"/>
                    </a:ext>
                  </a:extLst>
                </a:gridCol>
                <a:gridCol w="2039950">
                  <a:extLst>
                    <a:ext uri="{9D8B030D-6E8A-4147-A177-3AD203B41FA5}">
                      <a16:colId xmlns:a16="http://schemas.microsoft.com/office/drawing/2014/main" val="20001"/>
                    </a:ext>
                  </a:extLst>
                </a:gridCol>
                <a:gridCol w="2640000">
                  <a:extLst>
                    <a:ext uri="{9D8B030D-6E8A-4147-A177-3AD203B41FA5}">
                      <a16:colId xmlns:a16="http://schemas.microsoft.com/office/drawing/2014/main" val="20002"/>
                    </a:ext>
                  </a:extLst>
                </a:gridCol>
              </a:tblGrid>
              <a:tr h="1015725">
                <a:tc>
                  <a:txBody>
                    <a:bodyPr/>
                    <a:lstStyle/>
                    <a:p>
                      <a:pPr marL="0" marR="0" lvl="0" indent="0" algn="l" rtl="0">
                        <a:lnSpc>
                          <a:spcPct val="100000"/>
                        </a:lnSpc>
                        <a:spcBef>
                          <a:spcPts val="0"/>
                        </a:spcBef>
                        <a:spcAft>
                          <a:spcPts val="0"/>
                        </a:spcAft>
                        <a:buClr>
                          <a:schemeClr val="dk1"/>
                        </a:buClr>
                        <a:buSzPts val="2400"/>
                        <a:buFont typeface="Arial"/>
                        <a:buNone/>
                      </a:pPr>
                      <a:r>
                        <a:rPr lang="it-IT" sz="2400" b="1" i="1" u="none" strike="noStrike" cap="none">
                          <a:solidFill>
                            <a:schemeClr val="dk1"/>
                          </a:solidFill>
                          <a:latin typeface="Arial"/>
                          <a:ea typeface="Arial"/>
                          <a:cs typeface="Arial"/>
                          <a:sym typeface="Arial"/>
                        </a:rPr>
                        <a:t>Lunghezze d’onda riflesse</a:t>
                      </a:r>
                      <a:endParaRPr/>
                    </a:p>
                  </a:txBody>
                  <a:tcPr marL="91450" marR="9145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400"/>
                        <a:buFont typeface="Arial"/>
                        <a:buNone/>
                      </a:pPr>
                      <a:r>
                        <a:rPr lang="it-IT" sz="2400" b="1" i="1" u="none" strike="noStrike" cap="none">
                          <a:solidFill>
                            <a:schemeClr val="dk1"/>
                          </a:solidFill>
                          <a:latin typeface="Arial"/>
                          <a:ea typeface="Arial"/>
                          <a:cs typeface="Arial"/>
                          <a:sym typeface="Arial"/>
                        </a:rPr>
                        <a:t>Colore percepito</a:t>
                      </a:r>
                      <a:endParaRPr/>
                    </a:p>
                  </a:txBody>
                  <a:tcPr marL="91450" marR="9145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txBody>
                  <a:tcPr marL="91450" marR="9145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26900">
                <a:tc>
                  <a:txBody>
                    <a:bodyPr/>
                    <a:lstStyle/>
                    <a:p>
                      <a:pPr marL="0" marR="0" lvl="0" indent="0" algn="l" rtl="0">
                        <a:lnSpc>
                          <a:spcPct val="100000"/>
                        </a:lnSpc>
                        <a:spcBef>
                          <a:spcPts val="0"/>
                        </a:spcBef>
                        <a:spcAft>
                          <a:spcPts val="0"/>
                        </a:spcAft>
                        <a:buClr>
                          <a:schemeClr val="dk1"/>
                        </a:buClr>
                        <a:buSzPts val="2400"/>
                        <a:buFont typeface="Arial"/>
                        <a:buNone/>
                      </a:pPr>
                      <a:r>
                        <a:rPr lang="it-IT" sz="2400" b="0" i="0" u="none" strike="noStrike" cap="none">
                          <a:solidFill>
                            <a:schemeClr val="dk1"/>
                          </a:solidFill>
                          <a:latin typeface="Arial"/>
                          <a:ea typeface="Arial"/>
                          <a:cs typeface="Arial"/>
                          <a:sym typeface="Arial"/>
                        </a:rPr>
                        <a:t>Corte (400-500 nm)</a:t>
                      </a:r>
                      <a:endParaRPr/>
                    </a:p>
                  </a:txBody>
                  <a:tcPr marL="91450" marR="9145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400"/>
                        <a:buFont typeface="Arial"/>
                        <a:buNone/>
                      </a:pPr>
                      <a:r>
                        <a:rPr lang="it-IT" sz="2400" b="0" i="0" u="none" strike="noStrike" cap="none">
                          <a:solidFill>
                            <a:schemeClr val="dk1"/>
                          </a:solidFill>
                          <a:latin typeface="Arial"/>
                          <a:ea typeface="Arial"/>
                          <a:cs typeface="Arial"/>
                          <a:sym typeface="Arial"/>
                        </a:rPr>
                        <a:t>BLU</a:t>
                      </a:r>
                      <a:endParaRPr/>
                    </a:p>
                  </a:txBody>
                  <a:tcPr marL="91450" marR="9145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txBody>
                  <a:tcPr marL="91450" marR="9145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0066"/>
                    </a:solidFill>
                  </a:tcPr>
                </a:tc>
                <a:extLst>
                  <a:ext uri="{0D108BD9-81ED-4DB2-BD59-A6C34878D82A}">
                    <a16:rowId xmlns:a16="http://schemas.microsoft.com/office/drawing/2014/main" val="10001"/>
                  </a:ext>
                </a:extLst>
              </a:tr>
              <a:tr h="822925">
                <a:tc>
                  <a:txBody>
                    <a:bodyPr/>
                    <a:lstStyle/>
                    <a:p>
                      <a:pPr marL="0" marR="0" lvl="0" indent="0" algn="l" rtl="0">
                        <a:lnSpc>
                          <a:spcPct val="100000"/>
                        </a:lnSpc>
                        <a:spcBef>
                          <a:spcPts val="0"/>
                        </a:spcBef>
                        <a:spcAft>
                          <a:spcPts val="0"/>
                        </a:spcAft>
                        <a:buClr>
                          <a:schemeClr val="dk1"/>
                        </a:buClr>
                        <a:buSzPts val="2400"/>
                        <a:buFont typeface="Arial"/>
                        <a:buNone/>
                      </a:pPr>
                      <a:r>
                        <a:rPr lang="it-IT" sz="2400" b="0" i="0" u="none" strike="noStrike" cap="none">
                          <a:solidFill>
                            <a:schemeClr val="dk1"/>
                          </a:solidFill>
                          <a:latin typeface="Arial"/>
                          <a:ea typeface="Arial"/>
                          <a:cs typeface="Arial"/>
                          <a:sym typeface="Arial"/>
                        </a:rPr>
                        <a:t>Medie (500-600 nm)</a:t>
                      </a:r>
                      <a:endParaRPr/>
                    </a:p>
                  </a:txBody>
                  <a:tcPr marL="91450" marR="9145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400"/>
                        <a:buFont typeface="Arial"/>
                        <a:buNone/>
                      </a:pPr>
                      <a:r>
                        <a:rPr lang="it-IT" sz="2400" b="0" i="0" u="none" strike="noStrike" cap="none">
                          <a:solidFill>
                            <a:schemeClr val="dk1"/>
                          </a:solidFill>
                          <a:latin typeface="Arial"/>
                          <a:ea typeface="Arial"/>
                          <a:cs typeface="Arial"/>
                          <a:sym typeface="Arial"/>
                        </a:rPr>
                        <a:t>VERDE, GIALLO</a:t>
                      </a:r>
                      <a:endParaRPr/>
                    </a:p>
                  </a:txBody>
                  <a:tcPr marL="91450" marR="9145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txBody>
                  <a:tcPr marL="91450" marR="9145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gradFill>
                      <a:gsLst>
                        <a:gs pos="0">
                          <a:srgbClr val="FFCC00"/>
                        </a:gs>
                        <a:gs pos="100000">
                          <a:srgbClr val="336600"/>
                        </a:gs>
                      </a:gsLst>
                      <a:lin ang="0" scaled="0"/>
                    </a:gradFill>
                  </a:tcPr>
                </a:tc>
                <a:extLst>
                  <a:ext uri="{0D108BD9-81ED-4DB2-BD59-A6C34878D82A}">
                    <a16:rowId xmlns:a16="http://schemas.microsoft.com/office/drawing/2014/main" val="10002"/>
                  </a:ext>
                </a:extLst>
              </a:tr>
              <a:tr h="576100">
                <a:tc>
                  <a:txBody>
                    <a:bodyPr/>
                    <a:lstStyle/>
                    <a:p>
                      <a:pPr marL="0" marR="0" lvl="0" indent="0" algn="l" rtl="0">
                        <a:lnSpc>
                          <a:spcPct val="100000"/>
                        </a:lnSpc>
                        <a:spcBef>
                          <a:spcPts val="0"/>
                        </a:spcBef>
                        <a:spcAft>
                          <a:spcPts val="0"/>
                        </a:spcAft>
                        <a:buClr>
                          <a:schemeClr val="dk1"/>
                        </a:buClr>
                        <a:buSzPts val="2400"/>
                        <a:buFont typeface="Arial"/>
                        <a:buNone/>
                      </a:pPr>
                      <a:r>
                        <a:rPr lang="it-IT" sz="2400" b="0" i="0" u="none" strike="noStrike" cap="none">
                          <a:solidFill>
                            <a:schemeClr val="dk1"/>
                          </a:solidFill>
                          <a:latin typeface="Arial"/>
                          <a:ea typeface="Arial"/>
                          <a:cs typeface="Arial"/>
                          <a:sym typeface="Arial"/>
                        </a:rPr>
                        <a:t>Lunghe (600-700 nm)</a:t>
                      </a:r>
                      <a:endParaRPr/>
                    </a:p>
                  </a:txBody>
                  <a:tcPr marL="91450" marR="9145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400"/>
                        <a:buFont typeface="Arial"/>
                        <a:buNone/>
                      </a:pPr>
                      <a:r>
                        <a:rPr lang="it-IT" sz="2400" b="0" i="0" u="none" strike="noStrike" cap="none">
                          <a:solidFill>
                            <a:schemeClr val="dk1"/>
                          </a:solidFill>
                          <a:latin typeface="Arial"/>
                          <a:ea typeface="Arial"/>
                          <a:cs typeface="Arial"/>
                          <a:sym typeface="Arial"/>
                        </a:rPr>
                        <a:t>ROSSO</a:t>
                      </a:r>
                      <a:endParaRPr/>
                    </a:p>
                  </a:txBody>
                  <a:tcPr marL="91450" marR="9145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txBody>
                  <a:tcPr marL="91450" marR="9145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83"/>
          <p:cNvSpPr txBox="1">
            <a:spLocks noGrp="1"/>
          </p:cNvSpPr>
          <p:nvPr>
            <p:ph type="title"/>
          </p:nvPr>
        </p:nvSpPr>
        <p:spPr>
          <a:xfrm>
            <a:off x="468313" y="115888"/>
            <a:ext cx="8229600" cy="83661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400" b="1">
                <a:solidFill>
                  <a:srgbClr val="800000"/>
                </a:solidFill>
                <a:latin typeface="Comic Sans MS"/>
                <a:ea typeface="Comic Sans MS"/>
                <a:cs typeface="Comic Sans MS"/>
                <a:sym typeface="Comic Sans MS"/>
              </a:rPr>
              <a:t>Tinta</a:t>
            </a:r>
            <a:endParaRPr/>
          </a:p>
        </p:txBody>
      </p:sp>
      <p:sp>
        <p:nvSpPr>
          <p:cNvPr id="1012" name="Google Shape;1012;p83"/>
          <p:cNvSpPr txBox="1">
            <a:spLocks noGrp="1"/>
          </p:cNvSpPr>
          <p:nvPr>
            <p:ph type="body" idx="1"/>
          </p:nvPr>
        </p:nvSpPr>
        <p:spPr>
          <a:xfrm>
            <a:off x="755650" y="1844675"/>
            <a:ext cx="2736850" cy="24050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800"/>
              <a:buFont typeface="Arial"/>
              <a:buNone/>
            </a:pPr>
            <a:r>
              <a:rPr lang="it-IT" sz="1800">
                <a:latin typeface="Arial"/>
                <a:ea typeface="Arial"/>
                <a:cs typeface="Arial"/>
                <a:sym typeface="Arial"/>
              </a:rPr>
              <a:t>Variazioni di tonalità (a parità di saturazione e luminosità) in una foto </a:t>
            </a:r>
            <a:endParaRPr/>
          </a:p>
        </p:txBody>
      </p:sp>
      <p:pic>
        <p:nvPicPr>
          <p:cNvPr id="1013" name="Google Shape;1013;p83" descr="Variazioni di tonalità (a parità di saturazione e luminosità) in una foto">
            <a:hlinkClick r:id="rId3"/>
          </p:cNvPr>
          <p:cNvPicPr preferRelativeResize="0"/>
          <p:nvPr/>
        </p:nvPicPr>
        <p:blipFill rotWithShape="1">
          <a:blip r:embed="rId4">
            <a:alphaModFix/>
          </a:blip>
          <a:srcRect/>
          <a:stretch/>
        </p:blipFill>
        <p:spPr>
          <a:xfrm>
            <a:off x="3851275" y="1484313"/>
            <a:ext cx="3657600" cy="410527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p84"/>
          <p:cNvSpPr txBox="1">
            <a:spLocks noGrp="1"/>
          </p:cNvSpPr>
          <p:nvPr>
            <p:ph type="title"/>
          </p:nvPr>
        </p:nvSpPr>
        <p:spPr>
          <a:xfrm>
            <a:off x="457200" y="274638"/>
            <a:ext cx="8229600" cy="7064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400" b="1">
                <a:solidFill>
                  <a:srgbClr val="800000"/>
                </a:solidFill>
                <a:latin typeface="Comic Sans MS"/>
                <a:ea typeface="Comic Sans MS"/>
                <a:cs typeface="Comic Sans MS"/>
                <a:sym typeface="Comic Sans MS"/>
              </a:rPr>
              <a:t>Saturazione o purezza</a:t>
            </a:r>
            <a:endParaRPr/>
          </a:p>
        </p:txBody>
      </p:sp>
      <p:sp>
        <p:nvSpPr>
          <p:cNvPr id="1019" name="Google Shape;1019;p84"/>
          <p:cNvSpPr txBox="1">
            <a:spLocks noGrp="1"/>
          </p:cNvSpPr>
          <p:nvPr>
            <p:ph type="body" idx="1"/>
          </p:nvPr>
        </p:nvSpPr>
        <p:spPr>
          <a:xfrm>
            <a:off x="250825" y="1196975"/>
            <a:ext cx="4968875" cy="518477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400"/>
              <a:buFont typeface="Arial"/>
              <a:buNone/>
            </a:pPr>
            <a:r>
              <a:rPr lang="it-IT" sz="2400">
                <a:latin typeface="Arial"/>
                <a:ea typeface="Arial"/>
                <a:cs typeface="Arial"/>
                <a:sym typeface="Arial"/>
              </a:rPr>
              <a:t>Indica la riflessione ad una specifica lunghezza d’onda</a:t>
            </a:r>
            <a:endParaRPr/>
          </a:p>
          <a:p>
            <a:pPr marL="342900" lvl="0" indent="-342900" algn="l" rtl="0">
              <a:spcBef>
                <a:spcPts val="480"/>
              </a:spcBef>
              <a:spcAft>
                <a:spcPts val="0"/>
              </a:spcAft>
              <a:buSzPts val="2400"/>
              <a:buFont typeface="Arial"/>
              <a:buNone/>
            </a:pPr>
            <a:endParaRPr sz="2400">
              <a:latin typeface="Arial"/>
              <a:ea typeface="Arial"/>
              <a:cs typeface="Arial"/>
              <a:sym typeface="Arial"/>
            </a:endParaRPr>
          </a:p>
          <a:p>
            <a:pPr marL="342900" lvl="0" indent="-342900" algn="l" rtl="0">
              <a:spcBef>
                <a:spcPts val="480"/>
              </a:spcBef>
              <a:spcAft>
                <a:spcPts val="0"/>
              </a:spcAft>
              <a:buSzPts val="2400"/>
              <a:buFont typeface="Arial"/>
              <a:buNone/>
            </a:pPr>
            <a:r>
              <a:rPr lang="it-IT" sz="2400" b="1">
                <a:latin typeface="Arial"/>
                <a:ea typeface="Arial"/>
                <a:cs typeface="Arial"/>
                <a:sym typeface="Arial"/>
              </a:rPr>
              <a:t>Definisce quanto un colore è diverso dal grigio</a:t>
            </a:r>
            <a:endParaRPr/>
          </a:p>
          <a:p>
            <a:pPr marL="342900" lvl="0" indent="-342900" algn="l" rtl="0">
              <a:spcBef>
                <a:spcPts val="480"/>
              </a:spcBef>
              <a:spcAft>
                <a:spcPts val="0"/>
              </a:spcAft>
              <a:buSzPts val="2400"/>
              <a:buFont typeface="Arial"/>
              <a:buNone/>
            </a:pPr>
            <a:endParaRPr sz="2400">
              <a:latin typeface="Arial"/>
              <a:ea typeface="Arial"/>
              <a:cs typeface="Arial"/>
              <a:sym typeface="Arial"/>
            </a:endParaRPr>
          </a:p>
          <a:p>
            <a:pPr marL="342900" lvl="0" indent="-342900" algn="l" rtl="0">
              <a:spcBef>
                <a:spcPts val="480"/>
              </a:spcBef>
              <a:spcAft>
                <a:spcPts val="0"/>
              </a:spcAft>
              <a:buSzPts val="2400"/>
              <a:buFont typeface="Noto Sans Symbols"/>
              <a:buChar char="🡺"/>
            </a:pPr>
            <a:r>
              <a:rPr lang="it-IT" sz="2400">
                <a:latin typeface="Arial"/>
                <a:ea typeface="Arial"/>
                <a:cs typeface="Arial"/>
                <a:sym typeface="Arial"/>
              </a:rPr>
              <a:t> Colori brillanti e colori spenti</a:t>
            </a:r>
            <a:endParaRPr/>
          </a:p>
          <a:p>
            <a:pPr marL="342900" lvl="0" indent="-342900" algn="l" rtl="0">
              <a:spcBef>
                <a:spcPts val="480"/>
              </a:spcBef>
              <a:spcAft>
                <a:spcPts val="0"/>
              </a:spcAft>
              <a:buSzPts val="2400"/>
              <a:buFont typeface="Noto Sans Symbols"/>
              <a:buNone/>
            </a:pPr>
            <a:r>
              <a:rPr lang="it-IT" sz="2400">
                <a:latin typeface="Arial"/>
                <a:ea typeface="Arial"/>
                <a:cs typeface="Arial"/>
                <a:sym typeface="Arial"/>
              </a:rPr>
              <a:t>(evidenzia la differenza tra oggetti di pari luminosità e tinta)</a:t>
            </a:r>
            <a:endParaRPr/>
          </a:p>
        </p:txBody>
      </p:sp>
      <p:pic>
        <p:nvPicPr>
          <p:cNvPr id="1020" name="Google Shape;1020;p84" descr="Differenti livelli di saturazione di una fotografia">
            <a:hlinkClick r:id="rId3"/>
          </p:cNvPr>
          <p:cNvPicPr preferRelativeResize="0"/>
          <p:nvPr/>
        </p:nvPicPr>
        <p:blipFill rotWithShape="1">
          <a:blip r:embed="rId4">
            <a:alphaModFix/>
          </a:blip>
          <a:srcRect/>
          <a:stretch/>
        </p:blipFill>
        <p:spPr>
          <a:xfrm>
            <a:off x="5435600" y="1268413"/>
            <a:ext cx="2952750" cy="3313112"/>
          </a:xfrm>
          <a:prstGeom prst="rect">
            <a:avLst/>
          </a:prstGeom>
          <a:noFill/>
          <a:ln>
            <a:noFill/>
          </a:ln>
        </p:spPr>
      </p:pic>
      <p:sp>
        <p:nvSpPr>
          <p:cNvPr id="1021" name="Google Shape;1021;p84"/>
          <p:cNvSpPr txBox="1"/>
          <p:nvPr/>
        </p:nvSpPr>
        <p:spPr>
          <a:xfrm>
            <a:off x="5724525" y="4941888"/>
            <a:ext cx="2376488" cy="9159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Differenti livelli di saturazione di una fotografia </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p85"/>
          <p:cNvSpPr txBox="1">
            <a:spLocks noGrp="1"/>
          </p:cNvSpPr>
          <p:nvPr>
            <p:ph type="title"/>
          </p:nvPr>
        </p:nvSpPr>
        <p:spPr>
          <a:xfrm>
            <a:off x="457200" y="333375"/>
            <a:ext cx="8229600" cy="1143000"/>
          </a:xfrm>
          <a:prstGeom prst="rect">
            <a:avLst/>
          </a:prstGeom>
          <a:solidFill>
            <a:schemeClr val="lt1"/>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200" b="1">
                <a:solidFill>
                  <a:srgbClr val="CC0000"/>
                </a:solidFill>
                <a:latin typeface="Comic Sans MS"/>
                <a:ea typeface="Comic Sans MS"/>
                <a:cs typeface="Comic Sans MS"/>
                <a:sym typeface="Comic Sans MS"/>
              </a:rPr>
              <a:t>Fattori che influenzano nell’uomo il colore e la sua percezione</a:t>
            </a:r>
            <a:endParaRPr sz="3200" b="1">
              <a:solidFill>
                <a:srgbClr val="CC0000"/>
              </a:solidFill>
              <a:latin typeface="Comic Sans MS"/>
              <a:ea typeface="Comic Sans MS"/>
              <a:cs typeface="Comic Sans MS"/>
              <a:sym typeface="Comic Sans MS"/>
            </a:endParaRPr>
          </a:p>
        </p:txBody>
      </p:sp>
      <p:sp>
        <p:nvSpPr>
          <p:cNvPr id="1027" name="Google Shape;1027;p85"/>
          <p:cNvSpPr txBox="1">
            <a:spLocks noGrp="1"/>
          </p:cNvSpPr>
          <p:nvPr>
            <p:ph type="body" idx="1"/>
          </p:nvPr>
        </p:nvSpPr>
        <p:spPr>
          <a:xfrm>
            <a:off x="457200" y="1782763"/>
            <a:ext cx="8229600" cy="452596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800"/>
              <a:buChar char="●"/>
            </a:pPr>
            <a:r>
              <a:rPr lang="it-IT" sz="2800" b="1" u="sng">
                <a:solidFill>
                  <a:srgbClr val="800000"/>
                </a:solidFill>
                <a:latin typeface="Arial"/>
                <a:ea typeface="Arial"/>
                <a:cs typeface="Arial"/>
                <a:sym typeface="Arial"/>
              </a:rPr>
              <a:t>Fattori fisiologici</a:t>
            </a:r>
            <a:endParaRPr/>
          </a:p>
          <a:p>
            <a:pPr marL="742950" lvl="1" indent="-285750" algn="l" rtl="0">
              <a:spcBef>
                <a:spcPts val="540"/>
              </a:spcBef>
              <a:spcAft>
                <a:spcPts val="0"/>
              </a:spcAft>
              <a:buSzPts val="2700"/>
              <a:buChar char="⚪"/>
            </a:pPr>
            <a:r>
              <a:rPr lang="it-IT">
                <a:latin typeface="Arial"/>
                <a:ea typeface="Arial"/>
                <a:cs typeface="Arial"/>
                <a:sym typeface="Arial"/>
              </a:rPr>
              <a:t>Età</a:t>
            </a:r>
            <a:endParaRPr/>
          </a:p>
          <a:p>
            <a:pPr marL="742950" lvl="1" indent="-285750" algn="l" rtl="0">
              <a:spcBef>
                <a:spcPts val="540"/>
              </a:spcBef>
              <a:spcAft>
                <a:spcPts val="0"/>
              </a:spcAft>
              <a:buSzPts val="2700"/>
              <a:buChar char="⚪"/>
            </a:pPr>
            <a:r>
              <a:rPr lang="it-IT">
                <a:latin typeface="Arial"/>
                <a:ea typeface="Arial"/>
                <a:cs typeface="Arial"/>
                <a:sym typeface="Arial"/>
              </a:rPr>
              <a:t>Fisiologia dell’occhio</a:t>
            </a:r>
            <a:endParaRPr/>
          </a:p>
          <a:p>
            <a:pPr marL="742950" lvl="1" indent="-285750" algn="l" rtl="0">
              <a:spcBef>
                <a:spcPts val="540"/>
              </a:spcBef>
              <a:spcAft>
                <a:spcPts val="0"/>
              </a:spcAft>
              <a:buSzPts val="2700"/>
              <a:buChar char="⚪"/>
            </a:pPr>
            <a:r>
              <a:rPr lang="it-IT">
                <a:latin typeface="Arial"/>
                <a:ea typeface="Arial"/>
                <a:cs typeface="Arial"/>
                <a:sym typeface="Arial"/>
              </a:rPr>
              <a:t>Stato fisiologico</a:t>
            </a:r>
            <a:endParaRPr/>
          </a:p>
          <a:p>
            <a:pPr marL="742950" lvl="1" indent="-285750" algn="l" rtl="0">
              <a:spcBef>
                <a:spcPts val="540"/>
              </a:spcBef>
              <a:spcAft>
                <a:spcPts val="0"/>
              </a:spcAft>
              <a:buSzPts val="2700"/>
              <a:buChar char="⚪"/>
            </a:pPr>
            <a:r>
              <a:rPr lang="it-IT">
                <a:latin typeface="Arial"/>
                <a:ea typeface="Arial"/>
                <a:cs typeface="Arial"/>
                <a:sym typeface="Arial"/>
              </a:rPr>
              <a:t>Patologie </a:t>
            </a:r>
            <a:endParaRPr/>
          </a:p>
          <a:p>
            <a:pPr marL="742950" lvl="1" indent="-285750" algn="l" rtl="0">
              <a:spcBef>
                <a:spcPts val="540"/>
              </a:spcBef>
              <a:spcAft>
                <a:spcPts val="0"/>
              </a:spcAft>
              <a:buSzPts val="2700"/>
              <a:buChar char="⚪"/>
            </a:pPr>
            <a:r>
              <a:rPr lang="it-IT">
                <a:latin typeface="Arial"/>
                <a:ea typeface="Arial"/>
                <a:cs typeface="Arial"/>
                <a:sym typeface="Arial"/>
              </a:rPr>
              <a:t>….</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86"/>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400"/>
              <a:buChar char="●"/>
            </a:pPr>
            <a:r>
              <a:rPr lang="it-IT" sz="2400" b="1" u="sng">
                <a:latin typeface="Arial"/>
                <a:ea typeface="Arial"/>
                <a:cs typeface="Arial"/>
                <a:sym typeface="Arial"/>
              </a:rPr>
              <a:t>Fattori ambientali</a:t>
            </a:r>
            <a:endParaRPr/>
          </a:p>
          <a:p>
            <a:pPr marL="742950" lvl="1" indent="-285750" algn="l" rtl="0">
              <a:spcBef>
                <a:spcPts val="480"/>
              </a:spcBef>
              <a:spcAft>
                <a:spcPts val="0"/>
              </a:spcAft>
              <a:buSzPts val="2400"/>
              <a:buChar char="⚪"/>
            </a:pPr>
            <a:r>
              <a:rPr lang="it-IT" sz="2400">
                <a:latin typeface="Arial"/>
                <a:ea typeface="Arial"/>
                <a:cs typeface="Arial"/>
                <a:sym typeface="Arial"/>
              </a:rPr>
              <a:t>Sorgente luminosa (luce solare, lampade fluorescenti, al tungsteno, ….)</a:t>
            </a:r>
            <a:endParaRPr/>
          </a:p>
          <a:p>
            <a:pPr marL="742950" lvl="1" indent="-285750" algn="l" rtl="0">
              <a:spcBef>
                <a:spcPts val="480"/>
              </a:spcBef>
              <a:spcAft>
                <a:spcPts val="0"/>
              </a:spcAft>
              <a:buSzPts val="2400"/>
              <a:buChar char="⚪"/>
            </a:pPr>
            <a:r>
              <a:rPr lang="it-IT" sz="2400">
                <a:latin typeface="Arial"/>
                <a:ea typeface="Arial"/>
                <a:cs typeface="Arial"/>
                <a:sym typeface="Arial"/>
              </a:rPr>
              <a:t>Direzione della luce incidente ed angolo di osservazione </a:t>
            </a:r>
            <a:endParaRPr/>
          </a:p>
          <a:p>
            <a:pPr marL="742950" lvl="1" indent="-285750" algn="l" rtl="0">
              <a:spcBef>
                <a:spcPts val="480"/>
              </a:spcBef>
              <a:spcAft>
                <a:spcPts val="0"/>
              </a:spcAft>
              <a:buSzPts val="2400"/>
              <a:buChar char="⚪"/>
            </a:pPr>
            <a:r>
              <a:rPr lang="it-IT" sz="2400">
                <a:latin typeface="Arial"/>
                <a:ea typeface="Arial"/>
                <a:cs typeface="Arial"/>
                <a:sym typeface="Arial"/>
              </a:rPr>
              <a:t>Caratteristiche dello sfondo</a:t>
            </a:r>
            <a:endParaRPr/>
          </a:p>
        </p:txBody>
      </p:sp>
      <p:sp>
        <p:nvSpPr>
          <p:cNvPr id="1033" name="Google Shape;1033;p86"/>
          <p:cNvSpPr/>
          <p:nvPr/>
        </p:nvSpPr>
        <p:spPr>
          <a:xfrm>
            <a:off x="395288" y="260350"/>
            <a:ext cx="8229600" cy="1143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3200" b="1">
                <a:solidFill>
                  <a:srgbClr val="CC0000"/>
                </a:solidFill>
                <a:latin typeface="Comic Sans MS"/>
                <a:ea typeface="Comic Sans MS"/>
                <a:cs typeface="Comic Sans MS"/>
                <a:sym typeface="Comic Sans MS"/>
              </a:rPr>
              <a:t>Fattori che influenzano nell’uomo la percezione del colore</a:t>
            </a:r>
            <a:endParaRPr sz="3200" b="1">
              <a:solidFill>
                <a:srgbClr val="CC0000"/>
              </a:solidFill>
              <a:latin typeface="Comic Sans MS"/>
              <a:ea typeface="Comic Sans MS"/>
              <a:cs typeface="Comic Sans MS"/>
              <a:sym typeface="Comic Sans MS"/>
            </a:endParaRPr>
          </a:p>
        </p:txBody>
      </p:sp>
      <p:pic>
        <p:nvPicPr>
          <p:cNvPr id="1034" name="Google Shape;1034;p86" descr="contesto"/>
          <p:cNvPicPr preferRelativeResize="0"/>
          <p:nvPr/>
        </p:nvPicPr>
        <p:blipFill rotWithShape="1">
          <a:blip r:embed="rId3">
            <a:alphaModFix/>
          </a:blip>
          <a:srcRect/>
          <a:stretch/>
        </p:blipFill>
        <p:spPr>
          <a:xfrm>
            <a:off x="2555875" y="4300538"/>
            <a:ext cx="3810000" cy="1495425"/>
          </a:xfrm>
          <a:prstGeom prst="rect">
            <a:avLst/>
          </a:prstGeom>
          <a:noFill/>
          <a:ln>
            <a:noFill/>
          </a:ln>
        </p:spPr>
      </p:pic>
      <p:sp>
        <p:nvSpPr>
          <p:cNvPr id="1035" name="Google Shape;1035;p86"/>
          <p:cNvSpPr txBox="1"/>
          <p:nvPr/>
        </p:nvSpPr>
        <p:spPr>
          <a:xfrm>
            <a:off x="1403350" y="5956300"/>
            <a:ext cx="6769100" cy="6413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a:solidFill>
                  <a:schemeClr val="dk1"/>
                </a:solidFill>
                <a:latin typeface="Arial"/>
                <a:ea typeface="Arial"/>
                <a:cs typeface="Arial"/>
                <a:sym typeface="Arial"/>
              </a:rPr>
              <a:t> La presenza di informazioni contestuali può</a:t>
            </a:r>
            <a:br>
              <a:rPr lang="it-IT" sz="1800" b="1">
                <a:solidFill>
                  <a:schemeClr val="dk1"/>
                </a:solidFill>
                <a:latin typeface="Arial"/>
                <a:ea typeface="Arial"/>
                <a:cs typeface="Arial"/>
                <a:sym typeface="Arial"/>
              </a:rPr>
            </a:br>
            <a:r>
              <a:rPr lang="it-IT" sz="1800" b="1">
                <a:solidFill>
                  <a:schemeClr val="dk1"/>
                </a:solidFill>
                <a:latin typeface="Arial"/>
                <a:ea typeface="Arial"/>
                <a:cs typeface="Arial"/>
                <a:sym typeface="Arial"/>
              </a:rPr>
              <a:t>cambiare la valutazione del colore del disco sulla sinistra</a:t>
            </a:r>
            <a:r>
              <a:rPr lang="it-IT" sz="1800">
                <a:solidFill>
                  <a:schemeClr val="dk1"/>
                </a:solidFill>
                <a:latin typeface="Arial"/>
                <a:ea typeface="Arial"/>
                <a:cs typeface="Arial"/>
                <a:sym typeface="Arial"/>
              </a:rPr>
              <a:t> </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87"/>
          <p:cNvSpPr txBox="1">
            <a:spLocks noGrp="1"/>
          </p:cNvSpPr>
          <p:nvPr>
            <p:ph type="body" idx="1"/>
          </p:nvPr>
        </p:nvSpPr>
        <p:spPr>
          <a:xfrm>
            <a:off x="323850" y="1782763"/>
            <a:ext cx="4762500" cy="452596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400"/>
              <a:buChar char="●"/>
            </a:pPr>
            <a:r>
              <a:rPr lang="it-IT" sz="2400" b="1" u="sng">
                <a:latin typeface="Arial"/>
                <a:ea typeface="Arial"/>
                <a:cs typeface="Arial"/>
                <a:sym typeface="Arial"/>
              </a:rPr>
              <a:t>Caratteristiche del sistema</a:t>
            </a:r>
            <a:endParaRPr/>
          </a:p>
          <a:p>
            <a:pPr marL="742950" lvl="1" indent="-285750" algn="l" rtl="0">
              <a:spcBef>
                <a:spcPts val="480"/>
              </a:spcBef>
              <a:spcAft>
                <a:spcPts val="0"/>
              </a:spcAft>
              <a:buSzPts val="2400"/>
              <a:buChar char="⚪"/>
            </a:pPr>
            <a:r>
              <a:rPr lang="it-IT" sz="2400">
                <a:latin typeface="Arial"/>
                <a:ea typeface="Arial"/>
                <a:cs typeface="Arial"/>
                <a:sym typeface="Arial"/>
              </a:rPr>
              <a:t>Dimensioni (colori su superfici ampie appaiono più vivaci rispetto a quelli su piccole superfici)</a:t>
            </a:r>
            <a:endParaRPr/>
          </a:p>
          <a:p>
            <a:pPr marL="742950" lvl="1" indent="-285750" algn="l" rtl="0">
              <a:spcBef>
                <a:spcPts val="480"/>
              </a:spcBef>
              <a:spcAft>
                <a:spcPts val="0"/>
              </a:spcAft>
              <a:buSzPts val="2400"/>
              <a:buChar char="⚪"/>
            </a:pPr>
            <a:r>
              <a:rPr lang="it-IT" sz="2400">
                <a:latin typeface="Arial"/>
                <a:ea typeface="Arial"/>
                <a:cs typeface="Arial"/>
                <a:sym typeface="Arial"/>
              </a:rPr>
              <a:t>Proprietà di superficie (liscia/rugosa)</a:t>
            </a:r>
            <a:endParaRPr/>
          </a:p>
          <a:p>
            <a:pPr marL="742950" lvl="1" indent="-285750" algn="l" rtl="0">
              <a:spcBef>
                <a:spcPts val="480"/>
              </a:spcBef>
              <a:spcAft>
                <a:spcPts val="0"/>
              </a:spcAft>
              <a:buSzPts val="2400"/>
              <a:buChar char="⚪"/>
            </a:pPr>
            <a:r>
              <a:rPr lang="it-IT" sz="2400">
                <a:latin typeface="Arial"/>
                <a:ea typeface="Arial"/>
                <a:cs typeface="Arial"/>
                <a:sym typeface="Arial"/>
              </a:rPr>
              <a:t>Caratteristiche fisiche (solido, liquido)</a:t>
            </a:r>
            <a:endParaRPr/>
          </a:p>
        </p:txBody>
      </p:sp>
      <p:sp>
        <p:nvSpPr>
          <p:cNvPr id="1041" name="Google Shape;1041;p87"/>
          <p:cNvSpPr/>
          <p:nvPr/>
        </p:nvSpPr>
        <p:spPr>
          <a:xfrm>
            <a:off x="395288" y="260350"/>
            <a:ext cx="8229600" cy="1143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3200" b="1">
                <a:solidFill>
                  <a:srgbClr val="CC0000"/>
                </a:solidFill>
                <a:latin typeface="Comic Sans MS"/>
                <a:ea typeface="Comic Sans MS"/>
                <a:cs typeface="Comic Sans MS"/>
                <a:sym typeface="Comic Sans MS"/>
              </a:rPr>
              <a:t>Fattori che influenzano nell’uomo la percezione del colore</a:t>
            </a:r>
            <a:endParaRPr sz="3200" b="1">
              <a:solidFill>
                <a:srgbClr val="CC0000"/>
              </a:solidFill>
              <a:latin typeface="Comic Sans MS"/>
              <a:ea typeface="Comic Sans MS"/>
              <a:cs typeface="Comic Sans MS"/>
              <a:sym typeface="Comic Sans MS"/>
            </a:endParaRPr>
          </a:p>
        </p:txBody>
      </p:sp>
      <p:pic>
        <p:nvPicPr>
          <p:cNvPr id="1042" name="Google Shape;1042;p87"/>
          <p:cNvPicPr preferRelativeResize="0"/>
          <p:nvPr/>
        </p:nvPicPr>
        <p:blipFill rotWithShape="1">
          <a:blip r:embed="rId3">
            <a:alphaModFix/>
          </a:blip>
          <a:srcRect/>
          <a:stretch/>
        </p:blipFill>
        <p:spPr>
          <a:xfrm>
            <a:off x="5364163" y="1628775"/>
            <a:ext cx="3525837" cy="496887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p88"/>
          <p:cNvSpPr txBox="1">
            <a:spLocks noGrp="1"/>
          </p:cNvSpPr>
          <p:nvPr>
            <p:ph type="title"/>
          </p:nvPr>
        </p:nvSpPr>
        <p:spPr>
          <a:xfrm>
            <a:off x="468313" y="260350"/>
            <a:ext cx="8229600" cy="850900"/>
          </a:xfrm>
          <a:prstGeom prst="rect">
            <a:avLst/>
          </a:prstGeom>
          <a:solidFill>
            <a:srgbClr val="FFFFFF"/>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600" b="1">
                <a:solidFill>
                  <a:srgbClr val="CC0066"/>
                </a:solidFill>
                <a:latin typeface="Comic Sans MS"/>
                <a:ea typeface="Comic Sans MS"/>
                <a:cs typeface="Comic Sans MS"/>
                <a:sym typeface="Comic Sans MS"/>
              </a:rPr>
              <a:t>Cosa serve per percepire il colore </a:t>
            </a:r>
            <a:endParaRPr/>
          </a:p>
        </p:txBody>
      </p:sp>
      <p:sp>
        <p:nvSpPr>
          <p:cNvPr id="1048" name="Google Shape;1048;p88"/>
          <p:cNvSpPr txBox="1">
            <a:spLocks noGrp="1"/>
          </p:cNvSpPr>
          <p:nvPr>
            <p:ph type="body" idx="1"/>
          </p:nvPr>
        </p:nvSpPr>
        <p:spPr>
          <a:xfrm>
            <a:off x="1979613" y="1557338"/>
            <a:ext cx="5194300" cy="1541462"/>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2800"/>
              <a:buChar char="●"/>
            </a:pPr>
            <a:r>
              <a:rPr lang="it-IT" sz="2800">
                <a:latin typeface="Arial"/>
                <a:ea typeface="Arial"/>
                <a:cs typeface="Arial"/>
                <a:sym typeface="Arial"/>
              </a:rPr>
              <a:t>Osservatore</a:t>
            </a:r>
            <a:endParaRPr/>
          </a:p>
          <a:p>
            <a:pPr marL="342900" lvl="0" indent="-342900" algn="l" rtl="0">
              <a:lnSpc>
                <a:spcPct val="90000"/>
              </a:lnSpc>
              <a:spcBef>
                <a:spcPts val="560"/>
              </a:spcBef>
              <a:spcAft>
                <a:spcPts val="0"/>
              </a:spcAft>
              <a:buSzPts val="2800"/>
              <a:buChar char="●"/>
            </a:pPr>
            <a:r>
              <a:rPr lang="it-IT" sz="2800" b="1">
                <a:latin typeface="Arial"/>
                <a:ea typeface="Arial"/>
                <a:cs typeface="Arial"/>
                <a:sym typeface="Arial"/>
              </a:rPr>
              <a:t>Sorgente luminosa</a:t>
            </a:r>
            <a:endParaRPr/>
          </a:p>
          <a:p>
            <a:pPr marL="342900" lvl="0" indent="-342900" algn="l" rtl="0">
              <a:lnSpc>
                <a:spcPct val="90000"/>
              </a:lnSpc>
              <a:spcBef>
                <a:spcPts val="560"/>
              </a:spcBef>
              <a:spcAft>
                <a:spcPts val="0"/>
              </a:spcAft>
              <a:buSzPts val="2800"/>
              <a:buChar char="●"/>
            </a:pPr>
            <a:r>
              <a:rPr lang="it-IT" sz="2800">
                <a:latin typeface="Arial"/>
                <a:ea typeface="Arial"/>
                <a:cs typeface="Arial"/>
                <a:sym typeface="Arial"/>
              </a:rPr>
              <a:t>Oggetto</a:t>
            </a:r>
            <a:endParaRPr/>
          </a:p>
        </p:txBody>
      </p:sp>
      <p:pic>
        <p:nvPicPr>
          <p:cNvPr id="1049" name="Google Shape;1049;p88" descr="j0424026[1]"/>
          <p:cNvPicPr preferRelativeResize="0"/>
          <p:nvPr/>
        </p:nvPicPr>
        <p:blipFill rotWithShape="1">
          <a:blip r:embed="rId3">
            <a:alphaModFix/>
          </a:blip>
          <a:srcRect/>
          <a:stretch/>
        </p:blipFill>
        <p:spPr>
          <a:xfrm>
            <a:off x="6877050" y="4292600"/>
            <a:ext cx="1219200" cy="1784350"/>
          </a:xfrm>
          <a:prstGeom prst="rect">
            <a:avLst/>
          </a:prstGeom>
          <a:noFill/>
          <a:ln>
            <a:noFill/>
          </a:ln>
        </p:spPr>
      </p:pic>
      <p:pic>
        <p:nvPicPr>
          <p:cNvPr id="1050" name="Google Shape;1050;p88" descr="j0410389[1]"/>
          <p:cNvPicPr preferRelativeResize="0"/>
          <p:nvPr/>
        </p:nvPicPr>
        <p:blipFill rotWithShape="1">
          <a:blip r:embed="rId4">
            <a:alphaModFix/>
          </a:blip>
          <a:srcRect/>
          <a:stretch/>
        </p:blipFill>
        <p:spPr>
          <a:xfrm>
            <a:off x="468313" y="2924175"/>
            <a:ext cx="1574800" cy="2449513"/>
          </a:xfrm>
          <a:prstGeom prst="rect">
            <a:avLst/>
          </a:prstGeom>
          <a:noFill/>
          <a:ln>
            <a:noFill/>
          </a:ln>
        </p:spPr>
      </p:pic>
      <p:cxnSp>
        <p:nvCxnSpPr>
          <p:cNvPr id="1051" name="Google Shape;1051;p88"/>
          <p:cNvCxnSpPr/>
          <p:nvPr/>
        </p:nvCxnSpPr>
        <p:spPr>
          <a:xfrm rot="10800000" flipH="1">
            <a:off x="4572000" y="4149725"/>
            <a:ext cx="1655763" cy="1655763"/>
          </a:xfrm>
          <a:prstGeom prst="straightConnector1">
            <a:avLst/>
          </a:prstGeom>
          <a:noFill/>
          <a:ln w="9525" cap="flat" cmpd="sng">
            <a:solidFill>
              <a:schemeClr val="dk1"/>
            </a:solidFill>
            <a:prstDash val="solid"/>
            <a:round/>
            <a:headEnd type="none" w="med" len="med"/>
            <a:tailEnd type="triangle" w="med" len="med"/>
          </a:ln>
        </p:spPr>
      </p:cxnSp>
      <p:cxnSp>
        <p:nvCxnSpPr>
          <p:cNvPr id="1052" name="Google Shape;1052;p88"/>
          <p:cNvCxnSpPr/>
          <p:nvPr/>
        </p:nvCxnSpPr>
        <p:spPr>
          <a:xfrm>
            <a:off x="1908175" y="3429000"/>
            <a:ext cx="1727200" cy="1584325"/>
          </a:xfrm>
          <a:prstGeom prst="straightConnector1">
            <a:avLst/>
          </a:prstGeom>
          <a:noFill/>
          <a:ln w="9525" cap="flat" cmpd="sng">
            <a:solidFill>
              <a:schemeClr val="dk1"/>
            </a:solidFill>
            <a:prstDash val="solid"/>
            <a:round/>
            <a:headEnd type="none" w="med" len="med"/>
            <a:tailEnd type="triangle" w="med" len="med"/>
          </a:ln>
        </p:spPr>
      </p:cxnSp>
      <p:cxnSp>
        <p:nvCxnSpPr>
          <p:cNvPr id="1053" name="Google Shape;1053;p88"/>
          <p:cNvCxnSpPr/>
          <p:nvPr/>
        </p:nvCxnSpPr>
        <p:spPr>
          <a:xfrm rot="10800000" flipH="1">
            <a:off x="3995738" y="4005263"/>
            <a:ext cx="2016125" cy="1008062"/>
          </a:xfrm>
          <a:prstGeom prst="straightConnector1">
            <a:avLst/>
          </a:prstGeom>
          <a:noFill/>
          <a:ln w="9525" cap="flat" cmpd="sng">
            <a:solidFill>
              <a:schemeClr val="dk1"/>
            </a:solidFill>
            <a:prstDash val="solid"/>
            <a:round/>
            <a:headEnd type="none" w="med" len="med"/>
            <a:tailEnd type="triangle" w="med" len="med"/>
          </a:ln>
        </p:spPr>
      </p:cxnSp>
      <p:pic>
        <p:nvPicPr>
          <p:cNvPr id="1054" name="Google Shape;1054;p88" descr="colorwheel"/>
          <p:cNvPicPr preferRelativeResize="0"/>
          <p:nvPr/>
        </p:nvPicPr>
        <p:blipFill rotWithShape="1">
          <a:blip r:embed="rId5">
            <a:alphaModFix/>
          </a:blip>
          <a:srcRect/>
          <a:stretch/>
        </p:blipFill>
        <p:spPr>
          <a:xfrm>
            <a:off x="7164388" y="3068638"/>
            <a:ext cx="792162" cy="792162"/>
          </a:xfrm>
          <a:prstGeom prst="rect">
            <a:avLst/>
          </a:prstGeom>
          <a:noFill/>
          <a:ln>
            <a:noFill/>
          </a:ln>
        </p:spPr>
      </p:pic>
      <p:sp>
        <p:nvSpPr>
          <p:cNvPr id="1055" name="Google Shape;1055;p88"/>
          <p:cNvSpPr/>
          <p:nvPr/>
        </p:nvSpPr>
        <p:spPr>
          <a:xfrm>
            <a:off x="8101013" y="2205038"/>
            <a:ext cx="827087" cy="649287"/>
          </a:xfrm>
          <a:prstGeom prst="rect">
            <a:avLst/>
          </a:prstGeom>
          <a:solidFill>
            <a:srgbClr val="CC00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056" name="Google Shape;1056;p88"/>
          <p:cNvCxnSpPr/>
          <p:nvPr/>
        </p:nvCxnSpPr>
        <p:spPr>
          <a:xfrm rot="10800000" flipH="1">
            <a:off x="7885113" y="3213100"/>
            <a:ext cx="647700" cy="215900"/>
          </a:xfrm>
          <a:prstGeom prst="straightConnector1">
            <a:avLst/>
          </a:prstGeom>
          <a:noFill/>
          <a:ln w="9525" cap="flat" cmpd="sng">
            <a:solidFill>
              <a:schemeClr val="dk1"/>
            </a:solidFill>
            <a:prstDash val="solid"/>
            <a:round/>
            <a:headEnd type="none" w="med" len="med"/>
            <a:tailEnd type="triangle" w="med" len="med"/>
          </a:ln>
        </p:spPr>
      </p:cxnSp>
      <p:cxnSp>
        <p:nvCxnSpPr>
          <p:cNvPr id="1057" name="Google Shape;1057;p88"/>
          <p:cNvCxnSpPr/>
          <p:nvPr/>
        </p:nvCxnSpPr>
        <p:spPr>
          <a:xfrm rot="10800000" flipH="1">
            <a:off x="7812088" y="2997200"/>
            <a:ext cx="360362" cy="288925"/>
          </a:xfrm>
          <a:prstGeom prst="straightConnector1">
            <a:avLst/>
          </a:prstGeom>
          <a:noFill/>
          <a:ln w="9525" cap="flat" cmpd="sng">
            <a:solidFill>
              <a:schemeClr val="dk1"/>
            </a:solidFill>
            <a:prstDash val="solid"/>
            <a:round/>
            <a:headEnd type="none" w="med" len="med"/>
            <a:tailEnd type="triangle" w="med" len="med"/>
          </a:ln>
        </p:spPr>
      </p:cxnSp>
      <p:cxnSp>
        <p:nvCxnSpPr>
          <p:cNvPr id="1058" name="Google Shape;1058;p88"/>
          <p:cNvCxnSpPr/>
          <p:nvPr/>
        </p:nvCxnSpPr>
        <p:spPr>
          <a:xfrm rot="10800000" flipH="1">
            <a:off x="7451725" y="2636838"/>
            <a:ext cx="358775" cy="433387"/>
          </a:xfrm>
          <a:prstGeom prst="straightConnector1">
            <a:avLst/>
          </a:prstGeom>
          <a:noFill/>
          <a:ln w="9525" cap="flat" cmpd="sng">
            <a:solidFill>
              <a:schemeClr val="dk1"/>
            </a:solidFill>
            <a:prstDash val="solid"/>
            <a:round/>
            <a:headEnd type="none" w="med" len="med"/>
            <a:tailEnd type="triangle" w="med" len="med"/>
          </a:ln>
        </p:spPr>
      </p:cxnSp>
      <p:pic>
        <p:nvPicPr>
          <p:cNvPr id="1059" name="Google Shape;1059;p88" descr="j0215374"/>
          <p:cNvPicPr preferRelativeResize="0"/>
          <p:nvPr/>
        </p:nvPicPr>
        <p:blipFill rotWithShape="1">
          <a:blip r:embed="rId6">
            <a:alphaModFix/>
          </a:blip>
          <a:srcRect/>
          <a:stretch/>
        </p:blipFill>
        <p:spPr>
          <a:xfrm>
            <a:off x="3348038" y="5013325"/>
            <a:ext cx="1455737" cy="1344613"/>
          </a:xfrm>
          <a:prstGeom prst="rect">
            <a:avLst/>
          </a:prstGeom>
          <a:noFill/>
          <a:ln>
            <a:noFill/>
          </a:ln>
        </p:spPr>
      </p:pic>
      <p:cxnSp>
        <p:nvCxnSpPr>
          <p:cNvPr id="1060" name="Google Shape;1060;p88"/>
          <p:cNvCxnSpPr/>
          <p:nvPr/>
        </p:nvCxnSpPr>
        <p:spPr>
          <a:xfrm>
            <a:off x="1619250" y="4797425"/>
            <a:ext cx="2305050" cy="863600"/>
          </a:xfrm>
          <a:prstGeom prst="straightConnector1">
            <a:avLst/>
          </a:prstGeom>
          <a:noFill/>
          <a:ln w="9525" cap="flat" cmpd="sng">
            <a:solidFill>
              <a:schemeClr val="dk1"/>
            </a:solidFill>
            <a:prstDash val="solid"/>
            <a:round/>
            <a:headEnd type="none" w="med" len="med"/>
            <a:tailEnd type="triangle" w="med" len="med"/>
          </a:ln>
        </p:spPr>
      </p:cxnSp>
      <p:pic>
        <p:nvPicPr>
          <p:cNvPr id="1061" name="Google Shape;1061;p88" descr="j0299109"/>
          <p:cNvPicPr preferRelativeResize="0"/>
          <p:nvPr/>
        </p:nvPicPr>
        <p:blipFill rotWithShape="1">
          <a:blip r:embed="rId7">
            <a:alphaModFix/>
          </a:blip>
          <a:srcRect/>
          <a:stretch/>
        </p:blipFill>
        <p:spPr>
          <a:xfrm>
            <a:off x="6084888" y="3213100"/>
            <a:ext cx="1268412" cy="180657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89"/>
          <p:cNvSpPr txBox="1">
            <a:spLocks noGrp="1"/>
          </p:cNvSpPr>
          <p:nvPr>
            <p:ph type="title"/>
          </p:nvPr>
        </p:nvSpPr>
        <p:spPr>
          <a:xfrm>
            <a:off x="468313" y="260350"/>
            <a:ext cx="8229600" cy="706438"/>
          </a:xfrm>
          <a:prstGeom prst="rect">
            <a:avLst/>
          </a:prstGeom>
          <a:solidFill>
            <a:schemeClr val="lt1"/>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600" b="1">
                <a:solidFill>
                  <a:srgbClr val="800000"/>
                </a:solidFill>
                <a:latin typeface="Arial"/>
                <a:ea typeface="Arial"/>
                <a:cs typeface="Arial"/>
                <a:sym typeface="Arial"/>
              </a:rPr>
              <a:t>Luce</a:t>
            </a:r>
            <a:endParaRPr/>
          </a:p>
        </p:txBody>
      </p:sp>
      <p:sp>
        <p:nvSpPr>
          <p:cNvPr id="1067" name="Google Shape;1067;p89"/>
          <p:cNvSpPr txBox="1">
            <a:spLocks noGrp="1"/>
          </p:cNvSpPr>
          <p:nvPr>
            <p:ph type="body" idx="1"/>
          </p:nvPr>
        </p:nvSpPr>
        <p:spPr>
          <a:xfrm>
            <a:off x="457200" y="1052513"/>
            <a:ext cx="8229600" cy="5472112"/>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SzPts val="2200"/>
              <a:buFont typeface="Arial"/>
              <a:buNone/>
            </a:pPr>
            <a:r>
              <a:rPr lang="it-IT" sz="2200">
                <a:latin typeface="Arial"/>
                <a:ea typeface="Arial"/>
                <a:cs typeface="Arial"/>
                <a:sym typeface="Arial"/>
              </a:rPr>
              <a:t>= radiazione elettromagnetica di altissima frequenza</a:t>
            </a:r>
            <a:endParaRPr/>
          </a:p>
          <a:p>
            <a:pPr marL="342900" lvl="0" indent="-342900" algn="l" rtl="0">
              <a:lnSpc>
                <a:spcPct val="80000"/>
              </a:lnSpc>
              <a:spcBef>
                <a:spcPts val="440"/>
              </a:spcBef>
              <a:spcAft>
                <a:spcPts val="0"/>
              </a:spcAft>
              <a:buSzPts val="2200"/>
              <a:buFont typeface="Arial"/>
              <a:buNone/>
            </a:pPr>
            <a:endParaRPr sz="2200">
              <a:latin typeface="Arial"/>
              <a:ea typeface="Arial"/>
              <a:cs typeface="Arial"/>
              <a:sym typeface="Arial"/>
            </a:endParaRPr>
          </a:p>
          <a:p>
            <a:pPr marL="342900" lvl="0" indent="-342900" algn="l" rtl="0">
              <a:lnSpc>
                <a:spcPct val="80000"/>
              </a:lnSpc>
              <a:spcBef>
                <a:spcPts val="440"/>
              </a:spcBef>
              <a:spcAft>
                <a:spcPts val="0"/>
              </a:spcAft>
              <a:buSzPts val="2200"/>
              <a:buFont typeface="Arial"/>
              <a:buNone/>
            </a:pPr>
            <a:r>
              <a:rPr lang="it-IT" sz="2200">
                <a:latin typeface="Arial"/>
                <a:ea typeface="Arial"/>
                <a:cs typeface="Arial"/>
                <a:sym typeface="Arial"/>
              </a:rPr>
              <a:t>Nel nostro caso: = </a:t>
            </a:r>
            <a:r>
              <a:rPr lang="it-IT" sz="2200" b="1">
                <a:latin typeface="Arial"/>
                <a:ea typeface="Arial"/>
                <a:cs typeface="Arial"/>
                <a:sym typeface="Arial"/>
              </a:rPr>
              <a:t>agente fisico che rende visibili gli oggetti.</a:t>
            </a:r>
            <a:r>
              <a:rPr lang="it-IT" sz="2200">
                <a:latin typeface="Arial"/>
                <a:ea typeface="Arial"/>
                <a:cs typeface="Arial"/>
                <a:sym typeface="Arial"/>
              </a:rPr>
              <a:t> </a:t>
            </a:r>
            <a:endParaRPr/>
          </a:p>
          <a:p>
            <a:pPr marL="342900" lvl="0" indent="-342900" algn="l" rtl="0">
              <a:lnSpc>
                <a:spcPct val="80000"/>
              </a:lnSpc>
              <a:spcBef>
                <a:spcPts val="440"/>
              </a:spcBef>
              <a:spcAft>
                <a:spcPts val="0"/>
              </a:spcAft>
              <a:buSzPts val="2200"/>
              <a:buFont typeface="Arial"/>
              <a:buNone/>
            </a:pPr>
            <a:r>
              <a:rPr lang="it-IT" sz="2200">
                <a:latin typeface="Arial"/>
                <a:ea typeface="Arial"/>
                <a:cs typeface="Arial"/>
                <a:sym typeface="Arial"/>
              </a:rPr>
              <a:t>Il termine luce si riferisce alla </a:t>
            </a:r>
            <a:r>
              <a:rPr lang="it-IT" sz="2200" u="sng">
                <a:latin typeface="Arial"/>
                <a:ea typeface="Arial"/>
                <a:cs typeface="Arial"/>
                <a:sym typeface="Arial"/>
              </a:rPr>
              <a:t>porzione dello spettro elettromagnetico visibile all'occhio umano</a:t>
            </a:r>
            <a:r>
              <a:rPr lang="it-IT" sz="2200">
                <a:latin typeface="Arial"/>
                <a:ea typeface="Arial"/>
                <a:cs typeface="Arial"/>
                <a:sym typeface="Arial"/>
              </a:rPr>
              <a:t>, ma può includere altre forme della radiazione elettromagnetica. </a:t>
            </a:r>
            <a:endParaRPr/>
          </a:p>
          <a:p>
            <a:pPr marL="342900" lvl="0" indent="-342900" algn="l" rtl="0">
              <a:lnSpc>
                <a:spcPct val="80000"/>
              </a:lnSpc>
              <a:spcBef>
                <a:spcPts val="440"/>
              </a:spcBef>
              <a:spcAft>
                <a:spcPts val="0"/>
              </a:spcAft>
              <a:buSzPts val="2200"/>
              <a:buFont typeface="Arial"/>
              <a:buNone/>
            </a:pPr>
            <a:r>
              <a:rPr lang="it-IT" sz="2200">
                <a:latin typeface="Arial"/>
                <a:ea typeface="Arial"/>
                <a:cs typeface="Arial"/>
                <a:sym typeface="Arial"/>
              </a:rPr>
              <a:t>Le tre grandezze base della luce (e di tutte le radiazioni elettromagnetiche) sono:</a:t>
            </a:r>
            <a:endParaRPr/>
          </a:p>
          <a:p>
            <a:pPr marL="342900" lvl="0" indent="-342900" algn="l" rtl="0">
              <a:lnSpc>
                <a:spcPct val="80000"/>
              </a:lnSpc>
              <a:spcBef>
                <a:spcPts val="440"/>
              </a:spcBef>
              <a:spcAft>
                <a:spcPts val="0"/>
              </a:spcAft>
              <a:buSzPts val="2200"/>
              <a:buFont typeface="Arial"/>
              <a:buChar char="-"/>
            </a:pPr>
            <a:r>
              <a:rPr lang="it-IT" sz="2200">
                <a:latin typeface="Arial"/>
                <a:ea typeface="Arial"/>
                <a:cs typeface="Arial"/>
                <a:sym typeface="Arial"/>
              </a:rPr>
              <a:t>luminosità (o ampiezza), </a:t>
            </a:r>
            <a:endParaRPr/>
          </a:p>
          <a:p>
            <a:pPr marL="342900" lvl="0" indent="-342900" algn="l" rtl="0">
              <a:lnSpc>
                <a:spcPct val="80000"/>
              </a:lnSpc>
              <a:spcBef>
                <a:spcPts val="440"/>
              </a:spcBef>
              <a:spcAft>
                <a:spcPts val="0"/>
              </a:spcAft>
              <a:buSzPts val="2200"/>
              <a:buFont typeface="Arial"/>
              <a:buChar char="-"/>
            </a:pPr>
            <a:r>
              <a:rPr lang="it-IT" sz="2200">
                <a:latin typeface="Arial"/>
                <a:ea typeface="Arial"/>
                <a:cs typeface="Arial"/>
                <a:sym typeface="Arial"/>
              </a:rPr>
              <a:t>colore (o frequenza) </a:t>
            </a:r>
            <a:endParaRPr/>
          </a:p>
          <a:p>
            <a:pPr marL="342900" lvl="0" indent="-342900" algn="l" rtl="0">
              <a:lnSpc>
                <a:spcPct val="80000"/>
              </a:lnSpc>
              <a:spcBef>
                <a:spcPts val="440"/>
              </a:spcBef>
              <a:spcAft>
                <a:spcPts val="0"/>
              </a:spcAft>
              <a:buSzPts val="2200"/>
              <a:buFont typeface="Arial"/>
              <a:buChar char="-"/>
            </a:pPr>
            <a:r>
              <a:rPr lang="it-IT" sz="2200">
                <a:latin typeface="Arial"/>
                <a:ea typeface="Arial"/>
                <a:cs typeface="Arial"/>
                <a:sym typeface="Arial"/>
              </a:rPr>
              <a:t>polarizzazione (o angolo di vibrazione)</a:t>
            </a:r>
            <a:endParaRPr/>
          </a:p>
          <a:p>
            <a:pPr marL="342900" lvl="0" indent="-342900" algn="l" rtl="0">
              <a:lnSpc>
                <a:spcPct val="80000"/>
              </a:lnSpc>
              <a:spcBef>
                <a:spcPts val="440"/>
              </a:spcBef>
              <a:spcAft>
                <a:spcPts val="0"/>
              </a:spcAft>
              <a:buSzPts val="2200"/>
              <a:buFont typeface="Arial"/>
              <a:buNone/>
            </a:pPr>
            <a:endParaRPr sz="2200">
              <a:latin typeface="Arial"/>
              <a:ea typeface="Arial"/>
              <a:cs typeface="Arial"/>
              <a:sym typeface="Arial"/>
            </a:endParaRPr>
          </a:p>
          <a:p>
            <a:pPr marL="342900" lvl="0" indent="-342900" algn="ctr" rtl="0">
              <a:lnSpc>
                <a:spcPct val="80000"/>
              </a:lnSpc>
              <a:spcBef>
                <a:spcPts val="440"/>
              </a:spcBef>
              <a:spcAft>
                <a:spcPts val="0"/>
              </a:spcAft>
              <a:buSzPts val="2200"/>
              <a:buFont typeface="Arial"/>
              <a:buNone/>
            </a:pPr>
            <a:r>
              <a:rPr lang="it-IT" sz="2200" b="1">
                <a:latin typeface="Arial"/>
                <a:ea typeface="Arial"/>
                <a:cs typeface="Arial"/>
                <a:sym typeface="Arial"/>
              </a:rPr>
              <a:t>Frequenza e lunghezza d'onda obbediscono alla seguente relazione: </a:t>
            </a:r>
            <a:r>
              <a:rPr lang="it-IT" sz="2200" b="1" i="1">
                <a:latin typeface="Arial"/>
                <a:ea typeface="Arial"/>
                <a:cs typeface="Arial"/>
                <a:sym typeface="Arial"/>
              </a:rPr>
              <a:t>l=v/f</a:t>
            </a:r>
            <a:r>
              <a:rPr lang="it-IT" sz="2200" b="1">
                <a:latin typeface="Arial"/>
                <a:ea typeface="Arial"/>
                <a:cs typeface="Arial"/>
                <a:sym typeface="Arial"/>
              </a:rPr>
              <a:t> </a:t>
            </a:r>
            <a:endParaRPr/>
          </a:p>
          <a:p>
            <a:pPr marL="342900" lvl="0" indent="-342900" algn="l" rtl="0">
              <a:lnSpc>
                <a:spcPct val="80000"/>
              </a:lnSpc>
              <a:spcBef>
                <a:spcPts val="440"/>
              </a:spcBef>
              <a:spcAft>
                <a:spcPts val="0"/>
              </a:spcAft>
              <a:buSzPts val="2200"/>
              <a:buFont typeface="Arial"/>
              <a:buNone/>
            </a:pPr>
            <a:r>
              <a:rPr lang="it-IT" sz="2200">
                <a:latin typeface="Arial"/>
                <a:ea typeface="Arial"/>
                <a:cs typeface="Arial"/>
                <a:sym typeface="Arial"/>
              </a:rPr>
              <a:t>dove </a:t>
            </a:r>
            <a:r>
              <a:rPr lang="it-IT" sz="2200" i="1">
                <a:latin typeface="Arial"/>
                <a:ea typeface="Arial"/>
                <a:cs typeface="Arial"/>
                <a:sym typeface="Arial"/>
              </a:rPr>
              <a:t>l</a:t>
            </a:r>
            <a:r>
              <a:rPr lang="it-IT" sz="2200">
                <a:latin typeface="Arial"/>
                <a:ea typeface="Arial"/>
                <a:cs typeface="Arial"/>
                <a:sym typeface="Arial"/>
              </a:rPr>
              <a:t> è la lunghezza d'onda, </a:t>
            </a:r>
            <a:r>
              <a:rPr lang="it-IT" sz="2200" i="1">
                <a:latin typeface="Arial"/>
                <a:ea typeface="Arial"/>
                <a:cs typeface="Arial"/>
                <a:sym typeface="Arial"/>
              </a:rPr>
              <a:t>v</a:t>
            </a:r>
            <a:r>
              <a:rPr lang="it-IT" sz="2200">
                <a:latin typeface="Arial"/>
                <a:ea typeface="Arial"/>
                <a:cs typeface="Arial"/>
                <a:sym typeface="Arial"/>
              </a:rPr>
              <a:t> è la velocità nel mezzo considerato (nel vuoto in genere si indica con </a:t>
            </a:r>
            <a:r>
              <a:rPr lang="it-IT" sz="2200" i="1">
                <a:latin typeface="Arial"/>
                <a:ea typeface="Arial"/>
                <a:cs typeface="Arial"/>
                <a:sym typeface="Arial"/>
              </a:rPr>
              <a:t>c)</a:t>
            </a:r>
            <a:r>
              <a:rPr lang="it-IT" sz="2200">
                <a:latin typeface="Arial"/>
                <a:ea typeface="Arial"/>
                <a:cs typeface="Arial"/>
                <a:sym typeface="Arial"/>
              </a:rPr>
              <a:t>, </a:t>
            </a:r>
            <a:r>
              <a:rPr lang="it-IT" sz="2200" i="1">
                <a:latin typeface="Arial"/>
                <a:ea typeface="Arial"/>
                <a:cs typeface="Arial"/>
                <a:sym typeface="Arial"/>
              </a:rPr>
              <a:t>f</a:t>
            </a:r>
            <a:r>
              <a:rPr lang="it-IT" sz="2200">
                <a:latin typeface="Arial"/>
                <a:ea typeface="Arial"/>
                <a:cs typeface="Arial"/>
                <a:sym typeface="Arial"/>
              </a:rPr>
              <a:t> è la frequenza della radiazione).</a:t>
            </a:r>
            <a:endParaRPr sz="2200">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dirty="0">
                <a:latin typeface="Arial"/>
                <a:ea typeface="Arial"/>
                <a:cs typeface="Arial"/>
                <a:sym typeface="Arial"/>
              </a:rPr>
              <a:t>Analisi sensoriale (disciplina)</a:t>
            </a:r>
            <a:endParaRPr dirty="0"/>
          </a:p>
        </p:txBody>
      </p:sp>
      <p:sp>
        <p:nvSpPr>
          <p:cNvPr id="178" name="Google Shape;178;p9"/>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200"/>
              <a:buChar char="●"/>
            </a:pPr>
            <a:r>
              <a:rPr lang="it-IT">
                <a:latin typeface="Arial"/>
                <a:ea typeface="Arial"/>
                <a:cs typeface="Arial"/>
                <a:sym typeface="Arial"/>
              </a:rPr>
              <a:t>Analisi sensoriale:</a:t>
            </a:r>
            <a:endParaRPr/>
          </a:p>
          <a:p>
            <a:pPr marL="342900" lvl="0" indent="-139700" algn="l" rtl="0">
              <a:spcBef>
                <a:spcPts val="640"/>
              </a:spcBef>
              <a:spcAft>
                <a:spcPts val="0"/>
              </a:spcAft>
              <a:buSzPts val="3200"/>
              <a:buNone/>
            </a:pPr>
            <a:endParaRPr>
              <a:latin typeface="Arial"/>
              <a:ea typeface="Arial"/>
              <a:cs typeface="Arial"/>
              <a:sym typeface="Arial"/>
            </a:endParaRPr>
          </a:p>
          <a:p>
            <a:pPr marL="342900" lvl="0" indent="-342900" algn="l" rtl="0">
              <a:spcBef>
                <a:spcPts val="640"/>
              </a:spcBef>
              <a:spcAft>
                <a:spcPts val="0"/>
              </a:spcAft>
              <a:buSzPts val="3200"/>
              <a:buFont typeface="Noto Sans Symbols"/>
              <a:buNone/>
            </a:pPr>
            <a:r>
              <a:rPr lang="it-IT">
                <a:latin typeface="Arial"/>
                <a:ea typeface="Arial"/>
                <a:cs typeface="Arial"/>
                <a:sym typeface="Arial"/>
              </a:rPr>
              <a:t>	applicazione della conoscenza di base della scienza sensoriale allo sviluppo di metodi specifici per la valutazione dei prodotti in un’ottica di problem-solving.</a:t>
            </a:r>
            <a:endParaRPr>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90"/>
          <p:cNvSpPr txBox="1">
            <a:spLocks noGrp="1"/>
          </p:cNvSpPr>
          <p:nvPr>
            <p:ph type="title"/>
          </p:nvPr>
        </p:nvSpPr>
        <p:spPr>
          <a:xfrm>
            <a:off x="457200" y="274638"/>
            <a:ext cx="8229600" cy="633412"/>
          </a:xfrm>
          <a:prstGeom prst="rect">
            <a:avLst/>
          </a:prstGeom>
          <a:solidFill>
            <a:schemeClr val="lt1"/>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600" b="1">
                <a:solidFill>
                  <a:srgbClr val="800000"/>
                </a:solidFill>
                <a:latin typeface="Arial"/>
                <a:ea typeface="Arial"/>
                <a:cs typeface="Arial"/>
                <a:sym typeface="Arial"/>
              </a:rPr>
              <a:t>Luce visibile</a:t>
            </a:r>
            <a:endParaRPr/>
          </a:p>
        </p:txBody>
      </p:sp>
      <p:sp>
        <p:nvSpPr>
          <p:cNvPr id="1073" name="Google Shape;1073;p90"/>
          <p:cNvSpPr txBox="1">
            <a:spLocks noGrp="1"/>
          </p:cNvSpPr>
          <p:nvPr>
            <p:ph type="body" idx="1"/>
          </p:nvPr>
        </p:nvSpPr>
        <p:spPr>
          <a:xfrm>
            <a:off x="395288" y="1196975"/>
            <a:ext cx="8229600" cy="47847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400"/>
              <a:buFont typeface="Arial"/>
              <a:buNone/>
            </a:pPr>
            <a:r>
              <a:rPr lang="it-IT" sz="2400">
                <a:latin typeface="Arial"/>
                <a:ea typeface="Arial"/>
                <a:cs typeface="Arial"/>
                <a:sym typeface="Arial"/>
              </a:rPr>
              <a:t>= porzione dello spettro elettromagnetico compresa approssimativamente tra i 400 e i 700 nanometri (nm) (nell'aria). </a:t>
            </a:r>
            <a:endParaRPr/>
          </a:p>
          <a:p>
            <a:pPr marL="342900" lvl="0" indent="-342900" algn="l" rtl="0">
              <a:spcBef>
                <a:spcPts val="480"/>
              </a:spcBef>
              <a:spcAft>
                <a:spcPts val="0"/>
              </a:spcAft>
              <a:buSzPts val="2400"/>
              <a:buFont typeface="Arial"/>
              <a:buNone/>
            </a:pPr>
            <a:endParaRPr sz="2400">
              <a:latin typeface="Arial"/>
              <a:ea typeface="Arial"/>
              <a:cs typeface="Arial"/>
              <a:sym typeface="Arial"/>
            </a:endParaRPr>
          </a:p>
        </p:txBody>
      </p:sp>
      <p:grpSp>
        <p:nvGrpSpPr>
          <p:cNvPr id="1074" name="Google Shape;1074;p90"/>
          <p:cNvGrpSpPr/>
          <p:nvPr/>
        </p:nvGrpSpPr>
        <p:grpSpPr>
          <a:xfrm>
            <a:off x="889000" y="1347788"/>
            <a:ext cx="5581650" cy="3514725"/>
            <a:chOff x="60" y="630"/>
            <a:chExt cx="8790" cy="5535"/>
          </a:xfrm>
        </p:grpSpPr>
        <p:sp>
          <p:nvSpPr>
            <p:cNvPr id="1075" name="Google Shape;1075;p90">
              <a:hlinkClick r:id="rId3"/>
            </p:cNvPr>
            <p:cNvSpPr/>
            <p:nvPr/>
          </p:nvSpPr>
          <p:spPr>
            <a:xfrm>
              <a:off x="75" y="4875"/>
              <a:ext cx="8760" cy="12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76" name="Google Shape;1076;p90">
              <a:hlinkClick r:id="rId4"/>
            </p:cNvPr>
            <p:cNvSpPr/>
            <p:nvPr/>
          </p:nvSpPr>
          <p:spPr>
            <a:xfrm>
              <a:off x="7080" y="630"/>
              <a:ext cx="1770" cy="15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77" name="Google Shape;1077;p90">
              <a:hlinkClick r:id="rId5"/>
            </p:cNvPr>
            <p:cNvSpPr/>
            <p:nvPr/>
          </p:nvSpPr>
          <p:spPr>
            <a:xfrm>
              <a:off x="5130" y="630"/>
              <a:ext cx="1785" cy="15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78" name="Google Shape;1078;p90">
              <a:hlinkClick r:id="rId3"/>
            </p:cNvPr>
            <p:cNvSpPr/>
            <p:nvPr/>
          </p:nvSpPr>
          <p:spPr>
            <a:xfrm>
              <a:off x="3945" y="630"/>
              <a:ext cx="1020" cy="15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79" name="Google Shape;1079;p90">
              <a:hlinkClick r:id="rId6"/>
            </p:cNvPr>
            <p:cNvSpPr/>
            <p:nvPr/>
          </p:nvSpPr>
          <p:spPr>
            <a:xfrm>
              <a:off x="2610" y="630"/>
              <a:ext cx="1170" cy="15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0" name="Google Shape;1080;p90">
              <a:hlinkClick r:id="rId7"/>
            </p:cNvPr>
            <p:cNvSpPr/>
            <p:nvPr/>
          </p:nvSpPr>
          <p:spPr>
            <a:xfrm>
              <a:off x="1335" y="630"/>
              <a:ext cx="1170" cy="15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1" name="Google Shape;1081;p90">
              <a:hlinkClick r:id="rId8"/>
            </p:cNvPr>
            <p:cNvSpPr/>
            <p:nvPr/>
          </p:nvSpPr>
          <p:spPr>
            <a:xfrm>
              <a:off x="60" y="630"/>
              <a:ext cx="1170" cy="15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pic>
        <p:nvPicPr>
          <p:cNvPr id="1082" name="Google Shape;1082;p90" descr="Spettro elettromagnetico">
            <a:hlinkClick r:id="rId9"/>
          </p:cNvPr>
          <p:cNvPicPr preferRelativeResize="0"/>
          <p:nvPr/>
        </p:nvPicPr>
        <p:blipFill rotWithShape="1">
          <a:blip r:embed="rId10">
            <a:alphaModFix/>
          </a:blip>
          <a:srcRect/>
          <a:stretch/>
        </p:blipFill>
        <p:spPr>
          <a:xfrm>
            <a:off x="1763713" y="2349500"/>
            <a:ext cx="5667375" cy="3990975"/>
          </a:xfrm>
          <a:prstGeom prst="rect">
            <a:avLst/>
          </a:prstGeom>
          <a:noFill/>
          <a:ln>
            <a:noFill/>
          </a:ln>
        </p:spPr>
      </p:pic>
      <p:grpSp>
        <p:nvGrpSpPr>
          <p:cNvPr id="1083" name="Google Shape;1083;p90"/>
          <p:cNvGrpSpPr/>
          <p:nvPr/>
        </p:nvGrpSpPr>
        <p:grpSpPr>
          <a:xfrm>
            <a:off x="38100" y="1833563"/>
            <a:ext cx="5581650" cy="3514725"/>
            <a:chOff x="60" y="630"/>
            <a:chExt cx="8790" cy="5535"/>
          </a:xfrm>
        </p:grpSpPr>
        <p:sp>
          <p:nvSpPr>
            <p:cNvPr id="1084" name="Google Shape;1084;p90">
              <a:hlinkClick r:id="rId3"/>
            </p:cNvPr>
            <p:cNvSpPr/>
            <p:nvPr/>
          </p:nvSpPr>
          <p:spPr>
            <a:xfrm>
              <a:off x="75" y="4875"/>
              <a:ext cx="8760" cy="12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5" name="Google Shape;1085;p90">
              <a:hlinkClick r:id="rId4"/>
            </p:cNvPr>
            <p:cNvSpPr/>
            <p:nvPr/>
          </p:nvSpPr>
          <p:spPr>
            <a:xfrm>
              <a:off x="7080" y="630"/>
              <a:ext cx="1770" cy="15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6" name="Google Shape;1086;p90">
              <a:hlinkClick r:id="rId5"/>
            </p:cNvPr>
            <p:cNvSpPr/>
            <p:nvPr/>
          </p:nvSpPr>
          <p:spPr>
            <a:xfrm>
              <a:off x="5130" y="630"/>
              <a:ext cx="1785" cy="15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7" name="Google Shape;1087;p90">
              <a:hlinkClick r:id="rId3"/>
            </p:cNvPr>
            <p:cNvSpPr/>
            <p:nvPr/>
          </p:nvSpPr>
          <p:spPr>
            <a:xfrm>
              <a:off x="3945" y="630"/>
              <a:ext cx="1020" cy="15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8" name="Google Shape;1088;p90">
              <a:hlinkClick r:id="rId6"/>
            </p:cNvPr>
            <p:cNvSpPr/>
            <p:nvPr/>
          </p:nvSpPr>
          <p:spPr>
            <a:xfrm>
              <a:off x="2610" y="630"/>
              <a:ext cx="1170" cy="15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9" name="Google Shape;1089;p90">
              <a:hlinkClick r:id="rId7"/>
            </p:cNvPr>
            <p:cNvSpPr/>
            <p:nvPr/>
          </p:nvSpPr>
          <p:spPr>
            <a:xfrm>
              <a:off x="1335" y="630"/>
              <a:ext cx="1170" cy="15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90" name="Google Shape;1090;p90">
              <a:hlinkClick r:id="rId8"/>
            </p:cNvPr>
            <p:cNvSpPr/>
            <p:nvPr/>
          </p:nvSpPr>
          <p:spPr>
            <a:xfrm>
              <a:off x="60" y="630"/>
              <a:ext cx="1170" cy="15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091" name="Google Shape;1091;p90"/>
          <p:cNvSpPr/>
          <p:nvPr/>
        </p:nvSpPr>
        <p:spPr>
          <a:xfrm>
            <a:off x="0" y="1433513"/>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92" name="Google Shape;1092;p90"/>
          <p:cNvSpPr/>
          <p:nvPr/>
        </p:nvSpPr>
        <p:spPr>
          <a:xfrm>
            <a:off x="0" y="1433513"/>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91"/>
          <p:cNvSpPr txBox="1">
            <a:spLocks noGrp="1"/>
          </p:cNvSpPr>
          <p:nvPr>
            <p:ph type="title"/>
          </p:nvPr>
        </p:nvSpPr>
        <p:spPr>
          <a:xfrm>
            <a:off x="468313" y="260350"/>
            <a:ext cx="8229600" cy="706438"/>
          </a:xfrm>
          <a:prstGeom prst="rect">
            <a:avLst/>
          </a:prstGeom>
          <a:solidFill>
            <a:schemeClr val="lt1"/>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600" b="1">
                <a:solidFill>
                  <a:srgbClr val="800000"/>
                </a:solidFill>
                <a:latin typeface="Comic Sans MS"/>
                <a:ea typeface="Comic Sans MS"/>
                <a:cs typeface="Comic Sans MS"/>
                <a:sym typeface="Comic Sans MS"/>
              </a:rPr>
              <a:t>Luce e colore</a:t>
            </a:r>
            <a:endParaRPr sz="3600" b="1">
              <a:solidFill>
                <a:srgbClr val="800000"/>
              </a:solidFill>
              <a:latin typeface="Comic Sans MS"/>
              <a:ea typeface="Comic Sans MS"/>
              <a:cs typeface="Comic Sans MS"/>
              <a:sym typeface="Comic Sans MS"/>
            </a:endParaRPr>
          </a:p>
        </p:txBody>
      </p:sp>
      <p:sp>
        <p:nvSpPr>
          <p:cNvPr id="1098" name="Google Shape;1098;p91"/>
          <p:cNvSpPr txBox="1">
            <a:spLocks noGrp="1"/>
          </p:cNvSpPr>
          <p:nvPr>
            <p:ph type="body" idx="1"/>
          </p:nvPr>
        </p:nvSpPr>
        <p:spPr>
          <a:xfrm>
            <a:off x="457200" y="1052513"/>
            <a:ext cx="8229600" cy="5472112"/>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SzPts val="2200"/>
              <a:buFont typeface="Arial"/>
              <a:buNone/>
            </a:pPr>
            <a:endParaRPr sz="2200">
              <a:latin typeface="Arial"/>
              <a:ea typeface="Arial"/>
              <a:cs typeface="Arial"/>
              <a:sym typeface="Arial"/>
            </a:endParaRPr>
          </a:p>
          <a:p>
            <a:pPr marL="342900" lvl="0" indent="-342900" algn="l" rtl="0">
              <a:lnSpc>
                <a:spcPct val="80000"/>
              </a:lnSpc>
              <a:spcBef>
                <a:spcPts val="440"/>
              </a:spcBef>
              <a:spcAft>
                <a:spcPts val="0"/>
              </a:spcAft>
              <a:buSzPts val="2200"/>
              <a:buFont typeface="Arial"/>
              <a:buNone/>
            </a:pPr>
            <a:r>
              <a:rPr lang="it-IT" sz="2200">
                <a:latin typeface="Arial"/>
                <a:ea typeface="Arial"/>
                <a:cs typeface="Arial"/>
                <a:sym typeface="Arial"/>
              </a:rPr>
              <a:t>La luce è fondamentale per percepire il colore:</a:t>
            </a:r>
            <a:endParaRPr/>
          </a:p>
          <a:p>
            <a:pPr marL="342900" lvl="0" indent="-342900" algn="l" rtl="0">
              <a:lnSpc>
                <a:spcPct val="80000"/>
              </a:lnSpc>
              <a:spcBef>
                <a:spcPts val="440"/>
              </a:spcBef>
              <a:spcAft>
                <a:spcPts val="0"/>
              </a:spcAft>
              <a:buSzPts val="2200"/>
              <a:buFont typeface="Arial"/>
              <a:buNone/>
            </a:pPr>
            <a:endParaRPr sz="2200">
              <a:latin typeface="Arial"/>
              <a:ea typeface="Arial"/>
              <a:cs typeface="Arial"/>
              <a:sym typeface="Arial"/>
            </a:endParaRPr>
          </a:p>
          <a:p>
            <a:pPr marL="342900" lvl="0" indent="-342900" algn="l" rtl="0">
              <a:lnSpc>
                <a:spcPct val="80000"/>
              </a:lnSpc>
              <a:spcBef>
                <a:spcPts val="440"/>
              </a:spcBef>
              <a:spcAft>
                <a:spcPts val="0"/>
              </a:spcAft>
              <a:buSzPts val="2200"/>
              <a:buFont typeface="Arial"/>
              <a:buNone/>
            </a:pPr>
            <a:r>
              <a:rPr lang="it-IT" sz="2200">
                <a:latin typeface="Arial"/>
                <a:ea typeface="Arial"/>
                <a:cs typeface="Arial"/>
                <a:sym typeface="Arial"/>
              </a:rPr>
              <a:t>Senza luce non siamo capaci di percepire i colori</a:t>
            </a:r>
            <a:endParaRPr/>
          </a:p>
          <a:p>
            <a:pPr marL="342900" lvl="0" indent="-342900" algn="l" rtl="0">
              <a:lnSpc>
                <a:spcPct val="80000"/>
              </a:lnSpc>
              <a:spcBef>
                <a:spcPts val="440"/>
              </a:spcBef>
              <a:spcAft>
                <a:spcPts val="0"/>
              </a:spcAft>
              <a:buSzPts val="2200"/>
              <a:buFont typeface="Arial"/>
              <a:buNone/>
            </a:pPr>
            <a:endParaRPr sz="2200">
              <a:latin typeface="Arial"/>
              <a:ea typeface="Arial"/>
              <a:cs typeface="Arial"/>
              <a:sym typeface="Arial"/>
            </a:endParaRPr>
          </a:p>
          <a:p>
            <a:pPr marL="342900" lvl="0" indent="-342900" algn="ctr" rtl="0">
              <a:lnSpc>
                <a:spcPct val="80000"/>
              </a:lnSpc>
              <a:spcBef>
                <a:spcPts val="440"/>
              </a:spcBef>
              <a:spcAft>
                <a:spcPts val="0"/>
              </a:spcAft>
              <a:buSzPts val="2200"/>
              <a:buFont typeface="Arial"/>
              <a:buNone/>
            </a:pPr>
            <a:r>
              <a:rPr lang="it-IT" sz="2200">
                <a:latin typeface="Arial"/>
                <a:ea typeface="Arial"/>
                <a:cs typeface="Arial"/>
                <a:sym typeface="Arial"/>
              </a:rPr>
              <a:t>‘Al buio tutti i gatti sono grigi’</a:t>
            </a:r>
            <a:endParaRPr/>
          </a:p>
          <a:p>
            <a:pPr marL="342900" lvl="0" indent="-342900" algn="ctr" rtl="0">
              <a:lnSpc>
                <a:spcPct val="80000"/>
              </a:lnSpc>
              <a:spcBef>
                <a:spcPts val="440"/>
              </a:spcBef>
              <a:spcAft>
                <a:spcPts val="0"/>
              </a:spcAft>
              <a:buSzPts val="2200"/>
              <a:buFont typeface="Arial"/>
              <a:buNone/>
            </a:pPr>
            <a:endParaRPr sz="2200">
              <a:latin typeface="Arial"/>
              <a:ea typeface="Arial"/>
              <a:cs typeface="Arial"/>
              <a:sym typeface="Arial"/>
            </a:endParaRPr>
          </a:p>
          <a:p>
            <a:pPr marL="0" lvl="0" indent="0" algn="just" rtl="0">
              <a:lnSpc>
                <a:spcPct val="80000"/>
              </a:lnSpc>
              <a:spcBef>
                <a:spcPts val="440"/>
              </a:spcBef>
              <a:spcAft>
                <a:spcPts val="0"/>
              </a:spcAft>
              <a:buSzPts val="2200"/>
              <a:buFont typeface="Arial"/>
              <a:buNone/>
            </a:pPr>
            <a:r>
              <a:rPr lang="it-IT" sz="2200">
                <a:latin typeface="Arial"/>
                <a:ea typeface="Arial"/>
                <a:cs typeface="Arial"/>
                <a:sym typeface="Arial"/>
              </a:rPr>
              <a:t>Bastoncelli: sono fotorecettori responsabili della visione in bassa luminosità. Sono molto sensibili alla luce, ma non hanno sensibilità al colore</a:t>
            </a:r>
            <a:endParaRPr sz="2200">
              <a:latin typeface="Arial"/>
              <a:ea typeface="Arial"/>
              <a:cs typeface="Arial"/>
              <a:sym typeface="Arial"/>
            </a:endParaRPr>
          </a:p>
          <a:p>
            <a:pPr marL="342900" lvl="0" indent="-342900" algn="just" rtl="0">
              <a:lnSpc>
                <a:spcPct val="80000"/>
              </a:lnSpc>
              <a:spcBef>
                <a:spcPts val="440"/>
              </a:spcBef>
              <a:spcAft>
                <a:spcPts val="0"/>
              </a:spcAft>
              <a:buSzPts val="2200"/>
              <a:buFont typeface="Arial"/>
              <a:buNone/>
            </a:pPr>
            <a:endParaRPr sz="2200">
              <a:latin typeface="Arial"/>
              <a:ea typeface="Arial"/>
              <a:cs typeface="Arial"/>
              <a:sym typeface="Arial"/>
            </a:endParaRPr>
          </a:p>
          <a:p>
            <a:pPr marL="342900" lvl="0" indent="-342900" algn="just" rtl="0">
              <a:lnSpc>
                <a:spcPct val="80000"/>
              </a:lnSpc>
              <a:spcBef>
                <a:spcPts val="440"/>
              </a:spcBef>
              <a:spcAft>
                <a:spcPts val="0"/>
              </a:spcAft>
              <a:buSzPts val="2200"/>
              <a:buFont typeface="Arial"/>
              <a:buNone/>
            </a:pPr>
            <a:r>
              <a:rPr lang="it-IT" sz="2200">
                <a:latin typeface="Arial"/>
                <a:ea typeface="Arial"/>
                <a:cs typeface="Arial"/>
                <a:sym typeface="Arial"/>
              </a:rPr>
              <a:t>La tipologia di luce cambia la percezione del colore:</a:t>
            </a:r>
            <a:endParaRPr/>
          </a:p>
          <a:p>
            <a:pPr marL="342900" lvl="0" indent="-342900" algn="just" rtl="0">
              <a:lnSpc>
                <a:spcPct val="80000"/>
              </a:lnSpc>
              <a:spcBef>
                <a:spcPts val="440"/>
              </a:spcBef>
              <a:spcAft>
                <a:spcPts val="0"/>
              </a:spcAft>
              <a:buSzPts val="2200"/>
              <a:buFont typeface="Arial"/>
              <a:buNone/>
            </a:pPr>
            <a:endParaRPr sz="2200">
              <a:latin typeface="Arial"/>
              <a:ea typeface="Arial"/>
              <a:cs typeface="Arial"/>
              <a:sym typeface="Arial"/>
            </a:endParaRPr>
          </a:p>
          <a:p>
            <a:pPr marL="342900" lvl="0" indent="-342900" algn="just" rtl="0">
              <a:lnSpc>
                <a:spcPct val="80000"/>
              </a:lnSpc>
              <a:spcBef>
                <a:spcPts val="440"/>
              </a:spcBef>
              <a:spcAft>
                <a:spcPts val="0"/>
              </a:spcAft>
              <a:buSzPts val="2200"/>
              <a:buFont typeface="Arial"/>
              <a:buNone/>
            </a:pPr>
            <a:r>
              <a:rPr lang="it-IT" sz="2200">
                <a:latin typeface="Arial"/>
                <a:ea typeface="Arial"/>
                <a:cs typeface="Arial"/>
                <a:sym typeface="Arial"/>
              </a:rPr>
              <a:t>Un foglio bianco illuminato da una luce verde viene percepito di colore verde</a:t>
            </a:r>
            <a:endParaRPr/>
          </a:p>
          <a:p>
            <a:pPr marL="342900" lvl="0" indent="-342900" algn="just" rtl="0">
              <a:lnSpc>
                <a:spcPct val="80000"/>
              </a:lnSpc>
              <a:spcBef>
                <a:spcPts val="440"/>
              </a:spcBef>
              <a:spcAft>
                <a:spcPts val="0"/>
              </a:spcAft>
              <a:buSzPts val="2200"/>
              <a:buFont typeface="Arial"/>
              <a:buNone/>
            </a:pPr>
            <a:endParaRPr sz="2200">
              <a:latin typeface="Arial"/>
              <a:ea typeface="Arial"/>
              <a:cs typeface="Arial"/>
              <a:sym typeface="Arial"/>
            </a:endParaRPr>
          </a:p>
          <a:p>
            <a:pPr marL="342900" lvl="0" indent="-342900" algn="ctr" rtl="0">
              <a:lnSpc>
                <a:spcPct val="80000"/>
              </a:lnSpc>
              <a:spcBef>
                <a:spcPts val="560"/>
              </a:spcBef>
              <a:spcAft>
                <a:spcPts val="0"/>
              </a:spcAft>
              <a:buSzPts val="2800"/>
              <a:buFont typeface="Arial"/>
              <a:buNone/>
            </a:pPr>
            <a:r>
              <a:rPr lang="it-IT" sz="2800">
                <a:solidFill>
                  <a:srgbClr val="FF0000"/>
                </a:solidFill>
                <a:latin typeface="Arial"/>
                <a:ea typeface="Arial"/>
                <a:cs typeface="Arial"/>
                <a:sym typeface="Arial"/>
              </a:rPr>
              <a:t>Come descrivere la luce?</a:t>
            </a:r>
            <a:endParaRPr/>
          </a:p>
          <a:p>
            <a:pPr marL="342900" lvl="0" indent="-342900" algn="ctr" rtl="0">
              <a:lnSpc>
                <a:spcPct val="80000"/>
              </a:lnSpc>
              <a:spcBef>
                <a:spcPts val="440"/>
              </a:spcBef>
              <a:spcAft>
                <a:spcPts val="0"/>
              </a:spcAft>
              <a:buSzPts val="2200"/>
              <a:buFont typeface="Arial"/>
              <a:buNone/>
            </a:pPr>
            <a:endParaRPr sz="2200">
              <a:latin typeface="Arial"/>
              <a:ea typeface="Arial"/>
              <a:cs typeface="Arial"/>
              <a:sym typeface="Arial"/>
            </a:endParaRPr>
          </a:p>
          <a:p>
            <a:pPr marL="342900" lvl="0" indent="-342900" algn="ctr" rtl="0">
              <a:lnSpc>
                <a:spcPct val="80000"/>
              </a:lnSpc>
              <a:spcBef>
                <a:spcPts val="440"/>
              </a:spcBef>
              <a:spcAft>
                <a:spcPts val="0"/>
              </a:spcAft>
              <a:buSzPts val="2200"/>
              <a:buFont typeface="Arial"/>
              <a:buNone/>
            </a:pPr>
            <a:endParaRPr sz="2200">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Google Shape;1103;p92"/>
          <p:cNvSpPr txBox="1">
            <a:spLocks noGrp="1"/>
          </p:cNvSpPr>
          <p:nvPr>
            <p:ph type="title"/>
          </p:nvPr>
        </p:nvSpPr>
        <p:spPr>
          <a:xfrm>
            <a:off x="468313" y="260350"/>
            <a:ext cx="8229600" cy="777875"/>
          </a:xfrm>
          <a:prstGeom prst="rect">
            <a:avLst/>
          </a:prstGeom>
          <a:solidFill>
            <a:schemeClr val="lt1"/>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600" b="1">
                <a:latin typeface="Arial"/>
                <a:ea typeface="Arial"/>
                <a:cs typeface="Arial"/>
                <a:sym typeface="Arial"/>
              </a:rPr>
              <a:t>Stimolo di colore</a:t>
            </a:r>
            <a:r>
              <a:rPr lang="it-IT" sz="3600">
                <a:latin typeface="Arial"/>
                <a:ea typeface="Arial"/>
                <a:cs typeface="Arial"/>
                <a:sym typeface="Arial"/>
              </a:rPr>
              <a:t> o </a:t>
            </a:r>
            <a:r>
              <a:rPr lang="it-IT" sz="3600" b="1">
                <a:latin typeface="Arial"/>
                <a:ea typeface="Arial"/>
                <a:cs typeface="Arial"/>
                <a:sym typeface="Arial"/>
              </a:rPr>
              <a:t>stimolo luminoso</a:t>
            </a:r>
            <a:endParaRPr/>
          </a:p>
        </p:txBody>
      </p:sp>
      <p:sp>
        <p:nvSpPr>
          <p:cNvPr id="1104" name="Google Shape;1104;p92"/>
          <p:cNvSpPr txBox="1">
            <a:spLocks noGrp="1"/>
          </p:cNvSpPr>
          <p:nvPr>
            <p:ph type="body" idx="1"/>
          </p:nvPr>
        </p:nvSpPr>
        <p:spPr>
          <a:xfrm>
            <a:off x="468313" y="1341438"/>
            <a:ext cx="8424862" cy="5040312"/>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SzPts val="2200"/>
              <a:buFont typeface="Arial"/>
              <a:buNone/>
            </a:pPr>
            <a:r>
              <a:rPr lang="it-IT" sz="2200">
                <a:latin typeface="Arial"/>
                <a:ea typeface="Arial"/>
                <a:cs typeface="Arial"/>
                <a:sym typeface="Arial"/>
              </a:rPr>
              <a:t>= </a:t>
            </a:r>
            <a:r>
              <a:rPr lang="it-IT" sz="2200" b="1">
                <a:latin typeface="Arial"/>
                <a:ea typeface="Arial"/>
                <a:cs typeface="Arial"/>
                <a:sym typeface="Arial"/>
              </a:rPr>
              <a:t>radiazione luminosa</a:t>
            </a:r>
            <a:r>
              <a:rPr lang="it-IT" sz="2200">
                <a:latin typeface="Arial"/>
                <a:ea typeface="Arial"/>
                <a:cs typeface="Arial"/>
                <a:sym typeface="Arial"/>
              </a:rPr>
              <a:t> con distribuzione spettrale di potenza definita, che penetra nell'occhio e produce una sensazione di colore. </a:t>
            </a:r>
            <a:endParaRPr/>
          </a:p>
          <a:p>
            <a:pPr marL="342900" lvl="0" indent="-342900" algn="l" rtl="0">
              <a:lnSpc>
                <a:spcPct val="80000"/>
              </a:lnSpc>
              <a:spcBef>
                <a:spcPts val="440"/>
              </a:spcBef>
              <a:spcAft>
                <a:spcPts val="0"/>
              </a:spcAft>
              <a:buSzPts val="2200"/>
              <a:buFont typeface="Arial"/>
              <a:buNone/>
            </a:pPr>
            <a:r>
              <a:rPr lang="it-IT" sz="2200">
                <a:latin typeface="Arial"/>
                <a:ea typeface="Arial"/>
                <a:cs typeface="Arial"/>
                <a:sym typeface="Arial"/>
              </a:rPr>
              <a:t>La </a:t>
            </a:r>
            <a:r>
              <a:rPr lang="it-IT" sz="2200" b="1">
                <a:latin typeface="Arial"/>
                <a:ea typeface="Arial"/>
                <a:cs typeface="Arial"/>
                <a:sym typeface="Arial"/>
              </a:rPr>
              <a:t>distribuzione spettrale dello stimolo</a:t>
            </a:r>
            <a:r>
              <a:rPr lang="it-IT" sz="2200">
                <a:latin typeface="Arial"/>
                <a:ea typeface="Arial"/>
                <a:cs typeface="Arial"/>
                <a:sym typeface="Arial"/>
              </a:rPr>
              <a:t> è una funzione che specifica l'energia relativa dello stimolo per ogni lunghezza d'onda compresa, solitamente, </a:t>
            </a:r>
            <a:r>
              <a:rPr lang="it-IT" sz="2200" b="1">
                <a:latin typeface="Arial"/>
                <a:ea typeface="Arial"/>
                <a:cs typeface="Arial"/>
                <a:sym typeface="Arial"/>
              </a:rPr>
              <a:t>nell'intervallo da 380 a 780 nm</a:t>
            </a:r>
            <a:r>
              <a:rPr lang="it-IT" sz="2200">
                <a:latin typeface="Arial"/>
                <a:ea typeface="Arial"/>
                <a:cs typeface="Arial"/>
                <a:sym typeface="Arial"/>
              </a:rPr>
              <a:t>, che sono le lunghezze d'onda della radiazione visibile.</a:t>
            </a:r>
            <a:endParaRPr/>
          </a:p>
          <a:p>
            <a:pPr marL="342900" lvl="0" indent="-342900" algn="l" rtl="0">
              <a:lnSpc>
                <a:spcPct val="80000"/>
              </a:lnSpc>
              <a:spcBef>
                <a:spcPts val="440"/>
              </a:spcBef>
              <a:spcAft>
                <a:spcPts val="0"/>
              </a:spcAft>
              <a:buSzPts val="2200"/>
              <a:buFont typeface="Arial"/>
              <a:buNone/>
            </a:pPr>
            <a:endParaRPr sz="2200">
              <a:latin typeface="Arial"/>
              <a:ea typeface="Arial"/>
              <a:cs typeface="Arial"/>
              <a:sym typeface="Arial"/>
            </a:endParaRPr>
          </a:p>
        </p:txBody>
      </p:sp>
      <p:pic>
        <p:nvPicPr>
          <p:cNvPr id="1105" name="Google Shape;1105;p92" descr="slide0020_image017"/>
          <p:cNvPicPr preferRelativeResize="0"/>
          <p:nvPr/>
        </p:nvPicPr>
        <p:blipFill rotWithShape="1">
          <a:blip r:embed="rId3">
            <a:alphaModFix/>
          </a:blip>
          <a:srcRect/>
          <a:stretch/>
        </p:blipFill>
        <p:spPr>
          <a:xfrm>
            <a:off x="827088" y="3500438"/>
            <a:ext cx="5554662" cy="3078162"/>
          </a:xfrm>
          <a:prstGeom prst="rect">
            <a:avLst/>
          </a:prstGeom>
          <a:noFill/>
          <a:ln>
            <a:noFill/>
          </a:ln>
        </p:spPr>
      </p:pic>
      <p:cxnSp>
        <p:nvCxnSpPr>
          <p:cNvPr id="1106" name="Google Shape;1106;p92"/>
          <p:cNvCxnSpPr/>
          <p:nvPr/>
        </p:nvCxnSpPr>
        <p:spPr>
          <a:xfrm rot="10800000">
            <a:off x="6445250" y="3571875"/>
            <a:ext cx="0" cy="1439863"/>
          </a:xfrm>
          <a:prstGeom prst="straightConnector1">
            <a:avLst/>
          </a:prstGeom>
          <a:noFill/>
          <a:ln w="9525" cap="flat" cmpd="sng">
            <a:solidFill>
              <a:schemeClr val="dk1"/>
            </a:solidFill>
            <a:prstDash val="solid"/>
            <a:round/>
            <a:headEnd type="none" w="med" len="med"/>
            <a:tailEnd type="triangle" w="med" len="med"/>
          </a:ln>
        </p:spPr>
      </p:cxnSp>
      <p:sp>
        <p:nvSpPr>
          <p:cNvPr id="1107" name="Google Shape;1107;p92"/>
          <p:cNvSpPr txBox="1"/>
          <p:nvPr/>
        </p:nvSpPr>
        <p:spPr>
          <a:xfrm>
            <a:off x="6518275" y="4148138"/>
            <a:ext cx="2266950" cy="6413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a:solidFill>
                  <a:schemeClr val="dk1"/>
                </a:solidFill>
                <a:latin typeface="Arial"/>
                <a:ea typeface="Arial"/>
                <a:cs typeface="Arial"/>
                <a:sym typeface="Arial"/>
              </a:rPr>
              <a:t>Raggi Infrarossi, 700-1000 nm </a:t>
            </a:r>
            <a:endParaRPr/>
          </a:p>
        </p:txBody>
      </p:sp>
      <p:cxnSp>
        <p:nvCxnSpPr>
          <p:cNvPr id="1108" name="Google Shape;1108;p92"/>
          <p:cNvCxnSpPr/>
          <p:nvPr/>
        </p:nvCxnSpPr>
        <p:spPr>
          <a:xfrm>
            <a:off x="6445250" y="5732463"/>
            <a:ext cx="0" cy="836612"/>
          </a:xfrm>
          <a:prstGeom prst="straightConnector1">
            <a:avLst/>
          </a:prstGeom>
          <a:noFill/>
          <a:ln w="9525" cap="flat" cmpd="sng">
            <a:solidFill>
              <a:schemeClr val="dk1"/>
            </a:solidFill>
            <a:prstDash val="solid"/>
            <a:round/>
            <a:headEnd type="none" w="med" len="med"/>
            <a:tailEnd type="triangle" w="med" len="med"/>
          </a:ln>
        </p:spPr>
      </p:cxnSp>
      <p:sp>
        <p:nvSpPr>
          <p:cNvPr id="1109" name="Google Shape;1109;p92"/>
          <p:cNvSpPr txBox="1"/>
          <p:nvPr/>
        </p:nvSpPr>
        <p:spPr>
          <a:xfrm>
            <a:off x="6518275" y="5732463"/>
            <a:ext cx="2266950" cy="6413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a:solidFill>
                  <a:schemeClr val="dk1"/>
                </a:solidFill>
                <a:latin typeface="Arial"/>
                <a:ea typeface="Arial"/>
                <a:cs typeface="Arial"/>
                <a:sym typeface="Arial"/>
              </a:rPr>
              <a:t>Ultravioletto, 300-380 nm</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93"/>
          <p:cNvSpPr txBox="1">
            <a:spLocks noGrp="1"/>
          </p:cNvSpPr>
          <p:nvPr>
            <p:ph type="title"/>
          </p:nvPr>
        </p:nvSpPr>
        <p:spPr>
          <a:xfrm>
            <a:off x="395288" y="417513"/>
            <a:ext cx="8229600" cy="850900"/>
          </a:xfrm>
          <a:prstGeom prst="rect">
            <a:avLst/>
          </a:prstGeom>
          <a:solidFill>
            <a:srgbClr val="FFFF00"/>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600">
                <a:latin typeface="Arial"/>
                <a:ea typeface="Arial"/>
                <a:cs typeface="Arial"/>
                <a:sym typeface="Arial"/>
              </a:rPr>
              <a:t>Sorgente luminosa e illuminante</a:t>
            </a:r>
            <a:endParaRPr/>
          </a:p>
        </p:txBody>
      </p:sp>
      <p:sp>
        <p:nvSpPr>
          <p:cNvPr id="1115" name="Google Shape;1115;p93"/>
          <p:cNvSpPr txBox="1">
            <a:spLocks noGrp="1"/>
          </p:cNvSpPr>
          <p:nvPr>
            <p:ph type="body" idx="1"/>
          </p:nvPr>
        </p:nvSpPr>
        <p:spPr>
          <a:xfrm>
            <a:off x="457200" y="1600200"/>
            <a:ext cx="8147050" cy="4924425"/>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2400"/>
              <a:buChar char="●"/>
            </a:pPr>
            <a:r>
              <a:rPr lang="it-IT" sz="2400">
                <a:latin typeface="Arial"/>
                <a:ea typeface="Arial"/>
                <a:cs typeface="Arial"/>
                <a:sym typeface="Arial"/>
              </a:rPr>
              <a:t>La sorgente luminosa è la reale componente fisica che emette la radiazione luminosa.</a:t>
            </a:r>
            <a:endParaRPr/>
          </a:p>
          <a:p>
            <a:pPr marL="342900" lvl="0" indent="-190500" algn="just" rtl="0">
              <a:spcBef>
                <a:spcPts val="480"/>
              </a:spcBef>
              <a:spcAft>
                <a:spcPts val="0"/>
              </a:spcAft>
              <a:buSzPts val="2400"/>
              <a:buNone/>
            </a:pPr>
            <a:endParaRPr sz="2400">
              <a:latin typeface="Arial"/>
              <a:ea typeface="Arial"/>
              <a:cs typeface="Arial"/>
              <a:sym typeface="Arial"/>
            </a:endParaRPr>
          </a:p>
          <a:p>
            <a:pPr marL="342900" lvl="0" indent="-342900" algn="just" rtl="0">
              <a:spcBef>
                <a:spcPts val="480"/>
              </a:spcBef>
              <a:spcAft>
                <a:spcPts val="0"/>
              </a:spcAft>
              <a:buSzPts val="2400"/>
              <a:buChar char="●"/>
            </a:pPr>
            <a:r>
              <a:rPr lang="it-IT" sz="2400">
                <a:latin typeface="Arial"/>
                <a:ea typeface="Arial"/>
                <a:cs typeface="Arial"/>
                <a:sym typeface="Arial"/>
              </a:rPr>
              <a:t>L’illuminante è una serie di numeri (espressi come grafico o tabella, dell’energia relativa in funzione della lunghezza d’onda) che caratterizza la specifica sorgente luminosa.</a:t>
            </a:r>
            <a:endParaRPr/>
          </a:p>
          <a:p>
            <a:pPr marL="342900" lvl="0" indent="-190500" algn="just" rtl="0">
              <a:spcBef>
                <a:spcPts val="480"/>
              </a:spcBef>
              <a:spcAft>
                <a:spcPts val="0"/>
              </a:spcAft>
              <a:buSzPts val="2400"/>
              <a:buNone/>
            </a:pPr>
            <a:endParaRPr sz="2400">
              <a:latin typeface="Arial"/>
              <a:ea typeface="Arial"/>
              <a:cs typeface="Arial"/>
              <a:sym typeface="Arial"/>
            </a:endParaRPr>
          </a:p>
          <a:p>
            <a:pPr marL="342900" lvl="0" indent="-342900" algn="just" rtl="0">
              <a:spcBef>
                <a:spcPts val="480"/>
              </a:spcBef>
              <a:spcAft>
                <a:spcPts val="0"/>
              </a:spcAft>
              <a:buSzPts val="2400"/>
              <a:buChar char="●"/>
            </a:pPr>
            <a:r>
              <a:rPr lang="it-IT" sz="2400">
                <a:latin typeface="Arial"/>
                <a:ea typeface="Arial"/>
                <a:cs typeface="Arial"/>
                <a:sym typeface="Arial"/>
              </a:rPr>
              <a:t>Per una valutazione standardizzata ed oggettiva del colore è necessario </a:t>
            </a:r>
            <a:r>
              <a:rPr lang="it-IT" sz="2400" b="1">
                <a:latin typeface="Arial"/>
                <a:ea typeface="Arial"/>
                <a:cs typeface="Arial"/>
                <a:sym typeface="Arial"/>
              </a:rPr>
              <a:t>definire quale illuminante caratterizza la sorgente luminosa</a:t>
            </a:r>
            <a:endParaRPr sz="2800" b="1">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p94"/>
          <p:cNvSpPr txBox="1"/>
          <p:nvPr/>
        </p:nvSpPr>
        <p:spPr>
          <a:xfrm>
            <a:off x="611188" y="549275"/>
            <a:ext cx="8135937" cy="1562100"/>
          </a:xfrm>
          <a:prstGeom prst="rect">
            <a:avLst/>
          </a:prstGeom>
          <a:solidFill>
            <a:srgbClr val="FFCC00"/>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2400">
                <a:solidFill>
                  <a:schemeClr val="dk1"/>
                </a:solidFill>
                <a:latin typeface="Arial"/>
                <a:ea typeface="Arial"/>
                <a:cs typeface="Arial"/>
                <a:sym typeface="Arial"/>
              </a:rPr>
              <a:t>Il grafico che riporta l’intensità luminosa per ciascuna lunghezza d’onda crea una </a:t>
            </a:r>
            <a:r>
              <a:rPr lang="it-IT" sz="2400" b="1" u="sng">
                <a:solidFill>
                  <a:schemeClr val="dk1"/>
                </a:solidFill>
                <a:latin typeface="Arial"/>
                <a:ea typeface="Arial"/>
                <a:cs typeface="Arial"/>
                <a:sym typeface="Arial"/>
              </a:rPr>
              <a:t>curva di distribuzione</a:t>
            </a:r>
            <a:r>
              <a:rPr lang="it-IT" sz="2400">
                <a:solidFill>
                  <a:schemeClr val="dk1"/>
                </a:solidFill>
                <a:latin typeface="Arial"/>
                <a:ea typeface="Arial"/>
                <a:cs typeface="Arial"/>
                <a:sym typeface="Arial"/>
              </a:rPr>
              <a:t> della potenza che quantifica le caratteristiche spettrali della specifica sorgente luminosa</a:t>
            </a:r>
            <a:endParaRPr sz="2400">
              <a:solidFill>
                <a:schemeClr val="dk1"/>
              </a:solidFill>
              <a:latin typeface="Arial"/>
              <a:ea typeface="Arial"/>
              <a:cs typeface="Arial"/>
              <a:sym typeface="Arial"/>
            </a:endParaRPr>
          </a:p>
        </p:txBody>
      </p:sp>
      <p:cxnSp>
        <p:nvCxnSpPr>
          <p:cNvPr id="1121" name="Google Shape;1121;p94"/>
          <p:cNvCxnSpPr/>
          <p:nvPr/>
        </p:nvCxnSpPr>
        <p:spPr>
          <a:xfrm rot="10800000" flipH="1">
            <a:off x="1763588" y="2596618"/>
            <a:ext cx="100" cy="3457178"/>
          </a:xfrm>
          <a:prstGeom prst="straightConnector1">
            <a:avLst/>
          </a:prstGeom>
          <a:noFill/>
          <a:ln w="57150" cap="flat" cmpd="sng">
            <a:solidFill>
              <a:schemeClr val="dk1"/>
            </a:solidFill>
            <a:prstDash val="solid"/>
            <a:round/>
            <a:headEnd type="none" w="med" len="med"/>
            <a:tailEnd type="triangle" w="med" len="med"/>
          </a:ln>
        </p:spPr>
      </p:cxnSp>
      <p:cxnSp>
        <p:nvCxnSpPr>
          <p:cNvPr id="1122" name="Google Shape;1122;p94"/>
          <p:cNvCxnSpPr/>
          <p:nvPr/>
        </p:nvCxnSpPr>
        <p:spPr>
          <a:xfrm rot="10800000" flipH="1">
            <a:off x="1763589" y="6053002"/>
            <a:ext cx="4608612" cy="794"/>
          </a:xfrm>
          <a:prstGeom prst="straightConnector1">
            <a:avLst/>
          </a:prstGeom>
          <a:noFill/>
          <a:ln w="57150" cap="flat" cmpd="sng">
            <a:solidFill>
              <a:schemeClr val="dk1"/>
            </a:solidFill>
            <a:prstDash val="solid"/>
            <a:round/>
            <a:headEnd type="none" w="med" len="med"/>
            <a:tailEnd type="triangle" w="med" len="med"/>
          </a:ln>
        </p:spPr>
      </p:cxnSp>
      <p:sp>
        <p:nvSpPr>
          <p:cNvPr id="1123" name="Google Shape;1123;p94"/>
          <p:cNvSpPr txBox="1"/>
          <p:nvPr/>
        </p:nvSpPr>
        <p:spPr>
          <a:xfrm>
            <a:off x="467544" y="3892762"/>
            <a:ext cx="143986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a:solidFill>
                  <a:schemeClr val="dk1"/>
                </a:solidFill>
                <a:latin typeface="Arial"/>
                <a:ea typeface="Arial"/>
                <a:cs typeface="Arial"/>
                <a:sym typeface="Arial"/>
              </a:rPr>
              <a:t>Energia relativa </a:t>
            </a:r>
            <a:endParaRPr/>
          </a:p>
        </p:txBody>
      </p:sp>
      <p:sp>
        <p:nvSpPr>
          <p:cNvPr id="1124" name="Google Shape;1124;p94"/>
          <p:cNvSpPr txBox="1"/>
          <p:nvPr/>
        </p:nvSpPr>
        <p:spPr>
          <a:xfrm>
            <a:off x="1619672" y="6125234"/>
            <a:ext cx="518457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380          Lunghezza </a:t>
            </a:r>
            <a:r>
              <a:rPr lang="it-IT" sz="2000">
                <a:solidFill>
                  <a:schemeClr val="dk1"/>
                </a:solidFill>
                <a:latin typeface="Arial"/>
                <a:ea typeface="Arial"/>
                <a:cs typeface="Arial"/>
                <a:sym typeface="Arial"/>
              </a:rPr>
              <a:t>d’onda</a:t>
            </a:r>
            <a:r>
              <a:rPr lang="it-IT" sz="1800">
                <a:solidFill>
                  <a:schemeClr val="dk1"/>
                </a:solidFill>
                <a:latin typeface="Arial"/>
                <a:ea typeface="Arial"/>
                <a:cs typeface="Arial"/>
                <a:sym typeface="Arial"/>
              </a:rPr>
              <a:t>, nm                 710</a:t>
            </a:r>
            <a:endParaRPr sz="1800">
              <a:solidFill>
                <a:schemeClr val="dk1"/>
              </a:solidFill>
              <a:latin typeface="Arial"/>
              <a:ea typeface="Arial"/>
              <a:cs typeface="Arial"/>
              <a:sym typeface="Arial"/>
            </a:endParaRPr>
          </a:p>
        </p:txBody>
      </p:sp>
      <p:sp>
        <p:nvSpPr>
          <p:cNvPr id="1125" name="Google Shape;1125;p94"/>
          <p:cNvSpPr/>
          <p:nvPr/>
        </p:nvSpPr>
        <p:spPr>
          <a:xfrm>
            <a:off x="1764804" y="2717800"/>
            <a:ext cx="4597400" cy="2260600"/>
          </a:xfrm>
          <a:custGeom>
            <a:avLst/>
            <a:gdLst/>
            <a:ahLst/>
            <a:cxnLst/>
            <a:rect l="l" t="t" r="r" b="b"/>
            <a:pathLst>
              <a:path w="4597400" h="2260600" extrusionOk="0">
                <a:moveTo>
                  <a:pt x="0" y="2260600"/>
                </a:moveTo>
                <a:cubicBezTo>
                  <a:pt x="21167" y="2243667"/>
                  <a:pt x="45367" y="2229948"/>
                  <a:pt x="63500" y="2209800"/>
                </a:cubicBezTo>
                <a:cubicBezTo>
                  <a:pt x="83921" y="2187109"/>
                  <a:pt x="92714" y="2155186"/>
                  <a:pt x="114300" y="2133600"/>
                </a:cubicBezTo>
                <a:lnTo>
                  <a:pt x="152400" y="2095500"/>
                </a:lnTo>
                <a:cubicBezTo>
                  <a:pt x="156633" y="2048933"/>
                  <a:pt x="158487" y="2002089"/>
                  <a:pt x="165100" y="1955800"/>
                </a:cubicBezTo>
                <a:cubicBezTo>
                  <a:pt x="166993" y="1942548"/>
                  <a:pt x="176910" y="1931057"/>
                  <a:pt x="177800" y="1917700"/>
                </a:cubicBezTo>
                <a:cubicBezTo>
                  <a:pt x="185408" y="1803575"/>
                  <a:pt x="182892" y="1688925"/>
                  <a:pt x="190500" y="1574800"/>
                </a:cubicBezTo>
                <a:cubicBezTo>
                  <a:pt x="191390" y="1561443"/>
                  <a:pt x="200575" y="1549827"/>
                  <a:pt x="203200" y="1536700"/>
                </a:cubicBezTo>
                <a:cubicBezTo>
                  <a:pt x="213300" y="1486199"/>
                  <a:pt x="218500" y="1434801"/>
                  <a:pt x="228600" y="1384300"/>
                </a:cubicBezTo>
                <a:cubicBezTo>
                  <a:pt x="232833" y="1363133"/>
                  <a:pt x="235620" y="1341625"/>
                  <a:pt x="241300" y="1320800"/>
                </a:cubicBezTo>
                <a:cubicBezTo>
                  <a:pt x="248345" y="1294969"/>
                  <a:pt x="260206" y="1270575"/>
                  <a:pt x="266700" y="1244600"/>
                </a:cubicBezTo>
                <a:cubicBezTo>
                  <a:pt x="270933" y="1227667"/>
                  <a:pt x="274605" y="1210583"/>
                  <a:pt x="279400" y="1193800"/>
                </a:cubicBezTo>
                <a:cubicBezTo>
                  <a:pt x="287663" y="1164878"/>
                  <a:pt x="295236" y="1139864"/>
                  <a:pt x="317500" y="1117600"/>
                </a:cubicBezTo>
                <a:cubicBezTo>
                  <a:pt x="328293" y="1106807"/>
                  <a:pt x="342900" y="1100667"/>
                  <a:pt x="355600" y="1092200"/>
                </a:cubicBezTo>
                <a:cubicBezTo>
                  <a:pt x="364067" y="1079500"/>
                  <a:pt x="369513" y="1064151"/>
                  <a:pt x="381000" y="1054100"/>
                </a:cubicBezTo>
                <a:cubicBezTo>
                  <a:pt x="434747" y="1007072"/>
                  <a:pt x="442971" y="1008043"/>
                  <a:pt x="495300" y="990600"/>
                </a:cubicBezTo>
                <a:cubicBezTo>
                  <a:pt x="512233" y="994833"/>
                  <a:pt x="530488" y="995494"/>
                  <a:pt x="546100" y="1003300"/>
                </a:cubicBezTo>
                <a:cubicBezTo>
                  <a:pt x="573404" y="1016952"/>
                  <a:pt x="593340" y="1044447"/>
                  <a:pt x="622300" y="1054100"/>
                </a:cubicBezTo>
                <a:cubicBezTo>
                  <a:pt x="635000" y="1058333"/>
                  <a:pt x="648426" y="1060813"/>
                  <a:pt x="660400" y="1066800"/>
                </a:cubicBezTo>
                <a:cubicBezTo>
                  <a:pt x="758877" y="1116039"/>
                  <a:pt x="640835" y="1072978"/>
                  <a:pt x="736600" y="1104900"/>
                </a:cubicBezTo>
                <a:cubicBezTo>
                  <a:pt x="749300" y="1096433"/>
                  <a:pt x="766610" y="1092443"/>
                  <a:pt x="774700" y="1079500"/>
                </a:cubicBezTo>
                <a:cubicBezTo>
                  <a:pt x="788890" y="1056796"/>
                  <a:pt x="791633" y="1028700"/>
                  <a:pt x="800100" y="1003300"/>
                </a:cubicBezTo>
                <a:cubicBezTo>
                  <a:pt x="814243" y="960872"/>
                  <a:pt x="814869" y="962240"/>
                  <a:pt x="825500" y="914400"/>
                </a:cubicBezTo>
                <a:cubicBezTo>
                  <a:pt x="834252" y="875017"/>
                  <a:pt x="845386" y="813300"/>
                  <a:pt x="850900" y="774700"/>
                </a:cubicBezTo>
                <a:cubicBezTo>
                  <a:pt x="855727" y="740913"/>
                  <a:pt x="858773" y="706887"/>
                  <a:pt x="863600" y="673100"/>
                </a:cubicBezTo>
                <a:cubicBezTo>
                  <a:pt x="867242" y="647608"/>
                  <a:pt x="871250" y="622150"/>
                  <a:pt x="876300" y="596900"/>
                </a:cubicBezTo>
                <a:cubicBezTo>
                  <a:pt x="879723" y="579784"/>
                  <a:pt x="886131" y="563317"/>
                  <a:pt x="889000" y="546100"/>
                </a:cubicBezTo>
                <a:cubicBezTo>
                  <a:pt x="894611" y="512434"/>
                  <a:pt x="896873" y="478287"/>
                  <a:pt x="901700" y="444500"/>
                </a:cubicBezTo>
                <a:cubicBezTo>
                  <a:pt x="905342" y="419008"/>
                  <a:pt x="909794" y="393635"/>
                  <a:pt x="914400" y="368300"/>
                </a:cubicBezTo>
                <a:cubicBezTo>
                  <a:pt x="918261" y="347062"/>
                  <a:pt x="921420" y="325625"/>
                  <a:pt x="927100" y="304800"/>
                </a:cubicBezTo>
                <a:cubicBezTo>
                  <a:pt x="934145" y="278969"/>
                  <a:pt x="944033" y="254000"/>
                  <a:pt x="952500" y="228600"/>
                </a:cubicBezTo>
                <a:cubicBezTo>
                  <a:pt x="961559" y="201423"/>
                  <a:pt x="967429" y="172675"/>
                  <a:pt x="990600" y="152400"/>
                </a:cubicBezTo>
                <a:cubicBezTo>
                  <a:pt x="1013574" y="132298"/>
                  <a:pt x="1036320" y="103293"/>
                  <a:pt x="1066800" y="101600"/>
                </a:cubicBezTo>
                <a:lnTo>
                  <a:pt x="1295400" y="88900"/>
                </a:lnTo>
                <a:cubicBezTo>
                  <a:pt x="1392078" y="56674"/>
                  <a:pt x="1345346" y="68751"/>
                  <a:pt x="1435100" y="50800"/>
                </a:cubicBezTo>
                <a:cubicBezTo>
                  <a:pt x="1447800" y="55033"/>
                  <a:pt x="1461226" y="57513"/>
                  <a:pt x="1473200" y="63500"/>
                </a:cubicBezTo>
                <a:cubicBezTo>
                  <a:pt x="1486852" y="70326"/>
                  <a:pt x="1497352" y="82701"/>
                  <a:pt x="1511300" y="88900"/>
                </a:cubicBezTo>
                <a:cubicBezTo>
                  <a:pt x="1535766" y="99774"/>
                  <a:pt x="1562100" y="105833"/>
                  <a:pt x="1587500" y="114300"/>
                </a:cubicBezTo>
                <a:lnTo>
                  <a:pt x="1625600" y="127000"/>
                </a:lnTo>
                <a:cubicBezTo>
                  <a:pt x="1642533" y="122767"/>
                  <a:pt x="1660788" y="122106"/>
                  <a:pt x="1676400" y="114300"/>
                </a:cubicBezTo>
                <a:cubicBezTo>
                  <a:pt x="1851077" y="26961"/>
                  <a:pt x="1685339" y="85920"/>
                  <a:pt x="1790700" y="50800"/>
                </a:cubicBezTo>
                <a:cubicBezTo>
                  <a:pt x="1904007" y="66987"/>
                  <a:pt x="1918050" y="75391"/>
                  <a:pt x="2057400" y="50800"/>
                </a:cubicBezTo>
                <a:cubicBezTo>
                  <a:pt x="2072431" y="48147"/>
                  <a:pt x="2081552" y="31599"/>
                  <a:pt x="2095500" y="25400"/>
                </a:cubicBezTo>
                <a:cubicBezTo>
                  <a:pt x="2119966" y="14526"/>
                  <a:pt x="2171700" y="0"/>
                  <a:pt x="2171700" y="0"/>
                </a:cubicBezTo>
                <a:cubicBezTo>
                  <a:pt x="2214033" y="4233"/>
                  <a:pt x="2256156" y="12700"/>
                  <a:pt x="2298700" y="12700"/>
                </a:cubicBezTo>
                <a:cubicBezTo>
                  <a:pt x="2320286" y="12700"/>
                  <a:pt x="2340614" y="0"/>
                  <a:pt x="2362200" y="0"/>
                </a:cubicBezTo>
                <a:cubicBezTo>
                  <a:pt x="2396330" y="0"/>
                  <a:pt x="2429933" y="8467"/>
                  <a:pt x="2463800" y="12700"/>
                </a:cubicBezTo>
                <a:cubicBezTo>
                  <a:pt x="2472267" y="25400"/>
                  <a:pt x="2477713" y="40749"/>
                  <a:pt x="2489200" y="50800"/>
                </a:cubicBezTo>
                <a:cubicBezTo>
                  <a:pt x="2512174" y="70902"/>
                  <a:pt x="2565400" y="101600"/>
                  <a:pt x="2565400" y="101600"/>
                </a:cubicBezTo>
                <a:cubicBezTo>
                  <a:pt x="2573867" y="114300"/>
                  <a:pt x="2577857" y="131610"/>
                  <a:pt x="2590800" y="139700"/>
                </a:cubicBezTo>
                <a:cubicBezTo>
                  <a:pt x="2636871" y="168494"/>
                  <a:pt x="2693063" y="165266"/>
                  <a:pt x="2743200" y="177800"/>
                </a:cubicBezTo>
                <a:cubicBezTo>
                  <a:pt x="2769175" y="184294"/>
                  <a:pt x="2819400" y="203200"/>
                  <a:pt x="2819400" y="203200"/>
                </a:cubicBezTo>
                <a:cubicBezTo>
                  <a:pt x="2823633" y="215900"/>
                  <a:pt x="2823737" y="230847"/>
                  <a:pt x="2832100" y="241300"/>
                </a:cubicBezTo>
                <a:cubicBezTo>
                  <a:pt x="2841635" y="253219"/>
                  <a:pt x="2858474" y="256929"/>
                  <a:pt x="2870200" y="266700"/>
                </a:cubicBezTo>
                <a:cubicBezTo>
                  <a:pt x="2883998" y="278198"/>
                  <a:pt x="2894123" y="293773"/>
                  <a:pt x="2908300" y="304800"/>
                </a:cubicBezTo>
                <a:cubicBezTo>
                  <a:pt x="2932397" y="323542"/>
                  <a:pt x="2984500" y="355600"/>
                  <a:pt x="2984500" y="355600"/>
                </a:cubicBezTo>
                <a:cubicBezTo>
                  <a:pt x="3009900" y="338667"/>
                  <a:pt x="3031740" y="314453"/>
                  <a:pt x="3060700" y="304800"/>
                </a:cubicBezTo>
                <a:lnTo>
                  <a:pt x="3136900" y="279400"/>
                </a:lnTo>
                <a:cubicBezTo>
                  <a:pt x="3226654" y="297351"/>
                  <a:pt x="3179922" y="285274"/>
                  <a:pt x="3276600" y="317500"/>
                </a:cubicBezTo>
                <a:cubicBezTo>
                  <a:pt x="3289300" y="321733"/>
                  <a:pt x="3303561" y="322774"/>
                  <a:pt x="3314700" y="330200"/>
                </a:cubicBezTo>
                <a:lnTo>
                  <a:pt x="3390900" y="381000"/>
                </a:lnTo>
                <a:cubicBezTo>
                  <a:pt x="3505402" y="366687"/>
                  <a:pt x="3486811" y="361002"/>
                  <a:pt x="3606800" y="381000"/>
                </a:cubicBezTo>
                <a:cubicBezTo>
                  <a:pt x="3620005" y="383201"/>
                  <a:pt x="3632926" y="387713"/>
                  <a:pt x="3644900" y="393700"/>
                </a:cubicBezTo>
                <a:cubicBezTo>
                  <a:pt x="3658552" y="400526"/>
                  <a:pt x="3670300" y="410633"/>
                  <a:pt x="3683000" y="419100"/>
                </a:cubicBezTo>
                <a:cubicBezTo>
                  <a:pt x="3759200" y="414867"/>
                  <a:pt x="3836050" y="417193"/>
                  <a:pt x="3911600" y="406400"/>
                </a:cubicBezTo>
                <a:cubicBezTo>
                  <a:pt x="3926710" y="404241"/>
                  <a:pt x="3936048" y="387826"/>
                  <a:pt x="3949700" y="381000"/>
                </a:cubicBezTo>
                <a:cubicBezTo>
                  <a:pt x="3961674" y="375013"/>
                  <a:pt x="3975100" y="372533"/>
                  <a:pt x="3987800" y="368300"/>
                </a:cubicBezTo>
                <a:cubicBezTo>
                  <a:pt x="4008967" y="372533"/>
                  <a:pt x="4031649" y="372068"/>
                  <a:pt x="4051300" y="381000"/>
                </a:cubicBezTo>
                <a:cubicBezTo>
                  <a:pt x="4079091" y="393632"/>
                  <a:pt x="4127500" y="431800"/>
                  <a:pt x="4127500" y="431800"/>
                </a:cubicBezTo>
                <a:cubicBezTo>
                  <a:pt x="4167752" y="492177"/>
                  <a:pt x="4148073" y="455420"/>
                  <a:pt x="4178300" y="546100"/>
                </a:cubicBezTo>
                <a:cubicBezTo>
                  <a:pt x="4182533" y="558800"/>
                  <a:pt x="4188799" y="570995"/>
                  <a:pt x="4191000" y="584200"/>
                </a:cubicBezTo>
                <a:cubicBezTo>
                  <a:pt x="4191130" y="584980"/>
                  <a:pt x="4203236" y="682045"/>
                  <a:pt x="4216400" y="698500"/>
                </a:cubicBezTo>
                <a:cubicBezTo>
                  <a:pt x="4234305" y="720881"/>
                  <a:pt x="4267501" y="728234"/>
                  <a:pt x="4292600" y="736600"/>
                </a:cubicBezTo>
                <a:cubicBezTo>
                  <a:pt x="4299374" y="734906"/>
                  <a:pt x="4370568" y="718488"/>
                  <a:pt x="4381500" y="711200"/>
                </a:cubicBezTo>
                <a:cubicBezTo>
                  <a:pt x="4476632" y="647779"/>
                  <a:pt x="4367108" y="690597"/>
                  <a:pt x="4457700" y="660400"/>
                </a:cubicBezTo>
                <a:cubicBezTo>
                  <a:pt x="4488688" y="670729"/>
                  <a:pt x="4509281" y="673881"/>
                  <a:pt x="4533900" y="698500"/>
                </a:cubicBezTo>
                <a:cubicBezTo>
                  <a:pt x="4544693" y="709293"/>
                  <a:pt x="4552474" y="722948"/>
                  <a:pt x="4559300" y="736600"/>
                </a:cubicBezTo>
                <a:cubicBezTo>
                  <a:pt x="4565287" y="748574"/>
                  <a:pt x="4568753" y="761713"/>
                  <a:pt x="4572000" y="774700"/>
                </a:cubicBezTo>
                <a:cubicBezTo>
                  <a:pt x="4588649" y="841296"/>
                  <a:pt x="4568667" y="854233"/>
                  <a:pt x="4597400" y="825500"/>
                </a:cubicBezTo>
              </a:path>
            </a:pathLst>
          </a:cu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cxnSp>
        <p:nvCxnSpPr>
          <p:cNvPr id="1126" name="Google Shape;1126;p94"/>
          <p:cNvCxnSpPr/>
          <p:nvPr/>
        </p:nvCxnSpPr>
        <p:spPr>
          <a:xfrm>
            <a:off x="1763688" y="3212976"/>
            <a:ext cx="4752528" cy="0"/>
          </a:xfrm>
          <a:prstGeom prst="straightConnector1">
            <a:avLst/>
          </a:prstGeom>
          <a:noFill/>
          <a:ln w="25400" cap="flat" cmpd="sng">
            <a:solidFill>
              <a:srgbClr val="000000"/>
            </a:solidFill>
            <a:prstDash val="dash"/>
            <a:round/>
            <a:headEnd type="none" w="sm" len="sm"/>
            <a:tailEnd type="none" w="sm" len="sm"/>
          </a:ln>
        </p:spPr>
      </p:cxnSp>
      <p:cxnSp>
        <p:nvCxnSpPr>
          <p:cNvPr id="1127" name="Google Shape;1127;p94"/>
          <p:cNvCxnSpPr/>
          <p:nvPr/>
        </p:nvCxnSpPr>
        <p:spPr>
          <a:xfrm rot="10800000">
            <a:off x="6372200" y="3717032"/>
            <a:ext cx="648072" cy="1080120"/>
          </a:xfrm>
          <a:prstGeom prst="straightConnector1">
            <a:avLst/>
          </a:prstGeom>
          <a:noFill/>
          <a:ln w="25400" cap="flat" cmpd="sng">
            <a:solidFill>
              <a:srgbClr val="000000"/>
            </a:solidFill>
            <a:prstDash val="solid"/>
            <a:round/>
            <a:headEnd type="none" w="sm" len="sm"/>
            <a:tailEnd type="stealth" w="med" len="med"/>
          </a:ln>
        </p:spPr>
      </p:cxnSp>
      <p:cxnSp>
        <p:nvCxnSpPr>
          <p:cNvPr id="1128" name="Google Shape;1128;p94"/>
          <p:cNvCxnSpPr/>
          <p:nvPr/>
        </p:nvCxnSpPr>
        <p:spPr>
          <a:xfrm rot="10800000">
            <a:off x="6516216" y="3212976"/>
            <a:ext cx="432048" cy="720080"/>
          </a:xfrm>
          <a:prstGeom prst="straightConnector1">
            <a:avLst/>
          </a:prstGeom>
          <a:noFill/>
          <a:ln w="25400" cap="flat" cmpd="sng">
            <a:solidFill>
              <a:srgbClr val="000000"/>
            </a:solidFill>
            <a:prstDash val="solid"/>
            <a:round/>
            <a:headEnd type="none" w="sm" len="sm"/>
            <a:tailEnd type="stealth" w="med" len="med"/>
          </a:ln>
        </p:spPr>
      </p:cxnSp>
      <p:sp>
        <p:nvSpPr>
          <p:cNvPr id="1129" name="Google Shape;1129;p94"/>
          <p:cNvSpPr txBox="1"/>
          <p:nvPr/>
        </p:nvSpPr>
        <p:spPr>
          <a:xfrm>
            <a:off x="7020272" y="3789040"/>
            <a:ext cx="21237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luce bianca ideale</a:t>
            </a:r>
            <a:endParaRPr sz="1800">
              <a:solidFill>
                <a:schemeClr val="dk1"/>
              </a:solidFill>
              <a:latin typeface="Arial"/>
              <a:ea typeface="Arial"/>
              <a:cs typeface="Arial"/>
              <a:sym typeface="Arial"/>
            </a:endParaRPr>
          </a:p>
        </p:txBody>
      </p:sp>
      <p:sp>
        <p:nvSpPr>
          <p:cNvPr id="1130" name="Google Shape;1130;p94"/>
          <p:cNvSpPr txBox="1"/>
          <p:nvPr/>
        </p:nvSpPr>
        <p:spPr>
          <a:xfrm>
            <a:off x="7020272" y="4725144"/>
            <a:ext cx="212372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luce solare a mezzogiorno</a:t>
            </a:r>
            <a:endParaRPr sz="1800">
              <a:solidFill>
                <a:schemeClr val="dk1"/>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95"/>
          <p:cNvSpPr txBox="1">
            <a:spLocks noGrp="1"/>
          </p:cNvSpPr>
          <p:nvPr>
            <p:ph type="title"/>
          </p:nvPr>
        </p:nvSpPr>
        <p:spPr>
          <a:xfrm>
            <a:off x="457200" y="274638"/>
            <a:ext cx="8229600" cy="922337"/>
          </a:xfrm>
          <a:prstGeom prst="rect">
            <a:avLst/>
          </a:prstGeom>
          <a:solidFill>
            <a:srgbClr val="FFFF00"/>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600">
                <a:latin typeface="Arial"/>
                <a:ea typeface="Arial"/>
                <a:cs typeface="Arial"/>
                <a:sym typeface="Arial"/>
              </a:rPr>
              <a:t>Illuminanti</a:t>
            </a:r>
            <a:endParaRPr/>
          </a:p>
        </p:txBody>
      </p:sp>
      <p:sp>
        <p:nvSpPr>
          <p:cNvPr id="1136" name="Google Shape;1136;p95"/>
          <p:cNvSpPr txBox="1">
            <a:spLocks noGrp="1"/>
          </p:cNvSpPr>
          <p:nvPr>
            <p:ph type="body" idx="1"/>
          </p:nvPr>
        </p:nvSpPr>
        <p:spPr>
          <a:xfrm>
            <a:off x="323850" y="1557338"/>
            <a:ext cx="8496300" cy="4967287"/>
          </a:xfrm>
          <a:prstGeom prst="rect">
            <a:avLst/>
          </a:prstGeom>
          <a:solidFill>
            <a:srgbClr val="FFFF99"/>
          </a:solidFill>
          <a:ln>
            <a:noFill/>
          </a:ln>
        </p:spPr>
        <p:txBody>
          <a:bodyPr spcFirstLastPara="1" wrap="square" lIns="91425" tIns="45700" rIns="91425" bIns="45700" anchor="t" anchorCtr="0">
            <a:noAutofit/>
          </a:bodyPr>
          <a:lstStyle/>
          <a:p>
            <a:pPr marL="742950" lvl="1" indent="-285750" algn="l" rtl="0">
              <a:spcBef>
                <a:spcPts val="0"/>
              </a:spcBef>
              <a:spcAft>
                <a:spcPts val="0"/>
              </a:spcAft>
              <a:buSzPts val="2000"/>
              <a:buChar char="⚪"/>
            </a:pPr>
            <a:r>
              <a:rPr lang="it-IT" sz="2000" b="1">
                <a:latin typeface="Arial"/>
                <a:ea typeface="Arial"/>
                <a:cs typeface="Arial"/>
                <a:sym typeface="Arial"/>
              </a:rPr>
              <a:t>A</a:t>
            </a:r>
            <a:r>
              <a:rPr lang="it-IT" sz="2000">
                <a:latin typeface="Arial"/>
                <a:ea typeface="Arial"/>
                <a:cs typeface="Arial"/>
                <a:sym typeface="Arial"/>
              </a:rPr>
              <a:t> (lampada incandescente 2856 K)</a:t>
            </a:r>
            <a:endParaRPr/>
          </a:p>
          <a:p>
            <a:pPr marL="742950" lvl="1" indent="-285750" algn="l" rtl="0">
              <a:spcBef>
                <a:spcPts val="400"/>
              </a:spcBef>
              <a:spcAft>
                <a:spcPts val="0"/>
              </a:spcAft>
              <a:buSzPts val="2000"/>
              <a:buChar char="⚪"/>
            </a:pPr>
            <a:r>
              <a:rPr lang="it-IT" sz="2000" b="1">
                <a:latin typeface="Arial"/>
                <a:ea typeface="Arial"/>
                <a:cs typeface="Arial"/>
                <a:sym typeface="Arial"/>
              </a:rPr>
              <a:t>B</a:t>
            </a:r>
            <a:r>
              <a:rPr lang="it-IT" sz="2000">
                <a:latin typeface="Arial"/>
                <a:ea typeface="Arial"/>
                <a:cs typeface="Arial"/>
                <a:sym typeface="Arial"/>
              </a:rPr>
              <a:t> (luce del sole a mezzogiorno 4874 K)</a:t>
            </a:r>
            <a:endParaRPr/>
          </a:p>
          <a:p>
            <a:pPr marL="742950" lvl="1" indent="-285750" algn="l" rtl="0">
              <a:spcBef>
                <a:spcPts val="400"/>
              </a:spcBef>
              <a:spcAft>
                <a:spcPts val="0"/>
              </a:spcAft>
              <a:buSzPts val="2000"/>
              <a:buChar char="⚪"/>
            </a:pPr>
            <a:r>
              <a:rPr lang="it-IT" sz="2000" b="1">
                <a:latin typeface="Arial"/>
                <a:ea typeface="Arial"/>
                <a:cs typeface="Arial"/>
                <a:sym typeface="Arial"/>
              </a:rPr>
              <a:t>C</a:t>
            </a:r>
            <a:r>
              <a:rPr lang="it-IT" sz="2000">
                <a:latin typeface="Arial"/>
                <a:ea typeface="Arial"/>
                <a:cs typeface="Arial"/>
                <a:sym typeface="Arial"/>
              </a:rPr>
              <a:t> (luce del sole media durante il giorno 6774 K)</a:t>
            </a:r>
            <a:endParaRPr/>
          </a:p>
          <a:p>
            <a:pPr marL="457200" lvl="1" indent="0" algn="l" rtl="0">
              <a:spcBef>
                <a:spcPts val="400"/>
              </a:spcBef>
              <a:spcAft>
                <a:spcPts val="0"/>
              </a:spcAft>
              <a:buSzPts val="2000"/>
              <a:buFont typeface="Arial"/>
              <a:buNone/>
            </a:pPr>
            <a:r>
              <a:rPr lang="it-IT" sz="2000">
                <a:latin typeface="Arial"/>
                <a:ea typeface="Arial"/>
                <a:cs typeface="Arial"/>
                <a:sym typeface="Arial"/>
              </a:rPr>
              <a:t>        L’illuminante C ha un basso potere irradiante</a:t>
            </a:r>
            <a:endParaRPr/>
          </a:p>
          <a:p>
            <a:pPr marL="742950" lvl="1" indent="-285750" algn="l" rtl="0">
              <a:spcBef>
                <a:spcPts val="400"/>
              </a:spcBef>
              <a:spcAft>
                <a:spcPts val="0"/>
              </a:spcAft>
              <a:buSzPts val="2000"/>
              <a:buChar char="⚪"/>
            </a:pPr>
            <a:r>
              <a:rPr lang="it-IT" sz="2000" b="1">
                <a:latin typeface="Arial"/>
                <a:ea typeface="Arial"/>
                <a:cs typeface="Arial"/>
                <a:sym typeface="Arial"/>
              </a:rPr>
              <a:t>D</a:t>
            </a:r>
            <a:r>
              <a:rPr lang="it-IT" sz="2000">
                <a:latin typeface="Arial"/>
                <a:ea typeface="Arial"/>
                <a:cs typeface="Arial"/>
                <a:sym typeface="Arial"/>
              </a:rPr>
              <a:t> (luce diurna o daylight)</a:t>
            </a:r>
            <a:endParaRPr/>
          </a:p>
          <a:p>
            <a:pPr marL="457200" lvl="1" indent="0" algn="l" rtl="0">
              <a:spcBef>
                <a:spcPts val="400"/>
              </a:spcBef>
              <a:spcAft>
                <a:spcPts val="0"/>
              </a:spcAft>
              <a:buSzPts val="2000"/>
              <a:buFont typeface="Arial"/>
              <a:buNone/>
            </a:pPr>
            <a:r>
              <a:rPr lang="it-IT" sz="2000" b="1">
                <a:latin typeface="Arial"/>
                <a:ea typeface="Arial"/>
                <a:cs typeface="Arial"/>
                <a:sym typeface="Arial"/>
              </a:rPr>
              <a:t>	D50</a:t>
            </a:r>
            <a:r>
              <a:rPr lang="it-IT" sz="2000">
                <a:latin typeface="Arial"/>
                <a:ea typeface="Arial"/>
                <a:cs typeface="Arial"/>
                <a:sym typeface="Arial"/>
              </a:rPr>
              <a:t> (luce all’orizzonte 5003 K)</a:t>
            </a:r>
            <a:endParaRPr/>
          </a:p>
          <a:p>
            <a:pPr marL="457200" lvl="1" indent="0" algn="l" rtl="0">
              <a:spcBef>
                <a:spcPts val="400"/>
              </a:spcBef>
              <a:spcAft>
                <a:spcPts val="0"/>
              </a:spcAft>
              <a:buSzPts val="2000"/>
              <a:buFont typeface="Arial"/>
              <a:buNone/>
            </a:pPr>
            <a:r>
              <a:rPr lang="it-IT" sz="2000" b="1">
                <a:latin typeface="Arial"/>
                <a:ea typeface="Arial"/>
                <a:cs typeface="Arial"/>
                <a:sym typeface="Arial"/>
              </a:rPr>
              <a:t>	D55</a:t>
            </a:r>
            <a:r>
              <a:rPr lang="it-IT" sz="2000">
                <a:latin typeface="Arial"/>
                <a:ea typeface="Arial"/>
                <a:cs typeface="Arial"/>
                <a:sym typeface="Arial"/>
              </a:rPr>
              <a:t> (luce del sole a mezza mattinata 5455 K)</a:t>
            </a:r>
            <a:endParaRPr/>
          </a:p>
          <a:p>
            <a:pPr marL="457200" lvl="1" indent="0" algn="l" rtl="0">
              <a:spcBef>
                <a:spcPts val="400"/>
              </a:spcBef>
              <a:spcAft>
                <a:spcPts val="0"/>
              </a:spcAft>
              <a:buSzPts val="2000"/>
              <a:buFont typeface="Arial"/>
              <a:buNone/>
            </a:pPr>
            <a:r>
              <a:rPr lang="it-IT" sz="2000" b="1">
                <a:latin typeface="Arial"/>
                <a:ea typeface="Arial"/>
                <a:cs typeface="Arial"/>
                <a:sym typeface="Arial"/>
              </a:rPr>
              <a:t>	D65</a:t>
            </a:r>
            <a:r>
              <a:rPr lang="it-IT" sz="2000">
                <a:latin typeface="Arial"/>
                <a:ea typeface="Arial"/>
                <a:cs typeface="Arial"/>
                <a:sym typeface="Arial"/>
              </a:rPr>
              <a:t> (luce del sole a mezzogiorno 6504 K)</a:t>
            </a:r>
            <a:endParaRPr/>
          </a:p>
          <a:p>
            <a:pPr marL="742950" lvl="1" indent="-285750" algn="l" rtl="0">
              <a:spcBef>
                <a:spcPts val="400"/>
              </a:spcBef>
              <a:spcAft>
                <a:spcPts val="0"/>
              </a:spcAft>
              <a:buSzPts val="2000"/>
              <a:buChar char="⚪"/>
            </a:pPr>
            <a:r>
              <a:rPr lang="it-IT" sz="2000" b="1">
                <a:latin typeface="Arial"/>
                <a:ea typeface="Arial"/>
                <a:cs typeface="Arial"/>
                <a:sym typeface="Arial"/>
              </a:rPr>
              <a:t>E</a:t>
            </a:r>
            <a:r>
              <a:rPr lang="it-IT" sz="2000">
                <a:latin typeface="Arial"/>
                <a:ea typeface="Arial"/>
                <a:cs typeface="Arial"/>
                <a:sym typeface="Arial"/>
              </a:rPr>
              <a:t> equal energy radiator (spettro simile D55)</a:t>
            </a:r>
            <a:endParaRPr/>
          </a:p>
          <a:p>
            <a:pPr marL="742950" lvl="1" indent="-285750" algn="l" rtl="0">
              <a:spcBef>
                <a:spcPts val="400"/>
              </a:spcBef>
              <a:spcAft>
                <a:spcPts val="0"/>
              </a:spcAft>
              <a:buSzPts val="2000"/>
              <a:buChar char="⚪"/>
            </a:pPr>
            <a:r>
              <a:rPr lang="it-IT" sz="2000" b="1">
                <a:latin typeface="Arial"/>
                <a:ea typeface="Arial"/>
                <a:cs typeface="Arial"/>
                <a:sym typeface="Arial"/>
              </a:rPr>
              <a:t>F</a:t>
            </a:r>
            <a:r>
              <a:rPr lang="it-IT" sz="2000">
                <a:latin typeface="Arial"/>
                <a:ea typeface="Arial"/>
                <a:cs typeface="Arial"/>
                <a:sym typeface="Arial"/>
              </a:rPr>
              <a:t> fluorescenti (2940 - 6430 K)</a:t>
            </a:r>
            <a:endParaRPr/>
          </a:p>
          <a:p>
            <a:pPr marL="457200" lvl="1" indent="0" algn="l" rtl="0">
              <a:spcBef>
                <a:spcPts val="400"/>
              </a:spcBef>
              <a:spcAft>
                <a:spcPts val="0"/>
              </a:spcAft>
              <a:buSzPts val="2000"/>
              <a:buFont typeface="Arial"/>
              <a:buNone/>
            </a:pPr>
            <a:r>
              <a:rPr lang="it-IT" sz="2000" b="1">
                <a:latin typeface="Arial"/>
                <a:ea typeface="Arial"/>
                <a:cs typeface="Arial"/>
                <a:sym typeface="Arial"/>
              </a:rPr>
              <a:t>	F1</a:t>
            </a:r>
            <a:r>
              <a:rPr lang="it-IT" sz="2000">
                <a:latin typeface="Arial"/>
                <a:ea typeface="Arial"/>
                <a:cs typeface="Arial"/>
                <a:sym typeface="Arial"/>
              </a:rPr>
              <a:t> fluorescente daylight (6430 K)</a:t>
            </a:r>
            <a:endParaRPr sz="2000">
              <a:latin typeface="Arial"/>
              <a:ea typeface="Arial"/>
              <a:cs typeface="Arial"/>
              <a:sym typeface="Arial"/>
            </a:endParaRPr>
          </a:p>
          <a:p>
            <a:pPr marL="457200" lvl="1" indent="0" algn="l" rtl="0">
              <a:spcBef>
                <a:spcPts val="400"/>
              </a:spcBef>
              <a:spcAft>
                <a:spcPts val="0"/>
              </a:spcAft>
              <a:buSzPts val="2000"/>
              <a:buFont typeface="Arial"/>
              <a:buNone/>
            </a:pPr>
            <a:r>
              <a:rPr lang="it-IT" sz="2000" b="1">
                <a:latin typeface="Arial"/>
                <a:ea typeface="Arial"/>
                <a:cs typeface="Arial"/>
                <a:sym typeface="Arial"/>
              </a:rPr>
              <a:t>	F2</a:t>
            </a:r>
            <a:r>
              <a:rPr lang="it-IT" sz="2000">
                <a:latin typeface="Arial"/>
                <a:ea typeface="Arial"/>
                <a:cs typeface="Arial"/>
                <a:sym typeface="Arial"/>
              </a:rPr>
              <a:t> fluorescente bianca fredda (4230 K)</a:t>
            </a:r>
            <a:endParaRPr/>
          </a:p>
          <a:p>
            <a:pPr marL="457200" lvl="1" indent="0" algn="l" rtl="0">
              <a:spcBef>
                <a:spcPts val="400"/>
              </a:spcBef>
              <a:spcAft>
                <a:spcPts val="0"/>
              </a:spcAft>
              <a:buSzPts val="2000"/>
              <a:buFont typeface="Arial"/>
              <a:buNone/>
            </a:pPr>
            <a:r>
              <a:rPr lang="it-IT" sz="2000" b="1">
                <a:latin typeface="Arial"/>
                <a:ea typeface="Arial"/>
                <a:cs typeface="Arial"/>
                <a:sym typeface="Arial"/>
              </a:rPr>
              <a:t>	F4</a:t>
            </a:r>
            <a:r>
              <a:rPr lang="it-IT" sz="2000">
                <a:latin typeface="Arial"/>
                <a:ea typeface="Arial"/>
                <a:cs typeface="Arial"/>
                <a:sym typeface="Arial"/>
              </a:rPr>
              <a:t> fluorescente calda (2940 K) per rendering di  colore</a:t>
            </a:r>
            <a:endParaRPr/>
          </a:p>
          <a:p>
            <a:pPr marL="742950" lvl="1" indent="-133350" algn="l" rtl="0">
              <a:spcBef>
                <a:spcPts val="480"/>
              </a:spcBef>
              <a:spcAft>
                <a:spcPts val="0"/>
              </a:spcAft>
              <a:buSzPts val="2400"/>
              <a:buNone/>
            </a:pPr>
            <a:endParaRPr sz="2400">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sp>
        <p:nvSpPr>
          <p:cNvPr id="1141" name="Google Shape;1141;p96"/>
          <p:cNvSpPr txBox="1">
            <a:spLocks noGrp="1"/>
          </p:cNvSpPr>
          <p:nvPr>
            <p:ph type="title"/>
          </p:nvPr>
        </p:nvSpPr>
        <p:spPr>
          <a:xfrm>
            <a:off x="457200" y="274638"/>
            <a:ext cx="8229600" cy="922337"/>
          </a:xfrm>
          <a:prstGeom prst="rect">
            <a:avLst/>
          </a:prstGeom>
          <a:solidFill>
            <a:srgbClr val="FFFF00"/>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600">
                <a:latin typeface="Arial"/>
                <a:ea typeface="Arial"/>
                <a:cs typeface="Arial"/>
                <a:sym typeface="Arial"/>
              </a:rPr>
              <a:t>Illuminanti standard</a:t>
            </a:r>
            <a:endParaRPr/>
          </a:p>
        </p:txBody>
      </p:sp>
      <p:sp>
        <p:nvSpPr>
          <p:cNvPr id="1142" name="Google Shape;1142;p96"/>
          <p:cNvSpPr txBox="1">
            <a:spLocks noGrp="1"/>
          </p:cNvSpPr>
          <p:nvPr>
            <p:ph type="body" idx="1"/>
          </p:nvPr>
        </p:nvSpPr>
        <p:spPr>
          <a:xfrm>
            <a:off x="468313" y="1916113"/>
            <a:ext cx="8135937" cy="4033837"/>
          </a:xfrm>
          <a:prstGeom prst="rect">
            <a:avLst/>
          </a:prstGeom>
          <a:solidFill>
            <a:srgbClr val="FFFF99"/>
          </a:solidFill>
          <a:ln>
            <a:noFill/>
          </a:ln>
        </p:spPr>
        <p:txBody>
          <a:bodyPr spcFirstLastPara="1" wrap="square" lIns="91425" tIns="45700" rIns="91425" bIns="45700" anchor="t" anchorCtr="0">
            <a:noAutofit/>
          </a:bodyPr>
          <a:lstStyle/>
          <a:p>
            <a:pPr marL="0" lvl="0" indent="0" algn="l" rtl="0">
              <a:spcBef>
                <a:spcPts val="0"/>
              </a:spcBef>
              <a:spcAft>
                <a:spcPts val="0"/>
              </a:spcAft>
              <a:buSzPts val="2400"/>
              <a:buFont typeface="Arial"/>
              <a:buNone/>
            </a:pPr>
            <a:r>
              <a:rPr lang="it-IT" sz="2400" b="1">
                <a:latin typeface="Arial"/>
                <a:ea typeface="Arial"/>
                <a:cs typeface="Arial"/>
                <a:sym typeface="Arial"/>
              </a:rPr>
              <a:t>La C.I.E.(International Commission on Illumination) ha definito tre illuminanti standard:</a:t>
            </a:r>
            <a:endParaRPr/>
          </a:p>
          <a:p>
            <a:pPr marL="0" lvl="0" indent="0" algn="l" rtl="0">
              <a:spcBef>
                <a:spcPts val="480"/>
              </a:spcBef>
              <a:spcAft>
                <a:spcPts val="0"/>
              </a:spcAft>
              <a:buSzPts val="2400"/>
              <a:buFont typeface="Arial"/>
              <a:buNone/>
            </a:pPr>
            <a:endParaRPr sz="2400" b="1">
              <a:latin typeface="Arial"/>
              <a:ea typeface="Arial"/>
              <a:cs typeface="Arial"/>
              <a:sym typeface="Arial"/>
            </a:endParaRPr>
          </a:p>
          <a:p>
            <a:pPr marL="742950" lvl="1" indent="-285750" algn="l" rtl="0">
              <a:spcBef>
                <a:spcPts val="480"/>
              </a:spcBef>
              <a:spcAft>
                <a:spcPts val="0"/>
              </a:spcAft>
              <a:buSzPts val="2400"/>
              <a:buChar char="⚪"/>
            </a:pPr>
            <a:r>
              <a:rPr lang="it-IT" sz="2400" b="1">
                <a:latin typeface="Arial"/>
                <a:ea typeface="Arial"/>
                <a:cs typeface="Arial"/>
                <a:sym typeface="Arial"/>
              </a:rPr>
              <a:t>A</a:t>
            </a:r>
            <a:r>
              <a:rPr lang="it-IT" sz="2400">
                <a:latin typeface="Arial"/>
                <a:ea typeface="Arial"/>
                <a:cs typeface="Arial"/>
                <a:sym typeface="Arial"/>
              </a:rPr>
              <a:t> (lampada incandescente a 2856 K)</a:t>
            </a:r>
            <a:endParaRPr/>
          </a:p>
          <a:p>
            <a:pPr marL="742950" lvl="1" indent="-285750" algn="l" rtl="0">
              <a:spcBef>
                <a:spcPts val="480"/>
              </a:spcBef>
              <a:spcAft>
                <a:spcPts val="0"/>
              </a:spcAft>
              <a:buSzPts val="2400"/>
              <a:buChar char="⚪"/>
            </a:pPr>
            <a:r>
              <a:rPr lang="it-IT" sz="2400" b="1">
                <a:latin typeface="Arial"/>
                <a:ea typeface="Arial"/>
                <a:cs typeface="Arial"/>
                <a:sym typeface="Arial"/>
              </a:rPr>
              <a:t>D65</a:t>
            </a:r>
            <a:r>
              <a:rPr lang="it-IT" sz="2400">
                <a:latin typeface="Arial"/>
                <a:ea typeface="Arial"/>
                <a:cs typeface="Arial"/>
                <a:sym typeface="Arial"/>
              </a:rPr>
              <a:t> (luce del sole a mezzogiorno a 6504 K)</a:t>
            </a:r>
            <a:endParaRPr/>
          </a:p>
          <a:p>
            <a:pPr marL="742950" lvl="1" indent="-285750" algn="l" rtl="0">
              <a:spcBef>
                <a:spcPts val="480"/>
              </a:spcBef>
              <a:spcAft>
                <a:spcPts val="0"/>
              </a:spcAft>
              <a:buSzPts val="2400"/>
              <a:buChar char="⚪"/>
            </a:pPr>
            <a:r>
              <a:rPr lang="it-IT" sz="2400" b="1">
                <a:latin typeface="Arial"/>
                <a:ea typeface="Arial"/>
                <a:cs typeface="Arial"/>
                <a:sym typeface="Arial"/>
              </a:rPr>
              <a:t>F2</a:t>
            </a:r>
            <a:r>
              <a:rPr lang="it-IT" sz="2400">
                <a:latin typeface="Arial"/>
                <a:ea typeface="Arial"/>
                <a:cs typeface="Arial"/>
                <a:sym typeface="Arial"/>
              </a:rPr>
              <a:t> (bianca fredda)</a:t>
            </a:r>
            <a:endParaRPr/>
          </a:p>
          <a:p>
            <a:pPr marL="457200" lvl="1" indent="0" algn="l" rtl="0">
              <a:spcBef>
                <a:spcPts val="480"/>
              </a:spcBef>
              <a:spcAft>
                <a:spcPts val="0"/>
              </a:spcAft>
              <a:buSzPts val="2400"/>
              <a:buFont typeface="Arial"/>
              <a:buNone/>
            </a:pPr>
            <a:endParaRPr sz="2400">
              <a:latin typeface="Arial"/>
              <a:ea typeface="Arial"/>
              <a:cs typeface="Arial"/>
              <a:sym typeface="Arial"/>
            </a:endParaRPr>
          </a:p>
          <a:p>
            <a:pPr marL="457200" lvl="1" indent="0" algn="l" rtl="0">
              <a:spcBef>
                <a:spcPts val="480"/>
              </a:spcBef>
              <a:spcAft>
                <a:spcPts val="0"/>
              </a:spcAft>
              <a:buSzPts val="2400"/>
              <a:buFont typeface="Arial"/>
              <a:buNone/>
            </a:pPr>
            <a:r>
              <a:rPr lang="it-IT" sz="2400">
                <a:latin typeface="Arial"/>
                <a:ea typeface="Arial"/>
                <a:cs typeface="Arial"/>
                <a:sym typeface="Arial"/>
              </a:rPr>
              <a:t>La CIE usa anche</a:t>
            </a:r>
            <a:endParaRPr/>
          </a:p>
          <a:p>
            <a:pPr marL="742950" lvl="1" indent="-285750" algn="l" rtl="0">
              <a:spcBef>
                <a:spcPts val="480"/>
              </a:spcBef>
              <a:spcAft>
                <a:spcPts val="0"/>
              </a:spcAft>
              <a:buSzPts val="2400"/>
              <a:buChar char="⚪"/>
            </a:pPr>
            <a:r>
              <a:rPr lang="it-IT" sz="2400" b="1">
                <a:latin typeface="Arial"/>
                <a:ea typeface="Arial"/>
                <a:cs typeface="Arial"/>
                <a:sym typeface="Arial"/>
              </a:rPr>
              <a:t>F4</a:t>
            </a:r>
            <a:r>
              <a:rPr lang="it-IT" sz="2400">
                <a:latin typeface="Arial"/>
                <a:ea typeface="Arial"/>
                <a:cs typeface="Arial"/>
                <a:sym typeface="Arial"/>
              </a:rPr>
              <a:t> per rendering di colore </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pic>
        <p:nvPicPr>
          <p:cNvPr id="1147" name="Google Shape;1147;p97" descr="colore illuminanti"/>
          <p:cNvPicPr preferRelativeResize="0"/>
          <p:nvPr/>
        </p:nvPicPr>
        <p:blipFill rotWithShape="1">
          <a:blip r:embed="rId3">
            <a:alphaModFix/>
          </a:blip>
          <a:srcRect/>
          <a:stretch/>
        </p:blipFill>
        <p:spPr>
          <a:xfrm>
            <a:off x="-252536" y="0"/>
            <a:ext cx="9505056" cy="6858000"/>
          </a:xfrm>
          <a:prstGeom prst="rect">
            <a:avLst/>
          </a:prstGeom>
          <a:noFill/>
          <a:ln>
            <a:noFill/>
          </a:ln>
        </p:spPr>
      </p:pic>
      <p:pic>
        <p:nvPicPr>
          <p:cNvPr id="1148" name="Google Shape;1148;p97" descr="Schermata 2015-12-09 alle 16.21.11.png"/>
          <p:cNvPicPr preferRelativeResize="0"/>
          <p:nvPr/>
        </p:nvPicPr>
        <p:blipFill rotWithShape="1">
          <a:blip r:embed="rId4">
            <a:alphaModFix/>
          </a:blip>
          <a:srcRect/>
          <a:stretch/>
        </p:blipFill>
        <p:spPr>
          <a:xfrm>
            <a:off x="1619672" y="4149080"/>
            <a:ext cx="2448272" cy="1944215"/>
          </a:xfrm>
          <a:prstGeom prst="rect">
            <a:avLst/>
          </a:prstGeom>
          <a:noFill/>
          <a:ln>
            <a:noFill/>
          </a:ln>
        </p:spPr>
      </p:pic>
      <p:pic>
        <p:nvPicPr>
          <p:cNvPr id="1149" name="Google Shape;1149;p97" descr="Schermata 2015-12-09 alle 16.21.22.png"/>
          <p:cNvPicPr preferRelativeResize="0"/>
          <p:nvPr/>
        </p:nvPicPr>
        <p:blipFill rotWithShape="1">
          <a:blip r:embed="rId5">
            <a:alphaModFix/>
          </a:blip>
          <a:srcRect/>
          <a:stretch/>
        </p:blipFill>
        <p:spPr>
          <a:xfrm>
            <a:off x="4139952" y="4149080"/>
            <a:ext cx="2376264" cy="1944216"/>
          </a:xfrm>
          <a:prstGeom prst="rect">
            <a:avLst/>
          </a:prstGeom>
          <a:noFill/>
          <a:ln>
            <a:noFill/>
          </a:ln>
        </p:spPr>
      </p:pic>
      <p:pic>
        <p:nvPicPr>
          <p:cNvPr id="1150" name="Google Shape;1150;p97" descr="Schermata 2015-12-09 alle 16.21.37.png"/>
          <p:cNvPicPr preferRelativeResize="0"/>
          <p:nvPr/>
        </p:nvPicPr>
        <p:blipFill rotWithShape="1">
          <a:blip r:embed="rId6">
            <a:alphaModFix/>
          </a:blip>
          <a:srcRect/>
          <a:stretch/>
        </p:blipFill>
        <p:spPr>
          <a:xfrm>
            <a:off x="6588224" y="4149080"/>
            <a:ext cx="2448272" cy="1972692"/>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pic>
        <p:nvPicPr>
          <p:cNvPr id="1155" name="Google Shape;1155;p98"/>
          <p:cNvPicPr preferRelativeResize="0"/>
          <p:nvPr/>
        </p:nvPicPr>
        <p:blipFill rotWithShape="1">
          <a:blip r:embed="rId3">
            <a:alphaModFix/>
          </a:blip>
          <a:srcRect/>
          <a:stretch/>
        </p:blipFill>
        <p:spPr>
          <a:xfrm>
            <a:off x="2195513" y="1773238"/>
            <a:ext cx="4967287" cy="3879850"/>
          </a:xfrm>
          <a:prstGeom prst="rect">
            <a:avLst/>
          </a:prstGeom>
          <a:noFill/>
          <a:ln>
            <a:noFill/>
          </a:ln>
        </p:spPr>
      </p:pic>
      <p:sp>
        <p:nvSpPr>
          <p:cNvPr id="1156" name="Google Shape;1156;p98"/>
          <p:cNvSpPr txBox="1"/>
          <p:nvPr/>
        </p:nvSpPr>
        <p:spPr>
          <a:xfrm>
            <a:off x="3203575" y="6021388"/>
            <a:ext cx="2952750" cy="369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Lunghezza d’onda (nm)</a:t>
            </a:r>
            <a:endParaRPr/>
          </a:p>
        </p:txBody>
      </p:sp>
      <p:sp>
        <p:nvSpPr>
          <p:cNvPr id="1157" name="Google Shape;1157;p98"/>
          <p:cNvSpPr txBox="1"/>
          <p:nvPr/>
        </p:nvSpPr>
        <p:spPr>
          <a:xfrm>
            <a:off x="457200" y="274638"/>
            <a:ext cx="8229600" cy="922337"/>
          </a:xfrm>
          <a:prstGeom prst="rect">
            <a:avLst/>
          </a:prstGeom>
          <a:solidFill>
            <a:srgbClr val="FFFF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3600">
                <a:solidFill>
                  <a:schemeClr val="dk2"/>
                </a:solidFill>
                <a:latin typeface="Arial"/>
                <a:ea typeface="Arial"/>
                <a:cs typeface="Arial"/>
                <a:sym typeface="Arial"/>
              </a:rPr>
              <a:t>Componenti spettrali del D65</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p99"/>
          <p:cNvSpPr txBox="1">
            <a:spLocks noGrp="1"/>
          </p:cNvSpPr>
          <p:nvPr>
            <p:ph type="title"/>
          </p:nvPr>
        </p:nvSpPr>
        <p:spPr>
          <a:xfrm>
            <a:off x="468313" y="260350"/>
            <a:ext cx="8229600" cy="850900"/>
          </a:xfrm>
          <a:prstGeom prst="rect">
            <a:avLst/>
          </a:prstGeom>
          <a:solidFill>
            <a:srgbClr val="FFFFFF"/>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it-IT" sz="3600" b="1">
                <a:solidFill>
                  <a:srgbClr val="CC0066"/>
                </a:solidFill>
                <a:latin typeface="Comic Sans MS"/>
                <a:ea typeface="Comic Sans MS"/>
                <a:cs typeface="Comic Sans MS"/>
                <a:sym typeface="Comic Sans MS"/>
              </a:rPr>
              <a:t>Cosa serve per percepire il colore </a:t>
            </a:r>
            <a:endParaRPr/>
          </a:p>
        </p:txBody>
      </p:sp>
      <p:sp>
        <p:nvSpPr>
          <p:cNvPr id="1163" name="Google Shape;1163;p99"/>
          <p:cNvSpPr txBox="1">
            <a:spLocks noGrp="1"/>
          </p:cNvSpPr>
          <p:nvPr>
            <p:ph type="body" idx="1"/>
          </p:nvPr>
        </p:nvSpPr>
        <p:spPr>
          <a:xfrm>
            <a:off x="1979613" y="1557338"/>
            <a:ext cx="5194300" cy="1541462"/>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2800"/>
              <a:buChar char="●"/>
            </a:pPr>
            <a:r>
              <a:rPr lang="it-IT" sz="2800">
                <a:latin typeface="Arial"/>
                <a:ea typeface="Arial"/>
                <a:cs typeface="Arial"/>
                <a:sym typeface="Arial"/>
              </a:rPr>
              <a:t>Osservatore</a:t>
            </a:r>
            <a:endParaRPr/>
          </a:p>
          <a:p>
            <a:pPr marL="342900" lvl="0" indent="-342900" algn="l" rtl="0">
              <a:lnSpc>
                <a:spcPct val="90000"/>
              </a:lnSpc>
              <a:spcBef>
                <a:spcPts val="560"/>
              </a:spcBef>
              <a:spcAft>
                <a:spcPts val="0"/>
              </a:spcAft>
              <a:buSzPts val="2800"/>
              <a:buChar char="●"/>
            </a:pPr>
            <a:r>
              <a:rPr lang="it-IT" sz="2800">
                <a:latin typeface="Arial"/>
                <a:ea typeface="Arial"/>
                <a:cs typeface="Arial"/>
                <a:sym typeface="Arial"/>
              </a:rPr>
              <a:t>Sorgente luminosa</a:t>
            </a:r>
            <a:endParaRPr/>
          </a:p>
          <a:p>
            <a:pPr marL="342900" lvl="0" indent="-342900" algn="l" rtl="0">
              <a:lnSpc>
                <a:spcPct val="90000"/>
              </a:lnSpc>
              <a:spcBef>
                <a:spcPts val="560"/>
              </a:spcBef>
              <a:spcAft>
                <a:spcPts val="0"/>
              </a:spcAft>
              <a:buSzPts val="2800"/>
              <a:buChar char="●"/>
            </a:pPr>
            <a:r>
              <a:rPr lang="it-IT" sz="2800" b="1">
                <a:latin typeface="Arial"/>
                <a:ea typeface="Arial"/>
                <a:cs typeface="Arial"/>
                <a:sym typeface="Arial"/>
              </a:rPr>
              <a:t>Oggetto</a:t>
            </a:r>
            <a:endParaRPr/>
          </a:p>
        </p:txBody>
      </p:sp>
      <p:pic>
        <p:nvPicPr>
          <p:cNvPr id="1164" name="Google Shape;1164;p99" descr="j0424026[1]"/>
          <p:cNvPicPr preferRelativeResize="0"/>
          <p:nvPr/>
        </p:nvPicPr>
        <p:blipFill rotWithShape="1">
          <a:blip r:embed="rId3">
            <a:alphaModFix/>
          </a:blip>
          <a:srcRect/>
          <a:stretch/>
        </p:blipFill>
        <p:spPr>
          <a:xfrm>
            <a:off x="6877050" y="4292600"/>
            <a:ext cx="1219200" cy="1784350"/>
          </a:xfrm>
          <a:prstGeom prst="rect">
            <a:avLst/>
          </a:prstGeom>
          <a:noFill/>
          <a:ln>
            <a:noFill/>
          </a:ln>
        </p:spPr>
      </p:pic>
      <p:pic>
        <p:nvPicPr>
          <p:cNvPr id="1165" name="Google Shape;1165;p99" descr="j0410389[1]"/>
          <p:cNvPicPr preferRelativeResize="0"/>
          <p:nvPr/>
        </p:nvPicPr>
        <p:blipFill rotWithShape="1">
          <a:blip r:embed="rId4">
            <a:alphaModFix/>
          </a:blip>
          <a:srcRect/>
          <a:stretch/>
        </p:blipFill>
        <p:spPr>
          <a:xfrm>
            <a:off x="468313" y="2924175"/>
            <a:ext cx="1574800" cy="2449513"/>
          </a:xfrm>
          <a:prstGeom prst="rect">
            <a:avLst/>
          </a:prstGeom>
          <a:noFill/>
          <a:ln>
            <a:noFill/>
          </a:ln>
        </p:spPr>
      </p:pic>
      <p:cxnSp>
        <p:nvCxnSpPr>
          <p:cNvPr id="1166" name="Google Shape;1166;p99"/>
          <p:cNvCxnSpPr/>
          <p:nvPr/>
        </p:nvCxnSpPr>
        <p:spPr>
          <a:xfrm rot="10800000" flipH="1">
            <a:off x="4572000" y="4149725"/>
            <a:ext cx="1655763" cy="1655763"/>
          </a:xfrm>
          <a:prstGeom prst="straightConnector1">
            <a:avLst/>
          </a:prstGeom>
          <a:noFill/>
          <a:ln w="9525" cap="flat" cmpd="sng">
            <a:solidFill>
              <a:schemeClr val="dk1"/>
            </a:solidFill>
            <a:prstDash val="solid"/>
            <a:round/>
            <a:headEnd type="none" w="med" len="med"/>
            <a:tailEnd type="triangle" w="med" len="med"/>
          </a:ln>
        </p:spPr>
      </p:cxnSp>
      <p:cxnSp>
        <p:nvCxnSpPr>
          <p:cNvPr id="1167" name="Google Shape;1167;p99"/>
          <p:cNvCxnSpPr/>
          <p:nvPr/>
        </p:nvCxnSpPr>
        <p:spPr>
          <a:xfrm>
            <a:off x="1908175" y="3429000"/>
            <a:ext cx="1727200" cy="1584325"/>
          </a:xfrm>
          <a:prstGeom prst="straightConnector1">
            <a:avLst/>
          </a:prstGeom>
          <a:noFill/>
          <a:ln w="9525" cap="flat" cmpd="sng">
            <a:solidFill>
              <a:schemeClr val="dk1"/>
            </a:solidFill>
            <a:prstDash val="solid"/>
            <a:round/>
            <a:headEnd type="none" w="med" len="med"/>
            <a:tailEnd type="triangle" w="med" len="med"/>
          </a:ln>
        </p:spPr>
      </p:cxnSp>
      <p:cxnSp>
        <p:nvCxnSpPr>
          <p:cNvPr id="1168" name="Google Shape;1168;p99"/>
          <p:cNvCxnSpPr/>
          <p:nvPr/>
        </p:nvCxnSpPr>
        <p:spPr>
          <a:xfrm rot="10800000" flipH="1">
            <a:off x="3995738" y="4005263"/>
            <a:ext cx="2016125" cy="1008062"/>
          </a:xfrm>
          <a:prstGeom prst="straightConnector1">
            <a:avLst/>
          </a:prstGeom>
          <a:noFill/>
          <a:ln w="9525" cap="flat" cmpd="sng">
            <a:solidFill>
              <a:schemeClr val="dk1"/>
            </a:solidFill>
            <a:prstDash val="solid"/>
            <a:round/>
            <a:headEnd type="none" w="med" len="med"/>
            <a:tailEnd type="triangle" w="med" len="med"/>
          </a:ln>
        </p:spPr>
      </p:cxnSp>
      <p:pic>
        <p:nvPicPr>
          <p:cNvPr id="1169" name="Google Shape;1169;p99" descr="colorwheel"/>
          <p:cNvPicPr preferRelativeResize="0"/>
          <p:nvPr/>
        </p:nvPicPr>
        <p:blipFill rotWithShape="1">
          <a:blip r:embed="rId5">
            <a:alphaModFix/>
          </a:blip>
          <a:srcRect/>
          <a:stretch/>
        </p:blipFill>
        <p:spPr>
          <a:xfrm>
            <a:off x="7164388" y="3068638"/>
            <a:ext cx="792162" cy="792162"/>
          </a:xfrm>
          <a:prstGeom prst="rect">
            <a:avLst/>
          </a:prstGeom>
          <a:noFill/>
          <a:ln>
            <a:noFill/>
          </a:ln>
        </p:spPr>
      </p:pic>
      <p:sp>
        <p:nvSpPr>
          <p:cNvPr id="1170" name="Google Shape;1170;p99"/>
          <p:cNvSpPr/>
          <p:nvPr/>
        </p:nvSpPr>
        <p:spPr>
          <a:xfrm>
            <a:off x="8101013" y="2205038"/>
            <a:ext cx="827087" cy="649287"/>
          </a:xfrm>
          <a:prstGeom prst="rect">
            <a:avLst/>
          </a:prstGeom>
          <a:solidFill>
            <a:srgbClr val="CC00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171" name="Google Shape;1171;p99"/>
          <p:cNvCxnSpPr/>
          <p:nvPr/>
        </p:nvCxnSpPr>
        <p:spPr>
          <a:xfrm rot="10800000" flipH="1">
            <a:off x="7885113" y="3213100"/>
            <a:ext cx="647700" cy="215900"/>
          </a:xfrm>
          <a:prstGeom prst="straightConnector1">
            <a:avLst/>
          </a:prstGeom>
          <a:noFill/>
          <a:ln w="9525" cap="flat" cmpd="sng">
            <a:solidFill>
              <a:schemeClr val="dk1"/>
            </a:solidFill>
            <a:prstDash val="solid"/>
            <a:round/>
            <a:headEnd type="none" w="med" len="med"/>
            <a:tailEnd type="triangle" w="med" len="med"/>
          </a:ln>
        </p:spPr>
      </p:cxnSp>
      <p:cxnSp>
        <p:nvCxnSpPr>
          <p:cNvPr id="1172" name="Google Shape;1172;p99"/>
          <p:cNvCxnSpPr/>
          <p:nvPr/>
        </p:nvCxnSpPr>
        <p:spPr>
          <a:xfrm rot="10800000" flipH="1">
            <a:off x="7812088" y="2997200"/>
            <a:ext cx="360362" cy="288925"/>
          </a:xfrm>
          <a:prstGeom prst="straightConnector1">
            <a:avLst/>
          </a:prstGeom>
          <a:noFill/>
          <a:ln w="9525" cap="flat" cmpd="sng">
            <a:solidFill>
              <a:schemeClr val="dk1"/>
            </a:solidFill>
            <a:prstDash val="solid"/>
            <a:round/>
            <a:headEnd type="none" w="med" len="med"/>
            <a:tailEnd type="triangle" w="med" len="med"/>
          </a:ln>
        </p:spPr>
      </p:cxnSp>
      <p:cxnSp>
        <p:nvCxnSpPr>
          <p:cNvPr id="1173" name="Google Shape;1173;p99"/>
          <p:cNvCxnSpPr/>
          <p:nvPr/>
        </p:nvCxnSpPr>
        <p:spPr>
          <a:xfrm rot="10800000" flipH="1">
            <a:off x="7451725" y="2636838"/>
            <a:ext cx="358775" cy="433387"/>
          </a:xfrm>
          <a:prstGeom prst="straightConnector1">
            <a:avLst/>
          </a:prstGeom>
          <a:noFill/>
          <a:ln w="9525" cap="flat" cmpd="sng">
            <a:solidFill>
              <a:schemeClr val="dk1"/>
            </a:solidFill>
            <a:prstDash val="solid"/>
            <a:round/>
            <a:headEnd type="none" w="med" len="med"/>
            <a:tailEnd type="triangle" w="med" len="med"/>
          </a:ln>
        </p:spPr>
      </p:cxnSp>
      <p:pic>
        <p:nvPicPr>
          <p:cNvPr id="1174" name="Google Shape;1174;p99" descr="j0215374"/>
          <p:cNvPicPr preferRelativeResize="0"/>
          <p:nvPr/>
        </p:nvPicPr>
        <p:blipFill rotWithShape="1">
          <a:blip r:embed="rId6">
            <a:alphaModFix/>
          </a:blip>
          <a:srcRect/>
          <a:stretch/>
        </p:blipFill>
        <p:spPr>
          <a:xfrm>
            <a:off x="3348038" y="5013325"/>
            <a:ext cx="1455737" cy="1344613"/>
          </a:xfrm>
          <a:prstGeom prst="rect">
            <a:avLst/>
          </a:prstGeom>
          <a:noFill/>
          <a:ln>
            <a:noFill/>
          </a:ln>
        </p:spPr>
      </p:pic>
      <p:cxnSp>
        <p:nvCxnSpPr>
          <p:cNvPr id="1175" name="Google Shape;1175;p99"/>
          <p:cNvCxnSpPr/>
          <p:nvPr/>
        </p:nvCxnSpPr>
        <p:spPr>
          <a:xfrm>
            <a:off x="1619250" y="4797425"/>
            <a:ext cx="2305050" cy="863600"/>
          </a:xfrm>
          <a:prstGeom prst="straightConnector1">
            <a:avLst/>
          </a:prstGeom>
          <a:noFill/>
          <a:ln w="9525" cap="flat" cmpd="sng">
            <a:solidFill>
              <a:schemeClr val="dk1"/>
            </a:solidFill>
            <a:prstDash val="solid"/>
            <a:round/>
            <a:headEnd type="none" w="med" len="med"/>
            <a:tailEnd type="triangle" w="med" len="med"/>
          </a:ln>
        </p:spPr>
      </p:cxnSp>
      <p:pic>
        <p:nvPicPr>
          <p:cNvPr id="1176" name="Google Shape;1176;p99" descr="j0299109"/>
          <p:cNvPicPr preferRelativeResize="0"/>
          <p:nvPr/>
        </p:nvPicPr>
        <p:blipFill rotWithShape="1">
          <a:blip r:embed="rId7">
            <a:alphaModFix/>
          </a:blip>
          <a:srcRect/>
          <a:stretch/>
        </p:blipFill>
        <p:spPr>
          <a:xfrm>
            <a:off x="6084888" y="3213100"/>
            <a:ext cx="1268412" cy="1806575"/>
          </a:xfrm>
          <a:prstGeom prst="rect">
            <a:avLst/>
          </a:prstGeom>
          <a:noFill/>
          <a:ln>
            <a:noFill/>
          </a:ln>
        </p:spPr>
      </p:pic>
    </p:spTree>
  </p:cSld>
  <p:clrMapOvr>
    <a:masterClrMapping/>
  </p:clrMapOvr>
</p:sld>
</file>

<file path=ppt/theme/theme1.xml><?xml version="1.0" encoding="utf-8"?>
<a:theme xmlns:a="http://schemas.openxmlformats.org/drawingml/2006/main" name="Filigrana">
  <a:themeElements>
    <a:clrScheme name="Filigrana 12">
      <a:dk1>
        <a:srgbClr val="000000"/>
      </a:dk1>
      <a:lt1>
        <a:srgbClr val="FFFFFF"/>
      </a:lt1>
      <a:dk2>
        <a:srgbClr val="5C0000"/>
      </a:dk2>
      <a:lt2>
        <a:srgbClr val="5F5F5F"/>
      </a:lt2>
      <a:accent1>
        <a:srgbClr val="BEAD7C"/>
      </a:accent1>
      <a:accent2>
        <a:srgbClr val="EFF0B2"/>
      </a:accent2>
      <a:accent3>
        <a:srgbClr val="FFFFFF"/>
      </a:accent3>
      <a:accent4>
        <a:srgbClr val="000000"/>
      </a:accent4>
      <a:accent5>
        <a:srgbClr val="DBD3BF"/>
      </a:accent5>
      <a:accent6>
        <a:srgbClr val="D9D9A1"/>
      </a:accent6>
      <a:hlink>
        <a:srgbClr val="A20000"/>
      </a:hlink>
      <a:folHlink>
        <a:srgbClr val="69571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15309</Words>
  <Application>Microsoft Macintosh PowerPoint</Application>
  <PresentationFormat>Presentazione su schermo (4:3)</PresentationFormat>
  <Paragraphs>2234</Paragraphs>
  <Slides>316</Slides>
  <Notes>316</Notes>
  <HiddenSlides>0</HiddenSlides>
  <MMClips>0</MMClips>
  <ScaleCrop>false</ScaleCrop>
  <HeadingPairs>
    <vt:vector size="8" baseType="variant">
      <vt:variant>
        <vt:lpstr>Caratteri utilizzati</vt:lpstr>
      </vt:variant>
      <vt:variant>
        <vt:i4>4</vt:i4>
      </vt:variant>
      <vt:variant>
        <vt:lpstr>Tema</vt:lpstr>
      </vt:variant>
      <vt:variant>
        <vt:i4>1</vt:i4>
      </vt:variant>
      <vt:variant>
        <vt:lpstr>Server OLE incorporati</vt:lpstr>
      </vt:variant>
      <vt:variant>
        <vt:i4>2</vt:i4>
      </vt:variant>
      <vt:variant>
        <vt:lpstr>Titoli diapositive</vt:lpstr>
      </vt:variant>
      <vt:variant>
        <vt:i4>316</vt:i4>
      </vt:variant>
    </vt:vector>
  </HeadingPairs>
  <TitlesOfParts>
    <vt:vector size="323" baseType="lpstr">
      <vt:lpstr>Arial</vt:lpstr>
      <vt:lpstr>Comic Sans MS</vt:lpstr>
      <vt:lpstr>Noto Sans Symbols</vt:lpstr>
      <vt:lpstr>Times New Roman</vt:lpstr>
      <vt:lpstr>Filigrana</vt:lpstr>
      <vt:lpstr>Word.Document.8</vt:lpstr>
      <vt:lpstr>Excel.Sheet.8</vt:lpstr>
      <vt:lpstr>ANALISI SENSORIALE</vt:lpstr>
      <vt:lpstr>Analisi sensoriale</vt:lpstr>
      <vt:lpstr>Sensory Science</vt:lpstr>
      <vt:lpstr>Obiettivo della scienza sensoriale</vt:lpstr>
      <vt:lpstr>Applicazioni della scienza sensoriale</vt:lpstr>
      <vt:lpstr>Scienza sensoriale e alimenti (1)</vt:lpstr>
      <vt:lpstr>Scienza sensoriale e alimenti (2)</vt:lpstr>
      <vt:lpstr>Scienza sensoriale e alimenti (3)</vt:lpstr>
      <vt:lpstr>Analisi sensoriale (disciplina)</vt:lpstr>
      <vt:lpstr>Analisi sensoriale e qualità</vt:lpstr>
      <vt:lpstr>Analisi sensoriale e qualità (2)</vt:lpstr>
      <vt:lpstr>Qualità sensoriale</vt:lpstr>
      <vt:lpstr>Qualità sensoriale (2)</vt:lpstr>
      <vt:lpstr>Accettabilità</vt:lpstr>
      <vt:lpstr>Consumer science</vt:lpstr>
      <vt:lpstr>Test sui consumatori</vt:lpstr>
      <vt:lpstr>Test sui consumatori (2)</vt:lpstr>
      <vt:lpstr>Test sui consumatori (3)</vt:lpstr>
      <vt:lpstr>Test sui consumatori</vt:lpstr>
      <vt:lpstr>Test sui consumatori</vt:lpstr>
      <vt:lpstr>Panel test</vt:lpstr>
      <vt:lpstr>Panel test (2)</vt:lpstr>
      <vt:lpstr>Panel test (3)</vt:lpstr>
      <vt:lpstr>Panel test (4)</vt:lpstr>
      <vt:lpstr>I costi dell’analisi sensoriale</vt:lpstr>
      <vt:lpstr>Panel test: vantaggi</vt:lpstr>
      <vt:lpstr>Panel test: limiti</vt:lpstr>
      <vt:lpstr>Panel test vs Consumer test</vt:lpstr>
      <vt:lpstr>La base dell’analisi sensoriale</vt:lpstr>
      <vt:lpstr>Analisi sensoriale</vt:lpstr>
      <vt:lpstr>Percezione di uno stimolo</vt:lpstr>
      <vt:lpstr>Percezione della qualità</vt:lpstr>
      <vt:lpstr>Caratteristiche percepibili</vt:lpstr>
      <vt:lpstr>Influenza variabili sociali: non percepibili</vt:lpstr>
      <vt:lpstr>Percezione e valutazione</vt:lpstr>
      <vt:lpstr>Fisiologia della percezione</vt:lpstr>
      <vt:lpstr>Sensazione</vt:lpstr>
      <vt:lpstr>RECETTORI SENSORIALI</vt:lpstr>
      <vt:lpstr>GLI ORGANI DELLA SENSAZIONE</vt:lpstr>
      <vt:lpstr>RECETTORI SENSORIALI</vt:lpstr>
      <vt:lpstr>Altri recettori umani</vt:lpstr>
      <vt:lpstr>Recettori sensoriali</vt:lpstr>
      <vt:lpstr>Presentazione standard di PowerPoint</vt:lpstr>
      <vt:lpstr>Presentazione standard di PowerPoint</vt:lpstr>
      <vt:lpstr>Presentazione standard di PowerPoint</vt:lpstr>
      <vt:lpstr>Presentazione standard di PowerPoint</vt:lpstr>
      <vt:lpstr>Recettori sensoriali</vt:lpstr>
      <vt:lpstr>OCCHIO: anatomia</vt:lpstr>
      <vt:lpstr>Colore</vt:lpstr>
      <vt:lpstr>Pigmenti naturali</vt:lpstr>
      <vt:lpstr>Il colore negli alimenti</vt:lpstr>
      <vt:lpstr>1. Modificazione dei pigmenti naturali</vt:lpstr>
      <vt:lpstr>Ossidazione</vt:lpstr>
      <vt:lpstr>Presentazione standard di PowerPoint</vt:lpstr>
      <vt:lpstr>Presentazione standard di PowerPoint</vt:lpstr>
      <vt:lpstr>Acidificazione</vt:lpstr>
      <vt:lpstr>Presentazione standard di PowerPoint</vt:lpstr>
      <vt:lpstr>Presentazione standard di PowerPoint</vt:lpstr>
      <vt:lpstr>Presentazione standard di PowerPoint</vt:lpstr>
      <vt:lpstr>B. Modificazione colore da processo</vt:lpstr>
      <vt:lpstr>C. Coloranti artificiali</vt:lpstr>
      <vt:lpstr>Scopo valutazione oggettiva colore nel settore degli alimenti</vt:lpstr>
      <vt:lpstr>Presentazione standard di PowerPoint</vt:lpstr>
      <vt:lpstr>Tre sono i fattori interconnessi che consentono la valutazione e definizione del colore di un oggetto in un dato ambiente. Essi riguardano  (1) il processo umano della vista,  (2) l’ambiente=effetto della luce sull’oggetto e  (3) la natura dell’oggetto stesso</vt:lpstr>
      <vt:lpstr>Cosa serve per percepire il colore </vt:lpstr>
      <vt:lpstr>Il colore</vt:lpstr>
      <vt:lpstr>Osservatore (uomo): formazione della percezione del colore</vt:lpstr>
      <vt:lpstr>Fase I: zone di Mueller</vt:lpstr>
      <vt:lpstr>Fase I: zone di Mueller</vt:lpstr>
      <vt:lpstr>Presentazione standard di PowerPoint</vt:lpstr>
      <vt:lpstr>Presentazione standard di PowerPoint</vt:lpstr>
      <vt:lpstr>Presentazione standard di PowerPoint</vt:lpstr>
      <vt:lpstr>La teoria dei colori opposti</vt:lpstr>
      <vt:lpstr>Presentazione standard di PowerPoint</vt:lpstr>
      <vt:lpstr>Presentazione standard di PowerPoint</vt:lpstr>
      <vt:lpstr>Presentazione standard di PowerPoint</vt:lpstr>
      <vt:lpstr>Osservazioni</vt:lpstr>
      <vt:lpstr>Attributi del colore</vt:lpstr>
      <vt:lpstr>Presentazione standard di PowerPoint</vt:lpstr>
      <vt:lpstr>Organizzazione visuale del colore</vt:lpstr>
      <vt:lpstr>Luminosità</vt:lpstr>
      <vt:lpstr>Tinta</vt:lpstr>
      <vt:lpstr>Tinta</vt:lpstr>
      <vt:lpstr>Saturazione o purezza</vt:lpstr>
      <vt:lpstr>Fattori che influenzano nell’uomo il colore e la sua percezione</vt:lpstr>
      <vt:lpstr>Presentazione standard di PowerPoint</vt:lpstr>
      <vt:lpstr>Presentazione standard di PowerPoint</vt:lpstr>
      <vt:lpstr>Cosa serve per percepire il colore </vt:lpstr>
      <vt:lpstr>Luce</vt:lpstr>
      <vt:lpstr>Luce visibile</vt:lpstr>
      <vt:lpstr>Luce e colore</vt:lpstr>
      <vt:lpstr>Stimolo di colore o stimolo luminoso</vt:lpstr>
      <vt:lpstr>Sorgente luminosa e illuminante</vt:lpstr>
      <vt:lpstr>Presentazione standard di PowerPoint</vt:lpstr>
      <vt:lpstr>Illuminanti</vt:lpstr>
      <vt:lpstr>Illuminanti standard</vt:lpstr>
      <vt:lpstr>Presentazione standard di PowerPoint</vt:lpstr>
      <vt:lpstr>Presentazione standard di PowerPoint</vt:lpstr>
      <vt:lpstr>Cosa serve per percepire il colore </vt:lpstr>
      <vt:lpstr>L’oggetto (corpo)</vt:lpstr>
      <vt:lpstr>Da un oggetto la luce può essere:</vt:lpstr>
      <vt:lpstr>Da un oggetto la luce può essere anche:</vt:lpstr>
      <vt:lpstr>Presentazione standard di PowerPoint</vt:lpstr>
      <vt:lpstr>La diffusione in corpo opaco ruvido:</vt:lpstr>
      <vt:lpstr>La diffusione in un corpo curvato:</vt:lpstr>
      <vt:lpstr>La diffusione in un corpo curvato:</vt:lpstr>
      <vt:lpstr>La diffusione in corpo trasparente:</vt:lpstr>
      <vt:lpstr>Colore ed interazione con la luce</vt:lpstr>
      <vt:lpstr>La descrizione del colore</vt:lpstr>
      <vt:lpstr>3D rendering</vt:lpstr>
      <vt:lpstr>Prodotti commerciali</vt:lpstr>
      <vt:lpstr>Formazione dell’immagine</vt:lpstr>
      <vt:lpstr>Analisi visiva</vt:lpstr>
      <vt:lpstr>Analisi visiva</vt:lpstr>
      <vt:lpstr>IL NASO: organo dell’olfatto</vt:lpstr>
      <vt:lpstr>IL NASO: organo dell’olfatto</vt:lpstr>
      <vt:lpstr>I recettori olfattivi</vt:lpstr>
      <vt:lpstr>I recettori olfattivi (2)</vt:lpstr>
      <vt:lpstr>I recettori olfattivi (3)</vt:lpstr>
      <vt:lpstr>Sostanze odorose</vt:lpstr>
      <vt:lpstr>Molecole volatili</vt:lpstr>
      <vt:lpstr>Molecole volatili: effetto matrice</vt:lpstr>
      <vt:lpstr>Intensità dell’attività odorosa</vt:lpstr>
      <vt:lpstr>Soglie dell’odore</vt:lpstr>
      <vt:lpstr>Odori primari e loro soglie</vt:lpstr>
      <vt:lpstr>Formule chimiche</vt:lpstr>
      <vt:lpstr>Odori complessi</vt:lpstr>
      <vt:lpstr>Odori complessi</vt:lpstr>
      <vt:lpstr>Classificazione odori (base 7 o 10)</vt:lpstr>
      <vt:lpstr>Fattori che influenzano il T.O.C.</vt:lpstr>
      <vt:lpstr> Fattori che influenzano il T.O.C.</vt:lpstr>
      <vt:lpstr>Soglia di identificazione</vt:lpstr>
      <vt:lpstr>Valutazione della Uo o Ou</vt:lpstr>
      <vt:lpstr>Memorizzazione delle sostanze odorose</vt:lpstr>
      <vt:lpstr>Memorizzazione delle sostanze odorose: curve dell’oblio</vt:lpstr>
      <vt:lpstr>ORGANI DEL GUSTO</vt:lpstr>
      <vt:lpstr>Gemma o calice gustativo</vt:lpstr>
      <vt:lpstr>LA LINGUA</vt:lpstr>
      <vt:lpstr>La sensazione gustativa</vt:lpstr>
      <vt:lpstr>La sensazione gustativa</vt:lpstr>
      <vt:lpstr>La sensazione gustativa</vt:lpstr>
      <vt:lpstr>LA LINGUA</vt:lpstr>
      <vt:lpstr>Disposizione papille sulla lingua</vt:lpstr>
      <vt:lpstr>Perché gusti fondamentali</vt:lpstr>
      <vt:lpstr>Altre sensazioni gustative</vt:lpstr>
      <vt:lpstr>Struttura chimica e gusto</vt:lpstr>
      <vt:lpstr>Quantificazione delle sostanze gustative</vt:lpstr>
      <vt:lpstr>Altri stimoli non gustativi</vt:lpstr>
      <vt:lpstr>ORGANI DEL TATTO</vt:lpstr>
      <vt:lpstr>I recettori tattili</vt:lpstr>
      <vt:lpstr>I recettori del tatto</vt:lpstr>
      <vt:lpstr>Sensazione tattile</vt:lpstr>
      <vt:lpstr>Le caratteristiche cinestetiche</vt:lpstr>
      <vt:lpstr>Caratteristiche cinestetiche</vt:lpstr>
      <vt:lpstr>Caratteristiche cinestetiche           (corpi elastici e viscoelastici)</vt:lpstr>
      <vt:lpstr>Caratteristiche cinestetiche </vt:lpstr>
      <vt:lpstr>Corpi viscoelastici</vt:lpstr>
      <vt:lpstr>Elasticità</vt:lpstr>
      <vt:lpstr>La durezza</vt:lpstr>
      <vt:lpstr>Deformabilità-coesività</vt:lpstr>
      <vt:lpstr>Viscosità o corpo del vino</vt:lpstr>
      <vt:lpstr>ORECCHIO</vt:lpstr>
      <vt:lpstr>Fisiologia dell’udito</vt:lpstr>
      <vt:lpstr>Orecchio medio</vt:lpstr>
      <vt:lpstr>Recezione del suono</vt:lpstr>
      <vt:lpstr>Le caratteristiche sonore degli alimenti</vt:lpstr>
      <vt:lpstr>Friabilità e croccantezza</vt:lpstr>
      <vt:lpstr>Percezione di una sensazione</vt:lpstr>
      <vt:lpstr>Sopra la soglia di identificazione</vt:lpstr>
      <vt:lpstr>Sopra la soglia di identificazione</vt:lpstr>
      <vt:lpstr>Sopra la soglia di identificazione</vt:lpstr>
      <vt:lpstr>Funzione stimolo-risposta</vt:lpstr>
      <vt:lpstr>Cenni di psicologia della percezione</vt:lpstr>
      <vt:lpstr>Scelta d’acquisto</vt:lpstr>
      <vt:lpstr>Scelta d’acquisto</vt:lpstr>
      <vt:lpstr>Fattori che influenzano la scelta d’acquisto</vt:lpstr>
      <vt:lpstr>Fattori che influenzano la scelta d’acquisto</vt:lpstr>
      <vt:lpstr>Scelta d’acquisto</vt:lpstr>
      <vt:lpstr>Prezzo</vt:lpstr>
      <vt:lpstr>Prezzo</vt:lpstr>
      <vt:lpstr>Bilancio benefici-inconvenienti</vt:lpstr>
      <vt:lpstr>Esempio di bilanciamento</vt:lpstr>
      <vt:lpstr>Sensibilità al prezzo</vt:lpstr>
      <vt:lpstr>Come investigare la sensibilità al prezzo?</vt:lpstr>
      <vt:lpstr>Esempio metodologico</vt:lpstr>
      <vt:lpstr>Esempio pratico</vt:lpstr>
      <vt:lpstr>Motivazioni e scelta d’acquisto</vt:lpstr>
      <vt:lpstr>Prezzo come indicatore di qualità</vt:lpstr>
      <vt:lpstr>Altri fattori non sensoriali</vt:lpstr>
      <vt:lpstr>Fattori non sensoriali</vt:lpstr>
      <vt:lpstr>Convenience</vt:lpstr>
      <vt:lpstr>Concetto di convenience</vt:lpstr>
      <vt:lpstr>Estensione del concetto di convenience</vt:lpstr>
      <vt:lpstr>Come può essere raggiunta la convenience?</vt:lpstr>
      <vt:lpstr>Esempi di convenience</vt:lpstr>
      <vt:lpstr>Riflessi della convenience</vt:lpstr>
      <vt:lpstr>Tecnologia di produzione</vt:lpstr>
      <vt:lpstr>Tecnologia di produzione</vt:lpstr>
      <vt:lpstr>Tecnologia di produzione: OGM</vt:lpstr>
      <vt:lpstr>Tecnologia di produzione: OGM</vt:lpstr>
      <vt:lpstr>Tecnologia di produzione</vt:lpstr>
      <vt:lpstr>Tecnologie di produzione</vt:lpstr>
      <vt:lpstr>Proprietà salutistiche</vt:lpstr>
      <vt:lpstr>Proprietà salutistiche</vt:lpstr>
      <vt:lpstr>Ostacoli al consumo di alimenti salutistici</vt:lpstr>
      <vt:lpstr>Marca</vt:lpstr>
      <vt:lpstr>Marchio e marca</vt:lpstr>
      <vt:lpstr>Marca: definizione estesa</vt:lpstr>
      <vt:lpstr>Marca e scelta del consumatore.</vt:lpstr>
      <vt:lpstr>Fattori sociali, etici e politici</vt:lpstr>
      <vt:lpstr>Fattori sociali, etici e politici</vt:lpstr>
      <vt:lpstr>Fattori contestuali</vt:lpstr>
      <vt:lpstr>I test sensoriali</vt:lpstr>
      <vt:lpstr>Test edonistici ed analitici</vt:lpstr>
      <vt:lpstr>TEST EDONISTICI</vt:lpstr>
      <vt:lpstr>TEST DI GRADIMENTO</vt:lpstr>
      <vt:lpstr>Disponibilità a pagare WTP</vt:lpstr>
      <vt:lpstr>Disponibilità a pagare WTP</vt:lpstr>
      <vt:lpstr>Disponibilità ad accettare WTA</vt:lpstr>
      <vt:lpstr>TEST EDONISTICI</vt:lpstr>
      <vt:lpstr>Il test di laboratorio</vt:lpstr>
      <vt:lpstr>Test di locazione centrale</vt:lpstr>
      <vt:lpstr>Il test di uso domestico (home use test),</vt:lpstr>
      <vt:lpstr>Test di simulazione di mercato</vt:lpstr>
      <vt:lpstr>TEST ANALITICI</vt:lpstr>
      <vt:lpstr>TEST DISCRIMINANTI</vt:lpstr>
      <vt:lpstr>Test di confronto a coppie </vt:lpstr>
      <vt:lpstr>Modalità di esecuzione</vt:lpstr>
      <vt:lpstr>Probabilità di riuscita</vt:lpstr>
      <vt:lpstr>Espressione dei risultati</vt:lpstr>
      <vt:lpstr>Tabella di significatività p = 1/2</vt:lpstr>
      <vt:lpstr>Limiti</vt:lpstr>
      <vt:lpstr>Test triangolare</vt:lpstr>
      <vt:lpstr>Test triangolare</vt:lpstr>
      <vt:lpstr>Presentazione standard di PowerPoint</vt:lpstr>
      <vt:lpstr>Probabilità di riuscita</vt:lpstr>
      <vt:lpstr>Presentazione standard di PowerPoint</vt:lpstr>
      <vt:lpstr>Tabella di significatività p = 1/3</vt:lpstr>
      <vt:lpstr>Vantaggi e limiti</vt:lpstr>
      <vt:lpstr>Presentazione standard di PowerPoint</vt:lpstr>
      <vt:lpstr>Modalità di esecuzione</vt:lpstr>
      <vt:lpstr>Modalità di esecuzione</vt:lpstr>
      <vt:lpstr>Limiti e vantaggi</vt:lpstr>
      <vt:lpstr>Presentazione standard di PowerPoint</vt:lpstr>
      <vt:lpstr>Test dell’appaiamento</vt:lpstr>
      <vt:lpstr>Estensione dei test discriminanti</vt:lpstr>
      <vt:lpstr>Estensione dei test discriminanti</vt:lpstr>
      <vt:lpstr>Espressione dei risultati</vt:lpstr>
      <vt:lpstr>Espressione dei risultati</vt:lpstr>
      <vt:lpstr>Tabella di significatività p = ½ bilaterale</vt:lpstr>
      <vt:lpstr>TEST QUANTITATIVI</vt:lpstr>
      <vt:lpstr>Test dell’ordinamento</vt:lpstr>
      <vt:lpstr>Modalità di esecuzione</vt:lpstr>
      <vt:lpstr>Valutazione dei risultati</vt:lpstr>
      <vt:lpstr>Tabella  ordinamento</vt:lpstr>
      <vt:lpstr>Valutazione dei risultati</vt:lpstr>
      <vt:lpstr>Analisi quali-quantitativa</vt:lpstr>
      <vt:lpstr>Test descrittivi analitici</vt:lpstr>
      <vt:lpstr>Fasi del test – QDA (Analisi quantitativa descrittiva)</vt:lpstr>
      <vt:lpstr> a) Selezione degli attributi</vt:lpstr>
      <vt:lpstr> b) Calibrazione del panel</vt:lpstr>
      <vt:lpstr> c) Valutazione su una scala</vt:lpstr>
      <vt:lpstr>Scale implicite</vt:lpstr>
      <vt:lpstr>Scale esplicite</vt:lpstr>
      <vt:lpstr>Lunghezza scala</vt:lpstr>
      <vt:lpstr>Strutturazione scheda</vt:lpstr>
      <vt:lpstr>Presentazione standard di PowerPoint</vt:lpstr>
      <vt:lpstr>Espressione risultati intensità (cm)</vt:lpstr>
      <vt:lpstr>Elaborazione visiva del risultato QDA</vt:lpstr>
      <vt:lpstr>Ripetizione del test</vt:lpstr>
      <vt:lpstr>Ricalibrazione</vt:lpstr>
      <vt:lpstr>Calibrazione ‘a posteriori’</vt:lpstr>
      <vt:lpstr>Selezione dei componenti per panel di assaggiatori </vt:lpstr>
      <vt:lpstr>Testare l’idoneità degli assaggiatori</vt:lpstr>
      <vt:lpstr> Familiarizzazione con gusti e sensazioni </vt:lpstr>
      <vt:lpstr>Familiarizzazione con gusti e sensazioni</vt:lpstr>
      <vt:lpstr>Familiarizzazione con sensazioni gustative</vt:lpstr>
      <vt:lpstr>Test di familiarizzazione</vt:lpstr>
      <vt:lpstr>Test di familiarizzazione</vt:lpstr>
      <vt:lpstr> Test di riconoscimento</vt:lpstr>
      <vt:lpstr>Test di riconoscimento</vt:lpstr>
      <vt:lpstr>Test di riconoscimento</vt:lpstr>
      <vt:lpstr>Test di soglia gustativa</vt:lpstr>
      <vt:lpstr>Concentrazioni per test di soglia</vt:lpstr>
      <vt:lpstr> Familiarizzazione con sensazioni olfattive</vt:lpstr>
      <vt:lpstr>Quali odori utilizzare?</vt:lpstr>
      <vt:lpstr>Come sottoporre gli odori:</vt:lpstr>
      <vt:lpstr> Test di riconoscimento</vt:lpstr>
      <vt:lpstr>Test di soglia olfattiva</vt:lpstr>
      <vt:lpstr>Test discriminanti</vt:lpstr>
      <vt:lpstr>Test discriminanti</vt:lpstr>
      <vt:lpstr>Capacità di ordinamento</vt:lpstr>
      <vt:lpstr>Test di ordinamento</vt:lpstr>
      <vt:lpstr>Selezione assaggiatori </vt:lpstr>
      <vt:lpstr>Selezione assaggiatori:  analisi sequenziale </vt:lpstr>
      <vt:lpstr>Calcolo di L0 ed L1 (1)</vt:lpstr>
      <vt:lpstr>Calcolo di L0 ed L1 (2)</vt:lpstr>
      <vt:lpstr>Grafico per analisi sequenziale  (p0 = 0,45; p1 = 0,70; α = β = 0,05)</vt:lpstr>
      <vt:lpstr>Abilità descrittiva</vt:lpstr>
      <vt:lpstr>Stimoli olfattivi o aromatici</vt:lpstr>
      <vt:lpstr>Assaggiatore addestrato</vt:lpstr>
      <vt:lpstr>Cause di variabilità dei giudizi</vt:lpstr>
      <vt:lpstr>Il panel ed il laboratorio</vt:lpstr>
      <vt:lpstr>Struttura del panel</vt:lpstr>
      <vt:lpstr>Laboratorio di analisi sensoriale</vt:lpstr>
      <vt:lpstr>Sala degustazione</vt:lpstr>
      <vt:lpstr>Illuminanti standard</vt:lpstr>
      <vt:lpstr>Postazioni d’assaggio</vt:lpstr>
      <vt:lpstr>Cabine</vt:lpstr>
      <vt:lpstr>Cabine per campioni numerosi</vt:lpstr>
      <vt:lpstr>Disposizione per ottimizzare distribuzione</vt:lpstr>
      <vt:lpstr>Tavola rotonda</vt:lpstr>
      <vt:lpstr>Strumentazioni ausiliari </vt:lpstr>
      <vt:lpstr>Bicchiere ISO per l’olio di oliva </vt:lpstr>
      <vt:lpstr>Bicchiere ISO per il vino </vt:lpstr>
      <vt:lpstr>Fine corso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ANALISI SENSORIALE</dc:title>
  <dc:creator>p4</dc:creator>
  <cp:lastModifiedBy>Microsoft Office User</cp:lastModifiedBy>
  <cp:revision>1</cp:revision>
  <dcterms:created xsi:type="dcterms:W3CDTF">2012-03-19T08:45:06Z</dcterms:created>
  <dcterms:modified xsi:type="dcterms:W3CDTF">2022-03-23T15:10:11Z</dcterms:modified>
</cp:coreProperties>
</file>