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62"/>
  </p:notesMasterIdLst>
  <p:handoutMasterIdLst>
    <p:handoutMasterId r:id="rId63"/>
  </p:handoutMasterIdLst>
  <p:sldIdLst>
    <p:sldId id="373" r:id="rId5"/>
    <p:sldId id="261" r:id="rId6"/>
    <p:sldId id="280" r:id="rId7"/>
    <p:sldId id="273" r:id="rId8"/>
    <p:sldId id="519" r:id="rId9"/>
    <p:sldId id="539" r:id="rId10"/>
    <p:sldId id="500" r:id="rId11"/>
    <p:sldId id="501" r:id="rId12"/>
    <p:sldId id="502" r:id="rId13"/>
    <p:sldId id="503" r:id="rId14"/>
    <p:sldId id="504" r:id="rId15"/>
    <p:sldId id="505" r:id="rId16"/>
    <p:sldId id="535" r:id="rId17"/>
    <p:sldId id="506" r:id="rId18"/>
    <p:sldId id="507" r:id="rId19"/>
    <p:sldId id="508" r:id="rId20"/>
    <p:sldId id="509" r:id="rId21"/>
    <p:sldId id="510" r:id="rId22"/>
    <p:sldId id="511" r:id="rId23"/>
    <p:sldId id="544" r:id="rId24"/>
    <p:sldId id="545" r:id="rId25"/>
    <p:sldId id="546" r:id="rId26"/>
    <p:sldId id="512" r:id="rId27"/>
    <p:sldId id="536" r:id="rId28"/>
    <p:sldId id="513" r:id="rId29"/>
    <p:sldId id="514" r:id="rId30"/>
    <p:sldId id="515" r:id="rId31"/>
    <p:sldId id="516" r:id="rId32"/>
    <p:sldId id="537" r:id="rId33"/>
    <p:sldId id="517" r:id="rId34"/>
    <p:sldId id="518" r:id="rId35"/>
    <p:sldId id="521" r:id="rId36"/>
    <p:sldId id="520" r:id="rId37"/>
    <p:sldId id="522" r:id="rId38"/>
    <p:sldId id="523" r:id="rId39"/>
    <p:sldId id="524" r:id="rId40"/>
    <p:sldId id="526" r:id="rId41"/>
    <p:sldId id="525" r:id="rId42"/>
    <p:sldId id="538" r:id="rId43"/>
    <p:sldId id="527" r:id="rId44"/>
    <p:sldId id="528" r:id="rId45"/>
    <p:sldId id="529" r:id="rId46"/>
    <p:sldId id="540" r:id="rId47"/>
    <p:sldId id="541" r:id="rId48"/>
    <p:sldId id="542" r:id="rId49"/>
    <p:sldId id="543" r:id="rId50"/>
    <p:sldId id="530" r:id="rId51"/>
    <p:sldId id="531" r:id="rId52"/>
    <p:sldId id="532" r:id="rId53"/>
    <p:sldId id="547" r:id="rId54"/>
    <p:sldId id="548" r:id="rId55"/>
    <p:sldId id="549" r:id="rId56"/>
    <p:sldId id="533" r:id="rId57"/>
    <p:sldId id="534" r:id="rId58"/>
    <p:sldId id="550" r:id="rId59"/>
    <p:sldId id="551" r:id="rId60"/>
    <p:sldId id="552" r:id="rId61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Santinelli" initials="GS" lastIdx="1" clrIdx="0">
    <p:extLst>
      <p:ext uri="{19B8F6BF-5375-455C-9EA6-DF929625EA0E}">
        <p15:presenceInfo xmlns:p15="http://schemas.microsoft.com/office/powerpoint/2012/main" userId="S::Santinelli.2215829@studenti.uniroma1.it::824e9d55-68a3-4902-aecc-d0672f3fcb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75F"/>
    <a:srgbClr val="43467B"/>
    <a:srgbClr val="E58C09"/>
    <a:srgbClr val="EEEEEE"/>
    <a:srgbClr val="F69E1D"/>
    <a:srgbClr val="E19E6B"/>
    <a:srgbClr val="EEC621"/>
    <a:srgbClr val="AEA422"/>
    <a:srgbClr val="75503A"/>
    <a:srgbClr val="DDB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6EBFA4-1BC5-49C9-9711-B2794B10A421}" type="datetime1">
              <a:rPr lang="it-IT" smtClean="0">
                <a:latin typeface="Tw Cen MT" panose="020B0602020104020603" pitchFamily="34" charset="0"/>
              </a:rPr>
              <a:t>27/10/25</a:t>
            </a:fld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>
              <a:latin typeface="Tw Cen MT" panose="020B0602020104020603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it-IT" smtClean="0">
                <a:latin typeface="Tw Cen MT" panose="020B0602020104020603" pitchFamily="34" charset="0"/>
              </a:rPr>
              <a:t>‹N›</a:t>
            </a:fld>
            <a:endParaRPr lang="it-IT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4T07:47:24.57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1 1 8665,'35'0'0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6:34:47.510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50 100 9922,'0'-33'0,"0"0"0,-6 21 0,-10-4 0,10 10 0,-16 6 0,22 0 0,0 0 0,0 22 0,0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13T17:09:05.566"/>
    </inkml:context>
    <inkml:brush xml:id="br0">
      <inkml:brushProperty name="width" value="0.06" units="cm"/>
      <inkml:brushProperty name="height" value="0.06" units="cm"/>
    </inkml:brush>
  </inkml:definitions>
  <inkml:trace contextRef="#ctx0" brushRef="#br0">27 1 9209,'-3'26'0,"-6"0"0,6 1 0,-5-1 0,5 0 0,14-11 0,4-3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C3F789C-A80B-4C65-96CE-E17EF7ED4642}" type="datetime1">
              <a:rPr lang="it-IT" noProof="0" smtClean="0"/>
              <a:t>27/10/25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w Cen MT" panose="020B0602020104020603" pitchFamily="34" charset="0"/>
              </a:defRPr>
            </a:lvl1pPr>
          </a:lstStyle>
          <a:p>
            <a:pPr rtl="0"/>
            <a:fld id="{DAE5FABD-26C8-4F74-B1E3-45BC91BC9D7B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98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746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it-IT" smtClean="0"/>
              <a:pPr rtl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91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_Cur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2625404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1552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9542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Smeral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7148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1497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3237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cele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1766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Grig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5362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Blu_patch triangol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605BCA9F-FC20-461D-9118-7EC2AC28D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0409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4213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33771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139208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immagine_barra forme bianc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4772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 orizzontal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641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964095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7005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0030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à immagin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8376498-C218-4EDB-8416-A59802EF2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1EC81B64-070E-43F3-BCB5-833AB965D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6643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à immagine immagini multiple titolo due colonne contenuto e 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96DE17A8-F4B7-4571-A6E8-FD28BA425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5" name="Segnaposto immagine 8">
            <a:extLst>
              <a:ext uri="{FF2B5EF4-FFF2-40B4-BE49-F238E27FC236}">
                <a16:creationId xmlns:a16="http://schemas.microsoft.com/office/drawing/2014/main" id="{9D9A0502-98A2-467D-BE1C-CE8391C73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8298DB4E-3B92-4CA4-852A-9F647E721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6942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 con barra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12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460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91470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50D09E5B-B146-4D08-82EC-846DD89B0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88940597-2E9A-4141-B2D0-C488487F1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EA44EEDB-C599-41AA-9D84-D53811C2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FE574478-76DE-4613-8FBD-36B353081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69565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magine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17C4BA0D-DEC0-450E-8F4D-B0E6D2D7D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6" name="Segnaposto testo 16">
            <a:extLst>
              <a:ext uri="{FF2B5EF4-FFF2-40B4-BE49-F238E27FC236}">
                <a16:creationId xmlns:a16="http://schemas.microsoft.com/office/drawing/2014/main" id="{16932398-C947-4474-88D6-4117EC3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Contenuto importante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1976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3416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80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otitolo contenuto e metà immagine_barra forme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2" name="Segnaposto contenuto 6">
            <a:extLst>
              <a:ext uri="{FF2B5EF4-FFF2-40B4-BE49-F238E27FC236}">
                <a16:creationId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5" name="Segnaposto immagine 7">
            <a:extLst>
              <a:ext uri="{FF2B5EF4-FFF2-40B4-BE49-F238E27FC236}">
                <a16:creationId xmlns:a16="http://schemas.microsoft.com/office/drawing/2014/main" id="{6C4C965C-0B8E-48F5-AAAC-C3237DC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contenuto 6">
            <a:extLst>
              <a:ext uri="{FF2B5EF4-FFF2-40B4-BE49-F238E27FC236}">
                <a16:creationId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AFE200E7-D3F0-41C3-92B0-E0967703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5668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2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62157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55214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88549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5021885"/>
            <a:ext cx="3810000" cy="341632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</p:spTree>
    <p:extLst>
      <p:ext uri="{BB962C8B-B14F-4D97-AF65-F5344CB8AC3E}">
        <p14:creationId xmlns:p14="http://schemas.microsoft.com/office/powerpoint/2010/main" val="2847411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icona contenuto 3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4" name="Segnaposto immagine 7">
            <a:extLst>
              <a:ext uri="{FF2B5EF4-FFF2-40B4-BE49-F238E27FC236}">
                <a16:creationId xmlns:a16="http://schemas.microsoft.com/office/drawing/2014/main" id="{37CF37DF-A8A3-42D8-BAFE-0F56DCEC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20" name="Segnaposto contenuto 6">
            <a:extLst>
              <a:ext uri="{FF2B5EF4-FFF2-40B4-BE49-F238E27FC236}">
                <a16:creationId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22" name="Segnaposto immagine 7">
            <a:extLst>
              <a:ext uri="{FF2B5EF4-FFF2-40B4-BE49-F238E27FC236}">
                <a16:creationId xmlns:a16="http://schemas.microsoft.com/office/drawing/2014/main" id="{F79C998E-1F82-4AC1-AD39-82F45A05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it-IT" noProof="0"/>
              <a:t>Testo descrizione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9" name="Segnaposto immagine 7">
            <a:extLst>
              <a:ext uri="{FF2B5EF4-FFF2-40B4-BE49-F238E27FC236}">
                <a16:creationId xmlns:a16="http://schemas.microsoft.com/office/drawing/2014/main" id="{68F52DD2-B3F0-4652-8C7B-96406F99F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Icona</a:t>
            </a:r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79F57DF2-7AB9-4D3A-AADE-E93D5621B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5897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6B9C406-BFD3-481F-9B48-3DCA3A330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AF3D50D-B3D8-4A41-84D8-4BE250D1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1</a:t>
            </a:r>
          </a:p>
        </p:txBody>
      </p:sp>
      <p:sp>
        <p:nvSpPr>
          <p:cNvPr id="30" name="Segnaposto immagine 8">
            <a:extLst>
              <a:ext uri="{FF2B5EF4-FFF2-40B4-BE49-F238E27FC236}">
                <a16:creationId xmlns:a16="http://schemas.microsoft.com/office/drawing/2014/main" id="{6321F101-EC7B-4128-A7FA-373AC507D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2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229667AF-39CB-43E6-8D30-A2DDF8365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immagine 3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35" name="Segnaposto testo 7">
            <a:extLst>
              <a:ext uri="{FF2B5EF4-FFF2-40B4-BE49-F238E27FC236}">
                <a16:creationId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</p:spTree>
    <p:extLst>
      <p:ext uri="{BB962C8B-B14F-4D97-AF65-F5344CB8AC3E}">
        <p14:creationId xmlns:p14="http://schemas.microsoft.com/office/powerpoint/2010/main" val="1184759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6B4884FC-8C22-42B9-9E84-2B12AC733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immagine 8">
            <a:extLst>
              <a:ext uri="{FF2B5EF4-FFF2-40B4-BE49-F238E27FC236}">
                <a16:creationId xmlns:a16="http://schemas.microsoft.com/office/drawing/2014/main" id="{D7401DA1-CBDE-40D5-856F-25C28280F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31598D0-210A-4FC8-9A7B-BFA0921CF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606439E2-68F5-46DF-9799-ABBEBECFD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BDA24073-E1E8-43FF-B135-B2947B9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immagine 8">
            <a:extLst>
              <a:ext uri="{FF2B5EF4-FFF2-40B4-BE49-F238E27FC236}">
                <a16:creationId xmlns:a16="http://schemas.microsoft.com/office/drawing/2014/main" id="{DAD1D946-AD65-4E2D-A739-D93BA1AC1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immagine 8">
            <a:extLst>
              <a:ext uri="{FF2B5EF4-FFF2-40B4-BE49-F238E27FC236}">
                <a16:creationId xmlns:a16="http://schemas.microsoft.com/office/drawing/2014/main" id="{036FD13F-5CDF-4A6F-A890-1F23EA59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4EA974DF-48E5-46E7-9453-8A47028B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A85692E-DBD5-4FD7-95CA-849C10263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606422F5-A2F2-43D5-84EE-F875A28A7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DEE070FD-95C9-4396-B429-69E1E14E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immagine 8">
            <a:extLst>
              <a:ext uri="{FF2B5EF4-FFF2-40B4-BE49-F238E27FC236}">
                <a16:creationId xmlns:a16="http://schemas.microsoft.com/office/drawing/2014/main" id="{5A9E7D40-35C3-4F7D-AAB6-D4168037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3" name="Segnaposto immagine 8">
            <a:extLst>
              <a:ext uri="{FF2B5EF4-FFF2-40B4-BE49-F238E27FC236}">
                <a16:creationId xmlns:a16="http://schemas.microsoft.com/office/drawing/2014/main" id="{13CB6343-C37E-4656-A566-EA9A3A1B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4" name="Segnaposto testo 7">
            <a:extLst>
              <a:ext uri="{FF2B5EF4-FFF2-40B4-BE49-F238E27FC236}">
                <a16:creationId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7" name="Segnaposto testo 7">
            <a:extLst>
              <a:ext uri="{FF2B5EF4-FFF2-40B4-BE49-F238E27FC236}">
                <a16:creationId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62221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26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78265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titolo_Giallo in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6431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_Org grafic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0CE973A6-10E7-4E33-AA8B-7240F9197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immagine 8">
            <a:extLst>
              <a:ext uri="{FF2B5EF4-FFF2-40B4-BE49-F238E27FC236}">
                <a16:creationId xmlns:a16="http://schemas.microsoft.com/office/drawing/2014/main" id="{48934421-B8F7-41B6-9EC4-5E3C49742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INSERIRE IL TESTO 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66B4E82-4E92-438C-9DBD-FDAC98DB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immagine 8">
            <a:extLst>
              <a:ext uri="{FF2B5EF4-FFF2-40B4-BE49-F238E27FC236}">
                <a16:creationId xmlns:a16="http://schemas.microsoft.com/office/drawing/2014/main" id="{5C2A05E4-0266-470B-94B6-0EA500EFD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9" name="Segnaposto immagine 8">
            <a:extLst>
              <a:ext uri="{FF2B5EF4-FFF2-40B4-BE49-F238E27FC236}">
                <a16:creationId xmlns:a16="http://schemas.microsoft.com/office/drawing/2014/main" id="{DC756ECA-27F0-4309-A411-2021931A3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0" name="Segnaposto testo 7">
            <a:extLst>
              <a:ext uri="{FF2B5EF4-FFF2-40B4-BE49-F238E27FC236}">
                <a16:creationId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1" name="Segnaposto testo 7">
            <a:extLst>
              <a:ext uri="{FF2B5EF4-FFF2-40B4-BE49-F238E27FC236}">
                <a16:creationId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2" name="Segnaposto immagine 8">
            <a:extLst>
              <a:ext uri="{FF2B5EF4-FFF2-40B4-BE49-F238E27FC236}">
                <a16:creationId xmlns:a16="http://schemas.microsoft.com/office/drawing/2014/main" id="{CC2A50A3-3A8F-469D-B16E-A06FD4C2A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3" name="Segnaposto testo 7">
            <a:extLst>
              <a:ext uri="{FF2B5EF4-FFF2-40B4-BE49-F238E27FC236}">
                <a16:creationId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4" name="Segnaposto testo 7">
            <a:extLst>
              <a:ext uri="{FF2B5EF4-FFF2-40B4-BE49-F238E27FC236}">
                <a16:creationId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ADC5446D-3469-43DA-ACE3-2AEC5B903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27" name="Segnaposto testo 7">
            <a:extLst>
              <a:ext uri="{FF2B5EF4-FFF2-40B4-BE49-F238E27FC236}">
                <a16:creationId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28" name="Segnaposto immagine 8">
            <a:extLst>
              <a:ext uri="{FF2B5EF4-FFF2-40B4-BE49-F238E27FC236}">
                <a16:creationId xmlns:a16="http://schemas.microsoft.com/office/drawing/2014/main" id="{BF024C2A-A070-4BF1-BA78-8FDD47DE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0" name="Segnaposto testo 7">
            <a:extLst>
              <a:ext uri="{FF2B5EF4-FFF2-40B4-BE49-F238E27FC236}">
                <a16:creationId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49030BC1-7B5E-4BBD-AB44-8615DCFD4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2" name="Segnaposto testo 7">
            <a:extLst>
              <a:ext uri="{FF2B5EF4-FFF2-40B4-BE49-F238E27FC236}">
                <a16:creationId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A69BD202-1C38-47A5-8B06-0AADB78AA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gnaposto immagine 8">
            <a:extLst>
              <a:ext uri="{FF2B5EF4-FFF2-40B4-BE49-F238E27FC236}">
                <a16:creationId xmlns:a16="http://schemas.microsoft.com/office/drawing/2014/main" id="{68CF0B9D-069C-46BA-9B77-7BDE114F3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39" name="Segnaposto testo 7">
            <a:extLst>
              <a:ext uri="{FF2B5EF4-FFF2-40B4-BE49-F238E27FC236}">
                <a16:creationId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0" name="Segnaposto testo 7">
            <a:extLst>
              <a:ext uri="{FF2B5EF4-FFF2-40B4-BE49-F238E27FC236}">
                <a16:creationId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1" name="Segnaposto immagine 8">
            <a:extLst>
              <a:ext uri="{FF2B5EF4-FFF2-40B4-BE49-F238E27FC236}">
                <a16:creationId xmlns:a16="http://schemas.microsoft.com/office/drawing/2014/main" id="{65909E03-0C86-44C4-9260-484E8CF6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2" name="Segnaposto testo 7">
            <a:extLst>
              <a:ext uri="{FF2B5EF4-FFF2-40B4-BE49-F238E27FC236}">
                <a16:creationId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3" name="Segnaposto testo 7">
            <a:extLst>
              <a:ext uri="{FF2B5EF4-FFF2-40B4-BE49-F238E27FC236}">
                <a16:creationId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4" name="Segnaposto immagine 8">
            <a:extLst>
              <a:ext uri="{FF2B5EF4-FFF2-40B4-BE49-F238E27FC236}">
                <a16:creationId xmlns:a16="http://schemas.microsoft.com/office/drawing/2014/main" id="{A968314E-9F6B-4D90-BC2A-C5BB6AC70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6" name="Segnaposto testo 7">
            <a:extLst>
              <a:ext uri="{FF2B5EF4-FFF2-40B4-BE49-F238E27FC236}">
                <a16:creationId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47" name="Segnaposto immagine 8">
            <a:extLst>
              <a:ext uri="{FF2B5EF4-FFF2-40B4-BE49-F238E27FC236}">
                <a16:creationId xmlns:a16="http://schemas.microsoft.com/office/drawing/2014/main" id="{1D462CE1-BEE9-45C4-AB54-354D05E69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48" name="Segnaposto testo 7">
            <a:extLst>
              <a:ext uri="{FF2B5EF4-FFF2-40B4-BE49-F238E27FC236}">
                <a16:creationId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NOME</a:t>
            </a:r>
          </a:p>
        </p:txBody>
      </p:sp>
      <p:sp>
        <p:nvSpPr>
          <p:cNvPr id="49" name="Segnaposto testo 7">
            <a:extLst>
              <a:ext uri="{FF2B5EF4-FFF2-40B4-BE49-F238E27FC236}">
                <a16:creationId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102046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lato patch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724AA86D-A811-42CE-8C83-8053DFC66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89314C5F-7D40-40CF-8951-9660A5ACE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00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b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9270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didascalia immagine_arancio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8570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15752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317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7B86D83E-A097-4B71-82C6-197A18DD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A2552DEC-1A1C-4055-B5AF-D7C79652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565D4960-2277-429C-B87B-08014535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98610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immagine 8">
            <a:extLst>
              <a:ext uri="{FF2B5EF4-FFF2-40B4-BE49-F238E27FC236}">
                <a16:creationId xmlns:a16="http://schemas.microsoft.com/office/drawing/2014/main" id="{489EE1C9-68AE-4BDD-B34C-9DE809C4D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6" name="Segnaposto testo 16">
            <a:extLst>
              <a:ext uri="{FF2B5EF4-FFF2-40B4-BE49-F238E27FC236}">
                <a16:creationId xmlns:a16="http://schemas.microsoft.com/office/drawing/2014/main" id="{9F89ADF8-2320-4EC3-98EA-5CB618A5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66253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7354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931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titolo_Giallo intens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5320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0636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6E015B08-6C1F-4B1F-8038-D3C209BA0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A222F077-B5D5-442D-BB60-47BE1094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4E78EDD8-13BF-4551-BD7B-C04131A68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64389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egnaposto testo 52">
            <a:extLst>
              <a:ext uri="{FF2B5EF4-FFF2-40B4-BE49-F238E27FC236}">
                <a16:creationId xmlns:a16="http://schemas.microsoft.com/office/drawing/2014/main" id="{4016877F-9863-4CBC-B4AF-D4764DBA6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rtl="0"/>
            <a:r>
              <a:rPr lang="it-IT" noProof="0"/>
              <a:t>I</a:t>
            </a:r>
          </a:p>
        </p:txBody>
      </p:sp>
      <p:sp>
        <p:nvSpPr>
          <p:cNvPr id="48" name="Figura a mano libera: Forma 47">
            <a:extLst>
              <a:ext uri="{FF2B5EF4-FFF2-40B4-BE49-F238E27FC236}">
                <a16:creationId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Figura a mano libera: Forma 48">
            <a:extLst>
              <a:ext uri="{FF2B5EF4-FFF2-40B4-BE49-F238E27FC236}">
                <a16:creationId xmlns:a16="http://schemas.microsoft.com/office/drawing/2014/main" id="{B8546525-A0E6-4238-93BC-5D43C93A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E905A207-2310-4F94-86E5-13B4CCC35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it-IT" noProof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</p:spTree>
    <p:extLst>
      <p:ext uri="{BB962C8B-B14F-4D97-AF65-F5344CB8AC3E}">
        <p14:creationId xmlns:p14="http://schemas.microsoft.com/office/powerpoint/2010/main" val="39325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32EC3EF4-A2D5-4058-977A-74A37AC36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4E7C74DD-4244-46B7-8336-30F7151DB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9DC663CF-0C67-4619-B40E-7832C4DA1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6122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018BFA80-A3BB-4316-BD6E-3E5F6B4D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8F962CE0-5C0C-48F3-A07B-34E33D670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2" name="Segnaposto testo 16">
            <a:extLst>
              <a:ext uri="{FF2B5EF4-FFF2-40B4-BE49-F238E27FC236}">
                <a16:creationId xmlns:a16="http://schemas.microsoft.com/office/drawing/2014/main" id="{654457EF-8A97-4FCA-9870-5095D09BF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CC06030-90E1-4B3F-AFDF-369354FBF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3485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04480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iusura- Graz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GRAZIE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2553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FC033E0E-968F-40A8-BE78-354499D7F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9454D95-B362-4CB6-B706-EB2022A3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499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623EB06-2F79-4698-807D-96A58B4F1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FF9E63E5-568A-4FA2-9851-E5BFA12B8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D6D785D2-DAEB-48F3-AB8A-2954F03AC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BB42ECCE-195D-45F5-94EB-137CEFCFE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60131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9246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mfasi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B42CCEE-B750-4EF9-BAE5-217844AE7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0"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B1F422E5-0916-42D9-AC79-50E4FC133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Inserisci immagine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3416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Inserire testo aggiuntivo 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0594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ustomXml" Target="../ink/ink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454C5448-5DFC-9E03-F68C-7D6FB2601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93077" y="0"/>
            <a:ext cx="19700363" cy="14179611"/>
          </a:xfrm>
          <a:solidFill>
            <a:schemeClr val="tx1"/>
          </a:solidFill>
        </p:spPr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6D7AF60-A054-A06D-8E8E-DD74C7E6C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34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3E1E4-7CA3-0C25-19CC-38351251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/>
              <a:t>Cinque gruppi di strategie di dark pattern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251B7B-5265-85AA-5AF7-ACF792C69B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/>
              <a:t>persistenza oltre una o più interazioni; reindirizzamento fastidioso che disturba l’utente.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BD9E8D-9571-A64B-0173-F204113768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4210" y="2180934"/>
            <a:ext cx="2459789" cy="1005938"/>
          </a:xfrm>
        </p:spPr>
        <p:txBody>
          <a:bodyPr/>
          <a:lstStyle/>
          <a:p>
            <a:r>
              <a:rPr lang="it-IT" sz="3100" dirty="0" err="1"/>
              <a:t>Nagging</a:t>
            </a:r>
            <a:endParaRPr lang="it-IT" sz="3100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9D5039D-889C-7528-403F-FFCC68EE8EE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562600" y="3988973"/>
            <a:ext cx="5901458" cy="573362"/>
          </a:xfrm>
        </p:spPr>
        <p:txBody>
          <a:bodyPr>
            <a:normAutofit fontScale="92500" lnSpcReduction="10000"/>
          </a:bodyPr>
          <a:lstStyle/>
          <a:p>
            <a:r>
              <a:rPr lang="it-IT"/>
              <a:t>rendere un processo più difficile del necessario per dissuadere certe azioni.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F205E13-CBC9-F193-B593-6627CC62C5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74210" y="3943751"/>
            <a:ext cx="3810000" cy="438582"/>
          </a:xfrm>
        </p:spPr>
        <p:txBody>
          <a:bodyPr/>
          <a:lstStyle/>
          <a:p>
            <a:r>
              <a:rPr lang="it-IT" sz="2500" dirty="0"/>
              <a:t>Ostruzione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D0C1DE7-7C60-5523-4662-B4D3E57B2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10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561ECBC-BF68-9E69-D38A-2D329AB9AA4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333999" y="5380498"/>
            <a:ext cx="5901458" cy="1005939"/>
          </a:xfrm>
        </p:spPr>
        <p:txBody>
          <a:bodyPr/>
          <a:lstStyle/>
          <a:p>
            <a:r>
              <a:rPr lang="it-IT"/>
              <a:t>nascondere, mascherare o ritardare informazioni rilevanti, complicando la scelta dell’utente.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6C2AC7B-38C2-13ED-273E-3073CB9C22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23505" y="5458736"/>
            <a:ext cx="3810000" cy="424732"/>
          </a:xfrm>
        </p:spPr>
        <p:txBody>
          <a:bodyPr/>
          <a:lstStyle/>
          <a:p>
            <a:r>
              <a:rPr lang="it-IT" dirty="0" err="1"/>
              <a:t>Sneaking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961862E-A7D0-AE71-9837-65E65ACF3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6676" y="1744987"/>
            <a:ext cx="1861941" cy="14777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88C0A96-F551-0E3D-3FCE-1FD1E2C0F8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1165" b="20786"/>
          <a:stretch>
            <a:fillRect/>
          </a:stretch>
        </p:blipFill>
        <p:spPr>
          <a:xfrm>
            <a:off x="442119" y="3383778"/>
            <a:ext cx="2694739" cy="135117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88DAA6A-BF51-D717-6782-2744AAA6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924" r="13784"/>
          <a:stretch>
            <a:fillRect/>
          </a:stretch>
        </p:blipFill>
        <p:spPr>
          <a:xfrm>
            <a:off x="275159" y="4717214"/>
            <a:ext cx="2453455" cy="207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32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F51730-0FF0-E6A9-BCB8-DEDAD2E46A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2600" y="1932391"/>
            <a:ext cx="5901458" cy="1005939"/>
          </a:xfrm>
        </p:spPr>
        <p:txBody>
          <a:bodyPr>
            <a:normAutofit/>
          </a:bodyPr>
          <a:lstStyle/>
          <a:p>
            <a:r>
              <a:rPr lang="it-IT" sz="2400"/>
              <a:t>manipolazione della UI che favorisce alcune azioni rispetto ad altre.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3F992B-2A91-01F2-791E-A716CE733A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1069" y="1665299"/>
            <a:ext cx="3810000" cy="1273031"/>
          </a:xfrm>
        </p:spPr>
        <p:txBody>
          <a:bodyPr/>
          <a:lstStyle/>
          <a:p>
            <a:pPr algn="ctr"/>
            <a:r>
              <a:rPr lang="it-IT" sz="2600" dirty="0"/>
              <a:t>Interferenza dell’interfaccia 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4E5C3A-1E9E-818A-AE4E-81FE822E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5717BDD-B7B3-FA50-40CD-040352296303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>
            <a:noAutofit/>
          </a:bodyPr>
          <a:lstStyle/>
          <a:p>
            <a:r>
              <a:rPr lang="it-IT" sz="2400"/>
              <a:t>obbligare l’utente a eseguire un’azione per accedere o continuare a usare una funzionalità.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D64F1E0-2729-3DA3-1472-49145A2763D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86000" y="4767969"/>
            <a:ext cx="3810000" cy="424732"/>
          </a:xfrm>
        </p:spPr>
        <p:txBody>
          <a:bodyPr/>
          <a:lstStyle/>
          <a:p>
            <a:r>
              <a:rPr lang="it-IT" dirty="0"/>
              <a:t>Azione forzata 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C6BE01B-F80F-A4C0-4309-07CF01C91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91" y="4538301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C3DE9-CE3A-3BDF-F0E1-E64031C3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56673"/>
            <a:ext cx="10805160" cy="707886"/>
          </a:xfrm>
        </p:spPr>
        <p:txBody>
          <a:bodyPr/>
          <a:lstStyle/>
          <a:p>
            <a:r>
              <a:rPr lang="it-IT" b="1"/>
              <a:t>Caratteristiche comuni dei dark pattern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A831A-F480-534D-AD52-93EC67766B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677354"/>
            <a:ext cx="3474720" cy="2957578"/>
          </a:xfrm>
        </p:spPr>
        <p:txBody>
          <a:bodyPr>
            <a:noAutofit/>
          </a:bodyPr>
          <a:lstStyle/>
          <a:p>
            <a:pPr algn="ctr"/>
            <a:r>
              <a:rPr lang="it-IT" sz="2100"/>
              <a:t>Fanno credere all’utente di avere sovranità sulle proprie azioni.</a:t>
            </a:r>
          </a:p>
          <a:p>
            <a:pPr algn="ctr"/>
            <a:r>
              <a:rPr lang="it-IT" sz="2100"/>
              <a:t>In realtà vincolano le scelte, limitano l’autonomia e creano sistemi di tracciamento auto-confermanti.</a:t>
            </a:r>
          </a:p>
          <a:p>
            <a:pPr algn="ctr"/>
            <a:r>
              <a:rPr lang="it-IT" sz="2100"/>
              <a:t>I comportamenti registrati non riflettono i bisogni reali, ma il modello imposto.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B38159-56AC-9319-90F8-2B2C9B3500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98487"/>
            <a:ext cx="3474720" cy="978867"/>
          </a:xfrm>
        </p:spPr>
        <p:txBody>
          <a:bodyPr/>
          <a:lstStyle/>
          <a:p>
            <a:r>
              <a:rPr lang="it-IT" sz="2800"/>
              <a:t>Illusione di controllo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4AFF18-29F4-57D1-6787-90C668DDD7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2260170"/>
            <a:ext cx="3474720" cy="3645744"/>
          </a:xfrm>
        </p:spPr>
        <p:txBody>
          <a:bodyPr>
            <a:noAutofit/>
          </a:bodyPr>
          <a:lstStyle/>
          <a:p>
            <a:r>
              <a:rPr lang="it-IT" sz="1900"/>
              <a:t>Privilegiano guadagni immediati rispetto a decisioni/relazioni di lungo periodo.</a:t>
            </a:r>
          </a:p>
          <a:p>
            <a:r>
              <a:rPr lang="it-IT" sz="1900"/>
              <a:t>Favoriscono l’uso compulsivo o dipendente della tecnologia.</a:t>
            </a:r>
          </a:p>
          <a:p>
            <a:r>
              <a:rPr lang="it-IT" sz="1900"/>
              <a:t>Meccanismi usati:</a:t>
            </a:r>
          </a:p>
          <a:p>
            <a:r>
              <a:rPr lang="it-IT" sz="1900"/>
              <a:t>Ricompense (es. “mi piace”).</a:t>
            </a:r>
          </a:p>
          <a:p>
            <a:r>
              <a:rPr lang="it-IT" sz="1900"/>
              <a:t>Pull to refresh (continua richiesta di aggiornamenti).</a:t>
            </a:r>
          </a:p>
          <a:p>
            <a:r>
              <a:rPr lang="it-IT" sz="1900"/>
              <a:t>Dinamiche disfunzionali, poco orientate al valore relazionale.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9645899-91DD-25AD-53EF-D96499C7F42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1698487"/>
            <a:ext cx="3474720" cy="2155246"/>
          </a:xfrm>
        </p:spPr>
        <p:txBody>
          <a:bodyPr/>
          <a:lstStyle/>
          <a:p>
            <a:r>
              <a:rPr lang="it-IT" sz="2500"/>
              <a:t>Enfasi sul breve termine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E873FD3-396C-0AAC-DA90-E850E06335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2677354"/>
            <a:ext cx="3474720" cy="3228559"/>
          </a:xfrm>
        </p:spPr>
        <p:txBody>
          <a:bodyPr>
            <a:noAutofit/>
          </a:bodyPr>
          <a:lstStyle/>
          <a:p>
            <a:pPr algn="ctr"/>
            <a:r>
              <a:rPr lang="it-IT" sz="2100"/>
              <a:t>Sfruttano risposte emotive per generare “miopia dei dati”:</a:t>
            </a:r>
          </a:p>
          <a:p>
            <a:pPr algn="ctr"/>
            <a:r>
              <a:rPr lang="it-IT" sz="2100"/>
              <a:t>L’utente si concentra sul beneficio immediato.</a:t>
            </a:r>
          </a:p>
          <a:p>
            <a:pPr algn="ctr"/>
            <a:r>
              <a:rPr lang="it-IT" sz="2100"/>
              <a:t>Non percepisce il quadro generale della profilazione dei dati che sta cedendo.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2D34FE0-88EA-E8D6-A622-6FD9BA2A76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1528305"/>
            <a:ext cx="3474720" cy="2862881"/>
          </a:xfrm>
        </p:spPr>
        <p:txBody>
          <a:bodyPr/>
          <a:lstStyle/>
          <a:p>
            <a:r>
              <a:rPr lang="it-IT" sz="2600"/>
              <a:t>Manipolazione delle emozioni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F272D9-2B87-A281-2BB0-42529457C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571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34920A8-CEE0-8654-84E1-794FB8D6D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13</a:t>
            </a:fld>
            <a:endParaRPr lang="it-IT" noProof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278459B7-F7D7-E491-574C-AE18D7A06365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1463728" y="774915"/>
            <a:ext cx="6369631" cy="8825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/>
              <a:t>Enfasi sul breve termine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D50CC519-C3A0-FB93-B700-ADF924814510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983454" y="1757101"/>
            <a:ext cx="5112546" cy="1884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Privilegiano guadagni immediati rispetto a decisioni/relazioni di lungo periodo.</a:t>
            </a:r>
          </a:p>
          <a:p>
            <a:pPr algn="ctr"/>
            <a:r>
              <a:rPr lang="it-IT" dirty="0"/>
              <a:t>Favoriscono l’uso compulsivo o dipendente della tecnologia.</a:t>
            </a:r>
          </a:p>
          <a:p>
            <a:pPr algn="ctr"/>
            <a:r>
              <a:rPr lang="it-IT" dirty="0"/>
              <a:t>Meccanismi usati:</a:t>
            </a:r>
          </a:p>
          <a:p>
            <a:pPr algn="ctr"/>
            <a:r>
              <a:rPr lang="it-IT" dirty="0"/>
              <a:t>Ricompense (es. “mi piace”).</a:t>
            </a:r>
          </a:p>
          <a:p>
            <a:pPr algn="ctr"/>
            <a:r>
              <a:rPr lang="it-IT" dirty="0" err="1"/>
              <a:t>Pull</a:t>
            </a:r>
            <a:r>
              <a:rPr lang="it-IT" dirty="0"/>
              <a:t> to refresh (continua richiesta di aggiornamenti).</a:t>
            </a:r>
          </a:p>
          <a:p>
            <a:pPr algn="ctr"/>
            <a:r>
              <a:rPr lang="it-IT" dirty="0"/>
              <a:t>Dinamiche disfunzionali, poco orientate al valore relazionale.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4F214A82-CFAC-AFCB-8612-4039412EE868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7124915" y="774915"/>
            <a:ext cx="4518445" cy="30788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600" dirty="0"/>
              <a:t>Manipolazione delle emozioni</a:t>
            </a:r>
          </a:p>
        </p:txBody>
      </p:sp>
      <p:sp>
        <p:nvSpPr>
          <p:cNvPr id="20" name="Segnaposto contenuto 9">
            <a:extLst>
              <a:ext uri="{FF2B5EF4-FFF2-40B4-BE49-F238E27FC236}">
                <a16:creationId xmlns:a16="http://schemas.microsoft.com/office/drawing/2014/main" id="{301ED5B9-000F-CFF7-2B26-50D043D33423}"/>
              </a:ext>
            </a:extLst>
          </p:cNvPr>
          <p:cNvSpPr txBox="1">
            <a:spLocks noGrp="1"/>
          </p:cNvSpPr>
          <p:nvPr>
            <p:ph sz="quarter" idx="23"/>
          </p:nvPr>
        </p:nvSpPr>
        <p:spPr>
          <a:xfrm>
            <a:off x="6888136" y="2022710"/>
            <a:ext cx="4755224" cy="3078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dirty="0"/>
              <a:t>Sfruttano risposte emotive per generare “miopia dei dati”:</a:t>
            </a:r>
          </a:p>
          <a:p>
            <a:pPr algn="ctr"/>
            <a:r>
              <a:rPr lang="it-IT" sz="2400" dirty="0"/>
              <a:t>L’utente si concentra sul beneficio immediato.</a:t>
            </a:r>
          </a:p>
          <a:p>
            <a:pPr algn="ctr"/>
            <a:r>
              <a:rPr lang="it-IT" sz="2400" dirty="0"/>
              <a:t>Non percepisce il quadro generale della </a:t>
            </a:r>
            <a:r>
              <a:rPr lang="it-IT" sz="2400" dirty="0" err="1"/>
              <a:t>profilazione</a:t>
            </a:r>
            <a:r>
              <a:rPr lang="it-IT" sz="2400" dirty="0"/>
              <a:t> dei dati che sta cedendo.</a:t>
            </a:r>
          </a:p>
        </p:txBody>
      </p:sp>
    </p:spTree>
    <p:extLst>
      <p:ext uri="{BB962C8B-B14F-4D97-AF65-F5344CB8AC3E}">
        <p14:creationId xmlns:p14="http://schemas.microsoft.com/office/powerpoint/2010/main" val="381486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E02D85B2-C5DC-0CCF-3D50-A91CDF1A29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75A480-3302-6DF2-37C9-CBD30752483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457" y="1189969"/>
            <a:ext cx="8997627" cy="4677431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C1556-3DBB-8FD1-F745-305902D61EB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048579" y="1570969"/>
            <a:ext cx="8094840" cy="3915430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/>
              <a:t>Rischi e criticità</a:t>
            </a:r>
          </a:p>
          <a:p>
            <a:pPr algn="ctr"/>
            <a:r>
              <a:rPr lang="it-IT" sz="3000" dirty="0"/>
              <a:t>Possono essere efficaci nel breve termine per gli obiettivi del brand.</a:t>
            </a:r>
          </a:p>
          <a:p>
            <a:pPr algn="ctr"/>
            <a:endParaRPr lang="it-IT" sz="3000" dirty="0"/>
          </a:p>
          <a:p>
            <a:pPr algn="ctr"/>
            <a:r>
              <a:rPr lang="it-IT" sz="3000" dirty="0"/>
              <a:t>A lungo andare:</a:t>
            </a:r>
          </a:p>
          <a:p>
            <a:pPr algn="ctr"/>
            <a:r>
              <a:rPr lang="it-IT" sz="3000" dirty="0"/>
              <a:t>Relazione debole con l’utente.</a:t>
            </a:r>
          </a:p>
          <a:p>
            <a:pPr algn="ctr"/>
            <a:r>
              <a:rPr lang="it-IT" sz="3000" dirty="0"/>
              <a:t>Problemi etici.</a:t>
            </a:r>
          </a:p>
          <a:p>
            <a:pPr algn="ctr"/>
            <a:r>
              <a:rPr lang="it-IT" sz="3000" dirty="0"/>
              <a:t>Possibile violazione delle normative recenti sulla privacy.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5C3BE74E-5175-39AD-52AE-E1B5720BD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6224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8FCD5CB-E5AD-F52A-BF99-312A3308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2181" y="653840"/>
            <a:ext cx="5156571" cy="1246495"/>
          </a:xfrm>
        </p:spPr>
        <p:txBody>
          <a:bodyPr>
            <a:normAutofit/>
          </a:bodyPr>
          <a:lstStyle/>
          <a:p>
            <a:pPr algn="ctr"/>
            <a:r>
              <a:rPr lang="it-IT" sz="2400" b="1"/>
              <a:t>11.1.3 – La centralità dell’esperienza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73E39B-82F2-0F43-D108-5093E3C42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15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C57DC8-50A8-7291-05B2-34339ABF1578}"/>
              </a:ext>
            </a:extLst>
          </p:cNvPr>
          <p:cNvSpPr txBox="1"/>
          <p:nvPr/>
        </p:nvSpPr>
        <p:spPr>
          <a:xfrm>
            <a:off x="4332237" y="316986"/>
            <a:ext cx="785976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endParaRPr lang="it-IT" sz="25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500" dirty="0" err="1"/>
              <a:t>Customer</a:t>
            </a:r>
            <a:r>
              <a:rPr lang="it-IT" sz="2500" dirty="0"/>
              <a:t> </a:t>
            </a:r>
            <a:r>
              <a:rPr lang="it-IT" sz="2500" dirty="0" err="1"/>
              <a:t>Experience</a:t>
            </a:r>
            <a:r>
              <a:rPr lang="it-IT" sz="2500" dirty="0"/>
              <a:t> (CX) → insieme di pensieri, emozioni e percezioni legate alle interazioni con un’organizzazione.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DC73A4A-8636-0998-691F-04AFA73E03C9}"/>
              </a:ext>
            </a:extLst>
          </p:cNvPr>
          <p:cNvSpPr txBox="1"/>
          <p:nvPr/>
        </p:nvSpPr>
        <p:spPr>
          <a:xfrm>
            <a:off x="245052" y="1834313"/>
            <a:ext cx="5156571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700" dirty="0"/>
              <a:t>Digital </a:t>
            </a:r>
            <a:r>
              <a:rPr lang="it-IT" sz="2700" dirty="0" err="1"/>
              <a:t>Customer</a:t>
            </a:r>
            <a:r>
              <a:rPr lang="it-IT" sz="2700" dirty="0"/>
              <a:t> </a:t>
            </a:r>
            <a:r>
              <a:rPr lang="it-IT" sz="2700" dirty="0" err="1"/>
              <a:t>Experience</a:t>
            </a:r>
            <a:r>
              <a:rPr lang="it-IT" sz="2700" dirty="0"/>
              <a:t> (DCX) → tutte le interazioni digitali di un cliente con un brand:</a:t>
            </a:r>
          </a:p>
          <a:p>
            <a:endParaRPr lang="it-IT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700" dirty="0"/>
              <a:t>sito web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700" dirty="0"/>
              <a:t>app mobili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700" dirty="0" err="1"/>
              <a:t>chatbot</a:t>
            </a:r>
            <a:endParaRPr lang="it-IT" sz="27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700" dirty="0"/>
              <a:t>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700" dirty="0"/>
              <a:t>altri </a:t>
            </a:r>
            <a:r>
              <a:rPr lang="it-IT" sz="2700" dirty="0" err="1"/>
              <a:t>touchpoint</a:t>
            </a:r>
            <a:r>
              <a:rPr lang="it-IT" sz="2700" dirty="0"/>
              <a:t> virtuali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BADEB3-A3CB-3CF3-2449-EB96C3254F3B}"/>
              </a:ext>
            </a:extLst>
          </p:cNvPr>
          <p:cNvSpPr txBox="1"/>
          <p:nvPr/>
        </p:nvSpPr>
        <p:spPr>
          <a:xfrm>
            <a:off x="6893856" y="2272592"/>
            <a:ext cx="466935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“Cosa rimane al cliente dopo l’interazione?”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D22AD7-AA74-BCF7-7619-050895A25901}"/>
              </a:ext>
            </a:extLst>
          </p:cNvPr>
          <p:cNvSpPr txBox="1"/>
          <p:nvPr/>
        </p:nvSpPr>
        <p:spPr>
          <a:xfrm>
            <a:off x="4714391" y="3267245"/>
            <a:ext cx="72325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Elementi chiave della Digital </a:t>
            </a:r>
            <a:r>
              <a:rPr lang="it-IT" sz="2200" b="1" dirty="0" err="1"/>
              <a:t>Customer</a:t>
            </a:r>
            <a:r>
              <a:rPr lang="it-IT" sz="2200" b="1" dirty="0"/>
              <a:t> </a:t>
            </a:r>
            <a:r>
              <a:rPr lang="it-IT" sz="2200" b="1" dirty="0" err="1"/>
              <a:t>Experience</a:t>
            </a:r>
            <a:endParaRPr lang="it-IT" sz="22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Ogni interazione contribuisce alla percezione complessiva del marchio.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È necessario progettare la storia che si vuole far vivere al cliente attraverso questi momenti.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La DCX non è separata dalla CX generale: include anche negozi fisici, interazioni col personale, comunicazione offline.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rappresenta l’espressione online di empatia, fiducia e connessione umana.</a:t>
            </a:r>
          </a:p>
        </p:txBody>
      </p:sp>
    </p:spTree>
    <p:extLst>
      <p:ext uri="{BB962C8B-B14F-4D97-AF65-F5344CB8AC3E}">
        <p14:creationId xmlns:p14="http://schemas.microsoft.com/office/powerpoint/2010/main" val="194040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AAED6-DE1E-6673-3F36-8B2C9E7A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" y="399650"/>
            <a:ext cx="5402580" cy="43984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Visione unificata del cliente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16398F-EB8F-C5AE-6E7E-83A8F8AE32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1" y="1872712"/>
            <a:ext cx="5775960" cy="4454936"/>
          </a:xfrm>
        </p:spPr>
        <p:txBody>
          <a:bodyPr>
            <a:normAutofit/>
          </a:bodyPr>
          <a:lstStyle/>
          <a:p>
            <a:pPr algn="ctr"/>
            <a:r>
              <a:rPr lang="it-IT" sz="2700" dirty="0"/>
              <a:t>I clienti non distinguono tra fasi del </a:t>
            </a:r>
            <a:r>
              <a:rPr lang="it-IT" sz="2700" dirty="0" err="1"/>
              <a:t>customer</a:t>
            </a:r>
            <a:r>
              <a:rPr lang="it-IT" sz="2700" dirty="0"/>
              <a:t> </a:t>
            </a:r>
            <a:r>
              <a:rPr lang="it-IT" sz="2700" dirty="0" err="1"/>
              <a:t>journey</a:t>
            </a:r>
            <a:r>
              <a:rPr lang="it-IT" sz="2700" dirty="0"/>
              <a:t> come fanno i </a:t>
            </a:r>
            <a:r>
              <a:rPr lang="it-IT" sz="2700" dirty="0" err="1"/>
              <a:t>marketer</a:t>
            </a:r>
            <a:r>
              <a:rPr lang="it-IT" sz="2700" dirty="0"/>
              <a:t>.</a:t>
            </a:r>
          </a:p>
          <a:p>
            <a:pPr algn="ctr"/>
            <a:r>
              <a:rPr lang="it-IT" sz="2700" dirty="0"/>
              <a:t>Per loro, ogni interazione → parte di un’unica esperienza con il brand.</a:t>
            </a:r>
          </a:p>
          <a:p>
            <a:pPr algn="ctr"/>
            <a:r>
              <a:rPr lang="it-IT" sz="2700" dirty="0"/>
              <a:t>Aspettativa chiave: </a:t>
            </a:r>
            <a:r>
              <a:rPr lang="it-IT" sz="2700" b="1" dirty="0">
                <a:solidFill>
                  <a:srgbClr val="43467B"/>
                </a:solidFill>
              </a:rPr>
              <a:t>coerenza</a:t>
            </a:r>
            <a:r>
              <a:rPr lang="it-IT" sz="2700" dirty="0"/>
              <a:t> tra canali fisici, digitali, online e offline.</a:t>
            </a:r>
          </a:p>
        </p:txBody>
      </p:sp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68E1CCC9-068C-2D8E-BE90-F4DB044557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29399" y="839493"/>
            <a:ext cx="5381787" cy="4955428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AD4687A-8B89-E56F-DE73-8584CDA55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16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802D89-71A4-08D4-743C-CAD9648F31A4}"/>
              </a:ext>
            </a:extLst>
          </p:cNvPr>
          <p:cNvSpPr txBox="1"/>
          <p:nvPr/>
        </p:nvSpPr>
        <p:spPr>
          <a:xfrm>
            <a:off x="6629399" y="1063080"/>
            <a:ext cx="52095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Importanza del contesto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Serve comprendere: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quando avviene l’interazione (fase del </a:t>
            </a:r>
            <a:r>
              <a:rPr lang="it-IT" sz="2400" dirty="0" err="1"/>
              <a:t>journey</a:t>
            </a:r>
            <a:r>
              <a:rPr lang="it-IT" sz="2400" dirty="0"/>
              <a:t>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caratteristiche del contesto (digitale, fisico, ibrido).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tecnologie moderne consentono: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conoscere il contesto digitale.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rispondere dinamicamente in tempo reale.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anticipare bisogni e fornire contenuti/offerte rilevanti e contestuali.</a:t>
            </a:r>
          </a:p>
        </p:txBody>
      </p:sp>
    </p:spTree>
    <p:extLst>
      <p:ext uri="{BB962C8B-B14F-4D97-AF65-F5344CB8AC3E}">
        <p14:creationId xmlns:p14="http://schemas.microsoft.com/office/powerpoint/2010/main" val="42540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46029-336D-F93E-4432-919ADCD5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Benefici di un’eccellente DCX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1CED39F-F766-C12D-4B53-1E710A2F7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17</a:t>
            </a:fld>
            <a:endParaRPr lang="it-IT" noProof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467A16-31D5-0353-7951-21A3B475FC64}"/>
              </a:ext>
            </a:extLst>
          </p:cNvPr>
          <p:cNvSpPr txBox="1"/>
          <p:nvPr/>
        </p:nvSpPr>
        <p:spPr>
          <a:xfrm>
            <a:off x="439118" y="2274838"/>
            <a:ext cx="416732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Aumento della fedeltà dei clienti.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Maggiore ritenzione.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Riduzione del </a:t>
            </a:r>
            <a:r>
              <a:rPr lang="it-IT" sz="2500" dirty="0" err="1"/>
              <a:t>churn</a:t>
            </a:r>
            <a:r>
              <a:rPr lang="it-IT" sz="2500" dirty="0"/>
              <a:t> 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Crescita del </a:t>
            </a:r>
            <a:r>
              <a:rPr lang="it-IT" sz="2500" dirty="0" err="1"/>
              <a:t>Customer</a:t>
            </a:r>
            <a:r>
              <a:rPr lang="it-IT" sz="2500" dirty="0"/>
              <a:t> </a:t>
            </a:r>
            <a:r>
              <a:rPr lang="it-IT" sz="2500" dirty="0" err="1"/>
              <a:t>Lifetime</a:t>
            </a:r>
            <a:r>
              <a:rPr lang="it-IT" sz="2500" dirty="0"/>
              <a:t> </a:t>
            </a:r>
            <a:r>
              <a:rPr lang="it-IT" sz="2500" dirty="0" err="1"/>
              <a:t>Value</a:t>
            </a:r>
            <a:r>
              <a:rPr lang="it-IT" sz="2500" dirty="0"/>
              <a:t> (</a:t>
            </a:r>
            <a:r>
              <a:rPr lang="it-IT" sz="2500" b="1" dirty="0"/>
              <a:t>CLV</a:t>
            </a:r>
            <a:r>
              <a:rPr lang="it-IT" sz="25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Incremento della brand </a:t>
            </a:r>
            <a:r>
              <a:rPr lang="it-IT" sz="2500" dirty="0" err="1"/>
              <a:t>equity</a:t>
            </a:r>
            <a:r>
              <a:rPr lang="it-IT" sz="25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Riduzione dei costi di servizio.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39B19D-2419-C270-A3C3-513601CD7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77" y="697327"/>
            <a:ext cx="2664602" cy="139253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32A934C-DF00-4CD3-CB70-0D7B13AC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0" y="3042382"/>
            <a:ext cx="6236581" cy="31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541FB-E7BE-6459-D19E-C736D337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634" y="893216"/>
            <a:ext cx="10805160" cy="707886"/>
          </a:xfrm>
        </p:spPr>
        <p:txBody>
          <a:bodyPr/>
          <a:lstStyle/>
          <a:p>
            <a:r>
              <a:rPr lang="it-IT" b="1"/>
              <a:t>Leve per costruire una DCX efficace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9B70E38-D7D4-FDE6-2C27-710CAEA7FD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it-IT" sz="2300"/>
              <a:t>accesso immediato e costante al brand.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59C310-BF8D-81D1-4774-4EDB7B8FB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" y="1740790"/>
            <a:ext cx="5143974" cy="1247275"/>
          </a:xfrm>
        </p:spPr>
        <p:txBody>
          <a:bodyPr/>
          <a:lstStyle/>
          <a:p>
            <a:r>
              <a:rPr lang="it-IT" sz="2700"/>
              <a:t>Raggiungibilità →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BA2CE2A-F253-7A22-83BA-173793C5B98C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pPr algn="ctr"/>
            <a:r>
              <a:rPr lang="it-IT" sz="2400"/>
              <a:t>risposte rapide ed efficienti.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0191F8C-09D4-6510-1E9D-CF32A8C751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2440" y="3614529"/>
            <a:ext cx="5220174" cy="643747"/>
          </a:xfrm>
        </p:spPr>
        <p:txBody>
          <a:bodyPr/>
          <a:lstStyle/>
          <a:p>
            <a:r>
              <a:rPr lang="it-IT" sz="2700"/>
              <a:t>Convenienza del servizio →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DFC9A1B-70CF-CEE4-6BF1-8CAFE53AB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18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0A500F2-ED3D-7169-375C-B9F5C1CAD84B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it-IT" sz="2400"/>
              <a:t>processi di acquisto semplici e intuitivi.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C59CAF4-0E2D-95F2-9390-1071CC2172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5273107"/>
            <a:ext cx="4789665" cy="602695"/>
          </a:xfrm>
        </p:spPr>
        <p:txBody>
          <a:bodyPr/>
          <a:lstStyle/>
          <a:p>
            <a:r>
              <a:rPr lang="it-IT" sz="2700"/>
              <a:t>Convenienza di acquisto → </a:t>
            </a:r>
          </a:p>
        </p:txBody>
      </p:sp>
    </p:spTree>
    <p:extLst>
      <p:ext uri="{BB962C8B-B14F-4D97-AF65-F5344CB8AC3E}">
        <p14:creationId xmlns:p14="http://schemas.microsoft.com/office/powerpoint/2010/main" val="117163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61CB9F-1C4E-6F21-557E-66AA7CCF6D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0392" y="1528424"/>
            <a:ext cx="4937760" cy="424732"/>
          </a:xfrm>
        </p:spPr>
        <p:txBody>
          <a:bodyPr/>
          <a:lstStyle/>
          <a:p>
            <a:r>
              <a:rPr lang="it-IT" sz="3200" dirty="0"/>
              <a:t>Personalizzazione 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A5D584-AECB-DEB3-342F-40FEB5516A3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576898" y="2759389"/>
            <a:ext cx="5392925" cy="914490"/>
          </a:xfrm>
        </p:spPr>
        <p:txBody>
          <a:bodyPr/>
          <a:lstStyle/>
          <a:p>
            <a:r>
              <a:rPr lang="it-IT" sz="2400"/>
              <a:t>interazioni senza ostacoli.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38CD0AE-0CB8-3D38-F283-4E6F4EE5AC6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764410" y="3004268"/>
            <a:ext cx="6514358" cy="424732"/>
          </a:xfrm>
        </p:spPr>
        <p:txBody>
          <a:bodyPr/>
          <a:lstStyle/>
          <a:p>
            <a:r>
              <a:rPr lang="it-IT" sz="3200"/>
              <a:t>Semplicità e facilità d’uso →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772A924-8393-230F-9054-F70BC024F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19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CA26E2D-35A6-2BA5-81C9-9312FA56FAB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49699" y="5117210"/>
            <a:ext cx="6514359" cy="212366"/>
          </a:xfrm>
        </p:spPr>
        <p:txBody>
          <a:bodyPr/>
          <a:lstStyle/>
          <a:p>
            <a:pPr algn="ctr"/>
            <a:r>
              <a:rPr lang="it-IT" sz="2400"/>
              <a:t>libertà di passare senza frizioni da un canale all’altro.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1B2A9DA-4DBD-D4C2-052D-540974AACF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-764410" y="4480112"/>
            <a:ext cx="5547359" cy="1230965"/>
          </a:xfrm>
        </p:spPr>
        <p:txBody>
          <a:bodyPr/>
          <a:lstStyle/>
          <a:p>
            <a:r>
              <a:rPr lang="it-IT" sz="3200"/>
              <a:t>Flessibilità del canale → </a:t>
            </a:r>
          </a:p>
        </p:txBody>
      </p:sp>
    </p:spTree>
    <p:extLst>
      <p:ext uri="{BB962C8B-B14F-4D97-AF65-F5344CB8AC3E}">
        <p14:creationId xmlns:p14="http://schemas.microsoft.com/office/powerpoint/2010/main" val="190348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F216440E-67A3-AD1E-9889-5F61DBB478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950724" cy="6986722"/>
          </a:xfrm>
        </p:spPr>
      </p:sp>
      <p:sp>
        <p:nvSpPr>
          <p:cNvPr id="285" name="Segnaposto testo 284">
            <a:extLst>
              <a:ext uri="{FF2B5EF4-FFF2-40B4-BE49-F238E27FC236}">
                <a16:creationId xmlns:a16="http://schemas.microsoft.com/office/drawing/2014/main" id="{C0BF9B80-F084-4423-8C1C-E79BE8298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7194" y="121066"/>
            <a:ext cx="5550785" cy="6541134"/>
          </a:xfrm>
        </p:spPr>
        <p:txBody>
          <a:bodyPr rtlCol="0"/>
          <a:lstStyle/>
          <a:p>
            <a:pPr rtl="0"/>
            <a:endParaRPr lang="it-IT" noProof="1"/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4851D69D-889A-167A-4B6A-F89DCE1CB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7615337">
            <a:off x="-1426140" y="3605277"/>
            <a:ext cx="9630397" cy="199087"/>
          </a:xfrm>
        </p:spPr>
        <p:txBody>
          <a:bodyPr>
            <a:normAutofit fontScale="40000" lnSpcReduction="20000"/>
          </a:bodyPr>
          <a:lstStyle/>
          <a:p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14:cNvPr>
              <p14:cNvContentPartPr/>
              <p14:nvPr/>
            </p14:nvContentPartPr>
            <p14:xfrm>
              <a:off x="6015343" y="3291713"/>
              <a:ext cx="12960" cy="36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C6B86326-2AE7-1379-76E7-7FBF6BC116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4543" y="3280913"/>
                <a:ext cx="34200" cy="216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D318E557-695B-6D14-8DB2-36958D445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999" y="356047"/>
            <a:ext cx="4278850" cy="567594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B00B6B-B7E5-C62C-36B4-274C73D0A2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2039" y="399923"/>
            <a:ext cx="4114800" cy="19812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cap="none" spc="0">
                <a:solidFill>
                  <a:srgbClr val="00305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Marketing Strategy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4D46D74-9A69-0E29-770D-F21AC745ED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096" r="20562" b="11808"/>
          <a:stretch>
            <a:fillRect/>
          </a:stretch>
        </p:blipFill>
        <p:spPr>
          <a:xfrm>
            <a:off x="5407195" y="6266973"/>
            <a:ext cx="5504122" cy="289531"/>
          </a:xfrm>
          <a:prstGeom prst="rect">
            <a:avLst/>
          </a:prstGeom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A2C27848-1063-89FE-3D9E-D2C844E11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228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C1AC5E-21D1-1E28-6F76-A40A9E6E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929" y="645764"/>
            <a:ext cx="8771868" cy="667287"/>
          </a:xfrm>
        </p:spPr>
        <p:txBody>
          <a:bodyPr>
            <a:normAutofit/>
          </a:bodyPr>
          <a:lstStyle/>
          <a:p>
            <a:r>
              <a:rPr lang="it-IT" sz="2800" b="1"/>
              <a:t>Azienda esempio: “EcoFit Sportswear”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FA6EE6-C091-2570-E512-991232658F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3729" y="645763"/>
            <a:ext cx="11795932" cy="2143931"/>
          </a:xfrm>
        </p:spPr>
        <p:txBody>
          <a:bodyPr/>
          <a:lstStyle/>
          <a:p>
            <a:pPr algn="ctr"/>
            <a:r>
              <a:rPr lang="it-IT" sz="2400" dirty="0"/>
              <a:t>Settore: abbigliamento sportivo e lifestyle</a:t>
            </a:r>
          </a:p>
          <a:p>
            <a:pPr algn="ctr"/>
            <a:r>
              <a:rPr lang="it-IT" sz="2400" u="sng" dirty="0"/>
              <a:t>Obiettivo</a:t>
            </a:r>
            <a:r>
              <a:rPr lang="it-IT" sz="2400" dirty="0"/>
              <a:t>: offrire un’esperienza digitale + fisica coerente, fluida, personalizzata, valorizzando i propri punti forti come sostenibilità, innovazione, community.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CFB3AC3-582C-1716-D578-4B085B726CF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8640" y="2540001"/>
            <a:ext cx="8771868" cy="667287"/>
          </a:xfrm>
        </p:spPr>
        <p:txBody>
          <a:bodyPr/>
          <a:lstStyle/>
          <a:p>
            <a:r>
              <a:rPr lang="it-IT" sz="2300" b="1" u="sng">
                <a:solidFill>
                  <a:schemeClr val="tx1"/>
                </a:solidFill>
              </a:rPr>
              <a:t>Come funziona una DCX eccellente in EcoFit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7E7BEC-D569-1255-82B0-0C8416AF0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20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506E7BD8-D345-EAB7-41CA-6410D99A0E4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858602" y="3685154"/>
            <a:ext cx="7503380" cy="2143930"/>
          </a:xfrm>
        </p:spPr>
        <p:txBody>
          <a:bodyPr/>
          <a:lstStyle/>
          <a:p>
            <a:pPr algn="ctr"/>
            <a:r>
              <a:rPr lang="it-IT" sz="2000"/>
              <a:t>Il cliente può esplorare il catalogo da app, sito web, e nei negozi fisici. Le informazioni su disponibilità prodotto, taglie, colori sono sincronizzate in tempo reale.</a:t>
            </a:r>
          </a:p>
          <a:p>
            <a:pPr algn="ctr"/>
            <a:r>
              <a:rPr lang="it-IT" sz="2000"/>
              <a:t>Può provare un capo in negozio, scansionare un QR-code per vedere varianti digitali, ordinare a pick-up o ricevere a casa.</a:t>
            </a:r>
          </a:p>
          <a:p>
            <a:pPr algn="ctr"/>
            <a:r>
              <a:rPr lang="it-IT" sz="2000"/>
              <a:t>Il servizio clienti è accessibile via chat sul sito, app, messaggistica social, e per telefono, e tutti i canali condividono lo storico clienti (non importa dove inizi il contatto, l’esperienza è “riconosciuta” ovunque).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BEF50042-F711-EB84-EA6B-C14202FEFE9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4068305"/>
            <a:ext cx="3505201" cy="1033221"/>
          </a:xfrm>
        </p:spPr>
        <p:txBody>
          <a:bodyPr/>
          <a:lstStyle/>
          <a:p>
            <a:r>
              <a:rPr lang="it-IT" sz="2800"/>
              <a:t>Touchpoint integrati omnicanale</a:t>
            </a:r>
          </a:p>
        </p:txBody>
      </p:sp>
    </p:spTree>
    <p:extLst>
      <p:ext uri="{BB962C8B-B14F-4D97-AF65-F5344CB8AC3E}">
        <p14:creationId xmlns:p14="http://schemas.microsoft.com/office/powerpoint/2010/main" val="222942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B19041-0852-C840-B1D0-6DE5C68A89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8746" y="1056879"/>
            <a:ext cx="6986508" cy="2123492"/>
          </a:xfrm>
        </p:spPr>
        <p:txBody>
          <a:bodyPr/>
          <a:lstStyle/>
          <a:p>
            <a:pPr algn="ctr"/>
            <a:r>
              <a:rPr lang="it-IT" sz="2000"/>
              <a:t>L’app tiene traccia delle preferenze dell’utente (sport praticato, stile, taglie, colori) e suggerisce prodotti adatti.</a:t>
            </a:r>
          </a:p>
          <a:p>
            <a:pPr algn="ctr"/>
            <a:r>
              <a:rPr lang="it-IT" sz="2000"/>
              <a:t>Invii notifiche push personalizzate (es. “nuova collezione trekking” se l’utente ama il trail running).</a:t>
            </a:r>
          </a:p>
          <a:p>
            <a:pPr algn="ctr"/>
            <a:r>
              <a:rPr lang="it-IT" sz="2000"/>
              <a:t>Offerte speciali per utenti fidelizzati, sconti o contenuti esclusivi in base al comportamento (chi compra spesso, chi visita solo il sito, ecc).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383679-3C24-5088-D217-746B1DCE76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" y="826300"/>
            <a:ext cx="3947160" cy="1878613"/>
          </a:xfrm>
        </p:spPr>
        <p:txBody>
          <a:bodyPr/>
          <a:lstStyle/>
          <a:p>
            <a:pPr algn="ctr"/>
            <a:r>
              <a:rPr lang="it-IT"/>
              <a:t>Personalizzazione basata sui dati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15CE64-C40C-7AC8-BAED-6C689B901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21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F82DCF1D-0865-9AE5-B11E-34CE3F0F8D40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572000" y="5117210"/>
            <a:ext cx="7620000" cy="914490"/>
          </a:xfrm>
        </p:spPr>
        <p:txBody>
          <a:bodyPr/>
          <a:lstStyle/>
          <a:p>
            <a:pPr algn="ctr"/>
            <a:r>
              <a:rPr lang="it-IT" sz="2000"/>
              <a:t>Checkout semplice con pochi passaggi, opzioni di pagamento multiple (carte, portafogli digitali, PayPal, ecc.).</a:t>
            </a:r>
          </a:p>
          <a:p>
            <a:pPr algn="ctr"/>
            <a:r>
              <a:rPr lang="it-IT" sz="2000"/>
              <a:t>Spedizioni rapide, tracking chiaro, molto trasparente.</a:t>
            </a:r>
          </a:p>
          <a:p>
            <a:pPr algn="ctr"/>
            <a:r>
              <a:rPr lang="it-IT" sz="2000"/>
              <a:t>App mobile ben progettata, con interfaccia intuitiva, tempi di caricamento bassi.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628B77-FDFB-DAFA-939D-EDFD8CDCB0C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1" y="5117210"/>
            <a:ext cx="2956560" cy="669611"/>
          </a:xfrm>
        </p:spPr>
        <p:txBody>
          <a:bodyPr/>
          <a:lstStyle/>
          <a:p>
            <a:r>
              <a:rPr lang="it-IT"/>
              <a:t>Esperienza fluida e veloce</a:t>
            </a:r>
          </a:p>
        </p:txBody>
      </p:sp>
    </p:spTree>
    <p:extLst>
      <p:ext uri="{BB962C8B-B14F-4D97-AF65-F5344CB8AC3E}">
        <p14:creationId xmlns:p14="http://schemas.microsoft.com/office/powerpoint/2010/main" val="178018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75E81D-166F-1996-3E96-DA37BCE6808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397768" y="-100594"/>
            <a:ext cx="6069955" cy="4081762"/>
          </a:xfrm>
        </p:spPr>
        <p:txBody>
          <a:bodyPr/>
          <a:lstStyle/>
          <a:p>
            <a:pPr algn="ctr"/>
            <a:r>
              <a:rPr lang="it-IT" sz="2000" dirty="0"/>
              <a:t>Dopo l’acquisto l’utente riceve un </a:t>
            </a:r>
            <a:r>
              <a:rPr lang="it-IT" sz="2000" b="1" dirty="0"/>
              <a:t>sondaggio</a:t>
            </a:r>
            <a:r>
              <a:rPr lang="it-IT" sz="2000" dirty="0"/>
              <a:t> breve su UX, soddisfazione struttura, funzionalità prodotto.</a:t>
            </a:r>
          </a:p>
          <a:p>
            <a:pPr algn="ctr"/>
            <a:r>
              <a:rPr lang="it-IT" sz="2000" dirty="0"/>
              <a:t>L’azienda analizza i dati (Voice of </a:t>
            </a:r>
            <a:r>
              <a:rPr lang="it-IT" sz="2000" dirty="0" err="1"/>
              <a:t>Customer</a:t>
            </a:r>
            <a:r>
              <a:rPr lang="it-IT" sz="2000" dirty="0"/>
              <a:t>, metriche tipo NPS, CES) e usa queste info per migliorare sito/app, logistica, funzionamento dei negozi.</a:t>
            </a:r>
          </a:p>
          <a:p>
            <a:pPr algn="ctr"/>
            <a:r>
              <a:rPr lang="it-IT" sz="2000" dirty="0"/>
              <a:t>Supporto efficace: resi facili, </a:t>
            </a:r>
            <a:r>
              <a:rPr lang="it-IT" sz="2000" dirty="0" err="1"/>
              <a:t>chatbot</a:t>
            </a:r>
            <a:r>
              <a:rPr lang="it-IT" sz="2000" dirty="0"/>
              <a:t> per problemi semplici, operatore umano per questioni più complesse.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4CC6EA08-372C-73A4-47AC-F6628ECFD9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1356" y="408984"/>
            <a:ext cx="4648343" cy="1958813"/>
          </a:xfrm>
        </p:spPr>
        <p:txBody>
          <a:bodyPr/>
          <a:lstStyle/>
          <a:p>
            <a:pPr algn="ctr"/>
            <a:r>
              <a:rPr lang="it-IT" sz="2300"/>
              <a:t>Feedback, miglioramento continuo e supporto post-vendita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E670842-7591-2107-5E06-08E66CA6E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22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B0AF0773-4289-CE9C-3373-C0120493E9C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790389" y="4843487"/>
            <a:ext cx="6852970" cy="80235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it-IT" sz="2000" dirty="0"/>
              <a:t>Uso di </a:t>
            </a:r>
            <a:r>
              <a:rPr lang="it-IT" sz="2000" b="1" dirty="0"/>
              <a:t>materiali sostenibili</a:t>
            </a:r>
            <a:r>
              <a:rPr lang="it-IT" sz="2000" dirty="0"/>
              <a:t> raccontato anche digitalmente (video, storytelling), imballaggi </a:t>
            </a:r>
            <a:r>
              <a:rPr lang="it-IT" sz="2000" dirty="0" err="1"/>
              <a:t>eco-friendly</a:t>
            </a:r>
            <a:r>
              <a:rPr lang="it-IT" sz="2000" dirty="0"/>
              <a:t> con carta riciclata, facile riconoscimento tramite contenuti digitali.</a:t>
            </a:r>
          </a:p>
          <a:p>
            <a:pPr algn="ctr"/>
            <a:r>
              <a:rPr lang="it-IT" sz="2000" dirty="0"/>
              <a:t>Trasparenza su filiera, dati ambientali, certificazioni assortite visibili sul sito/app.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0D0F94D-E333-366C-B40D-D84F33D2AB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8641" y="4317765"/>
            <a:ext cx="2956560" cy="1051444"/>
          </a:xfrm>
        </p:spPr>
        <p:txBody>
          <a:bodyPr/>
          <a:lstStyle/>
          <a:p>
            <a:pPr algn="ctr"/>
            <a:r>
              <a:rPr lang="it-IT" sz="2300"/>
              <a:t>Brand values evidenti nella DCX</a:t>
            </a:r>
          </a:p>
        </p:txBody>
      </p:sp>
    </p:spTree>
    <p:extLst>
      <p:ext uri="{BB962C8B-B14F-4D97-AF65-F5344CB8AC3E}">
        <p14:creationId xmlns:p14="http://schemas.microsoft.com/office/powerpoint/2010/main" val="143057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514D7-1B53-343A-D837-A00558D9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769701"/>
            <a:ext cx="11758392" cy="365760"/>
          </a:xfrm>
        </p:spPr>
        <p:txBody>
          <a:bodyPr>
            <a:normAutofit fontScale="90000"/>
          </a:bodyPr>
          <a:lstStyle/>
          <a:p>
            <a:r>
              <a:rPr lang="it-IT" b="1"/>
              <a:t>11.1.4 – Artificial Intelligence / Machine Learning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640662-2D25-7C81-D31B-581F1C44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23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6DDFB5-AA13-7443-8BA1-E3715379B923}"/>
              </a:ext>
            </a:extLst>
          </p:cNvPr>
          <p:cNvSpPr txBox="1"/>
          <p:nvPr/>
        </p:nvSpPr>
        <p:spPr>
          <a:xfrm>
            <a:off x="1659007" y="1610605"/>
            <a:ext cx="887398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700" b="1" dirty="0"/>
              <a:t>Evoluzione del concetto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dirty="0"/>
              <a:t>In </a:t>
            </a:r>
            <a:r>
              <a:rPr lang="it-IT" sz="2700" b="1" dirty="0"/>
              <a:t>passato</a:t>
            </a:r>
            <a:r>
              <a:rPr lang="it-IT" sz="2700" dirty="0"/>
              <a:t>: l’AI evocava scenari </a:t>
            </a:r>
            <a:r>
              <a:rPr lang="it-IT" sz="2700" dirty="0" err="1"/>
              <a:t>distopici</a:t>
            </a:r>
            <a:r>
              <a:rPr lang="it-IT" sz="2700" dirty="0"/>
              <a:t> e robot in guerra.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b="1" dirty="0"/>
              <a:t>Oggi</a:t>
            </a:r>
            <a:r>
              <a:rPr lang="it-IT" sz="2700" dirty="0"/>
              <a:t>: il termine ha associazioni positive e applicazioni quotidiane.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dirty="0" err="1"/>
              <a:t>Chatbot</a:t>
            </a:r>
            <a:r>
              <a:rPr lang="it-IT" sz="2700" dirty="0"/>
              <a:t> su siti web.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dirty="0"/>
              <a:t>Offerte promozionali personalizzate.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dirty="0"/>
              <a:t>Filtri </a:t>
            </a:r>
            <a:r>
              <a:rPr lang="it-IT" sz="2700" dirty="0" err="1"/>
              <a:t>antispam</a:t>
            </a:r>
            <a:r>
              <a:rPr lang="it-IT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41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57F7BB6-C9EA-FF14-8A33-33878F49F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24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29AC48-FE9A-5475-B4A8-C2C4097C73B9}"/>
              </a:ext>
            </a:extLst>
          </p:cNvPr>
          <p:cNvSpPr txBox="1"/>
          <p:nvPr/>
        </p:nvSpPr>
        <p:spPr>
          <a:xfrm>
            <a:off x="4462345" y="964363"/>
            <a:ext cx="7236602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Opportunità per i </a:t>
            </a:r>
            <a:r>
              <a:rPr lang="it-IT" sz="2300" b="1" dirty="0" err="1"/>
              <a:t>marketer</a:t>
            </a:r>
            <a:endParaRPr lang="it-IT" sz="2300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Il machine </a:t>
            </a:r>
            <a:r>
              <a:rPr lang="it-IT" sz="2300" dirty="0" err="1"/>
              <a:t>learning</a:t>
            </a:r>
            <a:r>
              <a:rPr lang="it-IT" sz="2300" dirty="0"/>
              <a:t> (ML) permette di prendere decisioni rapide basate su big data.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b="1" u="sng" dirty="0"/>
              <a:t>Sfide</a:t>
            </a:r>
            <a:r>
              <a:rPr lang="it-IT" sz="2300" dirty="0"/>
              <a:t> che l’AI può affrontare: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Aumento dei costi di acquisizione clienti.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Evoluzione continua di comportamenti e richieste dei clienti.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Difficoltà di previsione delle azioni future.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Segmentazione complessa dei profili clienti.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Scarsa conoscenza interna delle tecnologie AI.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/>
            <a:r>
              <a:rPr lang="it-IT" sz="2300" dirty="0"/>
              <a:t>Necessità di cambiamenti a livello: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300" dirty="0"/>
              <a:t>tattico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300" dirty="0"/>
              <a:t>organizzativo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it-IT" sz="2300" dirty="0"/>
              <a:t>formazione e competenze individuali.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D76550-64B2-A348-4584-0343280E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91"/>
            <a:ext cx="4462345" cy="32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4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93BC1FD7-5717-8C04-56CF-7B64AD7010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404746" cy="6858000"/>
          </a:xfrm>
        </p:spPr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2FA67B-C7EC-F98C-741D-E334A97E24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872712"/>
            <a:ext cx="5273298" cy="1980339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2B5D886-06DF-E541-7687-D9CE60ED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646694"/>
            <a:ext cx="5105400" cy="2432373"/>
          </a:xfrm>
        </p:spPr>
        <p:txBody>
          <a:bodyPr/>
          <a:lstStyle/>
          <a:p>
            <a:r>
              <a:rPr lang="it-IT" b="1"/>
              <a:t>Problemi legati ai silos di da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51F6D231-5F5C-0F6B-9150-66CA6EF9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77" y="3041973"/>
            <a:ext cx="4876800" cy="1446550"/>
          </a:xfrm>
        </p:spPr>
        <p:txBody>
          <a:bodyPr>
            <a:noAutofit/>
          </a:bodyPr>
          <a:lstStyle/>
          <a:p>
            <a:pPr algn="ctr"/>
            <a:r>
              <a:rPr lang="it-IT" sz="2300" dirty="0"/>
              <a:t>Lavoro manuale, lento e dispendioso.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Sfide principali:</a:t>
            </a:r>
          </a:p>
          <a:p>
            <a:pPr algn="ctr"/>
            <a:r>
              <a:rPr lang="it-IT" sz="2300" dirty="0"/>
              <a:t>Dati mancanti o incompleti.</a:t>
            </a:r>
          </a:p>
          <a:p>
            <a:pPr algn="ctr"/>
            <a:r>
              <a:rPr lang="it-IT" sz="2300" dirty="0"/>
              <a:t>Integrazione difficile tra più piattaforme.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Complessità nella distribuzione/automazione dei modelli.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Mancanza di strumenti per analisi autonoma da parte dei team.</a:t>
            </a:r>
          </a:p>
          <a:p>
            <a:pPr algn="ctr"/>
            <a:endParaRPr lang="it-IT" sz="2300" dirty="0"/>
          </a:p>
          <a:p>
            <a:pPr algn="ctr"/>
            <a:r>
              <a:rPr lang="it-IT" sz="2300" dirty="0"/>
              <a:t>Equilibrio tra personalizzazione e tutela della privacy.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8E53439-67E4-FECE-B2DA-A9C7EEACDC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40475"/>
            <a:ext cx="303213" cy="365125"/>
          </a:xfrm>
          <a:prstGeom prst="rect">
            <a:avLst/>
          </a:prstGeom>
        </p:spPr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25</a:t>
            </a:fld>
            <a:endParaRPr lang="it-IT" noProof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B8A32A-0F42-8A1F-B693-A51FD04BCAD3}"/>
              </a:ext>
            </a:extLst>
          </p:cNvPr>
          <p:cNvSpPr txBox="1"/>
          <p:nvPr/>
        </p:nvSpPr>
        <p:spPr>
          <a:xfrm>
            <a:off x="1190240" y="4279211"/>
            <a:ext cx="4874018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dirty="0"/>
              <a:t>Soluzione: </a:t>
            </a:r>
          </a:p>
          <a:p>
            <a:pPr algn="ctr">
              <a:buNone/>
            </a:pPr>
            <a:r>
              <a:rPr lang="it-IT" sz="2200" dirty="0"/>
              <a:t>centralizzare dati, progetti e processi in un ambiente condiviso, favorendo collaborazione e efficienza.</a:t>
            </a:r>
          </a:p>
        </p:txBody>
      </p:sp>
    </p:spTree>
    <p:extLst>
      <p:ext uri="{BB962C8B-B14F-4D97-AF65-F5344CB8AC3E}">
        <p14:creationId xmlns:p14="http://schemas.microsoft.com/office/powerpoint/2010/main" val="261401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AEB8343-7B19-A999-A752-0A29937A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84083"/>
            <a:ext cx="10805160" cy="707886"/>
          </a:xfrm>
        </p:spPr>
        <p:txBody>
          <a:bodyPr>
            <a:noAutofit/>
          </a:bodyPr>
          <a:lstStyle/>
          <a:p>
            <a:pPr algn="ctr"/>
            <a:r>
              <a:rPr lang="it-IT" sz="4300" b="1" dirty="0"/>
              <a:t>AI, ML e DL nLP marketing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F93FDF68-ED2F-42A9-0081-A0F6FCA378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468738"/>
            <a:ext cx="4811191" cy="3437176"/>
          </a:xfrm>
        </p:spPr>
        <p:txBody>
          <a:bodyPr>
            <a:noAutofit/>
          </a:bodyPr>
          <a:lstStyle/>
          <a:p>
            <a:pPr algn="ctr"/>
            <a:r>
              <a:rPr lang="it-IT" sz="2300"/>
              <a:t>sistemi che sfruttano apprendimento, percezione e interazione per risolvere problemi a un livello superiore alle capacità umane.</a:t>
            </a:r>
          </a:p>
          <a:p>
            <a:pPr algn="ctr"/>
            <a:r>
              <a:rPr lang="it-IT" sz="2300"/>
              <a:t>Esempio: motori di raccomandazione → analizzano grandi quantità di dati utenti/prodotti e generano suggerimenti in tempo reale.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F16997-D4E1-1ED7-78A5-062237F1A9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5843" y="1843546"/>
            <a:ext cx="5090157" cy="201369"/>
          </a:xfrm>
        </p:spPr>
        <p:txBody>
          <a:bodyPr/>
          <a:lstStyle/>
          <a:p>
            <a:r>
              <a:rPr lang="it-IT" sz="2800"/>
              <a:t>AI per il marketing: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A3E51D9-DFB6-6BF6-8C82-D23FCCA73B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468738"/>
            <a:ext cx="5090157" cy="3437176"/>
          </a:xfrm>
        </p:spPr>
        <p:txBody>
          <a:bodyPr>
            <a:noAutofit/>
          </a:bodyPr>
          <a:lstStyle/>
          <a:p>
            <a:pPr algn="ctr"/>
            <a:r>
              <a:rPr lang="it-IT" sz="2200"/>
              <a:t>sottoinsieme dell’AI → apprende regole dai dati senza essere programmato manualmente.</a:t>
            </a:r>
          </a:p>
          <a:p>
            <a:pPr algn="ctr"/>
            <a:r>
              <a:rPr lang="it-IT" sz="2200"/>
              <a:t>Esempio: previsione del churn.</a:t>
            </a:r>
          </a:p>
          <a:p>
            <a:pPr algn="ctr"/>
            <a:r>
              <a:rPr lang="it-IT" sz="2200"/>
              <a:t>Con AI standard: analisi dati + regole scritte a mano.</a:t>
            </a:r>
          </a:p>
          <a:p>
            <a:pPr algn="ctr"/>
            <a:r>
              <a:rPr lang="it-IT" sz="2200"/>
              <a:t>Con ML: i dati “allenano” il modello → individuano automaticamente le migliori combinazioni di fattori.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CB692EF-535B-2037-2A1E-963FDE9A39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843546"/>
            <a:ext cx="5090157" cy="466281"/>
          </a:xfrm>
        </p:spPr>
        <p:txBody>
          <a:bodyPr/>
          <a:lstStyle/>
          <a:p>
            <a:pPr algn="ctr"/>
            <a:r>
              <a:rPr lang="it-IT" sz="2700"/>
              <a:t>Machine Learning (ML):</a:t>
            </a:r>
          </a:p>
        </p:txBody>
      </p:sp>
    </p:spTree>
    <p:extLst>
      <p:ext uri="{BB962C8B-B14F-4D97-AF65-F5344CB8AC3E}">
        <p14:creationId xmlns:p14="http://schemas.microsoft.com/office/powerpoint/2010/main" val="4024635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F26AA9-F2CA-F55C-2628-F0D4074EC6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463730"/>
            <a:ext cx="5090157" cy="4442184"/>
          </a:xfrm>
        </p:spPr>
        <p:txBody>
          <a:bodyPr>
            <a:noAutofit/>
          </a:bodyPr>
          <a:lstStyle/>
          <a:p>
            <a:pPr algn="ctr"/>
            <a:r>
              <a:rPr lang="it-IT" sz="2600"/>
              <a:t>sottoinsieme del ML → apprende autonomamente modelli nascosti dai dati.</a:t>
            </a:r>
          </a:p>
          <a:p>
            <a:pPr algn="ctr"/>
            <a:r>
              <a:rPr lang="it-IT" sz="2600"/>
              <a:t>Gestisce problemi complessi e dati non strutturati (immagini, testi, suoni, video).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8B9C14-0C23-20BE-DBF5-9CA565E99F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624238"/>
            <a:ext cx="5090157" cy="480131"/>
          </a:xfrm>
        </p:spPr>
        <p:txBody>
          <a:bodyPr/>
          <a:lstStyle/>
          <a:p>
            <a:pPr algn="ctr"/>
            <a:r>
              <a:rPr lang="it-IT" sz="2800"/>
              <a:t>Deep Learning (DL):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8622EC7-6531-3AF3-6C43-35717D88192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678984"/>
            <a:ext cx="5090157" cy="4226930"/>
          </a:xfrm>
        </p:spPr>
        <p:txBody>
          <a:bodyPr>
            <a:noAutofit/>
          </a:bodyPr>
          <a:lstStyle/>
          <a:p>
            <a:pPr algn="ctr"/>
            <a:r>
              <a:rPr lang="it-IT" sz="2500"/>
              <a:t>ponte tra linguaggio umano e computer.</a:t>
            </a:r>
          </a:p>
          <a:p>
            <a:pPr algn="ctr"/>
            <a:r>
              <a:rPr lang="it-IT" sz="2500"/>
              <a:t>Permette analisi di testi e creazione di agenti conversazionali (es. chatbot evoluti).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83D2C46-6290-EC16-D35C-7299D9BD2A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624238"/>
            <a:ext cx="5090157" cy="3644992"/>
          </a:xfrm>
        </p:spPr>
        <p:txBody>
          <a:bodyPr/>
          <a:lstStyle/>
          <a:p>
            <a:pPr algn="ctr"/>
            <a:r>
              <a:rPr lang="it-IT" sz="2700"/>
              <a:t>Natural Language Processing (NLP): 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8C51068-54C7-01EE-735C-EBCC203A3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27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29135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7AE1F-E5C7-7BEB-F59F-30C69BF2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881" y="654500"/>
            <a:ext cx="10805160" cy="707886"/>
          </a:xfrm>
        </p:spPr>
        <p:txBody>
          <a:bodyPr/>
          <a:lstStyle/>
          <a:p>
            <a:r>
              <a:rPr lang="it-IT" b="1"/>
              <a:t>11.1.5 – Churn Prediction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CFA9AAB-EA94-B871-6632-23F5744E2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28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454667-BCE4-565C-4C1D-BEB45EF4A881}"/>
              </a:ext>
            </a:extLst>
          </p:cNvPr>
          <p:cNvSpPr txBox="1"/>
          <p:nvPr/>
        </p:nvSpPr>
        <p:spPr>
          <a:xfrm>
            <a:off x="322881" y="1599341"/>
            <a:ext cx="4649492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200" b="1" dirty="0"/>
              <a:t>Contesto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Il costo di acquisizione di un nuovo cliente è molto più alto del costo di conservarne uno già acquisito.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200" dirty="0"/>
              <a:t>È quindi fondamentale per le aziende prevedere e contrastare l’abbandono dei clienti.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4A660BB-2BAA-DF5A-FE26-0E451F9385B2}"/>
              </a:ext>
            </a:extLst>
          </p:cNvPr>
          <p:cNvSpPr txBox="1"/>
          <p:nvPr/>
        </p:nvSpPr>
        <p:spPr>
          <a:xfrm>
            <a:off x="2477038" y="4898987"/>
            <a:ext cx="723792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Breve termine → ML → azioni rapide e mirate.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500" dirty="0"/>
              <a:t>Lungo termine → Analisi strategica → soluzione delle cause.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9556B97-3987-5B3B-5224-6094E731B83F}"/>
              </a:ext>
            </a:extLst>
          </p:cNvPr>
          <p:cNvSpPr txBox="1"/>
          <p:nvPr/>
        </p:nvSpPr>
        <p:spPr>
          <a:xfrm>
            <a:off x="5471225" y="2516862"/>
            <a:ext cx="6123982" cy="1200329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Punto chiave: combinare intervento immediato e approccio strategico per massimizzare la </a:t>
            </a:r>
            <a:r>
              <a:rPr lang="it-IT" sz="2400" dirty="0" err="1"/>
              <a:t>retention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41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E9CDE89-4BC3-747A-294D-DD4EB097A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29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8CA103-A2C5-72C2-E050-85F1310A02CE}"/>
              </a:ext>
            </a:extLst>
          </p:cNvPr>
          <p:cNvSpPr txBox="1"/>
          <p:nvPr/>
        </p:nvSpPr>
        <p:spPr>
          <a:xfrm>
            <a:off x="314394" y="645974"/>
            <a:ext cx="1156321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/>
              <a:t>Approcci di </a:t>
            </a:r>
            <a:r>
              <a:rPr lang="it-IT" sz="2800" b="1" dirty="0" err="1"/>
              <a:t>modellazione</a:t>
            </a:r>
            <a:r>
              <a:rPr lang="it-IT" sz="2800" b="1" dirty="0"/>
              <a:t> per prevedere il </a:t>
            </a:r>
            <a:r>
              <a:rPr lang="it-IT" sz="2800" b="1" dirty="0" err="1"/>
              <a:t>churn</a:t>
            </a:r>
            <a:endParaRPr lang="it-IT" sz="2800" b="1" dirty="0"/>
          </a:p>
          <a:p>
            <a:pPr algn="ctr">
              <a:buFont typeface="+mj-lt"/>
              <a:buAutoNum type="arabicPeriod"/>
            </a:pPr>
            <a:r>
              <a:rPr lang="it-IT" sz="2800" dirty="0"/>
              <a:t>Modello di apprendimento automatico (azione a breve termine)</a:t>
            </a:r>
          </a:p>
          <a:p>
            <a:pPr algn="ctr">
              <a:buFont typeface="+mj-lt"/>
              <a:buAutoNum type="arabicPeriod"/>
            </a:pPr>
            <a:endParaRPr lang="it-IT" sz="2800" dirty="0"/>
          </a:p>
          <a:p>
            <a:pPr algn="ctr">
              <a:buFont typeface="+mj-lt"/>
              <a:buAutoNum type="arabicPeriod"/>
            </a:pPr>
            <a:r>
              <a:rPr lang="it-IT" sz="2800" dirty="0"/>
              <a:t>Obiettivo: analizzare le prestazioni e generare </a:t>
            </a:r>
            <a:r>
              <a:rPr lang="it-IT" sz="2800" dirty="0" err="1"/>
              <a:t>insight</a:t>
            </a:r>
            <a:r>
              <a:rPr lang="it-IT" sz="2800" dirty="0"/>
              <a:t> immediati.</a:t>
            </a:r>
          </a:p>
          <a:p>
            <a:pPr algn="ctr">
              <a:buFont typeface="+mj-lt"/>
              <a:buAutoNum type="arabicPeriod"/>
            </a:pPr>
            <a:endParaRPr lang="it-IT" sz="2800" dirty="0"/>
          </a:p>
          <a:p>
            <a:pPr algn="ctr">
              <a:buFont typeface="+mj-lt"/>
              <a:buAutoNum type="arabicPeriod"/>
            </a:pPr>
            <a:r>
              <a:rPr lang="it-IT" sz="2800" dirty="0"/>
              <a:t>Permette di intraprendere azioni one-shot per ridurre il </a:t>
            </a:r>
            <a:r>
              <a:rPr lang="it-IT" sz="2800" dirty="0" err="1"/>
              <a:t>churn</a:t>
            </a:r>
            <a:r>
              <a:rPr lang="it-IT" sz="2800" dirty="0"/>
              <a:t>.</a:t>
            </a:r>
          </a:p>
          <a:p>
            <a:pPr algn="ctr">
              <a:buFont typeface="+mj-lt"/>
              <a:buAutoNum type="arabicPeriod"/>
            </a:pPr>
            <a:endParaRPr lang="it-IT" sz="2800" dirty="0"/>
          </a:p>
          <a:p>
            <a:pPr algn="ctr">
              <a:buFont typeface="+mj-lt"/>
              <a:buAutoNum type="arabicPeriod"/>
            </a:pPr>
            <a:r>
              <a:rPr lang="it-IT" sz="2800" u="sng" dirty="0"/>
              <a:t>Modello analitico</a:t>
            </a:r>
            <a:r>
              <a:rPr lang="it-IT" sz="2800" dirty="0"/>
              <a:t> (studio a lungo termine)</a:t>
            </a:r>
          </a:p>
          <a:p>
            <a:pPr algn="ctr">
              <a:buFont typeface="+mj-lt"/>
              <a:buAutoNum type="arabicPeriod"/>
            </a:pPr>
            <a:endParaRPr lang="it-IT" sz="2800" dirty="0"/>
          </a:p>
          <a:p>
            <a:pPr algn="ctr">
              <a:buFont typeface="+mj-lt"/>
              <a:buAutoNum type="arabicPeriod"/>
            </a:pPr>
            <a:r>
              <a:rPr lang="it-IT" sz="2800" dirty="0"/>
              <a:t>Obiettivo: comprendere le cause profonde dell’abbandono.</a:t>
            </a:r>
          </a:p>
          <a:p>
            <a:pPr algn="ctr">
              <a:buFont typeface="+mj-lt"/>
              <a:buAutoNum type="arabicPeriod"/>
            </a:pPr>
            <a:endParaRPr lang="it-IT" sz="2800" dirty="0"/>
          </a:p>
          <a:p>
            <a:pPr algn="ctr">
              <a:buFont typeface="+mj-lt"/>
              <a:buAutoNum type="arabicPeriod"/>
            </a:pPr>
            <a:r>
              <a:rPr lang="it-IT" sz="2800" dirty="0"/>
              <a:t>Fornisce conoscenze strategiche per sviluppare piani complessivi di riduzione del </a:t>
            </a:r>
            <a:r>
              <a:rPr lang="it-IT" sz="2800" dirty="0" err="1"/>
              <a:t>churn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50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AF890B92-D44D-461B-A5E6-D4F348791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295"/>
            <a:ext cx="12191999" cy="3278423"/>
          </a:xfrm>
        </p:spPr>
      </p:pic>
      <p:sp>
        <p:nvSpPr>
          <p:cNvPr id="34" name="Segnaposto testo 33">
            <a:extLst>
              <a:ext uri="{FF2B5EF4-FFF2-40B4-BE49-F238E27FC236}">
                <a16:creationId xmlns:a16="http://schemas.microsoft.com/office/drawing/2014/main" id="{29455ACD-CCC6-4BEC-AA79-DC1C69D08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00962" y="1798170"/>
            <a:ext cx="5764746" cy="200104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rtl="0"/>
            <a:endParaRPr lang="it-IT" noProof="1"/>
          </a:p>
        </p:txBody>
      </p:sp>
      <p:pic>
        <p:nvPicPr>
          <p:cNvPr id="39" name="Segnaposto immagine 38">
            <a:extLst>
              <a:ext uri="{FF2B5EF4-FFF2-40B4-BE49-F238E27FC236}">
                <a16:creationId xmlns:a16="http://schemas.microsoft.com/office/drawing/2014/main" id="{D15B262E-3234-4E0C-A890-B69314333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53" r="853"/>
          <a:stretch>
            <a:fillRect/>
          </a:stretch>
        </p:blipFill>
        <p:spPr>
          <a:xfrm>
            <a:off x="349760" y="3515284"/>
            <a:ext cx="914401" cy="930276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6C6147-EB04-429F-9D41-52F18DE23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3</a:t>
            </a:fld>
            <a:endParaRPr lang="it-IT" noProof="1"/>
          </a:p>
        </p:txBody>
      </p:sp>
      <p:sp>
        <p:nvSpPr>
          <p:cNvPr id="32" name="Segnaposto testo 119">
            <a:extLst>
              <a:ext uri="{FF2B5EF4-FFF2-40B4-BE49-F238E27FC236}">
                <a16:creationId xmlns:a16="http://schemas.microsoft.com/office/drawing/2014/main" id="{D9043C6D-0761-489D-8401-7F976D80B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CD5E95B5-674E-4A3A-A7C5-83CFC411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1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id="{06BA04B3-CF89-FB91-F491-623F8CC8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61" y="3515282"/>
            <a:ext cx="3542219" cy="1322159"/>
          </a:xfrm>
        </p:spPr>
        <p:txBody>
          <a:bodyPr>
            <a:normAutofit/>
          </a:bodyPr>
          <a:lstStyle/>
          <a:p>
            <a:r>
              <a:rPr lang="it-IT" sz="4400" u="sng" dirty="0"/>
              <a:t>Capitolo 11 </a:t>
            </a:r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3170F9FA-20C7-B3DB-F83C-408138670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0781" y="1980339"/>
            <a:ext cx="5405510" cy="2253072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u="none" strike="noStrike" kern="1200" cap="small" spc="0" normalizeH="0" baseline="0" noProof="0" dirty="0" err="1">
                <a:ln>
                  <a:noFill/>
                </a:ln>
                <a:solidFill>
                  <a:srgbClr val="E58C0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</a:t>
            </a:r>
            <a:r>
              <a:rPr kumimoji="0" lang="en-US" b="1" u="none" strike="noStrike" kern="1200" cap="small" spc="0" normalizeH="0" baseline="0" noProof="0" dirty="0">
                <a:ln>
                  <a:noFill/>
                </a:ln>
                <a:solidFill>
                  <a:srgbClr val="E58C0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it-IT" b="1" u="none" strike="noStrike" kern="1200" cap="small" spc="0" normalizeH="0" baseline="0" noProof="0" dirty="0">
                <a:ln>
                  <a:noFill/>
                </a:ln>
                <a:solidFill>
                  <a:srgbClr val="E58C09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11</a:t>
            </a:r>
            <a:endParaRPr kumimoji="0" lang="en-US" b="1" u="none" strike="noStrike" kern="1200" cap="small" spc="0" normalizeH="0" baseline="0" noProof="0" dirty="0">
              <a:ln>
                <a:noFill/>
              </a:ln>
              <a:solidFill>
                <a:srgbClr val="E58C0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it-IT" b="1" dirty="0">
                <a:solidFill>
                  <a:srgbClr val="E58C09"/>
                </a:solidFill>
              </a:rPr>
              <a:t>UNI SGUARDO AL FUTURO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14:cNvPr>
              <p14:cNvContentPartPr/>
              <p14:nvPr/>
            </p14:nvContentPartPr>
            <p14:xfrm>
              <a:off x="9338533" y="3401734"/>
              <a:ext cx="18360" cy="36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D0C1CECD-2DDD-B965-AA62-39AB3CE973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27733" y="3391041"/>
                <a:ext cx="39600" cy="5703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BF5C7F-A441-8990-5763-B4FE8765882C}"/>
              </a:ext>
            </a:extLst>
          </p:cNvPr>
          <p:cNvSpPr txBox="1"/>
          <p:nvPr/>
        </p:nvSpPr>
        <p:spPr>
          <a:xfrm>
            <a:off x="931069" y="4396153"/>
            <a:ext cx="9629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/>
              <a:t>IN QUESTO CAPITOLO</a:t>
            </a:r>
          </a:p>
          <a:p>
            <a:pPr marL="285750" indent="-285750" algn="l">
              <a:buFontTx/>
              <a:buChar char="-"/>
            </a:pPr>
            <a:r>
              <a:rPr lang="it-IT" sz="2000" dirty="0"/>
              <a:t>QUALI SONO GLI ELEMENTI CHE GUIDANO L’EVOLUZIONE DI UNA STRATEGIA DIGITALE</a:t>
            </a:r>
          </a:p>
          <a:p>
            <a:pPr marL="285750" indent="-285750" algn="l">
              <a:buFontTx/>
              <a:buChar char="-"/>
            </a:pPr>
            <a:endParaRPr lang="it-IT" sz="2000" dirty="0"/>
          </a:p>
          <a:p>
            <a:pPr marL="285750" indent="-285750" algn="l">
              <a:buFontTx/>
              <a:buChar char="-"/>
            </a:pPr>
            <a:r>
              <a:rPr lang="it-IT" sz="2000" dirty="0"/>
              <a:t>LE TECNOLOGIE E I TEMI DI MARKETING DIGITALE</a:t>
            </a:r>
          </a:p>
          <a:p>
            <a:pPr marL="285750" indent="-285750" algn="l">
              <a:buFontTx/>
              <a:buChar char="-"/>
            </a:pPr>
            <a:endParaRPr lang="it-IT" sz="2000" dirty="0"/>
          </a:p>
          <a:p>
            <a:pPr marL="285750" indent="-285750" algn="l">
              <a:buFontTx/>
              <a:buChar char="-"/>
            </a:pPr>
            <a:r>
              <a:rPr lang="it-IT" sz="2000" dirty="0"/>
              <a:t>COME </a:t>
            </a:r>
            <a:r>
              <a:rPr lang="it-IT" sz="2000" dirty="0" err="1"/>
              <a:t>UTILIZARE</a:t>
            </a:r>
            <a:r>
              <a:rPr lang="it-IT" sz="2000" dirty="0"/>
              <a:t> LE </a:t>
            </a:r>
            <a:r>
              <a:rPr lang="it-IT" sz="2000" dirty="0" err="1"/>
              <a:t>INSIGHT</a:t>
            </a:r>
            <a:r>
              <a:rPr lang="it-IT" sz="2000" dirty="0"/>
              <a:t> COMMUNITY     </a:t>
            </a:r>
          </a:p>
        </p:txBody>
      </p:sp>
    </p:spTree>
    <p:extLst>
      <p:ext uri="{BB962C8B-B14F-4D97-AF65-F5344CB8AC3E}">
        <p14:creationId xmlns:p14="http://schemas.microsoft.com/office/powerpoint/2010/main" val="2956204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AB999C-34AE-84B9-F40F-5B058B571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900" b="1"/>
              <a:t>11.1.6 – Hyper-targeted Advertising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DC2349-FF62-944B-03E3-ED84BD128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30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B0138D-EE85-2C57-BB08-7F0941B447A6}"/>
              </a:ext>
            </a:extLst>
          </p:cNvPr>
          <p:cNvSpPr txBox="1"/>
          <p:nvPr/>
        </p:nvSpPr>
        <p:spPr>
          <a:xfrm>
            <a:off x="349882" y="1698486"/>
            <a:ext cx="45794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600" b="1" dirty="0"/>
              <a:t>Concetto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/>
              <a:t>La pubblicità efficace basata sui dati è fondamentale per molte aziende.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/>
              <a:t>Combinare dati da fonti diverse permette di avere una visione completa del cliente e fornire offerte </a:t>
            </a:r>
            <a:r>
              <a:rPr lang="it-IT" sz="2600" dirty="0" err="1"/>
              <a:t>iper-targettizzate</a:t>
            </a:r>
            <a:r>
              <a:rPr lang="it-IT" sz="2600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F91D49-F3B6-F1A3-5FC9-A52A4BB75DAD}"/>
              </a:ext>
            </a:extLst>
          </p:cNvPr>
          <p:cNvSpPr txBox="1"/>
          <p:nvPr/>
        </p:nvSpPr>
        <p:spPr>
          <a:xfrm>
            <a:off x="6852524" y="2714149"/>
            <a:ext cx="4989594" cy="2677656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Ruolo di AI e ML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Prevedere il </a:t>
            </a:r>
            <a:r>
              <a:rPr lang="it-IT" sz="2400" dirty="0" err="1"/>
              <a:t>churn</a:t>
            </a:r>
            <a:r>
              <a:rPr lang="it-IT" sz="2400" dirty="0"/>
              <a:t> più accuratamente.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Posizionare la pubblicità al momento giusto e nel posto giusto.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Creare offerte personalizzate per aumentare la conversione.</a:t>
            </a:r>
          </a:p>
        </p:txBody>
      </p:sp>
    </p:spTree>
    <p:extLst>
      <p:ext uri="{BB962C8B-B14F-4D97-AF65-F5344CB8AC3E}">
        <p14:creationId xmlns:p14="http://schemas.microsoft.com/office/powerpoint/2010/main" val="1420891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55CB7-EBC8-3651-D89B-ACE254821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837326"/>
            <a:ext cx="5801360" cy="970102"/>
          </a:xfrm>
        </p:spPr>
        <p:txBody>
          <a:bodyPr>
            <a:noAutofit/>
          </a:bodyPr>
          <a:lstStyle/>
          <a:p>
            <a:r>
              <a:rPr lang="it-IT" sz="2800" b="1" dirty="0"/>
              <a:t>11.1.7 – </a:t>
            </a:r>
            <a:r>
              <a:rPr lang="it-IT" sz="2800" b="1" dirty="0" err="1"/>
              <a:t>Customer</a:t>
            </a:r>
            <a:r>
              <a:rPr lang="it-IT" sz="2800" b="1" dirty="0"/>
              <a:t> </a:t>
            </a:r>
            <a:r>
              <a:rPr lang="it-IT" sz="2800" b="1" dirty="0" err="1"/>
              <a:t>Segmentation</a:t>
            </a:r>
            <a:br>
              <a:rPr lang="it-IT" sz="2800" b="1" dirty="0"/>
            </a:br>
            <a:endParaRPr lang="it-IT" sz="28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1C6045-DE18-3438-E5D5-1D06A33E8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31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29AD96-3A03-EBAF-300F-2B4CC7447ED8}"/>
              </a:ext>
            </a:extLst>
          </p:cNvPr>
          <p:cNvSpPr txBox="1"/>
          <p:nvPr/>
        </p:nvSpPr>
        <p:spPr>
          <a:xfrm>
            <a:off x="4993898" y="837326"/>
            <a:ext cx="7076433" cy="1938992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Processo di marketing che divide un mercato ampio in categorie con interessi, bisogni o tratti comuni.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Obiettivo: collegare un prodotto/servizio a un target specifico con messaggi e campagne mirate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08CAAE-570C-B86A-FFBB-C771B96B4551}"/>
              </a:ext>
            </a:extLst>
          </p:cNvPr>
          <p:cNvSpPr txBox="1"/>
          <p:nvPr/>
        </p:nvSpPr>
        <p:spPr>
          <a:xfrm>
            <a:off x="121668" y="2488635"/>
            <a:ext cx="43806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Limiti della segmentazione tradizionale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Basata su categorie rigide e metodologie fisse.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Può diventare obsoleta, rischiando di guidare le campagne fuori target.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70FAE8-82F4-DAC8-AECB-1029A1DBBB74}"/>
              </a:ext>
            </a:extLst>
          </p:cNvPr>
          <p:cNvSpPr txBox="1"/>
          <p:nvPr/>
        </p:nvSpPr>
        <p:spPr>
          <a:xfrm>
            <a:off x="5347795" y="3435351"/>
            <a:ext cx="6409146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700" b="1" dirty="0"/>
              <a:t>Innovazione con AI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u="sng" dirty="0"/>
              <a:t>Segmenti dinamici</a:t>
            </a:r>
            <a:r>
              <a:rPr lang="it-IT" sz="2700" dirty="0"/>
              <a:t> basati su ampia varietà di dati.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7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700" dirty="0"/>
              <a:t>Fonti di informazioni specifiche e in continua evoluzione permettono segmentazione intelligente e adattativa.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4F732909-22F7-2A48-2D43-B6876D1CF51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766949" y="1322377"/>
            <a:ext cx="1226949" cy="4844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5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CEC5D-F91C-BD6E-651F-B2C4FF9B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800" b="1"/>
              <a:t>Vantaggi strategici della segmentazione AI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77425E-751F-D6C0-4A3E-C30D23CC7F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3985034"/>
            <a:ext cx="5090157" cy="1920879"/>
          </a:xfrm>
        </p:spPr>
        <p:txBody>
          <a:bodyPr>
            <a:normAutofit/>
          </a:bodyPr>
          <a:lstStyle/>
          <a:p>
            <a:pPr algn="ctr"/>
            <a:r>
              <a:rPr lang="it-IT" sz="2600"/>
              <a:t>Dati transazionali, interazioni, dati esterni combinati per una comprensione olistica.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08633A-B7D4-82BD-8F23-5CCE573F43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894238"/>
            <a:ext cx="5090157" cy="978729"/>
          </a:xfrm>
        </p:spPr>
        <p:txBody>
          <a:bodyPr/>
          <a:lstStyle/>
          <a:p>
            <a:pPr algn="ctr"/>
            <a:r>
              <a:rPr lang="it-IT" sz="3200"/>
              <a:t>Visione a 360° dei dati clienti in tempo reale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D42A07-DB14-A0D9-1A9A-54973D4D79B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87727" y="3673496"/>
            <a:ext cx="5406920" cy="2232417"/>
          </a:xfrm>
        </p:spPr>
        <p:txBody>
          <a:bodyPr>
            <a:noAutofit/>
          </a:bodyPr>
          <a:lstStyle/>
          <a:p>
            <a:r>
              <a:rPr lang="it-IT" sz="2500"/>
              <a:t>Analisi granulari e dinamiche dei dati.</a:t>
            </a:r>
          </a:p>
          <a:p>
            <a:r>
              <a:rPr lang="it-IT" sz="2500"/>
              <a:t>Tecniche avanzate di modellazione, test e visualizzazione.</a:t>
            </a:r>
          </a:p>
          <a:p>
            <a:r>
              <a:rPr lang="it-IT" sz="2500"/>
              <a:t>Produzione di intuizioni predittive dettagliate sul comportamento dei clienti.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38EC630-CB07-B8AA-10E7-B9A8DCE7CB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894238"/>
            <a:ext cx="5090157" cy="1154591"/>
          </a:xfrm>
        </p:spPr>
        <p:txBody>
          <a:bodyPr/>
          <a:lstStyle/>
          <a:p>
            <a:pPr algn="ctr"/>
            <a:r>
              <a:rPr lang="it-IT" sz="3300"/>
              <a:t>Capacità analitiche avanzate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C778E5A-3F18-7199-3B64-6AC2A62ED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32</a:t>
            </a:fld>
            <a:endParaRPr lang="it-IT" noProof="0"/>
          </a:p>
        </p:txBody>
      </p: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D0992DC7-FE66-CEAC-88FD-C5E2C27F300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9091187" y="2810553"/>
            <a:ext cx="7095" cy="8629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879C5B38-6187-EF68-916C-1BECB5ADFDA6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3093719" y="2872967"/>
            <a:ext cx="0" cy="11120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3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1BF01-D7B3-3098-FE35-8B20898B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13821"/>
            <a:ext cx="10805160" cy="1027610"/>
          </a:xfrm>
        </p:spPr>
        <p:txBody>
          <a:bodyPr/>
          <a:lstStyle/>
          <a:p>
            <a:r>
              <a:rPr lang="it-IT" b="1"/>
              <a:t>11.2 – Tre nuovi scenari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C9A93A0-F189-8CE5-AD6A-5C0483AE8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3904182"/>
            <a:ext cx="3474720" cy="1938992"/>
          </a:xfrm>
        </p:spPr>
        <p:txBody>
          <a:bodyPr/>
          <a:lstStyle/>
          <a:p>
            <a:pPr algn="ctr"/>
            <a:r>
              <a:rPr lang="it-IT" sz="2800" b="1"/>
              <a:t>Progressive Web App (PWA)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B799972-D9B7-D7CF-2E63-17CC8F109C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8640" y="5367992"/>
            <a:ext cx="3474720" cy="424732"/>
          </a:xfrm>
        </p:spPr>
        <p:txBody>
          <a:bodyPr/>
          <a:lstStyle/>
          <a:p>
            <a:pPr algn="ctr"/>
            <a:r>
              <a:rPr lang="it-IT" sz="2800" b="1"/>
              <a:t>Chatbot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5F2E82E-7631-4EA5-F156-093E3EC641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8640" y="3654820"/>
            <a:ext cx="3474720" cy="198911"/>
          </a:xfrm>
        </p:spPr>
        <p:txBody>
          <a:bodyPr/>
          <a:lstStyle/>
          <a:p>
            <a:pPr algn="ctr"/>
            <a:r>
              <a:rPr lang="it-IT" sz="2800" b="1"/>
              <a:t>La realtà aumentata (AR)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C18100-817F-146A-875B-5DBCAE9AD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33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C48E36-86D9-84A2-7401-C363AC49D0AC}"/>
              </a:ext>
            </a:extLst>
          </p:cNvPr>
          <p:cNvSpPr txBox="1"/>
          <p:nvPr/>
        </p:nvSpPr>
        <p:spPr>
          <a:xfrm>
            <a:off x="1524557" y="1014825"/>
            <a:ext cx="91428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Le strategie di marketing digitale richiedono un approccio mirato alle opportunità offerte dalla tecnologia.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Analizzare scenari emergenti aiuta a capire come implementare soluzioni innovative.</a:t>
            </a:r>
          </a:p>
        </p:txBody>
      </p:sp>
      <p:cxnSp>
        <p:nvCxnSpPr>
          <p:cNvPr id="6" name="Connettore diritto con freccia 5">
            <a:extLst>
              <a:ext uri="{FF2B5EF4-FFF2-40B4-BE49-F238E27FC236}">
                <a16:creationId xmlns:a16="http://schemas.microsoft.com/office/drawing/2014/main" id="{BA4A42B4-6B4A-C900-6AB6-3122C686BE65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>
            <a:off x="6096000" y="2953817"/>
            <a:ext cx="3810000" cy="7010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con freccia 8">
            <a:extLst>
              <a:ext uri="{FF2B5EF4-FFF2-40B4-BE49-F238E27FC236}">
                <a16:creationId xmlns:a16="http://schemas.microsoft.com/office/drawing/2014/main" id="{D146CA3D-6B0E-B804-DDB5-890B3BF6EC9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2953817"/>
            <a:ext cx="0" cy="2087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0A0A2C2E-07E0-6DFB-0903-81D5D984AAB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621280" y="2953817"/>
            <a:ext cx="3474720" cy="8999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3509BB-379B-2137-702A-4D95B1799B38}"/>
              </a:ext>
            </a:extLst>
          </p:cNvPr>
          <p:cNvSpPr txBox="1"/>
          <p:nvPr/>
        </p:nvSpPr>
        <p:spPr>
          <a:xfrm>
            <a:off x="7512395" y="4895707"/>
            <a:ext cx="36592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accent4">
                    <a:lumMod val="50000"/>
                  </a:schemeClr>
                </a:solidFill>
              </a:rPr>
              <a:t>integrazione tra realtà fisica e mondo digitale.</a:t>
            </a:r>
          </a:p>
        </p:txBody>
      </p: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B2111693-9F1C-CC2E-160D-F0AF922E1E0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096000" y="2953817"/>
            <a:ext cx="2072639" cy="17131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3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D8AF7EF7-2D8C-5CB3-1C65-DA49045A5B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D9839C-A3D6-73C3-B167-F0D29D3165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8789" y="1189969"/>
            <a:ext cx="5092376" cy="4997471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F30E23-16D5-36F3-A056-8B04970FA36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86748" y="1329544"/>
            <a:ext cx="4576457" cy="3915430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/>
              <a:t>Definizione</a:t>
            </a:r>
          </a:p>
          <a:p>
            <a:pPr algn="ctr"/>
            <a:r>
              <a:rPr lang="it-IT" sz="3000" dirty="0"/>
              <a:t>Differenza tra app native e web app:</a:t>
            </a:r>
          </a:p>
          <a:p>
            <a:pPr algn="ctr"/>
            <a:endParaRPr lang="it-IT" sz="3000" dirty="0"/>
          </a:p>
          <a:p>
            <a:pPr algn="ctr"/>
            <a:r>
              <a:rPr lang="it-IT" sz="3000" dirty="0"/>
              <a:t>App nativa → installata direttamente sullo smartphone.</a:t>
            </a:r>
          </a:p>
          <a:p>
            <a:pPr algn="ctr"/>
            <a:r>
              <a:rPr lang="it-IT" sz="3000" dirty="0"/>
              <a:t>Web app → siti web che si comportano come app, ma eseguiti tramite browser.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7F1145D0-E3F2-CA6F-00AF-B5E33A9C0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34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0ED246-F10B-F3C9-1801-B2CEAAAE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56" y="251633"/>
            <a:ext cx="11106150" cy="641329"/>
          </a:xfrm>
        </p:spPr>
        <p:txBody>
          <a:bodyPr>
            <a:normAutofit fontScale="90000"/>
          </a:bodyPr>
          <a:lstStyle/>
          <a:p>
            <a:r>
              <a:rPr lang="it-IT" b="1"/>
              <a:t>11.2.1 – Progressive Web App (PWA)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9E10137-F731-ABAE-51BC-4A426CEA70A6}"/>
              </a:ext>
            </a:extLst>
          </p:cNvPr>
          <p:cNvSpPr txBox="1"/>
          <p:nvPr/>
        </p:nvSpPr>
        <p:spPr>
          <a:xfrm>
            <a:off x="6847864" y="1938233"/>
            <a:ext cx="471534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E58C09"/>
                </a:solidFill>
              </a:rPr>
              <a:t>Progressive Web App</a:t>
            </a:r>
            <a:r>
              <a:rPr lang="it-IT" sz="2300" dirty="0"/>
              <a:t> → </a:t>
            </a:r>
            <a:r>
              <a:rPr lang="it-IT" sz="2300" i="1" u="sng" dirty="0"/>
              <a:t>combinano i vantaggi delle web app e delle app native: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notifiche push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caricamento veloce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esperienza multipiattaforma simile alle app native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non necessitano di download da app store</a:t>
            </a:r>
          </a:p>
        </p:txBody>
      </p:sp>
    </p:spTree>
    <p:extLst>
      <p:ext uri="{BB962C8B-B14F-4D97-AF65-F5344CB8AC3E}">
        <p14:creationId xmlns:p14="http://schemas.microsoft.com/office/powerpoint/2010/main" val="2371205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396FF6-E1C1-02F1-8F9F-A13E6B7D5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35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542F6F-B080-4802-7E44-BDFDA722C7AA}"/>
              </a:ext>
            </a:extLst>
          </p:cNvPr>
          <p:cNvSpPr txBox="1"/>
          <p:nvPr/>
        </p:nvSpPr>
        <p:spPr>
          <a:xfrm>
            <a:off x="387021" y="859066"/>
            <a:ext cx="489165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Vantaggi delle PWA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Tassi di conversione più alti rispetto alle app native.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Maggiore engagement, grazie alla maggiore accessibilità.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Costo di realizzazione inferiore rispetto alle app native.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64CFF2E-BAC7-D209-53B0-337B731ECCFB}"/>
              </a:ext>
            </a:extLst>
          </p:cNvPr>
          <p:cNvSpPr txBox="1"/>
          <p:nvPr/>
        </p:nvSpPr>
        <p:spPr>
          <a:xfrm>
            <a:off x="6819340" y="2690336"/>
            <a:ext cx="4891651" cy="289310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600" b="1" dirty="0"/>
              <a:t>Trend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Il consumo digitale da dispositivi mobili cresce rapidamente.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6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Le app native stanno gradualmente venendo sostituite dalle PWA.</a:t>
            </a:r>
          </a:p>
        </p:txBody>
      </p:sp>
    </p:spTree>
    <p:extLst>
      <p:ext uri="{BB962C8B-B14F-4D97-AF65-F5344CB8AC3E}">
        <p14:creationId xmlns:p14="http://schemas.microsoft.com/office/powerpoint/2010/main" val="64492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93F099A-17F2-C747-5196-C69AB3F0DD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7210" y="1189969"/>
            <a:ext cx="4769127" cy="4677431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0ED980A-9008-81CF-A993-D736DBCF9A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31069" y="1570969"/>
            <a:ext cx="4098634" cy="3915430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/>
              <a:t>Definizione</a:t>
            </a:r>
          </a:p>
          <a:p>
            <a:pPr algn="ctr"/>
            <a:r>
              <a:rPr lang="it-IT" sz="3000" dirty="0" err="1"/>
              <a:t>Chatbot</a:t>
            </a:r>
            <a:r>
              <a:rPr lang="it-IT" sz="3000" dirty="0"/>
              <a:t> = </a:t>
            </a:r>
            <a:r>
              <a:rPr lang="it-IT" sz="3000" u="sng" dirty="0"/>
              <a:t>programma informatico che sostiene una conversazione tramite </a:t>
            </a:r>
            <a:r>
              <a:rPr lang="it-IT" sz="3000" u="sng" dirty="0" err="1"/>
              <a:t>touchpoint</a:t>
            </a:r>
            <a:r>
              <a:rPr lang="it-IT" sz="3000" u="sng" dirty="0"/>
              <a:t> digitali </a:t>
            </a:r>
            <a:r>
              <a:rPr lang="it-IT" sz="3000" dirty="0"/>
              <a:t>(Messenger, WhatsApp, </a:t>
            </a:r>
            <a:r>
              <a:rPr lang="it-IT" sz="3000" dirty="0" err="1"/>
              <a:t>Telegram</a:t>
            </a:r>
            <a:r>
              <a:rPr lang="it-IT" sz="3000" dirty="0"/>
              <a:t>, ecc.).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712E4BD-45DE-3450-D318-945BF55D1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36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505A3F5-EA1B-C6C8-A745-60FEAE6A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4" y="231345"/>
            <a:ext cx="11106150" cy="641329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11.2.2 – </a:t>
            </a:r>
            <a:r>
              <a:rPr lang="it-IT" b="1" dirty="0" err="1"/>
              <a:t>Chatbot</a:t>
            </a:r>
            <a:endParaRPr lang="it-IT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4525A9-0698-881E-6E66-F64C20DBF386}"/>
              </a:ext>
            </a:extLst>
          </p:cNvPr>
          <p:cNvSpPr txBox="1"/>
          <p:nvPr/>
        </p:nvSpPr>
        <p:spPr>
          <a:xfrm>
            <a:off x="5721970" y="416807"/>
            <a:ext cx="553896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Funzionamento: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Comprende l’intento dell’utente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Risponde in base a regole aziendali e dati disponibili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Può comunicare tramite linguaggio naturale, testuale o vocale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10192F8-457A-C285-E65A-1A32CB5F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8" t="14874" r="66843" b="22795"/>
          <a:stretch>
            <a:fillRect/>
          </a:stretch>
        </p:blipFill>
        <p:spPr>
          <a:xfrm>
            <a:off x="7130507" y="3142185"/>
            <a:ext cx="3602238" cy="319765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4152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54961D-9D28-C281-22DD-2D4587183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37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C5CE0C-FCB1-76D5-2E13-E71EB3E63FD5}"/>
              </a:ext>
            </a:extLst>
          </p:cNvPr>
          <p:cNvSpPr txBox="1"/>
          <p:nvPr/>
        </p:nvSpPr>
        <p:spPr>
          <a:xfrm>
            <a:off x="138891" y="804015"/>
            <a:ext cx="56829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Ruolo nel marketing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Gestione della relazione con il cliente rapida, continua e efficiente.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Disponibile </a:t>
            </a:r>
            <a:r>
              <a:rPr lang="it-IT" sz="2400" b="1" dirty="0"/>
              <a:t>24/7</a:t>
            </a:r>
            <a:r>
              <a:rPr lang="it-IT" sz="2400" dirty="0"/>
              <a:t>, senza vincoli di orario.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/>
            <a:r>
              <a:rPr lang="it-IT" sz="2400" dirty="0"/>
              <a:t>Permette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Aumentare il coinvolgimento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Sviluppare relazioni e </a:t>
            </a:r>
            <a:r>
              <a:rPr lang="it-IT" sz="2400" dirty="0" err="1"/>
              <a:t>loyalty</a:t>
            </a: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Incrementare i ricavi aziendali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7C2808-EBEA-1367-F4BE-D4D94F3E7799}"/>
              </a:ext>
            </a:extLst>
          </p:cNvPr>
          <p:cNvSpPr txBox="1"/>
          <p:nvPr/>
        </p:nvSpPr>
        <p:spPr>
          <a:xfrm>
            <a:off x="5821881" y="3620649"/>
            <a:ext cx="6123982" cy="2308324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Focus strategico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Il dialogo in tempo reale consente di: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Promuovere prodotti o servizi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Risolvere problemi o richieste dei clienti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Si inserisce all’interno di una strategia di marketing </a:t>
            </a:r>
            <a:r>
              <a:rPr lang="it-IT" sz="2400" dirty="0" err="1"/>
              <a:t>conversazionale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418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5159805E-FA44-0F8A-CCF2-8C10120DB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2574"/>
            <a:ext cx="12191999" cy="6858000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0FDBCF-335F-0526-D521-0456019B87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1443" y="1189969"/>
            <a:ext cx="10709114" cy="511939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B69587-3206-853F-C74D-9AF504B7676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41443" y="1617542"/>
            <a:ext cx="10547566" cy="3915430"/>
          </a:xfrm>
        </p:spPr>
        <p:txBody>
          <a:bodyPr>
            <a:noAutofit/>
          </a:bodyPr>
          <a:lstStyle/>
          <a:p>
            <a:pPr algn="ctr"/>
            <a:r>
              <a:rPr lang="it-IT" sz="2900" b="1" dirty="0"/>
              <a:t>Definizione</a:t>
            </a:r>
          </a:p>
          <a:p>
            <a:pPr algn="ctr"/>
            <a:r>
              <a:rPr lang="it-IT" sz="2900" dirty="0"/>
              <a:t>La realtà aumentata = </a:t>
            </a:r>
            <a:r>
              <a:rPr lang="it-IT" sz="2900" i="1" dirty="0"/>
              <a:t>esperienza interattiva in un ambiente reale arricchito da informazioni digitali.</a:t>
            </a:r>
          </a:p>
          <a:p>
            <a:pPr algn="ctr"/>
            <a:endParaRPr lang="it-IT" sz="2900" dirty="0"/>
          </a:p>
          <a:p>
            <a:pPr algn="ctr"/>
            <a:r>
              <a:rPr lang="it-IT" sz="2900" dirty="0"/>
              <a:t>Caratteristiche di base:</a:t>
            </a:r>
          </a:p>
          <a:p>
            <a:pPr algn="ctr"/>
            <a:r>
              <a:rPr lang="it-IT" sz="2900" dirty="0"/>
              <a:t>Combinazione di mondo reale e virtuale</a:t>
            </a:r>
          </a:p>
          <a:p>
            <a:pPr algn="ctr"/>
            <a:r>
              <a:rPr lang="it-IT" sz="2900" dirty="0"/>
              <a:t>Interazione in tempo reale</a:t>
            </a:r>
          </a:p>
          <a:p>
            <a:pPr algn="ctr"/>
            <a:r>
              <a:rPr lang="it-IT" sz="2900" dirty="0"/>
              <a:t>Registrazione 3D accurata di oggetti virtuali e reali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98E3CA-E8D0-9F6D-020F-6BEE58D2C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38</a:t>
            </a:fld>
            <a:endParaRPr lang="it-IT" noProof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D02ACA0-BC99-4726-EF17-2D2A2E523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627" y="275958"/>
            <a:ext cx="11106150" cy="641329"/>
          </a:xfrm>
        </p:spPr>
        <p:txBody>
          <a:bodyPr>
            <a:normAutofit fontScale="90000"/>
          </a:bodyPr>
          <a:lstStyle/>
          <a:p>
            <a:r>
              <a:rPr lang="it-IT" b="1"/>
              <a:t>11.2.3 – La realtà aumentata (AR)</a:t>
            </a:r>
          </a:p>
        </p:txBody>
      </p:sp>
    </p:spTree>
    <p:extLst>
      <p:ext uri="{BB962C8B-B14F-4D97-AF65-F5344CB8AC3E}">
        <p14:creationId xmlns:p14="http://schemas.microsoft.com/office/powerpoint/2010/main" val="307119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D90D51-6E64-23DD-1615-6F0E5F0B1E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45842" y="1189969"/>
            <a:ext cx="6005501" cy="4677431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F5F4ED-D976-99EE-4178-15A293BEE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39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20B3B8A-3003-B443-3EC1-00D80010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4" y="2121374"/>
            <a:ext cx="5238353" cy="2933477"/>
          </a:xfrm>
          <a:prstGeom prst="rect">
            <a:avLst/>
          </a:prstGeom>
        </p:spPr>
      </p:pic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D983C468-59EB-B7FF-68E1-FC7B2FAB7B35}"/>
              </a:ext>
            </a:extLst>
          </p:cNvPr>
          <p:cNvSpPr txBox="1">
            <a:spLocks noGrp="1"/>
          </p:cNvSpPr>
          <p:nvPr>
            <p:ph sz="quarter" idx="19"/>
          </p:nvPr>
        </p:nvSpPr>
        <p:spPr>
          <a:xfrm>
            <a:off x="5776479" y="1471285"/>
            <a:ext cx="57163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Funzionamento</a:t>
            </a:r>
          </a:p>
          <a:p>
            <a:pPr algn="ctr">
              <a:buFont typeface="+mj-lt"/>
              <a:buAutoNum type="arabicPeriod"/>
            </a:pPr>
            <a:r>
              <a:rPr lang="it-IT" sz="2400" dirty="0"/>
              <a:t>Creazione di contenuti reali o digitali con input generati dal computer.</a:t>
            </a:r>
          </a:p>
          <a:p>
            <a:pPr algn="ctr">
              <a:buFont typeface="+mj-lt"/>
              <a:buAutoNum type="arabicPeriod"/>
            </a:pPr>
            <a:endParaRPr lang="it-IT" sz="2400" dirty="0"/>
          </a:p>
          <a:p>
            <a:pPr algn="ctr">
              <a:buFont typeface="+mj-lt"/>
              <a:buAutoNum type="arabicPeriod"/>
            </a:pPr>
            <a:r>
              <a:rPr lang="it-IT" sz="2400" dirty="0"/>
              <a:t>L’utente punta un dispositivo (smartphone, tablet, </a:t>
            </a:r>
            <a:r>
              <a:rPr lang="it-IT" sz="2400" dirty="0" err="1"/>
              <a:t>wearable</a:t>
            </a:r>
            <a:r>
              <a:rPr lang="it-IT" sz="2400" dirty="0"/>
              <a:t>) verso un </a:t>
            </a:r>
            <a:r>
              <a:rPr lang="it-IT" sz="2400" dirty="0" err="1"/>
              <a:t>trigger</a:t>
            </a:r>
            <a:r>
              <a:rPr lang="it-IT" sz="2400" dirty="0"/>
              <a:t> image o immagine tag.</a:t>
            </a:r>
          </a:p>
          <a:p>
            <a:pPr algn="ctr">
              <a:buFont typeface="+mj-lt"/>
              <a:buAutoNum type="arabicPeriod"/>
            </a:pPr>
            <a:endParaRPr lang="it-IT" sz="2400" dirty="0"/>
          </a:p>
          <a:p>
            <a:pPr algn="ctr">
              <a:buFont typeface="+mj-lt"/>
              <a:buAutoNum type="arabicPeriod"/>
            </a:pPr>
            <a:r>
              <a:rPr lang="it-IT" sz="2400" b="1" dirty="0"/>
              <a:t>Sensori</a:t>
            </a:r>
            <a:r>
              <a:rPr lang="it-IT" sz="2400" dirty="0"/>
              <a:t> catturano l’input → elaborazione dal dispositivo → proiezione 2D/3D con cui l’utente può interagire.</a:t>
            </a:r>
          </a:p>
        </p:txBody>
      </p:sp>
    </p:spTree>
    <p:extLst>
      <p:ext uri="{BB962C8B-B14F-4D97-AF65-F5344CB8AC3E}">
        <p14:creationId xmlns:p14="http://schemas.microsoft.com/office/powerpoint/2010/main" val="17277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44A039-11AB-474F-8746-9A34D1C3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it-IT" noProof="1" smtClean="0"/>
              <a:pPr rtl="0"/>
              <a:t>4</a:t>
            </a:fld>
            <a:endParaRPr lang="it-IT" noProof="1"/>
          </a:p>
        </p:txBody>
      </p:sp>
      <p:sp>
        <p:nvSpPr>
          <p:cNvPr id="18" name="Segnaposto testo 119">
            <a:extLst>
              <a:ext uri="{FF2B5EF4-FFF2-40B4-BE49-F238E27FC236}">
                <a16:creationId xmlns:a16="http://schemas.microsoft.com/office/drawing/2014/main" id="{6E5B80C5-6B42-4867-88CC-660291DD3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93060" y="6641305"/>
            <a:ext cx="173736" cy="1524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45720" rIns="4572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noProof="1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057914-69CE-7BF4-1CC4-22EA2446AF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-1" y="421287"/>
            <a:ext cx="12192001" cy="710396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it-IT" sz="3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14:cNvPr>
              <p14:cNvContentPartPr/>
              <p14:nvPr/>
            </p14:nvContentPartPr>
            <p14:xfrm>
              <a:off x="9193060" y="8034918"/>
              <a:ext cx="9720" cy="572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2975A86-AC3C-12C0-72F0-434DF49302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2260" y="8024118"/>
                <a:ext cx="30960" cy="78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olo 3">
            <a:extLst>
              <a:ext uri="{FF2B5EF4-FFF2-40B4-BE49-F238E27FC236}">
                <a16:creationId xmlns:a16="http://schemas.microsoft.com/office/drawing/2014/main" id="{51B8F83B-0E6C-0E6E-0C1F-ADFD6D04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02" y="509392"/>
            <a:ext cx="12192001" cy="122982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11.1 – Strategia di marketing digitale a prova di futuro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3EB2EF6-5FDC-82FE-DC1F-B38DEA0C2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3584" y="1739212"/>
            <a:ext cx="6799628" cy="4363267"/>
          </a:xfrm>
        </p:spPr>
        <p:txBody>
          <a:bodyPr>
            <a:noAutofit/>
          </a:bodyPr>
          <a:lstStyle/>
          <a:p>
            <a:pPr algn="ctr"/>
            <a:r>
              <a:rPr lang="it-IT" sz="2500" dirty="0"/>
              <a:t>Sono emerse nuove opportunità e traiettorie di sviluppo, ma alcuni punti di attenzione restano costanti:</a:t>
            </a:r>
          </a:p>
          <a:p>
            <a:pPr algn="ctr"/>
            <a:r>
              <a:rPr lang="it-IT" sz="2500" b="1" dirty="0" err="1"/>
              <a:t>Search</a:t>
            </a:r>
            <a:r>
              <a:rPr lang="it-IT" sz="2500" b="1" dirty="0"/>
              <a:t> marketing</a:t>
            </a:r>
            <a:r>
              <a:rPr lang="it-IT" sz="2500" dirty="0"/>
              <a:t> → fondamentale per la visibilità.</a:t>
            </a:r>
          </a:p>
          <a:p>
            <a:pPr algn="ctr"/>
            <a:r>
              <a:rPr lang="it-IT" sz="2500" b="1" dirty="0"/>
              <a:t>Social media </a:t>
            </a:r>
            <a:r>
              <a:rPr lang="it-IT" sz="2500" dirty="0"/>
              <a:t>→ centrali per l’engagement.</a:t>
            </a:r>
          </a:p>
          <a:p>
            <a:pPr algn="ctr"/>
            <a:r>
              <a:rPr lang="it-IT" sz="2500" b="1" dirty="0"/>
              <a:t>Content marketing</a:t>
            </a:r>
            <a:r>
              <a:rPr lang="it-IT" sz="2500" dirty="0"/>
              <a:t> → leva per coinvolgimento e conversione.</a:t>
            </a:r>
          </a:p>
          <a:p>
            <a:pPr algn="ctr"/>
            <a:r>
              <a:rPr lang="it-IT" sz="2500" dirty="0" err="1"/>
              <a:t>Profilazione</a:t>
            </a:r>
            <a:r>
              <a:rPr lang="it-IT" sz="2500" dirty="0"/>
              <a:t> e personalizzazione → offerte e contenuti su misura.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F4A881-5B05-0B9D-D54E-FC939B7C181A}"/>
              </a:ext>
            </a:extLst>
          </p:cNvPr>
          <p:cNvSpPr txBox="1"/>
          <p:nvPr/>
        </p:nvSpPr>
        <p:spPr>
          <a:xfrm>
            <a:off x="628788" y="2625799"/>
            <a:ext cx="3667978" cy="24929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600" b="1"/>
              <a:t>Contesto generale</a:t>
            </a:r>
          </a:p>
          <a:p>
            <a:pPr algn="ctr"/>
            <a:r>
              <a:rPr lang="it-IT" sz="2600"/>
              <a:t>Negli ultimi anni (2020–2021) il marketing digitale ha subito un’accelerazione imprevista.</a:t>
            </a:r>
          </a:p>
        </p:txBody>
      </p:sp>
    </p:spTree>
    <p:extLst>
      <p:ext uri="{BB962C8B-B14F-4D97-AF65-F5344CB8AC3E}">
        <p14:creationId xmlns:p14="http://schemas.microsoft.com/office/powerpoint/2010/main" val="107472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9CF0EC0-CC5A-E1FB-3BF3-B838D944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897" y="827135"/>
            <a:ext cx="10805160" cy="707886"/>
          </a:xfrm>
        </p:spPr>
        <p:txBody>
          <a:bodyPr/>
          <a:lstStyle/>
          <a:p>
            <a:r>
              <a:rPr lang="it-IT" b="1"/>
              <a:t>Applicazioni principali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D05C65-63C6-C5BB-F468-EBC8A08AC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40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F918DF-9696-B9FD-AD76-FCEFE5B0D4B8}"/>
              </a:ext>
            </a:extLst>
          </p:cNvPr>
          <p:cNvSpPr txBox="1"/>
          <p:nvPr/>
        </p:nvSpPr>
        <p:spPr>
          <a:xfrm>
            <a:off x="931069" y="1972507"/>
            <a:ext cx="10548347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Intrattenimento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43467B"/>
                </a:solidFill>
              </a:rPr>
              <a:t>Marketing</a:t>
            </a:r>
            <a:r>
              <a:rPr lang="it-IT" sz="2300" dirty="0"/>
              <a:t> e </a:t>
            </a:r>
            <a:r>
              <a:rPr lang="it-IT" sz="2300" b="1" dirty="0">
                <a:solidFill>
                  <a:srgbClr val="43467B"/>
                </a:solidFill>
              </a:rPr>
              <a:t>retail</a:t>
            </a:r>
            <a:r>
              <a:rPr lang="it-IT" sz="2300" dirty="0"/>
              <a:t> → integrazione esperienza in-store e </a:t>
            </a:r>
            <a:r>
              <a:rPr lang="it-IT" sz="2300" dirty="0" err="1"/>
              <a:t>touchpoint</a:t>
            </a:r>
            <a:r>
              <a:rPr lang="it-IT" sz="2300" dirty="0"/>
              <a:t> digitali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3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43467B"/>
                </a:solidFill>
              </a:rPr>
              <a:t>Media</a:t>
            </a:r>
            <a:r>
              <a:rPr lang="it-IT" sz="2300" dirty="0"/>
              <a:t> tradizionali diventano punti di collegamento con media digitali: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43467B"/>
                </a:solidFill>
              </a:rPr>
              <a:t>Riviste</a:t>
            </a:r>
            <a:r>
              <a:rPr lang="it-IT" sz="2300" dirty="0"/>
              <a:t>, cartelloni, quotidiani → interazione con smartphone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43467B"/>
                </a:solidFill>
              </a:rPr>
              <a:t>Try-on virtuali / specchi virtuali</a:t>
            </a:r>
            <a:r>
              <a:rPr lang="it-IT" sz="2300" dirty="0"/>
              <a:t> → prova di prodotti (vestiti, scarpe, accessori) prima dell’acquisto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rgbClr val="43467B"/>
                </a:solidFill>
              </a:rPr>
              <a:t>App</a:t>
            </a:r>
            <a:r>
              <a:rPr lang="it-IT" sz="2300" dirty="0"/>
              <a:t> per informazioni nutrizionali, recensioni, ricette o personalizzazione di prodotti</a:t>
            </a:r>
          </a:p>
        </p:txBody>
      </p:sp>
    </p:spTree>
    <p:extLst>
      <p:ext uri="{BB962C8B-B14F-4D97-AF65-F5344CB8AC3E}">
        <p14:creationId xmlns:p14="http://schemas.microsoft.com/office/powerpoint/2010/main" val="52734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F7F87BB-0F11-15B6-5ABA-F956204E8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41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8F1C28-D57B-DFB3-418C-9E450DB56AF5}"/>
              </a:ext>
            </a:extLst>
          </p:cNvPr>
          <p:cNvSpPr txBox="1"/>
          <p:nvPr/>
        </p:nvSpPr>
        <p:spPr>
          <a:xfrm>
            <a:off x="1319588" y="1218235"/>
            <a:ext cx="955282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b="1" dirty="0"/>
              <a:t>Vantaggi per il marketing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Miglioramento della comunicazione e del coinvolgimento del consumatore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Aumento del livello di engagement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Miglioramento dei processi di vendita → </a:t>
            </a:r>
            <a:r>
              <a:rPr lang="it-IT" sz="2400" dirty="0" err="1"/>
              <a:t>customer</a:t>
            </a:r>
            <a:r>
              <a:rPr lang="it-IT" sz="2400" dirty="0"/>
              <a:t> </a:t>
            </a:r>
            <a:r>
              <a:rPr lang="it-IT" sz="2400" dirty="0" err="1"/>
              <a:t>journey</a:t>
            </a:r>
            <a:r>
              <a:rPr lang="it-IT" sz="2400" dirty="0"/>
              <a:t> più breve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Facilitazione del processo decisionale del cliente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Opportunità di </a:t>
            </a:r>
            <a:r>
              <a:rPr lang="it-IT" sz="2400" dirty="0" err="1"/>
              <a:t>tracking</a:t>
            </a:r>
            <a:r>
              <a:rPr lang="it-IT" sz="2400" dirty="0"/>
              <a:t> del comportamento per capire bisogni, contesti e aspettative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400" dirty="0"/>
              <a:t>Incremento della </a:t>
            </a:r>
            <a:r>
              <a:rPr lang="it-IT" sz="2400" dirty="0" err="1"/>
              <a:t>fidelizzazione</a:t>
            </a:r>
            <a:r>
              <a:rPr lang="it-IT" sz="2400" dirty="0"/>
              <a:t> e della relazione con il cliente</a:t>
            </a:r>
          </a:p>
        </p:txBody>
      </p:sp>
    </p:spTree>
    <p:extLst>
      <p:ext uri="{BB962C8B-B14F-4D97-AF65-F5344CB8AC3E}">
        <p14:creationId xmlns:p14="http://schemas.microsoft.com/office/powerpoint/2010/main" val="161973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0CCA0-116B-936D-BD41-53C113BC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46" y="650570"/>
            <a:ext cx="11467723" cy="78727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/>
              <a:t>11.3 – Le community come nuove occasioni di comprensione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052D1DE-35BA-0413-5D5B-7F0DB0E69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42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D1167D-ACB8-9A06-2D7D-4F6EB002D6DA}"/>
              </a:ext>
            </a:extLst>
          </p:cNvPr>
          <p:cNvSpPr txBox="1"/>
          <p:nvPr/>
        </p:nvSpPr>
        <p:spPr>
          <a:xfrm>
            <a:off x="224572" y="1828088"/>
            <a:ext cx="5871428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300" b="1" dirty="0"/>
              <a:t>Introduzione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Strategie di marketing digitale innovative sfruttano tutte le soluzioni, piattaforme e </a:t>
            </a:r>
            <a:r>
              <a:rPr lang="it-IT" sz="2300" dirty="0" err="1"/>
              <a:t>touchpoint</a:t>
            </a:r>
            <a:r>
              <a:rPr lang="it-IT" sz="2300" dirty="0"/>
              <a:t> disponibili per comprendere i clienti.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L’evoluzione tecnologica offre nuove opportunità di apprendimento.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3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300" dirty="0"/>
              <a:t>Le </a:t>
            </a:r>
            <a:r>
              <a:rPr lang="it-IT" sz="2300" b="1" dirty="0" err="1">
                <a:solidFill>
                  <a:srgbClr val="43467B"/>
                </a:solidFill>
              </a:rPr>
              <a:t>insight</a:t>
            </a:r>
            <a:r>
              <a:rPr lang="it-IT" sz="2300" b="1" dirty="0">
                <a:solidFill>
                  <a:srgbClr val="43467B"/>
                </a:solidFill>
              </a:rPr>
              <a:t> community</a:t>
            </a:r>
            <a:r>
              <a:rPr lang="it-IT" sz="2300" dirty="0"/>
              <a:t> sono uno strumento chiave per arricchire e approfondire le evidenze derivanti dall’uso dell’AI nel marketing.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48D20BC-3F81-E51F-56BA-95F6AC9FE04A}"/>
              </a:ext>
            </a:extLst>
          </p:cNvPr>
          <p:cNvSpPr txBox="1"/>
          <p:nvPr/>
        </p:nvSpPr>
        <p:spPr>
          <a:xfrm>
            <a:off x="6770916" y="2411145"/>
            <a:ext cx="4721953" cy="327782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300" b="1" dirty="0"/>
              <a:t>Definizione e caratteristiche delle </a:t>
            </a:r>
            <a:r>
              <a:rPr lang="it-IT" sz="2300" b="1" dirty="0" err="1"/>
              <a:t>insight</a:t>
            </a:r>
            <a:r>
              <a:rPr lang="it-IT" sz="2300" b="1" dirty="0"/>
              <a:t> community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Approccio di ricerca digitale variabile e flessibile: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Durata: pochi giorni o indefinita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Dimensione: da meno di una dozzina a migliaia di partecipanti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300" dirty="0"/>
              <a:t>Apertura: controllata o molto organica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D9C00820-9C2F-1AA0-F0FA-131694C80B25}"/>
              </a:ext>
            </a:extLst>
          </p:cNvPr>
          <p:cNvCxnSpPr>
            <a:cxnSpLocks/>
          </p:cNvCxnSpPr>
          <p:nvPr/>
        </p:nvCxnSpPr>
        <p:spPr>
          <a:xfrm>
            <a:off x="5193168" y="5180594"/>
            <a:ext cx="1358020" cy="880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0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2FBE184-073E-3EF1-CCC3-E3A3130F5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43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0EDB54C-BE83-C456-0EB0-B68D9F40A33E}"/>
              </a:ext>
            </a:extLst>
          </p:cNvPr>
          <p:cNvSpPr txBox="1"/>
          <p:nvPr/>
        </p:nvSpPr>
        <p:spPr>
          <a:xfrm>
            <a:off x="931069" y="843677"/>
            <a:ext cx="102048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/>
              <a:t> Le </a:t>
            </a:r>
            <a:r>
              <a:rPr lang="it-IT" sz="3000" dirty="0" err="1"/>
              <a:t>insight</a:t>
            </a:r>
            <a:r>
              <a:rPr lang="it-IT" sz="3000" dirty="0"/>
              <a:t> community per comprendere le evidenze emerse dall'utilizzo di Al per il marketing;</a:t>
            </a:r>
          </a:p>
          <a:p>
            <a:pPr algn="ctr"/>
            <a:endParaRPr lang="it-IT" sz="3000" dirty="0"/>
          </a:p>
          <a:p>
            <a:pPr algn="ctr"/>
            <a:r>
              <a:rPr lang="it-IT" sz="3000" dirty="0"/>
              <a:t>Alcune caratteristiche:</a:t>
            </a:r>
          </a:p>
          <a:p>
            <a:pPr algn="ctr"/>
            <a:r>
              <a:rPr lang="it-IT" sz="3000" dirty="0"/>
              <a:t>•Engagement,</a:t>
            </a:r>
          </a:p>
          <a:p>
            <a:pPr algn="ctr"/>
            <a:r>
              <a:rPr lang="it-IT" sz="3000" dirty="0"/>
              <a:t>•Partecipanti,</a:t>
            </a:r>
          </a:p>
          <a:p>
            <a:pPr algn="ctr"/>
            <a:r>
              <a:rPr lang="it-IT" sz="3000" dirty="0"/>
              <a:t>•Moderazione,</a:t>
            </a:r>
          </a:p>
          <a:p>
            <a:pPr algn="ctr"/>
            <a:r>
              <a:rPr lang="it-IT" sz="3000" dirty="0"/>
              <a:t>•Durata,</a:t>
            </a:r>
          </a:p>
          <a:p>
            <a:pPr algn="ctr"/>
            <a:r>
              <a:rPr lang="it-IT" sz="3000" dirty="0"/>
              <a:t>•Visibilità,</a:t>
            </a:r>
          </a:p>
          <a:p>
            <a:pPr algn="ctr"/>
            <a:r>
              <a:rPr lang="it-IT" sz="3000" dirty="0"/>
              <a:t>•Attività, </a:t>
            </a:r>
          </a:p>
          <a:p>
            <a:pPr algn="ctr"/>
            <a:r>
              <a:rPr lang="it-IT" sz="3000" dirty="0"/>
              <a:t>•Dimensione.</a:t>
            </a:r>
          </a:p>
        </p:txBody>
      </p:sp>
    </p:spTree>
    <p:extLst>
      <p:ext uri="{BB962C8B-B14F-4D97-AF65-F5344CB8AC3E}">
        <p14:creationId xmlns:p14="http://schemas.microsoft.com/office/powerpoint/2010/main" val="107758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C70232-4163-34B9-3A12-83F4B2CE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96" y="1462394"/>
            <a:ext cx="10805160" cy="1103716"/>
          </a:xfrm>
        </p:spPr>
        <p:txBody>
          <a:bodyPr>
            <a:normAutofit fontScale="90000"/>
          </a:bodyPr>
          <a:lstStyle/>
          <a:p>
            <a:pPr algn="ctr"/>
            <a:r>
              <a:rPr lang="it-IT"/>
              <a:t>Quattro obiettivi chiave delle insight community: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BCF3E60-5F76-D876-3D71-111F9481B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44</a:t>
            </a:fld>
            <a:endParaRPr lang="it-IT" noProof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F33D7A6-2B44-448E-0740-765161F1D4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27916" y="3401710"/>
            <a:ext cx="2612387" cy="1591215"/>
          </a:xfrm>
        </p:spPr>
        <p:txBody>
          <a:bodyPr/>
          <a:lstStyle/>
          <a:p>
            <a:r>
              <a:rPr lang="it-IT" sz="2800"/>
              <a:t>Esplorazione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1DCC3673-0984-5682-C48C-EA197C767AA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175933" y="3999255"/>
            <a:ext cx="1665544" cy="714813"/>
          </a:xfrm>
        </p:spPr>
        <p:txBody>
          <a:bodyPr/>
          <a:lstStyle/>
          <a:p>
            <a:r>
              <a:rPr lang="it-IT" sz="2400"/>
              <a:t>Innovazione e sviluppo nuovi prodotti;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8653377C-4D9D-6356-26F7-CDE8C72F72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50525" y="2367798"/>
            <a:ext cx="2101174" cy="3563036"/>
          </a:xfrm>
        </p:spPr>
        <p:txBody>
          <a:bodyPr/>
          <a:lstStyle/>
          <a:p>
            <a:r>
              <a:rPr lang="it-IT" sz="2400"/>
              <a:t>Sviluppo e test delle comunicazioni;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BCC23365-D2C0-BDB6-0DC7-0107D291E00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775905" y="2669153"/>
            <a:ext cx="2286016" cy="3035084"/>
          </a:xfrm>
        </p:spPr>
        <p:txBody>
          <a:bodyPr/>
          <a:lstStyle/>
          <a:p>
            <a:r>
              <a:rPr lang="it-IT" sz="2400"/>
              <a:t>User Experience</a:t>
            </a:r>
          </a:p>
        </p:txBody>
      </p:sp>
      <p:cxnSp>
        <p:nvCxnSpPr>
          <p:cNvPr id="4" name="Connettore diritto con freccia 3">
            <a:extLst>
              <a:ext uri="{FF2B5EF4-FFF2-40B4-BE49-F238E27FC236}">
                <a16:creationId xmlns:a16="http://schemas.microsoft.com/office/drawing/2014/main" id="{99851E34-78FA-B842-0B60-ECFE34A23381}"/>
              </a:ext>
            </a:extLst>
          </p:cNvPr>
          <p:cNvCxnSpPr>
            <a:cxnSpLocks/>
          </p:cNvCxnSpPr>
          <p:nvPr/>
        </p:nvCxnSpPr>
        <p:spPr>
          <a:xfrm flipH="1">
            <a:off x="2777755" y="2724888"/>
            <a:ext cx="2956630" cy="10653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con freccia 11">
            <a:extLst>
              <a:ext uri="{FF2B5EF4-FFF2-40B4-BE49-F238E27FC236}">
                <a16:creationId xmlns:a16="http://schemas.microsoft.com/office/drawing/2014/main" id="{28D8F69C-53F5-4870-1AF2-D60DF394DB98}"/>
              </a:ext>
            </a:extLst>
          </p:cNvPr>
          <p:cNvCxnSpPr>
            <a:cxnSpLocks/>
          </p:cNvCxnSpPr>
          <p:nvPr/>
        </p:nvCxnSpPr>
        <p:spPr>
          <a:xfrm flipH="1">
            <a:off x="5167744" y="2723002"/>
            <a:ext cx="573102" cy="91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con freccia 15">
            <a:extLst>
              <a:ext uri="{FF2B5EF4-FFF2-40B4-BE49-F238E27FC236}">
                <a16:creationId xmlns:a16="http://schemas.microsoft.com/office/drawing/2014/main" id="{FEE6FF4A-8FF5-01FB-325A-322B34E19FC1}"/>
              </a:ext>
            </a:extLst>
          </p:cNvPr>
          <p:cNvCxnSpPr>
            <a:cxnSpLocks/>
          </p:cNvCxnSpPr>
          <p:nvPr/>
        </p:nvCxnSpPr>
        <p:spPr>
          <a:xfrm>
            <a:off x="5779698" y="2723002"/>
            <a:ext cx="1488223" cy="914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con freccia 20">
            <a:extLst>
              <a:ext uri="{FF2B5EF4-FFF2-40B4-BE49-F238E27FC236}">
                <a16:creationId xmlns:a16="http://schemas.microsoft.com/office/drawing/2014/main" id="{F8D3B6DC-936B-1D5B-5EC1-FA60B7778303}"/>
              </a:ext>
            </a:extLst>
          </p:cNvPr>
          <p:cNvCxnSpPr>
            <a:cxnSpLocks/>
          </p:cNvCxnSpPr>
          <p:nvPr/>
        </p:nvCxnSpPr>
        <p:spPr>
          <a:xfrm>
            <a:off x="5740846" y="2723002"/>
            <a:ext cx="4138294" cy="10672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99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>
            <a:extLst>
              <a:ext uri="{FF2B5EF4-FFF2-40B4-BE49-F238E27FC236}">
                <a16:creationId xmlns:a16="http://schemas.microsoft.com/office/drawing/2014/main" id="{72C28FF5-8134-E2A4-067D-7FC0CF8A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</a:t>
            </a:r>
            <a:br>
              <a:rPr lang="it-IT" dirty="0"/>
            </a:b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55932BB-A474-2A45-8DC5-C5B85E9160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406372"/>
            <a:ext cx="5090157" cy="3499541"/>
          </a:xfrm>
        </p:spPr>
        <p:txBody>
          <a:bodyPr>
            <a:noAutofit/>
          </a:bodyPr>
          <a:lstStyle/>
          <a:p>
            <a:r>
              <a:rPr lang="it-IT" dirty="0"/>
              <a:t>Nike crea una community online con clienti fedeli e appassionati di sport.</a:t>
            </a:r>
          </a:p>
          <a:p>
            <a:pPr marL="0" indent="0" algn="ctr">
              <a:buNone/>
            </a:pPr>
            <a:r>
              <a:rPr lang="it-IT" dirty="0"/>
              <a:t>Attraverso sondaggi e forum, esplora:</a:t>
            </a:r>
          </a:p>
          <a:p>
            <a:r>
              <a:rPr lang="it-IT" b="1" dirty="0"/>
              <a:t>Nuove tendenze</a:t>
            </a:r>
            <a:r>
              <a:rPr lang="it-IT" dirty="0"/>
              <a:t> sportive emergenti (es. </a:t>
            </a:r>
            <a:r>
              <a:rPr lang="it-IT" dirty="0" err="1"/>
              <a:t>padel</a:t>
            </a:r>
            <a:r>
              <a:rPr lang="it-IT" dirty="0"/>
              <a:t>, yoga dinamico, </a:t>
            </a:r>
            <a:r>
              <a:rPr lang="it-IT" dirty="0" err="1"/>
              <a:t>trail</a:t>
            </a:r>
            <a:r>
              <a:rPr lang="it-IT" dirty="0"/>
              <a:t> </a:t>
            </a:r>
            <a:r>
              <a:rPr lang="it-IT" dirty="0" err="1"/>
              <a:t>running</a:t>
            </a:r>
            <a:r>
              <a:rPr lang="it-IT" dirty="0"/>
              <a:t>).</a:t>
            </a:r>
          </a:p>
          <a:p>
            <a:r>
              <a:rPr lang="it-IT" dirty="0"/>
              <a:t>Bisogni non ancora soddisfatti degli atleti (scarpe più leggere, materiali sostenibili, tracciamento biometrico integrato).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D956FD-A79D-5DF4-CF1A-B81700FDB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928" y="1698486"/>
            <a:ext cx="5090157" cy="2821853"/>
          </a:xfrm>
        </p:spPr>
        <p:txBody>
          <a:bodyPr/>
          <a:lstStyle/>
          <a:p>
            <a:r>
              <a:rPr lang="it-IT" sz="2800" b="1" dirty="0"/>
              <a:t>Esplorazione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CACF61D-F939-A9E4-C4AF-6644765A06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238644"/>
            <a:ext cx="5090157" cy="3667269"/>
          </a:xfrm>
        </p:spPr>
        <p:txBody>
          <a:bodyPr>
            <a:noAutofit/>
          </a:bodyPr>
          <a:lstStyle/>
          <a:p>
            <a:pPr algn="ctr"/>
            <a:r>
              <a:rPr lang="it-IT"/>
              <a:t>Grazie ai feedback della community, Nike sviluppa un nuovo modello di scarpe da corsa eco-sostenibili con materiali riciclati.</a:t>
            </a:r>
          </a:p>
          <a:p>
            <a:pPr algn="ctr"/>
            <a:r>
              <a:rPr lang="it-IT"/>
              <a:t>I membri testano prototipi in anteprima.</a:t>
            </a:r>
          </a:p>
          <a:p>
            <a:pPr algn="ctr"/>
            <a:r>
              <a:rPr lang="it-IT"/>
              <a:t>Danno opinioni su comfort, design, performance.</a:t>
            </a:r>
          </a:p>
          <a:p>
            <a:pPr algn="ctr"/>
            <a:r>
              <a:rPr lang="it-IT"/>
              <a:t>Nike migliora il prodotto prima del lancio ufficiale.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DBFAAAC-6972-4619-52A2-ECBE34056F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698486"/>
            <a:ext cx="5090157" cy="2155246"/>
          </a:xfrm>
        </p:spPr>
        <p:txBody>
          <a:bodyPr/>
          <a:lstStyle/>
          <a:p>
            <a:r>
              <a:rPr lang="it-IT" b="1" dirty="0"/>
              <a:t>Innovazione e sviluppo nuovi prodotti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EAAC30-4E53-01D4-8BCC-78B128AE0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45</a:t>
            </a:fld>
            <a:endParaRPr lang="it-IT" noProof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15110165-E1CC-27F7-D1B6-4F904DF4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685" y="5060497"/>
            <a:ext cx="2366034" cy="13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664537-9B09-2A49-4BCF-6235859967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849298"/>
            <a:ext cx="5090157" cy="405661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Prima di lanciare la campagna pubblicitaria mondiale, </a:t>
            </a:r>
            <a:r>
              <a:rPr lang="it-IT" b="1" dirty="0"/>
              <a:t>Nike</a:t>
            </a:r>
            <a:r>
              <a:rPr lang="it-IT" dirty="0"/>
              <a:t> mostra alla community diverse versioni dello spot:</a:t>
            </a:r>
          </a:p>
          <a:p>
            <a:pPr algn="ctr"/>
            <a:r>
              <a:rPr lang="it-IT" dirty="0"/>
              <a:t>Una incentrata sulla performance.</a:t>
            </a:r>
          </a:p>
          <a:p>
            <a:pPr algn="ctr"/>
            <a:r>
              <a:rPr lang="it-IT" dirty="0"/>
              <a:t>Una più emotiva sul tema “</a:t>
            </a:r>
            <a:r>
              <a:rPr lang="it-IT" u="sng" dirty="0"/>
              <a:t>sostenibilità</a:t>
            </a:r>
            <a:r>
              <a:rPr lang="it-IT" dirty="0"/>
              <a:t> e </a:t>
            </a:r>
            <a:r>
              <a:rPr lang="it-IT" u="sng" dirty="0"/>
              <a:t>futuro dello sport</a:t>
            </a:r>
            <a:r>
              <a:rPr lang="it-IT" dirty="0"/>
              <a:t>”.</a:t>
            </a:r>
          </a:p>
          <a:p>
            <a:pPr algn="ctr"/>
            <a:r>
              <a:rPr lang="it-IT" dirty="0"/>
              <a:t>La community vota e suggerisce modifiche: questo </a:t>
            </a:r>
            <a:r>
              <a:rPr lang="it-IT" i="1" dirty="0"/>
              <a:t>permette di ottimizzare i messaggi e scegliere lo storytelling più efficace.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6EB233-89E2-4F37-6E9A-B05148FDCC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796441"/>
            <a:ext cx="5090157" cy="867930"/>
          </a:xfrm>
        </p:spPr>
        <p:txBody>
          <a:bodyPr/>
          <a:lstStyle/>
          <a:p>
            <a:pPr algn="ctr"/>
            <a:r>
              <a:rPr lang="it-IT" sz="2800" b="1"/>
              <a:t>Sviluppo e test delle comunicazioni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7C73A58-2809-A022-27B9-57E28DF4D89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1693334"/>
            <a:ext cx="5090157" cy="421258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Infine, Nike chiede alla community di testare la nuova app Nike </a:t>
            </a:r>
            <a:r>
              <a:rPr lang="it-IT" dirty="0" err="1"/>
              <a:t>Run</a:t>
            </a:r>
            <a:r>
              <a:rPr lang="it-IT" dirty="0"/>
              <a:t> Club integrata con i </a:t>
            </a:r>
            <a:r>
              <a:rPr lang="it-IT" u="sng" dirty="0"/>
              <a:t>nuovi prodotti.</a:t>
            </a:r>
          </a:p>
          <a:p>
            <a:pPr algn="ctr"/>
            <a:r>
              <a:rPr lang="it-IT" dirty="0"/>
              <a:t>Gli utenti forniscono </a:t>
            </a:r>
            <a:r>
              <a:rPr lang="it-IT" b="1" dirty="0"/>
              <a:t>feedback</a:t>
            </a:r>
            <a:r>
              <a:rPr lang="it-IT" dirty="0"/>
              <a:t> sull’usabilità.</a:t>
            </a:r>
          </a:p>
          <a:p>
            <a:pPr algn="ctr"/>
            <a:r>
              <a:rPr lang="it-IT" dirty="0"/>
              <a:t>Segnalano bug o difficoltà di navigazione.</a:t>
            </a:r>
          </a:p>
          <a:p>
            <a:pPr algn="ctr"/>
            <a:r>
              <a:rPr lang="it-IT" dirty="0"/>
              <a:t>Suggeriscono </a:t>
            </a:r>
            <a:r>
              <a:rPr lang="it-IT" u="sng" dirty="0"/>
              <a:t>nuove funzionalità </a:t>
            </a:r>
            <a:r>
              <a:rPr lang="it-IT" dirty="0"/>
              <a:t>(es. condivisione dei progressi con amici o sfide settimanali).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589C8D3-8EA2-56EC-3C4F-2AAA296871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796441"/>
            <a:ext cx="5090157" cy="480131"/>
          </a:xfrm>
        </p:spPr>
        <p:txBody>
          <a:bodyPr/>
          <a:lstStyle/>
          <a:p>
            <a:pPr algn="ctr"/>
            <a:r>
              <a:rPr lang="it-IT" sz="2800" b="1"/>
              <a:t>User Experience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FCFF03-59C8-4319-E7F0-C0E8D8D95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46</a:t>
            </a:fld>
            <a:endParaRPr lang="it-IT" noProof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C33E2B1-1C3B-6178-DD1D-E1B1C73F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600" y="5471909"/>
            <a:ext cx="2606400" cy="10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1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E137E5-F018-FA08-81BB-D0E74EB3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65782"/>
            <a:ext cx="10805160" cy="743056"/>
          </a:xfrm>
        </p:spPr>
        <p:txBody>
          <a:bodyPr/>
          <a:lstStyle/>
          <a:p>
            <a:r>
              <a:rPr lang="it-IT" b="1"/>
              <a:t>Attributi di base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E6C512-342C-85F6-670D-064410ED40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67605" y="787834"/>
            <a:ext cx="4140810" cy="2892379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/>
              <a:t>Essenziale per il successo della community.</a:t>
            </a:r>
          </a:p>
          <a:p>
            <a:pPr algn="ctr"/>
            <a:r>
              <a:rPr lang="it-IT" sz="2000"/>
              <a:t>Tipi:</a:t>
            </a:r>
          </a:p>
          <a:p>
            <a:pPr algn="ctr"/>
            <a:r>
              <a:rPr lang="it-IT" sz="2000"/>
              <a:t>Autentico / spontaneo → passione reale per il brand/prodotto</a:t>
            </a:r>
          </a:p>
          <a:p>
            <a:pPr algn="ctr"/>
            <a:r>
              <a:rPr lang="it-IT" sz="2000"/>
              <a:t>Indotto / fabbricato → partecipazione per incentivi (es. pagamento)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85D540-2C9B-9545-1C13-851AC15EF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840" y="1408838"/>
            <a:ext cx="4937760" cy="1614397"/>
          </a:xfrm>
        </p:spPr>
        <p:txBody>
          <a:bodyPr/>
          <a:lstStyle/>
          <a:p>
            <a:r>
              <a:rPr lang="it-IT" sz="2800"/>
              <a:t>Engagement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107627D-FA53-F80D-7723-743CE3E5E2E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740866" y="4228194"/>
            <a:ext cx="6267549" cy="224056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 dirty="0"/>
              <a:t>Preferibilmente utenti reali del prodotto/marchio.</a:t>
            </a:r>
          </a:p>
          <a:p>
            <a:pPr algn="ctr"/>
            <a:r>
              <a:rPr lang="it-IT" sz="2000" dirty="0"/>
              <a:t>Attenzione ai </a:t>
            </a:r>
            <a:r>
              <a:rPr lang="it-IT" sz="2000" u="sng" dirty="0" err="1"/>
              <a:t>bias</a:t>
            </a:r>
            <a:r>
              <a:rPr lang="it-IT" sz="2000" dirty="0"/>
              <a:t>: i </a:t>
            </a:r>
            <a:r>
              <a:rPr lang="it-IT" sz="2000" dirty="0" err="1"/>
              <a:t>superfan</a:t>
            </a:r>
            <a:r>
              <a:rPr lang="it-IT" sz="2000" dirty="0"/>
              <a:t> hanno aspettative diverse dai non utenti.</a:t>
            </a:r>
          </a:p>
          <a:p>
            <a:pPr algn="ctr"/>
            <a:r>
              <a:rPr lang="it-IT" sz="2000" dirty="0"/>
              <a:t>Alcune community includono membri non utenti, basandosi su interessi reali o bisogni (es. collezionisti, appassionati di temi specifici).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22002B8B-9AAF-EF5A-E13C-36D6E4E80C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-268687" y="4710033"/>
            <a:ext cx="4023360" cy="424732"/>
          </a:xfrm>
        </p:spPr>
        <p:txBody>
          <a:bodyPr/>
          <a:lstStyle/>
          <a:p>
            <a:r>
              <a:rPr lang="it-IT" sz="2800">
                <a:solidFill>
                  <a:srgbClr val="43467B"/>
                </a:solidFill>
              </a:rPr>
              <a:t>Partecipanti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1159068-2517-9114-6B3B-5FD7CF78C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47</a:t>
            </a:fld>
            <a:endParaRPr lang="it-IT" noProof="0"/>
          </a:p>
        </p:txBody>
      </p:sp>
      <p:cxnSp>
        <p:nvCxnSpPr>
          <p:cNvPr id="6" name="Connettore diritto con freccia 5">
            <a:extLst>
              <a:ext uri="{FF2B5EF4-FFF2-40B4-BE49-F238E27FC236}">
                <a16:creationId xmlns:a16="http://schemas.microsoft.com/office/drawing/2014/main" id="{005D5510-4FB9-9198-4B42-C0F7EF6971E0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5562600" y="2216037"/>
            <a:ext cx="2305005" cy="179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con freccia 9">
            <a:extLst>
              <a:ext uri="{FF2B5EF4-FFF2-40B4-BE49-F238E27FC236}">
                <a16:creationId xmlns:a16="http://schemas.microsoft.com/office/drawing/2014/main" id="{B949FBF9-5C35-7329-8A8C-28C9D52557AE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>
            <a:off x="3754673" y="4922399"/>
            <a:ext cx="1986193" cy="4260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8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FF9D0-1A96-714C-39D9-E6E82B6218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42205" y="919667"/>
            <a:ext cx="4190765" cy="183524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/>
              <a:t>Pochissime community sono completamente libere.</a:t>
            </a:r>
          </a:p>
          <a:p>
            <a:pPr algn="ctr"/>
            <a:r>
              <a:rPr lang="it-IT" sz="2000"/>
              <a:t>La maggior parte segue un piano di ricerca strutturato con argomenti, compiti o domande definite dal team di ricerca.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2C3623-2BE2-57FB-BC65-418B1A1DF4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412557"/>
            <a:ext cx="4937760" cy="424732"/>
          </a:xfrm>
        </p:spPr>
        <p:txBody>
          <a:bodyPr/>
          <a:lstStyle/>
          <a:p>
            <a:r>
              <a:rPr lang="it-IT" sz="2800"/>
              <a:t>Moderazione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88C15D-76A5-60D4-D273-F064B78AF19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576255"/>
            <a:ext cx="5861838" cy="1378001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/>
              <a:t>Breve (&lt;1 settimana) o lunga.</a:t>
            </a:r>
          </a:p>
          <a:p>
            <a:pPr algn="ctr"/>
            <a:r>
              <a:rPr lang="it-IT" sz="2000"/>
              <a:t>Obiettivo: insight iterativo → approfondire risposte e collegare evidenze nel tempo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E942F649-DB5B-A588-4EF1-0C6497C935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it-IT" sz="2800" dirty="0">
                <a:solidFill>
                  <a:srgbClr val="43467B"/>
                </a:solidFill>
              </a:rPr>
              <a:t>Durata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1255A4-43F8-C2F1-D8E0-EF25DDA1C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48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6AEFA225-790C-EBCB-D74A-03C16FB992D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715348" y="5445442"/>
            <a:ext cx="5004554" cy="880769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/>
              <a:t>Community generalmente private, solo su invito.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6CCFC4A2-B628-8966-4385-341C48FAB3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4285" y="5656601"/>
            <a:ext cx="2956560" cy="424732"/>
          </a:xfrm>
        </p:spPr>
        <p:txBody>
          <a:bodyPr/>
          <a:lstStyle/>
          <a:p>
            <a:r>
              <a:rPr lang="it-IT" sz="2800">
                <a:solidFill>
                  <a:srgbClr val="43467B"/>
                </a:solidFill>
              </a:rPr>
              <a:t>Visibilità</a:t>
            </a:r>
          </a:p>
        </p:txBody>
      </p:sp>
      <p:cxnSp>
        <p:nvCxnSpPr>
          <p:cNvPr id="2" name="Connettore diritto con freccia 1">
            <a:extLst>
              <a:ext uri="{FF2B5EF4-FFF2-40B4-BE49-F238E27FC236}">
                <a16:creationId xmlns:a16="http://schemas.microsoft.com/office/drawing/2014/main" id="{246C1EB5-86E2-2C37-640D-7EDCB4F2BB9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486400" y="1624923"/>
            <a:ext cx="2133602" cy="2123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con freccia 7">
            <a:extLst>
              <a:ext uri="{FF2B5EF4-FFF2-40B4-BE49-F238E27FC236}">
                <a16:creationId xmlns:a16="http://schemas.microsoft.com/office/drawing/2014/main" id="{8F9F7666-2B58-BF59-EB36-2AF61350F18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572000" y="4059365"/>
            <a:ext cx="1312752" cy="2058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3C156003-3898-FEC6-3F6A-DBCD502F19B5}"/>
              </a:ext>
            </a:extLst>
          </p:cNvPr>
          <p:cNvCxnSpPr>
            <a:cxnSpLocks/>
          </p:cNvCxnSpPr>
          <p:nvPr/>
        </p:nvCxnSpPr>
        <p:spPr>
          <a:xfrm>
            <a:off x="3344752" y="5868967"/>
            <a:ext cx="13705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16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BE96D-E8C1-D72C-A821-23CEE7A65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54316" y="1595202"/>
            <a:ext cx="4312844" cy="2680037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/>
              <a:t>Approccio creativo e coinvolgente:</a:t>
            </a:r>
          </a:p>
          <a:p>
            <a:pPr algn="ctr"/>
            <a:r>
              <a:rPr lang="it-IT" sz="2000"/>
              <a:t>Album digitali, diari, chat in tempo reale, lavagne online, video blog, discussioni multi-fase, monitoraggio del customer journey.</a:t>
            </a:r>
          </a:p>
          <a:p>
            <a:pPr algn="ctr"/>
            <a:r>
              <a:rPr lang="it-IT" sz="2000"/>
              <a:t>Chiave: mantenere varietà di attività per evitare calo di interesse o feedback superficiale.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9C08A5-5835-3381-F5AA-CA26200B25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it-IT" sz="2800"/>
              <a:t>Attività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B80F61D-DA00-BD6D-F849-C9A11A3D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49</a:t>
            </a:fld>
            <a:endParaRPr lang="it-IT" noProof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E772BB1E-5A12-A82D-8460-7243B425DEF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sz="2000"/>
              <a:t>Piccole o grandi, brevi o lunghe.</a:t>
            </a:r>
          </a:p>
          <a:p>
            <a:pPr algn="ctr"/>
            <a:r>
              <a:rPr lang="it-IT" sz="2000"/>
              <a:t>Raramente grandi e brevi (diventerebbero sondaggi).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41DABAA-332E-E705-E489-0B2B1C0AE0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it-IT" sz="2800">
                <a:solidFill>
                  <a:srgbClr val="43467B"/>
                </a:solidFill>
              </a:rPr>
              <a:t>Dimensione</a:t>
            </a:r>
          </a:p>
        </p:txBody>
      </p:sp>
      <p:cxnSp>
        <p:nvCxnSpPr>
          <p:cNvPr id="5" name="Connettore diritto con freccia 4">
            <a:extLst>
              <a:ext uri="{FF2B5EF4-FFF2-40B4-BE49-F238E27FC236}">
                <a16:creationId xmlns:a16="http://schemas.microsoft.com/office/drawing/2014/main" id="{15CB9F88-4721-7508-2544-06BB5E0B9478}"/>
              </a:ext>
            </a:extLst>
          </p:cNvPr>
          <p:cNvCxnSpPr>
            <a:cxnSpLocks/>
          </p:cNvCxnSpPr>
          <p:nvPr/>
        </p:nvCxnSpPr>
        <p:spPr>
          <a:xfrm>
            <a:off x="5562600" y="2495652"/>
            <a:ext cx="1466410" cy="4498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con freccia 6">
            <a:extLst>
              <a:ext uri="{FF2B5EF4-FFF2-40B4-BE49-F238E27FC236}">
                <a16:creationId xmlns:a16="http://schemas.microsoft.com/office/drawing/2014/main" id="{C397D662-0F6F-B4F7-419B-A8D732419B70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3505201" y="5574455"/>
            <a:ext cx="144449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0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948E5F-C85B-2A27-6505-BEA0CDB24E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788" y="2679192"/>
            <a:ext cx="6135571" cy="3660648"/>
          </a:xfrm>
        </p:spPr>
        <p:txBody>
          <a:bodyPr>
            <a:normAutofit/>
          </a:bodyPr>
          <a:lstStyle/>
          <a:p>
            <a:r>
              <a:rPr lang="it-IT" sz="2700" dirty="0"/>
              <a:t>Visual design e adattamento ai trend attuali e alle consuetudini dei </a:t>
            </a:r>
            <a:r>
              <a:rPr lang="it-IT" sz="2700" dirty="0" err="1"/>
              <a:t>bren</a:t>
            </a:r>
            <a:r>
              <a:rPr lang="it-IT" sz="2700" dirty="0"/>
              <a:t>;</a:t>
            </a:r>
          </a:p>
          <a:p>
            <a:r>
              <a:rPr lang="it-IT" sz="2700" dirty="0"/>
              <a:t>Dark pattern;</a:t>
            </a:r>
          </a:p>
          <a:p>
            <a:r>
              <a:rPr lang="it-IT" sz="2700" dirty="0"/>
              <a:t>La centralità dell’esperienza: Digital </a:t>
            </a:r>
            <a:r>
              <a:rPr lang="it-IT" sz="2700" dirty="0" err="1"/>
              <a:t>Customer</a:t>
            </a:r>
            <a:r>
              <a:rPr lang="it-IT" sz="2700" dirty="0"/>
              <a:t> </a:t>
            </a:r>
            <a:r>
              <a:rPr lang="it-IT" sz="2700" dirty="0" err="1"/>
              <a:t>Experience</a:t>
            </a:r>
            <a:r>
              <a:rPr lang="it-IT" sz="2700" dirty="0"/>
              <a:t>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F49E8B-DFBC-E91E-A35A-B02669A3A5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674506"/>
            <a:ext cx="12192001" cy="724648"/>
          </a:xfrm>
        </p:spPr>
        <p:txBody>
          <a:bodyPr/>
          <a:lstStyle/>
          <a:p>
            <a:pPr algn="ctr"/>
            <a:r>
              <a:rPr lang="it-IT" sz="2900" dirty="0"/>
              <a:t>Cosa caratterizza una strategia di marketing digitale a prova di futuro?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1F4DB-E0E8-ECF6-C678-DC582064D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</a:t>
            </a:fld>
            <a:endParaRPr lang="it-IT" noProof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06BEB7-AF11-DAD5-5BC8-5EBB33246897}"/>
              </a:ext>
            </a:extLst>
          </p:cNvPr>
          <p:cNvSpPr txBox="1"/>
          <p:nvPr/>
        </p:nvSpPr>
        <p:spPr>
          <a:xfrm>
            <a:off x="7469109" y="2455390"/>
            <a:ext cx="4174251" cy="341632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ARTIFICIAL</a:t>
            </a:r>
            <a:r>
              <a:rPr lang="it-IT" sz="2400" dirty="0"/>
              <a:t> INTELLIGENCE/MACHINE LEARNING:</a:t>
            </a:r>
          </a:p>
          <a:p>
            <a:pPr marL="285750" indent="-285750" algn="ctr">
              <a:buFontTx/>
              <a:buChar char="-"/>
            </a:pPr>
            <a:r>
              <a:rPr lang="it-IT" sz="2400" dirty="0"/>
              <a:t>AI e Apprendimento automatico per il marketing;</a:t>
            </a:r>
          </a:p>
          <a:p>
            <a:pPr marL="285750" indent="-285750" algn="ctr">
              <a:buFontTx/>
              <a:buChar char="-"/>
            </a:pPr>
            <a:r>
              <a:rPr lang="it-IT" sz="2400" dirty="0"/>
              <a:t>D</a:t>
            </a:r>
          </a:p>
          <a:p>
            <a:pPr marL="285750" indent="-285750" algn="ctr">
              <a:buFontTx/>
              <a:buChar char="-"/>
            </a:pPr>
            <a:endParaRPr lang="it-IT" sz="2400" dirty="0"/>
          </a:p>
          <a:p>
            <a:pPr marL="285750" indent="-285750" algn="ctr">
              <a:buFontTx/>
              <a:buChar char="-"/>
            </a:pPr>
            <a:endParaRPr lang="it-IT" sz="2400" dirty="0"/>
          </a:p>
          <a:p>
            <a:pPr marL="285750" indent="-285750" algn="ctr">
              <a:buFontTx/>
              <a:buChar char="-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381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D0F9F4-4D24-C78F-9AFD-3F4B56AF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40" y="323742"/>
            <a:ext cx="11069320" cy="72354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ESEMPIO: COMMUNITY DI BRAND PER “</a:t>
            </a:r>
            <a:r>
              <a:rPr lang="it-IT" b="1" dirty="0" err="1"/>
              <a:t>GREENCO</a:t>
            </a:r>
            <a:r>
              <a:rPr lang="it-IT" b="1" dirty="0"/>
              <a:t>”, AZIENDA DI PRODOTTI SOSTENIBILI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C23ADC-C148-4A17-0CF5-AB3EC499D2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340" y="3252984"/>
            <a:ext cx="5534660" cy="1884265"/>
          </a:xfrm>
        </p:spPr>
        <p:txBody>
          <a:bodyPr>
            <a:noAutofit/>
          </a:bodyPr>
          <a:lstStyle/>
          <a:p>
            <a:r>
              <a:rPr lang="it-IT" sz="2200"/>
              <a:t>GreenCo lancia la community “GreenLovers” per appassionati di sostenibilità.</a:t>
            </a:r>
          </a:p>
          <a:p>
            <a:r>
              <a:rPr lang="it-IT" sz="2200"/>
              <a:t>Gli utenti partecipano per passione reale verso i prodotti ecologici e per ottenere vantaggi esclusivi (anteprime, sconti).</a:t>
            </a:r>
          </a:p>
          <a:p>
            <a:r>
              <a:rPr lang="it-IT" sz="2200"/>
              <a:t>→ Esempio: sfide mensili su “come ridurre l’uso di plastica” con premi ai contenuti più creativi.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0EA519-1CE5-9C44-0A7A-5723FA86BF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788" y="2706933"/>
            <a:ext cx="5090157" cy="507831"/>
          </a:xfrm>
        </p:spPr>
        <p:txBody>
          <a:bodyPr/>
          <a:lstStyle/>
          <a:p>
            <a:r>
              <a:rPr lang="it-IT" sz="3000"/>
              <a:t>Engagement: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6257D7-1E98-6E59-C466-7C52BED0E64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3429000"/>
            <a:ext cx="5090157" cy="2476913"/>
          </a:xfrm>
        </p:spPr>
        <p:txBody>
          <a:bodyPr>
            <a:noAutofit/>
          </a:bodyPr>
          <a:lstStyle/>
          <a:p>
            <a:r>
              <a:rPr lang="it-IT" sz="2200"/>
              <a:t>La community include clienti reali e ambassador del brand.</a:t>
            </a:r>
          </a:p>
          <a:p>
            <a:r>
              <a:rPr lang="it-IT" sz="2200"/>
              <a:t>Si presta attenzione a mantenere un equilibrio tra fan esperti e nuovi utenti curiosi.</a:t>
            </a:r>
          </a:p>
          <a:p>
            <a:r>
              <a:rPr lang="it-IT" sz="2200"/>
              <a:t>→ Esempio: un mix di clienti fedeli, influencer green e consumatori in cerca di ispirazione.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C69612A-80E0-32B8-3E23-BDFA636416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2706933"/>
            <a:ext cx="5090157" cy="1445611"/>
          </a:xfrm>
        </p:spPr>
        <p:txBody>
          <a:bodyPr/>
          <a:lstStyle/>
          <a:p>
            <a:r>
              <a:rPr lang="it-IT" sz="3000"/>
              <a:t>Partecipanti: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75B561-59A7-DFE4-560A-FBDAEA803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50</a:t>
            </a:fld>
            <a:endParaRPr lang="it-IT" noProof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200161-2933-FC1F-CB39-FBF294B8F49E}"/>
              </a:ext>
            </a:extLst>
          </p:cNvPr>
          <p:cNvSpPr txBox="1"/>
          <p:nvPr/>
        </p:nvSpPr>
        <p:spPr>
          <a:xfrm>
            <a:off x="2152542" y="1519730"/>
            <a:ext cx="78567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600" b="1" dirty="0"/>
              <a:t>Coinvolgimento ed Identità della Community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88930C-C6CC-C18B-4073-A183BE59C8FA}"/>
              </a:ext>
            </a:extLst>
          </p:cNvPr>
          <p:cNvSpPr txBox="1"/>
          <p:nvPr/>
        </p:nvSpPr>
        <p:spPr>
          <a:xfrm>
            <a:off x="2970425" y="1931114"/>
            <a:ext cx="6608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200" dirty="0"/>
              <a:t>“Creare Engagement e scegliere i Partecipanti giusti”</a:t>
            </a:r>
          </a:p>
        </p:txBody>
      </p:sp>
    </p:spTree>
    <p:extLst>
      <p:ext uri="{BB962C8B-B14F-4D97-AF65-F5344CB8AC3E}">
        <p14:creationId xmlns:p14="http://schemas.microsoft.com/office/powerpoint/2010/main" val="344543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B9A478-5E0F-A236-093A-0652CE6F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91" y="277762"/>
            <a:ext cx="10805160" cy="707886"/>
          </a:xfrm>
        </p:spPr>
        <p:txBody>
          <a:bodyPr>
            <a:normAutofit/>
          </a:bodyPr>
          <a:lstStyle/>
          <a:p>
            <a:r>
              <a:rPr lang="it-IT" sz="3200" b="1"/>
              <a:t>Gestione e Struttura della Community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A1EF66-10BF-6E52-6DE3-CEF6151DD0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3386" y="2118855"/>
            <a:ext cx="3474720" cy="3787058"/>
          </a:xfrm>
        </p:spPr>
        <p:txBody>
          <a:bodyPr>
            <a:noAutofit/>
          </a:bodyPr>
          <a:lstStyle/>
          <a:p>
            <a:r>
              <a:rPr lang="it-IT" sz="2300"/>
              <a:t>Un team di due community manager guida le discussioni, pone domande strutturate e raccoglie insight per il team marketing.</a:t>
            </a:r>
          </a:p>
          <a:p>
            <a:r>
              <a:rPr lang="it-IT" sz="2300"/>
              <a:t>→ Esempio: ogni settimana un moderatore propone un tema (“Packaging sostenibile”) e guida la conversazione.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64A3DC-4C3B-9EDB-C21B-672F50C5EC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659973"/>
            <a:ext cx="3474720" cy="2820557"/>
          </a:xfrm>
        </p:spPr>
        <p:txBody>
          <a:bodyPr/>
          <a:lstStyle/>
          <a:p>
            <a:r>
              <a:rPr lang="it-IT" sz="3000"/>
              <a:t>Moderazione: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A478C96-AFB8-6F81-B855-9B48404F177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58640" y="2118856"/>
            <a:ext cx="3119292" cy="3787058"/>
          </a:xfrm>
        </p:spPr>
        <p:txBody>
          <a:bodyPr>
            <a:noAutofit/>
          </a:bodyPr>
          <a:lstStyle/>
          <a:p>
            <a:r>
              <a:rPr lang="it-IT" sz="2400"/>
              <a:t>La community è attiva per 3 mesi, con fasi settimanali a tema.</a:t>
            </a:r>
          </a:p>
          <a:p>
            <a:r>
              <a:rPr lang="it-IT" sz="2400"/>
              <a:t>→ Obiettivo: approfondire i comportamenti d’acquisto e raccogliere feedback su nuovi prodotti.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6EC3DEA3-251C-82C6-26EC-B0997801C4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14068" y="1659973"/>
            <a:ext cx="3119292" cy="2820557"/>
          </a:xfrm>
        </p:spPr>
        <p:txBody>
          <a:bodyPr/>
          <a:lstStyle/>
          <a:p>
            <a:r>
              <a:rPr lang="it-IT" sz="3000"/>
              <a:t>Durata: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A01358F9-708D-116A-B294-C493EF61416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8640" y="2118855"/>
            <a:ext cx="3474720" cy="3787059"/>
          </a:xfrm>
        </p:spPr>
        <p:txBody>
          <a:bodyPr>
            <a:noAutofit/>
          </a:bodyPr>
          <a:lstStyle/>
          <a:p>
            <a:r>
              <a:rPr lang="it-IT" sz="2400"/>
              <a:t>Accesso su invito a clienti selezionati, per favorire un ambiente riservato e di fiducia.</a:t>
            </a:r>
          </a:p>
          <a:p>
            <a:r>
              <a:rPr lang="it-IT" sz="2400"/>
              <a:t>→ Esempio: 50 membri scelti tramite iscrizione via newsletter esclusiva.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2F58C1FA-6259-4CEB-BD61-5F45601647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39322" y="1659973"/>
            <a:ext cx="2904038" cy="2193759"/>
          </a:xfrm>
        </p:spPr>
        <p:txBody>
          <a:bodyPr/>
          <a:lstStyle/>
          <a:p>
            <a:r>
              <a:rPr lang="it-IT" sz="3000"/>
              <a:t>Visibilità: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7AFA9FE-E5FE-58E7-DD43-40C88BC70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51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95925D-A273-7979-3408-ADFEBFF78803}"/>
              </a:ext>
            </a:extLst>
          </p:cNvPr>
          <p:cNvSpPr txBox="1"/>
          <p:nvPr/>
        </p:nvSpPr>
        <p:spPr>
          <a:xfrm>
            <a:off x="3233636" y="952087"/>
            <a:ext cx="64253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600" dirty="0"/>
              <a:t> “Moderazione, Durata e Visibilità”</a:t>
            </a:r>
          </a:p>
        </p:txBody>
      </p:sp>
    </p:spTree>
    <p:extLst>
      <p:ext uri="{BB962C8B-B14F-4D97-AF65-F5344CB8AC3E}">
        <p14:creationId xmlns:p14="http://schemas.microsoft.com/office/powerpoint/2010/main" val="192578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8D35F7-649C-88D7-7B92-75E5CFEC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495085"/>
            <a:ext cx="10805160" cy="953161"/>
          </a:xfrm>
        </p:spPr>
        <p:txBody>
          <a:bodyPr>
            <a:noAutofit/>
          </a:bodyPr>
          <a:lstStyle/>
          <a:p>
            <a:pPr algn="ctr"/>
            <a:r>
              <a:rPr lang="it-IT" sz="2500"/>
              <a:t>“Attività creative e dimensione ottimale per la qualità dei feedback”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57C951-2F09-E082-D8FB-500E356327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518476"/>
            <a:ext cx="5090157" cy="3387438"/>
          </a:xfrm>
        </p:spPr>
        <p:txBody>
          <a:bodyPr>
            <a:noAutofit/>
          </a:bodyPr>
          <a:lstStyle/>
          <a:p>
            <a:r>
              <a:rPr lang="it-IT" sz="2600"/>
              <a:t>Approccio creativo e interattivo: sondaggi rapidi, challenge fotografiche, forum di idee e diari digitali dei partecipanti.</a:t>
            </a:r>
          </a:p>
          <a:p>
            <a:r>
              <a:rPr lang="it-IT" sz="2600"/>
              <a:t>→ Esempio: “Green Week Diary” – i membri raccontano in tempo reale le proprie azioni sostenibili quotidiane.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EEDBDF-E93A-F9FA-2318-775E9A32DC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3559" y="1698486"/>
            <a:ext cx="3895238" cy="2238345"/>
          </a:xfrm>
        </p:spPr>
        <p:txBody>
          <a:bodyPr/>
          <a:lstStyle/>
          <a:p>
            <a:r>
              <a:rPr lang="it-IT" sz="3000"/>
              <a:t>Attività: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8375D12-07D8-6806-6729-EC34B2702E6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518476"/>
            <a:ext cx="5090157" cy="3387437"/>
          </a:xfrm>
        </p:spPr>
        <p:txBody>
          <a:bodyPr>
            <a:noAutofit/>
          </a:bodyPr>
          <a:lstStyle/>
          <a:p>
            <a:r>
              <a:rPr lang="it-IT" sz="2400"/>
              <a:t>Dimensione:</a:t>
            </a:r>
          </a:p>
          <a:p>
            <a:r>
              <a:rPr lang="it-IT" sz="2400"/>
              <a:t>Community di medie dimensioni: circa 60 partecipanti per mantenere dialoghi autentici e contenuti approfonditi.</a:t>
            </a:r>
          </a:p>
          <a:p>
            <a:r>
              <a:rPr lang="it-IT" sz="2400"/>
              <a:t>→ Esempio: piccoli gruppi tematici (“riciclo”, “cosmetici naturali”) per evitare risposte superficiali.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A7E99DD-329D-A4AB-3610-9736F81538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2722" y="1698486"/>
            <a:ext cx="3895238" cy="2224495"/>
          </a:xfrm>
        </p:spPr>
        <p:txBody>
          <a:bodyPr/>
          <a:lstStyle/>
          <a:p>
            <a:r>
              <a:rPr lang="it-IT" sz="2900"/>
              <a:t>Dimensione: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2F6ECA40-929C-F270-D1DB-74A525333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8053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F9F5C5-0E02-4526-BBE5-AA3BAB09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474621"/>
            <a:ext cx="10805160" cy="779604"/>
          </a:xfrm>
        </p:spPr>
        <p:txBody>
          <a:bodyPr/>
          <a:lstStyle/>
          <a:p>
            <a:r>
              <a:rPr lang="it-IT" b="1"/>
              <a:t>Obiettivi chiave delle insight community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AB4E19-D79F-E687-B835-6B78127016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2947886"/>
            <a:ext cx="5090157" cy="2958027"/>
          </a:xfrm>
        </p:spPr>
        <p:txBody>
          <a:bodyPr/>
          <a:lstStyle/>
          <a:p>
            <a:pPr algn="ctr"/>
            <a:r>
              <a:rPr lang="it-IT"/>
              <a:t>Comprendere la vita quotidiana degli utenti.</a:t>
            </a:r>
          </a:p>
          <a:p>
            <a:pPr algn="ctr"/>
            <a:r>
              <a:rPr lang="it-IT"/>
              <a:t>Analizzare l’uso reale dei prodotti e il percorso d’acquisto.</a:t>
            </a:r>
          </a:p>
          <a:p>
            <a:pPr algn="ctr"/>
            <a:r>
              <a:rPr lang="it-IT"/>
              <a:t>Identificare influenze invisibili sulla scelta dei clienti.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3260F-6B09-4D6D-176F-9E6E651EDA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1860990"/>
            <a:ext cx="5090157" cy="480131"/>
          </a:xfrm>
        </p:spPr>
        <p:txBody>
          <a:bodyPr/>
          <a:lstStyle/>
          <a:p>
            <a:pPr algn="ctr"/>
            <a:r>
              <a:rPr lang="it-IT" sz="2800"/>
              <a:t>Esplorazione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B88541-9E7B-8A00-5F3B-D86604086A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947886"/>
            <a:ext cx="5090157" cy="2958027"/>
          </a:xfrm>
        </p:spPr>
        <p:txBody>
          <a:bodyPr>
            <a:normAutofit/>
          </a:bodyPr>
          <a:lstStyle/>
          <a:p>
            <a:pPr algn="ctr"/>
            <a:r>
              <a:rPr lang="it-IT"/>
              <a:t>Ideazione e co-creazione con utenti impegnati e competenti.</a:t>
            </a:r>
          </a:p>
          <a:p>
            <a:pPr algn="ctr"/>
            <a:r>
              <a:rPr lang="it-IT"/>
              <a:t>Sviluppo, raffinamento e identificazione di opportunità di brand extension.</a:t>
            </a:r>
          </a:p>
          <a:p>
            <a:pPr algn="ctr"/>
            <a:r>
              <a:rPr lang="it-IT"/>
              <a:t>Individuazione di eventuali concorrenti emergenti.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CADAD18-AFB5-0943-EDD2-D1DF44CF8B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860990"/>
            <a:ext cx="5090157" cy="867930"/>
          </a:xfrm>
        </p:spPr>
        <p:txBody>
          <a:bodyPr/>
          <a:lstStyle/>
          <a:p>
            <a:pPr algn="ctr"/>
            <a:r>
              <a:rPr lang="it-IT" sz="2800"/>
              <a:t>Innovazione e sviluppo nuovi prodotti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B9C89F9-B46E-98C6-A9E6-4ECA6C984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80387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EC06CC-3E8A-56A9-B072-A51FFE245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689224"/>
            <a:ext cx="5090157" cy="4216690"/>
          </a:xfrm>
        </p:spPr>
        <p:txBody>
          <a:bodyPr>
            <a:normAutofit/>
          </a:bodyPr>
          <a:lstStyle/>
          <a:p>
            <a:pPr algn="ctr"/>
            <a:r>
              <a:rPr lang="it-IT" sz="2200"/>
              <a:t>Creazione e perfezionamento di campagne e promozioni above the line.</a:t>
            </a:r>
          </a:p>
          <a:p>
            <a:pPr algn="ctr"/>
            <a:r>
              <a:rPr lang="it-IT" sz="2200"/>
              <a:t>Valutare concetti esistenti con membri altamente coinvolti.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2326EC-B844-00EE-FDEB-0207D14810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39" y="725871"/>
            <a:ext cx="5090157" cy="452432"/>
          </a:xfrm>
        </p:spPr>
        <p:txBody>
          <a:bodyPr/>
          <a:lstStyle/>
          <a:p>
            <a:r>
              <a:rPr lang="it-IT" sz="2600"/>
              <a:t>Sviluppo e test delle comunicazioni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D6CEC04-9198-436C-E974-A880171AF6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96001" y="1689224"/>
            <a:ext cx="5736376" cy="4216690"/>
          </a:xfrm>
        </p:spPr>
        <p:txBody>
          <a:bodyPr/>
          <a:lstStyle/>
          <a:p>
            <a:pPr algn="ctr"/>
            <a:r>
              <a:rPr lang="it-IT" dirty="0"/>
              <a:t>Design e test di prodotti digitali.</a:t>
            </a:r>
          </a:p>
          <a:p>
            <a:pPr algn="ctr"/>
            <a:r>
              <a:rPr lang="it-IT" dirty="0"/>
              <a:t>Integrazione con </a:t>
            </a:r>
            <a:r>
              <a:rPr lang="it-IT" b="1" dirty="0"/>
              <a:t>CRM</a:t>
            </a:r>
            <a:r>
              <a:rPr lang="it-IT" dirty="0"/>
              <a:t> e dati di utilizzo (sito web, app, e-commerce).</a:t>
            </a:r>
          </a:p>
          <a:p>
            <a:pPr algn="ctr"/>
            <a:r>
              <a:rPr lang="it-IT" dirty="0"/>
              <a:t>Community continua → feedback ricco attraverso più punti di contatto (negozio, call center, online).</a:t>
            </a:r>
          </a:p>
          <a:p>
            <a:pPr algn="ctr"/>
            <a:r>
              <a:rPr lang="it-IT" dirty="0"/>
              <a:t>Migliora l’approccio basato su </a:t>
            </a:r>
            <a:r>
              <a:rPr lang="it-IT" b="1" dirty="0" err="1"/>
              <a:t>Voice-of-Customer</a:t>
            </a:r>
            <a:r>
              <a:rPr lang="it-IT" dirty="0"/>
              <a:t> (VoC) e </a:t>
            </a:r>
            <a:r>
              <a:rPr lang="it-IT" b="1" dirty="0"/>
              <a:t>Net Promoter Score</a:t>
            </a:r>
            <a:r>
              <a:rPr lang="it-IT" dirty="0"/>
              <a:t> (NPS).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591978E-A208-0942-1696-8D40FC70E4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725871"/>
            <a:ext cx="5090157" cy="2703129"/>
          </a:xfrm>
        </p:spPr>
        <p:txBody>
          <a:bodyPr/>
          <a:lstStyle/>
          <a:p>
            <a:pPr algn="ctr"/>
            <a:r>
              <a:rPr lang="it-IT" sz="2600"/>
              <a:t>User experience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D96FB-1155-2BB2-F3DE-32C45FA25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034878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AFC91-600F-14FD-8E5B-4752ED01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88" y="685664"/>
            <a:ext cx="10805160" cy="707886"/>
          </a:xfrm>
        </p:spPr>
        <p:txBody>
          <a:bodyPr/>
          <a:lstStyle/>
          <a:p>
            <a:pPr algn="ctr"/>
            <a:r>
              <a:rPr lang="it-IT" dirty="0"/>
              <a:t>Approfondimenti e letture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0F5D8E-57A8-C14D-4457-957B08F5A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55</a:t>
            </a:fld>
            <a:endParaRPr lang="it-IT" noProof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418C4B-DD2D-F819-3DA3-66829A8EC8FA}"/>
              </a:ext>
            </a:extLst>
          </p:cNvPr>
          <p:cNvSpPr txBox="1"/>
          <p:nvPr/>
        </p:nvSpPr>
        <p:spPr>
          <a:xfrm>
            <a:off x="336147" y="1630859"/>
            <a:ext cx="618653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Stuart Russell &amp; Peter </a:t>
            </a:r>
            <a:r>
              <a:rPr lang="it-IT" sz="2000" dirty="0" err="1"/>
              <a:t>Norvig</a:t>
            </a:r>
            <a:r>
              <a:rPr lang="it-IT" sz="2000" dirty="0"/>
              <a:t>, </a:t>
            </a:r>
            <a:r>
              <a:rPr lang="it-IT" sz="2000" b="1" u="sng" dirty="0" err="1"/>
              <a:t>Artificial</a:t>
            </a:r>
            <a:r>
              <a:rPr lang="it-IT" sz="2000" b="1" u="sng" dirty="0"/>
              <a:t> Intelligence</a:t>
            </a:r>
            <a:r>
              <a:rPr lang="it-IT" sz="2000" dirty="0"/>
              <a:t>: A </a:t>
            </a:r>
            <a:r>
              <a:rPr lang="it-IT" sz="2000" dirty="0" err="1"/>
              <a:t>Modern</a:t>
            </a:r>
            <a:r>
              <a:rPr lang="it-IT" sz="2000" dirty="0"/>
              <a:t> </a:t>
            </a:r>
            <a:r>
              <a:rPr lang="it-IT" sz="2000" dirty="0" err="1"/>
              <a:t>Approach</a:t>
            </a:r>
            <a:r>
              <a:rPr lang="it-IT" sz="2000" dirty="0"/>
              <a:t>, </a:t>
            </a:r>
            <a:r>
              <a:rPr lang="it-IT" sz="2000" dirty="0" err="1"/>
              <a:t>GlobalEdition</a:t>
            </a:r>
            <a:r>
              <a:rPr lang="it-IT" sz="2000" dirty="0"/>
              <a:t> </a:t>
            </a:r>
            <a:r>
              <a:rPr lang="it-IT" sz="2000" dirty="0" err="1"/>
              <a:t>4th</a:t>
            </a:r>
            <a:r>
              <a:rPr lang="it-IT" sz="2000" dirty="0"/>
              <a:t>. </a:t>
            </a:r>
            <a:r>
              <a:rPr lang="it-IT" sz="2000" dirty="0" err="1"/>
              <a:t>Foundations</a:t>
            </a:r>
            <a:r>
              <a:rPr lang="it-IT" sz="2000" dirty="0"/>
              <a:t>, 2021,19, 23.Un completo manuale sull'intelligenza artificiale, che affronta anche gli elementi più tecnici.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4263BBC-5D3B-959A-E7F5-362FEA74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7" y="3476826"/>
            <a:ext cx="2345602" cy="286301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A896479-70CC-BCF7-5ADE-8001ACA5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233" y="3394097"/>
            <a:ext cx="2360776" cy="3028471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9B547E2-69A4-72A4-ECC8-4912DAE338D0}"/>
              </a:ext>
            </a:extLst>
          </p:cNvPr>
          <p:cNvSpPr txBox="1"/>
          <p:nvPr/>
        </p:nvSpPr>
        <p:spPr>
          <a:xfrm>
            <a:off x="6730513" y="1569732"/>
            <a:ext cx="53533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Arnaud De Bruyn, </a:t>
            </a:r>
            <a:r>
              <a:rPr lang="it-IT" sz="1800" dirty="0" err="1"/>
              <a:t>Vijay</a:t>
            </a:r>
            <a:r>
              <a:rPr lang="it-IT" sz="1800" dirty="0"/>
              <a:t> </a:t>
            </a:r>
            <a:r>
              <a:rPr lang="it-IT" sz="1800" dirty="0" err="1"/>
              <a:t>Viswanathan</a:t>
            </a:r>
            <a:r>
              <a:rPr lang="it-IT" sz="1800" dirty="0"/>
              <a:t>, </a:t>
            </a:r>
            <a:r>
              <a:rPr lang="it-IT" sz="1800" dirty="0" err="1"/>
              <a:t>Yean</a:t>
            </a:r>
            <a:r>
              <a:rPr lang="it-IT" sz="1800" dirty="0"/>
              <a:t> Shan Beh, Jürgen </a:t>
            </a:r>
            <a:r>
              <a:rPr lang="it-IT" sz="1800" dirty="0" err="1"/>
              <a:t>Kai-Uwe</a:t>
            </a:r>
            <a:r>
              <a:rPr lang="it-IT" sz="1800" dirty="0"/>
              <a:t> Brock &amp;</a:t>
            </a:r>
            <a:r>
              <a:rPr lang="it-IT" sz="1800" dirty="0" err="1"/>
              <a:t>Florian</a:t>
            </a:r>
            <a:r>
              <a:rPr lang="it-IT" sz="1800" dirty="0"/>
              <a:t> von </a:t>
            </a:r>
            <a:r>
              <a:rPr lang="it-IT" sz="1800" dirty="0" err="1"/>
              <a:t>Wangenheim</a:t>
            </a:r>
            <a:r>
              <a:rPr lang="it-IT" sz="1800" dirty="0"/>
              <a:t>, F., </a:t>
            </a:r>
            <a:r>
              <a:rPr lang="it-IT" sz="1800" dirty="0" err="1"/>
              <a:t>Artificial</a:t>
            </a:r>
            <a:r>
              <a:rPr lang="it-IT" sz="1800" dirty="0"/>
              <a:t> intelligence and marketing: </a:t>
            </a:r>
            <a:r>
              <a:rPr lang="it-IT" sz="1800" dirty="0" err="1"/>
              <a:t>Pitfalls</a:t>
            </a:r>
            <a:r>
              <a:rPr lang="it-IT" sz="1800" dirty="0"/>
              <a:t> and </a:t>
            </a:r>
            <a:r>
              <a:rPr lang="it-IT" sz="1800" dirty="0" err="1"/>
              <a:t>opportunities</a:t>
            </a:r>
            <a:r>
              <a:rPr lang="it-IT" sz="1800" dirty="0"/>
              <a:t>, "</a:t>
            </a:r>
            <a:r>
              <a:rPr lang="it-IT" sz="1800" b="1" u="sng" dirty="0"/>
              <a:t>Journal of </a:t>
            </a:r>
            <a:r>
              <a:rPr lang="it-IT" sz="1800" b="1" u="sng" dirty="0" err="1"/>
              <a:t>Interactive</a:t>
            </a:r>
            <a:r>
              <a:rPr lang="it-IT" sz="1800" b="1" u="sng" dirty="0"/>
              <a:t> Marketing</a:t>
            </a:r>
            <a:r>
              <a:rPr lang="it-IT" sz="1800" dirty="0"/>
              <a:t>", 2020, 51, 91-105.Un breve articolo introduttivo sul rapporto tra Al e marketing.</a:t>
            </a: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5729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A03841-3AF5-73B3-7D21-9D568129C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56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BAC415-74DD-BCD5-13AD-8D8F8F1BCAEC}"/>
              </a:ext>
            </a:extLst>
          </p:cNvPr>
          <p:cNvSpPr txBox="1"/>
          <p:nvPr/>
        </p:nvSpPr>
        <p:spPr>
          <a:xfrm>
            <a:off x="402950" y="1888260"/>
            <a:ext cx="4350119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300" dirty="0"/>
              <a:t>Carl Gold &amp; Tien </a:t>
            </a:r>
            <a:r>
              <a:rPr lang="it-IT" sz="2300" dirty="0" err="1"/>
              <a:t>Tzuo</a:t>
            </a:r>
            <a:r>
              <a:rPr lang="it-IT" sz="2300" dirty="0"/>
              <a:t>, </a:t>
            </a:r>
            <a:r>
              <a:rPr lang="it-IT" sz="2300" dirty="0" err="1"/>
              <a:t>Fighting</a:t>
            </a:r>
            <a:r>
              <a:rPr lang="it-IT" sz="2300" dirty="0"/>
              <a:t> </a:t>
            </a:r>
            <a:r>
              <a:rPr lang="it-IT" sz="2300" dirty="0" err="1"/>
              <a:t>churn</a:t>
            </a:r>
            <a:r>
              <a:rPr lang="it-IT" sz="2300" dirty="0"/>
              <a:t> with data. Ist ed. Manning </a:t>
            </a:r>
            <a:r>
              <a:rPr lang="it-IT" sz="2300" dirty="0" err="1"/>
              <a:t>Pubns</a:t>
            </a:r>
            <a:r>
              <a:rPr lang="it-IT" sz="2300" dirty="0"/>
              <a:t> Co., 2021.</a:t>
            </a:r>
          </a:p>
          <a:p>
            <a:r>
              <a:rPr lang="it-IT" sz="2300" dirty="0"/>
              <a:t>Questo testo esplora i diversi contributi dei dati e dell'intelligenza artificiale nella gestione del </a:t>
            </a:r>
            <a:r>
              <a:rPr lang="it-IT" sz="2300" dirty="0" err="1"/>
              <a:t>churn</a:t>
            </a:r>
            <a:r>
              <a:rPr lang="it-IT" sz="2300" dirty="0"/>
              <a:t>, della perdita di clienti causata dall'abbandono.</a:t>
            </a:r>
          </a:p>
          <a:p>
            <a:endParaRPr lang="it-IT" sz="2300" dirty="0"/>
          </a:p>
          <a:p>
            <a:endParaRPr lang="it-IT" sz="23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58296EA-667B-C48A-514F-B91B47EE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276" y="1663102"/>
            <a:ext cx="2825437" cy="35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67D5BE-F5C5-1A83-4482-EDEC31F41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57</a:t>
            </a:fld>
            <a:endParaRPr lang="it-IT" noProof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707344-C55E-81A1-14B4-C7AF4090FBFF}"/>
              </a:ext>
            </a:extLst>
          </p:cNvPr>
          <p:cNvSpPr txBox="1"/>
          <p:nvPr/>
        </p:nvSpPr>
        <p:spPr>
          <a:xfrm>
            <a:off x="575339" y="1120676"/>
            <a:ext cx="611108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100" dirty="0" err="1"/>
              <a:t>Tsz-Wai</a:t>
            </a:r>
            <a:r>
              <a:rPr lang="it-IT" sz="2100" dirty="0"/>
              <a:t> Lui, </a:t>
            </a:r>
            <a:r>
              <a:rPr lang="it-IT" sz="2100" dirty="0" err="1"/>
              <a:t>Augmented</a:t>
            </a:r>
            <a:r>
              <a:rPr lang="it-IT" sz="2100" dirty="0"/>
              <a:t> reality and virtual reality: </a:t>
            </a:r>
            <a:r>
              <a:rPr lang="it-IT" sz="2100" dirty="0" err="1"/>
              <a:t>Changing</a:t>
            </a:r>
            <a:r>
              <a:rPr lang="it-IT" sz="2100" dirty="0"/>
              <a:t> </a:t>
            </a:r>
            <a:r>
              <a:rPr lang="it-IT" sz="2100" dirty="0" err="1"/>
              <a:t>realities</a:t>
            </a:r>
            <a:r>
              <a:rPr lang="it-IT" sz="2100" dirty="0"/>
              <a:t> in a dynamic world, 2021.Questa raccolta di approfondimenti presenta i diversi aspetti della realtà aumentata e virtuale, evidenziandone le opportunità per il marketing.</a:t>
            </a:r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endParaRPr lang="it-IT" sz="2100" dirty="0"/>
          </a:p>
          <a:p>
            <a:r>
              <a:rPr lang="it-IT" sz="2100" dirty="0"/>
              <a:t>James </a:t>
            </a:r>
            <a:r>
              <a:rPr lang="it-IT" sz="2100" dirty="0" err="1"/>
              <a:t>Kalbach</a:t>
            </a:r>
            <a:r>
              <a:rPr lang="it-IT" sz="2100" dirty="0"/>
              <a:t>, </a:t>
            </a:r>
            <a:r>
              <a:rPr lang="it-IT" sz="2100" dirty="0" err="1"/>
              <a:t>Mapping</a:t>
            </a:r>
            <a:r>
              <a:rPr lang="it-IT" sz="2100" dirty="0"/>
              <a:t> </a:t>
            </a:r>
            <a:r>
              <a:rPr lang="it-IT" sz="2100" dirty="0" err="1"/>
              <a:t>experiences</a:t>
            </a:r>
            <a:r>
              <a:rPr lang="it-IT" sz="2100" dirty="0"/>
              <a:t>. O'Reilly Media, 2020.Un manuale operativo che guida i lettori nella progettazione della </a:t>
            </a:r>
            <a:r>
              <a:rPr lang="it-IT" sz="2100" dirty="0" err="1"/>
              <a:t>customer</a:t>
            </a:r>
            <a:r>
              <a:rPr lang="it-IT" sz="2100" dirty="0"/>
              <a:t> </a:t>
            </a:r>
            <a:r>
              <a:rPr lang="it-IT" sz="2100" dirty="0" err="1"/>
              <a:t>expe-rience</a:t>
            </a:r>
            <a:r>
              <a:rPr lang="it-IT" sz="2100" dirty="0"/>
              <a:t> attraverso i concetti di </a:t>
            </a:r>
            <a:r>
              <a:rPr lang="it-IT" sz="2100" dirty="0" err="1"/>
              <a:t>jouney</a:t>
            </a:r>
            <a:r>
              <a:rPr lang="it-IT" sz="2100" dirty="0"/>
              <a:t>, </a:t>
            </a:r>
            <a:r>
              <a:rPr lang="it-IT" sz="2100" dirty="0" err="1"/>
              <a:t>personas</a:t>
            </a:r>
            <a:r>
              <a:rPr lang="it-IT" sz="2100" dirty="0"/>
              <a:t> e </a:t>
            </a:r>
            <a:r>
              <a:rPr lang="it-IT" sz="2100" dirty="0" err="1"/>
              <a:t>diagram</a:t>
            </a:r>
            <a:r>
              <a:rPr lang="it-IT" sz="2100" dirty="0"/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43B397-EEA6-2EE1-A32A-31507A58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18" y="565843"/>
            <a:ext cx="2730564" cy="28631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4293008-D696-11FB-6A67-3DC722DC3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497" y="3889555"/>
            <a:ext cx="3258868" cy="263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54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8FF360-0757-8D4B-434B-AD43319AB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0681" y="1851762"/>
            <a:ext cx="10990636" cy="3660648"/>
          </a:xfrm>
        </p:spPr>
        <p:txBody>
          <a:bodyPr>
            <a:normAutofit/>
          </a:bodyPr>
          <a:lstStyle/>
          <a:p>
            <a:pPr algn="ctr"/>
            <a:r>
              <a:rPr lang="it-IT" sz="2800" dirty="0" err="1"/>
              <a:t>Artificial</a:t>
            </a:r>
            <a:r>
              <a:rPr lang="it-IT" sz="2800" dirty="0"/>
              <a:t> Intelligence/machine learning:                                                  Al e Apprendimento automatico per il marketing, </a:t>
            </a:r>
            <a:r>
              <a:rPr lang="it-IT" sz="2800" dirty="0" err="1"/>
              <a:t>Deep</a:t>
            </a:r>
            <a:r>
              <a:rPr lang="it-IT" sz="2800" dirty="0"/>
              <a:t> </a:t>
            </a:r>
            <a:r>
              <a:rPr lang="it-IT" sz="2800" dirty="0" err="1"/>
              <a:t>learning,Elaborazione</a:t>
            </a:r>
            <a:r>
              <a:rPr lang="it-IT" sz="2800" dirty="0"/>
              <a:t> del linguaggio naturale (NLP).</a:t>
            </a:r>
          </a:p>
          <a:p>
            <a:pPr algn="ctr"/>
            <a:r>
              <a:rPr lang="it-IT" sz="2800" dirty="0" err="1"/>
              <a:t>Churn</a:t>
            </a:r>
            <a:r>
              <a:rPr lang="it-IT" sz="2800" dirty="0"/>
              <a:t> </a:t>
            </a:r>
            <a:r>
              <a:rPr lang="it-IT" sz="2800" dirty="0" err="1"/>
              <a:t>prediction</a:t>
            </a:r>
            <a:r>
              <a:rPr lang="it-IT" sz="2800" dirty="0"/>
              <a:t>;</a:t>
            </a:r>
          </a:p>
          <a:p>
            <a:pPr algn="ctr"/>
            <a:r>
              <a:rPr lang="it-IT" sz="2800" dirty="0" err="1"/>
              <a:t>Hyper-targeted</a:t>
            </a:r>
            <a:r>
              <a:rPr lang="it-IT" sz="2800" dirty="0"/>
              <a:t> advertising;</a:t>
            </a:r>
          </a:p>
          <a:p>
            <a:pPr algn="ctr"/>
            <a:r>
              <a:rPr lang="it-IT" sz="2800" dirty="0" err="1"/>
              <a:t>Customer</a:t>
            </a:r>
            <a:r>
              <a:rPr lang="it-IT" sz="2800" dirty="0"/>
              <a:t> </a:t>
            </a:r>
            <a:r>
              <a:rPr lang="it-IT" sz="2800" dirty="0" err="1"/>
              <a:t>segmentation</a:t>
            </a:r>
            <a:r>
              <a:rPr lang="it-IT" sz="2800" dirty="0"/>
              <a:t>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5D38C96-120E-CE7E-E332-C76E490557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" y="530352"/>
            <a:ext cx="12192001" cy="493981"/>
          </a:xfrm>
        </p:spPr>
        <p:txBody>
          <a:bodyPr/>
          <a:lstStyle/>
          <a:p>
            <a:r>
              <a:rPr lang="it-IT" sz="2900"/>
              <a:t>Cosa caratterizza una strategia di marketing digitale a prova di futuro?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4B191-5178-C60F-B446-1643D6821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6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5881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2E70C-B78B-63F3-047D-B17225A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223" y="349335"/>
            <a:ext cx="10805160" cy="707886"/>
          </a:xfrm>
        </p:spPr>
        <p:txBody>
          <a:bodyPr/>
          <a:lstStyle/>
          <a:p>
            <a:r>
              <a:rPr lang="it-IT" b="1"/>
              <a:t>Driver principali del cambiamento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2EB369-4B7C-14EE-79ED-1B015C06A6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-14226248"/>
            <a:ext cx="5090157" cy="1884265"/>
          </a:xfrm>
        </p:spPr>
        <p:txBody>
          <a:bodyPr/>
          <a:lstStyle/>
          <a:p>
            <a:r>
              <a:rPr lang="it-IT" dirty="0"/>
              <a:t>Piattaforme digitali → FAMGA (Facebook, Apple, Microsoft, Google, Amazon).</a:t>
            </a:r>
          </a:p>
          <a:p>
            <a:r>
              <a:rPr lang="it-IT" dirty="0"/>
              <a:t>Aziende MarTech → Salesforce, Oracle, HubSpot, </a:t>
            </a:r>
            <a:r>
              <a:rPr lang="it-IT" dirty="0" err="1"/>
              <a:t>Mailchimp</a:t>
            </a:r>
            <a:r>
              <a:rPr lang="it-IT" dirty="0"/>
              <a:t>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37B8A6-3983-406E-E18A-4834F12D3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8640" y="3429000"/>
            <a:ext cx="5090157" cy="424732"/>
          </a:xfrm>
        </p:spPr>
        <p:txBody>
          <a:bodyPr/>
          <a:lstStyle/>
          <a:p>
            <a:r>
              <a:rPr lang="it-IT"/>
              <a:t>Innovazioni tecnologiche: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28EA162-6FC9-B44F-2237-0DA3686B6A2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527803" y="2547432"/>
            <a:ext cx="5090157" cy="3358481"/>
          </a:xfrm>
        </p:spPr>
        <p:txBody>
          <a:bodyPr>
            <a:noAutofit/>
          </a:bodyPr>
          <a:lstStyle/>
          <a:p>
            <a:pPr algn="ctr"/>
            <a:r>
              <a:rPr lang="it-IT" sz="2300"/>
              <a:t>Evoluzione del visual design.</a:t>
            </a:r>
          </a:p>
          <a:p>
            <a:pPr algn="ctr"/>
            <a:r>
              <a:rPr lang="it-IT" sz="2300"/>
              <a:t>Uso dei dark pattern.</a:t>
            </a:r>
          </a:p>
          <a:p>
            <a:pPr algn="ctr"/>
            <a:r>
              <a:rPr lang="it-IT" sz="2300"/>
              <a:t>Centralità dell’esperienza utente (UX).</a:t>
            </a:r>
          </a:p>
          <a:p>
            <a:pPr algn="ctr"/>
            <a:r>
              <a:rPr lang="it-IT" sz="2300"/>
              <a:t>Impatto dell’intelligenza artificiale applicata al marketing.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E5241712-84B2-9458-AAC0-6E49CCFDA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7803" y="1258382"/>
            <a:ext cx="5090157" cy="1087889"/>
          </a:xfrm>
        </p:spPr>
        <p:txBody>
          <a:bodyPr/>
          <a:lstStyle/>
          <a:p>
            <a:pPr algn="ctr"/>
            <a:r>
              <a:rPr lang="it-IT" sz="2600"/>
              <a:t>Altre forze in gioco (oltre la tecnologia):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C7B293-782E-C55E-8005-A00349911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7</a:t>
            </a:fld>
            <a:endParaRPr lang="it-IT" noProof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8934668-A39D-A427-3D51-34AA4ABAF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7" y="1258382"/>
            <a:ext cx="3740873" cy="181348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C0A3CE-9455-082D-A536-94D787AF0B26}"/>
              </a:ext>
            </a:extLst>
          </p:cNvPr>
          <p:cNvSpPr txBox="1"/>
          <p:nvPr/>
        </p:nvSpPr>
        <p:spPr>
          <a:xfrm>
            <a:off x="668020" y="3942624"/>
            <a:ext cx="49707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</a:pPr>
            <a:r>
              <a:rPr lang="it-IT" sz="2400" dirty="0"/>
              <a:t>Piattaforme digitali → FAMGA (Facebook, Apple, Microsoft, Google, Amazon).</a:t>
            </a:r>
          </a:p>
          <a:p>
            <a:pPr algn="ctr">
              <a:buFont typeface="+mj-lt"/>
              <a:buAutoNum type="arabicPeriod"/>
            </a:pPr>
            <a:endParaRPr lang="it-IT" sz="2400" dirty="0"/>
          </a:p>
          <a:p>
            <a:pPr algn="ctr">
              <a:buFont typeface="+mj-lt"/>
              <a:buAutoNum type="arabicPeriod"/>
            </a:pPr>
            <a:r>
              <a:rPr lang="it-IT" sz="2400" dirty="0"/>
              <a:t>Aziende MarTech → Salesforce, Oracle, HubSpot, </a:t>
            </a:r>
            <a:r>
              <a:rPr lang="it-IT" sz="2400" dirty="0" err="1"/>
              <a:t>Mailchimp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531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1619ED-775F-5714-8712-694A59BA1E7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2269" y="1189969"/>
            <a:ext cx="4389542" cy="5119391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DE7ABF-CB2F-9874-325B-2F10164AEFE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79927" y="1467326"/>
            <a:ext cx="4161883" cy="3915430"/>
          </a:xfrm>
        </p:spPr>
        <p:txBody>
          <a:bodyPr>
            <a:noAutofit/>
          </a:bodyPr>
          <a:lstStyle/>
          <a:p>
            <a:pPr algn="ctr"/>
            <a:r>
              <a:rPr lang="it-IT" sz="2600" b="1"/>
              <a:t>Perché è importante</a:t>
            </a:r>
          </a:p>
          <a:p>
            <a:pPr algn="ctr"/>
            <a:r>
              <a:rPr lang="it-IT" sz="2600"/>
              <a:t>La prima impressione visiva influenza la percezione del brand.</a:t>
            </a:r>
          </a:p>
          <a:p>
            <a:pPr algn="ctr"/>
            <a:r>
              <a:rPr lang="it-IT" sz="2600"/>
              <a:t>Un sito o un’app datata trasmettono un’immagine poco aggiornata.</a:t>
            </a:r>
          </a:p>
          <a:p>
            <a:pPr algn="ctr"/>
            <a:r>
              <a:rPr lang="it-IT" sz="2600"/>
              <a:t>Il design deve essere coerente con i trend del momento (zeitgeist) ma allo stesso tempo distinguersi dai competitor.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067AC8-C82E-BA2B-E74E-3C0C9E68C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8</a:t>
            </a:fld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5A2E4E-6F3B-575F-2DA2-B992AD247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/>
              <a:t>11.1.1 – Visual Design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478E89-D188-29FD-2358-118ED6EE13D7}"/>
              </a:ext>
            </a:extLst>
          </p:cNvPr>
          <p:cNvSpPr txBox="1"/>
          <p:nvPr/>
        </p:nvSpPr>
        <p:spPr>
          <a:xfrm>
            <a:off x="5169468" y="1189969"/>
            <a:ext cx="648664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b="1" dirty="0"/>
              <a:t>Tendenze di Visual Design (2022)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Immagini inclusive → rappresentazioni diversificate ed equilibrate.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Data </a:t>
            </a:r>
            <a:r>
              <a:rPr lang="it-IT" sz="2800" dirty="0" err="1"/>
              <a:t>visualization</a:t>
            </a:r>
            <a:r>
              <a:rPr lang="it-IT" sz="2800" dirty="0"/>
              <a:t> innovativa → grafici e rappresentazioni chiare, fresche e intuitive.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/>
              <a:t>Icone e illustrazioni colorate → dettagliate, vivaci, di supporto ai contenuti.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it-IT" sz="28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800" dirty="0" err="1"/>
              <a:t>Meme</a:t>
            </a:r>
            <a:r>
              <a:rPr lang="it-IT" sz="2800" dirty="0"/>
              <a:t> legati al brand → linguaggio informale, vicino alla community.</a:t>
            </a:r>
          </a:p>
        </p:txBody>
      </p:sp>
    </p:spTree>
    <p:extLst>
      <p:ext uri="{BB962C8B-B14F-4D97-AF65-F5344CB8AC3E}">
        <p14:creationId xmlns:p14="http://schemas.microsoft.com/office/powerpoint/2010/main" val="91751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DFF84B42-FDDC-61AD-00A3-1A5D333C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/>
              <a:t>11.1.2 – Dark Pattern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39D31A-2910-DBAB-816E-E186D4C5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FAB73BC-B049-4115-A692-8D63A059BFB8}" type="slidenum">
              <a:rPr lang="it-IT" noProof="0" smtClean="0"/>
              <a:pPr rtl="0"/>
              <a:t>9</a:t>
            </a:fld>
            <a:endParaRPr lang="it-IT" noProof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5BDA58-2FBC-25D7-CF05-6D3D7536E74D}"/>
              </a:ext>
            </a:extLst>
          </p:cNvPr>
          <p:cNvSpPr txBox="1"/>
          <p:nvPr/>
        </p:nvSpPr>
        <p:spPr>
          <a:xfrm>
            <a:off x="6802035" y="959822"/>
            <a:ext cx="4841326" cy="209288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600" b="1" dirty="0"/>
              <a:t>Definizione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2600" dirty="0"/>
              <a:t>“Dark pattern” = tattiche di design dell’interazione usate nelle soluzioni digitali per ingannare o influenzare l’utente.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9A1884-2CC5-F6FE-E366-10EB2C7EF93E}"/>
              </a:ext>
            </a:extLst>
          </p:cNvPr>
          <p:cNvSpPr txBox="1"/>
          <p:nvPr/>
        </p:nvSpPr>
        <p:spPr>
          <a:xfrm>
            <a:off x="380440" y="2161066"/>
            <a:ext cx="450583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600" dirty="0"/>
              <a:t>Esempio: una pubblicità online mascherata da una funzione reale.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600" dirty="0"/>
              <a:t>Il termine </a:t>
            </a:r>
            <a:r>
              <a:rPr lang="it-IT" sz="2600" b="1" dirty="0"/>
              <a:t>pattern</a:t>
            </a:r>
            <a:r>
              <a:rPr lang="it-IT" sz="2600" dirty="0"/>
              <a:t> indica che queste </a:t>
            </a:r>
            <a:r>
              <a:rPr lang="it-IT" sz="2600" i="1" dirty="0"/>
              <a:t>tecniche non appartengono solo al web, ma possono essere applicate a diverse tecnologie.</a:t>
            </a:r>
          </a:p>
        </p:txBody>
      </p:sp>
      <p:cxnSp>
        <p:nvCxnSpPr>
          <p:cNvPr id="2" name="Connettore a gomito 1">
            <a:extLst>
              <a:ext uri="{FF2B5EF4-FFF2-40B4-BE49-F238E27FC236}">
                <a16:creationId xmlns:a16="http://schemas.microsoft.com/office/drawing/2014/main" id="{F2A24CE2-CF40-D5CF-ADA3-0516939E6736}"/>
              </a:ext>
            </a:extLst>
          </p:cNvPr>
          <p:cNvCxnSpPr>
            <a:cxnSpLocks/>
          </p:cNvCxnSpPr>
          <p:nvPr/>
        </p:nvCxnSpPr>
        <p:spPr>
          <a:xfrm>
            <a:off x="4886271" y="1698486"/>
            <a:ext cx="1765083" cy="925161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C20F83FB-EFFE-FBDF-3F7B-C047CB8B7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5" y="3641084"/>
            <a:ext cx="2402305" cy="24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14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rnClassicBlock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_Template_ModernClassicBlockLT_v4" id="{30DDF308-B484-4DB0-8959-4BA762476498}" vid="{49FD44A8-5F40-4E6E-BC83-04BD3C4DB24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6e0ad8bcb937777a496f4378509b82b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3afd91b9dddacb5807afd727ccca0e2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F38F8D2-BD9B-46ED-B6DA-C4D6B9B98B9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9AEB3614-7362-40D8-972D-09A1979DD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DFBB65-1452-40E8-AE26-DB6A4D9AC26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57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ModernClassicBlock-3</vt:lpstr>
      <vt:lpstr>Presentazione standard di PowerPoint</vt:lpstr>
      <vt:lpstr>Digital Marketing Strategy</vt:lpstr>
      <vt:lpstr>Capitolo 11 </vt:lpstr>
      <vt:lpstr>11.1 – Strategia di marketing digitale a prova di futuro</vt:lpstr>
      <vt:lpstr>Presentazione standard di PowerPoint</vt:lpstr>
      <vt:lpstr>Presentazione standard di PowerPoint</vt:lpstr>
      <vt:lpstr>Driver principali del cambiamento</vt:lpstr>
      <vt:lpstr>11.1.1 – Visual Design</vt:lpstr>
      <vt:lpstr>11.1.2 – Dark Pattern</vt:lpstr>
      <vt:lpstr>Cinque gruppi di strategie di dark pattern</vt:lpstr>
      <vt:lpstr>Presentazione standard di PowerPoint</vt:lpstr>
      <vt:lpstr>Caratteristiche comuni dei dark pattern</vt:lpstr>
      <vt:lpstr>Presentazione standard di PowerPoint</vt:lpstr>
      <vt:lpstr>Presentazione standard di PowerPoint</vt:lpstr>
      <vt:lpstr>11.1.3 – La centralità dell’esperienza</vt:lpstr>
      <vt:lpstr>Visione unificata del cliente</vt:lpstr>
      <vt:lpstr>Benefici di un’eccellente DCX</vt:lpstr>
      <vt:lpstr>Leve per costruire una DCX efficace</vt:lpstr>
      <vt:lpstr>Presentazione standard di PowerPoint</vt:lpstr>
      <vt:lpstr>Azienda esempio: “EcoFit Sportswear”</vt:lpstr>
      <vt:lpstr>Presentazione standard di PowerPoint</vt:lpstr>
      <vt:lpstr>Presentazione standard di PowerPoint</vt:lpstr>
      <vt:lpstr>11.1.4 – Artificial Intelligence / Machine Learning</vt:lpstr>
      <vt:lpstr>Presentazione standard di PowerPoint</vt:lpstr>
      <vt:lpstr>Problemi legati ai silos di da</vt:lpstr>
      <vt:lpstr>AI, ML e DL nLP marketing</vt:lpstr>
      <vt:lpstr>Presentazione standard di PowerPoint</vt:lpstr>
      <vt:lpstr>11.1.5 – Churn Prediction</vt:lpstr>
      <vt:lpstr>Presentazione standard di PowerPoint</vt:lpstr>
      <vt:lpstr>11.1.6 – Hyper-targeted Advertising</vt:lpstr>
      <vt:lpstr>11.1.7 – Customer Segmentation </vt:lpstr>
      <vt:lpstr>Vantaggi strategici della segmentazione AI</vt:lpstr>
      <vt:lpstr>11.2 – Tre nuovi scenari</vt:lpstr>
      <vt:lpstr>11.2.1 – Progressive Web App (PWA)</vt:lpstr>
      <vt:lpstr>Presentazione standard di PowerPoint</vt:lpstr>
      <vt:lpstr>11.2.2 – Chatbot</vt:lpstr>
      <vt:lpstr>Presentazione standard di PowerPoint</vt:lpstr>
      <vt:lpstr>11.2.3 – La realtà aumentata (AR)</vt:lpstr>
      <vt:lpstr>Presentazione standard di PowerPoint</vt:lpstr>
      <vt:lpstr>Applicazioni principali</vt:lpstr>
      <vt:lpstr>Presentazione standard di PowerPoint</vt:lpstr>
      <vt:lpstr>11.3 – Le community come nuove occasioni di comprensione</vt:lpstr>
      <vt:lpstr>Presentazione standard di PowerPoint</vt:lpstr>
      <vt:lpstr>Quattro obiettivi chiave delle insight community:</vt:lpstr>
      <vt:lpstr>Esempio </vt:lpstr>
      <vt:lpstr>Presentazione standard di PowerPoint</vt:lpstr>
      <vt:lpstr>Attributi di base</vt:lpstr>
      <vt:lpstr>Presentazione standard di PowerPoint</vt:lpstr>
      <vt:lpstr>Presentazione standard di PowerPoint</vt:lpstr>
      <vt:lpstr>ESEMPIO: COMMUNITY DI BRAND PER “GREENCO”, AZIENDA DI PRODOTTI SOSTENIBILI</vt:lpstr>
      <vt:lpstr>Gestione e Struttura della Community</vt:lpstr>
      <vt:lpstr>“Attività creative e dimensione ottimale per la qualità dei feedback”</vt:lpstr>
      <vt:lpstr>Obiettivi chiave delle insight community</vt:lpstr>
      <vt:lpstr>Presentazione standard di PowerPoint</vt:lpstr>
      <vt:lpstr>Approfondimenti e letture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AGGIUNGERE IL TITOLO </dc:title>
  <dc:creator>Giulia Santinelli</dc:creator>
  <cp:lastModifiedBy>Giulia Santinelli</cp:lastModifiedBy>
  <cp:revision>42</cp:revision>
  <dcterms:created xsi:type="dcterms:W3CDTF">2025-08-13T16:22:50Z</dcterms:created>
  <dcterms:modified xsi:type="dcterms:W3CDTF">2025-10-27T09:28:30Z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