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50" r:id="rId4"/>
    <p:sldId id="352" r:id="rId5"/>
    <p:sldId id="353" r:id="rId6"/>
    <p:sldId id="354" r:id="rId7"/>
    <p:sldId id="357" r:id="rId8"/>
    <p:sldId id="271" r:id="rId9"/>
    <p:sldId id="272" r:id="rId10"/>
    <p:sldId id="273" r:id="rId11"/>
    <p:sldId id="342" r:id="rId12"/>
    <p:sldId id="351" r:id="rId13"/>
    <p:sldId id="345" r:id="rId14"/>
    <p:sldId id="347" r:id="rId15"/>
    <p:sldId id="348" r:id="rId16"/>
    <p:sldId id="257" r:id="rId17"/>
    <p:sldId id="261" r:id="rId18"/>
    <p:sldId id="343" r:id="rId19"/>
    <p:sldId id="344" r:id="rId20"/>
    <p:sldId id="262" r:id="rId21"/>
    <p:sldId id="258" r:id="rId22"/>
    <p:sldId id="259" r:id="rId23"/>
    <p:sldId id="260" r:id="rId24"/>
    <p:sldId id="263" r:id="rId25"/>
    <p:sldId id="346" r:id="rId26"/>
    <p:sldId id="335" r:id="rId27"/>
    <p:sldId id="334" r:id="rId28"/>
    <p:sldId id="340" r:id="rId29"/>
    <p:sldId id="341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65" autoAdjust="0"/>
    <p:restoredTop sz="92936" autoAdjust="0"/>
  </p:normalViewPr>
  <p:slideViewPr>
    <p:cSldViewPr>
      <p:cViewPr varScale="1">
        <p:scale>
          <a:sx n="117" d="100"/>
          <a:sy n="117" d="100"/>
        </p:scale>
        <p:origin x="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D2BBAA-435E-5665-0114-9AF7C9C8E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C2C709-2E6C-5ADF-289D-F186DD592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262685-F2F5-2AC3-3479-4EF28B0F6E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A965818-1356-3660-268C-19B9DB0D5D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9D3383-8910-4440-AE2B-C587CB9E0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1A054-4378-47CA-0829-BCC997D108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97AFD5-E6E1-ACF1-A556-85564AD17B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4B7B5A-1AC1-17DD-7442-31FB1B7B42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55A77-03B5-16E9-7F4A-EC0FD25B8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72BD374-8C82-EF22-201A-41C4A2CC5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5FEF56-E496-76D9-6BFB-0210B1B9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BFC359-D41E-044D-A1D3-B44217EAFB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974FB5-D8CF-2077-E1FF-00309470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D0A797-A7D8-88EF-5A7F-11847008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ECB-4CEF-F04E-865B-5CA79DAD97D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9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7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4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54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1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9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8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128978-ECA5-7CDB-1088-DA0F6498D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E18E9C-5329-67A1-9F3F-D09E4ED4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8BC846-9A5C-8077-93BD-741E9F58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5994-268D-514E-B02D-EBF0ADF8D0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3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953C-E7DB-A541-BF91-C67BB7491DA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61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FC32-689A-6449-838D-D621F0DB93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8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5C51-ADA4-FA42-AF3B-56CAFE9AF08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8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666-5ECC-0F47-A41E-72E9BC9A4D2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BD81B6D-EE3C-D522-58D0-54B7D929D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762000"/>
            <a:ext cx="8229600" cy="2971801"/>
          </a:xfrm>
        </p:spPr>
        <p:txBody>
          <a:bodyPr/>
          <a:lstStyle/>
          <a:p>
            <a:pPr algn="ctr" eaLnBrk="1" hangingPunct="1"/>
            <a:r>
              <a:rPr lang="it-IT" altLang="it-IT" sz="3800" b="1" i="1" dirty="0">
                <a:solidFill>
                  <a:srgbClr val="006699"/>
                </a:solidFill>
              </a:rPr>
              <a:t>Lezione introduttiva al Corso di </a:t>
            </a:r>
            <a:r>
              <a:rPr lang="it-IT" altLang="it-IT" sz="3800" b="1" i="1" dirty="0">
                <a:solidFill>
                  <a:srgbClr val="FF0000"/>
                </a:solidFill>
              </a:rPr>
              <a:t>Analisi Controllo Qualità</a:t>
            </a:r>
            <a:r>
              <a:rPr lang="it-IT" altLang="it-IT" sz="3800" b="1" i="1" dirty="0">
                <a:solidFill>
                  <a:srgbClr val="006699"/>
                </a:solidFill>
              </a:rPr>
              <a:t>:</a:t>
            </a:r>
            <a:br>
              <a:rPr lang="it-IT" altLang="it-IT" sz="3800" b="1" i="1" dirty="0">
                <a:solidFill>
                  <a:srgbClr val="006699"/>
                </a:solidFill>
              </a:rPr>
            </a:br>
            <a:br>
              <a:rPr lang="it-IT" altLang="it-IT" sz="3800" b="1" i="1" dirty="0">
                <a:solidFill>
                  <a:srgbClr val="006699"/>
                </a:solidFill>
              </a:rPr>
            </a:br>
            <a:r>
              <a:rPr lang="it-IT" altLang="it-IT" sz="3800" b="1" i="1" dirty="0">
                <a:solidFill>
                  <a:srgbClr val="006699"/>
                </a:solidFill>
              </a:rPr>
              <a:t>Ruolo della Chimica Analitica nel settore vitivinicolo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7D1E2C7D-90BC-8E8E-0558-7CCBF19A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22048D-17A3-283F-B000-362E4D04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b="1" i="1" kern="0" dirty="0">
                <a:solidFill>
                  <a:srgbClr val="006699"/>
                </a:solidFill>
              </a:rPr>
              <a:t>Prof. Michele Del Carlo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1A3AD-2D74-03FE-105F-24BA7CBF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486401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500" b="1" i="1" kern="0" dirty="0" err="1">
                <a:solidFill>
                  <a:srgbClr val="006699"/>
                </a:solidFill>
              </a:rPr>
              <a:t>a.a</a:t>
            </a:r>
            <a:r>
              <a:rPr lang="it-IT" altLang="it-IT" sz="2500" b="1" i="1" kern="0" dirty="0">
                <a:solidFill>
                  <a:srgbClr val="006699"/>
                </a:solidFill>
              </a:rPr>
              <a:t>. 2022-2023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FBC5926-F302-1D38-BEDB-70579A14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000" dirty="0">
                <a:solidFill>
                  <a:srgbClr val="003366"/>
                </a:solidFill>
              </a:rPr>
              <a:t>Qualità e sicurezza nel settore enologico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859EBF3F-E56D-9F77-8159-0283C277C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8216" name="Rectangle 5">
              <a:extLst>
                <a:ext uri="{FF2B5EF4-FFF2-40B4-BE49-F238E27FC236}">
                  <a16:creationId xmlns:a16="http://schemas.microsoft.com/office/drawing/2014/main" id="{0FD05C44-F5E2-339B-E9B6-E26F038F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8217" name="Oval 7">
              <a:extLst>
                <a:ext uri="{FF2B5EF4-FFF2-40B4-BE49-F238E27FC236}">
                  <a16:creationId xmlns:a16="http://schemas.microsoft.com/office/drawing/2014/main" id="{7F44D472-15AD-B3E2-B694-1988A05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333E769C-8C8C-C75D-DE06-30DC390DC0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8214" name="Rectangle 6">
              <a:extLst>
                <a:ext uri="{FF2B5EF4-FFF2-40B4-BE49-F238E27FC236}">
                  <a16:creationId xmlns:a16="http://schemas.microsoft.com/office/drawing/2014/main" id="{54471B92-75ED-D73F-CCDF-11D8FA2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8215" name="Oval 8">
              <a:extLst>
                <a:ext uri="{FF2B5EF4-FFF2-40B4-BE49-F238E27FC236}">
                  <a16:creationId xmlns:a16="http://schemas.microsoft.com/office/drawing/2014/main" id="{AA91758C-E6C4-4F6F-5DBD-3C12F93C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4FD21046-55FF-CF2B-E1BB-00D167A2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42964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operano all’interno di un quadro regolamentare </a:t>
            </a: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8066903-DA21-DCDE-ABDA-952886441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99" name="Group 16">
            <a:extLst>
              <a:ext uri="{FF2B5EF4-FFF2-40B4-BE49-F238E27FC236}">
                <a16:creationId xmlns:a16="http://schemas.microsoft.com/office/drawing/2014/main" id="{20CFDB2D-A484-FE56-896E-96259369946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8212" name="Oval 14">
              <a:extLst>
                <a:ext uri="{FF2B5EF4-FFF2-40B4-BE49-F238E27FC236}">
                  <a16:creationId xmlns:a16="http://schemas.microsoft.com/office/drawing/2014/main" id="{5FA79C06-CE58-41F7-CBBC-5C428F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16AE3087-E0D0-8531-F306-9A7B22BD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8200" name="Text Box 17">
            <a:extLst>
              <a:ext uri="{FF2B5EF4-FFF2-40B4-BE49-F238E27FC236}">
                <a16:creationId xmlns:a16="http://schemas.microsoft.com/office/drawing/2014/main" id="{CA83E5D1-E97B-3030-FD6F-34E57178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8201" name="Group 21">
            <a:extLst>
              <a:ext uri="{FF2B5EF4-FFF2-40B4-BE49-F238E27FC236}">
                <a16:creationId xmlns:a16="http://schemas.microsoft.com/office/drawing/2014/main" id="{43883ACD-BDF7-AF2C-9BDC-E4F6358B7FA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8209" name="Text Box 18">
              <a:extLst>
                <a:ext uri="{FF2B5EF4-FFF2-40B4-BE49-F238E27FC236}">
                  <a16:creationId xmlns:a16="http://schemas.microsoft.com/office/drawing/2014/main" id="{329F33EC-0528-E9B4-0FE4-4620E2AE5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8210" name="Text Box 19">
              <a:extLst>
                <a:ext uri="{FF2B5EF4-FFF2-40B4-BE49-F238E27FC236}">
                  <a16:creationId xmlns:a16="http://schemas.microsoft.com/office/drawing/2014/main" id="{74F55144-91B1-EA35-538D-36445393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8211" name="Text Box 20">
              <a:extLst>
                <a:ext uri="{FF2B5EF4-FFF2-40B4-BE49-F238E27FC236}">
                  <a16:creationId xmlns:a16="http://schemas.microsoft.com/office/drawing/2014/main" id="{520964F6-0D05-FCB0-D542-98DA2640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6113A241-D52D-5211-DA52-4C84F68C4F2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8B9B8C71-788E-3586-DA2E-AB944DC8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Text Box 23">
              <a:extLst>
                <a:ext uri="{FF2B5EF4-FFF2-40B4-BE49-F238E27FC236}">
                  <a16:creationId xmlns:a16="http://schemas.microsoft.com/office/drawing/2014/main" id="{7D9E4841-4642-B364-0C0D-8B05F9D38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8206" name="Text Box 24">
              <a:extLst>
                <a:ext uri="{FF2B5EF4-FFF2-40B4-BE49-F238E27FC236}">
                  <a16:creationId xmlns:a16="http://schemas.microsoft.com/office/drawing/2014/main" id="{421B4A7F-AD1D-E5B3-FE16-84C6E4228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F9BF53E1-519A-B7F6-C2E3-FB66214F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27">
              <a:extLst>
                <a:ext uri="{FF2B5EF4-FFF2-40B4-BE49-F238E27FC236}">
                  <a16:creationId xmlns:a16="http://schemas.microsoft.com/office/drawing/2014/main" id="{DE9C674E-DA54-F46D-452D-699EDFCF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6AA18D56-BC3E-E605-EFC2-52372A6FD9B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2C30434C-BC40-B3FB-802D-B830C01D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876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Caratteristiche generali di un metodo di analisi</a:t>
            </a:r>
          </a:p>
        </p:txBody>
      </p:sp>
      <p:sp>
        <p:nvSpPr>
          <p:cNvPr id="9219" name="CasellaDiTesto 4">
            <a:extLst>
              <a:ext uri="{FF2B5EF4-FFF2-40B4-BE49-F238E27FC236}">
                <a16:creationId xmlns:a16="http://schemas.microsoft.com/office/drawing/2014/main" id="{6593CCDF-5401-E782-E040-DB26164E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13430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1- 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9220" name="CasellaDiTesto 5">
            <a:extLst>
              <a:ext uri="{FF2B5EF4-FFF2-40B4-BE49-F238E27FC236}">
                <a16:creationId xmlns:a16="http://schemas.microsoft.com/office/drawing/2014/main" id="{99F97654-62CC-F5F8-D5ED-1A1FA19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243522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2- il metodo deve essere specifico: ovvero il segnale è generato dalla specie chimica investigata. </a:t>
            </a:r>
          </a:p>
        </p:txBody>
      </p:sp>
      <p:sp>
        <p:nvSpPr>
          <p:cNvPr id="9221" name="CasellaDiTesto 6">
            <a:extLst>
              <a:ext uri="{FF2B5EF4-FFF2-40B4-BE49-F238E27FC236}">
                <a16:creationId xmlns:a16="http://schemas.microsoft.com/office/drawing/2014/main" id="{DAB0202D-73CF-BDF5-C349-D550BD3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766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3- il metodo deve essere selettivo: ovvero il segnale è generato solo dalla specie chimica investigata. </a:t>
            </a: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F5F7AB22-BBFF-B9BC-9932-884A8C5C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13086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ACCURATEZZA 					PRECISIONE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4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>
            <a:extLst>
              <a:ext uri="{FF2B5EF4-FFF2-40B4-BE49-F238E27FC236}">
                <a16:creationId xmlns:a16="http://schemas.microsoft.com/office/drawing/2014/main" id="{B580E4C8-625D-728B-7344-DF3FE97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77D0570-68F1-833B-EDB0-4A617E4C00AC}"/>
              </a:ext>
            </a:extLst>
          </p:cNvPr>
          <p:cNvSpPr/>
          <p:nvPr/>
        </p:nvSpPr>
        <p:spPr>
          <a:xfrm>
            <a:off x="2859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39E22C-EF9D-0E9A-B2D6-AF53BB5EAAAB}"/>
              </a:ext>
            </a:extLst>
          </p:cNvPr>
          <p:cNvSpPr/>
          <p:nvPr/>
        </p:nvSpPr>
        <p:spPr>
          <a:xfrm>
            <a:off x="4002087" y="1193456"/>
            <a:ext cx="53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9058F9-BBB7-FACE-E219-9455042F6297}"/>
              </a:ext>
            </a:extLst>
          </p:cNvPr>
          <p:cNvSpPr/>
          <p:nvPr/>
        </p:nvSpPr>
        <p:spPr>
          <a:xfrm>
            <a:off x="4002087" y="1841156"/>
            <a:ext cx="533400" cy="923925"/>
          </a:xfrm>
          <a:prstGeom prst="rect">
            <a:avLst/>
          </a:prstGeom>
          <a:gradFill flip="none" rotWithShape="1">
            <a:gsLst>
              <a:gs pos="8000">
                <a:srgbClr val="00B0F0"/>
              </a:gs>
              <a:gs pos="9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CasellaDiTesto 7">
            <a:extLst>
              <a:ext uri="{FF2B5EF4-FFF2-40B4-BE49-F238E27FC236}">
                <a16:creationId xmlns:a16="http://schemas.microsoft.com/office/drawing/2014/main" id="{188AEEDC-C668-0A4D-A7B3-B7127E67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7019"/>
            <a:ext cx="217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Sorgente esterna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(fisica o chimica)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826E91F-0632-87AC-F137-7BBF18089815}"/>
              </a:ext>
            </a:extLst>
          </p:cNvPr>
          <p:cNvSpPr/>
          <p:nvPr/>
        </p:nvSpPr>
        <p:spPr>
          <a:xfrm>
            <a:off x="4764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F1E803F1-F087-354C-CFAE-3B56011DC63C}"/>
              </a:ext>
            </a:extLst>
          </p:cNvPr>
          <p:cNvSpPr/>
          <p:nvPr/>
        </p:nvSpPr>
        <p:spPr>
          <a:xfrm rot="19763120">
            <a:off x="5830887" y="1730031"/>
            <a:ext cx="609600" cy="9223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CasellaDiTesto 10">
            <a:extLst>
              <a:ext uri="{FF2B5EF4-FFF2-40B4-BE49-F238E27FC236}">
                <a16:creationId xmlns:a16="http://schemas.microsoft.com/office/drawing/2014/main" id="{18A3EAA2-23BC-95BA-7268-C31E2348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84115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grpSp>
        <p:nvGrpSpPr>
          <p:cNvPr id="10250" name="Gruppo 17">
            <a:extLst>
              <a:ext uri="{FF2B5EF4-FFF2-40B4-BE49-F238E27FC236}">
                <a16:creationId xmlns:a16="http://schemas.microsoft.com/office/drawing/2014/main" id="{A2A3162E-5B84-6A7E-0CE3-D2A6215E84CE}"/>
              </a:ext>
            </a:extLst>
          </p:cNvPr>
          <p:cNvGrpSpPr>
            <a:grpSpLocks/>
          </p:cNvGrpSpPr>
          <p:nvPr/>
        </p:nvGrpSpPr>
        <p:grpSpPr bwMode="auto">
          <a:xfrm>
            <a:off x="2368759" y="3792987"/>
            <a:ext cx="573088" cy="700087"/>
            <a:chOff x="5638800" y="4424362"/>
            <a:chExt cx="573343" cy="70008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321DAE6-7A23-8F2A-9075-BE66D5D362F9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25FE9F4E-F56E-EAE6-0525-F71E168EC880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9C2EB6F-0C8D-5695-341C-C82E70483422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D5C52FE-4D3C-F093-F02E-6629DF90209F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E4848AF-55B0-494E-809A-4CC67B8E8A79}"/>
                </a:ext>
              </a:extLst>
            </p:cNvPr>
            <p:cNvSpPr/>
            <p:nvPr/>
          </p:nvSpPr>
          <p:spPr>
            <a:xfrm>
              <a:off x="5862738" y="4424362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E7A6326-85CE-835A-A6E1-E8996308DD80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1" name="Immagine 18">
            <a:extLst>
              <a:ext uri="{FF2B5EF4-FFF2-40B4-BE49-F238E27FC236}">
                <a16:creationId xmlns:a16="http://schemas.microsoft.com/office/drawing/2014/main" id="{10859A2E-C647-433C-02CC-F152DFD7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84031"/>
            <a:ext cx="298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D5DC306E-C0FB-0FDE-37BC-B85979833491}"/>
              </a:ext>
            </a:extLst>
          </p:cNvPr>
          <p:cNvSpPr/>
          <p:nvPr/>
        </p:nvSpPr>
        <p:spPr>
          <a:xfrm>
            <a:off x="1449596" y="3838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EE441-2DBF-1BF6-B2E7-0988F7CC8F5F}"/>
              </a:ext>
            </a:extLst>
          </p:cNvPr>
          <p:cNvSpPr/>
          <p:nvPr/>
        </p:nvSpPr>
        <p:spPr>
          <a:xfrm>
            <a:off x="1373396" y="40668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CDA539-AD4B-453E-6FF6-BCB4D2ADB3BC}"/>
              </a:ext>
            </a:extLst>
          </p:cNvPr>
          <p:cNvSpPr/>
          <p:nvPr/>
        </p:nvSpPr>
        <p:spPr>
          <a:xfrm>
            <a:off x="1601996" y="40287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36D35D-0835-1F82-BB15-D3B2254E4B1C}"/>
              </a:ext>
            </a:extLst>
          </p:cNvPr>
          <p:cNvSpPr/>
          <p:nvPr/>
        </p:nvSpPr>
        <p:spPr>
          <a:xfrm>
            <a:off x="1868696" y="42033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CE15C2A-4C90-62CE-0744-433DF6E61C1E}"/>
              </a:ext>
            </a:extLst>
          </p:cNvPr>
          <p:cNvSpPr/>
          <p:nvPr/>
        </p:nvSpPr>
        <p:spPr>
          <a:xfrm>
            <a:off x="1597233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F24EE6E-B12B-5506-A8B9-D5DDD1B263C6}"/>
              </a:ext>
            </a:extLst>
          </p:cNvPr>
          <p:cNvSpPr/>
          <p:nvPr/>
        </p:nvSpPr>
        <p:spPr>
          <a:xfrm>
            <a:off x="1787733" y="3990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3627F4-4270-C6ED-2878-6AFAD8B18104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038B809-2D3D-6ACE-1BAC-BA178F4AD3AC}"/>
              </a:ext>
            </a:extLst>
          </p:cNvPr>
          <p:cNvSpPr/>
          <p:nvPr/>
        </p:nvSpPr>
        <p:spPr>
          <a:xfrm>
            <a:off x="1670258" y="43875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B604265-9F7E-0D8A-A8EE-CBBBAB67B2E8}"/>
              </a:ext>
            </a:extLst>
          </p:cNvPr>
          <p:cNvSpPr/>
          <p:nvPr/>
        </p:nvSpPr>
        <p:spPr>
          <a:xfrm>
            <a:off x="3680033" y="41049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40F57C1-3BEC-0DB1-7B60-1744B894E9D6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6D1BEC80-AA4D-D657-D003-C2EC77B3EA4A}"/>
              </a:ext>
            </a:extLst>
          </p:cNvPr>
          <p:cNvSpPr/>
          <p:nvPr/>
        </p:nvSpPr>
        <p:spPr>
          <a:xfrm>
            <a:off x="2079834" y="3990631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36AB5BC7-0744-F02B-8728-17358E3B4BE9}"/>
              </a:ext>
            </a:extLst>
          </p:cNvPr>
          <p:cNvSpPr/>
          <p:nvPr/>
        </p:nvSpPr>
        <p:spPr>
          <a:xfrm>
            <a:off x="4632533" y="3898556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4BF227C-031E-E92C-9086-0A3D527A16F3}"/>
              </a:ext>
            </a:extLst>
          </p:cNvPr>
          <p:cNvSpPr/>
          <p:nvPr/>
        </p:nvSpPr>
        <p:spPr>
          <a:xfrm>
            <a:off x="3922921" y="42859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75CD7B-E4F7-DC5A-2856-E3DF60EFFD63}"/>
              </a:ext>
            </a:extLst>
          </p:cNvPr>
          <p:cNvSpPr/>
          <p:nvPr/>
        </p:nvSpPr>
        <p:spPr>
          <a:xfrm>
            <a:off x="1433721" y="4419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AF39ABD-AE6D-F302-FB75-117B2C2D2FC9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BE7BFC-F68E-0A15-B7EE-2D85838F4EF6}"/>
              </a:ext>
            </a:extLst>
          </p:cNvPr>
          <p:cNvSpPr/>
          <p:nvPr/>
        </p:nvSpPr>
        <p:spPr>
          <a:xfrm>
            <a:off x="4124533" y="39525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EE58B43-E521-6063-8E61-1EFEA1F900F1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918DA5B-1983-47B7-C1D9-BBD64458912E}"/>
              </a:ext>
            </a:extLst>
          </p:cNvPr>
          <p:cNvSpPr/>
          <p:nvPr/>
        </p:nvSpPr>
        <p:spPr>
          <a:xfrm>
            <a:off x="3795921" y="38302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F3A7C8B-3643-8199-3033-630348D4544A}"/>
              </a:ext>
            </a:extLst>
          </p:cNvPr>
          <p:cNvSpPr/>
          <p:nvPr/>
        </p:nvSpPr>
        <p:spPr>
          <a:xfrm>
            <a:off x="1678196" y="4371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247FDE3-7CB8-B761-591A-F729B1449829}"/>
              </a:ext>
            </a:extLst>
          </p:cNvPr>
          <p:cNvSpPr/>
          <p:nvPr/>
        </p:nvSpPr>
        <p:spPr>
          <a:xfrm>
            <a:off x="4045159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956C9143-B8B1-FD0F-DFF3-6B4F2D205AD0}"/>
              </a:ext>
            </a:extLst>
          </p:cNvPr>
          <p:cNvSpPr/>
          <p:nvPr/>
        </p:nvSpPr>
        <p:spPr>
          <a:xfrm rot="19763120">
            <a:off x="5742196" y="3557244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3" name="CasellaDiTesto 43">
            <a:extLst>
              <a:ext uri="{FF2B5EF4-FFF2-40B4-BE49-F238E27FC236}">
                <a16:creationId xmlns:a16="http://schemas.microsoft.com/office/drawing/2014/main" id="{0BB19C8E-5236-5DF9-58D2-C1A1B62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64" y="38621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pic>
        <p:nvPicPr>
          <p:cNvPr id="10274" name="Immagine 44">
            <a:extLst>
              <a:ext uri="{FF2B5EF4-FFF2-40B4-BE49-F238E27FC236}">
                <a16:creationId xmlns:a16="http://schemas.microsoft.com/office/drawing/2014/main" id="{D3EA0D03-D0A2-4E59-4061-3A7ED1E7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5601256"/>
            <a:ext cx="496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86989722-2363-C9A8-9494-8E31C177CC16}"/>
              </a:ext>
            </a:extLst>
          </p:cNvPr>
          <p:cNvSpPr/>
          <p:nvPr/>
        </p:nvSpPr>
        <p:spPr>
          <a:xfrm>
            <a:off x="1600199" y="5917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E2EB62E-B779-AACE-63B0-39E425B873F3}"/>
              </a:ext>
            </a:extLst>
          </p:cNvPr>
          <p:cNvSpPr/>
          <p:nvPr/>
        </p:nvSpPr>
        <p:spPr>
          <a:xfrm>
            <a:off x="1828799" y="58790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9787B52-BE56-470D-5BB0-D3B1FFF7A79C}"/>
              </a:ext>
            </a:extLst>
          </p:cNvPr>
          <p:cNvSpPr/>
          <p:nvPr/>
        </p:nvSpPr>
        <p:spPr>
          <a:xfrm>
            <a:off x="1963340" y="605369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C74B3CE4-E3F5-13F9-1805-EE80555A5D21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062C8BE-235D-74E7-AAA5-9E2C5E4C0825}"/>
              </a:ext>
            </a:extLst>
          </p:cNvPr>
          <p:cNvSpPr/>
          <p:nvPr/>
        </p:nvSpPr>
        <p:spPr>
          <a:xfrm>
            <a:off x="1828800" y="623784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EF6F1AC-5736-D7CE-F020-D7FD53B68505}"/>
              </a:ext>
            </a:extLst>
          </p:cNvPr>
          <p:cNvSpPr/>
          <p:nvPr/>
        </p:nvSpPr>
        <p:spPr>
          <a:xfrm>
            <a:off x="1670258" y="569491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C1F9889D-0BE4-B7F2-1E83-ED91569D74DA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CasellaDiTesto 58">
            <a:extLst>
              <a:ext uri="{FF2B5EF4-FFF2-40B4-BE49-F238E27FC236}">
                <a16:creationId xmlns:a16="http://schemas.microsoft.com/office/drawing/2014/main" id="{F09D0D8D-E628-FB56-0E50-CF65DF6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0" y="6477000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Acido (H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)</a:t>
            </a:r>
          </a:p>
        </p:txBody>
      </p:sp>
      <p:sp>
        <p:nvSpPr>
          <p:cNvPr id="10289" name="CasellaDiTesto 59">
            <a:extLst>
              <a:ext uri="{FF2B5EF4-FFF2-40B4-BE49-F238E27FC236}">
                <a16:creationId xmlns:a16="http://schemas.microsoft.com/office/drawing/2014/main" id="{6DF8431F-86CB-B957-3E43-8270C978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8866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Base (OH</a:t>
            </a:r>
            <a:r>
              <a:rPr lang="it-IT" altLang="it-IT" sz="1800" baseline="30000" dirty="0"/>
              <a:t>-</a:t>
            </a:r>
            <a:r>
              <a:rPr lang="it-IT" altLang="it-IT" sz="1800" dirty="0"/>
              <a:t>)  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3045BEA5-CCD4-AB45-63AE-FDD26288FD55}"/>
              </a:ext>
            </a:extLst>
          </p:cNvPr>
          <p:cNvSpPr/>
          <p:nvPr/>
        </p:nvSpPr>
        <p:spPr>
          <a:xfrm>
            <a:off x="2263984" y="5857504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6020B6D0-E483-6103-FE8C-D4E57A80BDB8}"/>
              </a:ext>
            </a:extLst>
          </p:cNvPr>
          <p:cNvSpPr/>
          <p:nvPr/>
        </p:nvSpPr>
        <p:spPr>
          <a:xfrm>
            <a:off x="4970462" y="576159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aetta 62">
            <a:extLst>
              <a:ext uri="{FF2B5EF4-FFF2-40B4-BE49-F238E27FC236}">
                <a16:creationId xmlns:a16="http://schemas.microsoft.com/office/drawing/2014/main" id="{0D692BFF-C848-457D-DB7D-FB9686B9DCDE}"/>
              </a:ext>
            </a:extLst>
          </p:cNvPr>
          <p:cNvSpPr/>
          <p:nvPr/>
        </p:nvSpPr>
        <p:spPr>
          <a:xfrm rot="19763120">
            <a:off x="6081712" y="5421868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CasellaDiTesto 63">
            <a:extLst>
              <a:ext uri="{FF2B5EF4-FFF2-40B4-BE49-F238E27FC236}">
                <a16:creationId xmlns:a16="http://schemas.microsoft.com/office/drawing/2014/main" id="{ED588F6B-0FB2-98D2-AFCF-C22B9F4C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71" y="568436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Variazione di pH</a:t>
            </a:r>
          </a:p>
        </p:txBody>
      </p:sp>
      <p:sp>
        <p:nvSpPr>
          <p:cNvPr id="2" name="CasellaDiTesto 63">
            <a:extLst>
              <a:ext uri="{FF2B5EF4-FFF2-40B4-BE49-F238E27FC236}">
                <a16:creationId xmlns:a16="http://schemas.microsoft.com/office/drawing/2014/main" id="{D2AF4276-5278-4D32-507C-6EEB257E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038248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Esempio</a:t>
            </a:r>
            <a:r>
              <a:rPr lang="it-IT" altLang="it-IT" sz="1800" dirty="0"/>
              <a:t> </a:t>
            </a:r>
          </a:p>
        </p:txBody>
      </p:sp>
      <p:sp>
        <p:nvSpPr>
          <p:cNvPr id="3" name="CasellaDiTesto 58">
            <a:extLst>
              <a:ext uri="{FF2B5EF4-FFF2-40B4-BE49-F238E27FC236}">
                <a16:creationId xmlns:a16="http://schemas.microsoft.com/office/drawing/2014/main" id="{86E53398-DCE7-7A39-5D55-BD7A0804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818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reagente </a:t>
            </a:r>
          </a:p>
        </p:txBody>
      </p:sp>
      <p:grpSp>
        <p:nvGrpSpPr>
          <p:cNvPr id="4" name="Gruppo 17">
            <a:extLst>
              <a:ext uri="{FF2B5EF4-FFF2-40B4-BE49-F238E27FC236}">
                <a16:creationId xmlns:a16="http://schemas.microsoft.com/office/drawing/2014/main" id="{035575DC-27CC-40C7-D305-AD6C3D092D7B}"/>
              </a:ext>
            </a:extLst>
          </p:cNvPr>
          <p:cNvGrpSpPr>
            <a:grpSpLocks/>
          </p:cNvGrpSpPr>
          <p:nvPr/>
        </p:nvGrpSpPr>
        <p:grpSpPr bwMode="auto">
          <a:xfrm>
            <a:off x="3667229" y="3834257"/>
            <a:ext cx="573088" cy="552450"/>
            <a:chOff x="5638800" y="4571999"/>
            <a:chExt cx="573343" cy="55245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D95C706-8216-139A-AD98-5CD6749E0988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B8E645E-0A65-5EDA-1C2E-CDA8BF7168FB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A73C140B-92EF-9A4F-9C10-8AF9BCE5D176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F6130DF-C64F-C51C-6F3A-AC673DBD3E84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83195613-B1F8-A8FF-17A9-8011683823DF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BA7F2EDC-4EF0-4F64-6098-805C2D23E9E1}"/>
              </a:ext>
            </a:extLst>
          </p:cNvPr>
          <p:cNvSpPr/>
          <p:nvPr/>
        </p:nvSpPr>
        <p:spPr>
          <a:xfrm>
            <a:off x="4163597" y="4172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DDAEB9E8-7605-7783-443C-F485C61093AF}"/>
              </a:ext>
            </a:extLst>
          </p:cNvPr>
          <p:cNvSpPr/>
          <p:nvPr/>
        </p:nvSpPr>
        <p:spPr>
          <a:xfrm>
            <a:off x="4273759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58">
            <a:extLst>
              <a:ext uri="{FF2B5EF4-FFF2-40B4-BE49-F238E27FC236}">
                <a16:creationId xmlns:a16="http://schemas.microsoft.com/office/drawing/2014/main" id="{158B89CA-85B3-66C3-349A-0E44385D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1474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campione </a:t>
            </a:r>
          </a:p>
        </p:txBody>
      </p:sp>
      <p:sp>
        <p:nvSpPr>
          <p:cNvPr id="59" name="Freccia a destra 32">
            <a:extLst>
              <a:ext uri="{FF2B5EF4-FFF2-40B4-BE49-F238E27FC236}">
                <a16:creationId xmlns:a16="http://schemas.microsoft.com/office/drawing/2014/main" id="{3E5FDB78-D74E-51C3-E5EB-1D388547F17C}"/>
              </a:ext>
            </a:extLst>
          </p:cNvPr>
          <p:cNvSpPr/>
          <p:nvPr/>
        </p:nvSpPr>
        <p:spPr>
          <a:xfrm>
            <a:off x="3102185" y="3968803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sellaDiTesto 58">
            <a:extLst>
              <a:ext uri="{FF2B5EF4-FFF2-40B4-BE49-F238E27FC236}">
                <a16:creationId xmlns:a16="http://schemas.microsoft.com/office/drawing/2014/main" id="{90823300-CC00-8B72-CADC-3A0BA323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276" y="336446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misura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7C43AA9-165E-AC67-9FC9-C70426B89EBF}"/>
              </a:ext>
            </a:extLst>
          </p:cNvPr>
          <p:cNvSpPr/>
          <p:nvPr/>
        </p:nvSpPr>
        <p:spPr>
          <a:xfrm>
            <a:off x="4452938" y="2212975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02AEE4-5A7B-57FA-7B67-AAD8906EABAF}"/>
              </a:ext>
            </a:extLst>
          </p:cNvPr>
          <p:cNvSpPr/>
          <p:nvPr/>
        </p:nvSpPr>
        <p:spPr>
          <a:xfrm>
            <a:off x="4649788" y="2398713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5D523A9-5E05-A7A9-71AE-E3B895F79ED6}"/>
              </a:ext>
            </a:extLst>
          </p:cNvPr>
          <p:cNvSpPr/>
          <p:nvPr/>
        </p:nvSpPr>
        <p:spPr>
          <a:xfrm>
            <a:off x="1924050" y="2284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EEB015-E98B-49AE-B1E7-0D1128CA5543}"/>
              </a:ext>
            </a:extLst>
          </p:cNvPr>
          <p:cNvSpPr/>
          <p:nvPr/>
        </p:nvSpPr>
        <p:spPr>
          <a:xfrm>
            <a:off x="1847850" y="25130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DF62D8-BD31-FB70-4805-66E9B94A4107}"/>
              </a:ext>
            </a:extLst>
          </p:cNvPr>
          <p:cNvSpPr/>
          <p:nvPr/>
        </p:nvSpPr>
        <p:spPr>
          <a:xfrm>
            <a:off x="2076450" y="24749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916DF4-DD1C-F1BD-5051-EA95F59F938F}"/>
              </a:ext>
            </a:extLst>
          </p:cNvPr>
          <p:cNvSpPr/>
          <p:nvPr/>
        </p:nvSpPr>
        <p:spPr>
          <a:xfrm>
            <a:off x="2343150" y="26495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E731A84-706A-6209-D723-19B3AC6AD9FA}"/>
              </a:ext>
            </a:extLst>
          </p:cNvPr>
          <p:cNvSpPr/>
          <p:nvPr/>
        </p:nvSpPr>
        <p:spPr>
          <a:xfrm>
            <a:off x="2262188" y="2436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5A58457-F883-98E8-19AB-6409BC58FE1D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4209F4F-A6D4-8B5D-1277-A26E1BBA711F}"/>
              </a:ext>
            </a:extLst>
          </p:cNvPr>
          <p:cNvSpPr/>
          <p:nvPr/>
        </p:nvSpPr>
        <p:spPr>
          <a:xfrm>
            <a:off x="2143125" y="28352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0E09DC-8692-0909-1BC2-5E93B6309CCD}"/>
              </a:ext>
            </a:extLst>
          </p:cNvPr>
          <p:cNvSpPr/>
          <p:nvPr/>
        </p:nvSpPr>
        <p:spPr>
          <a:xfrm>
            <a:off x="4386263" y="22352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225EDA7-D806-86EB-77BF-93D0AC227D0A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D451A20-A0D4-0FD6-4AEB-24EC2216B146}"/>
              </a:ext>
            </a:extLst>
          </p:cNvPr>
          <p:cNvSpPr/>
          <p:nvPr/>
        </p:nvSpPr>
        <p:spPr>
          <a:xfrm>
            <a:off x="2990850" y="2387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5331807-2D5B-6ED0-7A22-1FA203FC5AA8}"/>
              </a:ext>
            </a:extLst>
          </p:cNvPr>
          <p:cNvSpPr/>
          <p:nvPr/>
        </p:nvSpPr>
        <p:spPr>
          <a:xfrm>
            <a:off x="5105400" y="2344738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B60C012-F242-3A3E-57D1-36A0BAD5ACF4}"/>
              </a:ext>
            </a:extLst>
          </p:cNvPr>
          <p:cNvSpPr/>
          <p:nvPr/>
        </p:nvSpPr>
        <p:spPr>
          <a:xfrm>
            <a:off x="4614863" y="24765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60FF7E-3463-3F1D-5893-23FF65031A1C}"/>
              </a:ext>
            </a:extLst>
          </p:cNvPr>
          <p:cNvSpPr/>
          <p:nvPr/>
        </p:nvSpPr>
        <p:spPr>
          <a:xfrm>
            <a:off x="1906588" y="28670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EEBBCE-E0EB-A788-74EE-1F578423AF66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7AD263E-8CBA-B3CE-0206-B08F7C7F2286}"/>
              </a:ext>
            </a:extLst>
          </p:cNvPr>
          <p:cNvSpPr/>
          <p:nvPr/>
        </p:nvSpPr>
        <p:spPr>
          <a:xfrm>
            <a:off x="4700588" y="3924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586D553-D6EC-76CE-4771-ADAE5DE79644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8751C0-5821-07A4-A4A4-D31856507511}"/>
              </a:ext>
            </a:extLst>
          </p:cNvPr>
          <p:cNvSpPr/>
          <p:nvPr/>
        </p:nvSpPr>
        <p:spPr>
          <a:xfrm>
            <a:off x="4310063" y="40528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64DC560-5B5F-A2E5-1AD1-5F67CD8F8218}"/>
              </a:ext>
            </a:extLst>
          </p:cNvPr>
          <p:cNvSpPr/>
          <p:nvPr/>
        </p:nvSpPr>
        <p:spPr>
          <a:xfrm>
            <a:off x="2152650" y="2817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aetta 31">
            <a:extLst>
              <a:ext uri="{FF2B5EF4-FFF2-40B4-BE49-F238E27FC236}">
                <a16:creationId xmlns:a16="http://schemas.microsoft.com/office/drawing/2014/main" id="{A1013480-2A72-6032-C984-42FE9AB8DD94}"/>
              </a:ext>
            </a:extLst>
          </p:cNvPr>
          <p:cNvSpPr/>
          <p:nvPr/>
        </p:nvSpPr>
        <p:spPr>
          <a:xfrm rot="19763120">
            <a:off x="6889750" y="5137150"/>
            <a:ext cx="712788" cy="116363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97" name="CasellaDiTesto 32">
            <a:extLst>
              <a:ext uri="{FF2B5EF4-FFF2-40B4-BE49-F238E27FC236}">
                <a16:creationId xmlns:a16="http://schemas.microsoft.com/office/drawing/2014/main" id="{AE45DA0E-ABCF-BCE6-F219-5F75C09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7033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Segnale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4B91A1-82A6-959A-D625-1EA2DD02A9C2}"/>
              </a:ext>
            </a:extLst>
          </p:cNvPr>
          <p:cNvSpPr txBox="1"/>
          <p:nvPr/>
        </p:nvSpPr>
        <p:spPr>
          <a:xfrm>
            <a:off x="666750" y="109538"/>
            <a:ext cx="79784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 h="101600"/>
            <a:bevelB w="1905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Quando c’è proporzionalità tra concentrazione e segnale?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B4F4CE6C-84FA-35E4-FB52-2002E5E8E725}"/>
              </a:ext>
            </a:extLst>
          </p:cNvPr>
          <p:cNvSpPr/>
          <p:nvPr/>
        </p:nvSpPr>
        <p:spPr>
          <a:xfrm>
            <a:off x="4419600" y="3733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42DBDA4-62AE-F707-8C5B-A8662F536B60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383A948-7E93-841A-BB9A-C0B4B1C83F38}"/>
              </a:ext>
            </a:extLst>
          </p:cNvPr>
          <p:cNvSpPr/>
          <p:nvPr/>
        </p:nvSpPr>
        <p:spPr>
          <a:xfrm>
            <a:off x="4572000" y="39243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D746FA8-6C70-2095-274C-45F27D2C7CA5}"/>
              </a:ext>
            </a:extLst>
          </p:cNvPr>
          <p:cNvSpPr/>
          <p:nvPr/>
        </p:nvSpPr>
        <p:spPr>
          <a:xfrm>
            <a:off x="4610100" y="417512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F83BF0A-6693-7BD3-A096-F914ED7A8858}"/>
              </a:ext>
            </a:extLst>
          </p:cNvPr>
          <p:cNvSpPr/>
          <p:nvPr/>
        </p:nvSpPr>
        <p:spPr>
          <a:xfrm>
            <a:off x="4394200" y="3771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CA2E726-8101-648E-2A90-88B4B928FF6D}"/>
              </a:ext>
            </a:extLst>
          </p:cNvPr>
          <p:cNvSpPr/>
          <p:nvPr/>
        </p:nvSpPr>
        <p:spPr>
          <a:xfrm>
            <a:off x="4667250" y="42513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A7DD0-960A-E17F-2115-E011202180CF}"/>
              </a:ext>
            </a:extLst>
          </p:cNvPr>
          <p:cNvSpPr/>
          <p:nvPr/>
        </p:nvSpPr>
        <p:spPr>
          <a:xfrm>
            <a:off x="4648200" y="5616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76E8538-C7E5-0D5A-8684-2EA1C2AAFD1C}"/>
              </a:ext>
            </a:extLst>
          </p:cNvPr>
          <p:cNvSpPr/>
          <p:nvPr/>
        </p:nvSpPr>
        <p:spPr>
          <a:xfrm>
            <a:off x="4257675" y="5745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5F05EE2-074B-CC2A-26E8-B3D9733124F3}"/>
              </a:ext>
            </a:extLst>
          </p:cNvPr>
          <p:cNvSpPr/>
          <p:nvPr/>
        </p:nvSpPr>
        <p:spPr>
          <a:xfrm>
            <a:off x="4367213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84FF838-C8D8-DCF1-F422-163C17E5E80C}"/>
              </a:ext>
            </a:extLst>
          </p:cNvPr>
          <p:cNvSpPr/>
          <p:nvPr/>
        </p:nvSpPr>
        <p:spPr>
          <a:xfrm>
            <a:off x="4291013" y="56546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09463B8-F338-AF44-571C-4D835002F3FB}"/>
              </a:ext>
            </a:extLst>
          </p:cNvPr>
          <p:cNvSpPr/>
          <p:nvPr/>
        </p:nvSpPr>
        <p:spPr>
          <a:xfrm>
            <a:off x="4519613" y="56165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ADE6539-6076-38C9-28A1-13B1BB1EC00A}"/>
              </a:ext>
            </a:extLst>
          </p:cNvPr>
          <p:cNvSpPr/>
          <p:nvPr/>
        </p:nvSpPr>
        <p:spPr>
          <a:xfrm>
            <a:off x="4557713" y="5867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80BC200-F2C5-C51A-0F3A-E271D50E36EF}"/>
              </a:ext>
            </a:extLst>
          </p:cNvPr>
          <p:cNvSpPr/>
          <p:nvPr/>
        </p:nvSpPr>
        <p:spPr>
          <a:xfrm>
            <a:off x="4341813" y="5464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55B4512-B5D2-AE51-A522-208F13F60BB4}"/>
              </a:ext>
            </a:extLst>
          </p:cNvPr>
          <p:cNvSpPr/>
          <p:nvPr/>
        </p:nvSpPr>
        <p:spPr>
          <a:xfrm>
            <a:off x="4614863" y="5943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5CFBA0C0-EE51-7CB9-CD27-DAA81BC1DCE8}"/>
              </a:ext>
            </a:extLst>
          </p:cNvPr>
          <p:cNvSpPr/>
          <p:nvPr/>
        </p:nvSpPr>
        <p:spPr>
          <a:xfrm>
            <a:off x="4810125" y="5387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5D986C25-1A1F-182D-CED1-3882C251A203}"/>
              </a:ext>
            </a:extLst>
          </p:cNvPr>
          <p:cNvSpPr/>
          <p:nvPr/>
        </p:nvSpPr>
        <p:spPr>
          <a:xfrm>
            <a:off x="4419600" y="55165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AC908E6-3AC4-33E1-A0D6-C59CAC03FF08}"/>
              </a:ext>
            </a:extLst>
          </p:cNvPr>
          <p:cNvSpPr/>
          <p:nvPr/>
        </p:nvSpPr>
        <p:spPr>
          <a:xfrm>
            <a:off x="4529138" y="51974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28B2CC6-D041-C6D6-CD4B-F4F484DE07FE}"/>
              </a:ext>
            </a:extLst>
          </p:cNvPr>
          <p:cNvSpPr/>
          <p:nvPr/>
        </p:nvSpPr>
        <p:spPr>
          <a:xfrm>
            <a:off x="4452938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C21FF43-E529-7389-A46A-99B6E8049044}"/>
              </a:ext>
            </a:extLst>
          </p:cNvPr>
          <p:cNvSpPr/>
          <p:nvPr/>
        </p:nvSpPr>
        <p:spPr>
          <a:xfrm>
            <a:off x="4681538" y="53879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8197851D-0545-4D97-D4E1-FA455FAD0800}"/>
              </a:ext>
            </a:extLst>
          </p:cNvPr>
          <p:cNvSpPr/>
          <p:nvPr/>
        </p:nvSpPr>
        <p:spPr>
          <a:xfrm>
            <a:off x="4721225" y="5638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25575DE-E176-574D-E17E-50AF15C817C2}"/>
              </a:ext>
            </a:extLst>
          </p:cNvPr>
          <p:cNvSpPr/>
          <p:nvPr/>
        </p:nvSpPr>
        <p:spPr>
          <a:xfrm>
            <a:off x="4505325" y="5235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4E3FA46-DD7A-ED73-ED1A-3113BA64BAB4}"/>
              </a:ext>
            </a:extLst>
          </p:cNvPr>
          <p:cNvSpPr/>
          <p:nvPr/>
        </p:nvSpPr>
        <p:spPr>
          <a:xfrm>
            <a:off x="4776788" y="571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61D5F2-EB42-6B6C-EB54-8C2EEA9A3D72}"/>
              </a:ext>
            </a:extLst>
          </p:cNvPr>
          <p:cNvSpPr/>
          <p:nvPr/>
        </p:nvSpPr>
        <p:spPr>
          <a:xfrm>
            <a:off x="1981200" y="3762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FB2A9AB-0BC0-8D0F-9012-F9FEBDACE1C4}"/>
              </a:ext>
            </a:extLst>
          </p:cNvPr>
          <p:cNvSpPr/>
          <p:nvPr/>
        </p:nvSpPr>
        <p:spPr>
          <a:xfrm>
            <a:off x="1905000" y="3990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B8FE2DB2-DC21-65B9-3DBB-F22FCC3902BD}"/>
              </a:ext>
            </a:extLst>
          </p:cNvPr>
          <p:cNvSpPr/>
          <p:nvPr/>
        </p:nvSpPr>
        <p:spPr>
          <a:xfrm>
            <a:off x="2133600" y="3952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C6C0D5D-1858-0B06-C2EE-00E9778291C8}"/>
              </a:ext>
            </a:extLst>
          </p:cNvPr>
          <p:cNvSpPr/>
          <p:nvPr/>
        </p:nvSpPr>
        <p:spPr>
          <a:xfrm>
            <a:off x="2400300" y="4127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F89AF5A4-EFE6-9461-2AB4-DD2D2AE15FB7}"/>
              </a:ext>
            </a:extLst>
          </p:cNvPr>
          <p:cNvSpPr/>
          <p:nvPr/>
        </p:nvSpPr>
        <p:spPr>
          <a:xfrm>
            <a:off x="2319338" y="3914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0C9A6C8-E143-8A8B-36FE-437F4ECE2441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F960A1E-07F9-04CD-E360-2F91412284D9}"/>
              </a:ext>
            </a:extLst>
          </p:cNvPr>
          <p:cNvSpPr/>
          <p:nvPr/>
        </p:nvSpPr>
        <p:spPr>
          <a:xfrm>
            <a:off x="2200275" y="43116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D810252-D9D0-1220-FD77-9B206502F2FD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4D0D003-2FD7-3FAF-AD3A-23B06CDD33E8}"/>
              </a:ext>
            </a:extLst>
          </p:cNvPr>
          <p:cNvSpPr/>
          <p:nvPr/>
        </p:nvSpPr>
        <p:spPr>
          <a:xfrm>
            <a:off x="1965325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0D67919-F355-E5C1-9E2A-2CE3E5E4E62E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CB2F42C3-E1A3-7E88-1D46-23531096BC1F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3062DFE5-7004-CE51-5CF2-275EF7D2CCEA}"/>
              </a:ext>
            </a:extLst>
          </p:cNvPr>
          <p:cNvSpPr/>
          <p:nvPr/>
        </p:nvSpPr>
        <p:spPr>
          <a:xfrm>
            <a:off x="2209800" y="4295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9E1A347-26EC-503B-D2EF-46552F6C3737}"/>
              </a:ext>
            </a:extLst>
          </p:cNvPr>
          <p:cNvSpPr/>
          <p:nvPr/>
        </p:nvSpPr>
        <p:spPr>
          <a:xfrm>
            <a:off x="2019300" y="5514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0E44071-6375-2959-07D0-E84711A3B718}"/>
              </a:ext>
            </a:extLst>
          </p:cNvPr>
          <p:cNvSpPr/>
          <p:nvPr/>
        </p:nvSpPr>
        <p:spPr>
          <a:xfrm>
            <a:off x="1943100" y="5743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0CAA840-773D-2D4C-96DB-091E7DEF9F21}"/>
              </a:ext>
            </a:extLst>
          </p:cNvPr>
          <p:cNvSpPr/>
          <p:nvPr/>
        </p:nvSpPr>
        <p:spPr>
          <a:xfrm>
            <a:off x="2171700" y="57054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1F29239-C2B8-5101-9DD5-6AF220AE3598}"/>
              </a:ext>
            </a:extLst>
          </p:cNvPr>
          <p:cNvSpPr/>
          <p:nvPr/>
        </p:nvSpPr>
        <p:spPr>
          <a:xfrm>
            <a:off x="2438400" y="5880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EA6658EC-B6A9-8FB8-8E93-836AF747E6D6}"/>
              </a:ext>
            </a:extLst>
          </p:cNvPr>
          <p:cNvSpPr/>
          <p:nvPr/>
        </p:nvSpPr>
        <p:spPr>
          <a:xfrm>
            <a:off x="2357438" y="5667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AB197559-9264-8A7A-3E41-55BF6B3A7D73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74766227-AED9-7856-8072-7F5300B9BE5B}"/>
              </a:ext>
            </a:extLst>
          </p:cNvPr>
          <p:cNvSpPr/>
          <p:nvPr/>
        </p:nvSpPr>
        <p:spPr>
          <a:xfrm>
            <a:off x="2238375" y="60642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40BFEDC-B1F3-1170-E04A-BADB785A6F99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B81F26D-7D40-16F5-E361-28D025A966B0}"/>
              </a:ext>
            </a:extLst>
          </p:cNvPr>
          <p:cNvSpPr/>
          <p:nvPr/>
        </p:nvSpPr>
        <p:spPr>
          <a:xfrm>
            <a:off x="2003425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794DDF9-81CB-44C6-29C9-E231A209200C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FF6DF06-26E3-72DD-8449-083E802FB89A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D4CDB5B7-3B79-9111-63B2-6567731336BC}"/>
              </a:ext>
            </a:extLst>
          </p:cNvPr>
          <p:cNvSpPr/>
          <p:nvPr/>
        </p:nvSpPr>
        <p:spPr>
          <a:xfrm>
            <a:off x="2247900" y="6048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" name="Freccia a destra 88">
            <a:extLst>
              <a:ext uri="{FF2B5EF4-FFF2-40B4-BE49-F238E27FC236}">
                <a16:creationId xmlns:a16="http://schemas.microsoft.com/office/drawing/2014/main" id="{97D64EDF-AC05-BDDF-53BF-61BEFD0E4CA2}"/>
              </a:ext>
            </a:extLst>
          </p:cNvPr>
          <p:cNvSpPr/>
          <p:nvPr/>
        </p:nvSpPr>
        <p:spPr>
          <a:xfrm>
            <a:off x="2984500" y="39687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58E2F45-EC54-B80F-4F37-89A13ED441F6}"/>
              </a:ext>
            </a:extLst>
          </p:cNvPr>
          <p:cNvSpPr/>
          <p:nvPr/>
        </p:nvSpPr>
        <p:spPr>
          <a:xfrm>
            <a:off x="2967038" y="566737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1C43051F-DD4D-6CB8-F2D6-368CE0FCB39D}"/>
              </a:ext>
            </a:extLst>
          </p:cNvPr>
          <p:cNvSpPr/>
          <p:nvPr/>
        </p:nvSpPr>
        <p:spPr>
          <a:xfrm>
            <a:off x="5110163" y="398462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" name="Freccia a destra 91">
            <a:extLst>
              <a:ext uri="{FF2B5EF4-FFF2-40B4-BE49-F238E27FC236}">
                <a16:creationId xmlns:a16="http://schemas.microsoft.com/office/drawing/2014/main" id="{E6FDDB53-32BF-0042-3222-7D79EF89E5DD}"/>
              </a:ext>
            </a:extLst>
          </p:cNvPr>
          <p:cNvSpPr/>
          <p:nvPr/>
        </p:nvSpPr>
        <p:spPr>
          <a:xfrm>
            <a:off x="5105400" y="550386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3" name="Saetta 92">
            <a:extLst>
              <a:ext uri="{FF2B5EF4-FFF2-40B4-BE49-F238E27FC236}">
                <a16:creationId xmlns:a16="http://schemas.microsoft.com/office/drawing/2014/main" id="{4BEC5CF6-BA1B-E6F9-F24A-929B0D352692}"/>
              </a:ext>
            </a:extLst>
          </p:cNvPr>
          <p:cNvSpPr/>
          <p:nvPr/>
        </p:nvSpPr>
        <p:spPr>
          <a:xfrm rot="19763120">
            <a:off x="6704013" y="3702050"/>
            <a:ext cx="554037" cy="742950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" name="Saetta 93">
            <a:extLst>
              <a:ext uri="{FF2B5EF4-FFF2-40B4-BE49-F238E27FC236}">
                <a16:creationId xmlns:a16="http://schemas.microsoft.com/office/drawing/2014/main" id="{F2F5999C-7E92-6759-043E-029402797853}"/>
              </a:ext>
            </a:extLst>
          </p:cNvPr>
          <p:cNvSpPr/>
          <p:nvPr/>
        </p:nvSpPr>
        <p:spPr>
          <a:xfrm rot="19763120">
            <a:off x="6737350" y="2392363"/>
            <a:ext cx="309563" cy="466725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188D80A-EE5C-0242-71A8-F8993C6FD85A}"/>
              </a:ext>
            </a:extLst>
          </p:cNvPr>
          <p:cNvSpPr txBox="1"/>
          <p:nvPr/>
        </p:nvSpPr>
        <p:spPr>
          <a:xfrm>
            <a:off x="200025" y="94704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Condizione </a:t>
            </a:r>
            <a:r>
              <a:rPr lang="it-IT" b="1" dirty="0">
                <a:latin typeface="+mn-lt"/>
              </a:rPr>
              <a:t>necessaria</a:t>
            </a:r>
            <a:r>
              <a:rPr lang="it-IT" dirty="0">
                <a:latin typeface="+mn-lt"/>
              </a:rPr>
              <a:t> è l’esistenza di una relazione stechiometrica tra analita e «sorgente»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CC6E8B-A8E9-A62F-AE78-2A12292C792E}"/>
              </a:ext>
            </a:extLst>
          </p:cNvPr>
          <p:cNvSpPr/>
          <p:nvPr/>
        </p:nvSpPr>
        <p:spPr>
          <a:xfrm>
            <a:off x="1524000" y="2071688"/>
            <a:ext cx="1219200" cy="4481512"/>
          </a:xfrm>
          <a:prstGeom prst="roundRect">
            <a:avLst/>
          </a:prstGeom>
          <a:solidFill>
            <a:schemeClr val="accent1">
              <a:alpha val="3321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F9BE33D-F448-8D96-F4FD-478714BCE527}"/>
              </a:ext>
            </a:extLst>
          </p:cNvPr>
          <p:cNvSpPr/>
          <p:nvPr/>
        </p:nvSpPr>
        <p:spPr>
          <a:xfrm>
            <a:off x="381000" y="1357482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72C38B6-1852-CE36-63E9-91C161DF9053}"/>
              </a:ext>
            </a:extLst>
          </p:cNvPr>
          <p:cNvSpPr/>
          <p:nvPr/>
        </p:nvSpPr>
        <p:spPr>
          <a:xfrm>
            <a:off x="381000" y="1668292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CBAD0-0762-4114-454A-AB80CB684CF1}"/>
              </a:ext>
            </a:extLst>
          </p:cNvPr>
          <p:cNvSpPr txBox="1"/>
          <p:nvPr/>
        </p:nvSpPr>
        <p:spPr>
          <a:xfrm>
            <a:off x="666750" y="1295400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analita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08F0AF-D164-E10B-C64B-D77D170B14F1}"/>
              </a:ext>
            </a:extLst>
          </p:cNvPr>
          <p:cNvSpPr txBox="1"/>
          <p:nvPr/>
        </p:nvSpPr>
        <p:spPr>
          <a:xfrm>
            <a:off x="666750" y="1621899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stimolo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264F77-8B12-3D2E-646A-2909CC01939A}"/>
              </a:ext>
            </a:extLst>
          </p:cNvPr>
          <p:cNvCxnSpPr/>
          <p:nvPr/>
        </p:nvCxnSpPr>
        <p:spPr>
          <a:xfrm flipV="1">
            <a:off x="2133600" y="1931988"/>
            <a:ext cx="0" cy="304800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1F2A92-4347-79C2-52CF-71881E71D36F}"/>
              </a:ext>
            </a:extLst>
          </p:cNvPr>
          <p:cNvCxnSpPr>
            <a:cxnSpLocks/>
          </p:cNvCxnSpPr>
          <p:nvPr/>
        </p:nvCxnSpPr>
        <p:spPr>
          <a:xfrm>
            <a:off x="2133600" y="4975226"/>
            <a:ext cx="5562600" cy="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E834BD-975F-31DC-BAAE-72882F49F0A2}"/>
              </a:ext>
            </a:extLst>
          </p:cNvPr>
          <p:cNvSpPr txBox="1"/>
          <p:nvPr/>
        </p:nvSpPr>
        <p:spPr>
          <a:xfrm rot="16200000">
            <a:off x="1427163" y="2241551"/>
            <a:ext cx="1042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segnale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1CAD6-046C-C7DB-849C-39B203F16AD3}"/>
              </a:ext>
            </a:extLst>
          </p:cNvPr>
          <p:cNvSpPr txBox="1"/>
          <p:nvPr/>
        </p:nvSpPr>
        <p:spPr>
          <a:xfrm>
            <a:off x="6742113" y="4979988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CONC</a:t>
            </a: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BD615A67-EC09-CC7F-C3FD-DDC445D98FF5}"/>
              </a:ext>
            </a:extLst>
          </p:cNvPr>
          <p:cNvSpPr/>
          <p:nvPr/>
        </p:nvSpPr>
        <p:spPr>
          <a:xfrm rot="19763120">
            <a:off x="1058863" y="2192338"/>
            <a:ext cx="711200" cy="11636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2C0F864B-21C6-7F14-13C0-6871D2CA1AF4}"/>
              </a:ext>
            </a:extLst>
          </p:cNvPr>
          <p:cNvSpPr/>
          <p:nvPr/>
        </p:nvSpPr>
        <p:spPr>
          <a:xfrm rot="19763120">
            <a:off x="1312863" y="3473451"/>
            <a:ext cx="554037" cy="7413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3C7B08B0-B8D4-018F-9A7A-3F0F2FD71CAC}"/>
              </a:ext>
            </a:extLst>
          </p:cNvPr>
          <p:cNvSpPr/>
          <p:nvPr/>
        </p:nvSpPr>
        <p:spPr>
          <a:xfrm rot="19763120">
            <a:off x="1609725" y="4449763"/>
            <a:ext cx="309563" cy="4667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C3E91A-6146-47F9-BD0D-151B6DFE7E45}"/>
              </a:ext>
            </a:extLst>
          </p:cNvPr>
          <p:cNvSpPr/>
          <p:nvPr/>
        </p:nvSpPr>
        <p:spPr>
          <a:xfrm>
            <a:off x="2459038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0073E3A-30C8-AAA3-A66C-783D01685865}"/>
              </a:ext>
            </a:extLst>
          </p:cNvPr>
          <p:cNvSpPr/>
          <p:nvPr/>
        </p:nvSpPr>
        <p:spPr>
          <a:xfrm>
            <a:off x="2743200" y="4606926"/>
            <a:ext cx="228600" cy="171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7AF9F4-DC03-CFA0-2CDA-0C0023D480A7}"/>
              </a:ext>
            </a:extLst>
          </p:cNvPr>
          <p:cNvSpPr/>
          <p:nvPr/>
        </p:nvSpPr>
        <p:spPr>
          <a:xfrm>
            <a:off x="4192588" y="384333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516DCF-B319-732F-3B6C-00AF38B0388D}"/>
              </a:ext>
            </a:extLst>
          </p:cNvPr>
          <p:cNvSpPr/>
          <p:nvPr/>
        </p:nvSpPr>
        <p:spPr>
          <a:xfrm>
            <a:off x="6342063" y="259238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5467D0B-FCFC-48CC-353C-EB8C09A890C5}"/>
              </a:ext>
            </a:extLst>
          </p:cNvPr>
          <p:cNvCxnSpPr/>
          <p:nvPr/>
        </p:nvCxnSpPr>
        <p:spPr>
          <a:xfrm flipV="1">
            <a:off x="2503488" y="2444751"/>
            <a:ext cx="4430712" cy="2382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1C136D-BEA4-155B-FE76-FFA9EE7580C3}"/>
              </a:ext>
            </a:extLst>
          </p:cNvPr>
          <p:cNvSpPr txBox="1"/>
          <p:nvPr/>
        </p:nvSpPr>
        <p:spPr>
          <a:xfrm>
            <a:off x="6488113" y="3598863"/>
            <a:ext cx="1158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y=</a:t>
            </a:r>
            <a:r>
              <a:rPr lang="it-IT" sz="2200" b="1" dirty="0" err="1">
                <a:latin typeface="+mn-lt"/>
              </a:rPr>
              <a:t>ax+b</a:t>
            </a:r>
            <a:endParaRPr lang="it-IT" sz="2200" b="1" dirty="0">
              <a:latin typeface="+mn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A96A42-7BEC-4205-A3A6-AC3120584614}"/>
              </a:ext>
            </a:extLst>
          </p:cNvPr>
          <p:cNvSpPr txBox="1"/>
          <p:nvPr/>
        </p:nvSpPr>
        <p:spPr>
          <a:xfrm>
            <a:off x="1371600" y="391180"/>
            <a:ext cx="72249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n-lt"/>
              </a:rPr>
              <a:t>Dal segnale analitico alla curva di calibrazione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FC92124-9531-761A-D1AA-B4A5245686E1}"/>
              </a:ext>
            </a:extLst>
          </p:cNvPr>
          <p:cNvSpPr/>
          <p:nvPr/>
        </p:nvSpPr>
        <p:spPr>
          <a:xfrm>
            <a:off x="3878263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02D2CCC-4B3C-09C7-B238-0D32D3789F23}"/>
              </a:ext>
            </a:extLst>
          </p:cNvPr>
          <p:cNvSpPr/>
          <p:nvPr/>
        </p:nvSpPr>
        <p:spPr>
          <a:xfrm>
            <a:off x="6057900" y="5181601"/>
            <a:ext cx="7985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306" name="Immagine 26">
            <a:extLst>
              <a:ext uri="{FF2B5EF4-FFF2-40B4-BE49-F238E27FC236}">
                <a16:creationId xmlns:a16="http://schemas.microsoft.com/office/drawing/2014/main" id="{392BB69E-40AB-E1BC-E9A5-1489FE44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943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8">
            <a:extLst>
              <a:ext uri="{FF2B5EF4-FFF2-40B4-BE49-F238E27FC236}">
                <a16:creationId xmlns:a16="http://schemas.microsoft.com/office/drawing/2014/main" id="{2F71BAA9-6EF0-3F60-CE5B-FC348E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2974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9">
            <a:extLst>
              <a:ext uri="{FF2B5EF4-FFF2-40B4-BE49-F238E27FC236}">
                <a16:creationId xmlns:a16="http://schemas.microsoft.com/office/drawing/2014/main" id="{430AA4ED-4CF2-38E5-EC71-5D00664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4752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Immagine 30">
            <a:extLst>
              <a:ext uri="{FF2B5EF4-FFF2-40B4-BE49-F238E27FC236}">
                <a16:creationId xmlns:a16="http://schemas.microsoft.com/office/drawing/2014/main" id="{392450D2-AB05-7D33-DC48-342F11A7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656263"/>
            <a:ext cx="936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Immagine 31">
            <a:extLst>
              <a:ext uri="{FF2B5EF4-FFF2-40B4-BE49-F238E27FC236}">
                <a16:creationId xmlns:a16="http://schemas.microsoft.com/office/drawing/2014/main" id="{85AD3611-33CC-F92B-61D3-A8418FE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08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32">
            <a:extLst>
              <a:ext uri="{FF2B5EF4-FFF2-40B4-BE49-F238E27FC236}">
                <a16:creationId xmlns:a16="http://schemas.microsoft.com/office/drawing/2014/main" id="{F7CB5214-706B-96FA-4169-558EC55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63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magine 33">
            <a:extLst>
              <a:ext uri="{FF2B5EF4-FFF2-40B4-BE49-F238E27FC236}">
                <a16:creationId xmlns:a16="http://schemas.microsoft.com/office/drawing/2014/main" id="{4E989164-430C-4D1C-0E2D-CC1A08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565776"/>
            <a:ext cx="936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Immagine 34">
            <a:extLst>
              <a:ext uri="{FF2B5EF4-FFF2-40B4-BE49-F238E27FC236}">
                <a16:creationId xmlns:a16="http://schemas.microsoft.com/office/drawing/2014/main" id="{755D5B9C-99B6-1136-F8FD-18B9738E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9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magine 35">
            <a:extLst>
              <a:ext uri="{FF2B5EF4-FFF2-40B4-BE49-F238E27FC236}">
                <a16:creationId xmlns:a16="http://schemas.microsoft.com/office/drawing/2014/main" id="{1E76C1F5-7FD9-3330-2843-F8F57E1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67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1ACF5E-D7B2-38B9-966F-CB8CDCCFF0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3315" name="Freeform 8">
            <a:extLst>
              <a:ext uri="{FF2B5EF4-FFF2-40B4-BE49-F238E27FC236}">
                <a16:creationId xmlns:a16="http://schemas.microsoft.com/office/drawing/2014/main" id="{E639C552-FCC4-15F5-D44D-6459279AA30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8037EB92-749F-D34E-594F-3CD31D75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05AFDD34-5EF5-20EE-B9B8-84F417DC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AF6405CE-1F55-F25F-A135-E8D4C0A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35CFAAC4-8B3A-317A-475C-EE9EBCE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B53B9C63-5176-DD71-69E7-D7F1F41C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>
            <a:extLst>
              <a:ext uri="{FF2B5EF4-FFF2-40B4-BE49-F238E27FC236}">
                <a16:creationId xmlns:a16="http://schemas.microsoft.com/office/drawing/2014/main" id="{1833D589-18E4-42F5-D21C-AC06C7D6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1</a:t>
            </a: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11873E7B-50D1-114E-CCC6-8DC230F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 err="1">
                <a:latin typeface="Times New Roman" panose="02020603050405020304" pitchFamily="18" charset="0"/>
              </a:rPr>
              <a:t>ocratossina</a:t>
            </a:r>
            <a:r>
              <a:rPr lang="it-IT" altLang="it-IT" sz="2200" dirty="0">
                <a:latin typeface="Times New Roman" panose="02020603050405020304" pitchFamily="18" charset="0"/>
              </a:rPr>
              <a:t> in </a:t>
            </a:r>
            <a:r>
              <a:rPr lang="it-IT" altLang="it-IT" sz="2200" b="1" dirty="0">
                <a:latin typeface="Times New Roman" panose="02020603050405020304" pitchFamily="18" charset="0"/>
              </a:rPr>
              <a:t>vino rosso</a:t>
            </a: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76323D77-77BD-CA13-C664-83A68B25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625684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 err="1">
                <a:latin typeface="Times New Roman" panose="02020603050405020304" pitchFamily="18" charset="0"/>
              </a:rPr>
              <a:t>ocratossina</a:t>
            </a:r>
            <a:endParaRPr lang="it-IT" altLang="it-IT" sz="2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Antocianine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etanolo, acidi organici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pic>
        <p:nvPicPr>
          <p:cNvPr id="16389" name="Immagine 6">
            <a:extLst>
              <a:ext uri="{FF2B5EF4-FFF2-40B4-BE49-F238E27FC236}">
                <a16:creationId xmlns:a16="http://schemas.microsoft.com/office/drawing/2014/main" id="{61909238-3AC7-1B17-C073-57DCDAD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1924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25B9C8-83CD-80B2-C629-DC8261EA7D51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CasellaDiTesto 10">
            <a:extLst>
              <a:ext uri="{FF2B5EF4-FFF2-40B4-BE49-F238E27FC236}">
                <a16:creationId xmlns:a16="http://schemas.microsoft.com/office/drawing/2014/main" id="{84810CF4-FAA6-D4B6-3EE4-2C98BEA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93D6BD-219B-C806-2308-03B47B8E9BB5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3" name="CasellaDiTesto 13">
            <a:extLst>
              <a:ext uri="{FF2B5EF4-FFF2-40B4-BE49-F238E27FC236}">
                <a16:creationId xmlns:a16="http://schemas.microsoft.com/office/drawing/2014/main" id="{ECAC21BB-DB33-9045-22E4-9500B33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B64467B-6A7F-9AFB-DEC1-09AE950B2105}"/>
              </a:ext>
            </a:extLst>
          </p:cNvPr>
          <p:cNvCxnSpPr>
            <a:cxnSpLocks/>
          </p:cNvCxnSpPr>
          <p:nvPr/>
        </p:nvCxnSpPr>
        <p:spPr>
          <a:xfrm flipH="1">
            <a:off x="6577013" y="2297113"/>
            <a:ext cx="1423987" cy="1970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Immagine 18">
            <a:extLst>
              <a:ext uri="{FF2B5EF4-FFF2-40B4-BE49-F238E27FC236}">
                <a16:creationId xmlns:a16="http://schemas.microsoft.com/office/drawing/2014/main" id="{EBD2A5A3-8694-A154-FBA1-5131E4B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92675"/>
            <a:ext cx="33305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>
            <a:extLst>
              <a:ext uri="{FF2B5EF4-FFF2-40B4-BE49-F238E27FC236}">
                <a16:creationId xmlns:a16="http://schemas.microsoft.com/office/drawing/2014/main" id="{290B1C63-4120-7E78-2D9F-E2D0C3CA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2</a:t>
            </a:r>
          </a:p>
        </p:txBody>
      </p:sp>
      <p:sp>
        <p:nvSpPr>
          <p:cNvPr id="17411" name="CasellaDiTesto 4">
            <a:extLst>
              <a:ext uri="{FF2B5EF4-FFF2-40B4-BE49-F238E27FC236}">
                <a16:creationId xmlns:a16="http://schemas.microsoft.com/office/drawing/2014/main" id="{E8A84295-BC29-93FA-93F3-399B782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6907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>
                <a:latin typeface="Times New Roman" panose="02020603050405020304" pitchFamily="18" charset="0"/>
              </a:rPr>
              <a:t>polifenoli</a:t>
            </a:r>
            <a:r>
              <a:rPr lang="it-IT" altLang="it-IT" sz="2200" dirty="0">
                <a:latin typeface="Times New Roman" panose="02020603050405020304" pitchFamily="18" charset="0"/>
              </a:rPr>
              <a:t> in mosto</a:t>
            </a:r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012BF04A-28A4-4EE0-3E00-3E63A005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718017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soluzione/sospensione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>
                <a:latin typeface="Times New Roman" panose="02020603050405020304" pitchFamily="18" charset="0"/>
              </a:rPr>
              <a:t>polifenoli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zuccheri riducenti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acidi organici, vitamine, sali.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25BA5A-9668-16E7-87BF-EFAEDEB1FAA3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CasellaDiTesto 10">
            <a:extLst>
              <a:ext uri="{FF2B5EF4-FFF2-40B4-BE49-F238E27FC236}">
                <a16:creationId xmlns:a16="http://schemas.microsoft.com/office/drawing/2014/main" id="{8F781A04-F151-BC00-FFF8-E806E6E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2ABF4B-A760-76D6-4FD8-AEB0CC4E4A8C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sellaDiTesto 13">
            <a:extLst>
              <a:ext uri="{FF2B5EF4-FFF2-40B4-BE49-F238E27FC236}">
                <a16:creationId xmlns:a16="http://schemas.microsoft.com/office/drawing/2014/main" id="{AF491301-22AA-BDAB-DF48-5373FAD0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5DDEFBE-3DC4-D609-5D35-55229F7A0490}"/>
              </a:ext>
            </a:extLst>
          </p:cNvPr>
          <p:cNvCxnSpPr>
            <a:cxnSpLocks/>
          </p:cNvCxnSpPr>
          <p:nvPr/>
        </p:nvCxnSpPr>
        <p:spPr>
          <a:xfrm flipH="1">
            <a:off x="6276975" y="2297113"/>
            <a:ext cx="1724025" cy="15573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8" name="Immagine 1">
            <a:extLst>
              <a:ext uri="{FF2B5EF4-FFF2-40B4-BE49-F238E27FC236}">
                <a16:creationId xmlns:a16="http://schemas.microsoft.com/office/drawing/2014/main" id="{87D70015-87AA-AD23-D12B-CE469CB4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822575"/>
            <a:ext cx="142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7">
            <a:extLst>
              <a:ext uri="{FF2B5EF4-FFF2-40B4-BE49-F238E27FC236}">
                <a16:creationId xmlns:a16="http://schemas.microsoft.com/office/drawing/2014/main" id="{4AB9C6AF-946C-D608-FB2C-AED9110A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605338"/>
            <a:ext cx="19351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9BE1E-3AC6-9FA5-84C8-1315F751615E}"/>
              </a:ext>
            </a:extLst>
          </p:cNvPr>
          <p:cNvSpPr txBox="1"/>
          <p:nvPr/>
        </p:nvSpPr>
        <p:spPr>
          <a:xfrm>
            <a:off x="0" y="10886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Programma d'esame</a:t>
            </a:r>
          </a:p>
          <a:p>
            <a:pPr algn="just">
              <a:spcAft>
                <a:spcPts val="600"/>
              </a:spcAft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1: Procedimento analitico - analisi volumetrica</a:t>
            </a: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all’analisi chimica, il procedimento analitico, campi di applicazione. L'errore casuale, l'errore sistematico, accuratezza, precisione, deviazione standard, espressione del dato analitico in termini di accuratezza e precisione, cifre significative, minimi quadrati lineari, metodi di confronto del dato analitico, carte di controllo, limite di confidenza , test di significatività, scarto di un risultato, metodi per il calcolo della concentrazione: la curva di calibrazione, l’aggiunta standard, metodo dello standard interno.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Richiami di analisi volumetrica. Principi dell'analisi volumetrica, soluzioni standard e curve di titolazione, esempi di titolazioni acido-base, titolazioni redox, e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complessometriche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calcoli per la determinazione della curva di titolazione, determinazione del punto di equivalenza, applicazioni nel campo della Viticoltura ed Enologia.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UNITA’ DIDATTICA 2: spettroscopia e </a:t>
            </a:r>
            <a:r>
              <a:rPr lang="it-IT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potenziometria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Spettroscopia, spettroscopie di emissione e di assorbimento, assorbanza e trasmittanza, spettrofotometria UV/visibile, transizioni elettroniche, legge di Beer, applicazioni della spettrofotometria UV/visibile, lo spettrofotometro, sorgenti di radiazioni, reticoli e monocromatori, filtri, rivelatori, strumenti a singolo e doppio raggio, l'errore spettrofotometrico.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IR, transizioni roto-vibrazionali, sorgenti, cuvette e rivelatori IR, applicazioni della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 nel campo della Viticoltura ed Enologia. Spettroscopia di fluorescenza molecolare, il fenomeno della fluorescenza, caratteristiche analitiche della fluorescenza, lo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spettrofluorimetro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applicazioni nel campo della Viticoltura ed Enologia.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 Titolazioni potenziometriche,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diretta, elettrodi potenziometrici, elettrodi di riferimento, elettrodi selettivi per ioni, classificazione, caratteristiche analitiche e principali applicazioni nel campo della Viticoltura ed Enologia. Determinazione del pH; teoria dell'elettrodo indicatore a vetro, elettrodi a pH combinati, misura di pH, procedura di calibrazione, fonti di errore.</a:t>
            </a:r>
          </a:p>
        </p:txBody>
      </p:sp>
    </p:spTree>
    <p:extLst>
      <p:ext uri="{BB962C8B-B14F-4D97-AF65-F5344CB8AC3E}">
        <p14:creationId xmlns:p14="http://schemas.microsoft.com/office/powerpoint/2010/main" val="935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E84B36DB-30C0-89C8-EC54-DE9BF260CA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1240E6B7-91DD-A54D-ECAE-9F74819A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5">
              <a:extLst>
                <a:ext uri="{FF2B5EF4-FFF2-40B4-BE49-F238E27FC236}">
                  <a16:creationId xmlns:a16="http://schemas.microsoft.com/office/drawing/2014/main" id="{AFBE8AB0-42B5-83A6-6EF3-F49FF773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EFC45-B88B-D822-4694-280B6C90F0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8436" name="Freeform 3">
            <a:extLst>
              <a:ext uri="{FF2B5EF4-FFF2-40B4-BE49-F238E27FC236}">
                <a16:creationId xmlns:a16="http://schemas.microsoft.com/office/drawing/2014/main" id="{FD263FC7-3C73-CC18-C592-EB8856827FA8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id="{4661EC64-06B9-BFD0-C995-BD6C61F7479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18443" name="Oval 7">
              <a:extLst>
                <a:ext uri="{FF2B5EF4-FFF2-40B4-BE49-F238E27FC236}">
                  <a16:creationId xmlns:a16="http://schemas.microsoft.com/office/drawing/2014/main" id="{87CC39C2-E495-A4E0-4D74-32495E4AE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2E1F4C72-D209-F1FD-01FC-3B415559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18438" name="Freeform 9">
            <a:extLst>
              <a:ext uri="{FF2B5EF4-FFF2-40B4-BE49-F238E27FC236}">
                <a16:creationId xmlns:a16="http://schemas.microsoft.com/office/drawing/2014/main" id="{6E616924-A643-E5EA-F6E7-88EC3C685789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26A2C0C1-EF60-D6F9-17A7-8B8CFA998B93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B7B13976-A7B0-7845-BB48-0DCA729C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3E31D3B-8195-3C36-9C61-8E30175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6E66D019-629C-AB58-B198-F88DE1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1254418-D121-2420-3866-15E9EBF6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0C02CDA1-5198-A199-DDED-97DEFF5E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19460" name="Group 16">
            <a:extLst>
              <a:ext uri="{FF2B5EF4-FFF2-40B4-BE49-F238E27FC236}">
                <a16:creationId xmlns:a16="http://schemas.microsoft.com/office/drawing/2014/main" id="{66B56EF8-D716-BA2B-E471-6149F45248B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19474" name="Text Box 6">
              <a:extLst>
                <a:ext uri="{FF2B5EF4-FFF2-40B4-BE49-F238E27FC236}">
                  <a16:creationId xmlns:a16="http://schemas.microsoft.com/office/drawing/2014/main" id="{AAE88493-AF55-7B48-CA48-554B0F2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19475" name="Oval 9">
              <a:extLst>
                <a:ext uri="{FF2B5EF4-FFF2-40B4-BE49-F238E27FC236}">
                  <a16:creationId xmlns:a16="http://schemas.microsoft.com/office/drawing/2014/main" id="{0FB4F2B9-0C47-1990-B0D5-2E4170CC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Oval 10">
            <a:extLst>
              <a:ext uri="{FF2B5EF4-FFF2-40B4-BE49-F238E27FC236}">
                <a16:creationId xmlns:a16="http://schemas.microsoft.com/office/drawing/2014/main" id="{40D3D775-0453-E4A9-A3E8-9651E4E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19462" name="AutoShape 11">
            <a:extLst>
              <a:ext uri="{FF2B5EF4-FFF2-40B4-BE49-F238E27FC236}">
                <a16:creationId xmlns:a16="http://schemas.microsoft.com/office/drawing/2014/main" id="{1F25DB36-27FF-D58D-0710-681817C05157}"/>
              </a:ext>
            </a:extLst>
          </p:cNvPr>
          <p:cNvCxnSpPr>
            <a:cxnSpLocks noChangeShapeType="1"/>
            <a:stCxn id="19461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12">
            <a:extLst>
              <a:ext uri="{FF2B5EF4-FFF2-40B4-BE49-F238E27FC236}">
                <a16:creationId xmlns:a16="http://schemas.microsoft.com/office/drawing/2014/main" id="{3910B003-6EBF-6389-8BFA-15FFA8800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13">
            <a:extLst>
              <a:ext uri="{FF2B5EF4-FFF2-40B4-BE49-F238E27FC236}">
                <a16:creationId xmlns:a16="http://schemas.microsoft.com/office/drawing/2014/main" id="{FC82E86A-9023-B46E-9F60-DE0ED7985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5">
            <a:extLst>
              <a:ext uri="{FF2B5EF4-FFF2-40B4-BE49-F238E27FC236}">
                <a16:creationId xmlns:a16="http://schemas.microsoft.com/office/drawing/2014/main" id="{9EC1C7B9-AF0C-8B1F-031C-C498F1004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Line 17">
            <a:extLst>
              <a:ext uri="{FF2B5EF4-FFF2-40B4-BE49-F238E27FC236}">
                <a16:creationId xmlns:a16="http://schemas.microsoft.com/office/drawing/2014/main" id="{94306971-7D7A-D976-8FE0-E8309FEF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77F179-05E7-C78C-7AD1-09B2B95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9034614-8F38-03F5-86F2-12DD8FD6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3A25DB2-2682-245B-9B60-06BA6513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5BF293-E5CE-FC28-2280-FE33334C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53EC863-F0F9-C51D-E6CF-7BC69484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1583D27-77FF-3897-F58F-9488EDD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17928C3-DE18-925C-2EAE-A18556C943F9}"/>
              </a:ext>
            </a:extLst>
          </p:cNvPr>
          <p:cNvSpPr/>
          <p:nvPr/>
        </p:nvSpPr>
        <p:spPr>
          <a:xfrm>
            <a:off x="6096000" y="4524375"/>
            <a:ext cx="1035050" cy="68580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90AFD4-FB54-E818-2D04-7D6E26A5E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analitico: dal campione al risultato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CC9AE6-E20B-79FF-311C-7C1B51C57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39720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Stabilizzazione</a:t>
            </a:r>
          </a:p>
          <a:p>
            <a:pPr lvl="1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Enzimi endogeni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</a:t>
            </a:r>
          </a:p>
          <a:p>
            <a:pPr lvl="3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temperatura può influenzare tutti gli agenti indicati</a:t>
            </a:r>
          </a:p>
          <a:p>
            <a:pPr marL="457200" lvl="1" indent="0" eaLnBrk="1" hangingPunct="1"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505FCD-817C-ED0B-5F5A-B9F7AED9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76A9C2-75A1-5A64-9CD7-B47607EF2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Omogeneizzazione/trattamenti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disponibile l’analita al solvente di estrazione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004A57A-2AE3-BA91-EF2C-F3B0818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3F8B2474-8283-34C6-1143-CEE14922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9CD38FD-7D9C-B192-D230-A416AD5B1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31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Recupero quantitativo dell’analita in assenza di interferenti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6FD76ED-A678-0BD5-0F63-01619E55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ASE </a:t>
            </a:r>
          </a:p>
        </p:txBody>
      </p:sp>
      <p:pic>
        <p:nvPicPr>
          <p:cNvPr id="22533" name="Immagine 1">
            <a:extLst>
              <a:ext uri="{FF2B5EF4-FFF2-40B4-BE49-F238E27FC236}">
                <a16:creationId xmlns:a16="http://schemas.microsoft.com/office/drawing/2014/main" id="{F7D6C13D-493B-34E5-542A-95E56EE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62400"/>
            <a:ext cx="36179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8F9DAF0-7592-DC7F-E08D-30860566911F}"/>
              </a:ext>
            </a:extLst>
          </p:cNvPr>
          <p:cNvSpPr/>
          <p:nvPr/>
        </p:nvSpPr>
        <p:spPr>
          <a:xfrm>
            <a:off x="2590800" y="3822700"/>
            <a:ext cx="990600" cy="914400"/>
          </a:xfrm>
          <a:prstGeom prst="ellipse">
            <a:avLst/>
          </a:prstGeom>
          <a:solidFill>
            <a:srgbClr val="339966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A8E0FC7-AA81-4022-34D8-D9713CF5EC6E}"/>
              </a:ext>
            </a:extLst>
          </p:cNvPr>
          <p:cNvSpPr/>
          <p:nvPr/>
        </p:nvSpPr>
        <p:spPr>
          <a:xfrm>
            <a:off x="2600325" y="4876800"/>
            <a:ext cx="1600200" cy="1473200"/>
          </a:xfrm>
          <a:custGeom>
            <a:avLst/>
            <a:gdLst>
              <a:gd name="connsiteX0" fmla="*/ 0 w 2286000"/>
              <a:gd name="connsiteY0" fmla="*/ 1671638 h 1671638"/>
              <a:gd name="connsiteX1" fmla="*/ 657225 w 2286000"/>
              <a:gd name="connsiteY1" fmla="*/ 528638 h 1671638"/>
              <a:gd name="connsiteX2" fmla="*/ 2071687 w 2286000"/>
              <a:gd name="connsiteY2" fmla="*/ 71438 h 1671638"/>
              <a:gd name="connsiteX3" fmla="*/ 2286000 w 2286000"/>
              <a:gd name="connsiteY3" fmla="*/ 0 h 16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71638">
                <a:moveTo>
                  <a:pt x="0" y="1671638"/>
                </a:moveTo>
                <a:cubicBezTo>
                  <a:pt x="155972" y="1233488"/>
                  <a:pt x="311944" y="795338"/>
                  <a:pt x="657225" y="528638"/>
                </a:cubicBezTo>
                <a:cubicBezTo>
                  <a:pt x="1002506" y="261938"/>
                  <a:pt x="2071687" y="71438"/>
                  <a:pt x="2071687" y="71438"/>
                </a:cubicBezTo>
                <a:lnTo>
                  <a:pt x="2286000" y="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0244E4-FB3A-AB26-8B84-57B0FD12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A3B2ED-F09E-0E8D-E048-59656280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8763000" cy="15961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+mn-lt"/>
              </a:rPr>
              <a:t>Obiettivo dell’estrazione e della purificazione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63707-BF6D-3952-AB57-6C106003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Rimuovere in maniera selettiva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da MATRICE e INTERFERENTI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Idealmente sottoporre al metodo analitico una soluzione binaria composta da solvente e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VANTAGGI: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nessun interferente 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migliore accuratezza e precisione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Maggiore tempo di vita della strumentazione</a:t>
            </a: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D213A340-E582-C174-F663-72CC8E204FF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24600" name="Picture 6" descr="speGroup">
              <a:extLst>
                <a:ext uri="{FF2B5EF4-FFF2-40B4-BE49-F238E27FC236}">
                  <a16:creationId xmlns:a16="http://schemas.microsoft.com/office/drawing/2014/main" id="{D75870FE-71CD-AE8C-3299-D9758456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 descr="New96WellPlate">
              <a:extLst>
                <a:ext uri="{FF2B5EF4-FFF2-40B4-BE49-F238E27FC236}">
                  <a16:creationId xmlns:a16="http://schemas.microsoft.com/office/drawing/2014/main" id="{25C6C835-0919-782C-C9E3-93E608AE5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 descr="disks">
              <a:extLst>
                <a:ext uri="{FF2B5EF4-FFF2-40B4-BE49-F238E27FC236}">
                  <a16:creationId xmlns:a16="http://schemas.microsoft.com/office/drawing/2014/main" id="{F8DD41DC-3424-6C79-DBBA-0AD3D16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 descr="Flash_Cartridges">
              <a:extLst>
                <a:ext uri="{FF2B5EF4-FFF2-40B4-BE49-F238E27FC236}">
                  <a16:creationId xmlns:a16="http://schemas.microsoft.com/office/drawing/2014/main" id="{73B4F2BF-2305-9679-B4A8-E55DFEC8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45A0FAF-A84A-5580-7FF1-AA7E132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082C5514-FCDE-E29C-A7AF-4EC14E87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8">
            <a:extLst>
              <a:ext uri="{FF2B5EF4-FFF2-40B4-BE49-F238E27FC236}">
                <a16:creationId xmlns:a16="http://schemas.microsoft.com/office/drawing/2014/main" id="{B9D91EF7-27D5-6021-8493-710618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9">
            <a:extLst>
              <a:ext uri="{FF2B5EF4-FFF2-40B4-BE49-F238E27FC236}">
                <a16:creationId xmlns:a16="http://schemas.microsoft.com/office/drawing/2014/main" id="{F7E20582-2631-F0EB-2178-1DD80388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5">
            <a:extLst>
              <a:ext uri="{FF2B5EF4-FFF2-40B4-BE49-F238E27FC236}">
                <a16:creationId xmlns:a16="http://schemas.microsoft.com/office/drawing/2014/main" id="{965DB50F-89FA-2E33-B891-E949309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4" name="Group 35">
            <a:extLst>
              <a:ext uri="{FF2B5EF4-FFF2-40B4-BE49-F238E27FC236}">
                <a16:creationId xmlns:a16="http://schemas.microsoft.com/office/drawing/2014/main" id="{FF63111F-C241-BAF0-2A88-6AE0DDD510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24586" name="Picture 17">
              <a:extLst>
                <a:ext uri="{FF2B5EF4-FFF2-40B4-BE49-F238E27FC236}">
                  <a16:creationId xmlns:a16="http://schemas.microsoft.com/office/drawing/2014/main" id="{C577156B-CD3A-8B1D-6516-EF45FADC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7" name="AutoShape 20">
              <a:extLst>
                <a:ext uri="{FF2B5EF4-FFF2-40B4-BE49-F238E27FC236}">
                  <a16:creationId xmlns:a16="http://schemas.microsoft.com/office/drawing/2014/main" id="{7ADFBE6B-0E94-DC92-3DDB-A7564768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24588" name="Picture 21">
              <a:extLst>
                <a:ext uri="{FF2B5EF4-FFF2-40B4-BE49-F238E27FC236}">
                  <a16:creationId xmlns:a16="http://schemas.microsoft.com/office/drawing/2014/main" id="{F4279549-32C6-86AB-AE73-7C665AC8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22">
              <a:extLst>
                <a:ext uri="{FF2B5EF4-FFF2-40B4-BE49-F238E27FC236}">
                  <a16:creationId xmlns:a16="http://schemas.microsoft.com/office/drawing/2014/main" id="{1FB8A2B7-4499-7BD5-8BDB-53EB41E8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CB952465-CF44-6014-B8A1-B56441CF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B5B859EA-49E9-6ABD-D0EA-C5D9552B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2" name="Oval 26">
              <a:extLst>
                <a:ext uri="{FF2B5EF4-FFF2-40B4-BE49-F238E27FC236}">
                  <a16:creationId xmlns:a16="http://schemas.microsoft.com/office/drawing/2014/main" id="{15BEC011-E17A-705E-D4A9-79C84E51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3" name="Oval 27">
              <a:extLst>
                <a:ext uri="{FF2B5EF4-FFF2-40B4-BE49-F238E27FC236}">
                  <a16:creationId xmlns:a16="http://schemas.microsoft.com/office/drawing/2014/main" id="{8F0EEC6C-E15B-322A-86EF-5A8BCB49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4" name="Oval 28">
              <a:extLst>
                <a:ext uri="{FF2B5EF4-FFF2-40B4-BE49-F238E27FC236}">
                  <a16:creationId xmlns:a16="http://schemas.microsoft.com/office/drawing/2014/main" id="{5F6C5896-6A1A-94F0-C81B-472630D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5" name="Oval 29">
              <a:extLst>
                <a:ext uri="{FF2B5EF4-FFF2-40B4-BE49-F238E27FC236}">
                  <a16:creationId xmlns:a16="http://schemas.microsoft.com/office/drawing/2014/main" id="{78CB11E2-64B4-3A22-D8F1-470DE30A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6" name="Oval 30">
              <a:extLst>
                <a:ext uri="{FF2B5EF4-FFF2-40B4-BE49-F238E27FC236}">
                  <a16:creationId xmlns:a16="http://schemas.microsoft.com/office/drawing/2014/main" id="{84FBBF02-DDC5-9BA0-D670-5F13F07B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7" name="Oval 31">
              <a:extLst>
                <a:ext uri="{FF2B5EF4-FFF2-40B4-BE49-F238E27FC236}">
                  <a16:creationId xmlns:a16="http://schemas.microsoft.com/office/drawing/2014/main" id="{7F4A9476-C531-9BFE-611A-9608C75D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8" name="Text Box 32">
              <a:extLst>
                <a:ext uri="{FF2B5EF4-FFF2-40B4-BE49-F238E27FC236}">
                  <a16:creationId xmlns:a16="http://schemas.microsoft.com/office/drawing/2014/main" id="{6F1DACBC-7643-F75E-9065-61C5652A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24599" name="Text Box 33">
              <a:extLst>
                <a:ext uri="{FF2B5EF4-FFF2-40B4-BE49-F238E27FC236}">
                  <a16:creationId xmlns:a16="http://schemas.microsoft.com/office/drawing/2014/main" id="{73520C8E-8429-EBB2-E98F-896D087B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24585" name="Picture 34">
            <a:extLst>
              <a:ext uri="{FF2B5EF4-FFF2-40B4-BE49-F238E27FC236}">
                <a16:creationId xmlns:a16="http://schemas.microsoft.com/office/drawing/2014/main" id="{D7FEA67C-C93A-13C6-7495-38164FF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CAB8D3DD-AD28-3C7C-7B5E-CC895FBBE38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25613" name="Picture 6" descr="~AUT0006">
              <a:extLst>
                <a:ext uri="{FF2B5EF4-FFF2-40B4-BE49-F238E27FC236}">
                  <a16:creationId xmlns:a16="http://schemas.microsoft.com/office/drawing/2014/main" id="{B949F2FB-4909-D58C-BFAD-AA0B7BF2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7">
              <a:extLst>
                <a:ext uri="{FF2B5EF4-FFF2-40B4-BE49-F238E27FC236}">
                  <a16:creationId xmlns:a16="http://schemas.microsoft.com/office/drawing/2014/main" id="{C91DC87E-17C7-FB83-396B-80E4BC010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3" name="Group 8">
            <a:extLst>
              <a:ext uri="{FF2B5EF4-FFF2-40B4-BE49-F238E27FC236}">
                <a16:creationId xmlns:a16="http://schemas.microsoft.com/office/drawing/2014/main" id="{3DE6EB9E-A1D7-CA14-4767-142127B5A5D3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25611" name="Picture 9" descr="~AUT0006">
              <a:extLst>
                <a:ext uri="{FF2B5EF4-FFF2-40B4-BE49-F238E27FC236}">
                  <a16:creationId xmlns:a16="http://schemas.microsoft.com/office/drawing/2014/main" id="{8C187E01-6F0F-F2BE-6D5E-1EDB7670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2" name="Picture 10">
              <a:extLst>
                <a:ext uri="{FF2B5EF4-FFF2-40B4-BE49-F238E27FC236}">
                  <a16:creationId xmlns:a16="http://schemas.microsoft.com/office/drawing/2014/main" id="{7648ED39-FFF4-DAB2-16D8-6BED2805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2" descr="~AUT0006">
            <a:extLst>
              <a:ext uri="{FF2B5EF4-FFF2-40B4-BE49-F238E27FC236}">
                <a16:creationId xmlns:a16="http://schemas.microsoft.com/office/drawing/2014/main" id="{B495D89F-B3FD-ED4B-23DF-DE13FB1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>
            <a:extLst>
              <a:ext uri="{FF2B5EF4-FFF2-40B4-BE49-F238E27FC236}">
                <a16:creationId xmlns:a16="http://schemas.microsoft.com/office/drawing/2014/main" id="{57EE8587-6FDB-50BB-F1C9-0009F80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4">
            <a:extLst>
              <a:ext uri="{FF2B5EF4-FFF2-40B4-BE49-F238E27FC236}">
                <a16:creationId xmlns:a16="http://schemas.microsoft.com/office/drawing/2014/main" id="{DF1B39CF-D5B3-27D7-FF4F-D92DE22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15">
            <a:extLst>
              <a:ext uri="{FF2B5EF4-FFF2-40B4-BE49-F238E27FC236}">
                <a16:creationId xmlns:a16="http://schemas.microsoft.com/office/drawing/2014/main" id="{2F3A4EB5-24EA-F1A8-68AE-C5E567F2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8" name="AutoShape 16">
            <a:extLst>
              <a:ext uri="{FF2B5EF4-FFF2-40B4-BE49-F238E27FC236}">
                <a16:creationId xmlns:a16="http://schemas.microsoft.com/office/drawing/2014/main" id="{9C82A201-C52F-799C-4C8A-D184420D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6D0D572A-1120-33C9-C58A-2F0D02BC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F132D6EB-45A3-FF35-E6F2-A3FC651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0E93DF58-D127-0933-C660-7CE77E30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155B52-BD1A-ABF7-7686-3B497296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26628" name="Group 12">
            <a:extLst>
              <a:ext uri="{FF2B5EF4-FFF2-40B4-BE49-F238E27FC236}">
                <a16:creationId xmlns:a16="http://schemas.microsoft.com/office/drawing/2014/main" id="{8DEC0D9E-61A5-F02F-4A95-5D5804C528A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E8C18BD5-422E-FF9F-F49D-73A67EEF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253D95BF-6AE3-91BD-35D9-81548B37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CBF54008-2EA2-D488-22D3-C0BEA6F5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1">
            <a:extLst>
              <a:ext uri="{FF2B5EF4-FFF2-40B4-BE49-F238E27FC236}">
                <a16:creationId xmlns:a16="http://schemas.microsoft.com/office/drawing/2014/main" id="{D7ACDE8D-BA65-0A15-9F18-FED0D8E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A9E24D7C-0D29-148B-52C8-71DEA2DA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se">
            <a:extLst>
              <a:ext uri="{FF2B5EF4-FFF2-40B4-BE49-F238E27FC236}">
                <a16:creationId xmlns:a16="http://schemas.microsoft.com/office/drawing/2014/main" id="{11833A4D-8479-EB0C-AA31-E9AA0D85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14666C8-8F20-0399-E493-F5F49399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9F17C-FC11-9693-3242-195F83A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C03CE-27E3-17EC-EB05-2AE6396A7252}"/>
              </a:ext>
            </a:extLst>
          </p:cNvPr>
          <p:cNvSpPr txBox="1"/>
          <p:nvPr/>
        </p:nvSpPr>
        <p:spPr>
          <a:xfrm>
            <a:off x="0" y="152936"/>
            <a:ext cx="91313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3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Analisi Enzimatica -  Tecniche preparative - Cromatografia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Principi di analisi enzimatica, metodi cinetici e end-point, tipi di rivelazione in analisi enzimatica, utilizzo dei kit per l’analisi enzimatica.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Tecniche separative preparative e di purificazione per campioni di interesse in enologia e viticultura: LLE, SPE, MSPD, SPME, SPAZIO DI TESTA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Introduzione ai metodi cromatografici, Cromatografia liquida, Cromatografia ad alta efficienza (HPLC), Cromatografia a scambio ionico, Cromatografia a esclusione molecolare, Cromatografia di affinità, Gas-cromatografia, Cromatografia su strato sottile.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Esempi sui principali metodi per il controllo di qualità come la determinazione dell’alcol, determinazione degli zuccheri, dell’acidità, degli acidi organici, dell’azoto, dosaggio degli ioni inorganici, determinazione delle sostanze fenoliche.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ESERCITAZIONI: Lunedi 13/3; Lunedi 20/3; Lunedi 15/5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Modalità di esame: </a:t>
            </a:r>
          </a:p>
          <a:p>
            <a:pPr algn="just"/>
            <a:endParaRPr lang="it-IT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Prove intermedie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orali o scritte 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su unità didattica 1 e 2 (durante il semestre)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Valutazione delle relazioni delle esercitazioni di laboratorio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finale di esame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orale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 su unità didattica 3 (a fine semestre, nelle date di esame)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Materiale di Studio: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Skoog</a:t>
            </a: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West, Holler - Chimica Analitica, una introduzione – </a:t>
            </a: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Edises</a:t>
            </a:r>
            <a:endParaRPr lang="it-IT" sz="16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Dispense delle lezioni.</a:t>
            </a:r>
          </a:p>
        </p:txBody>
      </p:sp>
    </p:spTree>
    <p:extLst>
      <p:ext uri="{BB962C8B-B14F-4D97-AF65-F5344CB8AC3E}">
        <p14:creationId xmlns:p14="http://schemas.microsoft.com/office/powerpoint/2010/main" val="4746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DDA9C9-223C-D3D8-ECFE-DE3BB692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7773338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A2907-2F45-E2C9-5FC6-6185AE16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Eliminare possibili interferenti in funzione della metodica analitica utilizzata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1C77C4-F045-AE58-A01E-8DB4CECC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</a:t>
            </a:r>
            <a:r>
              <a:rPr lang="it-IT" altLang="it-IT"/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/>
              <a:t> </a:t>
            </a:r>
            <a:r>
              <a:rPr lang="it-IT" altLang="it-IT"/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/>
              <a:t> Esclusione dimensionale</a:t>
            </a:r>
            <a:endParaRPr lang="it-IT" altLang="it-IT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BE3F619-7F92-FC4A-314A-93B87BBF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763000" cy="6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CF584-E2DF-1ACF-97C1-B82EE72E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2"/>
            <a:ext cx="9144000" cy="66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F176E1-A1A4-79E4-CA2C-9D7091C0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" y="166565"/>
            <a:ext cx="8392116" cy="6524868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0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DA2056-2F1A-A4FE-911F-15671D6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9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F20EC7-6366-0545-2E5E-82588047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31" y="48473"/>
            <a:ext cx="7773338" cy="15961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003366"/>
                </a:solidFill>
              </a:rPr>
              <a:t>Qualità e sicurezza</a:t>
            </a:r>
          </a:p>
        </p:txBody>
      </p:sp>
      <p:pic>
        <p:nvPicPr>
          <p:cNvPr id="6147" name="Picture 4" descr="j0285360">
            <a:extLst>
              <a:ext uri="{FF2B5EF4-FFF2-40B4-BE49-F238E27FC236}">
                <a16:creationId xmlns:a16="http://schemas.microsoft.com/office/drawing/2014/main" id="{002F3F2B-53C8-580F-667B-477C4FD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9C4C9004-9D24-01E1-265B-C3F8ECD6D8BE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003426"/>
            <a:ext cx="3276600" cy="1582738"/>
            <a:chOff x="530" y="1262"/>
            <a:chExt cx="2064" cy="997"/>
          </a:xfrm>
        </p:grpSpPr>
        <p:sp>
          <p:nvSpPr>
            <p:cNvPr id="6163" name="Line 6">
              <a:extLst>
                <a:ext uri="{FF2B5EF4-FFF2-40B4-BE49-F238E27FC236}">
                  <a16:creationId xmlns:a16="http://schemas.microsoft.com/office/drawing/2014/main" id="{817082BB-E864-26B3-4BE1-ACD85D97A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47D1983A-214F-56A7-992A-D8B7FDB5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1296"/>
              <a:ext cx="14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la qualità 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47D40410-2DF2-91B7-CA24-BAC8D7526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1736"/>
              <a:ext cx="10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Nuovi prodotti</a:t>
              </a:r>
            </a:p>
          </p:txBody>
        </p:sp>
      </p:grpSp>
      <p:grpSp>
        <p:nvGrpSpPr>
          <p:cNvPr id="6149" name="Group 18">
            <a:extLst>
              <a:ext uri="{FF2B5EF4-FFF2-40B4-BE49-F238E27FC236}">
                <a16:creationId xmlns:a16="http://schemas.microsoft.com/office/drawing/2014/main" id="{4CB9D606-1527-C323-B4B2-7A24DEF2540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6161" name="Text Box 5">
              <a:extLst>
                <a:ext uri="{FF2B5EF4-FFF2-40B4-BE49-F238E27FC236}">
                  <a16:creationId xmlns:a16="http://schemas.microsoft.com/office/drawing/2014/main" id="{FEEFDFFD-8A0D-D6D7-C546-D1EFB5CF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Mercato </a:t>
              </a:r>
            </a:p>
          </p:txBody>
        </p:sp>
        <p:sp>
          <p:nvSpPr>
            <p:cNvPr id="6162" name="Oval 13">
              <a:extLst>
                <a:ext uri="{FF2B5EF4-FFF2-40B4-BE49-F238E27FC236}">
                  <a16:creationId xmlns:a16="http://schemas.microsoft.com/office/drawing/2014/main" id="{75E92C9B-299E-2DA1-99BF-7A44E8EA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85171D3C-AF0F-512A-8FFE-5CF9875C7C6C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286000"/>
            <a:ext cx="3749676" cy="2514600"/>
            <a:chOff x="3264" y="1440"/>
            <a:chExt cx="2362" cy="1584"/>
          </a:xfrm>
        </p:grpSpPr>
        <p:sp>
          <p:nvSpPr>
            <p:cNvPr id="6156" name="Line 9">
              <a:extLst>
                <a:ext uri="{FF2B5EF4-FFF2-40B4-BE49-F238E27FC236}">
                  <a16:creationId xmlns:a16="http://schemas.microsoft.com/office/drawing/2014/main" id="{D74CEB6A-8323-156A-C0C2-C5486047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6D206EBC-8F5A-2C23-BC9A-2B88C148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440"/>
              <a:ext cx="17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Aspetti nutrizionali </a:t>
              </a:r>
            </a:p>
          </p:txBody>
        </p:sp>
        <p:grpSp>
          <p:nvGrpSpPr>
            <p:cNvPr id="6158" name="Group 20">
              <a:extLst>
                <a:ext uri="{FF2B5EF4-FFF2-40B4-BE49-F238E27FC236}">
                  <a16:creationId xmlns:a16="http://schemas.microsoft.com/office/drawing/2014/main" id="{2F630ED9-B5AB-4423-B210-40DA6E1CA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6159" name="Text Box 10">
                <a:extLst>
                  <a:ext uri="{FF2B5EF4-FFF2-40B4-BE49-F238E27FC236}">
                    <a16:creationId xmlns:a16="http://schemas.microsoft.com/office/drawing/2014/main" id="{612E2B4D-3D4A-59FC-5EAC-8522EC8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/>
                  <a:t>Mercato </a:t>
                </a:r>
              </a:p>
            </p:txBody>
          </p:sp>
          <p:sp>
            <p:nvSpPr>
              <p:cNvPr id="6160" name="Oval 14">
                <a:extLst>
                  <a:ext uri="{FF2B5EF4-FFF2-40B4-BE49-F238E27FC236}">
                    <a16:creationId xmlns:a16="http://schemas.microsoft.com/office/drawing/2014/main" id="{1DD0C423-CC4A-C292-90CE-7A6B9DDE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916660CD-10CC-3F6A-4AC0-9192A9FA92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759075" cy="762000"/>
            <a:chOff x="1344" y="3600"/>
            <a:chExt cx="1738" cy="480"/>
          </a:xfrm>
        </p:grpSpPr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4AF5CCE4-AF86-D3E3-87B1-C224B6BD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Agenzie di controllo </a:t>
              </a:r>
            </a:p>
          </p:txBody>
        </p:sp>
        <p:sp>
          <p:nvSpPr>
            <p:cNvPr id="6155" name="Oval 15">
              <a:extLst>
                <a:ext uri="{FF2B5EF4-FFF2-40B4-BE49-F238E27FC236}">
                  <a16:creationId xmlns:a16="http://schemas.microsoft.com/office/drawing/2014/main" id="{E29344A1-D178-9637-818C-31BCFEF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C9192B9D-44CA-54DF-7FD2-AEF3648AC7BA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3D89F9C-6A22-EA6C-7230-E6AD6778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64" y="4953000"/>
            <a:ext cx="281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129F-D13C-2866-C165-26B10B4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80223"/>
            <a:ext cx="7773338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3366"/>
                </a:solidFill>
              </a:rPr>
              <a:t>Qualità e sicurezza delle produzioni enologiche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F77DCAB-0958-7D77-6741-45DBFAA8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Come dimostrato dai ricorrenti allarmi una preoccupazione (motivata o immotivata) relativa alla sicurezza alimentare è in grado di produrre crisi di settore!!! 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594A1F61-DF56-F46E-0BDF-2505499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B717700-7736-642E-2958-B73A1815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076575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Il controllo, </a:t>
            </a:r>
            <a:r>
              <a:rPr lang="it-IT" altLang="it-IT" sz="18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anche tramite le analisi</a:t>
            </a: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è un fattore centrale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IL MONDO PRODUTTIVO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AGENZIE DI CONTROLLO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40469F3B-03B3-F5FA-7FBC-6EDFE66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823D240-2AC3-6C34-B6F9-99FC8059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53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NECESSITA’ di adeguati metodi di analisi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{A13BA78D-39EA-0841-8765-6DA0D4108136}tf10001073</Template>
  <TotalTime>4651</TotalTime>
  <Words>1295</Words>
  <Application>Microsoft Macintosh PowerPoint</Application>
  <PresentationFormat>Presentazione su schermo (4:3)</PresentationFormat>
  <Paragraphs>215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Wingdings</vt:lpstr>
      <vt:lpstr>Goccia</vt:lpstr>
      <vt:lpstr>Lezione introduttiva al Corso di Analisi Controllo Qualità:  Ruolo della Chimica Analitica nel settore vitivinicolo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e sicurezza</vt:lpstr>
      <vt:lpstr>Qualità e sicurezza delle produzioni enologiche</vt:lpstr>
      <vt:lpstr>Qualità e sicurezza nel settore enologico</vt:lpstr>
      <vt:lpstr>Presentazione standard di PowerPoint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Obiettivo dell’estrazione e della purificazione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giorgia lancia</cp:lastModifiedBy>
  <cp:revision>185</cp:revision>
  <cp:lastPrinted>1601-01-01T00:00:00Z</cp:lastPrinted>
  <dcterms:created xsi:type="dcterms:W3CDTF">1601-01-01T00:00:00Z</dcterms:created>
  <dcterms:modified xsi:type="dcterms:W3CDTF">2023-03-03T16:43:34Z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