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86" r:id="rId4"/>
    <p:sldId id="398" r:id="rId5"/>
    <p:sldId id="290" r:id="rId6"/>
    <p:sldId id="291" r:id="rId7"/>
    <p:sldId id="399" r:id="rId8"/>
    <p:sldId id="400" r:id="rId9"/>
    <p:sldId id="287" r:id="rId10"/>
    <p:sldId id="288" r:id="rId11"/>
    <p:sldId id="289" r:id="rId12"/>
    <p:sldId id="292" r:id="rId13"/>
    <p:sldId id="391" r:id="rId14"/>
    <p:sldId id="390" r:id="rId15"/>
    <p:sldId id="392" r:id="rId16"/>
    <p:sldId id="393" r:id="rId17"/>
    <p:sldId id="394" r:id="rId18"/>
    <p:sldId id="395" r:id="rId19"/>
    <p:sldId id="377" r:id="rId20"/>
    <p:sldId id="378" r:id="rId21"/>
    <p:sldId id="379" r:id="rId22"/>
    <p:sldId id="388" r:id="rId23"/>
    <p:sldId id="381" r:id="rId24"/>
    <p:sldId id="396" r:id="rId25"/>
    <p:sldId id="397" r:id="rId26"/>
    <p:sldId id="401" r:id="rId27"/>
    <p:sldId id="402" r:id="rId2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3b5a75769222ecd1" providerId="LiveId" clId="{F8461D6F-8021-402C-9BA7-D8D8452185A0}"/>
    <pc:docChg chg="modSld">
      <pc:chgData name="" userId="3b5a75769222ecd1" providerId="LiveId" clId="{F8461D6F-8021-402C-9BA7-D8D8452185A0}" dt="2025-11-07T08:47:37.779" v="7" actId="6549"/>
      <pc:docMkLst>
        <pc:docMk/>
      </pc:docMkLst>
      <pc:sldChg chg="modSp">
        <pc:chgData name="" userId="3b5a75769222ecd1" providerId="LiveId" clId="{F8461D6F-8021-402C-9BA7-D8D8452185A0}" dt="2025-11-07T08:47:37.779" v="7" actId="6549"/>
        <pc:sldMkLst>
          <pc:docMk/>
          <pc:sldMk cId="759683650" sldId="379"/>
        </pc:sldMkLst>
        <pc:spChg chg="mod">
          <ac:chgData name="" userId="3b5a75769222ecd1" providerId="LiveId" clId="{F8461D6F-8021-402C-9BA7-D8D8452185A0}" dt="2025-11-07T08:47:37.779" v="7" actId="6549"/>
          <ac:spMkLst>
            <pc:docMk/>
            <pc:sldMk cId="759683650" sldId="379"/>
            <ac:spMk id="3" creationId="{9C4B5918-4223-42B8-A646-BFBA153A69D9}"/>
          </ac:spMkLst>
        </pc:spChg>
      </pc:sldChg>
      <pc:sldChg chg="modSp">
        <pc:chgData name="" userId="3b5a75769222ecd1" providerId="LiveId" clId="{F8461D6F-8021-402C-9BA7-D8D8452185A0}" dt="2025-11-07T08:21:38.057" v="4" actId="207"/>
        <pc:sldMkLst>
          <pc:docMk/>
          <pc:sldMk cId="3443057055" sldId="392"/>
        </pc:sldMkLst>
        <pc:spChg chg="mod">
          <ac:chgData name="" userId="3b5a75769222ecd1" providerId="LiveId" clId="{F8461D6F-8021-402C-9BA7-D8D8452185A0}" dt="2025-11-07T08:21:38.057" v="4" actId="207"/>
          <ac:spMkLst>
            <pc:docMk/>
            <pc:sldMk cId="3443057055" sldId="392"/>
            <ac:spMk id="3" creationId="{D71D3A78-5B68-46F0-8DA0-A6F5EE982E6E}"/>
          </ac:spMkLst>
        </pc:spChg>
      </pc:sldChg>
      <pc:sldChg chg="modSp">
        <pc:chgData name="" userId="3b5a75769222ecd1" providerId="LiveId" clId="{F8461D6F-8021-402C-9BA7-D8D8452185A0}" dt="2025-11-07T07:46:26.747" v="2" actId="13926"/>
        <pc:sldMkLst>
          <pc:docMk/>
          <pc:sldMk cId="1593407063" sldId="400"/>
        </pc:sldMkLst>
        <pc:spChg chg="mod">
          <ac:chgData name="" userId="3b5a75769222ecd1" providerId="LiveId" clId="{F8461D6F-8021-402C-9BA7-D8D8452185A0}" dt="2025-11-07T07:46:26.747" v="2" actId="13926"/>
          <ac:spMkLst>
            <pc:docMk/>
            <pc:sldMk cId="1593407063" sldId="400"/>
            <ac:spMk id="3" creationId="{7930C012-FDA1-4D4C-9FD0-568921EDFE6C}"/>
          </ac:spMkLst>
        </pc:spChg>
      </pc:sldChg>
    </pc:docChg>
  </pc:docChgLst>
  <pc:docChgLst>
    <pc:chgData userId="3b5a75769222ecd1" providerId="LiveId" clId="{26B93940-481A-4A79-B410-5361364BA2C4}"/>
  </pc:docChgLst>
  <pc:docChgLst>
    <pc:chgData userId="3b5a75769222ecd1" providerId="LiveId" clId="{58AED617-2A1F-45A4-8A73-9F97972293A0}"/>
  </pc:docChgLst>
  <pc:docChgLst>
    <pc:chgData userId="3b5a75769222ecd1" providerId="LiveId" clId="{93067EA9-2C96-474B-B99A-974EED4484C1}"/>
    <pc:docChg chg="modSld">
      <pc:chgData name="" userId="3b5a75769222ecd1" providerId="LiveId" clId="{93067EA9-2C96-474B-B99A-974EED4484C1}" dt="2025-10-01T10:05:40.445" v="3" actId="20577"/>
      <pc:docMkLst>
        <pc:docMk/>
      </pc:docMkLst>
      <pc:sldChg chg="modSp">
        <pc:chgData name="" userId="3b5a75769222ecd1" providerId="LiveId" clId="{93067EA9-2C96-474B-B99A-974EED4484C1}" dt="2025-10-01T10:05:40.445" v="3" actId="20577"/>
        <pc:sldMkLst>
          <pc:docMk/>
          <pc:sldMk cId="539602890" sldId="262"/>
        </pc:sldMkLst>
        <pc:spChg chg="mod">
          <ac:chgData name="" userId="3b5a75769222ecd1" providerId="LiveId" clId="{93067EA9-2C96-474B-B99A-974EED4484C1}" dt="2025-10-01T10:05:40.445" v="3" actId="20577"/>
          <ac:spMkLst>
            <pc:docMk/>
            <pc:sldMk cId="539602890" sldId="262"/>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02089A-C827-469F-9417-0CE4EBAE0AF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E1456457-2531-491C-90EC-4A35D71D8B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339FB057-1CB0-46BF-A833-2AF1A370432B}"/>
              </a:ext>
            </a:extLst>
          </p:cNvPr>
          <p:cNvSpPr>
            <a:spLocks noGrp="1"/>
          </p:cNvSpPr>
          <p:nvPr>
            <p:ph type="dt" sz="half" idx="10"/>
          </p:nvPr>
        </p:nvSpPr>
        <p:spPr/>
        <p:txBody>
          <a:bodyPr/>
          <a:lstStyle/>
          <a:p>
            <a:fld id="{29640194-04BA-47FE-81C7-73757DB9F14B}" type="datetimeFigureOut">
              <a:rPr lang="it-IT" smtClean="0"/>
              <a:t>07/11/2025</a:t>
            </a:fld>
            <a:endParaRPr lang="it-IT"/>
          </a:p>
        </p:txBody>
      </p:sp>
      <p:sp>
        <p:nvSpPr>
          <p:cNvPr id="5" name="Segnaposto piè di pagina 4">
            <a:extLst>
              <a:ext uri="{FF2B5EF4-FFF2-40B4-BE49-F238E27FC236}">
                <a16:creationId xmlns:a16="http://schemas.microsoft.com/office/drawing/2014/main" id="{69238A73-251A-4894-B65D-2781CC76523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50A6AFB-9743-4D00-81CE-6E1BC5F4C6DC}"/>
              </a:ext>
            </a:extLst>
          </p:cNvPr>
          <p:cNvSpPr>
            <a:spLocks noGrp="1"/>
          </p:cNvSpPr>
          <p:nvPr>
            <p:ph type="sldNum" sz="quarter" idx="12"/>
          </p:nvPr>
        </p:nvSpPr>
        <p:spPr/>
        <p:txBody>
          <a:bodyPr/>
          <a:lstStyle/>
          <a:p>
            <a:fld id="{E5FB3F31-ED23-4584-B817-2D63E64BC353}" type="slidenum">
              <a:rPr lang="it-IT" smtClean="0"/>
              <a:t>‹N›</a:t>
            </a:fld>
            <a:endParaRPr lang="it-IT"/>
          </a:p>
        </p:txBody>
      </p:sp>
    </p:spTree>
    <p:extLst>
      <p:ext uri="{BB962C8B-B14F-4D97-AF65-F5344CB8AC3E}">
        <p14:creationId xmlns:p14="http://schemas.microsoft.com/office/powerpoint/2010/main" val="44831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8BEB41-BE43-416B-BF86-572D3179E04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95237DE-DD10-481B-8234-2DAD44356D22}"/>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C7F0210-7DBF-4049-BA22-1D727ACC2031}"/>
              </a:ext>
            </a:extLst>
          </p:cNvPr>
          <p:cNvSpPr>
            <a:spLocks noGrp="1"/>
          </p:cNvSpPr>
          <p:nvPr>
            <p:ph type="dt" sz="half" idx="10"/>
          </p:nvPr>
        </p:nvSpPr>
        <p:spPr/>
        <p:txBody>
          <a:bodyPr/>
          <a:lstStyle/>
          <a:p>
            <a:fld id="{29640194-04BA-47FE-81C7-73757DB9F14B}" type="datetimeFigureOut">
              <a:rPr lang="it-IT" smtClean="0"/>
              <a:t>07/11/2025</a:t>
            </a:fld>
            <a:endParaRPr lang="it-IT"/>
          </a:p>
        </p:txBody>
      </p:sp>
      <p:sp>
        <p:nvSpPr>
          <p:cNvPr id="5" name="Segnaposto piè di pagina 4">
            <a:extLst>
              <a:ext uri="{FF2B5EF4-FFF2-40B4-BE49-F238E27FC236}">
                <a16:creationId xmlns:a16="http://schemas.microsoft.com/office/drawing/2014/main" id="{04A3CEAB-825A-44F6-B715-B512AB83529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C4DCD31-5EAA-407C-A368-0163176B5F59}"/>
              </a:ext>
            </a:extLst>
          </p:cNvPr>
          <p:cNvSpPr>
            <a:spLocks noGrp="1"/>
          </p:cNvSpPr>
          <p:nvPr>
            <p:ph type="sldNum" sz="quarter" idx="12"/>
          </p:nvPr>
        </p:nvSpPr>
        <p:spPr/>
        <p:txBody>
          <a:bodyPr/>
          <a:lstStyle/>
          <a:p>
            <a:fld id="{E5FB3F31-ED23-4584-B817-2D63E64BC353}" type="slidenum">
              <a:rPr lang="it-IT" smtClean="0"/>
              <a:t>‹N›</a:t>
            </a:fld>
            <a:endParaRPr lang="it-IT"/>
          </a:p>
        </p:txBody>
      </p:sp>
    </p:spTree>
    <p:extLst>
      <p:ext uri="{BB962C8B-B14F-4D97-AF65-F5344CB8AC3E}">
        <p14:creationId xmlns:p14="http://schemas.microsoft.com/office/powerpoint/2010/main" val="2107076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07C4F30-0372-4DE7-88A4-E0028E2723E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A62B21E-AA48-4420-B736-0E8836F505EB}"/>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3F50B7F-4B04-4E16-8425-B00C3F72396B}"/>
              </a:ext>
            </a:extLst>
          </p:cNvPr>
          <p:cNvSpPr>
            <a:spLocks noGrp="1"/>
          </p:cNvSpPr>
          <p:nvPr>
            <p:ph type="dt" sz="half" idx="10"/>
          </p:nvPr>
        </p:nvSpPr>
        <p:spPr/>
        <p:txBody>
          <a:bodyPr/>
          <a:lstStyle/>
          <a:p>
            <a:fld id="{29640194-04BA-47FE-81C7-73757DB9F14B}" type="datetimeFigureOut">
              <a:rPr lang="it-IT" smtClean="0"/>
              <a:t>07/11/2025</a:t>
            </a:fld>
            <a:endParaRPr lang="it-IT"/>
          </a:p>
        </p:txBody>
      </p:sp>
      <p:sp>
        <p:nvSpPr>
          <p:cNvPr id="5" name="Segnaposto piè di pagina 4">
            <a:extLst>
              <a:ext uri="{FF2B5EF4-FFF2-40B4-BE49-F238E27FC236}">
                <a16:creationId xmlns:a16="http://schemas.microsoft.com/office/drawing/2014/main" id="{53F1218A-CC6F-402C-95CF-938C5AFB88A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1608108-897C-4B83-904B-28D582F0DCBD}"/>
              </a:ext>
            </a:extLst>
          </p:cNvPr>
          <p:cNvSpPr>
            <a:spLocks noGrp="1"/>
          </p:cNvSpPr>
          <p:nvPr>
            <p:ph type="sldNum" sz="quarter" idx="12"/>
          </p:nvPr>
        </p:nvSpPr>
        <p:spPr/>
        <p:txBody>
          <a:bodyPr/>
          <a:lstStyle/>
          <a:p>
            <a:fld id="{E5FB3F31-ED23-4584-B817-2D63E64BC353}" type="slidenum">
              <a:rPr lang="it-IT" smtClean="0"/>
              <a:t>‹N›</a:t>
            </a:fld>
            <a:endParaRPr lang="it-IT"/>
          </a:p>
        </p:txBody>
      </p:sp>
    </p:spTree>
    <p:extLst>
      <p:ext uri="{BB962C8B-B14F-4D97-AF65-F5344CB8AC3E}">
        <p14:creationId xmlns:p14="http://schemas.microsoft.com/office/powerpoint/2010/main" val="3571141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5A8D92-CE7D-4140-B6F5-FCAC18C25E5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2FB4C72-CB55-4402-81F2-AD1F241DF667}"/>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10546E-CFDB-411D-B37E-6A5801291F5A}"/>
              </a:ext>
            </a:extLst>
          </p:cNvPr>
          <p:cNvSpPr>
            <a:spLocks noGrp="1"/>
          </p:cNvSpPr>
          <p:nvPr>
            <p:ph type="dt" sz="half" idx="10"/>
          </p:nvPr>
        </p:nvSpPr>
        <p:spPr/>
        <p:txBody>
          <a:bodyPr/>
          <a:lstStyle/>
          <a:p>
            <a:fld id="{29640194-04BA-47FE-81C7-73757DB9F14B}" type="datetimeFigureOut">
              <a:rPr lang="it-IT" smtClean="0"/>
              <a:t>07/11/2025</a:t>
            </a:fld>
            <a:endParaRPr lang="it-IT"/>
          </a:p>
        </p:txBody>
      </p:sp>
      <p:sp>
        <p:nvSpPr>
          <p:cNvPr id="5" name="Segnaposto piè di pagina 4">
            <a:extLst>
              <a:ext uri="{FF2B5EF4-FFF2-40B4-BE49-F238E27FC236}">
                <a16:creationId xmlns:a16="http://schemas.microsoft.com/office/drawing/2014/main" id="{550A5D8D-B2AD-44DB-BACF-0AAC1A0174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47DFD8B-F81D-4895-8912-0CF52FE40AC6}"/>
              </a:ext>
            </a:extLst>
          </p:cNvPr>
          <p:cNvSpPr>
            <a:spLocks noGrp="1"/>
          </p:cNvSpPr>
          <p:nvPr>
            <p:ph type="sldNum" sz="quarter" idx="12"/>
          </p:nvPr>
        </p:nvSpPr>
        <p:spPr/>
        <p:txBody>
          <a:bodyPr/>
          <a:lstStyle/>
          <a:p>
            <a:fld id="{E5FB3F31-ED23-4584-B817-2D63E64BC353}" type="slidenum">
              <a:rPr lang="it-IT" smtClean="0"/>
              <a:t>‹N›</a:t>
            </a:fld>
            <a:endParaRPr lang="it-IT"/>
          </a:p>
        </p:txBody>
      </p:sp>
    </p:spTree>
    <p:extLst>
      <p:ext uri="{BB962C8B-B14F-4D97-AF65-F5344CB8AC3E}">
        <p14:creationId xmlns:p14="http://schemas.microsoft.com/office/powerpoint/2010/main" val="3904112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C1CCCD-EABA-4D74-A416-9403ABAA9B3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40CE53C-BB27-4BEC-83D8-7D4509E848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1A86DA5C-E668-476F-8541-8A469F44F3C0}"/>
              </a:ext>
            </a:extLst>
          </p:cNvPr>
          <p:cNvSpPr>
            <a:spLocks noGrp="1"/>
          </p:cNvSpPr>
          <p:nvPr>
            <p:ph type="dt" sz="half" idx="10"/>
          </p:nvPr>
        </p:nvSpPr>
        <p:spPr/>
        <p:txBody>
          <a:bodyPr/>
          <a:lstStyle/>
          <a:p>
            <a:fld id="{29640194-04BA-47FE-81C7-73757DB9F14B}" type="datetimeFigureOut">
              <a:rPr lang="it-IT" smtClean="0"/>
              <a:t>07/11/2025</a:t>
            </a:fld>
            <a:endParaRPr lang="it-IT"/>
          </a:p>
        </p:txBody>
      </p:sp>
      <p:sp>
        <p:nvSpPr>
          <p:cNvPr id="5" name="Segnaposto piè di pagina 4">
            <a:extLst>
              <a:ext uri="{FF2B5EF4-FFF2-40B4-BE49-F238E27FC236}">
                <a16:creationId xmlns:a16="http://schemas.microsoft.com/office/drawing/2014/main" id="{5E6B3E78-CADC-4F29-A82E-AAB99FE06DA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86D8F08-A969-46A7-8348-445B825F8778}"/>
              </a:ext>
            </a:extLst>
          </p:cNvPr>
          <p:cNvSpPr>
            <a:spLocks noGrp="1"/>
          </p:cNvSpPr>
          <p:nvPr>
            <p:ph type="sldNum" sz="quarter" idx="12"/>
          </p:nvPr>
        </p:nvSpPr>
        <p:spPr/>
        <p:txBody>
          <a:bodyPr/>
          <a:lstStyle/>
          <a:p>
            <a:fld id="{E5FB3F31-ED23-4584-B817-2D63E64BC353}" type="slidenum">
              <a:rPr lang="it-IT" smtClean="0"/>
              <a:t>‹N›</a:t>
            </a:fld>
            <a:endParaRPr lang="it-IT"/>
          </a:p>
        </p:txBody>
      </p:sp>
    </p:spTree>
    <p:extLst>
      <p:ext uri="{BB962C8B-B14F-4D97-AF65-F5344CB8AC3E}">
        <p14:creationId xmlns:p14="http://schemas.microsoft.com/office/powerpoint/2010/main" val="22966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C0C056-B341-46AE-85D3-382878FDD4F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53D0412-3BD2-47A4-94C2-10AC66D53390}"/>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A842938F-38AC-4303-BD38-F1F876D2A9FA}"/>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0CCD8DD-C287-47F3-A4BE-875AA9C76ACD}"/>
              </a:ext>
            </a:extLst>
          </p:cNvPr>
          <p:cNvSpPr>
            <a:spLocks noGrp="1"/>
          </p:cNvSpPr>
          <p:nvPr>
            <p:ph type="dt" sz="half" idx="10"/>
          </p:nvPr>
        </p:nvSpPr>
        <p:spPr/>
        <p:txBody>
          <a:bodyPr/>
          <a:lstStyle/>
          <a:p>
            <a:fld id="{29640194-04BA-47FE-81C7-73757DB9F14B}" type="datetimeFigureOut">
              <a:rPr lang="it-IT" smtClean="0"/>
              <a:t>07/11/2025</a:t>
            </a:fld>
            <a:endParaRPr lang="it-IT"/>
          </a:p>
        </p:txBody>
      </p:sp>
      <p:sp>
        <p:nvSpPr>
          <p:cNvPr id="6" name="Segnaposto piè di pagina 5">
            <a:extLst>
              <a:ext uri="{FF2B5EF4-FFF2-40B4-BE49-F238E27FC236}">
                <a16:creationId xmlns:a16="http://schemas.microsoft.com/office/drawing/2014/main" id="{DF5DE60A-9B53-4C82-AC7E-F6D692E1281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3D5EE00-5923-4C1F-BA11-B6F12BAAEA46}"/>
              </a:ext>
            </a:extLst>
          </p:cNvPr>
          <p:cNvSpPr>
            <a:spLocks noGrp="1"/>
          </p:cNvSpPr>
          <p:nvPr>
            <p:ph type="sldNum" sz="quarter" idx="12"/>
          </p:nvPr>
        </p:nvSpPr>
        <p:spPr/>
        <p:txBody>
          <a:bodyPr/>
          <a:lstStyle/>
          <a:p>
            <a:fld id="{E5FB3F31-ED23-4584-B817-2D63E64BC353}" type="slidenum">
              <a:rPr lang="it-IT" smtClean="0"/>
              <a:t>‹N›</a:t>
            </a:fld>
            <a:endParaRPr lang="it-IT"/>
          </a:p>
        </p:txBody>
      </p:sp>
    </p:spTree>
    <p:extLst>
      <p:ext uri="{BB962C8B-B14F-4D97-AF65-F5344CB8AC3E}">
        <p14:creationId xmlns:p14="http://schemas.microsoft.com/office/powerpoint/2010/main" val="297602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8FE071-B7B4-458B-9DDB-F43ECD44ACD3}"/>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9A6439B-BFEF-4D14-8108-F96E676D30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D2C199A5-BA1F-4ACA-8548-61FBD276F561}"/>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88894922-D3A3-4DC6-B450-D80E661A4A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AEE70D49-871F-4214-9EC8-B0D5A8A5CE21}"/>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A25F8B4-264F-4A5F-81CA-7AB56B6AD161}"/>
              </a:ext>
            </a:extLst>
          </p:cNvPr>
          <p:cNvSpPr>
            <a:spLocks noGrp="1"/>
          </p:cNvSpPr>
          <p:nvPr>
            <p:ph type="dt" sz="half" idx="10"/>
          </p:nvPr>
        </p:nvSpPr>
        <p:spPr/>
        <p:txBody>
          <a:bodyPr/>
          <a:lstStyle/>
          <a:p>
            <a:fld id="{29640194-04BA-47FE-81C7-73757DB9F14B}" type="datetimeFigureOut">
              <a:rPr lang="it-IT" smtClean="0"/>
              <a:t>07/11/2025</a:t>
            </a:fld>
            <a:endParaRPr lang="it-IT"/>
          </a:p>
        </p:txBody>
      </p:sp>
      <p:sp>
        <p:nvSpPr>
          <p:cNvPr id="8" name="Segnaposto piè di pagina 7">
            <a:extLst>
              <a:ext uri="{FF2B5EF4-FFF2-40B4-BE49-F238E27FC236}">
                <a16:creationId xmlns:a16="http://schemas.microsoft.com/office/drawing/2014/main" id="{EA23687C-513C-424D-B687-00855D7A2114}"/>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B7C5DD7-68E7-4725-B101-474977551F2D}"/>
              </a:ext>
            </a:extLst>
          </p:cNvPr>
          <p:cNvSpPr>
            <a:spLocks noGrp="1"/>
          </p:cNvSpPr>
          <p:nvPr>
            <p:ph type="sldNum" sz="quarter" idx="12"/>
          </p:nvPr>
        </p:nvSpPr>
        <p:spPr/>
        <p:txBody>
          <a:bodyPr/>
          <a:lstStyle/>
          <a:p>
            <a:fld id="{E5FB3F31-ED23-4584-B817-2D63E64BC353}" type="slidenum">
              <a:rPr lang="it-IT" smtClean="0"/>
              <a:t>‹N›</a:t>
            </a:fld>
            <a:endParaRPr lang="it-IT"/>
          </a:p>
        </p:txBody>
      </p:sp>
    </p:spTree>
    <p:extLst>
      <p:ext uri="{BB962C8B-B14F-4D97-AF65-F5344CB8AC3E}">
        <p14:creationId xmlns:p14="http://schemas.microsoft.com/office/powerpoint/2010/main" val="2123766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72E54A-B963-4A0E-B8ED-FC85DF5DA07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65A9D8A-752E-4E96-8D1C-DB33A676280B}"/>
              </a:ext>
            </a:extLst>
          </p:cNvPr>
          <p:cNvSpPr>
            <a:spLocks noGrp="1"/>
          </p:cNvSpPr>
          <p:nvPr>
            <p:ph type="dt" sz="half" idx="10"/>
          </p:nvPr>
        </p:nvSpPr>
        <p:spPr/>
        <p:txBody>
          <a:bodyPr/>
          <a:lstStyle/>
          <a:p>
            <a:fld id="{29640194-04BA-47FE-81C7-73757DB9F14B}" type="datetimeFigureOut">
              <a:rPr lang="it-IT" smtClean="0"/>
              <a:t>07/11/2025</a:t>
            </a:fld>
            <a:endParaRPr lang="it-IT"/>
          </a:p>
        </p:txBody>
      </p:sp>
      <p:sp>
        <p:nvSpPr>
          <p:cNvPr id="4" name="Segnaposto piè di pagina 3">
            <a:extLst>
              <a:ext uri="{FF2B5EF4-FFF2-40B4-BE49-F238E27FC236}">
                <a16:creationId xmlns:a16="http://schemas.microsoft.com/office/drawing/2014/main" id="{D1ACC0E5-CE22-419D-A52E-214D5924FB7C}"/>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7DC17EBA-8138-4C74-9473-573D33E166EC}"/>
              </a:ext>
            </a:extLst>
          </p:cNvPr>
          <p:cNvSpPr>
            <a:spLocks noGrp="1"/>
          </p:cNvSpPr>
          <p:nvPr>
            <p:ph type="sldNum" sz="quarter" idx="12"/>
          </p:nvPr>
        </p:nvSpPr>
        <p:spPr/>
        <p:txBody>
          <a:bodyPr/>
          <a:lstStyle/>
          <a:p>
            <a:fld id="{E5FB3F31-ED23-4584-B817-2D63E64BC353}" type="slidenum">
              <a:rPr lang="it-IT" smtClean="0"/>
              <a:t>‹N›</a:t>
            </a:fld>
            <a:endParaRPr lang="it-IT"/>
          </a:p>
        </p:txBody>
      </p:sp>
    </p:spTree>
    <p:extLst>
      <p:ext uri="{BB962C8B-B14F-4D97-AF65-F5344CB8AC3E}">
        <p14:creationId xmlns:p14="http://schemas.microsoft.com/office/powerpoint/2010/main" val="2978277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58E761F-09B2-4B3A-84CC-4001BADFB4B9}"/>
              </a:ext>
            </a:extLst>
          </p:cNvPr>
          <p:cNvSpPr>
            <a:spLocks noGrp="1"/>
          </p:cNvSpPr>
          <p:nvPr>
            <p:ph type="dt" sz="half" idx="10"/>
          </p:nvPr>
        </p:nvSpPr>
        <p:spPr/>
        <p:txBody>
          <a:bodyPr/>
          <a:lstStyle/>
          <a:p>
            <a:fld id="{29640194-04BA-47FE-81C7-73757DB9F14B}" type="datetimeFigureOut">
              <a:rPr lang="it-IT" smtClean="0"/>
              <a:t>07/11/2025</a:t>
            </a:fld>
            <a:endParaRPr lang="it-IT"/>
          </a:p>
        </p:txBody>
      </p:sp>
      <p:sp>
        <p:nvSpPr>
          <p:cNvPr id="3" name="Segnaposto piè di pagina 2">
            <a:extLst>
              <a:ext uri="{FF2B5EF4-FFF2-40B4-BE49-F238E27FC236}">
                <a16:creationId xmlns:a16="http://schemas.microsoft.com/office/drawing/2014/main" id="{D9AC9301-8D30-4492-BF64-EAB497DD2F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B2A0E22-5A46-440B-AB07-B0144683493E}"/>
              </a:ext>
            </a:extLst>
          </p:cNvPr>
          <p:cNvSpPr>
            <a:spLocks noGrp="1"/>
          </p:cNvSpPr>
          <p:nvPr>
            <p:ph type="sldNum" sz="quarter" idx="12"/>
          </p:nvPr>
        </p:nvSpPr>
        <p:spPr/>
        <p:txBody>
          <a:bodyPr/>
          <a:lstStyle/>
          <a:p>
            <a:fld id="{E5FB3F31-ED23-4584-B817-2D63E64BC353}" type="slidenum">
              <a:rPr lang="it-IT" smtClean="0"/>
              <a:t>‹N›</a:t>
            </a:fld>
            <a:endParaRPr lang="it-IT"/>
          </a:p>
        </p:txBody>
      </p:sp>
    </p:spTree>
    <p:extLst>
      <p:ext uri="{BB962C8B-B14F-4D97-AF65-F5344CB8AC3E}">
        <p14:creationId xmlns:p14="http://schemas.microsoft.com/office/powerpoint/2010/main" val="4006267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9B547A-8A83-452B-90B5-858AB8683D7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E4AEE34-C75C-4B44-B765-754178E1CA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DACDA9D-64EA-4C7A-8648-479AD804BF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E66BD8C5-81DC-4E32-9032-BB0EC550A0F3}"/>
              </a:ext>
            </a:extLst>
          </p:cNvPr>
          <p:cNvSpPr>
            <a:spLocks noGrp="1"/>
          </p:cNvSpPr>
          <p:nvPr>
            <p:ph type="dt" sz="half" idx="10"/>
          </p:nvPr>
        </p:nvSpPr>
        <p:spPr/>
        <p:txBody>
          <a:bodyPr/>
          <a:lstStyle/>
          <a:p>
            <a:fld id="{29640194-04BA-47FE-81C7-73757DB9F14B}" type="datetimeFigureOut">
              <a:rPr lang="it-IT" smtClean="0"/>
              <a:t>07/11/2025</a:t>
            </a:fld>
            <a:endParaRPr lang="it-IT"/>
          </a:p>
        </p:txBody>
      </p:sp>
      <p:sp>
        <p:nvSpPr>
          <p:cNvPr id="6" name="Segnaposto piè di pagina 5">
            <a:extLst>
              <a:ext uri="{FF2B5EF4-FFF2-40B4-BE49-F238E27FC236}">
                <a16:creationId xmlns:a16="http://schemas.microsoft.com/office/drawing/2014/main" id="{ED178DEF-C503-42FC-9E58-6035752BCD6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A5602A1-2500-4F61-995F-AAB55F9AE81E}"/>
              </a:ext>
            </a:extLst>
          </p:cNvPr>
          <p:cNvSpPr>
            <a:spLocks noGrp="1"/>
          </p:cNvSpPr>
          <p:nvPr>
            <p:ph type="sldNum" sz="quarter" idx="12"/>
          </p:nvPr>
        </p:nvSpPr>
        <p:spPr/>
        <p:txBody>
          <a:bodyPr/>
          <a:lstStyle/>
          <a:p>
            <a:fld id="{E5FB3F31-ED23-4584-B817-2D63E64BC353}" type="slidenum">
              <a:rPr lang="it-IT" smtClean="0"/>
              <a:t>‹N›</a:t>
            </a:fld>
            <a:endParaRPr lang="it-IT"/>
          </a:p>
        </p:txBody>
      </p:sp>
    </p:spTree>
    <p:extLst>
      <p:ext uri="{BB962C8B-B14F-4D97-AF65-F5344CB8AC3E}">
        <p14:creationId xmlns:p14="http://schemas.microsoft.com/office/powerpoint/2010/main" val="3801814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581C3E-F98A-453F-9668-BA82DD987DF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7EEB4B26-993B-4F5B-87CE-59EEA7FA9D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F02F298-DCA6-46B9-BDA0-C49BFF7744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8DC0FEC5-284C-475E-9D26-07E6ADEB3DF9}"/>
              </a:ext>
            </a:extLst>
          </p:cNvPr>
          <p:cNvSpPr>
            <a:spLocks noGrp="1"/>
          </p:cNvSpPr>
          <p:nvPr>
            <p:ph type="dt" sz="half" idx="10"/>
          </p:nvPr>
        </p:nvSpPr>
        <p:spPr/>
        <p:txBody>
          <a:bodyPr/>
          <a:lstStyle/>
          <a:p>
            <a:fld id="{29640194-04BA-47FE-81C7-73757DB9F14B}" type="datetimeFigureOut">
              <a:rPr lang="it-IT" smtClean="0"/>
              <a:t>07/11/2025</a:t>
            </a:fld>
            <a:endParaRPr lang="it-IT"/>
          </a:p>
        </p:txBody>
      </p:sp>
      <p:sp>
        <p:nvSpPr>
          <p:cNvPr id="6" name="Segnaposto piè di pagina 5">
            <a:extLst>
              <a:ext uri="{FF2B5EF4-FFF2-40B4-BE49-F238E27FC236}">
                <a16:creationId xmlns:a16="http://schemas.microsoft.com/office/drawing/2014/main" id="{DC3954FF-F035-40A8-A826-20F25D9F9BC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4124607-B183-4011-B4E5-A8978E17A5A0}"/>
              </a:ext>
            </a:extLst>
          </p:cNvPr>
          <p:cNvSpPr>
            <a:spLocks noGrp="1"/>
          </p:cNvSpPr>
          <p:nvPr>
            <p:ph type="sldNum" sz="quarter" idx="12"/>
          </p:nvPr>
        </p:nvSpPr>
        <p:spPr/>
        <p:txBody>
          <a:bodyPr/>
          <a:lstStyle/>
          <a:p>
            <a:fld id="{E5FB3F31-ED23-4584-B817-2D63E64BC353}" type="slidenum">
              <a:rPr lang="it-IT" smtClean="0"/>
              <a:t>‹N›</a:t>
            </a:fld>
            <a:endParaRPr lang="it-IT"/>
          </a:p>
        </p:txBody>
      </p:sp>
    </p:spTree>
    <p:extLst>
      <p:ext uri="{BB962C8B-B14F-4D97-AF65-F5344CB8AC3E}">
        <p14:creationId xmlns:p14="http://schemas.microsoft.com/office/powerpoint/2010/main" val="2401234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AB59DE50-4291-4112-B13F-D96817A9EA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499DC0C-90F0-413D-B7F4-A8B75E5EDB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5BD9EFF-FEA1-4A67-935E-30D485350C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640194-04BA-47FE-81C7-73757DB9F14B}" type="datetimeFigureOut">
              <a:rPr lang="it-IT" smtClean="0"/>
              <a:t>07/11/2025</a:t>
            </a:fld>
            <a:endParaRPr lang="it-IT"/>
          </a:p>
        </p:txBody>
      </p:sp>
      <p:sp>
        <p:nvSpPr>
          <p:cNvPr id="5" name="Segnaposto piè di pagina 4">
            <a:extLst>
              <a:ext uri="{FF2B5EF4-FFF2-40B4-BE49-F238E27FC236}">
                <a16:creationId xmlns:a16="http://schemas.microsoft.com/office/drawing/2014/main" id="{96942CCD-28CE-4FC4-907E-9FF45F113E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B11935A-1ECA-4643-9DD0-C9F55DEA01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FB3F31-ED23-4584-B817-2D63E64BC353}" type="slidenum">
              <a:rPr lang="it-IT" smtClean="0"/>
              <a:t>‹N›</a:t>
            </a:fld>
            <a:endParaRPr lang="it-IT"/>
          </a:p>
        </p:txBody>
      </p:sp>
    </p:spTree>
    <p:extLst>
      <p:ext uri="{BB962C8B-B14F-4D97-AF65-F5344CB8AC3E}">
        <p14:creationId xmlns:p14="http://schemas.microsoft.com/office/powerpoint/2010/main" val="369045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cap="small" dirty="0"/>
              <a:t>Università degli Studi di Teramo </a:t>
            </a:r>
            <a:br>
              <a:rPr lang="it-IT" cap="small" dirty="0"/>
            </a:br>
            <a:r>
              <a:rPr lang="it-IT" sz="4900" cap="small" dirty="0"/>
              <a:t>Dipartimento di Giurisprudenza</a:t>
            </a:r>
            <a:br>
              <a:rPr lang="it-IT" cap="small" dirty="0"/>
            </a:br>
            <a:r>
              <a:rPr lang="it-IT" sz="3100" cap="small" dirty="0" err="1"/>
              <a:t>a.a</a:t>
            </a:r>
            <a:r>
              <a:rPr lang="it-IT" sz="3100" cap="small" dirty="0"/>
              <a:t>. 2025-2026</a:t>
            </a:r>
          </a:p>
        </p:txBody>
      </p:sp>
      <p:sp>
        <p:nvSpPr>
          <p:cNvPr id="3" name="Sottotitolo 2"/>
          <p:cNvSpPr>
            <a:spLocks noGrp="1"/>
          </p:cNvSpPr>
          <p:nvPr>
            <p:ph type="subTitle" idx="1"/>
          </p:nvPr>
        </p:nvSpPr>
        <p:spPr/>
        <p:txBody>
          <a:bodyPr/>
          <a:lstStyle/>
          <a:p>
            <a:r>
              <a:rPr lang="it-IT" cap="small" dirty="0"/>
              <a:t>Corso di Diritto dell’anticorruzione</a:t>
            </a:r>
          </a:p>
          <a:p>
            <a:r>
              <a:rPr lang="it-IT" dirty="0"/>
              <a:t>Modulo di Diritto amministrativo</a:t>
            </a:r>
          </a:p>
          <a:p>
            <a:r>
              <a:rPr lang="it-IT" i="1" dirty="0"/>
              <a:t>Prof. Simona D’Antonio</a:t>
            </a:r>
          </a:p>
        </p:txBody>
      </p:sp>
      <p:pic>
        <p:nvPicPr>
          <p:cNvPr id="1026" name="Picture 2" descr="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6003" y="465364"/>
            <a:ext cx="1713040" cy="777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9602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EF85BA-0B5E-49E1-8BB4-33920F1FB21F}"/>
              </a:ext>
            </a:extLst>
          </p:cNvPr>
          <p:cNvSpPr>
            <a:spLocks noGrp="1"/>
          </p:cNvSpPr>
          <p:nvPr>
            <p:ph type="title"/>
          </p:nvPr>
        </p:nvSpPr>
        <p:spPr/>
        <p:txBody>
          <a:bodyPr/>
          <a:lstStyle/>
          <a:p>
            <a:r>
              <a:rPr lang="it-IT" dirty="0"/>
              <a:t>Controlimiti</a:t>
            </a:r>
          </a:p>
        </p:txBody>
      </p:sp>
      <p:sp>
        <p:nvSpPr>
          <p:cNvPr id="3" name="Segnaposto contenuto 2">
            <a:extLst>
              <a:ext uri="{FF2B5EF4-FFF2-40B4-BE49-F238E27FC236}">
                <a16:creationId xmlns:a16="http://schemas.microsoft.com/office/drawing/2014/main" id="{C98433DF-C176-42BA-9179-EB550A5C7654}"/>
              </a:ext>
            </a:extLst>
          </p:cNvPr>
          <p:cNvSpPr>
            <a:spLocks noGrp="1"/>
          </p:cNvSpPr>
          <p:nvPr>
            <p:ph idx="1"/>
          </p:nvPr>
        </p:nvSpPr>
        <p:spPr/>
        <p:txBody>
          <a:bodyPr/>
          <a:lstStyle/>
          <a:p>
            <a:pPr algn="just"/>
            <a:r>
              <a:rPr lang="it-IT" dirty="0"/>
              <a:t>c. 4) Se i limiti di cui all’art. 5-bis, cc. 1 (interessi pubblici) e 2 (interessi privati), riguardano soltanto alcuni dati o alcune parti del documento richiesto, deve essere consentito l’accesso agli altri dati o alle altre parti.</a:t>
            </a:r>
          </a:p>
          <a:p>
            <a:pPr algn="just"/>
            <a:r>
              <a:rPr lang="it-IT" dirty="0"/>
              <a:t>c. 5) I medesimi limiti si applicano solo per il periodo nel quale la protezione è giustificata in relazione alla natura del dato.</a:t>
            </a:r>
          </a:p>
          <a:p>
            <a:pPr algn="just"/>
            <a:r>
              <a:rPr lang="it-IT" dirty="0"/>
              <a:t>c. 5) L’accesso civico non può essere negato ove, per la tutela degli interessi in questione, sia sufficiente fare ricorso al potere di differimento.</a:t>
            </a:r>
          </a:p>
          <a:p>
            <a:pPr algn="just"/>
            <a:endParaRPr lang="it-IT" dirty="0"/>
          </a:p>
          <a:p>
            <a:endParaRPr lang="it-IT" dirty="0"/>
          </a:p>
        </p:txBody>
      </p:sp>
    </p:spTree>
    <p:extLst>
      <p:ext uri="{BB962C8B-B14F-4D97-AF65-F5344CB8AC3E}">
        <p14:creationId xmlns:p14="http://schemas.microsoft.com/office/powerpoint/2010/main" val="854110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1B14E2-4D16-4DB9-B129-0353582B0C84}"/>
              </a:ext>
            </a:extLst>
          </p:cNvPr>
          <p:cNvSpPr>
            <a:spLocks noGrp="1"/>
          </p:cNvSpPr>
          <p:nvPr>
            <p:ph type="title"/>
          </p:nvPr>
        </p:nvSpPr>
        <p:spPr/>
        <p:txBody>
          <a:bodyPr/>
          <a:lstStyle/>
          <a:p>
            <a:r>
              <a:rPr lang="it-IT" dirty="0"/>
              <a:t>Ruolo di ANAC</a:t>
            </a:r>
          </a:p>
        </p:txBody>
      </p:sp>
      <p:sp>
        <p:nvSpPr>
          <p:cNvPr id="3" name="Segnaposto contenuto 2">
            <a:extLst>
              <a:ext uri="{FF2B5EF4-FFF2-40B4-BE49-F238E27FC236}">
                <a16:creationId xmlns:a16="http://schemas.microsoft.com/office/drawing/2014/main" id="{03A5452F-61C4-4401-A696-CC6996DA40A9}"/>
              </a:ext>
            </a:extLst>
          </p:cNvPr>
          <p:cNvSpPr>
            <a:spLocks noGrp="1"/>
          </p:cNvSpPr>
          <p:nvPr>
            <p:ph idx="1"/>
          </p:nvPr>
        </p:nvSpPr>
        <p:spPr/>
        <p:txBody>
          <a:bodyPr/>
          <a:lstStyle/>
          <a:p>
            <a:pPr algn="just"/>
            <a:r>
              <a:rPr lang="it-IT" dirty="0"/>
              <a:t>c. 6) ANAC adotta </a:t>
            </a:r>
            <a:r>
              <a:rPr lang="it-IT" u="sng" dirty="0"/>
              <a:t>linee guida </a:t>
            </a:r>
            <a:r>
              <a:rPr lang="it-IT" dirty="0"/>
              <a:t>recanti indicazioni operative per la definizione dei limiti e delle esclusioni all’accesso civico generalizzato.</a:t>
            </a:r>
          </a:p>
          <a:p>
            <a:pPr algn="just"/>
            <a:r>
              <a:rPr lang="it-IT" dirty="0"/>
              <a:t>c. 6) Tali linee guida sono adottate </a:t>
            </a:r>
            <a:r>
              <a:rPr lang="it-IT" i="1" dirty="0"/>
              <a:t>d’intesa</a:t>
            </a:r>
            <a:r>
              <a:rPr lang="it-IT" dirty="0"/>
              <a:t> con il Garante della privacy e </a:t>
            </a:r>
            <a:r>
              <a:rPr lang="it-IT" i="1" dirty="0"/>
              <a:t>sentita</a:t>
            </a:r>
            <a:r>
              <a:rPr lang="it-IT" dirty="0"/>
              <a:t> la conferenza unificata Stato-Regioni-Autonomie Locali.   </a:t>
            </a:r>
          </a:p>
          <a:p>
            <a:pPr marL="0" indent="0" algn="just">
              <a:buNone/>
            </a:pPr>
            <a:r>
              <a:rPr lang="it-IT" dirty="0"/>
              <a:t> → Le linee guida sono state adottate con la delibera dell’ANAC n. 1310 del 28.12.2016.</a:t>
            </a:r>
          </a:p>
        </p:txBody>
      </p:sp>
    </p:spTree>
    <p:extLst>
      <p:ext uri="{BB962C8B-B14F-4D97-AF65-F5344CB8AC3E}">
        <p14:creationId xmlns:p14="http://schemas.microsoft.com/office/powerpoint/2010/main" val="913862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B1C3F4-4156-4804-84E4-17D884BC86F5}"/>
              </a:ext>
            </a:extLst>
          </p:cNvPr>
          <p:cNvSpPr>
            <a:spLocks noGrp="1"/>
          </p:cNvSpPr>
          <p:nvPr>
            <p:ph type="title"/>
          </p:nvPr>
        </p:nvSpPr>
        <p:spPr/>
        <p:txBody>
          <a:bodyPr/>
          <a:lstStyle/>
          <a:p>
            <a:r>
              <a:rPr lang="it-IT" dirty="0"/>
              <a:t>Coordinamento tra le diverse forme di accesso</a:t>
            </a:r>
          </a:p>
        </p:txBody>
      </p:sp>
      <p:sp>
        <p:nvSpPr>
          <p:cNvPr id="3" name="Segnaposto contenuto 2">
            <a:extLst>
              <a:ext uri="{FF2B5EF4-FFF2-40B4-BE49-F238E27FC236}">
                <a16:creationId xmlns:a16="http://schemas.microsoft.com/office/drawing/2014/main" id="{85283540-4706-46EF-8157-9109CABEBD27}"/>
              </a:ext>
            </a:extLst>
          </p:cNvPr>
          <p:cNvSpPr>
            <a:spLocks noGrp="1"/>
          </p:cNvSpPr>
          <p:nvPr>
            <p:ph idx="1"/>
          </p:nvPr>
        </p:nvSpPr>
        <p:spPr/>
        <p:txBody>
          <a:bodyPr/>
          <a:lstStyle/>
          <a:p>
            <a:pPr algn="just"/>
            <a:r>
              <a:rPr lang="it-IT" dirty="0"/>
              <a:t>È previsto l’accesso civico generalizzato ai dati oggetto di pubblicazione obbligatoria una volta che siano scaduti i termini della loro disponibilità online.</a:t>
            </a:r>
          </a:p>
          <a:p>
            <a:pPr algn="just"/>
            <a:r>
              <a:rPr lang="it-IT" dirty="0"/>
              <a:t>È previsto l’accesso civico generalizzato ai dati in forma integrale qualora l’ANAC ne disponesse la pubblicazione online previa elaborazione per aggregazione.</a:t>
            </a:r>
          </a:p>
          <a:p>
            <a:endParaRPr lang="it-IT" dirty="0"/>
          </a:p>
        </p:txBody>
      </p:sp>
    </p:spTree>
    <p:extLst>
      <p:ext uri="{BB962C8B-B14F-4D97-AF65-F5344CB8AC3E}">
        <p14:creationId xmlns:p14="http://schemas.microsoft.com/office/powerpoint/2010/main" val="3971838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9444D6-FC42-4057-A530-D3EC5A55679C}"/>
              </a:ext>
            </a:extLst>
          </p:cNvPr>
          <p:cNvSpPr>
            <a:spLocks noGrp="1"/>
          </p:cNvSpPr>
          <p:nvPr>
            <p:ph type="title"/>
          </p:nvPr>
        </p:nvSpPr>
        <p:spPr/>
        <p:txBody>
          <a:bodyPr/>
          <a:lstStyle/>
          <a:p>
            <a:r>
              <a:rPr lang="it-IT" dirty="0"/>
              <a:t>Accesso civico</a:t>
            </a:r>
          </a:p>
        </p:txBody>
      </p:sp>
      <p:sp>
        <p:nvSpPr>
          <p:cNvPr id="3" name="Segnaposto testo 2">
            <a:extLst>
              <a:ext uri="{FF2B5EF4-FFF2-40B4-BE49-F238E27FC236}">
                <a16:creationId xmlns:a16="http://schemas.microsoft.com/office/drawing/2014/main" id="{ECD98741-DA78-46A6-B95D-F13C54497464}"/>
              </a:ext>
            </a:extLst>
          </p:cNvPr>
          <p:cNvSpPr>
            <a:spLocks noGrp="1"/>
          </p:cNvSpPr>
          <p:nvPr>
            <p:ph type="body" idx="1"/>
          </p:nvPr>
        </p:nvSpPr>
        <p:spPr/>
        <p:txBody>
          <a:bodyPr>
            <a:normAutofit/>
          </a:bodyPr>
          <a:lstStyle/>
          <a:p>
            <a:r>
              <a:rPr lang="it-IT" sz="3600" dirty="0"/>
              <a:t>Giurisprudenza </a:t>
            </a:r>
          </a:p>
        </p:txBody>
      </p:sp>
    </p:spTree>
    <p:extLst>
      <p:ext uri="{BB962C8B-B14F-4D97-AF65-F5344CB8AC3E}">
        <p14:creationId xmlns:p14="http://schemas.microsoft.com/office/powerpoint/2010/main" val="3648326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E3C578-F1E7-4BD4-9D69-5F0CA5674EB4}"/>
              </a:ext>
            </a:extLst>
          </p:cNvPr>
          <p:cNvSpPr>
            <a:spLocks noGrp="1"/>
          </p:cNvSpPr>
          <p:nvPr>
            <p:ph type="title"/>
          </p:nvPr>
        </p:nvSpPr>
        <p:spPr/>
        <p:txBody>
          <a:bodyPr>
            <a:normAutofit/>
          </a:bodyPr>
          <a:lstStyle/>
          <a:p>
            <a:r>
              <a:rPr lang="it-IT" dirty="0"/>
              <a:t>TAR Puglia, Lecce, sez. II, 29/10/2024, n. 1178</a:t>
            </a:r>
          </a:p>
        </p:txBody>
      </p:sp>
      <p:sp>
        <p:nvSpPr>
          <p:cNvPr id="3" name="Segnaposto contenuto 2">
            <a:extLst>
              <a:ext uri="{FF2B5EF4-FFF2-40B4-BE49-F238E27FC236}">
                <a16:creationId xmlns:a16="http://schemas.microsoft.com/office/drawing/2014/main" id="{0F48C28F-D715-4A33-9D8B-B82CB2CB76DA}"/>
              </a:ext>
            </a:extLst>
          </p:cNvPr>
          <p:cNvSpPr>
            <a:spLocks noGrp="1"/>
          </p:cNvSpPr>
          <p:nvPr>
            <p:ph idx="1"/>
          </p:nvPr>
        </p:nvSpPr>
        <p:spPr/>
        <p:txBody>
          <a:bodyPr/>
          <a:lstStyle/>
          <a:p>
            <a:pPr marL="0" indent="0" algn="just">
              <a:buNone/>
            </a:pPr>
            <a:r>
              <a:rPr lang="it-IT" dirty="0"/>
              <a:t>«</a:t>
            </a:r>
            <a:r>
              <a:rPr lang="it-IT" i="1" dirty="0"/>
              <a:t>Il diritto di accesso civico azionato dalla ricorrente, diversamente dal diritto di accesso di cui all'art. 24 della L. n. 241 del 1990, spetta a prescindere dalla sussistenza di un suo interesse difensivo, come pure dal collegamento fra le informazioni richieste e la situazione individuale potenzialmente da tutelare, e può essere esercitato senza alcuna motivazione</a:t>
            </a:r>
            <a:r>
              <a:rPr lang="it-IT" dirty="0"/>
              <a:t>».</a:t>
            </a:r>
          </a:p>
          <a:p>
            <a:pPr marL="0" indent="0" algn="just">
              <a:buNone/>
            </a:pPr>
            <a:r>
              <a:rPr lang="it-IT" dirty="0"/>
              <a:t>Dichiara l’obbligo del laboratorio di analisi di consentire il richiesto accesso, volto a conoscere la data in cui il laboratorio era stato autorizzato dal Ministero della salute a svolgere i test e il numero di test risultati positivi inviati alle ASL della Regione.</a:t>
            </a:r>
          </a:p>
        </p:txBody>
      </p:sp>
    </p:spTree>
    <p:extLst>
      <p:ext uri="{BB962C8B-B14F-4D97-AF65-F5344CB8AC3E}">
        <p14:creationId xmlns:p14="http://schemas.microsoft.com/office/powerpoint/2010/main" val="4251969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28FEC4-C295-4479-8CDE-D9543BCC3693}"/>
              </a:ext>
            </a:extLst>
          </p:cNvPr>
          <p:cNvSpPr>
            <a:spLocks noGrp="1"/>
          </p:cNvSpPr>
          <p:nvPr>
            <p:ph type="title"/>
          </p:nvPr>
        </p:nvSpPr>
        <p:spPr/>
        <p:txBody>
          <a:bodyPr/>
          <a:lstStyle/>
          <a:p>
            <a:r>
              <a:rPr lang="it-IT" dirty="0"/>
              <a:t>TAR Sicilia, Catania, sez. IV, 13/01/2025, n. 97</a:t>
            </a:r>
          </a:p>
        </p:txBody>
      </p:sp>
      <p:sp>
        <p:nvSpPr>
          <p:cNvPr id="3" name="Segnaposto contenuto 2">
            <a:extLst>
              <a:ext uri="{FF2B5EF4-FFF2-40B4-BE49-F238E27FC236}">
                <a16:creationId xmlns:a16="http://schemas.microsoft.com/office/drawing/2014/main" id="{D71D3A78-5B68-46F0-8DA0-A6F5EE982E6E}"/>
              </a:ext>
            </a:extLst>
          </p:cNvPr>
          <p:cNvSpPr>
            <a:spLocks noGrp="1"/>
          </p:cNvSpPr>
          <p:nvPr>
            <p:ph idx="1"/>
          </p:nvPr>
        </p:nvSpPr>
        <p:spPr/>
        <p:txBody>
          <a:bodyPr/>
          <a:lstStyle/>
          <a:p>
            <a:pPr marL="0" indent="0" algn="just">
              <a:buNone/>
            </a:pPr>
            <a:r>
              <a:rPr lang="it-IT" dirty="0"/>
              <a:t>«</a:t>
            </a:r>
            <a:r>
              <a:rPr lang="it-IT" i="1" dirty="0"/>
              <a:t>La mancata risposta da parte dell'amministrazione all'istanza di accesso civico generalizzato … giustifica il ricorso al TAR ex </a:t>
            </a:r>
            <a:r>
              <a:rPr lang="it-IT" i="1" dirty="0">
                <a:solidFill>
                  <a:srgbClr val="FF0000"/>
                </a:solidFill>
              </a:rPr>
              <a:t>art. 116 </a:t>
            </a:r>
            <a:r>
              <a:rPr lang="it-IT" i="1" dirty="0"/>
              <a:t>C.P.A. Tale articolo si applica anche al </a:t>
            </a:r>
            <a:r>
              <a:rPr lang="it-IT" i="1" dirty="0">
                <a:solidFill>
                  <a:srgbClr val="FF0000"/>
                </a:solidFill>
              </a:rPr>
              <a:t>silenzio</a:t>
            </a:r>
            <a:r>
              <a:rPr lang="it-IT" i="1" dirty="0"/>
              <a:t> formatosi sull'istanza di accesso generalizzato, nonostante il formale riferimento agli obblighi di trasparenza</a:t>
            </a:r>
            <a:r>
              <a:rPr lang="it-IT" dirty="0"/>
              <a:t>».</a:t>
            </a:r>
          </a:p>
          <a:p>
            <a:pPr marL="0" indent="0" algn="just">
              <a:buNone/>
            </a:pPr>
            <a:r>
              <a:rPr lang="it-IT" dirty="0"/>
              <a:t>Dichiara l’obbligo dell’Azienda sanitaria provinciale di provvedere, mediante ostensione dei dati richiesti, sull’istanza di accesso civico generalizzato volta a conoscere le marche dei test diagnostico molecolari in vitro in grado di rilevare la presenza del virus SARS-CoV-2.  </a:t>
            </a:r>
          </a:p>
        </p:txBody>
      </p:sp>
    </p:spTree>
    <p:extLst>
      <p:ext uri="{BB962C8B-B14F-4D97-AF65-F5344CB8AC3E}">
        <p14:creationId xmlns:p14="http://schemas.microsoft.com/office/powerpoint/2010/main" val="3443057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3AAFD4-FA69-4F93-BCA1-35C2D195B170}"/>
              </a:ext>
            </a:extLst>
          </p:cNvPr>
          <p:cNvSpPr>
            <a:spLocks noGrp="1"/>
          </p:cNvSpPr>
          <p:nvPr>
            <p:ph type="title"/>
          </p:nvPr>
        </p:nvSpPr>
        <p:spPr/>
        <p:txBody>
          <a:bodyPr/>
          <a:lstStyle/>
          <a:p>
            <a:r>
              <a:rPr lang="it-IT" dirty="0"/>
              <a:t>TAR Liguria, Genova, sez. I, 03/12/2024, n. 827</a:t>
            </a:r>
          </a:p>
        </p:txBody>
      </p:sp>
      <p:sp>
        <p:nvSpPr>
          <p:cNvPr id="3" name="Segnaposto contenuto 2">
            <a:extLst>
              <a:ext uri="{FF2B5EF4-FFF2-40B4-BE49-F238E27FC236}">
                <a16:creationId xmlns:a16="http://schemas.microsoft.com/office/drawing/2014/main" id="{77DA7B3F-CF14-4BD4-AC0C-19FDA1C4ECD3}"/>
              </a:ext>
            </a:extLst>
          </p:cNvPr>
          <p:cNvSpPr>
            <a:spLocks noGrp="1"/>
          </p:cNvSpPr>
          <p:nvPr>
            <p:ph idx="1"/>
          </p:nvPr>
        </p:nvSpPr>
        <p:spPr/>
        <p:txBody>
          <a:bodyPr>
            <a:normAutofit/>
          </a:bodyPr>
          <a:lstStyle/>
          <a:p>
            <a:pPr marL="0" indent="0" algn="just">
              <a:buNone/>
            </a:pPr>
            <a:r>
              <a:rPr lang="it-IT" dirty="0"/>
              <a:t>«</a:t>
            </a:r>
            <a:r>
              <a:rPr lang="it-IT" i="1" dirty="0"/>
              <a:t>L'accoglimento del ricorso avverso il silenzio-inadempimento non implica l'accertamento della spettanza della pretesa ostensiva. La valutazione circa la sussistenza di eventuali limiti all'accesso civico generalizzato, ai sensi degli artt. 5, comma 2, e 5-bis del D. Lgs. n. 33/2013, rientra nella discrezionalità dell'Amministrazione competente, che deve adottare un provvedimento espresso</a:t>
            </a:r>
            <a:r>
              <a:rPr lang="it-IT" dirty="0"/>
              <a:t>».</a:t>
            </a:r>
          </a:p>
          <a:p>
            <a:pPr marL="0" indent="0" algn="just">
              <a:buNone/>
            </a:pPr>
            <a:r>
              <a:rPr lang="it-IT" dirty="0"/>
              <a:t>Afferma che in caso di accesso civico generalizzato, a fronte di una decisione negativa espressa occorre agire ex art. 116 C.P.A., mentre a fronte di un contegno inerte occorre agire ex art. 117 C.P.A. L’istanza aveva ad oggetto gli atti di affidamento ed esecuzione di lavori pubblici.  </a:t>
            </a:r>
          </a:p>
        </p:txBody>
      </p:sp>
    </p:spTree>
    <p:extLst>
      <p:ext uri="{BB962C8B-B14F-4D97-AF65-F5344CB8AC3E}">
        <p14:creationId xmlns:p14="http://schemas.microsoft.com/office/powerpoint/2010/main" val="15571396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9C4BE3-65D3-45BF-93EF-630570C05D23}"/>
              </a:ext>
            </a:extLst>
          </p:cNvPr>
          <p:cNvSpPr>
            <a:spLocks noGrp="1"/>
          </p:cNvSpPr>
          <p:nvPr>
            <p:ph type="title"/>
          </p:nvPr>
        </p:nvSpPr>
        <p:spPr/>
        <p:txBody>
          <a:bodyPr/>
          <a:lstStyle/>
          <a:p>
            <a:r>
              <a:rPr lang="it-IT" dirty="0"/>
              <a:t>TAR Basilicata, Potenza, sez. I, 09/01/2025, n. 19</a:t>
            </a:r>
          </a:p>
        </p:txBody>
      </p:sp>
      <p:sp>
        <p:nvSpPr>
          <p:cNvPr id="3" name="Segnaposto contenuto 2">
            <a:extLst>
              <a:ext uri="{FF2B5EF4-FFF2-40B4-BE49-F238E27FC236}">
                <a16:creationId xmlns:a16="http://schemas.microsoft.com/office/drawing/2014/main" id="{0047E1CA-220A-444B-9BAD-DB8E37DC8149}"/>
              </a:ext>
            </a:extLst>
          </p:cNvPr>
          <p:cNvSpPr>
            <a:spLocks noGrp="1"/>
          </p:cNvSpPr>
          <p:nvPr>
            <p:ph idx="1"/>
          </p:nvPr>
        </p:nvSpPr>
        <p:spPr/>
        <p:txBody>
          <a:bodyPr>
            <a:normAutofit fontScale="92500" lnSpcReduction="10000"/>
          </a:bodyPr>
          <a:lstStyle/>
          <a:p>
            <a:pPr marL="0" indent="0" algn="just">
              <a:buNone/>
            </a:pPr>
            <a:r>
              <a:rPr lang="it-IT" dirty="0"/>
              <a:t>«</a:t>
            </a:r>
            <a:r>
              <a:rPr lang="it-IT" i="1" dirty="0"/>
              <a:t>Il diniego di ostensione dell'offerta tecnica nell'ambito di un'istanza di accesso civico generalizzato è legittimo qualora tale documento contenga segreti tecnici o commerciali. In tal caso, prevale la tutela degli interessi economici e commerciali della </a:t>
            </a:r>
            <a:r>
              <a:rPr lang="it-IT" i="1" dirty="0" err="1"/>
              <a:t>controinteressata</a:t>
            </a:r>
            <a:r>
              <a:rPr lang="it-IT" i="1" dirty="0"/>
              <a:t> sul diritto di accesso, come disposto dall'art. 35, c. 4, lett. a) del </a:t>
            </a:r>
            <a:r>
              <a:rPr lang="it-IT" i="1" dirty="0" err="1"/>
              <a:t>D.Lgs.</a:t>
            </a:r>
            <a:r>
              <a:rPr lang="it-IT" i="1" dirty="0"/>
              <a:t> n. 36/2023 e confermato dall'art. 5-bis, c. 2, lett. c) del </a:t>
            </a:r>
            <a:r>
              <a:rPr lang="it-IT" i="1" dirty="0" err="1"/>
              <a:t>D.Lgs.</a:t>
            </a:r>
            <a:r>
              <a:rPr lang="it-IT" i="1" dirty="0"/>
              <a:t> n. 33/2013</a:t>
            </a:r>
            <a:r>
              <a:rPr lang="it-IT" dirty="0"/>
              <a:t>».</a:t>
            </a:r>
          </a:p>
          <a:p>
            <a:pPr marL="0" indent="0" algn="just">
              <a:buNone/>
            </a:pPr>
            <a:r>
              <a:rPr lang="it-IT" dirty="0"/>
              <a:t>L’istanza di accesso aveva ad oggetto il contratto di appalto e l’offerta tecnica presentata dall’aggiudicataria per la gestione di un centro per migranti; era stato consentito l’accesso al contratto ma non all’offerta tecnica, affermando che questa contenesse segreti tecnici o commerciali (c.d. </a:t>
            </a:r>
            <a:r>
              <a:rPr lang="it-IT" i="1" dirty="0"/>
              <a:t>know </a:t>
            </a:r>
            <a:r>
              <a:rPr lang="it-IT" i="1" dirty="0" err="1"/>
              <a:t>how</a:t>
            </a:r>
            <a:r>
              <a:rPr lang="it-IT" dirty="0"/>
              <a:t>). La </a:t>
            </a:r>
            <a:r>
              <a:rPr lang="it-IT" dirty="0" err="1"/>
              <a:t>controinteressata</a:t>
            </a:r>
            <a:r>
              <a:rPr lang="it-IT" dirty="0"/>
              <a:t> si era opposta. Il TAR ritiene che sia stata data corretta applicazione all’art. 5-bis, c. 2, lett. c) del d. lgs. n. 33/2013.</a:t>
            </a:r>
          </a:p>
        </p:txBody>
      </p:sp>
    </p:spTree>
    <p:extLst>
      <p:ext uri="{BB962C8B-B14F-4D97-AF65-F5344CB8AC3E}">
        <p14:creationId xmlns:p14="http://schemas.microsoft.com/office/powerpoint/2010/main" val="13470922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4755BB-BF7D-4C04-8398-DADC47A8E3DF}"/>
              </a:ext>
            </a:extLst>
          </p:cNvPr>
          <p:cNvSpPr>
            <a:spLocks noGrp="1"/>
          </p:cNvSpPr>
          <p:nvPr>
            <p:ph type="title"/>
          </p:nvPr>
        </p:nvSpPr>
        <p:spPr/>
        <p:txBody>
          <a:bodyPr/>
          <a:lstStyle/>
          <a:p>
            <a:r>
              <a:rPr lang="it-IT" dirty="0"/>
              <a:t>Accesso in materia di appalti</a:t>
            </a:r>
          </a:p>
        </p:txBody>
      </p:sp>
      <p:sp>
        <p:nvSpPr>
          <p:cNvPr id="3" name="Segnaposto testo 2">
            <a:extLst>
              <a:ext uri="{FF2B5EF4-FFF2-40B4-BE49-F238E27FC236}">
                <a16:creationId xmlns:a16="http://schemas.microsoft.com/office/drawing/2014/main" id="{CEC02684-9BA2-48F8-AB5A-8C7205894B70}"/>
              </a:ext>
            </a:extLst>
          </p:cNvPr>
          <p:cNvSpPr>
            <a:spLocks noGrp="1"/>
          </p:cNvSpPr>
          <p:nvPr>
            <p:ph type="body" idx="1"/>
          </p:nvPr>
        </p:nvSpPr>
        <p:spPr/>
        <p:txBody>
          <a:bodyPr>
            <a:normAutofit/>
          </a:bodyPr>
          <a:lstStyle/>
          <a:p>
            <a:r>
              <a:rPr lang="it-IT" sz="3600" dirty="0"/>
              <a:t>Normativa </a:t>
            </a:r>
          </a:p>
        </p:txBody>
      </p:sp>
    </p:spTree>
    <p:extLst>
      <p:ext uri="{BB962C8B-B14F-4D97-AF65-F5344CB8AC3E}">
        <p14:creationId xmlns:p14="http://schemas.microsoft.com/office/powerpoint/2010/main" val="3824955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16D9BC-6EBB-44BD-9CE6-2597CD9CAE76}"/>
              </a:ext>
            </a:extLst>
          </p:cNvPr>
          <p:cNvSpPr>
            <a:spLocks noGrp="1"/>
          </p:cNvSpPr>
          <p:nvPr>
            <p:ph type="title"/>
          </p:nvPr>
        </p:nvSpPr>
        <p:spPr/>
        <p:txBody>
          <a:bodyPr/>
          <a:lstStyle/>
          <a:p>
            <a:r>
              <a:rPr lang="it-IT" dirty="0"/>
              <a:t>L’accesso negli appalti pubblici</a:t>
            </a:r>
          </a:p>
        </p:txBody>
      </p:sp>
      <p:sp>
        <p:nvSpPr>
          <p:cNvPr id="3" name="Segnaposto contenuto 2">
            <a:extLst>
              <a:ext uri="{FF2B5EF4-FFF2-40B4-BE49-F238E27FC236}">
                <a16:creationId xmlns:a16="http://schemas.microsoft.com/office/drawing/2014/main" id="{E0DF0707-C49F-4851-9282-FE2B98B98C3D}"/>
              </a:ext>
            </a:extLst>
          </p:cNvPr>
          <p:cNvSpPr>
            <a:spLocks noGrp="1"/>
          </p:cNvSpPr>
          <p:nvPr>
            <p:ph idx="1"/>
          </p:nvPr>
        </p:nvSpPr>
        <p:spPr/>
        <p:txBody>
          <a:bodyPr>
            <a:normAutofit/>
          </a:bodyPr>
          <a:lstStyle/>
          <a:p>
            <a:pPr algn="just"/>
            <a:r>
              <a:rPr lang="it-IT" dirty="0"/>
              <a:t>Disciplina speciale del diritto di accesso in materia di appalti pubblici: artt. 35 e 36 d. lgs. n. 36/2023 → digitalizzazione.</a:t>
            </a:r>
          </a:p>
          <a:p>
            <a:pPr algn="just"/>
            <a:r>
              <a:rPr lang="it-IT" dirty="0"/>
              <a:t>La disciplina speciale prevede specifici casi di differimento e specifici casi di esclusione (c.d. «microsistema normativo») (ma cfr. anche l’art. 24, c. 6, lett. d), l. n. 241/1990).</a:t>
            </a:r>
          </a:p>
          <a:p>
            <a:pPr marL="0" indent="0" algn="just">
              <a:buNone/>
            </a:pPr>
            <a:r>
              <a:rPr lang="it-IT" dirty="0"/>
              <a:t>→ necessità di un bilanciamento tra accesso (in funzione dell’effettività della tutela giurisdizionale) e riservatezza (in funzione della tutela della concorrenza).</a:t>
            </a:r>
          </a:p>
          <a:p>
            <a:pPr marL="0" indent="0">
              <a:buNone/>
            </a:pPr>
            <a:endParaRPr lang="it-IT" dirty="0"/>
          </a:p>
        </p:txBody>
      </p:sp>
    </p:spTree>
    <p:extLst>
      <p:ext uri="{BB962C8B-B14F-4D97-AF65-F5344CB8AC3E}">
        <p14:creationId xmlns:p14="http://schemas.microsoft.com/office/powerpoint/2010/main" val="283210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38E81B-282A-4AFC-B73A-450ACB1C93DB}"/>
              </a:ext>
            </a:extLst>
          </p:cNvPr>
          <p:cNvSpPr>
            <a:spLocks noGrp="1"/>
          </p:cNvSpPr>
          <p:nvPr>
            <p:ph type="ctrTitle"/>
          </p:nvPr>
        </p:nvSpPr>
        <p:spPr/>
        <p:txBody>
          <a:bodyPr/>
          <a:lstStyle/>
          <a:p>
            <a:r>
              <a:rPr lang="it-IT" sz="5400" dirty="0"/>
              <a:t>L’</a:t>
            </a:r>
            <a:r>
              <a:rPr lang="it-IT" dirty="0"/>
              <a:t>accesso civico</a:t>
            </a:r>
          </a:p>
        </p:txBody>
      </p:sp>
      <p:sp>
        <p:nvSpPr>
          <p:cNvPr id="3" name="Sottotitolo 2">
            <a:extLst>
              <a:ext uri="{FF2B5EF4-FFF2-40B4-BE49-F238E27FC236}">
                <a16:creationId xmlns:a16="http://schemas.microsoft.com/office/drawing/2014/main" id="{B3E30608-DD81-4FFC-A52D-9A383CBFB8FB}"/>
              </a:ext>
            </a:extLst>
          </p:cNvPr>
          <p:cNvSpPr>
            <a:spLocks noGrp="1"/>
          </p:cNvSpPr>
          <p:nvPr>
            <p:ph type="subTitle" idx="1"/>
          </p:nvPr>
        </p:nvSpPr>
        <p:spPr/>
        <p:txBody>
          <a:bodyPr>
            <a:normAutofit/>
          </a:bodyPr>
          <a:lstStyle/>
          <a:p>
            <a:r>
              <a:rPr lang="it-IT" sz="4400" dirty="0"/>
              <a:t>semplice e generalizzato</a:t>
            </a:r>
          </a:p>
        </p:txBody>
      </p:sp>
    </p:spTree>
    <p:extLst>
      <p:ext uri="{BB962C8B-B14F-4D97-AF65-F5344CB8AC3E}">
        <p14:creationId xmlns:p14="http://schemas.microsoft.com/office/powerpoint/2010/main" val="30455722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6C3CCF-5250-4161-A704-9D17ECF6A624}"/>
              </a:ext>
            </a:extLst>
          </p:cNvPr>
          <p:cNvSpPr>
            <a:spLocks noGrp="1"/>
          </p:cNvSpPr>
          <p:nvPr>
            <p:ph type="title"/>
          </p:nvPr>
        </p:nvSpPr>
        <p:spPr/>
        <p:txBody>
          <a:bodyPr/>
          <a:lstStyle/>
          <a:p>
            <a:r>
              <a:rPr lang="it-IT" dirty="0"/>
              <a:t>Obblighi di differimento dell’accesso </a:t>
            </a:r>
            <a:br>
              <a:rPr lang="it-IT" dirty="0"/>
            </a:br>
            <a:r>
              <a:rPr lang="it-IT" sz="3600" dirty="0"/>
              <a:t>(art. 35, c. 2)</a:t>
            </a:r>
          </a:p>
        </p:txBody>
      </p:sp>
      <p:sp>
        <p:nvSpPr>
          <p:cNvPr id="3" name="Segnaposto contenuto 2">
            <a:extLst>
              <a:ext uri="{FF2B5EF4-FFF2-40B4-BE49-F238E27FC236}">
                <a16:creationId xmlns:a16="http://schemas.microsoft.com/office/drawing/2014/main" id="{B31AF92C-9D10-47AB-9C67-24AADA950428}"/>
              </a:ext>
            </a:extLst>
          </p:cNvPr>
          <p:cNvSpPr>
            <a:spLocks noGrp="1"/>
          </p:cNvSpPr>
          <p:nvPr>
            <p:ph idx="1"/>
          </p:nvPr>
        </p:nvSpPr>
        <p:spPr/>
        <p:txBody>
          <a:bodyPr>
            <a:normAutofit fontScale="92500" lnSpcReduction="10000"/>
          </a:bodyPr>
          <a:lstStyle/>
          <a:p>
            <a:pPr marL="0" indent="0" algn="just">
              <a:buNone/>
            </a:pPr>
            <a:r>
              <a:rPr lang="it-IT" dirty="0"/>
              <a:t>a) Nelle procedure aperte: elenco dei soggetti che hanno presentato offerte, fino alla scadenza del termine di presentazione delle stesse;</a:t>
            </a:r>
          </a:p>
          <a:p>
            <a:pPr marL="0" indent="0" algn="just">
              <a:buNone/>
            </a:pPr>
            <a:r>
              <a:rPr lang="it-IT" dirty="0"/>
              <a:t>b) nelle procedure ristrette, negoziate ed informali: elenco dei soggetti che hanno fatto richiesta di invito o manifestato il loro interesse, che sono stati invitati a presentare offerte e che hanno presentato offerte, fino alla scadenza del termine di presentazione delle stesse;</a:t>
            </a:r>
          </a:p>
          <a:p>
            <a:pPr marL="0" indent="0" algn="just">
              <a:buNone/>
            </a:pPr>
            <a:r>
              <a:rPr lang="it-IT" dirty="0"/>
              <a:t>c) domande di partecipazione, atti relativi ai requisiti di partecipazione, verbali relativi all’ammissione, fino all’aggiudicazione;</a:t>
            </a:r>
          </a:p>
          <a:p>
            <a:pPr marL="0" indent="0" algn="just">
              <a:buNone/>
            </a:pPr>
            <a:r>
              <a:rPr lang="it-IT" dirty="0"/>
              <a:t>d) offerte e verbali relativi alla valutazione delle stesse, fino all’aggiudicazione;</a:t>
            </a:r>
          </a:p>
          <a:p>
            <a:pPr marL="0" indent="0" algn="just">
              <a:buNone/>
            </a:pPr>
            <a:r>
              <a:rPr lang="it-IT" dirty="0"/>
              <a:t>e) verifica dell’anomalia dell’offerta, fino all’aggiudicazione.</a:t>
            </a:r>
          </a:p>
        </p:txBody>
      </p:sp>
    </p:spTree>
    <p:extLst>
      <p:ext uri="{BB962C8B-B14F-4D97-AF65-F5344CB8AC3E}">
        <p14:creationId xmlns:p14="http://schemas.microsoft.com/office/powerpoint/2010/main" val="30149355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E137BB-A6F1-4FF8-A45E-73E13380F62F}"/>
              </a:ext>
            </a:extLst>
          </p:cNvPr>
          <p:cNvSpPr>
            <a:spLocks noGrp="1"/>
          </p:cNvSpPr>
          <p:nvPr>
            <p:ph type="title"/>
          </p:nvPr>
        </p:nvSpPr>
        <p:spPr/>
        <p:txBody>
          <a:bodyPr/>
          <a:lstStyle/>
          <a:p>
            <a:r>
              <a:rPr lang="it-IT" dirty="0"/>
              <a:t>Casi di esclusione discrezionale</a:t>
            </a:r>
            <a:br>
              <a:rPr lang="it-IT" dirty="0"/>
            </a:br>
            <a:r>
              <a:rPr lang="it-IT" sz="3600" dirty="0"/>
              <a:t>(art. 35, c. 4, lett. a)</a:t>
            </a:r>
          </a:p>
        </p:txBody>
      </p:sp>
      <p:sp>
        <p:nvSpPr>
          <p:cNvPr id="3" name="Segnaposto contenuto 2">
            <a:extLst>
              <a:ext uri="{FF2B5EF4-FFF2-40B4-BE49-F238E27FC236}">
                <a16:creationId xmlns:a16="http://schemas.microsoft.com/office/drawing/2014/main" id="{9C4B5918-4223-42B8-A646-BFBA153A69D9}"/>
              </a:ext>
            </a:extLst>
          </p:cNvPr>
          <p:cNvSpPr>
            <a:spLocks noGrp="1"/>
          </p:cNvSpPr>
          <p:nvPr>
            <p:ph idx="1"/>
          </p:nvPr>
        </p:nvSpPr>
        <p:spPr/>
        <p:txBody>
          <a:bodyPr>
            <a:normAutofit/>
          </a:bodyPr>
          <a:lstStyle/>
          <a:p>
            <a:pPr algn="just"/>
            <a:r>
              <a:rPr lang="it-IT"/>
              <a:t>Fatta salva </a:t>
            </a:r>
            <a:r>
              <a:rPr lang="it-IT" dirty="0"/>
              <a:t>la disciplina prevista per gli appalti «secretati» o la cui esecuzione richiede speciali misure di sicurezza, il diritto di accesso </a:t>
            </a:r>
            <a:r>
              <a:rPr lang="it-IT" u="sng" dirty="0"/>
              <a:t>può essere escluso </a:t>
            </a:r>
            <a:r>
              <a:rPr lang="it-IT" dirty="0"/>
              <a:t>relativamente alle:</a:t>
            </a:r>
          </a:p>
          <a:p>
            <a:pPr marL="514350" indent="-514350" algn="just">
              <a:buAutoNum type="alphaLcParenR"/>
            </a:pPr>
            <a:r>
              <a:rPr lang="it-IT" dirty="0"/>
              <a:t>informazioni relative alle offerte che costituiscano </a:t>
            </a:r>
            <a:r>
              <a:rPr lang="it-IT" u="sng" dirty="0"/>
              <a:t>segreti tecnici o commerciali</a:t>
            </a:r>
            <a:r>
              <a:rPr lang="it-IT" dirty="0"/>
              <a:t>, secondo motivata e comprovata dichiarazione dell’offerente [ma è sempre autorizzato l’accesso «difensivo», se il richiedente ne prova la necessità per la sua difesa in una specifica controversia (c. 5)]*;</a:t>
            </a:r>
            <a:endParaRPr lang="it-IT" sz="2600" dirty="0"/>
          </a:p>
          <a:p>
            <a:pPr marL="0" indent="0" algn="just">
              <a:buNone/>
            </a:pPr>
            <a:r>
              <a:rPr lang="it-IT" sz="2600" dirty="0"/>
              <a:t>* TAR Campania, Napoli, sez. V, 9 gennaio 2023, n. 196; CDS, III, 16 febbraio 2021, n. 1428.</a:t>
            </a:r>
          </a:p>
        </p:txBody>
      </p:sp>
    </p:spTree>
    <p:extLst>
      <p:ext uri="{BB962C8B-B14F-4D97-AF65-F5344CB8AC3E}">
        <p14:creationId xmlns:p14="http://schemas.microsoft.com/office/powerpoint/2010/main" val="7596836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F4072D-D8D1-4DA5-BEF7-7360A899D82A}"/>
              </a:ext>
            </a:extLst>
          </p:cNvPr>
          <p:cNvSpPr>
            <a:spLocks noGrp="1"/>
          </p:cNvSpPr>
          <p:nvPr>
            <p:ph type="title"/>
          </p:nvPr>
        </p:nvSpPr>
        <p:spPr/>
        <p:txBody>
          <a:bodyPr/>
          <a:lstStyle/>
          <a:p>
            <a:r>
              <a:rPr lang="it-IT" dirty="0"/>
              <a:t>Casi di esclusione vincolata</a:t>
            </a:r>
            <a:br>
              <a:rPr lang="it-IT" dirty="0"/>
            </a:br>
            <a:r>
              <a:rPr lang="it-IT" sz="3600" dirty="0"/>
              <a:t>(art. 35, c. 4, lett. b)</a:t>
            </a:r>
          </a:p>
        </p:txBody>
      </p:sp>
      <p:sp>
        <p:nvSpPr>
          <p:cNvPr id="3" name="Segnaposto contenuto 2">
            <a:extLst>
              <a:ext uri="{FF2B5EF4-FFF2-40B4-BE49-F238E27FC236}">
                <a16:creationId xmlns:a16="http://schemas.microsoft.com/office/drawing/2014/main" id="{B89F82A6-F9B5-445F-B9EE-34DA2DB5D501}"/>
              </a:ext>
            </a:extLst>
          </p:cNvPr>
          <p:cNvSpPr>
            <a:spLocks noGrp="1"/>
          </p:cNvSpPr>
          <p:nvPr>
            <p:ph idx="1"/>
          </p:nvPr>
        </p:nvSpPr>
        <p:spPr>
          <a:xfrm>
            <a:off x="838200" y="1825625"/>
            <a:ext cx="10515600" cy="4351338"/>
          </a:xfrm>
        </p:spPr>
        <p:txBody>
          <a:bodyPr/>
          <a:lstStyle/>
          <a:p>
            <a:pPr algn="just"/>
            <a:r>
              <a:rPr lang="it-IT" dirty="0"/>
              <a:t>il diritto di accesso</a:t>
            </a:r>
            <a:r>
              <a:rPr lang="it-IT" u="sng" dirty="0"/>
              <a:t> deve essere escluso </a:t>
            </a:r>
            <a:r>
              <a:rPr lang="it-IT" dirty="0"/>
              <a:t>relativamente a:</a:t>
            </a:r>
          </a:p>
          <a:p>
            <a:pPr marL="0" indent="0" algn="just">
              <a:buNone/>
            </a:pPr>
            <a:r>
              <a:rPr lang="it-IT" dirty="0"/>
              <a:t>b) 1. </a:t>
            </a:r>
            <a:r>
              <a:rPr lang="it-IT" u="sng" dirty="0"/>
              <a:t>pareri legali</a:t>
            </a:r>
            <a:r>
              <a:rPr lang="it-IT" dirty="0"/>
              <a:t> acquisiti dalla p.a. per la soluzione di liti potenziali o in atto (sono invece accessibili quelli richiesti nella fase istruttoria);</a:t>
            </a:r>
          </a:p>
          <a:p>
            <a:pPr marL="0" indent="0" algn="just">
              <a:buNone/>
            </a:pPr>
            <a:r>
              <a:rPr lang="it-IT" dirty="0"/>
              <a:t>b) 2. </a:t>
            </a:r>
            <a:r>
              <a:rPr lang="it-IT" u="sng" dirty="0"/>
              <a:t>relazioni riservate</a:t>
            </a:r>
            <a:r>
              <a:rPr lang="it-IT" dirty="0"/>
              <a:t> del direttore dei lavori/dell’esecuzione e del collaudatore sulle domande/riserve del soggetto esecutore;</a:t>
            </a:r>
          </a:p>
          <a:p>
            <a:pPr marL="0" indent="0" algn="just">
              <a:buNone/>
            </a:pPr>
            <a:r>
              <a:rPr lang="it-IT" dirty="0"/>
              <a:t>b) 3. </a:t>
            </a:r>
            <a:r>
              <a:rPr lang="it-IT" u="sng" dirty="0"/>
              <a:t>piattaforme digitali</a:t>
            </a:r>
            <a:r>
              <a:rPr lang="it-IT" dirty="0"/>
              <a:t> o </a:t>
            </a:r>
            <a:r>
              <a:rPr lang="it-IT" u="sng" dirty="0"/>
              <a:t>infrastrutture informatiche</a:t>
            </a:r>
            <a:r>
              <a:rPr lang="it-IT" dirty="0"/>
              <a:t> coperte da diritti di privativa intellettuale [ma è sempre autorizzato l’accesso «difensivo», se il richiedente ne prova la necessità per la sua difesa in una specifica controversia (c. 5)].</a:t>
            </a:r>
          </a:p>
        </p:txBody>
      </p:sp>
    </p:spTree>
    <p:extLst>
      <p:ext uri="{BB962C8B-B14F-4D97-AF65-F5344CB8AC3E}">
        <p14:creationId xmlns:p14="http://schemas.microsoft.com/office/powerpoint/2010/main" val="2220453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07E28C-A8DC-4938-A6D8-3F1D3F936394}"/>
              </a:ext>
            </a:extLst>
          </p:cNvPr>
          <p:cNvSpPr>
            <a:spLocks noGrp="1"/>
          </p:cNvSpPr>
          <p:nvPr>
            <p:ph type="title"/>
          </p:nvPr>
        </p:nvSpPr>
        <p:spPr/>
        <p:txBody>
          <a:bodyPr/>
          <a:lstStyle/>
          <a:p>
            <a:r>
              <a:rPr lang="it-IT" dirty="0"/>
              <a:t>rilevanza penale (art. 35, c. 3)</a:t>
            </a:r>
          </a:p>
        </p:txBody>
      </p:sp>
      <p:sp>
        <p:nvSpPr>
          <p:cNvPr id="3" name="Segnaposto contenuto 2">
            <a:extLst>
              <a:ext uri="{FF2B5EF4-FFF2-40B4-BE49-F238E27FC236}">
                <a16:creationId xmlns:a16="http://schemas.microsoft.com/office/drawing/2014/main" id="{8DEB6DD1-8032-4BCB-BE0B-EA801F8D4929}"/>
              </a:ext>
            </a:extLst>
          </p:cNvPr>
          <p:cNvSpPr>
            <a:spLocks noGrp="1"/>
          </p:cNvSpPr>
          <p:nvPr>
            <p:ph idx="1"/>
          </p:nvPr>
        </p:nvSpPr>
        <p:spPr/>
        <p:txBody>
          <a:bodyPr/>
          <a:lstStyle/>
          <a:p>
            <a:pPr algn="just"/>
            <a:r>
              <a:rPr lang="it-IT" dirty="0"/>
              <a:t>della violazione del divieto di ostensione o dell’obbligo di differimento: art. 326 c.p. «Rivelazione ed utilizzazione di segreti di ufficio»</a:t>
            </a:r>
          </a:p>
        </p:txBody>
      </p:sp>
    </p:spTree>
    <p:extLst>
      <p:ext uri="{BB962C8B-B14F-4D97-AF65-F5344CB8AC3E}">
        <p14:creationId xmlns:p14="http://schemas.microsoft.com/office/powerpoint/2010/main" val="1233129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1EFA5D-9FAD-4A09-9EFD-F8A7230564FD}"/>
              </a:ext>
            </a:extLst>
          </p:cNvPr>
          <p:cNvSpPr>
            <a:spLocks noGrp="1"/>
          </p:cNvSpPr>
          <p:nvPr>
            <p:ph type="title"/>
          </p:nvPr>
        </p:nvSpPr>
        <p:spPr/>
        <p:txBody>
          <a:bodyPr/>
          <a:lstStyle/>
          <a:p>
            <a:r>
              <a:rPr lang="it-IT" dirty="0"/>
              <a:t>TAR Campania, Napoli, sez. V, 09/01/2023, n. 196</a:t>
            </a:r>
          </a:p>
        </p:txBody>
      </p:sp>
      <p:sp>
        <p:nvSpPr>
          <p:cNvPr id="3" name="Segnaposto contenuto 2">
            <a:extLst>
              <a:ext uri="{FF2B5EF4-FFF2-40B4-BE49-F238E27FC236}">
                <a16:creationId xmlns:a16="http://schemas.microsoft.com/office/drawing/2014/main" id="{C066BF57-4D09-40F0-9642-291B36B881C6}"/>
              </a:ext>
            </a:extLst>
          </p:cNvPr>
          <p:cNvSpPr>
            <a:spLocks noGrp="1"/>
          </p:cNvSpPr>
          <p:nvPr>
            <p:ph idx="1"/>
          </p:nvPr>
        </p:nvSpPr>
        <p:spPr/>
        <p:txBody>
          <a:bodyPr>
            <a:normAutofit lnSpcReduction="10000"/>
          </a:bodyPr>
          <a:lstStyle/>
          <a:p>
            <a:pPr algn="just"/>
            <a:r>
              <a:rPr lang="it-IT" dirty="0"/>
              <a:t>In una procedura aperta per l’affidamento triennale del servizio di prenotazione delle prestazioni sanitarie e cassa CUP, la seconda in graduatoria aveva chiesto l’accesso all’offerta tecnica, all’offerta economica, alle giustificazioni e ai chiarimenti forniti dall’aggiudicataria; anche a seguito di opposizione di quest’ultima, la ASL aveva negato l’accesso, facendo valere il segreto tecnico e commerciale. </a:t>
            </a:r>
          </a:p>
          <a:p>
            <a:pPr algn="just"/>
            <a:r>
              <a:rPr lang="it-IT" dirty="0"/>
              <a:t>Il TAR ha ritenuto prevalente l’accesso in quanto difensivo (preordinato all’esercizio del diritto di difesa); pertanto ha accolto il ricorso avverso il diniego di accesso e ha ordinato all’amministrazione di esibire i documenti richiesti dalla società ricorrente.</a:t>
            </a:r>
          </a:p>
        </p:txBody>
      </p:sp>
    </p:spTree>
    <p:extLst>
      <p:ext uri="{BB962C8B-B14F-4D97-AF65-F5344CB8AC3E}">
        <p14:creationId xmlns:p14="http://schemas.microsoft.com/office/powerpoint/2010/main" val="41192218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2C7168-A7B9-44A2-8169-C90BEABAB468}"/>
              </a:ext>
            </a:extLst>
          </p:cNvPr>
          <p:cNvSpPr>
            <a:spLocks noGrp="1"/>
          </p:cNvSpPr>
          <p:nvPr>
            <p:ph type="title"/>
          </p:nvPr>
        </p:nvSpPr>
        <p:spPr/>
        <p:txBody>
          <a:bodyPr/>
          <a:lstStyle/>
          <a:p>
            <a:r>
              <a:rPr lang="it-IT" dirty="0"/>
              <a:t>Cons. Stato, sez. III, 16/02/2021, n. 1428</a:t>
            </a:r>
          </a:p>
        </p:txBody>
      </p:sp>
      <p:sp>
        <p:nvSpPr>
          <p:cNvPr id="3" name="Segnaposto contenuto 2">
            <a:extLst>
              <a:ext uri="{FF2B5EF4-FFF2-40B4-BE49-F238E27FC236}">
                <a16:creationId xmlns:a16="http://schemas.microsoft.com/office/drawing/2014/main" id="{EDA60A62-FA41-4216-BF06-1757EC7F6CD9}"/>
              </a:ext>
            </a:extLst>
          </p:cNvPr>
          <p:cNvSpPr>
            <a:spLocks noGrp="1"/>
          </p:cNvSpPr>
          <p:nvPr>
            <p:ph idx="1"/>
          </p:nvPr>
        </p:nvSpPr>
        <p:spPr/>
        <p:txBody>
          <a:bodyPr>
            <a:normAutofit lnSpcReduction="10000"/>
          </a:bodyPr>
          <a:lstStyle/>
          <a:p>
            <a:pPr algn="just"/>
            <a:r>
              <a:rPr lang="it-IT" dirty="0"/>
              <a:t>Procedura negoziata per l’aggiudicazione della fornitura di contenitori per il trasporto di emocomponenti per l’U.O.C. di medicina trasfusionale. Partecipano due imprese, una delle quali si aggiudica l’appalto. L’altra chiede l’accesso ai contenuti dell’offerta tecnica dell’aggiudicataria e a tutti i verbali di gara, al dichiarato fine di agire in giudizio; l’aggiudicataria si oppone. La ASL trasmette l’aggiudicazione e i verbali di gara, ma nega l’accesso all’offerta e alla documentazione tecnica, a causa dell’opposizione dell’altra impresa. Inoltre il diniego è motivato con l’omessa impugnativa dell’aggiudicazione da parte della richiedente. Quest’ultima propone ricorso al TAR ex art. 116 </a:t>
            </a:r>
            <a:r>
              <a:rPr lang="it-IT" dirty="0" err="1"/>
              <a:t>c.p.a</a:t>
            </a:r>
            <a:r>
              <a:rPr lang="it-IT" dirty="0"/>
              <a:t>. Il ricorso è rigettato, per non avere la ricorrente impugnato l’aggiudicazione.  </a:t>
            </a:r>
          </a:p>
        </p:txBody>
      </p:sp>
    </p:spTree>
    <p:extLst>
      <p:ext uri="{BB962C8B-B14F-4D97-AF65-F5344CB8AC3E}">
        <p14:creationId xmlns:p14="http://schemas.microsoft.com/office/powerpoint/2010/main" val="39940232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30CE56-4352-4379-936E-953EA90D9141}"/>
              </a:ext>
            </a:extLst>
          </p:cNvPr>
          <p:cNvSpPr>
            <a:spLocks noGrp="1"/>
          </p:cNvSpPr>
          <p:nvPr>
            <p:ph type="title"/>
          </p:nvPr>
        </p:nvSpPr>
        <p:spPr/>
        <p:txBody>
          <a:bodyPr/>
          <a:lstStyle/>
          <a:p>
            <a:r>
              <a:rPr lang="it-IT" dirty="0"/>
              <a:t>… segue </a:t>
            </a:r>
          </a:p>
        </p:txBody>
      </p:sp>
      <p:sp>
        <p:nvSpPr>
          <p:cNvPr id="3" name="Segnaposto contenuto 2">
            <a:extLst>
              <a:ext uri="{FF2B5EF4-FFF2-40B4-BE49-F238E27FC236}">
                <a16:creationId xmlns:a16="http://schemas.microsoft.com/office/drawing/2014/main" id="{22CDCBCF-76B4-48E7-BBCB-01C34CC0454A}"/>
              </a:ext>
            </a:extLst>
          </p:cNvPr>
          <p:cNvSpPr>
            <a:spLocks noGrp="1"/>
          </p:cNvSpPr>
          <p:nvPr>
            <p:ph idx="1"/>
          </p:nvPr>
        </p:nvSpPr>
        <p:spPr/>
        <p:txBody>
          <a:bodyPr>
            <a:normAutofit fontScale="92500"/>
          </a:bodyPr>
          <a:lstStyle/>
          <a:p>
            <a:pPr algn="just"/>
            <a:r>
              <a:rPr lang="it-IT" dirty="0"/>
              <a:t>Il TAR ha dato prevalenza alle esigenze di riservatezza, non sussistendo – data la mancata impugnativa – ragioni di tutela giudiziaria.</a:t>
            </a:r>
          </a:p>
          <a:p>
            <a:pPr algn="just"/>
            <a:r>
              <a:rPr lang="it-IT" dirty="0"/>
              <a:t>Il Consiglio di Stato accoglie l’appello. Ritiene che l’istanza di accesso fosse sufficientemente specifica nel dimostrare la necessità dell’accesso ai fini della tutela in giudizio. Richiama AP 12/2020 secondo la quale, qualora l’amministrazione impedisca la tempestiva conoscenza degli atti di gara, il termine per impugnare questi ultimi comincia a decorrere solo da quando l’interessato li abbia conosciuti. Si cita inoltre AP 19/2020 sulla strumentalità dell’accesso documentale ai fini della tutela di situazioni finali e sostanziali, che ha escluso che la pendenza di una lite costituisca condizione necessaria per consentire l’accesso.   </a:t>
            </a:r>
          </a:p>
        </p:txBody>
      </p:sp>
    </p:spTree>
    <p:extLst>
      <p:ext uri="{BB962C8B-B14F-4D97-AF65-F5344CB8AC3E}">
        <p14:creationId xmlns:p14="http://schemas.microsoft.com/office/powerpoint/2010/main" val="5348456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54A9D2-370C-4A6D-B2B6-B246FC77ED4A}"/>
              </a:ext>
            </a:extLst>
          </p:cNvPr>
          <p:cNvSpPr>
            <a:spLocks noGrp="1"/>
          </p:cNvSpPr>
          <p:nvPr>
            <p:ph type="title"/>
          </p:nvPr>
        </p:nvSpPr>
        <p:spPr/>
        <p:txBody>
          <a:bodyPr/>
          <a:lstStyle/>
          <a:p>
            <a:r>
              <a:rPr lang="it-IT" dirty="0"/>
              <a:t>… segue</a:t>
            </a:r>
          </a:p>
        </p:txBody>
      </p:sp>
      <p:sp>
        <p:nvSpPr>
          <p:cNvPr id="3" name="Segnaposto contenuto 2">
            <a:extLst>
              <a:ext uri="{FF2B5EF4-FFF2-40B4-BE49-F238E27FC236}">
                <a16:creationId xmlns:a16="http://schemas.microsoft.com/office/drawing/2014/main" id="{F34B8CC7-C0B7-4949-949E-4F02E49029B2}"/>
              </a:ext>
            </a:extLst>
          </p:cNvPr>
          <p:cNvSpPr>
            <a:spLocks noGrp="1"/>
          </p:cNvSpPr>
          <p:nvPr>
            <p:ph idx="1"/>
          </p:nvPr>
        </p:nvSpPr>
        <p:spPr/>
        <p:txBody>
          <a:bodyPr>
            <a:normAutofit fontScale="92500" lnSpcReduction="10000"/>
          </a:bodyPr>
          <a:lstStyle/>
          <a:p>
            <a:r>
              <a:rPr lang="it-IT" dirty="0"/>
              <a:t>Inoltre secondo il Consiglio di Stato è illegittima l’integrale sottrazione all’accesso dell’offerta tecnica; il segreto tecnico o commerciale avrebbe potuto sussistere solo su specifici aspetti dell’offerta, che si sarebbero potuti oscurare (ad es. in presenza di specifici brevetti).</a:t>
            </a:r>
          </a:p>
          <a:p>
            <a:r>
              <a:rPr lang="it-IT" dirty="0"/>
              <a:t>La disciplina applicabile </a:t>
            </a:r>
            <a:r>
              <a:rPr lang="it-IT" dirty="0" err="1"/>
              <a:t>ratione</a:t>
            </a:r>
            <a:r>
              <a:rPr lang="it-IT" dirty="0"/>
              <a:t> temporis (vecchio codice dei contratti pubblici) deve essere interpretata nel senso che non è indispensabile, ai fini dell’accesso, che il documento richiesto debba essere utilizzato in uno specifico giudizio.</a:t>
            </a:r>
          </a:p>
          <a:p>
            <a:r>
              <a:rPr lang="it-IT" dirty="0"/>
              <a:t>È piuttosto onere del controinteressato attestare espressamente il carattere riservato dell’informazione e dimostrare con «motivata e comprovata dichiarazione» l’effettiva sussistenza di un segreto industriale o commerciale meritevole di salvaguardia. </a:t>
            </a:r>
          </a:p>
        </p:txBody>
      </p:sp>
    </p:spTree>
    <p:extLst>
      <p:ext uri="{BB962C8B-B14F-4D97-AF65-F5344CB8AC3E}">
        <p14:creationId xmlns:p14="http://schemas.microsoft.com/office/powerpoint/2010/main" val="4008269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CE5449-6B2B-4F9F-8863-A36E3EA2EC74}"/>
              </a:ext>
            </a:extLst>
          </p:cNvPr>
          <p:cNvSpPr>
            <a:spLocks noGrp="1"/>
          </p:cNvSpPr>
          <p:nvPr>
            <p:ph type="title"/>
          </p:nvPr>
        </p:nvSpPr>
        <p:spPr/>
        <p:txBody>
          <a:bodyPr/>
          <a:lstStyle/>
          <a:p>
            <a:r>
              <a:rPr lang="it-IT" dirty="0"/>
              <a:t>Accesso civico</a:t>
            </a:r>
          </a:p>
        </p:txBody>
      </p:sp>
      <p:sp>
        <p:nvSpPr>
          <p:cNvPr id="3" name="Segnaposto contenuto 2">
            <a:extLst>
              <a:ext uri="{FF2B5EF4-FFF2-40B4-BE49-F238E27FC236}">
                <a16:creationId xmlns:a16="http://schemas.microsoft.com/office/drawing/2014/main" id="{73E19E93-D786-419E-8FDC-D06C01ADFBE4}"/>
              </a:ext>
            </a:extLst>
          </p:cNvPr>
          <p:cNvSpPr>
            <a:spLocks noGrp="1"/>
          </p:cNvSpPr>
          <p:nvPr>
            <p:ph idx="1"/>
          </p:nvPr>
        </p:nvSpPr>
        <p:spPr/>
        <p:txBody>
          <a:bodyPr>
            <a:normAutofit/>
          </a:bodyPr>
          <a:lstStyle/>
          <a:p>
            <a:pPr algn="just">
              <a:buFont typeface="Wingdings" panose="05000000000000000000" pitchFamily="2" charset="2"/>
              <a:buChar char="Ø"/>
            </a:pPr>
            <a:r>
              <a:rPr lang="it-IT" dirty="0">
                <a:solidFill>
                  <a:srgbClr val="FF0000"/>
                </a:solidFill>
              </a:rPr>
              <a:t>Semplice</a:t>
            </a:r>
            <a:r>
              <a:rPr lang="it-IT" dirty="0"/>
              <a:t>: art. 5, c. 1, d. lgs. n. 33/2013</a:t>
            </a:r>
          </a:p>
          <a:p>
            <a:pPr algn="just"/>
            <a:r>
              <a:rPr lang="it-IT" dirty="0"/>
              <a:t> </a:t>
            </a:r>
            <a:r>
              <a:rPr lang="it-IT" u="sng" dirty="0"/>
              <a:t>Oggetto</a:t>
            </a:r>
            <a:r>
              <a:rPr lang="it-IT" dirty="0"/>
              <a:t>: documenti, informazioni o dati per i quali v’è obbligo di pubblicazione, qualora la pubblicazione sia stata omessa.</a:t>
            </a:r>
          </a:p>
          <a:p>
            <a:pPr algn="just">
              <a:buFont typeface="Wingdings" panose="05000000000000000000" pitchFamily="2" charset="2"/>
              <a:buChar char="Ø"/>
            </a:pPr>
            <a:r>
              <a:rPr lang="it-IT" dirty="0">
                <a:solidFill>
                  <a:srgbClr val="FF0000"/>
                </a:solidFill>
              </a:rPr>
              <a:t>Generalizzato</a:t>
            </a:r>
            <a:r>
              <a:rPr lang="it-IT" dirty="0"/>
              <a:t>: art. 5, c. 2, d. lgs. n. 33/2013</a:t>
            </a:r>
          </a:p>
          <a:p>
            <a:pPr algn="just"/>
            <a:r>
              <a:rPr lang="it-IT" dirty="0"/>
              <a:t> </a:t>
            </a:r>
            <a:r>
              <a:rPr lang="it-IT" u="sng" dirty="0"/>
              <a:t>Oggetto</a:t>
            </a:r>
            <a:r>
              <a:rPr lang="it-IT" dirty="0"/>
              <a:t>: dati e documenti ulteriori rispetto a quelli oggetto di pubblicazione, nel rispetto dei limiti ex art. 5-bis.</a:t>
            </a:r>
          </a:p>
          <a:p>
            <a:pPr algn="just"/>
            <a:endParaRPr lang="it-IT" dirty="0"/>
          </a:p>
          <a:p>
            <a:pPr marL="0" indent="0" algn="just">
              <a:buNone/>
            </a:pPr>
            <a:r>
              <a:rPr lang="it-IT" dirty="0"/>
              <a:t>			 → </a:t>
            </a:r>
            <a:r>
              <a:rPr lang="it-IT" u="sng" dirty="0"/>
              <a:t>diversità di </a:t>
            </a:r>
            <a:r>
              <a:rPr lang="it-IT" i="1" u="sng" dirty="0"/>
              <a:t>ratio</a:t>
            </a:r>
            <a:r>
              <a:rPr lang="it-IT" u="sng" dirty="0"/>
              <a:t> tra i due istituti</a:t>
            </a:r>
          </a:p>
        </p:txBody>
      </p:sp>
    </p:spTree>
    <p:extLst>
      <p:ext uri="{BB962C8B-B14F-4D97-AF65-F5344CB8AC3E}">
        <p14:creationId xmlns:p14="http://schemas.microsoft.com/office/powerpoint/2010/main" val="2018547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545F84-A840-4727-A5E9-E7146757E2D1}"/>
              </a:ext>
            </a:extLst>
          </p:cNvPr>
          <p:cNvSpPr>
            <a:spLocks noGrp="1"/>
          </p:cNvSpPr>
          <p:nvPr>
            <p:ph type="title"/>
          </p:nvPr>
        </p:nvSpPr>
        <p:spPr/>
        <p:txBody>
          <a:bodyPr/>
          <a:lstStyle/>
          <a:p>
            <a:r>
              <a:rPr lang="it-IT" dirty="0"/>
              <a:t>Aspetti comuni</a:t>
            </a:r>
          </a:p>
        </p:txBody>
      </p:sp>
      <p:sp>
        <p:nvSpPr>
          <p:cNvPr id="3" name="Segnaposto contenuto 2">
            <a:extLst>
              <a:ext uri="{FF2B5EF4-FFF2-40B4-BE49-F238E27FC236}">
                <a16:creationId xmlns:a16="http://schemas.microsoft.com/office/drawing/2014/main" id="{0FFAC90E-B924-41FA-A708-ED5C02A122AD}"/>
              </a:ext>
            </a:extLst>
          </p:cNvPr>
          <p:cNvSpPr>
            <a:spLocks noGrp="1"/>
          </p:cNvSpPr>
          <p:nvPr>
            <p:ph idx="1"/>
          </p:nvPr>
        </p:nvSpPr>
        <p:spPr/>
        <p:txBody>
          <a:bodyPr>
            <a:normAutofit/>
          </a:bodyPr>
          <a:lstStyle/>
          <a:p>
            <a:pPr algn="just">
              <a:buFontTx/>
              <a:buChar char="-"/>
            </a:pPr>
            <a:r>
              <a:rPr lang="it-IT" dirty="0"/>
              <a:t>Legittimazione soggettiva illimitata («chiunque»).</a:t>
            </a:r>
          </a:p>
          <a:p>
            <a:pPr algn="just">
              <a:buFontTx/>
              <a:buChar char="-"/>
            </a:pPr>
            <a:r>
              <a:rPr lang="it-IT" dirty="0"/>
              <a:t>L’istanza identifica i dati/informazioni/documenti, non deve essere motivata e può essere trasmessa per via telematica.</a:t>
            </a:r>
          </a:p>
          <a:p>
            <a:pPr algn="just">
              <a:buFontTx/>
              <a:buChar char="-"/>
            </a:pPr>
            <a:r>
              <a:rPr lang="it-IT" dirty="0"/>
              <a:t>Il procedimento deve concludersi nel termine di 30 gg. dalla presentazione dell’istanza con provvedimento espresso e motivato (accoglimento, rigetto o mancata risposta).</a:t>
            </a:r>
          </a:p>
          <a:p>
            <a:pPr algn="just">
              <a:buFontTx/>
              <a:buChar char="-"/>
            </a:pPr>
            <a:r>
              <a:rPr lang="it-IT" dirty="0"/>
              <a:t>In caso di rigetto o mancata risposta è esperibile ricorso al TAR ex art. 116 </a:t>
            </a:r>
            <a:r>
              <a:rPr lang="it-IT" dirty="0" err="1"/>
              <a:t>c.p.a</a:t>
            </a:r>
            <a:r>
              <a:rPr lang="it-IT" dirty="0"/>
              <a:t>.</a:t>
            </a:r>
          </a:p>
        </p:txBody>
      </p:sp>
    </p:spTree>
    <p:extLst>
      <p:ext uri="{BB962C8B-B14F-4D97-AF65-F5344CB8AC3E}">
        <p14:creationId xmlns:p14="http://schemas.microsoft.com/office/powerpoint/2010/main" val="390084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7D15E2-BEF1-45BC-B39E-234A279AC6C8}"/>
              </a:ext>
            </a:extLst>
          </p:cNvPr>
          <p:cNvSpPr>
            <a:spLocks noGrp="1"/>
          </p:cNvSpPr>
          <p:nvPr>
            <p:ph type="title"/>
          </p:nvPr>
        </p:nvSpPr>
        <p:spPr/>
        <p:txBody>
          <a:bodyPr/>
          <a:lstStyle/>
          <a:p>
            <a:r>
              <a:rPr lang="it-IT" dirty="0"/>
              <a:t>Accesso civico semplice</a:t>
            </a:r>
          </a:p>
        </p:txBody>
      </p:sp>
      <p:sp>
        <p:nvSpPr>
          <p:cNvPr id="3" name="Segnaposto contenuto 2">
            <a:extLst>
              <a:ext uri="{FF2B5EF4-FFF2-40B4-BE49-F238E27FC236}">
                <a16:creationId xmlns:a16="http://schemas.microsoft.com/office/drawing/2014/main" id="{27FEA02F-5E37-4019-9C63-FA795278C84F}"/>
              </a:ext>
            </a:extLst>
          </p:cNvPr>
          <p:cNvSpPr>
            <a:spLocks noGrp="1"/>
          </p:cNvSpPr>
          <p:nvPr>
            <p:ph idx="1"/>
          </p:nvPr>
        </p:nvSpPr>
        <p:spPr/>
        <p:txBody>
          <a:bodyPr>
            <a:normAutofit fontScale="92500" lnSpcReduction="10000"/>
          </a:bodyPr>
          <a:lstStyle/>
          <a:p>
            <a:pPr algn="just"/>
            <a:r>
              <a:rPr lang="it-IT" dirty="0"/>
              <a:t>L’istanza va presentata al RPCT.</a:t>
            </a:r>
          </a:p>
          <a:p>
            <a:pPr algn="just"/>
            <a:r>
              <a:rPr lang="it-IT" dirty="0"/>
              <a:t>Può essere respinta solo affermando che i dati richiesti non sono tra quelli che devono essere pubblicati.</a:t>
            </a:r>
          </a:p>
          <a:p>
            <a:pPr algn="just"/>
            <a:r>
              <a:rPr lang="it-IT" dirty="0"/>
              <a:t>In caso di accoglimento, la PA provvede a pubblicare i dati, indicando al richiedente il collegamento ipertestuale.</a:t>
            </a:r>
          </a:p>
          <a:p>
            <a:pPr algn="just"/>
            <a:r>
              <a:rPr lang="it-IT" dirty="0"/>
              <a:t>In caso di ritardo o mancata risposta del RPCT, il richiedente può rivolgersi al titolare del potere sostitutivo ex art. 2, c. 9-bis, l. n. 241/1990 o agire ex art. 116 </a:t>
            </a:r>
            <a:r>
              <a:rPr lang="it-IT" dirty="0" err="1"/>
              <a:t>c.p.a</a:t>
            </a:r>
            <a:r>
              <a:rPr lang="it-IT" dirty="0"/>
              <a:t>. (anche in caso di decisione negativa).</a:t>
            </a:r>
          </a:p>
          <a:p>
            <a:pPr algn="just"/>
            <a:r>
              <a:rPr lang="it-IT" dirty="0"/>
              <a:t>L’interessato può segnalare all’ANAC l’omessa pubblicazione; ma l’ANAC non interviene se la segnalazione non è preceduta dall’esercizio dell’accesso civico.</a:t>
            </a:r>
          </a:p>
        </p:txBody>
      </p:sp>
    </p:spTree>
    <p:extLst>
      <p:ext uri="{BB962C8B-B14F-4D97-AF65-F5344CB8AC3E}">
        <p14:creationId xmlns:p14="http://schemas.microsoft.com/office/powerpoint/2010/main" val="721585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C2E263-81E2-4B7A-8B2A-FD3BEA3B5F29}"/>
              </a:ext>
            </a:extLst>
          </p:cNvPr>
          <p:cNvSpPr>
            <a:spLocks noGrp="1"/>
          </p:cNvSpPr>
          <p:nvPr>
            <p:ph type="title"/>
          </p:nvPr>
        </p:nvSpPr>
        <p:spPr/>
        <p:txBody>
          <a:bodyPr/>
          <a:lstStyle/>
          <a:p>
            <a:r>
              <a:rPr lang="it-IT" dirty="0"/>
              <a:t>Accesso civico generalizzato</a:t>
            </a:r>
          </a:p>
        </p:txBody>
      </p:sp>
      <p:sp>
        <p:nvSpPr>
          <p:cNvPr id="3" name="Segnaposto contenuto 2">
            <a:extLst>
              <a:ext uri="{FF2B5EF4-FFF2-40B4-BE49-F238E27FC236}">
                <a16:creationId xmlns:a16="http://schemas.microsoft.com/office/drawing/2014/main" id="{49A78439-321C-4B2D-865C-4DBF6B276463}"/>
              </a:ext>
            </a:extLst>
          </p:cNvPr>
          <p:cNvSpPr>
            <a:spLocks noGrp="1"/>
          </p:cNvSpPr>
          <p:nvPr>
            <p:ph idx="1"/>
          </p:nvPr>
        </p:nvSpPr>
        <p:spPr/>
        <p:txBody>
          <a:bodyPr>
            <a:normAutofit lnSpcReduction="10000"/>
          </a:bodyPr>
          <a:lstStyle/>
          <a:p>
            <a:pPr algn="just"/>
            <a:r>
              <a:rPr lang="it-IT" dirty="0"/>
              <a:t>L’istanza va presentata all’ufficio che detiene il documento, all’U.R.P. o all’ufficio indicato nella sezione «Amministrazione Trasparente».</a:t>
            </a:r>
          </a:p>
          <a:p>
            <a:pPr algn="just"/>
            <a:r>
              <a:rPr lang="it-IT" dirty="0"/>
              <a:t>Il rilascio è gratuito, salvo il rimborso del costo di riproduzione.</a:t>
            </a:r>
          </a:p>
          <a:p>
            <a:pPr algn="just"/>
            <a:r>
              <a:rPr lang="it-IT" dirty="0"/>
              <a:t>Non può avere ad oggetto le informazioni che richiedano un’attività di elaborazione dei dati detenuti dall’amministrazione.</a:t>
            </a:r>
          </a:p>
          <a:p>
            <a:pPr algn="just"/>
            <a:r>
              <a:rPr lang="it-IT" dirty="0"/>
              <a:t>Sono inammissibili le richieste meramente esplorative o «massive» (cioè di un numero irragionevole di documenti).</a:t>
            </a:r>
          </a:p>
          <a:p>
            <a:pPr algn="just"/>
            <a:r>
              <a:rPr lang="it-IT" dirty="0"/>
              <a:t>L’istanza va comunicata agli eventuali controinteressati, che hanno 10 gg. per presentare motivata opposizione (sospensione dei termini).</a:t>
            </a:r>
          </a:p>
          <a:p>
            <a:pPr algn="just"/>
            <a:r>
              <a:rPr lang="it-IT" dirty="0"/>
              <a:t>La decisione va comunicata al richiedente e ai controinteressati.</a:t>
            </a:r>
          </a:p>
        </p:txBody>
      </p:sp>
    </p:spTree>
    <p:extLst>
      <p:ext uri="{BB962C8B-B14F-4D97-AF65-F5344CB8AC3E}">
        <p14:creationId xmlns:p14="http://schemas.microsoft.com/office/powerpoint/2010/main" val="1964873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5E3893-376F-4DA5-814E-2578B8F1E243}"/>
              </a:ext>
            </a:extLst>
          </p:cNvPr>
          <p:cNvSpPr>
            <a:spLocks noGrp="1"/>
          </p:cNvSpPr>
          <p:nvPr>
            <p:ph type="title"/>
          </p:nvPr>
        </p:nvSpPr>
        <p:spPr/>
        <p:txBody>
          <a:bodyPr/>
          <a:lstStyle/>
          <a:p>
            <a:r>
              <a:rPr lang="it-IT" dirty="0"/>
              <a:t>… segue </a:t>
            </a:r>
          </a:p>
        </p:txBody>
      </p:sp>
      <p:sp>
        <p:nvSpPr>
          <p:cNvPr id="3" name="Segnaposto contenuto 2">
            <a:extLst>
              <a:ext uri="{FF2B5EF4-FFF2-40B4-BE49-F238E27FC236}">
                <a16:creationId xmlns:a16="http://schemas.microsoft.com/office/drawing/2014/main" id="{18976E95-D92F-4504-A7D6-A0957506049A}"/>
              </a:ext>
            </a:extLst>
          </p:cNvPr>
          <p:cNvSpPr>
            <a:spLocks noGrp="1"/>
          </p:cNvSpPr>
          <p:nvPr>
            <p:ph idx="1"/>
          </p:nvPr>
        </p:nvSpPr>
        <p:spPr/>
        <p:txBody>
          <a:bodyPr>
            <a:normAutofit fontScale="92500" lnSpcReduction="10000"/>
          </a:bodyPr>
          <a:lstStyle/>
          <a:p>
            <a:pPr algn="just"/>
            <a:r>
              <a:rPr lang="it-IT" dirty="0"/>
              <a:t>In caso di accoglimento, l’amministrazione trasmette tempestivamente al richiedente i dati richiesti.</a:t>
            </a:r>
          </a:p>
          <a:p>
            <a:pPr algn="just"/>
            <a:r>
              <a:rPr lang="it-IT" dirty="0"/>
              <a:t>In caso di accoglimento nonostante opposizione, i dati sono trasmessi non prima di 15 gg. dalla comunicazione dell’esito al controinteressato.</a:t>
            </a:r>
          </a:p>
          <a:p>
            <a:pPr algn="just"/>
            <a:r>
              <a:rPr lang="it-IT" dirty="0"/>
              <a:t>La decisione negativa deve essere motivata sulla base dell’art. 5-bis.</a:t>
            </a:r>
          </a:p>
          <a:p>
            <a:pPr algn="just"/>
            <a:r>
              <a:rPr lang="it-IT" dirty="0"/>
              <a:t>In caso di diniego o mancata risposta, è ammessa richiesta di riesame al RPCT, che decide entro 20 gg., sentito il Garante privacy - ove vi siano esigenze di protezione di dati personali - che si pronuncia entro 10 gg. (sospensione dei termini).</a:t>
            </a:r>
          </a:p>
          <a:p>
            <a:pPr algn="just"/>
            <a:r>
              <a:rPr lang="it-IT" dirty="0"/>
              <a:t>Avverso la decisione negativa dell’amministrazione e avverso quella negativa del RPCT, è ammesso ricorso al TAR ex art. 116 </a:t>
            </a:r>
            <a:r>
              <a:rPr lang="it-IT" dirty="0" err="1"/>
              <a:t>c.p.a</a:t>
            </a:r>
            <a:r>
              <a:rPr lang="it-IT" dirty="0"/>
              <a:t>.</a:t>
            </a:r>
          </a:p>
        </p:txBody>
      </p:sp>
    </p:spTree>
    <p:extLst>
      <p:ext uri="{BB962C8B-B14F-4D97-AF65-F5344CB8AC3E}">
        <p14:creationId xmlns:p14="http://schemas.microsoft.com/office/powerpoint/2010/main" val="1689203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FC77E1-4AB8-4779-9A09-E20B877509E7}"/>
              </a:ext>
            </a:extLst>
          </p:cNvPr>
          <p:cNvSpPr>
            <a:spLocks noGrp="1"/>
          </p:cNvSpPr>
          <p:nvPr>
            <p:ph type="title"/>
          </p:nvPr>
        </p:nvSpPr>
        <p:spPr/>
        <p:txBody>
          <a:bodyPr/>
          <a:lstStyle/>
          <a:p>
            <a:r>
              <a:rPr lang="it-IT" dirty="0"/>
              <a:t>… segue</a:t>
            </a:r>
          </a:p>
        </p:txBody>
      </p:sp>
      <p:sp>
        <p:nvSpPr>
          <p:cNvPr id="3" name="Segnaposto contenuto 2">
            <a:extLst>
              <a:ext uri="{FF2B5EF4-FFF2-40B4-BE49-F238E27FC236}">
                <a16:creationId xmlns:a16="http://schemas.microsoft.com/office/drawing/2014/main" id="{7930C012-FDA1-4D4C-9FD0-568921EDFE6C}"/>
              </a:ext>
            </a:extLst>
          </p:cNvPr>
          <p:cNvSpPr>
            <a:spLocks noGrp="1"/>
          </p:cNvSpPr>
          <p:nvPr>
            <p:ph idx="1"/>
          </p:nvPr>
        </p:nvSpPr>
        <p:spPr/>
        <p:txBody>
          <a:bodyPr>
            <a:normAutofit fontScale="92500" lnSpcReduction="20000"/>
          </a:bodyPr>
          <a:lstStyle/>
          <a:p>
            <a:pPr algn="just"/>
            <a:r>
              <a:rPr lang="it-IT" dirty="0"/>
              <a:t>In caso di amministrazioni regionali e locali, il richiedente può altresì presentare ricorso al difensore civico territorialmente competente, da notificare all’amministrazione.</a:t>
            </a:r>
          </a:p>
          <a:p>
            <a:pPr algn="just"/>
            <a:r>
              <a:rPr lang="it-IT" dirty="0"/>
              <a:t>Il difensore si pronuncia entro 30 gg., sentito il Garante privacy - ove vi siano esigenze di protezione di dati personali - che si pronuncia entro 10 gg. (sospensione dei termini).</a:t>
            </a:r>
          </a:p>
          <a:p>
            <a:pPr algn="just"/>
            <a:r>
              <a:rPr lang="it-IT" dirty="0"/>
              <a:t>Se il difensore ritiene illegittimo il diniego ne informa il richiedente e lo comunica all’amministrazione; se questa non conferma il diniego entro 30 gg., l’accesso è consentito.</a:t>
            </a:r>
          </a:p>
          <a:p>
            <a:pPr algn="just"/>
            <a:r>
              <a:rPr lang="it-IT" dirty="0"/>
              <a:t>Avverso la decisione del difensore civico è ammesso ricorso ex art. 116 </a:t>
            </a:r>
            <a:r>
              <a:rPr lang="it-IT" dirty="0" err="1"/>
              <a:t>c.p.a</a:t>
            </a:r>
            <a:r>
              <a:rPr lang="it-IT" dirty="0"/>
              <a:t>.</a:t>
            </a:r>
          </a:p>
          <a:p>
            <a:pPr algn="just"/>
            <a:r>
              <a:rPr lang="it-IT" dirty="0"/>
              <a:t>In caso di </a:t>
            </a:r>
            <a:r>
              <a:rPr lang="it-IT" dirty="0">
                <a:highlight>
                  <a:srgbClr val="FFFF00"/>
                </a:highlight>
              </a:rPr>
              <a:t>accoglimento</a:t>
            </a:r>
            <a:r>
              <a:rPr lang="it-IT" dirty="0"/>
              <a:t> della richiesta di accesso, il controinteressato può presentare istanza di riesame al </a:t>
            </a:r>
            <a:r>
              <a:rPr lang="it-IT" dirty="0">
                <a:highlight>
                  <a:srgbClr val="FFFF00"/>
                </a:highlight>
              </a:rPr>
              <a:t>RPCT</a:t>
            </a:r>
            <a:r>
              <a:rPr lang="it-IT" dirty="0"/>
              <a:t> e ricorso al </a:t>
            </a:r>
            <a:r>
              <a:rPr lang="it-IT" dirty="0">
                <a:highlight>
                  <a:srgbClr val="FFFF00"/>
                </a:highlight>
              </a:rPr>
              <a:t>difensore civico</a:t>
            </a:r>
            <a:r>
              <a:rPr lang="it-IT" dirty="0"/>
              <a:t>.</a:t>
            </a:r>
          </a:p>
          <a:p>
            <a:endParaRPr lang="it-IT" dirty="0"/>
          </a:p>
        </p:txBody>
      </p:sp>
    </p:spTree>
    <p:extLst>
      <p:ext uri="{BB962C8B-B14F-4D97-AF65-F5344CB8AC3E}">
        <p14:creationId xmlns:p14="http://schemas.microsoft.com/office/powerpoint/2010/main" val="1593407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91A22B-F997-4C9F-9C53-FF0FCE6D1C3F}"/>
              </a:ext>
            </a:extLst>
          </p:cNvPr>
          <p:cNvSpPr>
            <a:spLocks noGrp="1"/>
          </p:cNvSpPr>
          <p:nvPr>
            <p:ph type="title"/>
          </p:nvPr>
        </p:nvSpPr>
        <p:spPr/>
        <p:txBody>
          <a:bodyPr/>
          <a:lstStyle/>
          <a:p>
            <a:r>
              <a:rPr lang="it-IT" dirty="0"/>
              <a:t>Limiti all’accesso civico generalizzato </a:t>
            </a:r>
            <a:br>
              <a:rPr lang="it-IT" dirty="0"/>
            </a:br>
            <a:r>
              <a:rPr lang="it-IT" sz="3600" dirty="0"/>
              <a:t>(art. 5-bis, d. lgs. n. 33/2013)</a:t>
            </a:r>
          </a:p>
        </p:txBody>
      </p:sp>
      <p:sp>
        <p:nvSpPr>
          <p:cNvPr id="3" name="Segnaposto contenuto 2">
            <a:extLst>
              <a:ext uri="{FF2B5EF4-FFF2-40B4-BE49-F238E27FC236}">
                <a16:creationId xmlns:a16="http://schemas.microsoft.com/office/drawing/2014/main" id="{E777F7EF-0CA8-4FBD-BEC5-4AB3187367A2}"/>
              </a:ext>
            </a:extLst>
          </p:cNvPr>
          <p:cNvSpPr>
            <a:spLocks noGrp="1"/>
          </p:cNvSpPr>
          <p:nvPr>
            <p:ph idx="1"/>
          </p:nvPr>
        </p:nvSpPr>
        <p:spPr/>
        <p:txBody>
          <a:bodyPr/>
          <a:lstStyle/>
          <a:p>
            <a:pPr algn="just"/>
            <a:r>
              <a:rPr lang="it-IT" dirty="0"/>
              <a:t>c. 1) a tutela di </a:t>
            </a:r>
            <a:r>
              <a:rPr lang="it-IT" dirty="0">
                <a:solidFill>
                  <a:srgbClr val="FF0000"/>
                </a:solidFill>
              </a:rPr>
              <a:t>interessi pubblici</a:t>
            </a:r>
            <a:r>
              <a:rPr lang="it-IT" dirty="0"/>
              <a:t> → sicurezza pubblica e ordine pubblico, sicurezza nazionale, difesa e questioni militari, relazioni internazionali, politica e stabilità finanziaria ed economica dello Stato, indagini sui reati, attività ispettive.</a:t>
            </a:r>
          </a:p>
          <a:p>
            <a:pPr algn="just"/>
            <a:r>
              <a:rPr lang="it-IT" dirty="0"/>
              <a:t>c. 2) a tutela di </a:t>
            </a:r>
            <a:r>
              <a:rPr lang="it-IT" dirty="0">
                <a:solidFill>
                  <a:srgbClr val="FF0000"/>
                </a:solidFill>
              </a:rPr>
              <a:t>interessi privati</a:t>
            </a:r>
            <a:r>
              <a:rPr lang="it-IT" dirty="0"/>
              <a:t> → protezione dei dati personali, libertà e segretezza della corrispondenza, interessi economici e commerciali di una persona fisica o giuridica. </a:t>
            </a:r>
          </a:p>
          <a:p>
            <a:pPr algn="just"/>
            <a:r>
              <a:rPr lang="it-IT" dirty="0"/>
              <a:t>c. 3) </a:t>
            </a:r>
            <a:r>
              <a:rPr lang="it-IT" dirty="0">
                <a:solidFill>
                  <a:srgbClr val="FF0000"/>
                </a:solidFill>
              </a:rPr>
              <a:t>segreto di Stato </a:t>
            </a:r>
            <a:r>
              <a:rPr lang="it-IT" dirty="0"/>
              <a:t>e altri </a:t>
            </a:r>
            <a:r>
              <a:rPr lang="it-IT" dirty="0">
                <a:solidFill>
                  <a:srgbClr val="FF0000"/>
                </a:solidFill>
              </a:rPr>
              <a:t>casi</a:t>
            </a:r>
            <a:r>
              <a:rPr lang="it-IT" dirty="0"/>
              <a:t> di divieto di accesso o di divulgazione </a:t>
            </a:r>
            <a:r>
              <a:rPr lang="it-IT" dirty="0">
                <a:solidFill>
                  <a:srgbClr val="FF0000"/>
                </a:solidFill>
              </a:rPr>
              <a:t>previsti dalla legge</a:t>
            </a:r>
            <a:r>
              <a:rPr lang="it-IT" dirty="0"/>
              <a:t>, ivi compresi quelli di cui all’art. 24, c. 1, l. n. 241/1990.</a:t>
            </a:r>
          </a:p>
        </p:txBody>
      </p:sp>
    </p:spTree>
    <p:extLst>
      <p:ext uri="{BB962C8B-B14F-4D97-AF65-F5344CB8AC3E}">
        <p14:creationId xmlns:p14="http://schemas.microsoft.com/office/powerpoint/2010/main" val="397821498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1039</TotalTime>
  <Words>2626</Words>
  <Application>Microsoft Office PowerPoint</Application>
  <PresentationFormat>Widescreen</PresentationFormat>
  <Paragraphs>107</Paragraphs>
  <Slides>27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27</vt:i4>
      </vt:variant>
    </vt:vector>
  </HeadingPairs>
  <TitlesOfParts>
    <vt:vector size="32" baseType="lpstr">
      <vt:lpstr>Arial</vt:lpstr>
      <vt:lpstr>Calibri</vt:lpstr>
      <vt:lpstr>Calibri Light</vt:lpstr>
      <vt:lpstr>Wingdings</vt:lpstr>
      <vt:lpstr>Tema di Office</vt:lpstr>
      <vt:lpstr>Università degli Studi di Teramo  Dipartimento di Giurisprudenza a.a. 2025-2026</vt:lpstr>
      <vt:lpstr>L’accesso civico</vt:lpstr>
      <vt:lpstr>Accesso civico</vt:lpstr>
      <vt:lpstr>Aspetti comuni</vt:lpstr>
      <vt:lpstr>Accesso civico semplice</vt:lpstr>
      <vt:lpstr>Accesso civico generalizzato</vt:lpstr>
      <vt:lpstr>… segue </vt:lpstr>
      <vt:lpstr>… segue</vt:lpstr>
      <vt:lpstr>Limiti all’accesso civico generalizzato  (art. 5-bis, d. lgs. n. 33/2013)</vt:lpstr>
      <vt:lpstr>Controlimiti</vt:lpstr>
      <vt:lpstr>Ruolo di ANAC</vt:lpstr>
      <vt:lpstr>Coordinamento tra le diverse forme di accesso</vt:lpstr>
      <vt:lpstr>Accesso civico</vt:lpstr>
      <vt:lpstr>TAR Puglia, Lecce, sez. II, 29/10/2024, n. 1178</vt:lpstr>
      <vt:lpstr>TAR Sicilia, Catania, sez. IV, 13/01/2025, n. 97</vt:lpstr>
      <vt:lpstr>TAR Liguria, Genova, sez. I, 03/12/2024, n. 827</vt:lpstr>
      <vt:lpstr>TAR Basilicata, Potenza, sez. I, 09/01/2025, n. 19</vt:lpstr>
      <vt:lpstr>Accesso in materia di appalti</vt:lpstr>
      <vt:lpstr>L’accesso negli appalti pubblici</vt:lpstr>
      <vt:lpstr>Obblighi di differimento dell’accesso  (art. 35, c. 2)</vt:lpstr>
      <vt:lpstr>Casi di esclusione discrezionale (art. 35, c. 4, lett. a)</vt:lpstr>
      <vt:lpstr>Casi di esclusione vincolata (art. 35, c. 4, lett. b)</vt:lpstr>
      <vt:lpstr>rilevanza penale (art. 35, c. 3)</vt:lpstr>
      <vt:lpstr>TAR Campania, Napoli, sez. V, 09/01/2023, n. 196</vt:lpstr>
      <vt:lpstr>Cons. Stato, sez. III, 16/02/2021, n. 1428</vt:lpstr>
      <vt:lpstr>… segue </vt:lpstr>
      <vt:lpstr>… segue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Accesso civico</dc:title>
  <dc:creator>Simona D'Antonio</dc:creator>
  <cp:lastModifiedBy>Simona D'Antonio</cp:lastModifiedBy>
  <cp:revision>38</cp:revision>
  <dcterms:created xsi:type="dcterms:W3CDTF">2025-04-01T08:14:13Z</dcterms:created>
  <dcterms:modified xsi:type="dcterms:W3CDTF">2025-11-07T08:47:42Z</dcterms:modified>
</cp:coreProperties>
</file>