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heme/themeOverride9.xml" ContentType="application/vnd.openxmlformats-officedocument.themeOverride+xml"/>
  <Override PartName="/ppt/notesSlides/notesSlide4.xml" ContentType="application/vnd.openxmlformats-officedocument.presentationml.notesSlide+xml"/>
  <Override PartName="/ppt/theme/themeOverride10.xml" ContentType="application/vnd.openxmlformats-officedocument.themeOverride+xml"/>
  <Override PartName="/ppt/theme/themeOverride11.xml" ContentType="application/vnd.openxmlformats-officedocument.themeOverride+xml"/>
  <Override PartName="/ppt/notesSlides/notesSlide5.xml" ContentType="application/vnd.openxmlformats-officedocument.presentationml.notesSlide+xml"/>
  <Override PartName="/ppt/theme/themeOverride12.xml" ContentType="application/vnd.openxmlformats-officedocument.themeOverride+xml"/>
  <Override PartName="/ppt/notesSlides/notesSlide6.xml" ContentType="application/vnd.openxmlformats-officedocument.presentationml.notesSlide+xml"/>
  <Override PartName="/ppt/theme/themeOverride13.xml" ContentType="application/vnd.openxmlformats-officedocument.themeOverride+xml"/>
  <Override PartName="/ppt/notesSlides/notesSlide7.xml" ContentType="application/vnd.openxmlformats-officedocument.presentationml.notesSlide+xml"/>
  <Override PartName="/ppt/theme/themeOverride14.xml" ContentType="application/vnd.openxmlformats-officedocument.themeOverride+xml"/>
  <Override PartName="/ppt/theme/themeOverride15.xml" ContentType="application/vnd.openxmlformats-officedocument.themeOverr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6"/>
  </p:notesMasterIdLst>
  <p:sldIdLst>
    <p:sldId id="315" r:id="rId2"/>
    <p:sldId id="327" r:id="rId3"/>
    <p:sldId id="263" r:id="rId4"/>
    <p:sldId id="328" r:id="rId5"/>
    <p:sldId id="330" r:id="rId6"/>
    <p:sldId id="331" r:id="rId7"/>
    <p:sldId id="332" r:id="rId8"/>
    <p:sldId id="334" r:id="rId9"/>
    <p:sldId id="335" r:id="rId10"/>
    <p:sldId id="336" r:id="rId11"/>
    <p:sldId id="339" r:id="rId12"/>
    <p:sldId id="340" r:id="rId13"/>
    <p:sldId id="341" r:id="rId14"/>
    <p:sldId id="342" r:id="rId15"/>
    <p:sldId id="344" r:id="rId16"/>
    <p:sldId id="343" r:id="rId17"/>
    <p:sldId id="345" r:id="rId18"/>
    <p:sldId id="346" r:id="rId19"/>
    <p:sldId id="347" r:id="rId20"/>
    <p:sldId id="348" r:id="rId21"/>
    <p:sldId id="350" r:id="rId22"/>
    <p:sldId id="349" r:id="rId23"/>
    <p:sldId id="351" r:id="rId24"/>
    <p:sldId id="352" r:id="rId25"/>
    <p:sldId id="353" r:id="rId26"/>
    <p:sldId id="354" r:id="rId27"/>
    <p:sldId id="355" r:id="rId28"/>
    <p:sldId id="356" r:id="rId29"/>
    <p:sldId id="357" r:id="rId30"/>
    <p:sldId id="358" r:id="rId31"/>
    <p:sldId id="359" r:id="rId32"/>
    <p:sldId id="360" r:id="rId33"/>
    <p:sldId id="361" r:id="rId34"/>
    <p:sldId id="362" r:id="rId3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E4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9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E3946BD-0E08-4F39-8FEA-15076740A819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it-IT"/>
        </a:p>
      </dgm:t>
    </dgm:pt>
    <dgm:pt modelId="{20FFC43E-DB6D-4703-8CC2-2AF1B70B66ED}">
      <dgm:prSet phldrT="[Testo]"/>
      <dgm:spPr/>
      <dgm:t>
        <a:bodyPr/>
        <a:lstStyle/>
        <a:p>
          <a:r>
            <a:rPr lang="it-IT" b="1" i="1" dirty="0"/>
            <a:t>OBIETTIVI LEGATI ALL’IMMAGINE:</a:t>
          </a:r>
        </a:p>
        <a:p>
          <a:r>
            <a:rPr lang="it-IT" b="1" dirty="0"/>
            <a:t>- Posizionamento</a:t>
          </a:r>
        </a:p>
        <a:p>
          <a:r>
            <a:rPr lang="it-IT" b="1" dirty="0"/>
            <a:t>- Stile di vita</a:t>
          </a:r>
        </a:p>
        <a:p>
          <a:r>
            <a:rPr lang="it-IT" b="1" dirty="0"/>
            <a:t>- Low cost</a:t>
          </a:r>
        </a:p>
      </dgm:t>
    </dgm:pt>
    <dgm:pt modelId="{FD5D9CEF-1F72-4155-B61F-ABA1AB0F49BF}" type="parTrans" cxnId="{ABD499F1-2EE7-499F-B970-CA03C396C1D9}">
      <dgm:prSet/>
      <dgm:spPr/>
      <dgm:t>
        <a:bodyPr/>
        <a:lstStyle/>
        <a:p>
          <a:endParaRPr lang="it-IT"/>
        </a:p>
      </dgm:t>
    </dgm:pt>
    <dgm:pt modelId="{425D948C-47C5-4E2A-9E82-235674D04BF0}" type="sibTrans" cxnId="{ABD499F1-2EE7-499F-B970-CA03C396C1D9}">
      <dgm:prSet/>
      <dgm:spPr/>
      <dgm:t>
        <a:bodyPr/>
        <a:lstStyle/>
        <a:p>
          <a:endParaRPr lang="it-IT"/>
        </a:p>
      </dgm:t>
    </dgm:pt>
    <dgm:pt modelId="{0F23F131-7CF7-4670-A82E-A1A1F76136D3}">
      <dgm:prSet phldrT="[Testo]"/>
      <dgm:spPr/>
      <dgm:t>
        <a:bodyPr/>
        <a:lstStyle/>
        <a:p>
          <a:r>
            <a:rPr lang="it-IT" b="1" i="1" dirty="0"/>
            <a:t>OBIETTIVI LEGATI </a:t>
          </a:r>
        </a:p>
        <a:p>
          <a:r>
            <a:rPr lang="it-IT" b="1" i="1" dirty="0"/>
            <a:t>ALLE VENDITE: </a:t>
          </a:r>
        </a:p>
        <a:p>
          <a:r>
            <a:rPr lang="it-IT" b="1" dirty="0"/>
            <a:t>- Costruire il volume delle vendite</a:t>
          </a:r>
        </a:p>
        <a:p>
          <a:r>
            <a:rPr lang="it-IT" b="1" dirty="0"/>
            <a:t>- Costruire il traffico di clienti</a:t>
          </a:r>
        </a:p>
        <a:p>
          <a:r>
            <a:rPr lang="it-IT" b="1" dirty="0"/>
            <a:t>- Aumentare le vendite attraverso i clienti fedeli</a:t>
          </a:r>
        </a:p>
      </dgm:t>
    </dgm:pt>
    <dgm:pt modelId="{CD81E13F-5ACE-4297-99CD-C9F4AEEFC8EB}" type="parTrans" cxnId="{90BF68A9-077C-45D0-BD0A-C6598B34182E}">
      <dgm:prSet/>
      <dgm:spPr/>
      <dgm:t>
        <a:bodyPr/>
        <a:lstStyle/>
        <a:p>
          <a:endParaRPr lang="it-IT"/>
        </a:p>
      </dgm:t>
    </dgm:pt>
    <dgm:pt modelId="{DD96EF3F-4266-463A-BD25-F58881744B71}" type="sibTrans" cxnId="{90BF68A9-077C-45D0-BD0A-C6598B34182E}">
      <dgm:prSet/>
      <dgm:spPr/>
      <dgm:t>
        <a:bodyPr/>
        <a:lstStyle/>
        <a:p>
          <a:endParaRPr lang="it-IT"/>
        </a:p>
      </dgm:t>
    </dgm:pt>
    <dgm:pt modelId="{F27B6076-FE3A-4FFC-867B-5BF5ED487CDC}">
      <dgm:prSet phldrT="[Testo]"/>
      <dgm:spPr/>
      <dgm:t>
        <a:bodyPr/>
        <a:lstStyle/>
        <a:p>
          <a:r>
            <a:rPr lang="it-IT" b="1" i="1" u="none" dirty="0"/>
            <a:t>OBIETTIVI LEGATI ALLA RESPONSABILITA’ SOCIALE DELLE IMPRESE:</a:t>
          </a:r>
        </a:p>
        <a:p>
          <a:endParaRPr lang="it-IT" b="1" i="1" u="none" dirty="0"/>
        </a:p>
        <a:p>
          <a:r>
            <a:rPr lang="it-IT" b="1" u="none" dirty="0"/>
            <a:t>- Buona cittadinanza </a:t>
          </a:r>
        </a:p>
        <a:p>
          <a:r>
            <a:rPr lang="it-IT" b="1" u="none" dirty="0"/>
            <a:t>- Etica</a:t>
          </a:r>
        </a:p>
        <a:p>
          <a:r>
            <a:rPr lang="it-IT" b="1" u="none" dirty="0"/>
            <a:t>- Cambiamento sociale</a:t>
          </a:r>
        </a:p>
        <a:p>
          <a:r>
            <a:rPr lang="it-IT" b="1" u="none" dirty="0"/>
            <a:t>- Questioni sociali</a:t>
          </a:r>
        </a:p>
        <a:p>
          <a:endParaRPr lang="it-IT" b="1" u="sng" dirty="0"/>
        </a:p>
      </dgm:t>
    </dgm:pt>
    <dgm:pt modelId="{82D1600E-44B1-423A-B35A-D128EB523EEE}" type="parTrans" cxnId="{6C355DFB-C2B4-4752-B78C-A2850215802B}">
      <dgm:prSet/>
      <dgm:spPr/>
      <dgm:t>
        <a:bodyPr/>
        <a:lstStyle/>
        <a:p>
          <a:endParaRPr lang="it-IT"/>
        </a:p>
      </dgm:t>
    </dgm:pt>
    <dgm:pt modelId="{79655B51-ACD9-4EA5-B608-E6FA3AD6403C}" type="sibTrans" cxnId="{6C355DFB-C2B4-4752-B78C-A2850215802B}">
      <dgm:prSet/>
      <dgm:spPr/>
      <dgm:t>
        <a:bodyPr/>
        <a:lstStyle/>
        <a:p>
          <a:endParaRPr lang="it-IT"/>
        </a:p>
      </dgm:t>
    </dgm:pt>
    <dgm:pt modelId="{D89EB827-C3AF-44E7-8405-3E39477C0624}" type="pres">
      <dgm:prSet presAssocID="{2E3946BD-0E08-4F39-8FEA-15076740A819}" presName="diagram" presStyleCnt="0">
        <dgm:presLayoutVars>
          <dgm:dir/>
          <dgm:resizeHandles val="exact"/>
        </dgm:presLayoutVars>
      </dgm:prSet>
      <dgm:spPr/>
    </dgm:pt>
    <dgm:pt modelId="{813DAADF-95E3-4A2A-B85E-28F295230D08}" type="pres">
      <dgm:prSet presAssocID="{20FFC43E-DB6D-4703-8CC2-2AF1B70B66ED}" presName="node" presStyleLbl="node1" presStyleIdx="0" presStyleCnt="3" custLinFactNeighborX="-455" custLinFactNeighborY="-379">
        <dgm:presLayoutVars>
          <dgm:bulletEnabled val="1"/>
        </dgm:presLayoutVars>
      </dgm:prSet>
      <dgm:spPr/>
    </dgm:pt>
    <dgm:pt modelId="{693F89CA-2BAC-4A8A-8089-DA9937DFFFB5}" type="pres">
      <dgm:prSet presAssocID="{425D948C-47C5-4E2A-9E82-235674D04BF0}" presName="sibTrans" presStyleCnt="0"/>
      <dgm:spPr/>
    </dgm:pt>
    <dgm:pt modelId="{AF737CC7-0A6E-4D1B-AF5D-0CF359EBC893}" type="pres">
      <dgm:prSet presAssocID="{0F23F131-7CF7-4670-A82E-A1A1F76136D3}" presName="node" presStyleLbl="node1" presStyleIdx="1" presStyleCnt="3" custScaleX="102761" custScaleY="97793" custLinFactNeighborX="-1592" custLinFactNeighborY="-1895">
        <dgm:presLayoutVars>
          <dgm:bulletEnabled val="1"/>
        </dgm:presLayoutVars>
      </dgm:prSet>
      <dgm:spPr/>
    </dgm:pt>
    <dgm:pt modelId="{F6DD01D1-61AE-4C86-929F-E70F30CDA2EE}" type="pres">
      <dgm:prSet presAssocID="{DD96EF3F-4266-463A-BD25-F58881744B71}" presName="sibTrans" presStyleCnt="0"/>
      <dgm:spPr/>
    </dgm:pt>
    <dgm:pt modelId="{2B0C1B90-2A27-41A4-9701-4E99E0B8DA78}" type="pres">
      <dgm:prSet presAssocID="{F27B6076-FE3A-4FFC-867B-5BF5ED487CDC}" presName="node" presStyleLbl="node1" presStyleIdx="2" presStyleCnt="3">
        <dgm:presLayoutVars>
          <dgm:bulletEnabled val="1"/>
        </dgm:presLayoutVars>
      </dgm:prSet>
      <dgm:spPr/>
    </dgm:pt>
  </dgm:ptLst>
  <dgm:cxnLst>
    <dgm:cxn modelId="{A3251415-FDDC-4464-8E95-1D0FDFB366A6}" type="presOf" srcId="{F27B6076-FE3A-4FFC-867B-5BF5ED487CDC}" destId="{2B0C1B90-2A27-41A4-9701-4E99E0B8DA78}" srcOrd="0" destOrd="0" presId="urn:microsoft.com/office/officeart/2005/8/layout/default"/>
    <dgm:cxn modelId="{F3361131-D8C1-4755-A849-6834B2212729}" type="presOf" srcId="{0F23F131-7CF7-4670-A82E-A1A1F76136D3}" destId="{AF737CC7-0A6E-4D1B-AF5D-0CF359EBC893}" srcOrd="0" destOrd="0" presId="urn:microsoft.com/office/officeart/2005/8/layout/default"/>
    <dgm:cxn modelId="{90BF68A9-077C-45D0-BD0A-C6598B34182E}" srcId="{2E3946BD-0E08-4F39-8FEA-15076740A819}" destId="{0F23F131-7CF7-4670-A82E-A1A1F76136D3}" srcOrd="1" destOrd="0" parTransId="{CD81E13F-5ACE-4297-99CD-C9F4AEEFC8EB}" sibTransId="{DD96EF3F-4266-463A-BD25-F58881744B71}"/>
    <dgm:cxn modelId="{0C94F5D4-049F-4B0E-A6E8-63FE8B15A64A}" type="presOf" srcId="{2E3946BD-0E08-4F39-8FEA-15076740A819}" destId="{D89EB827-C3AF-44E7-8405-3E39477C0624}" srcOrd="0" destOrd="0" presId="urn:microsoft.com/office/officeart/2005/8/layout/default"/>
    <dgm:cxn modelId="{639067E2-BADD-4DE6-AD7B-ADFBAF1C912E}" type="presOf" srcId="{20FFC43E-DB6D-4703-8CC2-2AF1B70B66ED}" destId="{813DAADF-95E3-4A2A-B85E-28F295230D08}" srcOrd="0" destOrd="0" presId="urn:microsoft.com/office/officeart/2005/8/layout/default"/>
    <dgm:cxn modelId="{ABD499F1-2EE7-499F-B970-CA03C396C1D9}" srcId="{2E3946BD-0E08-4F39-8FEA-15076740A819}" destId="{20FFC43E-DB6D-4703-8CC2-2AF1B70B66ED}" srcOrd="0" destOrd="0" parTransId="{FD5D9CEF-1F72-4155-B61F-ABA1AB0F49BF}" sibTransId="{425D948C-47C5-4E2A-9E82-235674D04BF0}"/>
    <dgm:cxn modelId="{6C355DFB-C2B4-4752-B78C-A2850215802B}" srcId="{2E3946BD-0E08-4F39-8FEA-15076740A819}" destId="{F27B6076-FE3A-4FFC-867B-5BF5ED487CDC}" srcOrd="2" destOrd="0" parTransId="{82D1600E-44B1-423A-B35A-D128EB523EEE}" sibTransId="{79655B51-ACD9-4EA5-B608-E6FA3AD6403C}"/>
    <dgm:cxn modelId="{839BDE65-F4A6-47F4-B6BC-13F62BC71580}" type="presParOf" srcId="{D89EB827-C3AF-44E7-8405-3E39477C0624}" destId="{813DAADF-95E3-4A2A-B85E-28F295230D08}" srcOrd="0" destOrd="0" presId="urn:microsoft.com/office/officeart/2005/8/layout/default"/>
    <dgm:cxn modelId="{ECE1CC46-F066-4C29-B47F-53A97C1A8F28}" type="presParOf" srcId="{D89EB827-C3AF-44E7-8405-3E39477C0624}" destId="{693F89CA-2BAC-4A8A-8089-DA9937DFFFB5}" srcOrd="1" destOrd="0" presId="urn:microsoft.com/office/officeart/2005/8/layout/default"/>
    <dgm:cxn modelId="{46076C3D-0259-4FD6-9AEE-CE78C50E66F7}" type="presParOf" srcId="{D89EB827-C3AF-44E7-8405-3E39477C0624}" destId="{AF737CC7-0A6E-4D1B-AF5D-0CF359EBC893}" srcOrd="2" destOrd="0" presId="urn:microsoft.com/office/officeart/2005/8/layout/default"/>
    <dgm:cxn modelId="{7B328FA1-7733-442A-A714-6DC4BB1CCFC8}" type="presParOf" srcId="{D89EB827-C3AF-44E7-8405-3E39477C0624}" destId="{F6DD01D1-61AE-4C86-929F-E70F30CDA2EE}" srcOrd="3" destOrd="0" presId="urn:microsoft.com/office/officeart/2005/8/layout/default"/>
    <dgm:cxn modelId="{9A823B26-4B3C-49F6-8FEF-444FA73F4014}" type="presParOf" srcId="{D89EB827-C3AF-44E7-8405-3E39477C0624}" destId="{2B0C1B90-2A27-41A4-9701-4E99E0B8DA78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3DAADF-95E3-4A2A-B85E-28F295230D08}">
      <dsp:nvSpPr>
        <dsp:cNvPr id="0" name=""/>
        <dsp:cNvSpPr/>
      </dsp:nvSpPr>
      <dsp:spPr>
        <a:xfrm>
          <a:off x="537330" y="0"/>
          <a:ext cx="4945218" cy="296713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100" b="1" i="1" kern="1200" dirty="0"/>
            <a:t>OBIETTIVI LEGATI ALL’IMMAGINE:</a:t>
          </a: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100" b="1" kern="1200" dirty="0"/>
            <a:t>- Posizionamento</a:t>
          </a: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100" b="1" kern="1200" dirty="0"/>
            <a:t>- Stile di vita</a:t>
          </a: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100" b="1" kern="1200" dirty="0"/>
            <a:t>- Low cost</a:t>
          </a:r>
        </a:p>
      </dsp:txBody>
      <dsp:txXfrm>
        <a:off x="537330" y="0"/>
        <a:ext cx="4945218" cy="2967130"/>
      </dsp:txXfrm>
    </dsp:sp>
    <dsp:sp modelId="{AF737CC7-0A6E-4D1B-AF5D-0CF359EBC893}">
      <dsp:nvSpPr>
        <dsp:cNvPr id="0" name=""/>
        <dsp:cNvSpPr/>
      </dsp:nvSpPr>
      <dsp:spPr>
        <a:xfrm>
          <a:off x="5920842" y="0"/>
          <a:ext cx="5081755" cy="2901646"/>
        </a:xfrm>
        <a:prstGeom prst="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100" b="1" i="1" kern="1200" dirty="0"/>
            <a:t>OBIETTIVI LEGATI </a:t>
          </a: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100" b="1" i="1" kern="1200" dirty="0"/>
            <a:t>ALLE VENDITE: </a:t>
          </a: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100" b="1" kern="1200" dirty="0"/>
            <a:t>- Costruire il volume delle vendite</a:t>
          </a: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100" b="1" kern="1200" dirty="0"/>
            <a:t>- Costruire il traffico di clienti</a:t>
          </a: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100" b="1" kern="1200" dirty="0"/>
            <a:t>- Aumentare le vendite attraverso i clienti fedeli</a:t>
          </a:r>
        </a:p>
      </dsp:txBody>
      <dsp:txXfrm>
        <a:off x="5920842" y="0"/>
        <a:ext cx="5081755" cy="2901646"/>
      </dsp:txXfrm>
    </dsp:sp>
    <dsp:sp modelId="{2B0C1B90-2A27-41A4-9701-4E99E0B8DA78}">
      <dsp:nvSpPr>
        <dsp:cNvPr id="0" name=""/>
        <dsp:cNvSpPr/>
      </dsp:nvSpPr>
      <dsp:spPr>
        <a:xfrm>
          <a:off x="3347969" y="3464186"/>
          <a:ext cx="4945218" cy="2967130"/>
        </a:xfrm>
        <a:prstGeom prst="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100" b="1" i="1" u="none" kern="1200" dirty="0"/>
            <a:t>OBIETTIVI LEGATI ALLA RESPONSABILITA’ SOCIALE DELLE IMPRESE:</a:t>
          </a: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2100" b="1" i="1" u="none" kern="1200" dirty="0"/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100" b="1" u="none" kern="1200" dirty="0"/>
            <a:t>- Buona cittadinanza </a:t>
          </a: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100" b="1" u="none" kern="1200" dirty="0"/>
            <a:t>- Etica</a:t>
          </a: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100" b="1" u="none" kern="1200" dirty="0"/>
            <a:t>- Cambiamento sociale</a:t>
          </a: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100" b="1" u="none" kern="1200" dirty="0"/>
            <a:t>- Questioni sociali</a:t>
          </a: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2100" b="1" u="sng" kern="1200" dirty="0"/>
        </a:p>
      </dsp:txBody>
      <dsp:txXfrm>
        <a:off x="3347969" y="3464186"/>
        <a:ext cx="4945218" cy="29671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084648-72B3-40D5-B14F-1FEE6C5251F5}" type="datetimeFigureOut">
              <a:rPr lang="it-IT" smtClean="0"/>
              <a:t>23/04/2024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F5EAE5-8899-46E6-88C0-DBF392EFE8D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144992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632982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26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7771066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27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665193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28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1431044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29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885642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30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4991302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31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0975290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32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9027479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33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3616691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34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350823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902598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64637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525259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039398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248106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21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461686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24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882938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25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074976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E8555D31-F77D-4493-BF5F-AA6C8007E04B}" type="datetimeFigureOut">
              <a:rPr lang="it-IT" smtClean="0"/>
              <a:t>23/04/2024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5043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23/04/2024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95163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23/04/2024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6348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23/04/2024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07896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23/04/2024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1183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23/04/2024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2183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23/04/2024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46945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23/04/2024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65300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23/04/2024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2242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23/04/2024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0177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23/04/2024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9026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E8555D31-F77D-4493-BF5F-AA6C8007E04B}" type="datetimeFigureOut">
              <a:rPr lang="it-IT" smtClean="0"/>
              <a:t>23/04/2024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6372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E3F31ED3-03AB-490B-98A5-8D760E0582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218283" y="4779644"/>
            <a:ext cx="8392127" cy="1767094"/>
          </a:xfrm>
        </p:spPr>
        <p:txBody>
          <a:bodyPr>
            <a:normAutofit fontScale="90000"/>
          </a:bodyPr>
          <a:lstStyle/>
          <a:p>
            <a:pPr marL="457200" algn="ctr">
              <a:lnSpc>
                <a:spcPct val="107000"/>
              </a:lnSpc>
            </a:pPr>
            <a:r>
              <a:rPr lang="it-IT" sz="3600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br>
              <a:rPr lang="it-IT" sz="36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it-IT" sz="36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it-IT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Politiche di comunicazione nel retail marketing</a:t>
            </a:r>
            <a:br>
              <a:rPr lang="it-IT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it-IT" sz="36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11382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1A20D6F8-E894-5B5D-5C7B-E4DDE36482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83"/>
          <a:stretch>
            <a:fillRect/>
          </a:stretch>
        </p:blipFill>
        <p:spPr bwMode="auto">
          <a:xfrm>
            <a:off x="2676088" y="176168"/>
            <a:ext cx="5701717" cy="501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310541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C4800FE7-8C1F-0FD2-A926-325EA3D5ADCE}"/>
              </a:ext>
            </a:extLst>
          </p:cNvPr>
          <p:cNvSpPr txBox="1"/>
          <p:nvPr/>
        </p:nvSpPr>
        <p:spPr>
          <a:xfrm>
            <a:off x="1123720" y="489717"/>
            <a:ext cx="7755875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700" dirty="0">
                <a:solidFill>
                  <a:schemeClr val="accent1"/>
                </a:solidFill>
              </a:rPr>
              <a:t>Una delle caratteristiche distintive di molte piattaforme di social media è l’avere un accesso aperto in varie forme. </a:t>
            </a:r>
          </a:p>
          <a:p>
            <a:r>
              <a:rPr lang="it-IT" sz="2700" dirty="0">
                <a:solidFill>
                  <a:schemeClr val="accent1"/>
                </a:solidFill>
              </a:rPr>
              <a:t>Questo può spaziare da un accesso completamente aperto, cioè chiunque può partecipare o leggere il materiale, </a:t>
            </a:r>
          </a:p>
          <a:p>
            <a:r>
              <a:rPr lang="it-IT" sz="2700" dirty="0">
                <a:solidFill>
                  <a:schemeClr val="accent1"/>
                </a:solidFill>
              </a:rPr>
              <a:t>a siti in cui le persone devono iscriversi (visibilità, senza costi o pagamenti).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92797604-A529-A749-9564-4173812F86C7}"/>
              </a:ext>
            </a:extLst>
          </p:cNvPr>
          <p:cNvSpPr txBox="1"/>
          <p:nvPr/>
        </p:nvSpPr>
        <p:spPr>
          <a:xfrm>
            <a:off x="6094164" y="4429035"/>
            <a:ext cx="6097836" cy="22159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3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comunicazioni tramite i social media possono portare a critiche da parte dei membri o dei follower. Questo può generare una grande quantità di commenti e post negativi e, in alcuni casi, tali contenuti possono essere di natura offensiva. </a:t>
            </a:r>
          </a:p>
        </p:txBody>
      </p:sp>
    </p:spTree>
    <p:extLst>
      <p:ext uri="{BB962C8B-B14F-4D97-AF65-F5344CB8AC3E}">
        <p14:creationId xmlns:p14="http://schemas.microsoft.com/office/powerpoint/2010/main" val="8634893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E51109-4816-4126-B23D-CFE48B374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8407" y="2116519"/>
            <a:ext cx="10783657" cy="262496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it-IT" dirty="0">
                <a:solidFill>
                  <a:schemeClr val="tx2"/>
                </a:solidFill>
                <a:latin typeface="Algerian" panose="04020705040A02060702" pitchFamily="82" charset="0"/>
              </a:rPr>
              <a:t>Passaparola (WOM) e marketing virale</a:t>
            </a:r>
          </a:p>
        </p:txBody>
      </p:sp>
    </p:spTree>
    <p:extLst>
      <p:ext uri="{BB962C8B-B14F-4D97-AF65-F5344CB8AC3E}">
        <p14:creationId xmlns:p14="http://schemas.microsoft.com/office/powerpoint/2010/main" val="37821987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1A62B4D7-E6EA-9364-88DC-EB8AECE8F98F}"/>
              </a:ext>
            </a:extLst>
          </p:cNvPr>
          <p:cNvSpPr txBox="1"/>
          <p:nvPr/>
        </p:nvSpPr>
        <p:spPr>
          <a:xfrm>
            <a:off x="911646" y="371674"/>
            <a:ext cx="5742542" cy="57861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32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</a:rPr>
              <a:t>Il passaparola (</a:t>
            </a:r>
            <a:r>
              <a:rPr lang="it-IT" sz="3200" dirty="0" err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</a:rPr>
              <a:t>wom</a:t>
            </a:r>
            <a:r>
              <a:rPr lang="it-IT" sz="32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</a:rPr>
              <a:t>)_ </a:t>
            </a:r>
            <a:r>
              <a:rPr lang="it-IT" sz="2600" dirty="0">
                <a:solidFill>
                  <a:schemeClr val="accent1">
                    <a:lumMod val="75000"/>
                  </a:schemeClr>
                </a:solidFill>
                <a:highlight>
                  <a:srgbClr val="FFFF00"/>
                </a:highlight>
              </a:rPr>
              <a:t>strumento che presenta sia sfide che opportunità per i retailer. </a:t>
            </a:r>
          </a:p>
          <a:p>
            <a:endParaRPr lang="it-IT" sz="2600" dirty="0">
              <a:solidFill>
                <a:schemeClr val="accent1">
                  <a:lumMod val="75000"/>
                </a:schemeClr>
              </a:solidFill>
              <a:highlight>
                <a:srgbClr val="FFFF00"/>
              </a:highlight>
            </a:endParaRPr>
          </a:p>
          <a:p>
            <a:r>
              <a:rPr lang="it-IT" sz="2600" dirty="0">
                <a:solidFill>
                  <a:schemeClr val="accent1">
                    <a:lumMod val="75000"/>
                  </a:schemeClr>
                </a:solidFill>
                <a:highlight>
                  <a:srgbClr val="FFFF00"/>
                </a:highlight>
              </a:rPr>
              <a:t>Mentre altri elementi del mix di comunicazione di marketing hanno un livello di controllo relativamente alto (il retailer determina il contenuto e la struttura di una pubblicità televisiva),</a:t>
            </a:r>
          </a:p>
          <a:p>
            <a:r>
              <a:rPr lang="it-IT" sz="2600" dirty="0">
                <a:solidFill>
                  <a:schemeClr val="accent1">
                    <a:lumMod val="75000"/>
                  </a:schemeClr>
                </a:solidFill>
                <a:highlight>
                  <a:srgbClr val="FFFF00"/>
                </a:highlight>
              </a:rPr>
              <a:t>la </a:t>
            </a:r>
            <a:r>
              <a:rPr lang="it-IT" sz="2600" dirty="0" err="1">
                <a:solidFill>
                  <a:schemeClr val="accent1">
                    <a:lumMod val="75000"/>
                  </a:schemeClr>
                </a:solidFill>
                <a:highlight>
                  <a:srgbClr val="FFFF00"/>
                </a:highlight>
              </a:rPr>
              <a:t>wom</a:t>
            </a:r>
            <a:r>
              <a:rPr lang="it-IT" sz="2600" dirty="0">
                <a:solidFill>
                  <a:schemeClr val="accent1">
                    <a:lumMod val="75000"/>
                  </a:schemeClr>
                </a:solidFill>
                <a:highlight>
                  <a:srgbClr val="FFFF00"/>
                </a:highlight>
              </a:rPr>
              <a:t> invece non può essere completamente controllata e nel peggiore dei casi può andare totalmente fuori controllo (cattiva pubblicità su una fonte non etica). </a:t>
            </a:r>
          </a:p>
        </p:txBody>
      </p:sp>
    </p:spTree>
    <p:extLst>
      <p:ext uri="{BB962C8B-B14F-4D97-AF65-F5344CB8AC3E}">
        <p14:creationId xmlns:p14="http://schemas.microsoft.com/office/powerpoint/2010/main" val="16885490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E51109-4816-4126-B23D-CFE48B374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8407" y="2116519"/>
            <a:ext cx="10783657" cy="262496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it-IT" dirty="0">
                <a:solidFill>
                  <a:schemeClr val="tx2"/>
                </a:solidFill>
                <a:latin typeface="Algerian" panose="04020705040A02060702" pitchFamily="82" charset="0"/>
              </a:rPr>
              <a:t>Il personal selling</a:t>
            </a:r>
          </a:p>
        </p:txBody>
      </p:sp>
    </p:spTree>
    <p:extLst>
      <p:ext uri="{BB962C8B-B14F-4D97-AF65-F5344CB8AC3E}">
        <p14:creationId xmlns:p14="http://schemas.microsoft.com/office/powerpoint/2010/main" val="35475949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77D4ECAC-8B08-3E90-D1CA-30F5974B31C3}"/>
              </a:ext>
            </a:extLst>
          </p:cNvPr>
          <p:cNvSpPr txBox="1"/>
          <p:nvPr/>
        </p:nvSpPr>
        <p:spPr>
          <a:xfrm>
            <a:off x="1165033" y="838221"/>
            <a:ext cx="6097836" cy="40472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2500" i="1" dirty="0">
                <a:solidFill>
                  <a:srgbClr val="C00000"/>
                </a:solidFill>
              </a:rPr>
              <a:t>Per molte organizzazioni, la vendita personale o </a:t>
            </a:r>
            <a:r>
              <a:rPr lang="it-IT" sz="3200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personal selling </a:t>
            </a:r>
            <a:r>
              <a:rPr lang="it-IT" sz="2700" i="1" dirty="0">
                <a:solidFill>
                  <a:srgbClr val="C00000"/>
                </a:solidFill>
              </a:rPr>
              <a:t>gioca</a:t>
            </a:r>
            <a:r>
              <a:rPr lang="it-IT" sz="2700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sz="2500" i="1" dirty="0">
                <a:solidFill>
                  <a:srgbClr val="C00000"/>
                </a:solidFill>
              </a:rPr>
              <a:t>un ruolo cruciale nel mix della comunicazione di marketing. </a:t>
            </a:r>
          </a:p>
          <a:p>
            <a:pPr algn="ctr"/>
            <a:endParaRPr lang="it-IT" sz="2500" i="1" dirty="0">
              <a:solidFill>
                <a:srgbClr val="C00000"/>
              </a:solidFill>
            </a:endParaRPr>
          </a:p>
          <a:p>
            <a:pPr algn="ctr"/>
            <a:r>
              <a:rPr lang="it-IT" sz="2500" i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 si verifica ancor più in ambito retail. </a:t>
            </a:r>
          </a:p>
          <a:p>
            <a:pPr algn="ctr"/>
            <a:endParaRPr lang="it-IT" sz="2500" i="1" dirty="0">
              <a:solidFill>
                <a:srgbClr val="C00000"/>
              </a:solidFill>
            </a:endParaRPr>
          </a:p>
          <a:p>
            <a:pPr algn="ctr"/>
            <a:r>
              <a:rPr lang="it-IT" sz="2500" i="1" dirty="0">
                <a:solidFill>
                  <a:srgbClr val="C00000"/>
                </a:solidFill>
              </a:rPr>
              <a:t>Internet e la crescita dei canali online possono essere visti come una minaccia per i negozi </a:t>
            </a:r>
          </a:p>
          <a:p>
            <a:pPr algn="ctr"/>
            <a:r>
              <a:rPr lang="it-IT" sz="2500" i="1" dirty="0">
                <a:solidFill>
                  <a:srgbClr val="C00000"/>
                </a:solidFill>
              </a:rPr>
              <a:t>fisici e, implicitamente, per la funzione di vendita personale.</a:t>
            </a:r>
          </a:p>
        </p:txBody>
      </p:sp>
    </p:spTree>
    <p:extLst>
      <p:ext uri="{BB962C8B-B14F-4D97-AF65-F5344CB8AC3E}">
        <p14:creationId xmlns:p14="http://schemas.microsoft.com/office/powerpoint/2010/main" val="15485179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asellaDiTesto 9">
            <a:extLst>
              <a:ext uri="{FF2B5EF4-FFF2-40B4-BE49-F238E27FC236}">
                <a16:creationId xmlns:a16="http://schemas.microsoft.com/office/drawing/2014/main" id="{69A5C3BE-539B-8D6D-D611-EF2F80B61FA4}"/>
              </a:ext>
            </a:extLst>
          </p:cNvPr>
          <p:cNvSpPr txBox="1"/>
          <p:nvPr/>
        </p:nvSpPr>
        <p:spPr>
          <a:xfrm>
            <a:off x="1098933" y="458086"/>
            <a:ext cx="6097836" cy="51706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30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vendita personale </a:t>
            </a:r>
            <a:r>
              <a:rPr lang="it-IT" sz="2500" dirty="0">
                <a:solidFill>
                  <a:schemeClr val="accent1">
                    <a:lumMod val="75000"/>
                  </a:schemeClr>
                </a:solidFill>
              </a:rPr>
              <a:t>svolge un ruolo significativo per molti retailer nel processo complessivo di comunicazione di marketing.</a:t>
            </a:r>
          </a:p>
          <a:p>
            <a:r>
              <a:rPr lang="it-IT" sz="2500" dirty="0">
                <a:solidFill>
                  <a:schemeClr val="accent1">
                    <a:lumMod val="75000"/>
                  </a:schemeClr>
                </a:solidFill>
              </a:rPr>
              <a:t> Mentre la funzione di vendita può subire alcuni cambiamenti, le attività e le responsabilità sono fondamentali nel: </a:t>
            </a:r>
          </a:p>
          <a:p>
            <a:r>
              <a:rPr lang="it-IT" sz="2500" dirty="0">
                <a:solidFill>
                  <a:schemeClr val="accent1">
                    <a:lumMod val="75000"/>
                  </a:schemeClr>
                </a:solidFill>
              </a:rPr>
              <a:t>▶ rafforzare l’immagine e il posizionamento complessivo del marchio del distributore; </a:t>
            </a:r>
          </a:p>
          <a:p>
            <a:r>
              <a:rPr lang="it-IT" sz="2500" dirty="0">
                <a:solidFill>
                  <a:schemeClr val="accent1">
                    <a:lumMod val="75000"/>
                  </a:schemeClr>
                </a:solidFill>
              </a:rPr>
              <a:t>▶ rassicurare lo shopper e garantire la coerenza dell’esperienza d’acquisto complessiva; </a:t>
            </a:r>
          </a:p>
          <a:p>
            <a:r>
              <a:rPr lang="it-IT" sz="2500" dirty="0">
                <a:solidFill>
                  <a:schemeClr val="accent1">
                    <a:lumMod val="75000"/>
                  </a:schemeClr>
                </a:solidFill>
              </a:rPr>
              <a:t>▶ indirizzare lo shopper verso specifici articoli del negozio o offerte promozionali. </a:t>
            </a:r>
          </a:p>
        </p:txBody>
      </p:sp>
    </p:spTree>
    <p:extLst>
      <p:ext uri="{BB962C8B-B14F-4D97-AF65-F5344CB8AC3E}">
        <p14:creationId xmlns:p14="http://schemas.microsoft.com/office/powerpoint/2010/main" val="5203691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E51109-4816-4126-B23D-CFE48B374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8407" y="2116519"/>
            <a:ext cx="10783657" cy="262496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it-IT" dirty="0">
                <a:solidFill>
                  <a:schemeClr val="tx2"/>
                </a:solidFill>
                <a:latin typeface="Algerian" panose="04020705040A02060702" pitchFamily="82" charset="0"/>
              </a:rPr>
              <a:t>Le sponsorizzazioni</a:t>
            </a:r>
          </a:p>
        </p:txBody>
      </p:sp>
    </p:spTree>
    <p:extLst>
      <p:ext uri="{BB962C8B-B14F-4D97-AF65-F5344CB8AC3E}">
        <p14:creationId xmlns:p14="http://schemas.microsoft.com/office/powerpoint/2010/main" val="24129368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12076EE6-91B9-1ACC-6EBE-ED5303001CBE}"/>
              </a:ext>
            </a:extLst>
          </p:cNvPr>
          <p:cNvSpPr txBox="1"/>
          <p:nvPr/>
        </p:nvSpPr>
        <p:spPr>
          <a:xfrm>
            <a:off x="1010799" y="200100"/>
            <a:ext cx="6097836" cy="44319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32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sponsorizzazione </a:t>
            </a:r>
            <a:r>
              <a:rPr lang="it-IT" sz="2500" dirty="0">
                <a:solidFill>
                  <a:schemeClr val="accent1">
                    <a:lumMod val="50000"/>
                  </a:schemeClr>
                </a:solidFill>
              </a:rPr>
              <a:t>è un altro elemento del mix di comunicazione di marketing che offre ai rivenditori l’opportunità di trasmettere il loro messaggio ai mercati di destinazione.</a:t>
            </a:r>
          </a:p>
          <a:p>
            <a:endParaRPr lang="it-IT" sz="25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it-IT" sz="2500" dirty="0">
                <a:solidFill>
                  <a:schemeClr val="accent1">
                    <a:lumMod val="50000"/>
                  </a:schemeClr>
                </a:solidFill>
              </a:rPr>
              <a:t> La sponsorizzazione riguarda un rivenditore che investe in un particolare evento o in una organizzazione per sostenere e comunicare i suoi obiettivi di marketing generale, le sue finalità di marketing e le sue finalità promozionali.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F92A703D-AF3C-9335-9D4E-1A2F2A928C6A}"/>
              </a:ext>
            </a:extLst>
          </p:cNvPr>
          <p:cNvSpPr txBox="1"/>
          <p:nvPr/>
        </p:nvSpPr>
        <p:spPr>
          <a:xfrm>
            <a:off x="5681949" y="4743805"/>
            <a:ext cx="60978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sponsorizzazione consente al rivenditore di allineare i valori e gli attributi del proprio brand con quelli di un’entità o di un brand simile. </a:t>
            </a:r>
          </a:p>
        </p:txBody>
      </p:sp>
    </p:spTree>
    <p:extLst>
      <p:ext uri="{BB962C8B-B14F-4D97-AF65-F5344CB8AC3E}">
        <p14:creationId xmlns:p14="http://schemas.microsoft.com/office/powerpoint/2010/main" val="13376980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E51109-4816-4126-B23D-CFE48B374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8407" y="2116519"/>
            <a:ext cx="10783657" cy="262496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it-IT" dirty="0">
                <a:solidFill>
                  <a:schemeClr val="tx2"/>
                </a:solidFill>
                <a:latin typeface="Algerian" panose="04020705040A02060702" pitchFamily="82" charset="0"/>
              </a:rPr>
              <a:t>Le vendite promozionali </a:t>
            </a:r>
          </a:p>
        </p:txBody>
      </p:sp>
    </p:spTree>
    <p:extLst>
      <p:ext uri="{BB962C8B-B14F-4D97-AF65-F5344CB8AC3E}">
        <p14:creationId xmlns:p14="http://schemas.microsoft.com/office/powerpoint/2010/main" val="31976019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E51109-4816-4126-B23D-CFE48B374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8407" y="2116519"/>
            <a:ext cx="10783657" cy="262496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it-IT" dirty="0">
                <a:solidFill>
                  <a:schemeClr val="tx2"/>
                </a:solidFill>
                <a:latin typeface="Algerian" panose="04020705040A02060702" pitchFamily="82" charset="0"/>
              </a:rPr>
              <a:t>Obiettivi della comunicazione nel retail marketing</a:t>
            </a:r>
          </a:p>
        </p:txBody>
      </p:sp>
    </p:spTree>
    <p:extLst>
      <p:ext uri="{BB962C8B-B14F-4D97-AF65-F5344CB8AC3E}">
        <p14:creationId xmlns:p14="http://schemas.microsoft.com/office/powerpoint/2010/main" val="26953543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sellaDiTesto 7">
            <a:extLst>
              <a:ext uri="{FF2B5EF4-FFF2-40B4-BE49-F238E27FC236}">
                <a16:creationId xmlns:a16="http://schemas.microsoft.com/office/drawing/2014/main" id="{DAB19797-69E1-ACCC-4392-F7D119AA331C}"/>
              </a:ext>
            </a:extLst>
          </p:cNvPr>
          <p:cNvSpPr txBox="1"/>
          <p:nvPr/>
        </p:nvSpPr>
        <p:spPr>
          <a:xfrm>
            <a:off x="1209101" y="716352"/>
            <a:ext cx="6097836" cy="26622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vendite promozionali </a:t>
            </a:r>
            <a:r>
              <a:rPr lang="it-IT" sz="27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sono utilizzate dai retailer per stimolare la risposta dei clienti all’interno del punto vendita fisico o nello store online (placement). In entrambi i casi, lo shopper tende ad avere un “comportamento d’acquisto”.</a:t>
            </a:r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00CF10EF-2FA7-7C92-1AF8-CF518D7BCC2C}"/>
              </a:ext>
            </a:extLst>
          </p:cNvPr>
          <p:cNvSpPr txBox="1"/>
          <p:nvPr/>
        </p:nvSpPr>
        <p:spPr>
          <a:xfrm>
            <a:off x="6094164" y="3138485"/>
            <a:ext cx="6097836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it-IT" sz="2400" dirty="0">
                <a:solidFill>
                  <a:schemeClr val="accent1">
                    <a:lumMod val="75000"/>
                  </a:schemeClr>
                </a:solidFill>
              </a:rPr>
              <a:t>Le promozioni possono soddisfare l’obiettivo di attirare gli acquirenti nel negozio, i quali inizieranno a esplorarlo per saperne di più su ciò che viene offerto. Allo stesso modo, sui siti web, i rivenditori utilizzeranno questo tipo di iniziative per invogliare gli acquirenti a fare acquisti e a beneficiare di offerte di vario genere. </a:t>
            </a:r>
          </a:p>
        </p:txBody>
      </p:sp>
    </p:spTree>
    <p:extLst>
      <p:ext uri="{BB962C8B-B14F-4D97-AF65-F5344CB8AC3E}">
        <p14:creationId xmlns:p14="http://schemas.microsoft.com/office/powerpoint/2010/main" val="41683104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E51109-4816-4126-B23D-CFE48B374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8407" y="2116519"/>
            <a:ext cx="10783657" cy="262496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it-IT" dirty="0">
                <a:solidFill>
                  <a:schemeClr val="tx2"/>
                </a:solidFill>
                <a:latin typeface="Algerian" panose="04020705040A02060702" pitchFamily="82" charset="0"/>
              </a:rPr>
              <a:t>Le public relations e gli stakeholder</a:t>
            </a:r>
          </a:p>
        </p:txBody>
      </p:sp>
    </p:spTree>
    <p:extLst>
      <p:ext uri="{BB962C8B-B14F-4D97-AF65-F5344CB8AC3E}">
        <p14:creationId xmlns:p14="http://schemas.microsoft.com/office/powerpoint/2010/main" val="17553864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A2DBB0E7-5A4E-3D36-D0F2-173E4CE81044}"/>
              </a:ext>
            </a:extLst>
          </p:cNvPr>
          <p:cNvSpPr txBox="1"/>
          <p:nvPr/>
        </p:nvSpPr>
        <p:spPr>
          <a:xfrm>
            <a:off x="999780" y="324463"/>
            <a:ext cx="9774715" cy="30008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700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Tutte le organizzazioni hanno il compito di gestire le relazioni con il loro pubblico principale. </a:t>
            </a:r>
          </a:p>
          <a:p>
            <a:endParaRPr lang="it-IT" sz="2700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/>
            <a:endParaRPr lang="it-IT" sz="2700" dirty="0">
              <a:solidFill>
                <a:schemeClr val="accent1">
                  <a:lumMod val="75000"/>
                </a:schemeClr>
              </a:solidFill>
            </a:endParaRPr>
          </a:p>
          <a:p>
            <a:pPr algn="r"/>
            <a:r>
              <a:rPr lang="it-IT" sz="2700" dirty="0">
                <a:solidFill>
                  <a:schemeClr val="accent1">
                    <a:lumMod val="75000"/>
                  </a:schemeClr>
                </a:solidFill>
              </a:rPr>
              <a:t>Varie parti interessate che direttamente o indirettamente possono plasmare, influenzare o condizionare l’immagine e la percezione dell’organizzazione. I rivenditori non sono diversi. </a:t>
            </a:r>
          </a:p>
        </p:txBody>
      </p:sp>
      <p:sp>
        <p:nvSpPr>
          <p:cNvPr id="4" name="Freccia in giù 3">
            <a:extLst>
              <a:ext uri="{FF2B5EF4-FFF2-40B4-BE49-F238E27FC236}">
                <a16:creationId xmlns:a16="http://schemas.microsoft.com/office/drawing/2014/main" id="{B7BD9A4E-3CFF-692B-EE22-6294B2128811}"/>
              </a:ext>
            </a:extLst>
          </p:cNvPr>
          <p:cNvSpPr/>
          <p:nvPr/>
        </p:nvSpPr>
        <p:spPr>
          <a:xfrm>
            <a:off x="2599981" y="1399142"/>
            <a:ext cx="727113" cy="63897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A7E8AD46-812E-1C78-8FF0-AC0D7366F085}"/>
              </a:ext>
            </a:extLst>
          </p:cNvPr>
          <p:cNvSpPr txBox="1"/>
          <p:nvPr/>
        </p:nvSpPr>
        <p:spPr>
          <a:xfrm>
            <a:off x="826265" y="4516382"/>
            <a:ext cx="10708395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it-IT" sz="2500" dirty="0">
                <a:solidFill>
                  <a:srgbClr val="C00000"/>
                </a:solidFill>
              </a:rPr>
              <a:t>«Le relazioni pubbliche sono la gestione, attraverso la comunicazione, delle percezioni e delle relazioni strategiche tra un’organizzazione e i suoi stakeholder interni ed esterni per il reciproco vantaggio e per un maggiore ordine sociale» </a:t>
            </a:r>
            <a:r>
              <a:rPr lang="it-IT" sz="25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it-IT" sz="25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Valin</a:t>
            </a:r>
            <a:r>
              <a:rPr lang="it-IT" sz="25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2004).</a:t>
            </a:r>
          </a:p>
        </p:txBody>
      </p:sp>
    </p:spTree>
    <p:extLst>
      <p:ext uri="{BB962C8B-B14F-4D97-AF65-F5344CB8AC3E}">
        <p14:creationId xmlns:p14="http://schemas.microsoft.com/office/powerpoint/2010/main" val="23059470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9FDC7573-89BE-59C6-120F-0337A003F4FC}"/>
              </a:ext>
            </a:extLst>
          </p:cNvPr>
          <p:cNvSpPr txBox="1"/>
          <p:nvPr/>
        </p:nvSpPr>
        <p:spPr>
          <a:xfrm>
            <a:off x="1597445" y="706912"/>
            <a:ext cx="9948231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parole chiave di questa definizione sono “percezioni” e “relazioni”. 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3E0F507F-32C6-810E-609C-EA71310221B8}"/>
              </a:ext>
            </a:extLst>
          </p:cNvPr>
          <p:cNvSpPr txBox="1"/>
          <p:nvPr/>
        </p:nvSpPr>
        <p:spPr>
          <a:xfrm>
            <a:off x="1013552" y="1470218"/>
            <a:ext cx="6488934" cy="32008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7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relazioni pubbliche (</a:t>
            </a:r>
            <a:r>
              <a:rPr lang="it-IT" sz="27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</a:t>
            </a:r>
            <a:r>
              <a:rPr lang="it-IT" sz="27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it-IT" sz="2500" dirty="0"/>
              <a:t>riguardano fondamentalmente la gestione delle percezioni che le persone e le organizzazioni hanno del retailer. </a:t>
            </a:r>
          </a:p>
          <a:p>
            <a:r>
              <a:rPr lang="it-IT" sz="2500" dirty="0"/>
              <a:t>Si tratta anche di sviluppare e mantenere assiduamente le relazioni con gli stakeholder, in modo che il rivenditore proietti un’immagine positiva nel tempo.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4D52B2C2-973E-AE20-1094-93D2CEB11A5B}"/>
              </a:ext>
            </a:extLst>
          </p:cNvPr>
          <p:cNvSpPr txBox="1"/>
          <p:nvPr/>
        </p:nvSpPr>
        <p:spPr>
          <a:xfrm>
            <a:off x="8152482" y="2875657"/>
            <a:ext cx="3558448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400" dirty="0">
                <a:solidFill>
                  <a:schemeClr val="accent1">
                    <a:lumMod val="75000"/>
                  </a:schemeClr>
                </a:solidFill>
                <a:highlight>
                  <a:srgbClr val="FFFF00"/>
                </a:highlight>
              </a:rPr>
              <a:t>La gestione delle relazioni pubbliche ruota intorno alla proiezione del business nella migliore luce possibile e alla riduzione al minimo di qualsiasi pubblicità negativa che possa sorgere dalle attività del rivenditor</a:t>
            </a:r>
          </a:p>
        </p:txBody>
      </p:sp>
    </p:spTree>
    <p:extLst>
      <p:ext uri="{BB962C8B-B14F-4D97-AF65-F5344CB8AC3E}">
        <p14:creationId xmlns:p14="http://schemas.microsoft.com/office/powerpoint/2010/main" val="5434604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E51109-4816-4126-B23D-CFE48B374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8407" y="2116519"/>
            <a:ext cx="10783657" cy="262496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it-IT" dirty="0">
                <a:solidFill>
                  <a:schemeClr val="tx2"/>
                </a:solidFill>
                <a:latin typeface="Algerian" panose="04020705040A02060702" pitchFamily="82" charset="0"/>
              </a:rPr>
              <a:t>L’efficacia dei media di comunicazione tradizionali </a:t>
            </a:r>
          </a:p>
        </p:txBody>
      </p:sp>
    </p:spTree>
    <p:extLst>
      <p:ext uri="{BB962C8B-B14F-4D97-AF65-F5344CB8AC3E}">
        <p14:creationId xmlns:p14="http://schemas.microsoft.com/office/powerpoint/2010/main" val="206149571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E6C5A33F-314E-D704-469A-D18606AF3687}"/>
              </a:ext>
            </a:extLst>
          </p:cNvPr>
          <p:cNvSpPr txBox="1"/>
          <p:nvPr/>
        </p:nvSpPr>
        <p:spPr>
          <a:xfrm>
            <a:off x="1156771" y="382691"/>
            <a:ext cx="7472190" cy="44935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6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Nonostante il crescente utilizzo dei media mobili e digitali</a:t>
            </a:r>
            <a:r>
              <a:rPr lang="it-IT" sz="2600" dirty="0">
                <a:solidFill>
                  <a:schemeClr val="accent1">
                    <a:lumMod val="75000"/>
                  </a:schemeClr>
                </a:solidFill>
              </a:rPr>
              <a:t>, i retailer riconoscono ancora che gli strumenti tradizionali, come la tv, la stampa e la radio possono affrontare i problemi di portata e copertura. </a:t>
            </a:r>
          </a:p>
          <a:p>
            <a:pPr algn="r"/>
            <a:endParaRPr lang="it-IT" sz="2600" dirty="0">
              <a:solidFill>
                <a:schemeClr val="accent1">
                  <a:lumMod val="75000"/>
                </a:schemeClr>
              </a:solidFill>
            </a:endParaRPr>
          </a:p>
          <a:p>
            <a:pPr algn="r"/>
            <a:endParaRPr lang="it-IT" sz="2600" dirty="0">
              <a:solidFill>
                <a:schemeClr val="accent1">
                  <a:lumMod val="75000"/>
                </a:schemeClr>
              </a:solidFill>
            </a:endParaRPr>
          </a:p>
          <a:p>
            <a:pPr algn="r"/>
            <a:r>
              <a:rPr lang="it-IT" sz="2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Questo può essere particolarmente rilevante nei casi in cui il retailer ha obiettivi di comunicazione di marketing come il rafforzamento della proposta di valore, delle varie offerte promozionali e l’aumento della consapevolezza del brand. </a:t>
            </a:r>
          </a:p>
        </p:txBody>
      </p:sp>
    </p:spTree>
    <p:extLst>
      <p:ext uri="{BB962C8B-B14F-4D97-AF65-F5344CB8AC3E}">
        <p14:creationId xmlns:p14="http://schemas.microsoft.com/office/powerpoint/2010/main" val="17946947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1CC56146-647A-D27E-0B6A-BEE7DE165176}"/>
              </a:ext>
            </a:extLst>
          </p:cNvPr>
          <p:cNvSpPr txBox="1"/>
          <p:nvPr/>
        </p:nvSpPr>
        <p:spPr>
          <a:xfrm>
            <a:off x="856562" y="166568"/>
            <a:ext cx="5511187" cy="65248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33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pubblicità radiofonica </a:t>
            </a:r>
            <a:r>
              <a:rPr lang="it-IT" sz="2700" dirty="0">
                <a:solidFill>
                  <a:srgbClr val="C00000"/>
                </a:solidFill>
              </a:rPr>
              <a:t>svolge un ruolo significativo nel mantenere il nome del rivenditore in primo piano nella mente degli acquirenti. </a:t>
            </a:r>
          </a:p>
          <a:p>
            <a:endParaRPr lang="it-IT" sz="2700" dirty="0">
              <a:solidFill>
                <a:srgbClr val="C00000"/>
              </a:solidFill>
            </a:endParaRPr>
          </a:p>
          <a:p>
            <a:r>
              <a:rPr lang="it-IT" sz="2500" dirty="0">
                <a:solidFill>
                  <a:schemeClr val="accent1">
                    <a:lumMod val="75000"/>
                  </a:schemeClr>
                </a:solidFill>
              </a:rPr>
              <a:t>La pubblicità sui canali radio commerciali riesce anche a far arrivare il messaggio alle persone mentre viaggiano per andare al lavoro e in molti casi devono lottare contro la noia del traffico cittadino. </a:t>
            </a:r>
          </a:p>
          <a:p>
            <a:r>
              <a:rPr lang="it-IT" sz="2500" dirty="0">
                <a:solidFill>
                  <a:schemeClr val="accent1">
                    <a:lumMod val="75000"/>
                  </a:schemeClr>
                </a:solidFill>
              </a:rPr>
              <a:t>I rivenditori possono anche utilizzare il mezzo radio per collegare il messaggio a una particolare campagna promozionale che stanno conducendo. </a:t>
            </a:r>
          </a:p>
          <a:p>
            <a:endParaRPr lang="it-IT" sz="2700" dirty="0">
              <a:solidFill>
                <a:srgbClr val="C00000"/>
              </a:solidFill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E5932CB3-51EA-0957-55A5-FCD35BD5ABDB}"/>
              </a:ext>
            </a:extLst>
          </p:cNvPr>
          <p:cNvSpPr txBox="1"/>
          <p:nvPr/>
        </p:nvSpPr>
        <p:spPr>
          <a:xfrm>
            <a:off x="7700790" y="797510"/>
            <a:ext cx="3536415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Mezzo utile per rafforzare i valori del brand del rivenditore e collegare altre campagne pubblicitarie in modo integrato. </a:t>
            </a:r>
          </a:p>
        </p:txBody>
      </p:sp>
      <p:sp>
        <p:nvSpPr>
          <p:cNvPr id="7" name="Freccia a destra 6">
            <a:extLst>
              <a:ext uri="{FF2B5EF4-FFF2-40B4-BE49-F238E27FC236}">
                <a16:creationId xmlns:a16="http://schemas.microsoft.com/office/drawing/2014/main" id="{BF59D885-E0E2-2D6E-5CAE-874087A1A913}"/>
              </a:ext>
            </a:extLst>
          </p:cNvPr>
          <p:cNvSpPr/>
          <p:nvPr/>
        </p:nvSpPr>
        <p:spPr>
          <a:xfrm>
            <a:off x="6096000" y="1927952"/>
            <a:ext cx="1020896" cy="51779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0330739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E51109-4816-4126-B23D-CFE48B374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8407" y="2116519"/>
            <a:ext cx="10783657" cy="262496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it-IT" dirty="0">
                <a:solidFill>
                  <a:schemeClr val="tx2"/>
                </a:solidFill>
                <a:latin typeface="Algerian" panose="04020705040A02060702" pitchFamily="82" charset="0"/>
              </a:rPr>
              <a:t>Celebrità e sponsorizzazioni nel retail</a:t>
            </a:r>
          </a:p>
        </p:txBody>
      </p:sp>
    </p:spTree>
    <p:extLst>
      <p:ext uri="{BB962C8B-B14F-4D97-AF65-F5344CB8AC3E}">
        <p14:creationId xmlns:p14="http://schemas.microsoft.com/office/powerpoint/2010/main" val="276558909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BD753E30-ABC3-4C0A-E718-0BA7BD6D4E0E}"/>
              </a:ext>
            </a:extLst>
          </p:cNvPr>
          <p:cNvSpPr txBox="1"/>
          <p:nvPr/>
        </p:nvSpPr>
        <p:spPr>
          <a:xfrm>
            <a:off x="1156771" y="2379898"/>
            <a:ext cx="10488058" cy="13388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2700" i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L’utilizzo di personaggi famosi presi dai settori dello sport, della musica, del cinema e della moda è una caratteristica comune a molte iniziative di comunicazione di marketing sviluppate dai rivenditori.</a:t>
            </a:r>
          </a:p>
        </p:txBody>
      </p:sp>
    </p:spTree>
    <p:extLst>
      <p:ext uri="{BB962C8B-B14F-4D97-AF65-F5344CB8AC3E}">
        <p14:creationId xmlns:p14="http://schemas.microsoft.com/office/powerpoint/2010/main" val="403090463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29932332-64D2-DA79-5335-7C80FADA7065}"/>
              </a:ext>
            </a:extLst>
          </p:cNvPr>
          <p:cNvSpPr txBox="1"/>
          <p:nvPr/>
        </p:nvSpPr>
        <p:spPr>
          <a:xfrm>
            <a:off x="1432193" y="418642"/>
            <a:ext cx="10598225" cy="51706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700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 comparto del retail è uno dei più estesi utilizzatori di celebrità. </a:t>
            </a:r>
          </a:p>
          <a:p>
            <a:endParaRPr lang="it-IT" sz="27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it-IT" sz="2700" dirty="0">
                <a:solidFill>
                  <a:schemeClr val="accent1">
                    <a:lumMod val="75000"/>
                  </a:schemeClr>
                </a:solidFill>
              </a:rPr>
              <a:t>La logica per progettare un’iniziativa di comunicazione di marketing intorno a questi individui ruota intorno a tre motivi. </a:t>
            </a:r>
          </a:p>
          <a:p>
            <a:r>
              <a:rPr lang="it-IT" sz="2900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▶ Credibilità: </a:t>
            </a:r>
            <a:r>
              <a:rPr lang="it-IT" sz="2700" dirty="0">
                <a:solidFill>
                  <a:schemeClr val="accent1">
                    <a:lumMod val="75000"/>
                  </a:schemeClr>
                </a:solidFill>
              </a:rPr>
              <a:t>la convinzione che la celebrità abbia valori e attributi simili a quelli strettamente associati ai valori e agli attributi del brand del rivenditore. Anche il mercato di riferimento si identifica positivamente con questi valori e attributi. </a:t>
            </a:r>
          </a:p>
          <a:p>
            <a:r>
              <a:rPr lang="it-IT" sz="2900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▶ Riconoscimento: </a:t>
            </a:r>
            <a:r>
              <a:rPr lang="it-IT" sz="2700" dirty="0">
                <a:solidFill>
                  <a:schemeClr val="accent1">
                    <a:lumMod val="75000"/>
                  </a:schemeClr>
                </a:solidFill>
              </a:rPr>
              <a:t>il mercato di riferimento ha un livello di riconoscimento molto alto quando vede le immagini della celebrità.</a:t>
            </a:r>
          </a:p>
          <a:p>
            <a:r>
              <a:rPr lang="it-IT" sz="2900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▶ Popolarità: </a:t>
            </a:r>
            <a:r>
              <a:rPr lang="it-IT" sz="2700" dirty="0">
                <a:solidFill>
                  <a:schemeClr val="accent1">
                    <a:lumMod val="75000"/>
                  </a:schemeClr>
                </a:solidFill>
              </a:rPr>
              <a:t>la celebrità genera alti livelli di opinioni e percezioni positive.</a:t>
            </a:r>
          </a:p>
        </p:txBody>
      </p:sp>
    </p:spTree>
    <p:extLst>
      <p:ext uri="{BB962C8B-B14F-4D97-AF65-F5344CB8AC3E}">
        <p14:creationId xmlns:p14="http://schemas.microsoft.com/office/powerpoint/2010/main" val="22655374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Diagramma 9">
            <a:extLst>
              <a:ext uri="{FF2B5EF4-FFF2-40B4-BE49-F238E27FC236}">
                <a16:creationId xmlns:a16="http://schemas.microsoft.com/office/drawing/2014/main" id="{F1FFFA17-40F4-5CAC-0370-11E87DE5003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64969364"/>
              </p:ext>
            </p:extLst>
          </p:nvPr>
        </p:nvGraphicFramePr>
        <p:xfrm>
          <a:off x="550843" y="154236"/>
          <a:ext cx="11641157" cy="64338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4620902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972903FC-E09B-BE35-9D5A-B1934D4C7645}"/>
              </a:ext>
            </a:extLst>
          </p:cNvPr>
          <p:cNvSpPr txBox="1"/>
          <p:nvPr/>
        </p:nvSpPr>
        <p:spPr>
          <a:xfrm>
            <a:off x="903383" y="1696599"/>
            <a:ext cx="2963537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2500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La sfida per i retailer si svolge attorno alla corretta selezione di un’appropriata celebrità per costruirvi attorno la campagna pubblicitaria. </a:t>
            </a:r>
          </a:p>
          <a:p>
            <a:pPr algn="ctr"/>
            <a:endParaRPr lang="it-IT" sz="25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B7FD3946-16BF-EBD2-FA73-10F92D8BF9B7}"/>
              </a:ext>
            </a:extLst>
          </p:cNvPr>
          <p:cNvSpPr txBox="1"/>
          <p:nvPr/>
        </p:nvSpPr>
        <p:spPr>
          <a:xfrm>
            <a:off x="4924539" y="574018"/>
            <a:ext cx="7025089" cy="51860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27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 concetto di credibilità della fonte gioca un ruolo centrale nel dare forma a questa decisione. </a:t>
            </a:r>
          </a:p>
          <a:p>
            <a:endParaRPr lang="it-IT" sz="2700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it-IT" sz="2500" b="1" dirty="0">
                <a:solidFill>
                  <a:schemeClr val="accent1">
                    <a:lumMod val="75000"/>
                  </a:schemeClr>
                </a:solidFill>
              </a:rPr>
              <a:t>Questo concetto ruota intorno a due dimensioni:</a:t>
            </a:r>
          </a:p>
          <a:p>
            <a:pPr algn="ctr"/>
            <a:endParaRPr lang="it-IT" sz="2500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it-IT" sz="2500" b="1" dirty="0">
                <a:solidFill>
                  <a:schemeClr val="accent1">
                    <a:lumMod val="75000"/>
                  </a:schemeClr>
                </a:solidFill>
              </a:rPr>
              <a:t> 1. competenza </a:t>
            </a:r>
          </a:p>
          <a:p>
            <a:r>
              <a:rPr lang="it-IT" sz="2500" b="1" dirty="0">
                <a:solidFill>
                  <a:schemeClr val="accent1">
                    <a:lumMod val="75000"/>
                  </a:schemeClr>
                </a:solidFill>
              </a:rPr>
              <a:t>2. affidabilità.</a:t>
            </a:r>
          </a:p>
          <a:p>
            <a:endParaRPr lang="it-IT" sz="2500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it-IT" sz="2500" u="sng" dirty="0">
                <a:solidFill>
                  <a:schemeClr val="accent1">
                    <a:lumMod val="75000"/>
                  </a:schemeClr>
                </a:solidFill>
              </a:rPr>
              <a:t>La prima </a:t>
            </a:r>
            <a:r>
              <a:rPr lang="it-IT" sz="2500" dirty="0">
                <a:solidFill>
                  <a:schemeClr val="accent1">
                    <a:lumMod val="75000"/>
                  </a:schemeClr>
                </a:solidFill>
              </a:rPr>
              <a:t>si riferisce alla conoscenza, all’abilità e alla competenza dell’individuo in un particolare.</a:t>
            </a:r>
          </a:p>
          <a:p>
            <a:r>
              <a:rPr lang="it-IT" sz="2500" u="sng" dirty="0">
                <a:solidFill>
                  <a:schemeClr val="accent1">
                    <a:lumMod val="75000"/>
                  </a:schemeClr>
                </a:solidFill>
              </a:rPr>
              <a:t>La seconda </a:t>
            </a:r>
            <a:r>
              <a:rPr lang="it-IT" sz="2500" dirty="0">
                <a:solidFill>
                  <a:schemeClr val="accent1">
                    <a:lumMod val="75000"/>
                  </a:schemeClr>
                </a:solidFill>
              </a:rPr>
              <a:t>si riferisce al livello di fiducia dello shopper nel credere che l’individuo fornisca informazioni sul prodotto in modo obiettivo e onesto</a:t>
            </a:r>
          </a:p>
        </p:txBody>
      </p:sp>
      <p:cxnSp>
        <p:nvCxnSpPr>
          <p:cNvPr id="8" name="Connettore 2 7">
            <a:extLst>
              <a:ext uri="{FF2B5EF4-FFF2-40B4-BE49-F238E27FC236}">
                <a16:creationId xmlns:a16="http://schemas.microsoft.com/office/drawing/2014/main" id="{C520EC1B-3209-6919-5D05-7744F29B1D67}"/>
              </a:ext>
            </a:extLst>
          </p:cNvPr>
          <p:cNvCxnSpPr/>
          <p:nvPr/>
        </p:nvCxnSpPr>
        <p:spPr>
          <a:xfrm>
            <a:off x="3789802" y="2324559"/>
            <a:ext cx="102456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93739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7C8C463F-062D-148B-7922-7D2F8CE4BB75}"/>
              </a:ext>
            </a:extLst>
          </p:cNvPr>
          <p:cNvSpPr txBox="1"/>
          <p:nvPr/>
        </p:nvSpPr>
        <p:spPr>
          <a:xfrm>
            <a:off x="1167787" y="2268152"/>
            <a:ext cx="10146535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700" i="1" dirty="0">
                <a:solidFill>
                  <a:schemeClr val="accent1">
                    <a:lumMod val="75000"/>
                  </a:schemeClr>
                </a:solidFill>
              </a:rPr>
              <a:t>«I sentimenti positivi nei confronti di una celebrità si traducono in sentimenti positivi nei confronti del brand. La capacità di generare vendite dall’utilizzo di celebrità è la ragione principale per cui i retailer si impegnano in questa forma di comunicazione di marketing»</a:t>
            </a:r>
          </a:p>
          <a:p>
            <a:endParaRPr lang="it-IT" sz="2700" i="1" dirty="0">
              <a:solidFill>
                <a:schemeClr val="accent1">
                  <a:lumMod val="75000"/>
                </a:schemeClr>
              </a:solidFill>
            </a:endParaRPr>
          </a:p>
          <a:p>
            <a:pPr algn="r"/>
            <a:r>
              <a:rPr lang="it-IT" sz="2700" i="1" dirty="0" err="1">
                <a:solidFill>
                  <a:schemeClr val="accent1">
                    <a:lumMod val="75000"/>
                  </a:schemeClr>
                </a:solidFill>
              </a:rPr>
              <a:t>Stallen</a:t>
            </a:r>
            <a:r>
              <a:rPr lang="it-IT" sz="2700" i="1" dirty="0">
                <a:solidFill>
                  <a:schemeClr val="accent1">
                    <a:lumMod val="75000"/>
                  </a:schemeClr>
                </a:solidFill>
              </a:rPr>
              <a:t> et al. (2010)</a:t>
            </a:r>
          </a:p>
        </p:txBody>
      </p:sp>
    </p:spTree>
    <p:extLst>
      <p:ext uri="{BB962C8B-B14F-4D97-AF65-F5344CB8AC3E}">
        <p14:creationId xmlns:p14="http://schemas.microsoft.com/office/powerpoint/2010/main" val="65851543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E51109-4816-4126-B23D-CFE48B374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8407" y="2116519"/>
            <a:ext cx="10783657" cy="262496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it-IT" dirty="0">
                <a:solidFill>
                  <a:schemeClr val="tx2"/>
                </a:solidFill>
                <a:latin typeface="Algerian" panose="04020705040A02060702" pitchFamily="82" charset="0"/>
              </a:rPr>
              <a:t>Canali online come strumento di comunicazione di marketing nel retail</a:t>
            </a:r>
          </a:p>
        </p:txBody>
      </p:sp>
    </p:spTree>
    <p:extLst>
      <p:ext uri="{BB962C8B-B14F-4D97-AF65-F5344CB8AC3E}">
        <p14:creationId xmlns:p14="http://schemas.microsoft.com/office/powerpoint/2010/main" val="282819917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6298BAD1-7432-D502-9772-A3BCC8BFF36D}"/>
              </a:ext>
            </a:extLst>
          </p:cNvPr>
          <p:cNvSpPr txBox="1"/>
          <p:nvPr/>
        </p:nvSpPr>
        <p:spPr>
          <a:xfrm>
            <a:off x="1035585" y="2126511"/>
            <a:ext cx="9562641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700" dirty="0">
                <a:solidFill>
                  <a:schemeClr val="accent1">
                    <a:lumMod val="75000"/>
                  </a:schemeClr>
                </a:solidFill>
                <a:highlight>
                  <a:srgbClr val="FFFF00"/>
                </a:highlight>
              </a:rPr>
              <a:t>In base al numero di visite che gli acquirenti fanno al sito web, al numero di clic che fanno e ai modelli d’acquisto, le aziende possono sviluppare messaggi mirati e focalizzati basati su queste caratteristiche comportamentali. </a:t>
            </a:r>
          </a:p>
        </p:txBody>
      </p:sp>
    </p:spTree>
    <p:extLst>
      <p:ext uri="{BB962C8B-B14F-4D97-AF65-F5344CB8AC3E}">
        <p14:creationId xmlns:p14="http://schemas.microsoft.com/office/powerpoint/2010/main" val="262376441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3680F667-CCD3-75A1-B753-E2A40C692FE6}"/>
              </a:ext>
            </a:extLst>
          </p:cNvPr>
          <p:cNvSpPr txBox="1"/>
          <p:nvPr/>
        </p:nvSpPr>
        <p:spPr>
          <a:xfrm>
            <a:off x="760163" y="248912"/>
            <a:ext cx="7901849" cy="20928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it-IT" sz="2600" dirty="0">
                <a:solidFill>
                  <a:schemeClr val="accent1">
                    <a:lumMod val="75000"/>
                  </a:schemeClr>
                </a:solidFill>
              </a:rPr>
              <a:t>Nel contesto del retail, i rivenditori utilizzano sempre più spesso un canale online come parte della loro strategia </a:t>
            </a:r>
            <a:r>
              <a:rPr lang="it-IT" sz="2600" dirty="0" err="1">
                <a:solidFill>
                  <a:schemeClr val="accent1">
                    <a:lumMod val="75000"/>
                  </a:schemeClr>
                </a:solidFill>
              </a:rPr>
              <a:t>omnicanale</a:t>
            </a:r>
            <a:r>
              <a:rPr lang="it-IT" sz="2600" dirty="0">
                <a:solidFill>
                  <a:schemeClr val="accent1">
                    <a:lumMod val="75000"/>
                  </a:schemeClr>
                </a:solidFill>
              </a:rPr>
              <a:t> per attirare gli acquirenti e fornire un’esperienza d’acquisto positiva che permetterà un ritorno degli acquirenti verso quel sito. 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67E2CE15-47C2-41CE-BBC2-E8BC779435EC}"/>
              </a:ext>
            </a:extLst>
          </p:cNvPr>
          <p:cNvSpPr txBox="1"/>
          <p:nvPr/>
        </p:nvSpPr>
        <p:spPr>
          <a:xfrm>
            <a:off x="5971142" y="3429000"/>
            <a:ext cx="6097836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5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Il canale online fornisce un meccanismo logico che consente ai rivenditori di pubblicizzare la propria merce, indirizzare gli acquirenti verso promozioni specifiche e offerte speciali, avvisarli di nuove linee di prodotti e, in generale, fornire un ambiente virtuale per la condivisione delle informazioni e l’interazione con i propri clienti.</a:t>
            </a:r>
          </a:p>
        </p:txBody>
      </p:sp>
    </p:spTree>
    <p:extLst>
      <p:ext uri="{BB962C8B-B14F-4D97-AF65-F5344CB8AC3E}">
        <p14:creationId xmlns:p14="http://schemas.microsoft.com/office/powerpoint/2010/main" val="37086338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C33CD890-4E3D-006B-C998-D261C547410C}"/>
              </a:ext>
            </a:extLst>
          </p:cNvPr>
          <p:cNvSpPr txBox="1"/>
          <p:nvPr/>
        </p:nvSpPr>
        <p:spPr>
          <a:xfrm>
            <a:off x="532966" y="341373"/>
            <a:ext cx="10194879" cy="240065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it-IT" sz="3000" i="1" dirty="0">
                <a:solidFill>
                  <a:schemeClr val="accent1">
                    <a:lumMod val="75000"/>
                  </a:schemeClr>
                </a:solidFill>
              </a:rPr>
              <a:t>Schultz et al. (2012)</a:t>
            </a:r>
          </a:p>
          <a:p>
            <a:endParaRPr lang="it-IT" sz="3000" i="1" dirty="0">
              <a:solidFill>
                <a:schemeClr val="accent1">
                  <a:lumMod val="75000"/>
                </a:schemeClr>
              </a:solidFill>
            </a:endParaRPr>
          </a:p>
          <a:p>
            <a:pPr algn="r"/>
            <a:r>
              <a:rPr lang="it-IT" sz="3000" dirty="0">
                <a:solidFill>
                  <a:schemeClr val="accent1">
                    <a:lumMod val="75000"/>
                  </a:schemeClr>
                </a:solidFill>
              </a:rPr>
              <a:t>identificano l’ampia gamma di canali di comunicazione a disposizione delle organizzazioni nella loro ricerca di una strategia </a:t>
            </a:r>
            <a:r>
              <a:rPr lang="it-IT" sz="3000" u="sng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</a:rPr>
              <a:t>integrata</a:t>
            </a:r>
            <a:r>
              <a:rPr lang="it-IT" sz="30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</a:rPr>
              <a:t>. 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98BC277D-6B58-47A5-0FE9-3F94CD42C751}"/>
              </a:ext>
            </a:extLst>
          </p:cNvPr>
          <p:cNvSpPr txBox="1"/>
          <p:nvPr/>
        </p:nvSpPr>
        <p:spPr>
          <a:xfrm>
            <a:off x="5630405" y="3715860"/>
            <a:ext cx="6096000" cy="24622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200" dirty="0">
                <a:solidFill>
                  <a:schemeClr val="accent1">
                    <a:lumMod val="75000"/>
                  </a:schemeClr>
                </a:solidFill>
              </a:rPr>
              <a:t>le imprese commerciali al dettaglio utilizzano una combinazione di strumenti in diversi momenti per trasmettere il loro messaggio al mercato di destinazione.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200" dirty="0">
                <a:solidFill>
                  <a:schemeClr val="accent1">
                    <a:lumMod val="75000"/>
                  </a:schemeClr>
                </a:solidFill>
              </a:rPr>
              <a:t>riconoscono la necessità di raggiungere la coerenza e l’uniformità tra le varie iniziative di comunicazione. </a:t>
            </a:r>
          </a:p>
        </p:txBody>
      </p:sp>
      <p:cxnSp>
        <p:nvCxnSpPr>
          <p:cNvPr id="6" name="Connettore 2 5">
            <a:extLst>
              <a:ext uri="{FF2B5EF4-FFF2-40B4-BE49-F238E27FC236}">
                <a16:creationId xmlns:a16="http://schemas.microsoft.com/office/drawing/2014/main" id="{088CC0D2-80CC-FD9B-2936-E78115B30598}"/>
              </a:ext>
            </a:extLst>
          </p:cNvPr>
          <p:cNvCxnSpPr/>
          <p:nvPr/>
        </p:nvCxnSpPr>
        <p:spPr>
          <a:xfrm>
            <a:off x="9731829" y="2917371"/>
            <a:ext cx="0" cy="6749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943419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EB922564-6ACC-41B6-D48D-3221DBEBCB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1" y="0"/>
            <a:ext cx="7728856" cy="670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5C1C5D6C-939A-4B9B-C2A5-896DDDB2EA42}"/>
              </a:ext>
            </a:extLst>
          </p:cNvPr>
          <p:cNvSpPr txBox="1"/>
          <p:nvPr/>
        </p:nvSpPr>
        <p:spPr>
          <a:xfrm>
            <a:off x="8610600" y="1953216"/>
            <a:ext cx="305888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5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</a:rPr>
              <a:t>Tre elementi interconnessi che costituiscono il mix di comunicazione. </a:t>
            </a:r>
          </a:p>
        </p:txBody>
      </p:sp>
      <p:sp>
        <p:nvSpPr>
          <p:cNvPr id="4" name="Freccia in giù 3">
            <a:extLst>
              <a:ext uri="{FF2B5EF4-FFF2-40B4-BE49-F238E27FC236}">
                <a16:creationId xmlns:a16="http://schemas.microsoft.com/office/drawing/2014/main" id="{34CDECEF-B609-6804-4FEA-CE2FCD93207E}"/>
              </a:ext>
            </a:extLst>
          </p:cNvPr>
          <p:cNvSpPr/>
          <p:nvPr/>
        </p:nvSpPr>
        <p:spPr>
          <a:xfrm>
            <a:off x="10809514" y="4245429"/>
            <a:ext cx="533400" cy="50074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88899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sellaDiTesto 7">
            <a:extLst>
              <a:ext uri="{FF2B5EF4-FFF2-40B4-BE49-F238E27FC236}">
                <a16:creationId xmlns:a16="http://schemas.microsoft.com/office/drawing/2014/main" id="{28D7E280-CD6C-E50D-5216-497F0940535A}"/>
              </a:ext>
            </a:extLst>
          </p:cNvPr>
          <p:cNvSpPr txBox="1"/>
          <p:nvPr/>
        </p:nvSpPr>
        <p:spPr>
          <a:xfrm>
            <a:off x="5739853" y="208693"/>
            <a:ext cx="5540828" cy="32316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6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Media digitali </a:t>
            </a:r>
          </a:p>
          <a:p>
            <a:r>
              <a:rPr lang="it-IT" sz="2000" dirty="0">
                <a:solidFill>
                  <a:schemeClr val="accent1">
                    <a:lumMod val="75000"/>
                  </a:schemeClr>
                </a:solidFill>
              </a:rPr>
              <a:t>Tali tecnologie consentono ai retailer di acquisire dati sugli acquirenti, di tracciare i percorsi d’acquisto e di utilizzare queste informazioni per sviluppare messaggi personalizzati che possono essere adattati a ciascun individuo. Gli sviluppi della tecnologia mobile, come gli smartphone e i tablet, facilitano la comunicazione bidirezionale. </a:t>
            </a:r>
          </a:p>
          <a:p>
            <a:r>
              <a:rPr lang="it-IT" sz="2000" dirty="0">
                <a:solidFill>
                  <a:schemeClr val="accent1">
                    <a:lumMod val="75000"/>
                  </a:schemeClr>
                </a:solidFill>
              </a:rPr>
              <a:t>media digitali più utilizzati dagli acquirenti sono la posta elettronica e la ricerca su internet.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DBB23806-0451-FFEA-15F1-EA06DFF9271E}"/>
              </a:ext>
            </a:extLst>
          </p:cNvPr>
          <p:cNvSpPr txBox="1"/>
          <p:nvPr/>
        </p:nvSpPr>
        <p:spPr>
          <a:xfrm>
            <a:off x="5539385" y="3615881"/>
            <a:ext cx="6096000" cy="29546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6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Social media </a:t>
            </a:r>
          </a:p>
          <a:p>
            <a:r>
              <a:rPr lang="it-IT" sz="2000" dirty="0">
                <a:solidFill>
                  <a:schemeClr val="accent2">
                    <a:lumMod val="75000"/>
                  </a:schemeClr>
                </a:solidFill>
              </a:rPr>
              <a:t>Questi canali coinvolgono operatori terzi che hanno creato e gestiscono piattaforme come Facebook, Twitter e LinkedIn. Schultz et al. (2012) osservano che tali piattaforme non sono state create originariamente per facilitare le attività e le comunicazioni commerciali. Sono state invece progettate per essere utilizzate come strumenti di interazione sociale tra amici e piccoli social network.</a:t>
            </a: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4BF9E3AD-5418-04E5-A119-68D592C1DBD9}"/>
              </a:ext>
            </a:extLst>
          </p:cNvPr>
          <p:cNvSpPr txBox="1"/>
          <p:nvPr/>
        </p:nvSpPr>
        <p:spPr>
          <a:xfrm>
            <a:off x="1168837" y="1220104"/>
            <a:ext cx="3792556" cy="32624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Media tradizionali </a:t>
            </a:r>
          </a:p>
          <a:p>
            <a:r>
              <a:rPr lang="it-IT" sz="2000" dirty="0">
                <a:solidFill>
                  <a:srgbClr val="C00000"/>
                </a:solidFill>
              </a:rPr>
              <a:t>Canali tipici che le organizzazioni, inclusi i retailer, hanno utilizzato per decenni per comunicare il loro messaggio a un pubblico target. Molti di essi consentono una comunicazione a senso unico, cioè il mittente del messaggio spinge la comunicazione attraverso il canale verso il destinatario. </a:t>
            </a:r>
          </a:p>
        </p:txBody>
      </p:sp>
    </p:spTree>
    <p:extLst>
      <p:ext uri="{BB962C8B-B14F-4D97-AF65-F5344CB8AC3E}">
        <p14:creationId xmlns:p14="http://schemas.microsoft.com/office/powerpoint/2010/main" val="30477692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A1642EE3-23F6-4676-EA71-A4A12D8CF0FD}"/>
              </a:ext>
            </a:extLst>
          </p:cNvPr>
          <p:cNvSpPr txBox="1"/>
          <p:nvPr/>
        </p:nvSpPr>
        <p:spPr>
          <a:xfrm>
            <a:off x="1568067" y="1523927"/>
            <a:ext cx="9055865" cy="30008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27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social media </a:t>
            </a:r>
            <a:r>
              <a:rPr lang="it-IT" sz="2700" dirty="0">
                <a:solidFill>
                  <a:schemeClr val="accent1">
                    <a:lumMod val="75000"/>
                  </a:schemeClr>
                </a:solidFill>
              </a:rPr>
              <a:t>comprendono una vasta gamma di forum passaparola online, tra cui blog, </a:t>
            </a:r>
            <a:r>
              <a:rPr lang="it-IT" sz="2700" dirty="0" err="1">
                <a:solidFill>
                  <a:schemeClr val="accent1">
                    <a:lumMod val="75000"/>
                  </a:schemeClr>
                </a:solidFill>
              </a:rPr>
              <a:t>discussion</a:t>
            </a:r>
            <a:r>
              <a:rPr lang="it-IT" sz="2700" dirty="0">
                <a:solidFill>
                  <a:schemeClr val="accent1">
                    <a:lumMod val="75000"/>
                  </a:schemeClr>
                </a:solidFill>
              </a:rPr>
              <a:t> board e chat room sponsorizzati dalle aziende, posta elettronica da consumatore a consumatore, siti web e forum di valutazione di prodotti o servizi di consumo, forum e </a:t>
            </a:r>
            <a:r>
              <a:rPr lang="it-IT" sz="2700" dirty="0" err="1">
                <a:solidFill>
                  <a:schemeClr val="accent1">
                    <a:lumMod val="75000"/>
                  </a:schemeClr>
                </a:solidFill>
              </a:rPr>
              <a:t>discussion</a:t>
            </a:r>
            <a:r>
              <a:rPr lang="it-IT" sz="2700" dirty="0">
                <a:solidFill>
                  <a:schemeClr val="accent1">
                    <a:lumMod val="75000"/>
                  </a:schemeClr>
                </a:solidFill>
              </a:rPr>
              <a:t> board su internet, </a:t>
            </a:r>
            <a:r>
              <a:rPr lang="it-IT" sz="2700" dirty="0" err="1">
                <a:solidFill>
                  <a:schemeClr val="accent1">
                    <a:lumMod val="75000"/>
                  </a:schemeClr>
                </a:solidFill>
              </a:rPr>
              <a:t>moblogs</a:t>
            </a:r>
            <a:r>
              <a:rPr lang="it-IT" sz="2700" dirty="0">
                <a:solidFill>
                  <a:schemeClr val="accent1">
                    <a:lumMod val="75000"/>
                  </a:schemeClr>
                </a:solidFill>
              </a:rPr>
              <a:t> (siti contenenti audio, immagini, film o fotografie digitali) e siti web di social networking, per citarne alcuni. </a:t>
            </a:r>
          </a:p>
        </p:txBody>
      </p:sp>
    </p:spTree>
    <p:extLst>
      <p:ext uri="{BB962C8B-B14F-4D97-AF65-F5344CB8AC3E}">
        <p14:creationId xmlns:p14="http://schemas.microsoft.com/office/powerpoint/2010/main" val="24532727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1B66018D-DE1B-3367-4E4A-23BF4F9BD7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7552" y="1085392"/>
            <a:ext cx="7620000" cy="3814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603758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A0D95A0E-35AE-3EB6-DFA0-B8B3522614AD}"/>
              </a:ext>
            </a:extLst>
          </p:cNvPr>
          <p:cNvSpPr txBox="1"/>
          <p:nvPr/>
        </p:nvSpPr>
        <p:spPr>
          <a:xfrm>
            <a:off x="1772175" y="926145"/>
            <a:ext cx="8286226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social network 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</a:rPr>
              <a:t>sono cresciuti esponenzialmente a livello globale attirando sempre più follower e partecipanti, e per questo sono diventati strumenti molto redditizi per progettare ed effettuare campagne pubblicitarie online. </a:t>
            </a:r>
          </a:p>
          <a:p>
            <a:endParaRPr lang="it-IT" sz="2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it-IT" sz="2400" dirty="0">
                <a:solidFill>
                  <a:schemeClr val="accent1">
                    <a:lumMod val="75000"/>
                  </a:schemeClr>
                </a:solidFill>
              </a:rPr>
              <a:t>Queste ultime sono conosciute anche col nome </a:t>
            </a:r>
            <a:r>
              <a:rPr lang="it-IT" sz="2400" dirty="0" err="1">
                <a:solidFill>
                  <a:schemeClr val="accent1">
                    <a:lumMod val="75000"/>
                  </a:schemeClr>
                </a:solidFill>
              </a:rPr>
              <a:t>search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</a:rPr>
              <a:t> (</a:t>
            </a:r>
            <a:r>
              <a:rPr lang="it-IT" sz="2400" dirty="0" err="1">
                <a:solidFill>
                  <a:schemeClr val="accent1">
                    <a:lumMod val="75000"/>
                  </a:schemeClr>
                </a:solidFill>
              </a:rPr>
              <a:t>engine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</a:rPr>
              <a:t>) advertising e permettono agli inserzionisti di monitorare statistiche specifiche, come il numero di persone che hanno visitato il sito, hanno cliccato sulle varie caratteristiche, sono andati oltre e hanno cercato informazioni o hanno effettivamente completato una vendita. </a:t>
            </a:r>
          </a:p>
        </p:txBody>
      </p:sp>
    </p:spTree>
    <p:extLst>
      <p:ext uri="{BB962C8B-B14F-4D97-AF65-F5344CB8AC3E}">
        <p14:creationId xmlns:p14="http://schemas.microsoft.com/office/powerpoint/2010/main" val="40184902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Integrale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e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3207</TotalTime>
  <Words>1805</Words>
  <Application>Microsoft Office PowerPoint</Application>
  <PresentationFormat>Widescreen</PresentationFormat>
  <Paragraphs>126</Paragraphs>
  <Slides>34</Slides>
  <Notes>18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34</vt:i4>
      </vt:variant>
    </vt:vector>
  </HeadingPairs>
  <TitlesOfParts>
    <vt:vector size="42" baseType="lpstr">
      <vt:lpstr>Algerian</vt:lpstr>
      <vt:lpstr>Arial</vt:lpstr>
      <vt:lpstr>Calibri</vt:lpstr>
      <vt:lpstr>Times New Roman</vt:lpstr>
      <vt:lpstr>Tw Cen MT</vt:lpstr>
      <vt:lpstr>Tw Cen MT Condensed</vt:lpstr>
      <vt:lpstr>Wingdings 3</vt:lpstr>
      <vt:lpstr>Integrale</vt:lpstr>
      <vt:lpstr>   Politiche di comunicazione nel retail marketing </vt:lpstr>
      <vt:lpstr>Obiettivi della comunicazione nel retail marketing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Passaparola (WOM) e marketing virale</vt:lpstr>
      <vt:lpstr>Presentazione standard di PowerPoint</vt:lpstr>
      <vt:lpstr>Il personal selling</vt:lpstr>
      <vt:lpstr>Presentazione standard di PowerPoint</vt:lpstr>
      <vt:lpstr>Presentazione standard di PowerPoint</vt:lpstr>
      <vt:lpstr>Le sponsorizzazioni</vt:lpstr>
      <vt:lpstr>Presentazione standard di PowerPoint</vt:lpstr>
      <vt:lpstr>Le vendite promozionali </vt:lpstr>
      <vt:lpstr>Presentazione standard di PowerPoint</vt:lpstr>
      <vt:lpstr>Le public relations e gli stakeholder</vt:lpstr>
      <vt:lpstr>Presentazione standard di PowerPoint</vt:lpstr>
      <vt:lpstr>Presentazione standard di PowerPoint</vt:lpstr>
      <vt:lpstr>L’efficacia dei media di comunicazione tradizionali </vt:lpstr>
      <vt:lpstr>Presentazione standard di PowerPoint</vt:lpstr>
      <vt:lpstr>Presentazione standard di PowerPoint</vt:lpstr>
      <vt:lpstr>Celebrità e sponsorizzazioni nel retail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Canali online come strumento di comunicazione di marketing nel retail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Rossana</dc:creator>
  <cp:lastModifiedBy>Rossana Piccolo</cp:lastModifiedBy>
  <cp:revision>156</cp:revision>
  <dcterms:created xsi:type="dcterms:W3CDTF">2023-02-25T07:42:26Z</dcterms:created>
  <dcterms:modified xsi:type="dcterms:W3CDTF">2024-04-23T14:25:10Z</dcterms:modified>
</cp:coreProperties>
</file>