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38"/>
  </p:notesMasterIdLst>
  <p:sldIdLst>
    <p:sldId id="256" r:id="rId2"/>
    <p:sldId id="257" r:id="rId3"/>
    <p:sldId id="258" r:id="rId4"/>
    <p:sldId id="261" r:id="rId5"/>
    <p:sldId id="265" r:id="rId6"/>
    <p:sldId id="266" r:id="rId7"/>
    <p:sldId id="260" r:id="rId8"/>
    <p:sldId id="312" r:id="rId9"/>
    <p:sldId id="308" r:id="rId10"/>
    <p:sldId id="259" r:id="rId11"/>
    <p:sldId id="267" r:id="rId12"/>
    <p:sldId id="262" r:id="rId13"/>
    <p:sldId id="263" r:id="rId14"/>
    <p:sldId id="264" r:id="rId15"/>
    <p:sldId id="268" r:id="rId16"/>
    <p:sldId id="269" r:id="rId17"/>
    <p:sldId id="270" r:id="rId18"/>
    <p:sldId id="271" r:id="rId19"/>
    <p:sldId id="272" r:id="rId20"/>
    <p:sldId id="273" r:id="rId21"/>
    <p:sldId id="274" r:id="rId22"/>
    <p:sldId id="275" r:id="rId23"/>
    <p:sldId id="277" r:id="rId24"/>
    <p:sldId id="276" r:id="rId25"/>
    <p:sldId id="313" r:id="rId26"/>
    <p:sldId id="348" r:id="rId27"/>
    <p:sldId id="278" r:id="rId28"/>
    <p:sldId id="279" r:id="rId29"/>
    <p:sldId id="280" r:id="rId30"/>
    <p:sldId id="281" r:id="rId31"/>
    <p:sldId id="283" r:id="rId32"/>
    <p:sldId id="285" r:id="rId33"/>
    <p:sldId id="287" r:id="rId34"/>
    <p:sldId id="284" r:id="rId35"/>
    <p:sldId id="353" r:id="rId36"/>
    <p:sldId id="282"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20"/>
    <p:restoredTop sz="94718"/>
  </p:normalViewPr>
  <p:slideViewPr>
    <p:cSldViewPr snapToGrid="0" snapToObjects="1">
      <p:cViewPr>
        <p:scale>
          <a:sx n="152" d="100"/>
          <a:sy n="152" d="100"/>
        </p:scale>
        <p:origin x="-136"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C2C3BB-80B1-EF4B-BF0D-50B364DCB484}" type="datetimeFigureOut">
              <a:rPr lang="en-GB" smtClean="0"/>
              <a:t>24/09/2023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A10D74-35FF-5C40-A892-8EF5F41DDA49}" type="slidenum">
              <a:rPr lang="en-GB" smtClean="0"/>
              <a:t>‹#›</a:t>
            </a:fld>
            <a:endParaRPr lang="en-GB"/>
          </a:p>
        </p:txBody>
      </p:sp>
    </p:spTree>
    <p:extLst>
      <p:ext uri="{BB962C8B-B14F-4D97-AF65-F5344CB8AC3E}">
        <p14:creationId xmlns:p14="http://schemas.microsoft.com/office/powerpoint/2010/main" val="309121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rgbClr val="FF0000"/>
                </a:solidFill>
              </a:rPr>
              <a:t>The upper limit to a Doppler shift that can be detected accurately is called the Nyquist limit - and is equal to half the pulse repetition frequency</a:t>
            </a:r>
            <a:r>
              <a:rPr lang="en-GB" sz="1200" dirty="0"/>
              <a:t> </a:t>
            </a:r>
            <a:endParaRPr lang="en-GB" dirty="0"/>
          </a:p>
        </p:txBody>
      </p:sp>
      <p:sp>
        <p:nvSpPr>
          <p:cNvPr id="4" name="Slide Number Placeholder 3"/>
          <p:cNvSpPr>
            <a:spLocks noGrp="1"/>
          </p:cNvSpPr>
          <p:nvPr>
            <p:ph type="sldNum" sz="quarter" idx="5"/>
          </p:nvPr>
        </p:nvSpPr>
        <p:spPr/>
        <p:txBody>
          <a:bodyPr/>
          <a:lstStyle/>
          <a:p>
            <a:fld id="{ADA10D74-35FF-5C40-A892-8EF5F41DDA49}" type="slidenum">
              <a:rPr lang="en-GB" smtClean="0"/>
              <a:t>31</a:t>
            </a:fld>
            <a:endParaRPr lang="en-GB"/>
          </a:p>
        </p:txBody>
      </p:sp>
    </p:spTree>
    <p:extLst>
      <p:ext uri="{BB962C8B-B14F-4D97-AF65-F5344CB8AC3E}">
        <p14:creationId xmlns:p14="http://schemas.microsoft.com/office/powerpoint/2010/main" val="1714398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A10D74-35FF-5C40-A892-8EF5F41DDA49}" type="slidenum">
              <a:rPr lang="en-GB" smtClean="0"/>
              <a:t>34</a:t>
            </a:fld>
            <a:endParaRPr lang="en-GB"/>
          </a:p>
        </p:txBody>
      </p:sp>
    </p:spTree>
    <p:extLst>
      <p:ext uri="{BB962C8B-B14F-4D97-AF65-F5344CB8AC3E}">
        <p14:creationId xmlns:p14="http://schemas.microsoft.com/office/powerpoint/2010/main" val="3836949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0">
                      <a:schemeClr val="tx1"/>
                    </a:gs>
                    <a:gs pos="68000">
                      <a:srgbClr val="F1F1F1"/>
                    </a:gs>
                    <a:gs pos="100000">
                      <a:schemeClr val="bg1">
                        <a:lumMod val="11000"/>
                        <a:lumOff val="89000"/>
                      </a:schemeClr>
                    </a:gs>
                  </a:gsLst>
                  <a:lin ang="5400000" scaled="1"/>
                  <a:tileRect/>
                </a:gradFill>
                <a:effectLst>
                  <a:outerShdw blurRad="469900" dist="342900" dir="5400000" sy="-20000" rotWithShape="0">
                    <a:prstClr val="black">
                      <a:alpha val="66000"/>
                    </a:prstClr>
                  </a:outerShdw>
                </a:effectLst>
              </a:defRPr>
            </a:lvl1pPr>
          </a:lstStyle>
          <a:p>
            <a:pPr lvl="0" algn="r"/>
            <a:r>
              <a:rPr lang="it-IT"/>
              <a:t>Fare clic per modificare stile</a:t>
            </a:r>
            <a:endParaRPr lang="en-US" dirty="0"/>
          </a:p>
        </p:txBody>
      </p:sp>
      <p:sp>
        <p:nvSpPr>
          <p:cNvPr id="3" name="Subtitle 2"/>
          <p:cNvSpPr>
            <a:spLocks noGrp="1"/>
          </p:cNvSpPr>
          <p:nvPr>
            <p:ph type="subTitle" idx="1"/>
          </p:nvPr>
        </p:nvSpPr>
        <p:spPr>
          <a:xfrm>
            <a:off x="1657349" y="3829878"/>
            <a:ext cx="6858000" cy="618523"/>
          </a:xfrm>
        </p:spPr>
        <p:txBody>
          <a:bodyPr vert="horz" lIns="91440" tIns="45720" rIns="91440" bIns="45720" rtlCol="0"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stStyle>
          <a:p>
            <a:pPr marL="0" lvl="0" indent="0" algn="r">
              <a:buNone/>
            </a:pPr>
            <a:r>
              <a:rPr lang="it-IT"/>
              <a:t>Fare clic per modificare lo stile del sottotitolo dello schema</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smtClean="0"/>
              <a:t>9/24/23</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35239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it-IT"/>
              <a:t>Fare clic per modificare stile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it-IT"/>
              <a:t>Trascinare l'immagine su un segnaposto o fare clic sull'icona per aggiungerla</a:t>
            </a:r>
            <a:endParaRPr lang="en-US"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1B80C674-7DFC-42FE-B9CD-82963CDB1557}" type="datetimeFigureOut">
              <a:rPr lang="en-US" smtClean="0"/>
              <a:t>9/24/23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43632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it-IT"/>
              <a:t>Fare clic per modificare stile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2076456F-F47D-4F25-8053-2A695DA0CA7D}" type="datetimeFigureOut">
              <a:rPr lang="en-US" smtClean="0"/>
              <a:t>9/24/23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45837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it-IT"/>
              <a:t>Fare clic per modificare stile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5D6C7379-69CC-4837-9905-BEBA22830C8A}" type="datetimeFigureOut">
              <a:rPr lang="en-US" smtClean="0"/>
              <a:t>9/24/23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999136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it-IT"/>
              <a:t>Fare clic per modificare stile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9EB8B7E-8AEE-4F10-BFEE-C999AD004D36}" type="datetimeFigureOut">
              <a:rPr lang="en-US" smtClean="0"/>
              <a:t>9/24/23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99783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it-IT"/>
              <a:t>Fare clic per modificare stile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gli stili del testo dello schema</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it-IT"/>
              <a:t>Fare clic per modificare gli stili del testo dello schema</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gli stili del testo dello schema</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it-IT"/>
              <a:t>Fare clic per modificare gli stili del testo dello schema</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8668F3F9-58BC-440B-B37B-805B9055EF92}" type="datetimeFigureOut">
              <a:rPr lang="en-US" smtClean="0"/>
              <a:t>9/24/23</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67639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it-IT"/>
              <a:t>Fare clic per modificare stile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it-IT"/>
              <a:t>Trascinare l'immagine su un segnaposto o fare clic sull'icona per aggiungerla</a:t>
            </a:r>
            <a:endParaRPr lang="en-US" dirty="0"/>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gli stili del testo dello schema</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it-IT"/>
              <a:t>Trascinare l'immagine su un segnaposto o fare clic sull'icona per aggiungerla</a:t>
            </a:r>
            <a:endParaRPr lang="en-US" dirty="0"/>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gli stili del testo dello schema</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it-IT"/>
              <a:t>Trascinare l'immagine su un segnaposto o fare clic sull'icona per aggiungerla</a:t>
            </a:r>
            <a:endParaRPr lang="en-US" dirty="0"/>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0D5A53AF-48EA-489D-8260-9DCAB666386A}" type="datetimeFigureOut">
              <a:rPr lang="en-US" smtClean="0"/>
              <a:t>9/24/23</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19638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smtClean="0"/>
              <a:t>9/24/23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10115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stile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smtClean="0"/>
              <a:t>9/24/23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3602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it-IT"/>
              <a:t>Fare clic per modificare stile</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smtClean="0"/>
              <a:t>9/24/23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40886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32000"/>
                        <a:lumOff val="68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it-IT"/>
              <a:t>Fare clic per modificare stile</a:t>
            </a:r>
            <a:endParaRPr lang="en-US" dirty="0"/>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smtClean="0"/>
              <a:t>9/24/23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50236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smtClean="0"/>
              <a:t>9/24/23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59838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stile</a:t>
            </a:r>
            <a:endParaRPr lang="en-US" dirty="0"/>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4" name="Content Placeholder 3"/>
          <p:cNvSpPr>
            <a:spLocks noGrp="1"/>
          </p:cNvSpPr>
          <p:nvPr>
            <p:ph sz="half" idx="2"/>
          </p:nvPr>
        </p:nvSpPr>
        <p:spPr>
          <a:xfrm>
            <a:off x="840000" y="2505075"/>
            <a:ext cx="3768912"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it-IT"/>
              <a:t>Fare clic per modificare gli stili del testo dello schema</a:t>
            </a:r>
          </a:p>
        </p:txBody>
      </p:sp>
      <p:sp>
        <p:nvSpPr>
          <p:cNvPr id="6" name="Content Placeholder 5"/>
          <p:cNvSpPr>
            <a:spLocks noGrp="1"/>
          </p:cNvSpPr>
          <p:nvPr>
            <p:ph sz="quarter" idx="4"/>
          </p:nvPr>
        </p:nvSpPr>
        <p:spPr>
          <a:xfrm>
            <a:off x="4739880" y="2505075"/>
            <a:ext cx="377666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smtClean="0"/>
              <a:t>9/24/23</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71782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smtClean="0"/>
              <a:t>9/24/23</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54666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smtClean="0"/>
              <a:t>9/24/23</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0984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it-IT"/>
              <a:t>Fare clic per modificare stile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F7D1BD23-6E54-4D9D-AD88-A2813C73CC25}" type="datetimeFigureOut">
              <a:rPr lang="en-US" smtClean="0"/>
              <a:t>9/24/23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12606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it-IT"/>
              <a:t>Fare clic per modificare stile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it-IT"/>
              <a:t>Trascinare l'immagine su un segnaposto o fare clic sull'icona per aggiungerla</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1471A834-4F3C-4AF9-9C74-05EC35A0F292}" type="datetimeFigureOut">
              <a:rPr lang="en-US" smtClean="0"/>
              <a:t>9/24/23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48203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stile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smtClean="0"/>
              <a:t>9/24/23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a:t>
              </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03046479"/>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hf sldNum="0" hdr="0" ftr="0" dt="0"/>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13000"/>
                  <a:lumOff val="87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tmp"/></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unite.it/UniTE/Immagini/Banner/Logo.png"/>
          <p:cNvPicPr>
            <a:picLocks noChangeAspect="1" noChangeArrowheads="1"/>
          </p:cNvPicPr>
          <p:nvPr/>
        </p:nvPicPr>
        <p:blipFill>
          <a:blip r:embed="rId2" cstate="print"/>
          <a:srcRect t="1376"/>
          <a:stretch>
            <a:fillRect/>
          </a:stretch>
        </p:blipFill>
        <p:spPr bwMode="auto">
          <a:xfrm>
            <a:off x="-1" y="0"/>
            <a:ext cx="2433711" cy="1200160"/>
          </a:xfrm>
          <a:prstGeom prst="rect">
            <a:avLst/>
          </a:prstGeom>
          <a:noFill/>
          <a:ln w="9525">
            <a:noFill/>
            <a:miter lim="800000"/>
            <a:headEnd/>
            <a:tailEnd/>
          </a:ln>
        </p:spPr>
      </p:pic>
      <p:pic>
        <p:nvPicPr>
          <p:cNvPr id="5" name="Immagine 4" descr="unnamed.png"/>
          <p:cNvPicPr>
            <a:picLocks noChangeAspect="1"/>
          </p:cNvPicPr>
          <p:nvPr/>
        </p:nvPicPr>
        <p:blipFill>
          <a:blip r:embed="rId3" cstate="print"/>
          <a:srcRect/>
          <a:stretch>
            <a:fillRect/>
          </a:stretch>
        </p:blipFill>
        <p:spPr bwMode="auto">
          <a:xfrm>
            <a:off x="7906043" y="0"/>
            <a:ext cx="1237957" cy="1194698"/>
          </a:xfrm>
          <a:prstGeom prst="rect">
            <a:avLst/>
          </a:prstGeom>
          <a:noFill/>
          <a:ln w="9525">
            <a:noFill/>
            <a:miter lim="800000"/>
            <a:headEnd/>
            <a:tailEnd/>
          </a:ln>
        </p:spPr>
      </p:pic>
      <p:sp>
        <p:nvSpPr>
          <p:cNvPr id="7" name="Rettangolo 6"/>
          <p:cNvSpPr/>
          <p:nvPr/>
        </p:nvSpPr>
        <p:spPr>
          <a:xfrm>
            <a:off x="1034013" y="2401399"/>
            <a:ext cx="7075976" cy="1107996"/>
          </a:xfrm>
          <a:prstGeom prst="rect">
            <a:avLst/>
          </a:prstGeom>
          <a:noFill/>
        </p:spPr>
        <p:txBody>
          <a:bodyPr wrap="none" lIns="91440" tIns="45720" rIns="91440" bIns="45720">
            <a:spAutoFit/>
          </a:bodyPr>
          <a:lstStyle/>
          <a:p>
            <a:pPr algn="ctr"/>
            <a:r>
              <a:rPr lang="it-IT" sz="6600" b="1" cap="none" spc="0" dirty="0">
                <a:ln w="13462">
                  <a:solidFill>
                    <a:schemeClr val="bg1"/>
                  </a:solidFill>
                  <a:prstDash val="solid"/>
                </a:ln>
                <a:solidFill>
                  <a:schemeClr val="tx1">
                    <a:lumMod val="85000"/>
                    <a:lumOff val="15000"/>
                  </a:schemeClr>
                </a:solidFill>
                <a:effectLst>
                  <a:glow rad="101600">
                    <a:schemeClr val="accent2">
                      <a:satMod val="175000"/>
                      <a:alpha val="40000"/>
                    </a:schemeClr>
                  </a:glow>
                  <a:outerShdw dist="38100" dir="2700000" algn="bl" rotWithShape="0">
                    <a:schemeClr val="accent5"/>
                  </a:outerShdw>
                </a:effectLst>
              </a:rPr>
              <a:t>Artefatti ecografici</a:t>
            </a:r>
          </a:p>
        </p:txBody>
      </p:sp>
    </p:spTree>
    <p:extLst>
      <p:ext uri="{BB962C8B-B14F-4D97-AF65-F5344CB8AC3E}">
        <p14:creationId xmlns:p14="http://schemas.microsoft.com/office/powerpoint/2010/main" val="193341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461847" y="281352"/>
            <a:ext cx="5430128" cy="523220"/>
          </a:xfrm>
          <a:prstGeom prst="rect">
            <a:avLst/>
          </a:prstGeom>
          <a:noFill/>
        </p:spPr>
        <p:txBody>
          <a:bodyPr wrap="square" rtlCol="0">
            <a:spAutoFit/>
          </a:bodyPr>
          <a:lstStyle/>
          <a:p>
            <a:r>
              <a:rPr lang="it-IT" sz="2800" b="1" dirty="0">
                <a:solidFill>
                  <a:schemeClr val="accent1"/>
                </a:solidFill>
              </a:rPr>
              <a:t>ARTEFATTI DA PROPAGAZIONE</a:t>
            </a:r>
          </a:p>
        </p:txBody>
      </p:sp>
      <p:sp>
        <p:nvSpPr>
          <p:cNvPr id="6" name="CasellaDiTesto 5"/>
          <p:cNvSpPr txBox="1"/>
          <p:nvPr/>
        </p:nvSpPr>
        <p:spPr>
          <a:xfrm>
            <a:off x="534572" y="956603"/>
            <a:ext cx="6597748" cy="400110"/>
          </a:xfrm>
          <a:prstGeom prst="rect">
            <a:avLst/>
          </a:prstGeom>
          <a:noFill/>
        </p:spPr>
        <p:txBody>
          <a:bodyPr wrap="square" rtlCol="0">
            <a:spAutoFit/>
          </a:bodyPr>
          <a:lstStyle/>
          <a:p>
            <a:r>
              <a:rPr lang="it-IT" sz="2000" b="1" dirty="0"/>
              <a:t>ARTEFATTO DA LOBO SECONDARIO (O LOBO LATERALE)</a:t>
            </a:r>
          </a:p>
        </p:txBody>
      </p:sp>
      <p:sp>
        <p:nvSpPr>
          <p:cNvPr id="7" name="CasellaDiTesto 6"/>
          <p:cNvSpPr txBox="1"/>
          <p:nvPr/>
        </p:nvSpPr>
        <p:spPr>
          <a:xfrm>
            <a:off x="295421" y="1392701"/>
            <a:ext cx="8567225" cy="1323439"/>
          </a:xfrm>
          <a:prstGeom prst="rect">
            <a:avLst/>
          </a:prstGeom>
          <a:noFill/>
        </p:spPr>
        <p:txBody>
          <a:bodyPr wrap="square" rtlCol="0">
            <a:spAutoFit/>
          </a:bodyPr>
          <a:lstStyle/>
          <a:p>
            <a:r>
              <a:rPr lang="it-IT" sz="2000" dirty="0"/>
              <a:t>Crea immagini “fantasma” errate che si sovrappongono all’immagine primaria e diventano indistinguibili, prodotte da fasci ultrasonori minori secondari che viaggiano al di fuori dell’asse del fascio primario ma il computer assume che tutti gli echi derivino dal fascio primario </a:t>
            </a:r>
          </a:p>
        </p:txBody>
      </p:sp>
      <p:pic>
        <p:nvPicPr>
          <p:cNvPr id="8" name="Immagine 7"/>
          <p:cNvPicPr>
            <a:picLocks noChangeAspect="1"/>
          </p:cNvPicPr>
          <p:nvPr/>
        </p:nvPicPr>
        <p:blipFill rotWithShape="1">
          <a:blip r:embed="rId2">
            <a:extLst>
              <a:ext uri="{28A0092B-C50C-407E-A947-70E740481C1C}">
                <a14:useLocalDpi xmlns:a14="http://schemas.microsoft.com/office/drawing/2010/main" val="0"/>
              </a:ext>
            </a:extLst>
          </a:blip>
          <a:srcRect l="1991" r="1897" b="2578"/>
          <a:stretch/>
        </p:blipFill>
        <p:spPr>
          <a:xfrm>
            <a:off x="546382" y="2797830"/>
            <a:ext cx="3422823" cy="2475669"/>
          </a:xfrm>
          <a:prstGeom prst="rect">
            <a:avLst/>
          </a:prstGeom>
        </p:spPr>
      </p:pic>
      <p:pic>
        <p:nvPicPr>
          <p:cNvPr id="11" name="Immagin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8751" y="2442110"/>
            <a:ext cx="2349449" cy="2831388"/>
          </a:xfrm>
          <a:prstGeom prst="rect">
            <a:avLst/>
          </a:prstGeom>
        </p:spPr>
      </p:pic>
      <p:sp>
        <p:nvSpPr>
          <p:cNvPr id="14" name="Rettangolo 13"/>
          <p:cNvSpPr/>
          <p:nvPr/>
        </p:nvSpPr>
        <p:spPr>
          <a:xfrm>
            <a:off x="6639951" y="2560547"/>
            <a:ext cx="2215662" cy="3139321"/>
          </a:xfrm>
          <a:prstGeom prst="rect">
            <a:avLst/>
          </a:prstGeom>
        </p:spPr>
        <p:txBody>
          <a:bodyPr wrap="square">
            <a:spAutoFit/>
          </a:bodyPr>
          <a:lstStyle/>
          <a:p>
            <a:r>
              <a:rPr lang="it-IT" dirty="0"/>
              <a:t>L’artefatto circolare visualizzato nella vescica è causato da </a:t>
            </a:r>
            <a:r>
              <a:rPr lang="it-IT" dirty="0" err="1"/>
              <a:t>un’ematoma</a:t>
            </a:r>
            <a:r>
              <a:rPr lang="it-IT" dirty="0"/>
              <a:t> posizionato in realtà ventralmente ad essa, che si osserva correttamente utilizzando una sonda a frequenza più bassa</a:t>
            </a:r>
          </a:p>
        </p:txBody>
      </p:sp>
      <p:sp>
        <p:nvSpPr>
          <p:cNvPr id="18" name="CasellaDiTesto 17"/>
          <p:cNvSpPr txBox="1"/>
          <p:nvPr/>
        </p:nvSpPr>
        <p:spPr>
          <a:xfrm>
            <a:off x="293075" y="5723208"/>
            <a:ext cx="8567225" cy="707886"/>
          </a:xfrm>
          <a:prstGeom prst="rect">
            <a:avLst/>
          </a:prstGeom>
          <a:noFill/>
        </p:spPr>
        <p:txBody>
          <a:bodyPr wrap="square" rtlCol="0">
            <a:spAutoFit/>
          </a:bodyPr>
          <a:lstStyle/>
          <a:p>
            <a:r>
              <a:rPr lang="it-IT" sz="2000" dirty="0"/>
              <a:t>RIMEDI: riducendo i gain gli echi a bassa energia scompaiono o si riducono mentre gli echi “reali” persistono</a:t>
            </a:r>
          </a:p>
        </p:txBody>
      </p:sp>
    </p:spTree>
    <p:extLst>
      <p:ext uri="{BB962C8B-B14F-4D97-AF65-F5344CB8AC3E}">
        <p14:creationId xmlns:p14="http://schemas.microsoft.com/office/powerpoint/2010/main" val="1927785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81353" y="1589877"/>
            <a:ext cx="8208499" cy="1015663"/>
          </a:xfrm>
          <a:prstGeom prst="rect">
            <a:avLst/>
          </a:prstGeom>
        </p:spPr>
        <p:txBody>
          <a:bodyPr wrap="square">
            <a:spAutoFit/>
          </a:bodyPr>
          <a:lstStyle/>
          <a:p>
            <a:r>
              <a:rPr lang="it-IT" sz="2000" dirty="0"/>
              <a:t>Superfici curve come diaframma, vescica e cistifellea e interfacce altamente riflettenti come l’aria, rappresentano condizioni comuni per riscontrare questi artefatti</a:t>
            </a:r>
          </a:p>
        </p:txBody>
      </p:sp>
      <p:sp>
        <p:nvSpPr>
          <p:cNvPr id="5" name="Rettangolo 4"/>
          <p:cNvSpPr/>
          <p:nvPr/>
        </p:nvSpPr>
        <p:spPr>
          <a:xfrm>
            <a:off x="281353" y="2727012"/>
            <a:ext cx="8208499" cy="707886"/>
          </a:xfrm>
          <a:prstGeom prst="rect">
            <a:avLst/>
          </a:prstGeom>
        </p:spPr>
        <p:txBody>
          <a:bodyPr wrap="square">
            <a:spAutoFit/>
          </a:bodyPr>
          <a:lstStyle/>
          <a:p>
            <a:r>
              <a:rPr lang="it-IT" sz="2000" dirty="0"/>
              <a:t>Questo artefatto contribuisce alla formazione dello </a:t>
            </a:r>
            <a:r>
              <a:rPr lang="it-IT" sz="2000" i="1" dirty="0"/>
              <a:t>pseudo-sedimento </a:t>
            </a:r>
            <a:r>
              <a:rPr lang="it-IT" sz="2000" dirty="0"/>
              <a:t>all’interno di strutture anecogene come la vescica e la cistifellea</a:t>
            </a:r>
            <a:endParaRPr lang="it-IT" sz="2000" i="1" dirty="0"/>
          </a:p>
        </p:txBody>
      </p:sp>
      <p:sp>
        <p:nvSpPr>
          <p:cNvPr id="6" name="CasellaDiTesto 5"/>
          <p:cNvSpPr txBox="1"/>
          <p:nvPr/>
        </p:nvSpPr>
        <p:spPr>
          <a:xfrm>
            <a:off x="2461847" y="281352"/>
            <a:ext cx="5430128" cy="523220"/>
          </a:xfrm>
          <a:prstGeom prst="rect">
            <a:avLst/>
          </a:prstGeom>
          <a:noFill/>
        </p:spPr>
        <p:txBody>
          <a:bodyPr wrap="square" rtlCol="0">
            <a:spAutoFit/>
          </a:bodyPr>
          <a:lstStyle/>
          <a:p>
            <a:r>
              <a:rPr lang="it-IT" sz="2800" b="1" dirty="0">
                <a:solidFill>
                  <a:schemeClr val="accent1"/>
                </a:solidFill>
              </a:rPr>
              <a:t>ARTEFATTI DA PROPAGAZIONE</a:t>
            </a:r>
          </a:p>
        </p:txBody>
      </p:sp>
      <p:sp>
        <p:nvSpPr>
          <p:cNvPr id="7" name="CasellaDiTesto 6"/>
          <p:cNvSpPr txBox="1"/>
          <p:nvPr/>
        </p:nvSpPr>
        <p:spPr>
          <a:xfrm>
            <a:off x="534572" y="1111348"/>
            <a:ext cx="6597748" cy="400110"/>
          </a:xfrm>
          <a:prstGeom prst="rect">
            <a:avLst/>
          </a:prstGeom>
          <a:noFill/>
        </p:spPr>
        <p:txBody>
          <a:bodyPr wrap="square" rtlCol="0">
            <a:spAutoFit/>
          </a:bodyPr>
          <a:lstStyle/>
          <a:p>
            <a:r>
              <a:rPr lang="it-IT" sz="2000" b="1" dirty="0"/>
              <a:t>ARTEFATTO DA LOBO SECONDARIO (O LOBO LATERALE)</a:t>
            </a:r>
          </a:p>
        </p:txBody>
      </p:sp>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369" y="3556370"/>
            <a:ext cx="3614686" cy="2727360"/>
          </a:xfrm>
          <a:prstGeom prst="rect">
            <a:avLst/>
          </a:prstGeom>
        </p:spPr>
      </p:pic>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1152" y="3556370"/>
            <a:ext cx="3608362" cy="2727360"/>
          </a:xfrm>
          <a:prstGeom prst="rect">
            <a:avLst/>
          </a:prstGeom>
        </p:spPr>
      </p:pic>
    </p:spTree>
    <p:extLst>
      <p:ext uri="{BB962C8B-B14F-4D97-AF65-F5344CB8AC3E}">
        <p14:creationId xmlns:p14="http://schemas.microsoft.com/office/powerpoint/2010/main" val="53087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461847" y="281352"/>
            <a:ext cx="5430128" cy="523220"/>
          </a:xfrm>
          <a:prstGeom prst="rect">
            <a:avLst/>
          </a:prstGeom>
          <a:noFill/>
        </p:spPr>
        <p:txBody>
          <a:bodyPr wrap="square" rtlCol="0">
            <a:spAutoFit/>
          </a:bodyPr>
          <a:lstStyle/>
          <a:p>
            <a:r>
              <a:rPr lang="it-IT" sz="2800" b="1" dirty="0">
                <a:solidFill>
                  <a:schemeClr val="accent1"/>
                </a:solidFill>
              </a:rPr>
              <a:t>ARTEFATTI DA PROPAGAZIONE</a:t>
            </a:r>
          </a:p>
        </p:txBody>
      </p:sp>
      <p:sp>
        <p:nvSpPr>
          <p:cNvPr id="5" name="CasellaDiTesto 4"/>
          <p:cNvSpPr txBox="1"/>
          <p:nvPr/>
        </p:nvSpPr>
        <p:spPr>
          <a:xfrm>
            <a:off x="534572" y="1111348"/>
            <a:ext cx="4093699" cy="400110"/>
          </a:xfrm>
          <a:prstGeom prst="rect">
            <a:avLst/>
          </a:prstGeom>
          <a:noFill/>
        </p:spPr>
        <p:txBody>
          <a:bodyPr wrap="square" rtlCol="0">
            <a:spAutoFit/>
          </a:bodyPr>
          <a:lstStyle/>
          <a:p>
            <a:r>
              <a:rPr lang="it-IT" sz="2000" b="1" dirty="0"/>
              <a:t>ARTEFATTO </a:t>
            </a:r>
            <a:r>
              <a:rPr lang="it-IT" sz="2000" b="1"/>
              <a:t>DA RIVERBERAZIONE</a:t>
            </a:r>
            <a:endParaRPr lang="it-IT" sz="2000" b="1" dirty="0"/>
          </a:p>
        </p:txBody>
      </p:sp>
      <p:sp>
        <p:nvSpPr>
          <p:cNvPr id="2" name="CasellaDiTesto 1"/>
          <p:cNvSpPr txBox="1"/>
          <p:nvPr/>
        </p:nvSpPr>
        <p:spPr>
          <a:xfrm>
            <a:off x="436098" y="1539594"/>
            <a:ext cx="8384345" cy="1015663"/>
          </a:xfrm>
          <a:prstGeom prst="rect">
            <a:avLst/>
          </a:prstGeom>
          <a:noFill/>
        </p:spPr>
        <p:txBody>
          <a:bodyPr wrap="square" rtlCol="0">
            <a:spAutoFit/>
          </a:bodyPr>
          <a:lstStyle/>
          <a:p>
            <a:r>
              <a:rPr lang="it-IT" sz="2000" dirty="0"/>
              <a:t>Produzione e rappresentazione di echi falsi, dovuti a fenomeni di riflessioni multiple degli US da parte di superfici altamente riflettenti disposte lungo il loro percorso (di solito gas o metallo)</a:t>
            </a:r>
          </a:p>
        </p:txBody>
      </p:sp>
      <p:sp>
        <p:nvSpPr>
          <p:cNvPr id="7" name="CasellaDiTesto 6"/>
          <p:cNvSpPr txBox="1"/>
          <p:nvPr/>
        </p:nvSpPr>
        <p:spPr>
          <a:xfrm>
            <a:off x="433751" y="2676738"/>
            <a:ext cx="8384345" cy="707886"/>
          </a:xfrm>
          <a:prstGeom prst="rect">
            <a:avLst/>
          </a:prstGeom>
          <a:noFill/>
        </p:spPr>
        <p:txBody>
          <a:bodyPr wrap="square" rtlCol="0">
            <a:spAutoFit/>
          </a:bodyPr>
          <a:lstStyle/>
          <a:p>
            <a:r>
              <a:rPr lang="it-IT" sz="2000" dirty="0"/>
              <a:t>Gli US che incontrano una superficie riflettente tornano verso la sonda che in parte li elabora ed in parte li riflette nuovamente</a:t>
            </a:r>
          </a:p>
        </p:txBody>
      </p:sp>
      <p:sp>
        <p:nvSpPr>
          <p:cNvPr id="8" name="CasellaDiTesto 7"/>
          <p:cNvSpPr txBox="1"/>
          <p:nvPr/>
        </p:nvSpPr>
        <p:spPr>
          <a:xfrm>
            <a:off x="431404" y="3630996"/>
            <a:ext cx="8529716" cy="1015663"/>
          </a:xfrm>
          <a:prstGeom prst="rect">
            <a:avLst/>
          </a:prstGeom>
          <a:noFill/>
        </p:spPr>
        <p:txBody>
          <a:bodyPr wrap="square" rtlCol="0">
            <a:spAutoFit/>
          </a:bodyPr>
          <a:lstStyle/>
          <a:p>
            <a:r>
              <a:rPr lang="it-IT" sz="2000" dirty="0"/>
              <a:t>Il ciclo si ripete fino ad esaurimento del fascio primario ad opera della dispersione di energia necessaria per la propagazione tra l’interfaccia altamente riflettente e la sonda</a:t>
            </a:r>
          </a:p>
        </p:txBody>
      </p:sp>
      <p:sp>
        <p:nvSpPr>
          <p:cNvPr id="9" name="CasellaDiTesto 8"/>
          <p:cNvSpPr txBox="1"/>
          <p:nvPr/>
        </p:nvSpPr>
        <p:spPr>
          <a:xfrm>
            <a:off x="429058" y="4782197"/>
            <a:ext cx="8384345" cy="1323439"/>
          </a:xfrm>
          <a:prstGeom prst="rect">
            <a:avLst/>
          </a:prstGeom>
          <a:noFill/>
        </p:spPr>
        <p:txBody>
          <a:bodyPr wrap="square" rtlCol="0">
            <a:spAutoFit/>
          </a:bodyPr>
          <a:lstStyle/>
          <a:p>
            <a:r>
              <a:rPr lang="it-IT" sz="2000" dirty="0"/>
              <a:t>In conseguenza di queste “riverberazioni” il trasduttore riceve più impulsi di ritorno generati dalla stessa interfaccia, per cui l’ecografo registra più echi di differente intensità e distanziati tra loro per il maggior tempo intercorso fra l’emissione dell’impulso ed il ritorno del segnale al trasduttore</a:t>
            </a:r>
          </a:p>
        </p:txBody>
      </p:sp>
    </p:spTree>
    <p:extLst>
      <p:ext uri="{BB962C8B-B14F-4D97-AF65-F5344CB8AC3E}">
        <p14:creationId xmlns:p14="http://schemas.microsoft.com/office/powerpoint/2010/main" val="385339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461847" y="281352"/>
            <a:ext cx="5430128" cy="523220"/>
          </a:xfrm>
          <a:prstGeom prst="rect">
            <a:avLst/>
          </a:prstGeom>
          <a:noFill/>
        </p:spPr>
        <p:txBody>
          <a:bodyPr wrap="square" rtlCol="0">
            <a:spAutoFit/>
          </a:bodyPr>
          <a:lstStyle/>
          <a:p>
            <a:r>
              <a:rPr lang="it-IT" sz="2800" b="1" dirty="0">
                <a:solidFill>
                  <a:schemeClr val="accent1"/>
                </a:solidFill>
              </a:rPr>
              <a:t>ARTEFATTI DA PROPAGAZIONE</a:t>
            </a:r>
          </a:p>
        </p:txBody>
      </p:sp>
      <p:sp>
        <p:nvSpPr>
          <p:cNvPr id="3" name="CasellaDiTesto 2"/>
          <p:cNvSpPr txBox="1"/>
          <p:nvPr/>
        </p:nvSpPr>
        <p:spPr>
          <a:xfrm>
            <a:off x="534572" y="1111348"/>
            <a:ext cx="4093699" cy="400110"/>
          </a:xfrm>
          <a:prstGeom prst="rect">
            <a:avLst/>
          </a:prstGeom>
          <a:noFill/>
        </p:spPr>
        <p:txBody>
          <a:bodyPr wrap="square" rtlCol="0">
            <a:spAutoFit/>
          </a:bodyPr>
          <a:lstStyle/>
          <a:p>
            <a:r>
              <a:rPr lang="it-IT" sz="2000" b="1" dirty="0"/>
              <a:t>ARTEFATTO </a:t>
            </a:r>
            <a:r>
              <a:rPr lang="it-IT" sz="2000" b="1"/>
              <a:t>DA RIVERBERAZIONE</a:t>
            </a:r>
            <a:endParaRPr lang="it-IT" sz="2000" b="1" dirty="0"/>
          </a:p>
        </p:txBody>
      </p:sp>
      <p:pic>
        <p:nvPicPr>
          <p:cNvPr id="5" name="Immagine 4"/>
          <p:cNvPicPr>
            <a:picLocks noChangeAspect="1"/>
          </p:cNvPicPr>
          <p:nvPr/>
        </p:nvPicPr>
        <p:blipFill rotWithShape="1">
          <a:blip r:embed="rId2">
            <a:extLst>
              <a:ext uri="{28A0092B-C50C-407E-A947-70E740481C1C}">
                <a14:useLocalDpi xmlns:a14="http://schemas.microsoft.com/office/drawing/2010/main" val="0"/>
              </a:ext>
            </a:extLst>
          </a:blip>
          <a:srcRect l="2244" t="2621" r="3375" b="1680"/>
          <a:stretch/>
        </p:blipFill>
        <p:spPr>
          <a:xfrm>
            <a:off x="381663" y="1688462"/>
            <a:ext cx="3126240" cy="2377440"/>
          </a:xfrm>
          <a:prstGeom prst="rect">
            <a:avLst/>
          </a:prstGeom>
        </p:spPr>
      </p:pic>
      <p:sp>
        <p:nvSpPr>
          <p:cNvPr id="6" name="CasellaDiTesto 5"/>
          <p:cNvSpPr txBox="1"/>
          <p:nvPr/>
        </p:nvSpPr>
        <p:spPr>
          <a:xfrm>
            <a:off x="3770140" y="1605242"/>
            <a:ext cx="5176910" cy="1323439"/>
          </a:xfrm>
          <a:prstGeom prst="rect">
            <a:avLst/>
          </a:prstGeom>
          <a:noFill/>
        </p:spPr>
        <p:txBody>
          <a:bodyPr wrap="square" rtlCol="0">
            <a:spAutoFit/>
          </a:bodyPr>
          <a:lstStyle/>
          <a:p>
            <a:r>
              <a:rPr lang="it-IT" sz="2000" dirty="0"/>
              <a:t>L’apparecchio registra quindi echi distanziati da tempi in progressivo aumento, traducendoli sul monitor in distanze dal trasduttore sempre maggiori</a:t>
            </a:r>
          </a:p>
        </p:txBody>
      </p:sp>
      <p:sp>
        <p:nvSpPr>
          <p:cNvPr id="7" name="CasellaDiTesto 6"/>
          <p:cNvSpPr txBox="1"/>
          <p:nvPr/>
        </p:nvSpPr>
        <p:spPr>
          <a:xfrm>
            <a:off x="3770140" y="2808220"/>
            <a:ext cx="5176910" cy="1323439"/>
          </a:xfrm>
          <a:prstGeom prst="rect">
            <a:avLst/>
          </a:prstGeom>
          <a:noFill/>
        </p:spPr>
        <p:txBody>
          <a:bodyPr wrap="square" rtlCol="0">
            <a:spAutoFit/>
          </a:bodyPr>
          <a:lstStyle/>
          <a:p>
            <a:r>
              <a:rPr lang="it-IT" sz="2000" dirty="0"/>
              <a:t>La riverberazione varia a seconda di dimensione, posizione, natura e numero di riflettori incontrati e si visualizza come una serie di linee </a:t>
            </a:r>
            <a:r>
              <a:rPr lang="it-IT" sz="2000" dirty="0" err="1"/>
              <a:t>iperecogene</a:t>
            </a:r>
            <a:r>
              <a:rPr lang="it-IT" sz="2000" dirty="0"/>
              <a:t> e parallele tra loro</a:t>
            </a:r>
          </a:p>
        </p:txBody>
      </p:sp>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l="961" b="3305"/>
          <a:stretch/>
        </p:blipFill>
        <p:spPr>
          <a:xfrm>
            <a:off x="5680490" y="4094038"/>
            <a:ext cx="3224356" cy="2377440"/>
          </a:xfrm>
          <a:prstGeom prst="rect">
            <a:avLst/>
          </a:prstGeom>
        </p:spPr>
      </p:pic>
      <p:sp>
        <p:nvSpPr>
          <p:cNvPr id="8" name="CasellaDiTesto 7"/>
          <p:cNvSpPr txBox="1"/>
          <p:nvPr/>
        </p:nvSpPr>
        <p:spPr>
          <a:xfrm>
            <a:off x="307142" y="4733146"/>
            <a:ext cx="5176910" cy="1631216"/>
          </a:xfrm>
          <a:prstGeom prst="rect">
            <a:avLst/>
          </a:prstGeom>
          <a:noFill/>
        </p:spPr>
        <p:txBody>
          <a:bodyPr wrap="square" rtlCol="0">
            <a:spAutoFit/>
          </a:bodyPr>
          <a:lstStyle/>
          <a:p>
            <a:r>
              <a:rPr lang="it-IT" sz="2000" dirty="0"/>
              <a:t>Esempi classici sono gli echi interni creati da segmenti intestinali superficiali, ripieni di gas oppure l’artefatto creato dalla presenza di un’interfaccia altamente riflettente (aria) tra la sonda ed il paziente</a:t>
            </a:r>
          </a:p>
        </p:txBody>
      </p:sp>
    </p:spTree>
    <p:extLst>
      <p:ext uri="{BB962C8B-B14F-4D97-AF65-F5344CB8AC3E}">
        <p14:creationId xmlns:p14="http://schemas.microsoft.com/office/powerpoint/2010/main" val="963295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461847" y="281352"/>
            <a:ext cx="5430128" cy="523220"/>
          </a:xfrm>
          <a:prstGeom prst="rect">
            <a:avLst/>
          </a:prstGeom>
          <a:noFill/>
        </p:spPr>
        <p:txBody>
          <a:bodyPr wrap="square" rtlCol="0">
            <a:spAutoFit/>
          </a:bodyPr>
          <a:lstStyle/>
          <a:p>
            <a:r>
              <a:rPr lang="it-IT" sz="2800" b="1" dirty="0">
                <a:solidFill>
                  <a:schemeClr val="accent1"/>
                </a:solidFill>
              </a:rPr>
              <a:t>ARTEFATTI DA PROPAGAZIONE</a:t>
            </a:r>
          </a:p>
        </p:txBody>
      </p:sp>
      <p:pic>
        <p:nvPicPr>
          <p:cNvPr id="5" name="Picture 5" descr="M:\images\0100\002\002\1517008.JPG"/>
          <p:cNvPicPr>
            <a:picLocks noChangeAspect="1" noChangeArrowheads="1"/>
          </p:cNvPicPr>
          <p:nvPr/>
        </p:nvPicPr>
        <p:blipFill rotWithShape="1">
          <a:blip r:embed="rId2">
            <a:extLst>
              <a:ext uri="{28A0092B-C50C-407E-A947-70E740481C1C}">
                <a14:useLocalDpi xmlns:a14="http://schemas.microsoft.com/office/drawing/2010/main" val="0"/>
              </a:ext>
            </a:extLst>
          </a:blip>
          <a:srcRect l="34774" t="7693" r="13987" b="27606"/>
          <a:stretch/>
        </p:blipFill>
        <p:spPr bwMode="auto">
          <a:xfrm>
            <a:off x="3125241" y="3956448"/>
            <a:ext cx="2437724" cy="247931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l="25851" t="50000" r="40291" b="25000"/>
          <a:stretch>
            <a:fillRect/>
          </a:stretch>
        </p:blipFill>
        <p:spPr bwMode="auto">
          <a:xfrm>
            <a:off x="393431" y="3956448"/>
            <a:ext cx="2339975" cy="254793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 name="Immagine 1"/>
          <p:cNvPicPr>
            <a:picLocks noChangeAspect="1"/>
          </p:cNvPicPr>
          <p:nvPr/>
        </p:nvPicPr>
        <p:blipFill>
          <a:blip r:embed="rId4">
            <a:extLst>
              <a:ext uri="{28A0092B-C50C-407E-A947-70E740481C1C}">
                <a14:useLocalDpi xmlns:a14="http://schemas.microsoft.com/office/drawing/2010/main" val="0"/>
              </a:ext>
            </a:extLst>
          </a:blip>
          <a:srcRect l="7098" t="3049" r="16168" b="394"/>
          <a:stretch>
            <a:fillRect/>
          </a:stretch>
        </p:blipFill>
        <p:spPr bwMode="auto">
          <a:xfrm rot="5400000">
            <a:off x="5910729" y="4132661"/>
            <a:ext cx="2439987"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p:cNvSpPr txBox="1"/>
          <p:nvPr/>
        </p:nvSpPr>
        <p:spPr>
          <a:xfrm>
            <a:off x="534573" y="1041008"/>
            <a:ext cx="2198834" cy="400110"/>
          </a:xfrm>
          <a:prstGeom prst="rect">
            <a:avLst/>
          </a:prstGeom>
          <a:noFill/>
        </p:spPr>
        <p:txBody>
          <a:bodyPr wrap="square" rtlCol="0">
            <a:spAutoFit/>
          </a:bodyPr>
          <a:lstStyle/>
          <a:p>
            <a:r>
              <a:rPr lang="it-IT" sz="2000" b="1"/>
              <a:t>CODA DI COMETA</a:t>
            </a:r>
            <a:endParaRPr lang="it-IT" sz="2000" b="1" dirty="0"/>
          </a:p>
        </p:txBody>
      </p:sp>
      <p:sp>
        <p:nvSpPr>
          <p:cNvPr id="9" name="CasellaDiTesto 8"/>
          <p:cNvSpPr txBox="1"/>
          <p:nvPr/>
        </p:nvSpPr>
        <p:spPr>
          <a:xfrm>
            <a:off x="407962" y="1427052"/>
            <a:ext cx="8384345" cy="1015663"/>
          </a:xfrm>
          <a:prstGeom prst="rect">
            <a:avLst/>
          </a:prstGeom>
          <a:noFill/>
        </p:spPr>
        <p:txBody>
          <a:bodyPr wrap="square" rtlCol="0">
            <a:spAutoFit/>
          </a:bodyPr>
          <a:lstStyle/>
          <a:p>
            <a:r>
              <a:rPr lang="it-IT" sz="2000" dirty="0"/>
              <a:t>Piccoli echi a distanza ravvicinata, quasi fusi, e molto luminosi originati dalla notevole differenza di impedenza acustica tra gas o metallo e il tessuto circostante</a:t>
            </a:r>
          </a:p>
        </p:txBody>
      </p:sp>
      <p:sp>
        <p:nvSpPr>
          <p:cNvPr id="10" name="CasellaDiTesto 9"/>
          <p:cNvSpPr txBox="1"/>
          <p:nvPr/>
        </p:nvSpPr>
        <p:spPr>
          <a:xfrm>
            <a:off x="393431" y="2340672"/>
            <a:ext cx="8427012" cy="1631216"/>
          </a:xfrm>
          <a:prstGeom prst="rect">
            <a:avLst/>
          </a:prstGeom>
          <a:noFill/>
        </p:spPr>
        <p:txBody>
          <a:bodyPr wrap="square" rtlCol="0">
            <a:spAutoFit/>
          </a:bodyPr>
          <a:lstStyle/>
          <a:p>
            <a:r>
              <a:rPr lang="it-IT" sz="2000" dirty="0"/>
              <a:t>Si forma quando in una superficie molto piccola ci sono diverse interfacce a diversa impedenza acustica, come piccole bollicine di gas ravvicinate, o oggetti di metallo molto sottili, e quindi non in grado di assorbire tutto il fascio US, come alcuni corpi estranei (proiettili) o un ago da biopsia e più raramente, anche da piccole superfici ossee</a:t>
            </a:r>
          </a:p>
        </p:txBody>
      </p:sp>
    </p:spTree>
    <p:extLst>
      <p:ext uri="{BB962C8B-B14F-4D97-AF65-F5344CB8AC3E}">
        <p14:creationId xmlns:p14="http://schemas.microsoft.com/office/powerpoint/2010/main" val="175065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461847" y="281352"/>
            <a:ext cx="5430128" cy="523220"/>
          </a:xfrm>
          <a:prstGeom prst="rect">
            <a:avLst/>
          </a:prstGeom>
          <a:noFill/>
        </p:spPr>
        <p:txBody>
          <a:bodyPr wrap="square" rtlCol="0">
            <a:spAutoFit/>
          </a:bodyPr>
          <a:lstStyle/>
          <a:p>
            <a:r>
              <a:rPr lang="it-IT" sz="2800" b="1" dirty="0">
                <a:solidFill>
                  <a:schemeClr val="accent1"/>
                </a:solidFill>
              </a:rPr>
              <a:t>ARTEFATTI DA PROPAGAZIONE</a:t>
            </a:r>
          </a:p>
        </p:txBody>
      </p:sp>
      <p:sp>
        <p:nvSpPr>
          <p:cNvPr id="5" name="CasellaDiTesto 4"/>
          <p:cNvSpPr txBox="1"/>
          <p:nvPr/>
        </p:nvSpPr>
        <p:spPr>
          <a:xfrm>
            <a:off x="534573" y="844061"/>
            <a:ext cx="1927274" cy="400110"/>
          </a:xfrm>
          <a:prstGeom prst="rect">
            <a:avLst/>
          </a:prstGeom>
          <a:noFill/>
        </p:spPr>
        <p:txBody>
          <a:bodyPr wrap="square" rtlCol="0">
            <a:spAutoFit/>
          </a:bodyPr>
          <a:lstStyle/>
          <a:p>
            <a:r>
              <a:rPr lang="it-IT" sz="2000" b="1"/>
              <a:t>RING-DOWN</a:t>
            </a:r>
            <a:endParaRPr lang="it-IT" sz="2000" b="1" dirty="0"/>
          </a:p>
        </p:txBody>
      </p:sp>
      <p:sp>
        <p:nvSpPr>
          <p:cNvPr id="6" name="CasellaDiTesto 5"/>
          <p:cNvSpPr txBox="1"/>
          <p:nvPr/>
        </p:nvSpPr>
        <p:spPr>
          <a:xfrm>
            <a:off x="393430" y="1229319"/>
            <a:ext cx="8750569" cy="1323439"/>
          </a:xfrm>
          <a:prstGeom prst="rect">
            <a:avLst/>
          </a:prstGeom>
          <a:noFill/>
        </p:spPr>
        <p:txBody>
          <a:bodyPr wrap="square" rtlCol="0">
            <a:spAutoFit/>
          </a:bodyPr>
          <a:lstStyle/>
          <a:p>
            <a:r>
              <a:rPr lang="it-IT" sz="2000" dirty="0"/>
              <a:t>Quando l’interfaccia di una piccola quantità di liquido, di forma poliedrica, intrappolata tra uno strato di piccole bollicine di gas viene colpita dal fascio US e genera un segnale continuo di ampiezza fluttuante e frequenza discorde rispetto al fascio incidente</a:t>
            </a:r>
          </a:p>
        </p:txBody>
      </p:sp>
      <p:sp>
        <p:nvSpPr>
          <p:cNvPr id="7" name="CasellaDiTesto 6"/>
          <p:cNvSpPr txBox="1"/>
          <p:nvPr/>
        </p:nvSpPr>
        <p:spPr>
          <a:xfrm>
            <a:off x="391084" y="2450864"/>
            <a:ext cx="8427012" cy="707886"/>
          </a:xfrm>
          <a:prstGeom prst="rect">
            <a:avLst/>
          </a:prstGeom>
          <a:noFill/>
        </p:spPr>
        <p:txBody>
          <a:bodyPr wrap="square" rtlCol="0">
            <a:spAutoFit/>
          </a:bodyPr>
          <a:lstStyle/>
          <a:p>
            <a:r>
              <a:rPr lang="it-IT" sz="2000" dirty="0"/>
              <a:t>Simile alla coda di cometa ma diverso per la presenza di bande </a:t>
            </a:r>
            <a:r>
              <a:rPr lang="it-IT" sz="2000" dirty="0" err="1"/>
              <a:t>iperecogene</a:t>
            </a:r>
            <a:r>
              <a:rPr lang="it-IT" sz="2000" dirty="0"/>
              <a:t> equidistanti e la fluttuazione è ben evidente in tempo reale</a:t>
            </a:r>
          </a:p>
        </p:txBody>
      </p:sp>
      <p:sp>
        <p:nvSpPr>
          <p:cNvPr id="8" name="CasellaDiTesto 7"/>
          <p:cNvSpPr txBox="1"/>
          <p:nvPr/>
        </p:nvSpPr>
        <p:spPr>
          <a:xfrm>
            <a:off x="388738" y="3081569"/>
            <a:ext cx="8427012" cy="1015663"/>
          </a:xfrm>
          <a:prstGeom prst="rect">
            <a:avLst/>
          </a:prstGeom>
          <a:noFill/>
        </p:spPr>
        <p:txBody>
          <a:bodyPr wrap="square" rtlCol="0">
            <a:spAutoFit/>
          </a:bodyPr>
          <a:lstStyle/>
          <a:p>
            <a:r>
              <a:rPr lang="it-IT" sz="2000" dirty="0"/>
              <a:t>Spesso riscontrato in patologie polmonari quali edema, dove i responsabili sono gli alveoli pieni di liquido o nel tratto gastroenterico, quando piccole raccolte liquide si interfacciano con bollicine di gas</a:t>
            </a:r>
          </a:p>
        </p:txBody>
      </p:sp>
      <p:pic>
        <p:nvPicPr>
          <p:cNvPr id="9" name="Picture 5" descr="cane 0100030985 coda di cometa"/>
          <p:cNvPicPr>
            <a:picLocks noChangeAspect="1" noChangeArrowheads="1"/>
          </p:cNvPicPr>
          <p:nvPr/>
        </p:nvPicPr>
        <p:blipFill>
          <a:blip r:embed="rId2">
            <a:lum bright="12000"/>
            <a:extLst>
              <a:ext uri="{28A0092B-C50C-407E-A947-70E740481C1C}">
                <a14:useLocalDpi xmlns:a14="http://schemas.microsoft.com/office/drawing/2010/main" val="0"/>
              </a:ext>
            </a:extLst>
          </a:blip>
          <a:srcRect l="43076" t="7498" r="20950" b="14374"/>
          <a:stretch>
            <a:fillRect/>
          </a:stretch>
        </p:blipFill>
        <p:spPr bwMode="auto">
          <a:xfrm>
            <a:off x="4108214" y="4110518"/>
            <a:ext cx="1714903" cy="240068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1" name="CasellaDiTesto 10"/>
          <p:cNvSpPr txBox="1"/>
          <p:nvPr/>
        </p:nvSpPr>
        <p:spPr>
          <a:xfrm>
            <a:off x="386393" y="4078024"/>
            <a:ext cx="3721821" cy="2585323"/>
          </a:xfrm>
          <a:prstGeom prst="rect">
            <a:avLst/>
          </a:prstGeom>
          <a:noFill/>
        </p:spPr>
        <p:txBody>
          <a:bodyPr wrap="square" rtlCol="0">
            <a:spAutoFit/>
          </a:bodyPr>
          <a:lstStyle/>
          <a:p>
            <a:r>
              <a:rPr lang="it-IT" dirty="0">
                <a:solidFill>
                  <a:schemeClr val="tx2"/>
                </a:solidFill>
              </a:rPr>
              <a:t>Riverberazione, coda di cometa e ring-down </a:t>
            </a:r>
            <a:r>
              <a:rPr lang="it-IT" dirty="0"/>
              <a:t>sono artefatti che oscurano le strutture più profonde, ma possono rivelarsi utili se evidenziati in posizioni inaspettate come la cavità peritoneale (perforazione intestinale) o nei tessuti sottocutanei dove è presente un ascesso o un pallino metallico</a:t>
            </a:r>
          </a:p>
        </p:txBody>
      </p:sp>
      <p:pic>
        <p:nvPicPr>
          <p:cNvPr id="2" name="Picture 2">
            <a:extLst>
              <a:ext uri="{FF2B5EF4-FFF2-40B4-BE49-F238E27FC236}">
                <a16:creationId xmlns:a16="http://schemas.microsoft.com/office/drawing/2014/main" id="{9DB17069-AE16-3C0F-48B4-84FCC59B5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599" y="4110518"/>
            <a:ext cx="3102927" cy="24006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357186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461847" y="281352"/>
            <a:ext cx="5430128" cy="523220"/>
          </a:xfrm>
          <a:prstGeom prst="rect">
            <a:avLst/>
          </a:prstGeom>
          <a:noFill/>
        </p:spPr>
        <p:txBody>
          <a:bodyPr wrap="square" rtlCol="0">
            <a:spAutoFit/>
          </a:bodyPr>
          <a:lstStyle/>
          <a:p>
            <a:r>
              <a:rPr lang="it-IT" sz="2800" b="1" dirty="0">
                <a:solidFill>
                  <a:schemeClr val="accent1"/>
                </a:solidFill>
              </a:rPr>
              <a:t>ARTEFATTI DA PROPAGAZIONE</a:t>
            </a:r>
          </a:p>
        </p:txBody>
      </p:sp>
      <p:sp>
        <p:nvSpPr>
          <p:cNvPr id="5" name="CasellaDiTesto 4"/>
          <p:cNvSpPr txBox="1"/>
          <p:nvPr/>
        </p:nvSpPr>
        <p:spPr>
          <a:xfrm>
            <a:off x="534572" y="984738"/>
            <a:ext cx="2926079" cy="400110"/>
          </a:xfrm>
          <a:prstGeom prst="rect">
            <a:avLst/>
          </a:prstGeom>
          <a:noFill/>
        </p:spPr>
        <p:txBody>
          <a:bodyPr wrap="square" rtlCol="0">
            <a:spAutoFit/>
          </a:bodyPr>
          <a:lstStyle/>
          <a:p>
            <a:r>
              <a:rPr lang="it-IT" sz="2000" b="1" dirty="0"/>
              <a:t>EFFETTO SPECCHIO</a:t>
            </a:r>
          </a:p>
        </p:txBody>
      </p:sp>
      <p:sp>
        <p:nvSpPr>
          <p:cNvPr id="7" name="AutoShape 4"/>
          <p:cNvSpPr>
            <a:spLocks noChangeArrowheads="1"/>
          </p:cNvSpPr>
          <p:nvPr/>
        </p:nvSpPr>
        <p:spPr bwMode="auto">
          <a:xfrm flipV="1">
            <a:off x="3297783" y="2327316"/>
            <a:ext cx="5016500" cy="42545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5925 w 21600"/>
              <a:gd name="T13" fmla="*/ 5925 h 21600"/>
              <a:gd name="T14" fmla="*/ 15675 w 21600"/>
              <a:gd name="T15" fmla="*/ 15675 h 21600"/>
            </a:gdLst>
            <a:ahLst/>
            <a:cxnLst>
              <a:cxn ang="T8">
                <a:pos x="T0" y="T1"/>
              </a:cxn>
              <a:cxn ang="T9">
                <a:pos x="T2" y="T3"/>
              </a:cxn>
              <a:cxn ang="T10">
                <a:pos x="T4" y="T5"/>
              </a:cxn>
              <a:cxn ang="T11">
                <a:pos x="T6" y="T7"/>
              </a:cxn>
            </a:cxnLst>
            <a:rect l="T12" t="T13" r="T14" b="T15"/>
            <a:pathLst>
              <a:path w="21600" h="21600">
                <a:moveTo>
                  <a:pt x="0" y="0"/>
                </a:moveTo>
                <a:lnTo>
                  <a:pt x="8250" y="21600"/>
                </a:lnTo>
                <a:lnTo>
                  <a:pt x="13350" y="21600"/>
                </a:lnTo>
                <a:lnTo>
                  <a:pt x="21600" y="0"/>
                </a:lnTo>
                <a:lnTo>
                  <a:pt x="0" y="0"/>
                </a:lnTo>
                <a:close/>
              </a:path>
            </a:pathLst>
          </a:custGeom>
          <a:solidFill>
            <a:schemeClr val="bg2"/>
          </a:solidFill>
          <a:ln w="12700">
            <a:solidFill>
              <a:schemeClr val="tx1"/>
            </a:solidFill>
            <a:miter lim="800000"/>
            <a:headEnd/>
            <a:tailEnd/>
          </a:ln>
        </p:spPr>
        <p:txBody>
          <a:bodyPr wrap="none" anchor="ctr"/>
          <a:lstStyle/>
          <a:p>
            <a:endParaRPr lang="it-IT"/>
          </a:p>
        </p:txBody>
      </p:sp>
      <p:sp>
        <p:nvSpPr>
          <p:cNvPr id="8" name="Arc 5"/>
          <p:cNvSpPr>
            <a:spLocks/>
          </p:cNvSpPr>
          <p:nvPr/>
        </p:nvSpPr>
        <p:spPr bwMode="auto">
          <a:xfrm rot="10800000">
            <a:off x="4913858" y="3470716"/>
            <a:ext cx="2381250" cy="28829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0" cap="rnd">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9" name="Oval 6"/>
          <p:cNvSpPr>
            <a:spLocks noChangeArrowheads="1"/>
          </p:cNvSpPr>
          <p:nvPr/>
        </p:nvSpPr>
        <p:spPr bwMode="auto">
          <a:xfrm rot="20131483">
            <a:off x="5583656" y="4739109"/>
            <a:ext cx="958222" cy="613010"/>
          </a:xfrm>
          <a:prstGeom prst="ellipse">
            <a:avLst/>
          </a:prstGeom>
          <a:solidFill>
            <a:schemeClr val="tx2"/>
          </a:solidFill>
          <a:ln w="12700">
            <a:solidFill>
              <a:schemeClr val="tx1"/>
            </a:solidFill>
            <a:round/>
            <a:headEnd/>
            <a:tailEnd/>
          </a:ln>
        </p:spPr>
        <p:txBody>
          <a:bodyPr wrap="none" anchor="ctr"/>
          <a:lstStyle>
            <a:lvl1pPr>
              <a:defRPr sz="2400">
                <a:solidFill>
                  <a:schemeClr val="tx1"/>
                </a:solidFill>
                <a:latin typeface="Comic Sans MS" charset="0"/>
                <a:ea typeface="ＭＳ Ｐゴシック" charset="-128"/>
              </a:defRPr>
            </a:lvl1pPr>
            <a:lvl2pPr marL="742950" indent="-285750">
              <a:defRPr sz="2400">
                <a:solidFill>
                  <a:schemeClr val="tx1"/>
                </a:solidFill>
                <a:latin typeface="Comic Sans MS" charset="0"/>
                <a:ea typeface="ＭＳ Ｐゴシック" charset="-128"/>
              </a:defRPr>
            </a:lvl2pPr>
            <a:lvl3pPr marL="1143000" indent="-228600">
              <a:defRPr sz="2400">
                <a:solidFill>
                  <a:schemeClr val="tx1"/>
                </a:solidFill>
                <a:latin typeface="Comic Sans MS" charset="0"/>
                <a:ea typeface="ＭＳ Ｐゴシック" charset="-128"/>
              </a:defRPr>
            </a:lvl3pPr>
            <a:lvl4pPr marL="1600200" indent="-228600">
              <a:defRPr sz="2400">
                <a:solidFill>
                  <a:schemeClr val="tx1"/>
                </a:solidFill>
                <a:latin typeface="Comic Sans MS" charset="0"/>
                <a:ea typeface="ＭＳ Ｐゴシック" charset="-128"/>
              </a:defRPr>
            </a:lvl4pPr>
            <a:lvl5pPr marL="2057400" indent="-228600">
              <a:defRPr sz="24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128"/>
              </a:defRPr>
            </a:lvl9pPr>
          </a:lstStyle>
          <a:p>
            <a:endParaRPr lang="it-IT" altLang="it-IT">
              <a:latin typeface="Tahoma" charset="0"/>
            </a:endParaRPr>
          </a:p>
        </p:txBody>
      </p:sp>
      <p:sp>
        <p:nvSpPr>
          <p:cNvPr id="11" name="Rectangle 9"/>
          <p:cNvSpPr>
            <a:spLocks noChangeArrowheads="1"/>
          </p:cNvSpPr>
          <p:nvPr/>
        </p:nvSpPr>
        <p:spPr bwMode="auto">
          <a:xfrm>
            <a:off x="5806033" y="3058651"/>
            <a:ext cx="2662588" cy="83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defRPr sz="2400">
                <a:solidFill>
                  <a:schemeClr val="tx1"/>
                </a:solidFill>
                <a:latin typeface="Comic Sans MS" charset="0"/>
                <a:ea typeface="ＭＳ Ｐゴシック" charset="-128"/>
              </a:defRPr>
            </a:lvl1pPr>
            <a:lvl2pPr marL="742950" indent="-285750" defTabSz="762000">
              <a:defRPr sz="2400">
                <a:solidFill>
                  <a:schemeClr val="tx1"/>
                </a:solidFill>
                <a:latin typeface="Comic Sans MS" charset="0"/>
                <a:ea typeface="ＭＳ Ｐゴシック" charset="-128"/>
              </a:defRPr>
            </a:lvl2pPr>
            <a:lvl3pPr marL="1143000" indent="-228600" defTabSz="762000">
              <a:defRPr sz="2400">
                <a:solidFill>
                  <a:schemeClr val="tx1"/>
                </a:solidFill>
                <a:latin typeface="Comic Sans MS" charset="0"/>
                <a:ea typeface="ＭＳ Ｐゴシック" charset="-128"/>
              </a:defRPr>
            </a:lvl3pPr>
            <a:lvl4pPr marL="1600200" indent="-228600" defTabSz="762000">
              <a:defRPr sz="2400">
                <a:solidFill>
                  <a:schemeClr val="tx1"/>
                </a:solidFill>
                <a:latin typeface="Comic Sans MS" charset="0"/>
                <a:ea typeface="ＭＳ Ｐゴシック" charset="-128"/>
              </a:defRPr>
            </a:lvl4pPr>
            <a:lvl5pPr marL="2057400" indent="-228600" defTabSz="762000">
              <a:defRPr sz="2400">
                <a:solidFill>
                  <a:schemeClr val="tx1"/>
                </a:solidFill>
                <a:latin typeface="Comic Sans MS" charset="0"/>
                <a:ea typeface="ＭＳ Ｐゴシック" charset="-128"/>
              </a:defRPr>
            </a:lvl5pPr>
            <a:lvl6pPr marL="2514600" indent="-228600" defTabSz="762000" eaLnBrk="0" fontAlgn="base" hangingPunct="0">
              <a:spcBef>
                <a:spcPct val="0"/>
              </a:spcBef>
              <a:spcAft>
                <a:spcPct val="0"/>
              </a:spcAft>
              <a:defRPr sz="2400">
                <a:solidFill>
                  <a:schemeClr val="tx1"/>
                </a:solidFill>
                <a:latin typeface="Comic Sans MS" charset="0"/>
                <a:ea typeface="ＭＳ Ｐゴシック" charset="-128"/>
              </a:defRPr>
            </a:lvl6pPr>
            <a:lvl7pPr marL="2971800" indent="-228600" defTabSz="762000" eaLnBrk="0" fontAlgn="base" hangingPunct="0">
              <a:spcBef>
                <a:spcPct val="0"/>
              </a:spcBef>
              <a:spcAft>
                <a:spcPct val="0"/>
              </a:spcAft>
              <a:defRPr sz="2400">
                <a:solidFill>
                  <a:schemeClr val="tx1"/>
                </a:solidFill>
                <a:latin typeface="Comic Sans MS" charset="0"/>
                <a:ea typeface="ＭＳ Ｐゴシック" charset="-128"/>
              </a:defRPr>
            </a:lvl7pPr>
            <a:lvl8pPr marL="3429000" indent="-228600" defTabSz="762000" eaLnBrk="0" fontAlgn="base" hangingPunct="0">
              <a:spcBef>
                <a:spcPct val="0"/>
              </a:spcBef>
              <a:spcAft>
                <a:spcPct val="0"/>
              </a:spcAft>
              <a:defRPr sz="2400">
                <a:solidFill>
                  <a:schemeClr val="tx1"/>
                </a:solidFill>
                <a:latin typeface="Comic Sans MS" charset="0"/>
                <a:ea typeface="ＭＳ Ｐゴシック" charset="-128"/>
              </a:defRPr>
            </a:lvl8pPr>
            <a:lvl9pPr marL="3886200" indent="-228600" defTabSz="762000" eaLnBrk="0" fontAlgn="base" hangingPunct="0">
              <a:spcBef>
                <a:spcPct val="0"/>
              </a:spcBef>
              <a:spcAft>
                <a:spcPct val="0"/>
              </a:spcAft>
              <a:defRPr sz="2400">
                <a:solidFill>
                  <a:schemeClr val="tx1"/>
                </a:solidFill>
                <a:latin typeface="Comic Sans MS" charset="0"/>
                <a:ea typeface="ＭＳ Ｐゴシック" charset="-128"/>
              </a:defRPr>
            </a:lvl9pPr>
          </a:lstStyle>
          <a:p>
            <a:r>
              <a:rPr lang="it-IT" altLang="it-IT" b="1" dirty="0">
                <a:solidFill>
                  <a:srgbClr val="DDDDDD"/>
                </a:solidFill>
                <a:latin typeface="Tahoma" charset="0"/>
              </a:rPr>
              <a:t>superficie liscia </a:t>
            </a:r>
          </a:p>
          <a:p>
            <a:r>
              <a:rPr lang="it-IT" altLang="it-IT" b="1" dirty="0">
                <a:solidFill>
                  <a:srgbClr val="DDDDDD"/>
                </a:solidFill>
                <a:latin typeface="Tahoma" charset="0"/>
              </a:rPr>
              <a:t>e concava</a:t>
            </a:r>
          </a:p>
        </p:txBody>
      </p:sp>
      <p:sp>
        <p:nvSpPr>
          <p:cNvPr id="12" name="AutoShape 10"/>
          <p:cNvSpPr>
            <a:spLocks noChangeArrowheads="1"/>
          </p:cNvSpPr>
          <p:nvPr/>
        </p:nvSpPr>
        <p:spPr bwMode="auto">
          <a:xfrm rot="20880000">
            <a:off x="5171472" y="3505934"/>
            <a:ext cx="561977" cy="390046"/>
          </a:xfrm>
          <a:prstGeom prst="leftArrow">
            <a:avLst>
              <a:gd name="adj1" fmla="val 50000"/>
              <a:gd name="adj2" fmla="val 49995"/>
            </a:avLst>
          </a:prstGeom>
          <a:solidFill>
            <a:schemeClr val="accent1"/>
          </a:solidFill>
          <a:ln w="12700">
            <a:solidFill>
              <a:schemeClr val="tx1"/>
            </a:solidFill>
            <a:miter lim="800000"/>
            <a:headEnd/>
            <a:tailEnd/>
          </a:ln>
        </p:spPr>
        <p:txBody>
          <a:bodyPr wrap="none" anchor="ctr"/>
          <a:lstStyle>
            <a:lvl1pPr>
              <a:defRPr sz="2400">
                <a:solidFill>
                  <a:schemeClr val="tx1"/>
                </a:solidFill>
                <a:latin typeface="Comic Sans MS" charset="0"/>
                <a:ea typeface="ＭＳ Ｐゴシック" charset="-128"/>
              </a:defRPr>
            </a:lvl1pPr>
            <a:lvl2pPr marL="742950" indent="-285750">
              <a:defRPr sz="2400">
                <a:solidFill>
                  <a:schemeClr val="tx1"/>
                </a:solidFill>
                <a:latin typeface="Comic Sans MS" charset="0"/>
                <a:ea typeface="ＭＳ Ｐゴシック" charset="-128"/>
              </a:defRPr>
            </a:lvl2pPr>
            <a:lvl3pPr marL="1143000" indent="-228600">
              <a:defRPr sz="2400">
                <a:solidFill>
                  <a:schemeClr val="tx1"/>
                </a:solidFill>
                <a:latin typeface="Comic Sans MS" charset="0"/>
                <a:ea typeface="ＭＳ Ｐゴシック" charset="-128"/>
              </a:defRPr>
            </a:lvl3pPr>
            <a:lvl4pPr marL="1600200" indent="-228600">
              <a:defRPr sz="2400">
                <a:solidFill>
                  <a:schemeClr val="tx1"/>
                </a:solidFill>
                <a:latin typeface="Comic Sans MS" charset="0"/>
                <a:ea typeface="ＭＳ Ｐゴシック" charset="-128"/>
              </a:defRPr>
            </a:lvl4pPr>
            <a:lvl5pPr marL="2057400" indent="-228600">
              <a:defRPr sz="24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128"/>
              </a:defRPr>
            </a:lvl9pPr>
          </a:lstStyle>
          <a:p>
            <a:endParaRPr lang="it-IT" altLang="it-IT">
              <a:latin typeface="Tahoma" charset="0"/>
            </a:endParaRPr>
          </a:p>
        </p:txBody>
      </p:sp>
      <p:sp>
        <p:nvSpPr>
          <p:cNvPr id="13" name="Rectangle 11"/>
          <p:cNvSpPr>
            <a:spLocks noChangeArrowheads="1"/>
          </p:cNvSpPr>
          <p:nvPr/>
        </p:nvSpPr>
        <p:spPr bwMode="auto">
          <a:xfrm>
            <a:off x="7296525" y="4212079"/>
            <a:ext cx="1861543" cy="83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defTabSz="762000">
              <a:defRPr sz="2400">
                <a:solidFill>
                  <a:schemeClr val="tx1"/>
                </a:solidFill>
                <a:latin typeface="Comic Sans MS" charset="0"/>
                <a:ea typeface="ＭＳ Ｐゴシック" charset="-128"/>
              </a:defRPr>
            </a:lvl1pPr>
            <a:lvl2pPr marL="742950" indent="-285750" defTabSz="762000">
              <a:defRPr sz="2400">
                <a:solidFill>
                  <a:schemeClr val="tx1"/>
                </a:solidFill>
                <a:latin typeface="Comic Sans MS" charset="0"/>
                <a:ea typeface="ＭＳ Ｐゴシック" charset="-128"/>
              </a:defRPr>
            </a:lvl2pPr>
            <a:lvl3pPr marL="1143000" indent="-228600" defTabSz="762000">
              <a:defRPr sz="2400">
                <a:solidFill>
                  <a:schemeClr val="tx1"/>
                </a:solidFill>
                <a:latin typeface="Comic Sans MS" charset="0"/>
                <a:ea typeface="ＭＳ Ｐゴシック" charset="-128"/>
              </a:defRPr>
            </a:lvl3pPr>
            <a:lvl4pPr marL="1600200" indent="-228600" defTabSz="762000">
              <a:defRPr sz="2400">
                <a:solidFill>
                  <a:schemeClr val="tx1"/>
                </a:solidFill>
                <a:latin typeface="Comic Sans MS" charset="0"/>
                <a:ea typeface="ＭＳ Ｐゴシック" charset="-128"/>
              </a:defRPr>
            </a:lvl4pPr>
            <a:lvl5pPr marL="2057400" indent="-228600" defTabSz="762000">
              <a:defRPr sz="2400">
                <a:solidFill>
                  <a:schemeClr val="tx1"/>
                </a:solidFill>
                <a:latin typeface="Comic Sans MS" charset="0"/>
                <a:ea typeface="ＭＳ Ｐゴシック" charset="-128"/>
              </a:defRPr>
            </a:lvl5pPr>
            <a:lvl6pPr marL="2514600" indent="-228600" defTabSz="762000" eaLnBrk="0" fontAlgn="base" hangingPunct="0">
              <a:spcBef>
                <a:spcPct val="0"/>
              </a:spcBef>
              <a:spcAft>
                <a:spcPct val="0"/>
              </a:spcAft>
              <a:defRPr sz="2400">
                <a:solidFill>
                  <a:schemeClr val="tx1"/>
                </a:solidFill>
                <a:latin typeface="Comic Sans MS" charset="0"/>
                <a:ea typeface="ＭＳ Ｐゴシック" charset="-128"/>
              </a:defRPr>
            </a:lvl6pPr>
            <a:lvl7pPr marL="2971800" indent="-228600" defTabSz="762000" eaLnBrk="0" fontAlgn="base" hangingPunct="0">
              <a:spcBef>
                <a:spcPct val="0"/>
              </a:spcBef>
              <a:spcAft>
                <a:spcPct val="0"/>
              </a:spcAft>
              <a:defRPr sz="2400">
                <a:solidFill>
                  <a:schemeClr val="tx1"/>
                </a:solidFill>
                <a:latin typeface="Comic Sans MS" charset="0"/>
                <a:ea typeface="ＭＳ Ｐゴシック" charset="-128"/>
              </a:defRPr>
            </a:lvl7pPr>
            <a:lvl8pPr marL="3429000" indent="-228600" defTabSz="762000" eaLnBrk="0" fontAlgn="base" hangingPunct="0">
              <a:spcBef>
                <a:spcPct val="0"/>
              </a:spcBef>
              <a:spcAft>
                <a:spcPct val="0"/>
              </a:spcAft>
              <a:defRPr sz="2400">
                <a:solidFill>
                  <a:schemeClr val="tx1"/>
                </a:solidFill>
                <a:latin typeface="Comic Sans MS" charset="0"/>
                <a:ea typeface="ＭＳ Ｐゴシック" charset="-128"/>
              </a:defRPr>
            </a:lvl8pPr>
            <a:lvl9pPr marL="3886200" indent="-228600" defTabSz="762000" eaLnBrk="0" fontAlgn="base" hangingPunct="0">
              <a:spcBef>
                <a:spcPct val="0"/>
              </a:spcBef>
              <a:spcAft>
                <a:spcPct val="0"/>
              </a:spcAft>
              <a:defRPr sz="2400">
                <a:solidFill>
                  <a:schemeClr val="tx1"/>
                </a:solidFill>
                <a:latin typeface="Comic Sans MS" charset="0"/>
                <a:ea typeface="ＭＳ Ｐゴシック" charset="-128"/>
              </a:defRPr>
            </a:lvl9pPr>
          </a:lstStyle>
          <a:p>
            <a:r>
              <a:rPr lang="it-IT" altLang="it-IT" b="1" dirty="0">
                <a:solidFill>
                  <a:srgbClr val="DDDDDD"/>
                </a:solidFill>
                <a:latin typeface="Tahoma" charset="0"/>
              </a:rPr>
              <a:t>immagine</a:t>
            </a:r>
          </a:p>
          <a:p>
            <a:r>
              <a:rPr lang="it-IT" altLang="it-IT" b="1" dirty="0">
                <a:solidFill>
                  <a:srgbClr val="DDDDDD"/>
                </a:solidFill>
                <a:latin typeface="Tahoma" charset="0"/>
              </a:rPr>
              <a:t>reale</a:t>
            </a:r>
          </a:p>
        </p:txBody>
      </p:sp>
      <p:sp>
        <p:nvSpPr>
          <p:cNvPr id="14" name="Rectangle 12"/>
          <p:cNvSpPr>
            <a:spLocks noChangeArrowheads="1"/>
          </p:cNvSpPr>
          <p:nvPr/>
        </p:nvSpPr>
        <p:spPr bwMode="auto">
          <a:xfrm>
            <a:off x="2064464" y="5394474"/>
            <a:ext cx="1716817" cy="83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defRPr sz="2400">
                <a:solidFill>
                  <a:schemeClr val="tx1"/>
                </a:solidFill>
                <a:latin typeface="Comic Sans MS" charset="0"/>
                <a:ea typeface="ＭＳ Ｐゴシック" charset="-128"/>
              </a:defRPr>
            </a:lvl1pPr>
            <a:lvl2pPr marL="742950" indent="-285750" defTabSz="762000">
              <a:defRPr sz="2400">
                <a:solidFill>
                  <a:schemeClr val="tx1"/>
                </a:solidFill>
                <a:latin typeface="Comic Sans MS" charset="0"/>
                <a:ea typeface="ＭＳ Ｐゴシック" charset="-128"/>
              </a:defRPr>
            </a:lvl2pPr>
            <a:lvl3pPr marL="1143000" indent="-228600" defTabSz="762000">
              <a:defRPr sz="2400">
                <a:solidFill>
                  <a:schemeClr val="tx1"/>
                </a:solidFill>
                <a:latin typeface="Comic Sans MS" charset="0"/>
                <a:ea typeface="ＭＳ Ｐゴシック" charset="-128"/>
              </a:defRPr>
            </a:lvl3pPr>
            <a:lvl4pPr marL="1600200" indent="-228600" defTabSz="762000">
              <a:defRPr sz="2400">
                <a:solidFill>
                  <a:schemeClr val="tx1"/>
                </a:solidFill>
                <a:latin typeface="Comic Sans MS" charset="0"/>
                <a:ea typeface="ＭＳ Ｐゴシック" charset="-128"/>
              </a:defRPr>
            </a:lvl4pPr>
            <a:lvl5pPr marL="2057400" indent="-228600" defTabSz="762000">
              <a:defRPr sz="2400">
                <a:solidFill>
                  <a:schemeClr val="tx1"/>
                </a:solidFill>
                <a:latin typeface="Comic Sans MS" charset="0"/>
                <a:ea typeface="ＭＳ Ｐゴシック" charset="-128"/>
              </a:defRPr>
            </a:lvl5pPr>
            <a:lvl6pPr marL="2514600" indent="-228600" defTabSz="762000" eaLnBrk="0" fontAlgn="base" hangingPunct="0">
              <a:spcBef>
                <a:spcPct val="0"/>
              </a:spcBef>
              <a:spcAft>
                <a:spcPct val="0"/>
              </a:spcAft>
              <a:defRPr sz="2400">
                <a:solidFill>
                  <a:schemeClr val="tx1"/>
                </a:solidFill>
                <a:latin typeface="Comic Sans MS" charset="0"/>
                <a:ea typeface="ＭＳ Ｐゴシック" charset="-128"/>
              </a:defRPr>
            </a:lvl6pPr>
            <a:lvl7pPr marL="2971800" indent="-228600" defTabSz="762000" eaLnBrk="0" fontAlgn="base" hangingPunct="0">
              <a:spcBef>
                <a:spcPct val="0"/>
              </a:spcBef>
              <a:spcAft>
                <a:spcPct val="0"/>
              </a:spcAft>
              <a:defRPr sz="2400">
                <a:solidFill>
                  <a:schemeClr val="tx1"/>
                </a:solidFill>
                <a:latin typeface="Comic Sans MS" charset="0"/>
                <a:ea typeface="ＭＳ Ｐゴシック" charset="-128"/>
              </a:defRPr>
            </a:lvl7pPr>
            <a:lvl8pPr marL="3429000" indent="-228600" defTabSz="762000" eaLnBrk="0" fontAlgn="base" hangingPunct="0">
              <a:spcBef>
                <a:spcPct val="0"/>
              </a:spcBef>
              <a:spcAft>
                <a:spcPct val="0"/>
              </a:spcAft>
              <a:defRPr sz="2400">
                <a:solidFill>
                  <a:schemeClr val="tx1"/>
                </a:solidFill>
                <a:latin typeface="Comic Sans MS" charset="0"/>
                <a:ea typeface="ＭＳ Ｐゴシック" charset="-128"/>
              </a:defRPr>
            </a:lvl8pPr>
            <a:lvl9pPr marL="3886200" indent="-228600" defTabSz="762000" eaLnBrk="0" fontAlgn="base" hangingPunct="0">
              <a:spcBef>
                <a:spcPct val="0"/>
              </a:spcBef>
              <a:spcAft>
                <a:spcPct val="0"/>
              </a:spcAft>
              <a:defRPr sz="2400">
                <a:solidFill>
                  <a:schemeClr val="tx1"/>
                </a:solidFill>
                <a:latin typeface="Comic Sans MS" charset="0"/>
                <a:ea typeface="ＭＳ Ｐゴシック" charset="-128"/>
              </a:defRPr>
            </a:lvl9pPr>
          </a:lstStyle>
          <a:p>
            <a:r>
              <a:rPr lang="it-IT" altLang="it-IT" b="1" dirty="0">
                <a:solidFill>
                  <a:srgbClr val="DDDDDD"/>
                </a:solidFill>
                <a:latin typeface="Tahoma" charset="0"/>
              </a:rPr>
              <a:t>immagine</a:t>
            </a:r>
          </a:p>
          <a:p>
            <a:r>
              <a:rPr lang="it-IT" altLang="it-IT" b="1" dirty="0">
                <a:solidFill>
                  <a:srgbClr val="DDDDDD"/>
                </a:solidFill>
                <a:latin typeface="Tahoma" charset="0"/>
              </a:rPr>
              <a:t>virtuale</a:t>
            </a:r>
          </a:p>
        </p:txBody>
      </p:sp>
      <p:sp>
        <p:nvSpPr>
          <p:cNvPr id="15" name="AutoShape 13"/>
          <p:cNvSpPr>
            <a:spLocks noChangeArrowheads="1"/>
          </p:cNvSpPr>
          <p:nvPr/>
        </p:nvSpPr>
        <p:spPr bwMode="auto">
          <a:xfrm rot="20700000">
            <a:off x="6660009" y="4537419"/>
            <a:ext cx="605407" cy="343967"/>
          </a:xfrm>
          <a:prstGeom prst="leftArrow">
            <a:avLst>
              <a:gd name="adj1" fmla="val 75009"/>
              <a:gd name="adj2" fmla="val 49995"/>
            </a:avLst>
          </a:prstGeom>
          <a:solidFill>
            <a:schemeClr val="accent1"/>
          </a:solidFill>
          <a:ln w="12700">
            <a:solidFill>
              <a:schemeClr val="tx1"/>
            </a:solidFill>
            <a:miter lim="800000"/>
            <a:headEnd/>
            <a:tailEnd/>
          </a:ln>
        </p:spPr>
        <p:txBody>
          <a:bodyPr wrap="none" anchor="ctr"/>
          <a:lstStyle>
            <a:lvl1pPr>
              <a:defRPr sz="2400">
                <a:solidFill>
                  <a:schemeClr val="tx1"/>
                </a:solidFill>
                <a:latin typeface="Comic Sans MS" charset="0"/>
                <a:ea typeface="ＭＳ Ｐゴシック" charset="-128"/>
              </a:defRPr>
            </a:lvl1pPr>
            <a:lvl2pPr marL="742950" indent="-285750">
              <a:defRPr sz="2400">
                <a:solidFill>
                  <a:schemeClr val="tx1"/>
                </a:solidFill>
                <a:latin typeface="Comic Sans MS" charset="0"/>
                <a:ea typeface="ＭＳ Ｐゴシック" charset="-128"/>
              </a:defRPr>
            </a:lvl2pPr>
            <a:lvl3pPr marL="1143000" indent="-228600">
              <a:defRPr sz="2400">
                <a:solidFill>
                  <a:schemeClr val="tx1"/>
                </a:solidFill>
                <a:latin typeface="Comic Sans MS" charset="0"/>
                <a:ea typeface="ＭＳ Ｐゴシック" charset="-128"/>
              </a:defRPr>
            </a:lvl3pPr>
            <a:lvl4pPr marL="1600200" indent="-228600">
              <a:defRPr sz="2400">
                <a:solidFill>
                  <a:schemeClr val="tx1"/>
                </a:solidFill>
                <a:latin typeface="Comic Sans MS" charset="0"/>
                <a:ea typeface="ＭＳ Ｐゴシック" charset="-128"/>
              </a:defRPr>
            </a:lvl4pPr>
            <a:lvl5pPr marL="2057400" indent="-228600">
              <a:defRPr sz="24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128"/>
              </a:defRPr>
            </a:lvl9pPr>
          </a:lstStyle>
          <a:p>
            <a:endParaRPr lang="it-IT" altLang="it-IT">
              <a:latin typeface="Tahoma" charset="0"/>
            </a:endParaRPr>
          </a:p>
        </p:txBody>
      </p:sp>
      <p:sp>
        <p:nvSpPr>
          <p:cNvPr id="16" name="AutoShape 14"/>
          <p:cNvSpPr>
            <a:spLocks noChangeArrowheads="1"/>
          </p:cNvSpPr>
          <p:nvPr/>
        </p:nvSpPr>
        <p:spPr bwMode="auto">
          <a:xfrm rot="21348529">
            <a:off x="3780544" y="5677012"/>
            <a:ext cx="547205" cy="304702"/>
          </a:xfrm>
          <a:prstGeom prst="rightArrow">
            <a:avLst>
              <a:gd name="adj1" fmla="val 75009"/>
              <a:gd name="adj2" fmla="val 50005"/>
            </a:avLst>
          </a:prstGeom>
          <a:solidFill>
            <a:schemeClr val="accent1"/>
          </a:solidFill>
          <a:ln w="12700">
            <a:solidFill>
              <a:schemeClr val="tx1"/>
            </a:solidFill>
            <a:miter lim="800000"/>
            <a:headEnd/>
            <a:tailEnd/>
          </a:ln>
        </p:spPr>
        <p:txBody>
          <a:bodyPr wrap="none" anchor="ctr"/>
          <a:lstStyle>
            <a:lvl1pPr>
              <a:defRPr sz="2400">
                <a:solidFill>
                  <a:schemeClr val="tx1"/>
                </a:solidFill>
                <a:latin typeface="Comic Sans MS" charset="0"/>
                <a:ea typeface="ＭＳ Ｐゴシック" charset="-128"/>
              </a:defRPr>
            </a:lvl1pPr>
            <a:lvl2pPr marL="742950" indent="-285750">
              <a:defRPr sz="2400">
                <a:solidFill>
                  <a:schemeClr val="tx1"/>
                </a:solidFill>
                <a:latin typeface="Comic Sans MS" charset="0"/>
                <a:ea typeface="ＭＳ Ｐゴシック" charset="-128"/>
              </a:defRPr>
            </a:lvl2pPr>
            <a:lvl3pPr marL="1143000" indent="-228600">
              <a:defRPr sz="2400">
                <a:solidFill>
                  <a:schemeClr val="tx1"/>
                </a:solidFill>
                <a:latin typeface="Comic Sans MS" charset="0"/>
                <a:ea typeface="ＭＳ Ｐゴシック" charset="-128"/>
              </a:defRPr>
            </a:lvl3pPr>
            <a:lvl4pPr marL="1600200" indent="-228600">
              <a:defRPr sz="2400">
                <a:solidFill>
                  <a:schemeClr val="tx1"/>
                </a:solidFill>
                <a:latin typeface="Comic Sans MS" charset="0"/>
                <a:ea typeface="ＭＳ Ｐゴシック" charset="-128"/>
              </a:defRPr>
            </a:lvl4pPr>
            <a:lvl5pPr marL="2057400" indent="-228600">
              <a:defRPr sz="24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128"/>
              </a:defRPr>
            </a:lvl9pPr>
          </a:lstStyle>
          <a:p>
            <a:endParaRPr lang="it-IT" altLang="it-IT">
              <a:latin typeface="Tahoma" charset="0"/>
            </a:endParaRPr>
          </a:p>
        </p:txBody>
      </p:sp>
      <p:sp>
        <p:nvSpPr>
          <p:cNvPr id="17" name="Oval 6"/>
          <p:cNvSpPr>
            <a:spLocks noChangeArrowheads="1"/>
          </p:cNvSpPr>
          <p:nvPr/>
        </p:nvSpPr>
        <p:spPr bwMode="auto">
          <a:xfrm rot="20131483">
            <a:off x="4413694" y="5341673"/>
            <a:ext cx="958222" cy="613010"/>
          </a:xfrm>
          <a:prstGeom prst="ellipse">
            <a:avLst/>
          </a:prstGeom>
          <a:solidFill>
            <a:schemeClr val="tx2"/>
          </a:solidFill>
          <a:ln w="12700">
            <a:solidFill>
              <a:schemeClr val="tx1"/>
            </a:solidFill>
            <a:round/>
            <a:headEnd/>
            <a:tailEnd/>
          </a:ln>
        </p:spPr>
        <p:txBody>
          <a:bodyPr wrap="none" anchor="ctr"/>
          <a:lstStyle>
            <a:lvl1pPr>
              <a:defRPr sz="2400">
                <a:solidFill>
                  <a:schemeClr val="tx1"/>
                </a:solidFill>
                <a:latin typeface="Comic Sans MS" charset="0"/>
                <a:ea typeface="ＭＳ Ｐゴシック" charset="-128"/>
              </a:defRPr>
            </a:lvl1pPr>
            <a:lvl2pPr marL="742950" indent="-285750">
              <a:defRPr sz="2400">
                <a:solidFill>
                  <a:schemeClr val="tx1"/>
                </a:solidFill>
                <a:latin typeface="Comic Sans MS" charset="0"/>
                <a:ea typeface="ＭＳ Ｐゴシック" charset="-128"/>
              </a:defRPr>
            </a:lvl2pPr>
            <a:lvl3pPr marL="1143000" indent="-228600">
              <a:defRPr sz="2400">
                <a:solidFill>
                  <a:schemeClr val="tx1"/>
                </a:solidFill>
                <a:latin typeface="Comic Sans MS" charset="0"/>
                <a:ea typeface="ＭＳ Ｐゴシック" charset="-128"/>
              </a:defRPr>
            </a:lvl3pPr>
            <a:lvl4pPr marL="1600200" indent="-228600">
              <a:defRPr sz="2400">
                <a:solidFill>
                  <a:schemeClr val="tx1"/>
                </a:solidFill>
                <a:latin typeface="Comic Sans MS" charset="0"/>
                <a:ea typeface="ＭＳ Ｐゴシック" charset="-128"/>
              </a:defRPr>
            </a:lvl4pPr>
            <a:lvl5pPr marL="2057400" indent="-228600">
              <a:defRPr sz="24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128"/>
              </a:defRPr>
            </a:lvl9pPr>
          </a:lstStyle>
          <a:p>
            <a:endParaRPr lang="it-IT" altLang="it-IT">
              <a:latin typeface="Tahoma" charset="0"/>
            </a:endParaRPr>
          </a:p>
        </p:txBody>
      </p:sp>
      <p:sp>
        <p:nvSpPr>
          <p:cNvPr id="18" name="CasellaDiTesto 17"/>
          <p:cNvSpPr txBox="1"/>
          <p:nvPr/>
        </p:nvSpPr>
        <p:spPr>
          <a:xfrm>
            <a:off x="379362" y="1524745"/>
            <a:ext cx="8750569" cy="1015663"/>
          </a:xfrm>
          <a:prstGeom prst="rect">
            <a:avLst/>
          </a:prstGeom>
          <a:noFill/>
        </p:spPr>
        <p:txBody>
          <a:bodyPr wrap="square" rtlCol="0">
            <a:spAutoFit/>
          </a:bodyPr>
          <a:lstStyle/>
          <a:p>
            <a:r>
              <a:rPr lang="it-IT" sz="2000" dirty="0"/>
              <a:t>Particolare tipo di riverberazione che avviene quando il fascio US incontra interfacce curve molto riflettenti, aventi dimensioni maggiori rispetto alla superficie del fascio incidente</a:t>
            </a:r>
          </a:p>
        </p:txBody>
      </p:sp>
      <p:sp>
        <p:nvSpPr>
          <p:cNvPr id="19" name="CasellaDiTesto 18"/>
          <p:cNvSpPr txBox="1"/>
          <p:nvPr/>
        </p:nvSpPr>
        <p:spPr>
          <a:xfrm>
            <a:off x="442665" y="2769726"/>
            <a:ext cx="3721821" cy="1631216"/>
          </a:xfrm>
          <a:prstGeom prst="rect">
            <a:avLst/>
          </a:prstGeom>
          <a:noFill/>
        </p:spPr>
        <p:txBody>
          <a:bodyPr wrap="square" rtlCol="0">
            <a:spAutoFit/>
          </a:bodyPr>
          <a:lstStyle/>
          <a:p>
            <a:r>
              <a:rPr lang="it-IT" sz="2000" dirty="0"/>
              <a:t>Causa la duplicazione dell’immagine di una struttura e posiziona l’immagine artificiale specularmente rispetto alla superficie originante l’artefatto</a:t>
            </a:r>
          </a:p>
        </p:txBody>
      </p:sp>
    </p:spTree>
    <p:extLst>
      <p:ext uri="{BB962C8B-B14F-4D97-AF65-F5344CB8AC3E}">
        <p14:creationId xmlns:p14="http://schemas.microsoft.com/office/powerpoint/2010/main" val="585829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461847" y="281352"/>
            <a:ext cx="5430128" cy="523220"/>
          </a:xfrm>
          <a:prstGeom prst="rect">
            <a:avLst/>
          </a:prstGeom>
          <a:noFill/>
        </p:spPr>
        <p:txBody>
          <a:bodyPr wrap="square" rtlCol="0">
            <a:spAutoFit/>
          </a:bodyPr>
          <a:lstStyle/>
          <a:p>
            <a:r>
              <a:rPr lang="it-IT" sz="2800" b="1" dirty="0">
                <a:solidFill>
                  <a:schemeClr val="accent1"/>
                </a:solidFill>
              </a:rPr>
              <a:t>ARTEFATTI DA PROPAGAZIONE</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0793" y="938647"/>
            <a:ext cx="2983889" cy="2452060"/>
          </a:xfrm>
          <a:prstGeom prst="rect">
            <a:avLst/>
          </a:prstGeom>
        </p:spPr>
      </p:pic>
      <p:sp>
        <p:nvSpPr>
          <p:cNvPr id="6" name="CasellaDiTesto 5"/>
          <p:cNvSpPr txBox="1"/>
          <p:nvPr/>
        </p:nvSpPr>
        <p:spPr>
          <a:xfrm>
            <a:off x="534573" y="984738"/>
            <a:ext cx="2641114" cy="400110"/>
          </a:xfrm>
          <a:prstGeom prst="rect">
            <a:avLst/>
          </a:prstGeom>
          <a:noFill/>
        </p:spPr>
        <p:txBody>
          <a:bodyPr wrap="square" rtlCol="0">
            <a:spAutoFit/>
          </a:bodyPr>
          <a:lstStyle/>
          <a:p>
            <a:r>
              <a:rPr lang="it-IT" sz="2000" b="1"/>
              <a:t>EFFETTO SPECCHIO</a:t>
            </a:r>
            <a:endParaRPr lang="it-IT" sz="2000" b="1" dirty="0"/>
          </a:p>
        </p:txBody>
      </p:sp>
      <p:pic>
        <p:nvPicPr>
          <p:cNvPr id="7" name="Immagine 6"/>
          <p:cNvPicPr>
            <a:picLocks noChangeAspect="1"/>
          </p:cNvPicPr>
          <p:nvPr/>
        </p:nvPicPr>
        <p:blipFill rotWithShape="1">
          <a:blip r:embed="rId3">
            <a:extLst>
              <a:ext uri="{28A0092B-C50C-407E-A947-70E740481C1C}">
                <a14:useLocalDpi xmlns:a14="http://schemas.microsoft.com/office/drawing/2010/main" val="0"/>
              </a:ext>
            </a:extLst>
          </a:blip>
          <a:srcRect l="2116" t="4815" r="2997" b="2471"/>
          <a:stretch/>
        </p:blipFill>
        <p:spPr>
          <a:xfrm>
            <a:off x="1181685" y="1565014"/>
            <a:ext cx="2672861" cy="1828800"/>
          </a:xfrm>
          <a:prstGeom prst="rect">
            <a:avLst/>
          </a:prstGeom>
        </p:spPr>
      </p:pic>
      <p:sp>
        <p:nvSpPr>
          <p:cNvPr id="9" name="CasellaDiTesto 8"/>
          <p:cNvSpPr txBox="1"/>
          <p:nvPr/>
        </p:nvSpPr>
        <p:spPr>
          <a:xfrm>
            <a:off x="393431" y="3719302"/>
            <a:ext cx="8553622" cy="400110"/>
          </a:xfrm>
          <a:prstGeom prst="rect">
            <a:avLst/>
          </a:prstGeom>
          <a:noFill/>
        </p:spPr>
        <p:txBody>
          <a:bodyPr wrap="square" rtlCol="0">
            <a:spAutoFit/>
          </a:bodyPr>
          <a:lstStyle/>
          <a:p>
            <a:r>
              <a:rPr lang="it-IT" sz="2000" dirty="0"/>
              <a:t>L’interfaccia diaframma-polmone genera frequentemente </a:t>
            </a:r>
            <a:r>
              <a:rPr lang="it-IT" sz="2000"/>
              <a:t>questo artefatto</a:t>
            </a:r>
            <a:endParaRPr lang="it-IT" sz="2000" dirty="0"/>
          </a:p>
        </p:txBody>
      </p:sp>
      <p:sp>
        <p:nvSpPr>
          <p:cNvPr id="10" name="CasellaDiTesto 9"/>
          <p:cNvSpPr txBox="1"/>
          <p:nvPr/>
        </p:nvSpPr>
        <p:spPr>
          <a:xfrm>
            <a:off x="393430" y="4141334"/>
            <a:ext cx="8750569" cy="707886"/>
          </a:xfrm>
          <a:prstGeom prst="rect">
            <a:avLst/>
          </a:prstGeom>
          <a:noFill/>
        </p:spPr>
        <p:txBody>
          <a:bodyPr wrap="square" rtlCol="0">
            <a:spAutoFit/>
          </a:bodyPr>
          <a:lstStyle/>
          <a:p>
            <a:r>
              <a:rPr lang="it-IT" sz="2000" dirty="0"/>
              <a:t>A causa della grossa superficie curva, parte del fascio di ultrasuoni viene riflesso indietro verso il fegato, esternamente all’angolo d’incidenza</a:t>
            </a:r>
          </a:p>
        </p:txBody>
      </p:sp>
      <p:sp>
        <p:nvSpPr>
          <p:cNvPr id="11" name="CasellaDiTesto 10"/>
          <p:cNvSpPr txBox="1"/>
          <p:nvPr/>
        </p:nvSpPr>
        <p:spPr>
          <a:xfrm>
            <a:off x="391086" y="4870504"/>
            <a:ext cx="8750569" cy="707886"/>
          </a:xfrm>
          <a:prstGeom prst="rect">
            <a:avLst/>
          </a:prstGeom>
          <a:noFill/>
        </p:spPr>
        <p:txBody>
          <a:bodyPr wrap="square" rtlCol="0">
            <a:spAutoFit/>
          </a:bodyPr>
          <a:lstStyle/>
          <a:p>
            <a:r>
              <a:rPr lang="it-IT" sz="2000" dirty="0"/>
              <a:t>Questi echi possono incontrare interfacce riflettenti come la cistifellea o le pareti vascolari, che a loro volta riflettono di nuovo l’eco verso </a:t>
            </a:r>
            <a:r>
              <a:rPr lang="it-IT" sz="2000"/>
              <a:t>il diaframma</a:t>
            </a:r>
            <a:endParaRPr lang="it-IT" sz="2000" dirty="0"/>
          </a:p>
        </p:txBody>
      </p:sp>
      <p:sp>
        <p:nvSpPr>
          <p:cNvPr id="12" name="CasellaDiTesto 11"/>
          <p:cNvSpPr txBox="1"/>
          <p:nvPr/>
        </p:nvSpPr>
        <p:spPr>
          <a:xfrm>
            <a:off x="388739" y="5670018"/>
            <a:ext cx="8750569" cy="707886"/>
          </a:xfrm>
          <a:prstGeom prst="rect">
            <a:avLst/>
          </a:prstGeom>
          <a:noFill/>
        </p:spPr>
        <p:txBody>
          <a:bodyPr wrap="square" rtlCol="0">
            <a:spAutoFit/>
          </a:bodyPr>
          <a:lstStyle/>
          <a:p>
            <a:r>
              <a:rPr lang="it-IT" sz="2000" dirty="0"/>
              <a:t>Se l’ulteriore riflessione diaframmatica fa giungere l’eco alla sonda, si crea l’artefatto </a:t>
            </a:r>
            <a:r>
              <a:rPr lang="it-IT" sz="2000"/>
              <a:t>a specchio</a:t>
            </a:r>
            <a:endParaRPr lang="it-IT" sz="2000" dirty="0"/>
          </a:p>
        </p:txBody>
      </p:sp>
    </p:spTree>
    <p:extLst>
      <p:ext uri="{BB962C8B-B14F-4D97-AF65-F5344CB8AC3E}">
        <p14:creationId xmlns:p14="http://schemas.microsoft.com/office/powerpoint/2010/main" val="1626430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461847" y="281352"/>
            <a:ext cx="5430128" cy="523220"/>
          </a:xfrm>
          <a:prstGeom prst="rect">
            <a:avLst/>
          </a:prstGeom>
          <a:noFill/>
        </p:spPr>
        <p:txBody>
          <a:bodyPr wrap="square" rtlCol="0">
            <a:spAutoFit/>
          </a:bodyPr>
          <a:lstStyle/>
          <a:p>
            <a:r>
              <a:rPr lang="it-IT" sz="2800" b="1" dirty="0">
                <a:solidFill>
                  <a:schemeClr val="accent1"/>
                </a:solidFill>
              </a:rPr>
              <a:t>ARTEFATTI DA PROPAGAZIONE</a:t>
            </a:r>
          </a:p>
        </p:txBody>
      </p:sp>
      <p:sp>
        <p:nvSpPr>
          <p:cNvPr id="5" name="CasellaDiTesto 4"/>
          <p:cNvSpPr txBox="1"/>
          <p:nvPr/>
        </p:nvSpPr>
        <p:spPr>
          <a:xfrm>
            <a:off x="534572" y="984738"/>
            <a:ext cx="2926079" cy="400110"/>
          </a:xfrm>
          <a:prstGeom prst="rect">
            <a:avLst/>
          </a:prstGeom>
          <a:noFill/>
        </p:spPr>
        <p:txBody>
          <a:bodyPr wrap="square" rtlCol="0">
            <a:spAutoFit/>
          </a:bodyPr>
          <a:lstStyle/>
          <a:p>
            <a:r>
              <a:rPr lang="it-IT" sz="2000" b="1"/>
              <a:t>EFFETTO SPECCHIO</a:t>
            </a:r>
            <a:endParaRPr lang="it-IT" sz="2000" b="1" dirty="0"/>
          </a:p>
        </p:txBody>
      </p:sp>
      <p:sp>
        <p:nvSpPr>
          <p:cNvPr id="6" name="CasellaDiTesto 5"/>
          <p:cNvSpPr txBox="1"/>
          <p:nvPr/>
        </p:nvSpPr>
        <p:spPr>
          <a:xfrm>
            <a:off x="306678" y="4800164"/>
            <a:ext cx="8750569" cy="1631216"/>
          </a:xfrm>
          <a:prstGeom prst="rect">
            <a:avLst/>
          </a:prstGeom>
          <a:noFill/>
        </p:spPr>
        <p:txBody>
          <a:bodyPr wrap="square" rtlCol="0">
            <a:spAutoFit/>
          </a:bodyPr>
          <a:lstStyle/>
          <a:p>
            <a:r>
              <a:rPr lang="it-IT" sz="2000" dirty="0"/>
              <a:t>Visto che l’ecografo presuppone che l’impulso sonoro e gli echi riflessi viaggino da e verso il trasduttore, lungo una linea retta, se il tempo impiegato dall’eco di ritorno è maggiore a causa delle riflessioni multiple, lo strumento posizionerà gli echi provenienti da strutture più superficiali in una sede più profonda (craniale al diaframma) lungo l’asse del fascio </a:t>
            </a:r>
            <a:r>
              <a:rPr lang="it-IT" sz="2000"/>
              <a:t>US primario</a:t>
            </a:r>
            <a:endParaRPr lang="it-IT" sz="2000" dirty="0"/>
          </a:p>
        </p:txBody>
      </p:sp>
      <p:pic>
        <p:nvPicPr>
          <p:cNvPr id="7" name="Immagine 6"/>
          <p:cNvPicPr>
            <a:picLocks noChangeAspect="1"/>
          </p:cNvPicPr>
          <p:nvPr/>
        </p:nvPicPr>
        <p:blipFill rotWithShape="1">
          <a:blip r:embed="rId2">
            <a:extLst>
              <a:ext uri="{28A0092B-C50C-407E-A947-70E740481C1C}">
                <a14:useLocalDpi xmlns:a14="http://schemas.microsoft.com/office/drawing/2010/main" val="0"/>
              </a:ext>
            </a:extLst>
          </a:blip>
          <a:srcRect b="3288"/>
          <a:stretch/>
        </p:blipFill>
        <p:spPr>
          <a:xfrm>
            <a:off x="3460650" y="1097280"/>
            <a:ext cx="4263779" cy="3122608"/>
          </a:xfrm>
          <a:prstGeom prst="rect">
            <a:avLst/>
          </a:prstGeom>
        </p:spPr>
      </p:pic>
      <p:sp>
        <p:nvSpPr>
          <p:cNvPr id="8" name="CasellaDiTesto 7"/>
          <p:cNvSpPr txBox="1"/>
          <p:nvPr/>
        </p:nvSpPr>
        <p:spPr>
          <a:xfrm>
            <a:off x="4684534" y="4227608"/>
            <a:ext cx="2278966" cy="307777"/>
          </a:xfrm>
          <a:prstGeom prst="rect">
            <a:avLst/>
          </a:prstGeom>
          <a:noFill/>
        </p:spPr>
        <p:txBody>
          <a:bodyPr wrap="square" rtlCol="0">
            <a:spAutoFit/>
          </a:bodyPr>
          <a:lstStyle/>
          <a:p>
            <a:r>
              <a:rPr lang="it-IT" sz="1400" dirty="0" err="1"/>
              <a:t>Nyland</a:t>
            </a:r>
            <a:r>
              <a:rPr lang="it-IT" sz="1400" dirty="0"/>
              <a:t> &amp; </a:t>
            </a:r>
            <a:r>
              <a:rPr lang="it-IT" sz="1400" dirty="0" err="1"/>
              <a:t>Mattoon</a:t>
            </a:r>
            <a:r>
              <a:rPr lang="it-IT" sz="1400" dirty="0"/>
              <a:t>, 2015</a:t>
            </a:r>
          </a:p>
        </p:txBody>
      </p:sp>
    </p:spTree>
    <p:extLst>
      <p:ext uri="{BB962C8B-B14F-4D97-AF65-F5344CB8AC3E}">
        <p14:creationId xmlns:p14="http://schemas.microsoft.com/office/powerpoint/2010/main" val="327332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461847" y="281352"/>
            <a:ext cx="5430128" cy="523220"/>
          </a:xfrm>
          <a:prstGeom prst="rect">
            <a:avLst/>
          </a:prstGeom>
          <a:noFill/>
        </p:spPr>
        <p:txBody>
          <a:bodyPr wrap="square" rtlCol="0">
            <a:spAutoFit/>
          </a:bodyPr>
          <a:lstStyle/>
          <a:p>
            <a:r>
              <a:rPr lang="it-IT" sz="2800" b="1" dirty="0">
                <a:solidFill>
                  <a:schemeClr val="accent1"/>
                </a:solidFill>
              </a:rPr>
              <a:t>ARTEFATTI DA PROPAGAZIONE</a:t>
            </a:r>
          </a:p>
        </p:txBody>
      </p:sp>
      <p:sp>
        <p:nvSpPr>
          <p:cNvPr id="6" name="CasellaDiTesto 5"/>
          <p:cNvSpPr txBox="1"/>
          <p:nvPr/>
        </p:nvSpPr>
        <p:spPr>
          <a:xfrm>
            <a:off x="422030" y="984134"/>
            <a:ext cx="5922499" cy="707886"/>
          </a:xfrm>
          <a:prstGeom prst="rect">
            <a:avLst/>
          </a:prstGeom>
          <a:noFill/>
        </p:spPr>
        <p:txBody>
          <a:bodyPr wrap="square" rtlCol="0">
            <a:spAutoFit/>
          </a:bodyPr>
          <a:lstStyle/>
          <a:p>
            <a:r>
              <a:rPr lang="it-IT" sz="2000" b="1"/>
              <a:t>ARTEFATTO DA ERRORE DELLA </a:t>
            </a:r>
            <a:r>
              <a:rPr lang="it-IT" sz="2000" b="1" dirty="0"/>
              <a:t>VALUTAZIONE DELLA VELOCITÀ DI PROPAGAZIONE</a:t>
            </a:r>
          </a:p>
        </p:txBody>
      </p:sp>
      <p:sp>
        <p:nvSpPr>
          <p:cNvPr id="7" name="CasellaDiTesto 6"/>
          <p:cNvSpPr txBox="1"/>
          <p:nvPr/>
        </p:nvSpPr>
        <p:spPr>
          <a:xfrm>
            <a:off x="306678" y="2903873"/>
            <a:ext cx="8750569" cy="1015663"/>
          </a:xfrm>
          <a:prstGeom prst="rect">
            <a:avLst/>
          </a:prstGeom>
          <a:noFill/>
        </p:spPr>
        <p:txBody>
          <a:bodyPr wrap="square" rtlCol="0">
            <a:spAutoFit/>
          </a:bodyPr>
          <a:lstStyle/>
          <a:p>
            <a:r>
              <a:rPr lang="it-IT" sz="2000" dirty="0"/>
              <a:t>Questo perché il computer postula che la velocità degli US nei tessuti sia costante </a:t>
            </a:r>
            <a:r>
              <a:rPr lang="it-IT" sz="2000" dirty="0">
                <a:solidFill>
                  <a:schemeClr val="tx2"/>
                </a:solidFill>
              </a:rPr>
              <a:t>(1540 m/sec) </a:t>
            </a:r>
            <a:r>
              <a:rPr lang="it-IT" sz="2000" dirty="0"/>
              <a:t>e quindi l’ultrasuono che ritorna per primo alla sonda avrà ricoperto una distanza minore rispetto ad uno che ritorna in un tempo successivo</a:t>
            </a:r>
          </a:p>
        </p:txBody>
      </p:sp>
      <p:sp>
        <p:nvSpPr>
          <p:cNvPr id="8" name="CasellaDiTesto 7"/>
          <p:cNvSpPr txBox="1"/>
          <p:nvPr/>
        </p:nvSpPr>
        <p:spPr>
          <a:xfrm>
            <a:off x="304332" y="2001197"/>
            <a:ext cx="8750569" cy="707886"/>
          </a:xfrm>
          <a:prstGeom prst="rect">
            <a:avLst/>
          </a:prstGeom>
          <a:noFill/>
        </p:spPr>
        <p:txBody>
          <a:bodyPr wrap="square" rtlCol="0">
            <a:spAutoFit/>
          </a:bodyPr>
          <a:lstStyle/>
          <a:p>
            <a:r>
              <a:rPr lang="it-IT" sz="2000" dirty="0"/>
              <a:t>Causa dislocazione dei margini degli organi o li fa apparire irregolari</a:t>
            </a:r>
          </a:p>
          <a:p>
            <a:r>
              <a:rPr lang="it-IT" sz="2000" dirty="0"/>
              <a:t>Può anche alterare la precisione nel misurare le normali strutture o le lesioni</a:t>
            </a:r>
          </a:p>
        </p:txBody>
      </p:sp>
      <p:sp>
        <p:nvSpPr>
          <p:cNvPr id="9" name="CasellaDiTesto 8"/>
          <p:cNvSpPr txBox="1"/>
          <p:nvPr/>
        </p:nvSpPr>
        <p:spPr>
          <a:xfrm>
            <a:off x="306678" y="4059517"/>
            <a:ext cx="8750569" cy="400110"/>
          </a:xfrm>
          <a:prstGeom prst="rect">
            <a:avLst/>
          </a:prstGeom>
          <a:noFill/>
        </p:spPr>
        <p:txBody>
          <a:bodyPr wrap="square" rtlCol="0">
            <a:spAutoFit/>
          </a:bodyPr>
          <a:lstStyle/>
          <a:p>
            <a:r>
              <a:rPr lang="it-IT" sz="2000" dirty="0"/>
              <a:t>Ma in realtà la velocità degli US nei tessuti molli è molto simile ma </a:t>
            </a:r>
            <a:r>
              <a:rPr lang="it-IT" sz="2000"/>
              <a:t>non costante</a:t>
            </a:r>
            <a:endParaRPr lang="it-IT" sz="2000" dirty="0"/>
          </a:p>
        </p:txBody>
      </p:sp>
      <p:sp>
        <p:nvSpPr>
          <p:cNvPr id="10" name="CasellaDiTesto 9"/>
          <p:cNvSpPr txBox="1"/>
          <p:nvPr/>
        </p:nvSpPr>
        <p:spPr>
          <a:xfrm>
            <a:off x="304331" y="4636040"/>
            <a:ext cx="7208577" cy="400110"/>
          </a:xfrm>
          <a:prstGeom prst="rect">
            <a:avLst/>
          </a:prstGeom>
          <a:noFill/>
        </p:spPr>
        <p:txBody>
          <a:bodyPr wrap="square" rtlCol="0">
            <a:spAutoFit/>
          </a:bodyPr>
          <a:lstStyle/>
          <a:p>
            <a:r>
              <a:rPr lang="it-IT" sz="2000" dirty="0"/>
              <a:t>Il tessuto adiposo ha la maggiore variazione </a:t>
            </a:r>
            <a:r>
              <a:rPr lang="it-IT" sz="2000" dirty="0">
                <a:solidFill>
                  <a:schemeClr val="tx2"/>
                </a:solidFill>
              </a:rPr>
              <a:t>(1480 m/sec)</a:t>
            </a:r>
          </a:p>
        </p:txBody>
      </p:sp>
      <p:sp>
        <p:nvSpPr>
          <p:cNvPr id="11" name="CasellaDiTesto 10"/>
          <p:cNvSpPr txBox="1"/>
          <p:nvPr/>
        </p:nvSpPr>
        <p:spPr>
          <a:xfrm>
            <a:off x="298437" y="5292851"/>
            <a:ext cx="8750569" cy="1015663"/>
          </a:xfrm>
          <a:prstGeom prst="rect">
            <a:avLst/>
          </a:prstGeom>
          <a:noFill/>
        </p:spPr>
        <p:txBody>
          <a:bodyPr wrap="square" rtlCol="0">
            <a:spAutoFit/>
          </a:bodyPr>
          <a:lstStyle/>
          <a:p>
            <a:r>
              <a:rPr lang="it-IT" sz="2000" dirty="0"/>
              <a:t>La differenza della velocità di propagazione fa sì che le strutture che si trovano in profondità rispetto ad uno spessore di tessuto adiposo, possono essere dislocate nell’immagine più in profondità della loro effettiva posizione</a:t>
            </a:r>
          </a:p>
        </p:txBody>
      </p:sp>
    </p:spTree>
    <p:extLst>
      <p:ext uri="{BB962C8B-B14F-4D97-AF65-F5344CB8AC3E}">
        <p14:creationId xmlns:p14="http://schemas.microsoft.com/office/powerpoint/2010/main" val="1393797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a:t>ARTEFATTI</a:t>
            </a:r>
          </a:p>
        </p:txBody>
      </p:sp>
      <p:sp>
        <p:nvSpPr>
          <p:cNvPr id="4" name="CasellaDiTesto 3"/>
          <p:cNvSpPr txBox="1"/>
          <p:nvPr/>
        </p:nvSpPr>
        <p:spPr>
          <a:xfrm>
            <a:off x="520505" y="1859502"/>
            <a:ext cx="7994845" cy="1015663"/>
          </a:xfrm>
          <a:prstGeom prst="rect">
            <a:avLst/>
          </a:prstGeom>
          <a:noFill/>
        </p:spPr>
        <p:txBody>
          <a:bodyPr wrap="square" rtlCol="0">
            <a:spAutoFit/>
          </a:bodyPr>
          <a:lstStyle/>
          <a:p>
            <a:r>
              <a:rPr lang="it-IT" sz="2000" dirty="0">
                <a:latin typeface="Calibri" charset="0"/>
                <a:ea typeface="Calibri" charset="0"/>
                <a:cs typeface="Calibri" charset="0"/>
              </a:rPr>
              <a:t>Immagini generate dall’interazione degli ultrasuoni con i tessuti, ma che rivelano strutture anatomiche non reali, mancanti o dislocate, oppure che mostrano </a:t>
            </a:r>
            <a:r>
              <a:rPr lang="it-IT" sz="2000" dirty="0" err="1">
                <a:latin typeface="Calibri" charset="0"/>
                <a:ea typeface="Calibri" charset="0"/>
                <a:cs typeface="Calibri" charset="0"/>
              </a:rPr>
              <a:t>ecogenicità</a:t>
            </a:r>
            <a:r>
              <a:rPr lang="it-IT" sz="2000" dirty="0">
                <a:latin typeface="Calibri" charset="0"/>
                <a:ea typeface="Calibri" charset="0"/>
                <a:cs typeface="Calibri" charset="0"/>
              </a:rPr>
              <a:t>, forma o dimensione alterata</a:t>
            </a:r>
          </a:p>
        </p:txBody>
      </p:sp>
      <p:sp>
        <p:nvSpPr>
          <p:cNvPr id="5" name="CasellaDiTesto 4"/>
          <p:cNvSpPr txBox="1"/>
          <p:nvPr/>
        </p:nvSpPr>
        <p:spPr>
          <a:xfrm>
            <a:off x="518157" y="3953241"/>
            <a:ext cx="7994845" cy="707886"/>
          </a:xfrm>
          <a:prstGeom prst="rect">
            <a:avLst/>
          </a:prstGeom>
          <a:noFill/>
        </p:spPr>
        <p:txBody>
          <a:bodyPr wrap="square" rtlCol="0">
            <a:spAutoFit/>
          </a:bodyPr>
          <a:lstStyle/>
          <a:p>
            <a:r>
              <a:rPr lang="it-IT" sz="2000" dirty="0">
                <a:latin typeface="Calibri" charset="0"/>
                <a:ea typeface="Calibri" charset="0"/>
                <a:cs typeface="Calibri" charset="0"/>
              </a:rPr>
              <a:t>L’operatore deve essere in grado di riconoscerli per </a:t>
            </a:r>
            <a:r>
              <a:rPr lang="it-IT" sz="2000">
                <a:latin typeface="Calibri" charset="0"/>
                <a:ea typeface="Calibri" charset="0"/>
                <a:cs typeface="Calibri" charset="0"/>
              </a:rPr>
              <a:t>evitare errori </a:t>
            </a:r>
            <a:r>
              <a:rPr lang="it-IT" sz="2000" dirty="0">
                <a:latin typeface="Calibri" charset="0"/>
                <a:ea typeface="Calibri" charset="0"/>
                <a:cs typeface="Calibri" charset="0"/>
              </a:rPr>
              <a:t>di interpretazione</a:t>
            </a:r>
          </a:p>
        </p:txBody>
      </p:sp>
      <p:sp>
        <p:nvSpPr>
          <p:cNvPr id="6" name="CasellaDiTesto 5"/>
          <p:cNvSpPr txBox="1"/>
          <p:nvPr/>
        </p:nvSpPr>
        <p:spPr>
          <a:xfrm>
            <a:off x="518159" y="4952052"/>
            <a:ext cx="7994845" cy="707886"/>
          </a:xfrm>
          <a:prstGeom prst="rect">
            <a:avLst/>
          </a:prstGeom>
          <a:noFill/>
        </p:spPr>
        <p:txBody>
          <a:bodyPr wrap="square" rtlCol="0">
            <a:spAutoFit/>
          </a:bodyPr>
          <a:lstStyle/>
          <a:p>
            <a:r>
              <a:rPr lang="it-IT" sz="2000" dirty="0">
                <a:latin typeface="Calibri" charset="0"/>
                <a:ea typeface="Calibri" charset="0"/>
                <a:cs typeface="Calibri" charset="0"/>
              </a:rPr>
              <a:t>In alcuni casi l’artefatto rappresenta un fattore di informazione diagnostica assumendo quindi </a:t>
            </a:r>
            <a:r>
              <a:rPr lang="it-IT" sz="2000">
                <a:latin typeface="Calibri" charset="0"/>
                <a:ea typeface="Calibri" charset="0"/>
                <a:cs typeface="Calibri" charset="0"/>
              </a:rPr>
              <a:t>significato semeiologico</a:t>
            </a:r>
            <a:endParaRPr lang="it-IT" sz="2000" dirty="0">
              <a:latin typeface="Calibri" charset="0"/>
              <a:ea typeface="Calibri" charset="0"/>
              <a:cs typeface="Calibri" charset="0"/>
            </a:endParaRPr>
          </a:p>
        </p:txBody>
      </p:sp>
      <p:sp>
        <p:nvSpPr>
          <p:cNvPr id="7" name="CasellaDiTesto 6"/>
          <p:cNvSpPr txBox="1"/>
          <p:nvPr/>
        </p:nvSpPr>
        <p:spPr>
          <a:xfrm>
            <a:off x="518158" y="3179523"/>
            <a:ext cx="7994845" cy="400110"/>
          </a:xfrm>
          <a:prstGeom prst="rect">
            <a:avLst/>
          </a:prstGeom>
          <a:noFill/>
        </p:spPr>
        <p:txBody>
          <a:bodyPr wrap="square" rtlCol="0">
            <a:spAutoFit/>
          </a:bodyPr>
          <a:lstStyle/>
          <a:p>
            <a:r>
              <a:rPr lang="it-IT" sz="2000" dirty="0">
                <a:latin typeface="Calibri" charset="0"/>
                <a:ea typeface="Calibri" charset="0"/>
                <a:cs typeface="Calibri" charset="0"/>
              </a:rPr>
              <a:t>Presenti in ogni </a:t>
            </a:r>
            <a:r>
              <a:rPr lang="it-IT" sz="2000">
                <a:latin typeface="Calibri" charset="0"/>
                <a:ea typeface="Calibri" charset="0"/>
                <a:cs typeface="Calibri" charset="0"/>
              </a:rPr>
              <a:t>studio ecografico</a:t>
            </a:r>
            <a:endParaRPr lang="it-IT" sz="2000" dirty="0">
              <a:latin typeface="Calibri" charset="0"/>
              <a:ea typeface="Calibri" charset="0"/>
              <a:cs typeface="Calibri" charset="0"/>
            </a:endParaRPr>
          </a:p>
        </p:txBody>
      </p:sp>
    </p:spTree>
    <p:extLst>
      <p:ext uri="{BB962C8B-B14F-4D97-AF65-F5344CB8AC3E}">
        <p14:creationId xmlns:p14="http://schemas.microsoft.com/office/powerpoint/2010/main" val="1733842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710007" y="229049"/>
            <a:ext cx="5430128" cy="523220"/>
          </a:xfrm>
          <a:prstGeom prst="rect">
            <a:avLst/>
          </a:prstGeom>
          <a:noFill/>
        </p:spPr>
        <p:txBody>
          <a:bodyPr wrap="square" rtlCol="0">
            <a:spAutoFit/>
          </a:bodyPr>
          <a:lstStyle/>
          <a:p>
            <a:r>
              <a:rPr lang="it-IT" sz="2800" b="1" dirty="0">
                <a:solidFill>
                  <a:schemeClr val="accent1"/>
                </a:solidFill>
              </a:rPr>
              <a:t>ARTEFATTI DA PROPAGAZIONE</a:t>
            </a:r>
          </a:p>
        </p:txBody>
      </p:sp>
      <p:sp>
        <p:nvSpPr>
          <p:cNvPr id="3" name="CasellaDiTesto 2"/>
          <p:cNvSpPr txBox="1"/>
          <p:nvPr/>
        </p:nvSpPr>
        <p:spPr>
          <a:xfrm>
            <a:off x="4206241" y="1923885"/>
            <a:ext cx="4867421" cy="2554545"/>
          </a:xfrm>
          <a:prstGeom prst="rect">
            <a:avLst/>
          </a:prstGeom>
          <a:noFill/>
        </p:spPr>
        <p:txBody>
          <a:bodyPr wrap="square" rtlCol="0">
            <a:spAutoFit/>
          </a:bodyPr>
          <a:lstStyle/>
          <a:p>
            <a:r>
              <a:rPr lang="it-IT" sz="2000" dirty="0"/>
              <a:t>Una frequente sede di questo artefatto è a livello della milza e del tessuto adiposo che ricopre il rene </a:t>
            </a:r>
            <a:r>
              <a:rPr lang="it-IT" sz="2000" dirty="0" err="1"/>
              <a:t>sx</a:t>
            </a:r>
            <a:r>
              <a:rPr lang="it-IT" sz="2000" dirty="0"/>
              <a:t>. </a:t>
            </a:r>
          </a:p>
          <a:p>
            <a:r>
              <a:rPr lang="it-IT" sz="2000" dirty="0"/>
              <a:t>La porzione di rene al di sotto del tessuto adiposo è erroneamente riportata nell’immagine come più profonda di quello che è in realtà, producendo un margine irregolare</a:t>
            </a:r>
          </a:p>
        </p:txBody>
      </p:sp>
      <p:sp>
        <p:nvSpPr>
          <p:cNvPr id="5" name="CasellaDiTesto 4"/>
          <p:cNvSpPr txBox="1"/>
          <p:nvPr/>
        </p:nvSpPr>
        <p:spPr>
          <a:xfrm>
            <a:off x="422030" y="984134"/>
            <a:ext cx="5922499" cy="707886"/>
          </a:xfrm>
          <a:prstGeom prst="rect">
            <a:avLst/>
          </a:prstGeom>
          <a:noFill/>
        </p:spPr>
        <p:txBody>
          <a:bodyPr wrap="square" rtlCol="0">
            <a:spAutoFit/>
          </a:bodyPr>
          <a:lstStyle/>
          <a:p>
            <a:r>
              <a:rPr lang="it-IT" sz="2000" b="1"/>
              <a:t>ARTEFATTO DA ERRORE DELLA </a:t>
            </a:r>
            <a:r>
              <a:rPr lang="it-IT" sz="2000" b="1" dirty="0"/>
              <a:t>VALUTAZIONE DELLA VELOCITÀ DI PROPAGAZIONE</a:t>
            </a: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030" y="1923885"/>
            <a:ext cx="3473306" cy="2582008"/>
          </a:xfrm>
          <a:prstGeom prst="rect">
            <a:avLst/>
          </a:prstGeom>
        </p:spPr>
      </p:pic>
      <p:sp>
        <p:nvSpPr>
          <p:cNvPr id="8" name="CasellaDiTesto 7"/>
          <p:cNvSpPr txBox="1"/>
          <p:nvPr/>
        </p:nvSpPr>
        <p:spPr>
          <a:xfrm>
            <a:off x="298437" y="5064916"/>
            <a:ext cx="8750569" cy="1015663"/>
          </a:xfrm>
          <a:prstGeom prst="rect">
            <a:avLst/>
          </a:prstGeom>
          <a:noFill/>
        </p:spPr>
        <p:txBody>
          <a:bodyPr wrap="square" rtlCol="0">
            <a:spAutoFit/>
          </a:bodyPr>
          <a:lstStyle/>
          <a:p>
            <a:r>
              <a:rPr lang="it-IT" sz="2000" dirty="0"/>
              <a:t>Questa dislocazione si spiega con la minore velocità del suono nel tessuto adiposo, che allunga il tempo di ritorno degli echi e aumenta quindi la distanza </a:t>
            </a:r>
            <a:r>
              <a:rPr lang="it-IT" sz="2000"/>
              <a:t>percepita dall’ecografo</a:t>
            </a:r>
            <a:endParaRPr lang="it-IT" sz="2000" dirty="0"/>
          </a:p>
        </p:txBody>
      </p:sp>
      <p:pic>
        <p:nvPicPr>
          <p:cNvPr id="7" name="Picture 6">
            <a:extLst>
              <a:ext uri="{FF2B5EF4-FFF2-40B4-BE49-F238E27FC236}">
                <a16:creationId xmlns:a16="http://schemas.microsoft.com/office/drawing/2014/main" id="{4396CA70-BF80-6189-0706-18E24F9A7A68}"/>
              </a:ext>
            </a:extLst>
          </p:cNvPr>
          <p:cNvPicPr>
            <a:picLocks noChangeAspect="1"/>
          </p:cNvPicPr>
          <p:nvPr/>
        </p:nvPicPr>
        <p:blipFill>
          <a:blip r:embed="rId3"/>
          <a:stretch>
            <a:fillRect/>
          </a:stretch>
        </p:blipFill>
        <p:spPr>
          <a:xfrm>
            <a:off x="7458649" y="39975"/>
            <a:ext cx="1615013" cy="1767977"/>
          </a:xfrm>
          <a:prstGeom prst="rect">
            <a:avLst/>
          </a:prstGeom>
        </p:spPr>
      </p:pic>
    </p:spTree>
    <p:extLst>
      <p:ext uri="{BB962C8B-B14F-4D97-AF65-F5344CB8AC3E}">
        <p14:creationId xmlns:p14="http://schemas.microsoft.com/office/powerpoint/2010/main" val="1533602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461847" y="281352"/>
            <a:ext cx="5430128" cy="523220"/>
          </a:xfrm>
          <a:prstGeom prst="rect">
            <a:avLst/>
          </a:prstGeom>
          <a:noFill/>
        </p:spPr>
        <p:txBody>
          <a:bodyPr wrap="square" rtlCol="0">
            <a:spAutoFit/>
          </a:bodyPr>
          <a:lstStyle/>
          <a:p>
            <a:r>
              <a:rPr lang="it-IT" sz="2800" b="1" dirty="0">
                <a:solidFill>
                  <a:schemeClr val="accent1"/>
                </a:solidFill>
              </a:rPr>
              <a:t>ARTEFATTI DA ATTENUAZIONE</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6998" y="2444066"/>
            <a:ext cx="3342551" cy="2127934"/>
          </a:xfrm>
          <a:prstGeom prst="rect">
            <a:avLst/>
          </a:prstGeom>
        </p:spPr>
      </p:pic>
      <p:sp>
        <p:nvSpPr>
          <p:cNvPr id="6" name="CasellaDiTesto 5"/>
          <p:cNvSpPr txBox="1"/>
          <p:nvPr/>
        </p:nvSpPr>
        <p:spPr>
          <a:xfrm>
            <a:off x="351691" y="1157299"/>
            <a:ext cx="8057857" cy="984885"/>
          </a:xfrm>
          <a:prstGeom prst="rect">
            <a:avLst/>
          </a:prstGeom>
          <a:noFill/>
        </p:spPr>
        <p:txBody>
          <a:bodyPr wrap="square" rtlCol="0">
            <a:spAutoFit/>
          </a:bodyPr>
          <a:lstStyle/>
          <a:p>
            <a:r>
              <a:rPr lang="it-IT" sz="2000" dirty="0"/>
              <a:t>Perdita di energia acustica che avviene quando il suono attraversa i tessuti. Di conseguenza si attenuano anche gli echi riflessi verso la sonda</a:t>
            </a:r>
          </a:p>
          <a:p>
            <a:endParaRPr lang="it-IT" dirty="0"/>
          </a:p>
        </p:txBody>
      </p:sp>
      <p:sp>
        <p:nvSpPr>
          <p:cNvPr id="7" name="CasellaDiTesto 6"/>
          <p:cNvSpPr txBox="1"/>
          <p:nvPr/>
        </p:nvSpPr>
        <p:spPr>
          <a:xfrm>
            <a:off x="1408857" y="3778279"/>
            <a:ext cx="2298316" cy="646331"/>
          </a:xfrm>
          <a:prstGeom prst="rect">
            <a:avLst/>
          </a:prstGeom>
          <a:noFill/>
        </p:spPr>
        <p:txBody>
          <a:bodyPr wrap="square" rtlCol="0">
            <a:spAutoFit/>
          </a:bodyPr>
          <a:lstStyle/>
          <a:p>
            <a:r>
              <a:rPr lang="it-IT" dirty="0">
                <a:solidFill>
                  <a:schemeClr val="tx2"/>
                </a:solidFill>
              </a:rPr>
              <a:t>ASSORBIMENTO (perdita di calore)</a:t>
            </a:r>
          </a:p>
        </p:txBody>
      </p:sp>
      <p:sp>
        <p:nvSpPr>
          <p:cNvPr id="8" name="CasellaDiTesto 7"/>
          <p:cNvSpPr txBox="1"/>
          <p:nvPr/>
        </p:nvSpPr>
        <p:spPr>
          <a:xfrm>
            <a:off x="1410944" y="2481906"/>
            <a:ext cx="1754287" cy="369332"/>
          </a:xfrm>
          <a:prstGeom prst="rect">
            <a:avLst/>
          </a:prstGeom>
          <a:noFill/>
        </p:spPr>
        <p:txBody>
          <a:bodyPr wrap="square" rtlCol="0">
            <a:spAutoFit/>
          </a:bodyPr>
          <a:lstStyle/>
          <a:p>
            <a:r>
              <a:rPr lang="it-IT" dirty="0">
                <a:solidFill>
                  <a:schemeClr val="tx2"/>
                </a:solidFill>
              </a:rPr>
              <a:t>RIFLESSIONE</a:t>
            </a:r>
          </a:p>
        </p:txBody>
      </p:sp>
      <p:sp>
        <p:nvSpPr>
          <p:cNvPr id="9" name="CasellaDiTesto 8"/>
          <p:cNvSpPr txBox="1"/>
          <p:nvPr/>
        </p:nvSpPr>
        <p:spPr>
          <a:xfrm>
            <a:off x="1410945" y="3007998"/>
            <a:ext cx="1895353" cy="646331"/>
          </a:xfrm>
          <a:prstGeom prst="rect">
            <a:avLst/>
          </a:prstGeom>
          <a:noFill/>
        </p:spPr>
        <p:txBody>
          <a:bodyPr wrap="square" rtlCol="0">
            <a:spAutoFit/>
          </a:bodyPr>
          <a:lstStyle/>
          <a:p>
            <a:r>
              <a:rPr lang="it-IT" dirty="0">
                <a:solidFill>
                  <a:schemeClr val="tx2"/>
                </a:solidFill>
              </a:rPr>
              <a:t>DISPERSIONE (</a:t>
            </a:r>
            <a:r>
              <a:rPr lang="it-IT" dirty="0" err="1">
                <a:solidFill>
                  <a:schemeClr val="tx2"/>
                </a:solidFill>
              </a:rPr>
              <a:t>scattering</a:t>
            </a:r>
            <a:r>
              <a:rPr lang="it-IT" dirty="0">
                <a:solidFill>
                  <a:schemeClr val="tx2"/>
                </a:solidFill>
              </a:rPr>
              <a:t>)</a:t>
            </a:r>
          </a:p>
        </p:txBody>
      </p:sp>
      <p:sp>
        <p:nvSpPr>
          <p:cNvPr id="10" name="CasellaDiTesto 9"/>
          <p:cNvSpPr txBox="1"/>
          <p:nvPr/>
        </p:nvSpPr>
        <p:spPr>
          <a:xfrm>
            <a:off x="351692" y="4983487"/>
            <a:ext cx="8442961" cy="1015663"/>
          </a:xfrm>
          <a:prstGeom prst="rect">
            <a:avLst/>
          </a:prstGeom>
          <a:noFill/>
        </p:spPr>
        <p:txBody>
          <a:bodyPr wrap="square" rtlCol="0">
            <a:spAutoFit/>
          </a:bodyPr>
          <a:lstStyle/>
          <a:p>
            <a:r>
              <a:rPr lang="it-IT" sz="2000" dirty="0"/>
              <a:t>In profondità rispetto a strutture molto attenuanti (minerali, aria) si osservano aree scure o povere di echi (</a:t>
            </a:r>
            <a:r>
              <a:rPr lang="it-IT" sz="2000" dirty="0">
                <a:solidFill>
                  <a:schemeClr val="tx2"/>
                </a:solidFill>
              </a:rPr>
              <a:t>assorbimento</a:t>
            </a:r>
            <a:r>
              <a:rPr lang="it-IT" sz="2000" dirty="0"/>
              <a:t>), mentre </a:t>
            </a:r>
            <a:r>
              <a:rPr lang="it-IT" sz="2000" dirty="0" err="1"/>
              <a:t>distalmente</a:t>
            </a:r>
            <a:r>
              <a:rPr lang="it-IT" sz="2000" dirty="0"/>
              <a:t> a tessuti con bassa attenuazione del suono (fluidi) si osservano aree più chiare (</a:t>
            </a:r>
            <a:r>
              <a:rPr lang="it-IT" sz="2000" dirty="0">
                <a:solidFill>
                  <a:schemeClr val="tx2"/>
                </a:solidFill>
              </a:rPr>
              <a:t>rinforzo</a:t>
            </a:r>
            <a:r>
              <a:rPr lang="it-IT" sz="2000" dirty="0"/>
              <a:t>)</a:t>
            </a:r>
          </a:p>
        </p:txBody>
      </p:sp>
    </p:spTree>
    <p:extLst>
      <p:ext uri="{BB962C8B-B14F-4D97-AF65-F5344CB8AC3E}">
        <p14:creationId xmlns:p14="http://schemas.microsoft.com/office/powerpoint/2010/main" val="12368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461847" y="281352"/>
            <a:ext cx="5430128" cy="523220"/>
          </a:xfrm>
          <a:prstGeom prst="rect">
            <a:avLst/>
          </a:prstGeom>
          <a:noFill/>
        </p:spPr>
        <p:txBody>
          <a:bodyPr wrap="square" rtlCol="0">
            <a:spAutoFit/>
          </a:bodyPr>
          <a:lstStyle/>
          <a:p>
            <a:r>
              <a:rPr lang="it-IT" sz="2800" b="1" dirty="0">
                <a:solidFill>
                  <a:schemeClr val="accent1"/>
                </a:solidFill>
              </a:rPr>
              <a:t>ARTEFATTI DA ATTENUAZIONE</a:t>
            </a:r>
          </a:p>
        </p:txBody>
      </p:sp>
      <p:sp>
        <p:nvSpPr>
          <p:cNvPr id="5" name="CasellaDiTesto 4"/>
          <p:cNvSpPr txBox="1"/>
          <p:nvPr/>
        </p:nvSpPr>
        <p:spPr>
          <a:xfrm>
            <a:off x="422031" y="984134"/>
            <a:ext cx="3798278" cy="400110"/>
          </a:xfrm>
          <a:prstGeom prst="rect">
            <a:avLst/>
          </a:prstGeom>
          <a:noFill/>
        </p:spPr>
        <p:txBody>
          <a:bodyPr wrap="square" rtlCol="0">
            <a:spAutoFit/>
          </a:bodyPr>
          <a:lstStyle/>
          <a:p>
            <a:r>
              <a:rPr lang="it-IT" sz="2000" b="1"/>
              <a:t>CONO D’OMBRA POSTERIORE</a:t>
            </a:r>
            <a:endParaRPr lang="it-IT" sz="2000" b="1" dirty="0"/>
          </a:p>
        </p:txBody>
      </p:sp>
      <p:sp>
        <p:nvSpPr>
          <p:cNvPr id="6" name="CasellaDiTesto 5"/>
          <p:cNvSpPr txBox="1"/>
          <p:nvPr/>
        </p:nvSpPr>
        <p:spPr>
          <a:xfrm>
            <a:off x="351692" y="2746726"/>
            <a:ext cx="8442961" cy="1323439"/>
          </a:xfrm>
          <a:prstGeom prst="rect">
            <a:avLst/>
          </a:prstGeom>
          <a:noFill/>
        </p:spPr>
        <p:txBody>
          <a:bodyPr wrap="square" rtlCol="0">
            <a:spAutoFit/>
          </a:bodyPr>
          <a:lstStyle/>
          <a:p>
            <a:r>
              <a:rPr lang="it-IT" sz="2000" dirty="0"/>
              <a:t>I materiali fortemente riflettenti (gas, aria) o fortemente attenuanti (ossa, corpi estranei) causano la mancanza di echi riflessi dai tessuti sottostanti che si manifesta come una banda verticale da </a:t>
            </a:r>
            <a:r>
              <a:rPr lang="it-IT" sz="2000" dirty="0" err="1"/>
              <a:t>ipoecogena</a:t>
            </a:r>
            <a:r>
              <a:rPr lang="it-IT" sz="2000" dirty="0"/>
              <a:t> ad anecogena in profondità rispetto a queste strutture</a:t>
            </a:r>
          </a:p>
        </p:txBody>
      </p:sp>
      <p:sp>
        <p:nvSpPr>
          <p:cNvPr id="7" name="CasellaDiTesto 6"/>
          <p:cNvSpPr txBox="1"/>
          <p:nvPr/>
        </p:nvSpPr>
        <p:spPr>
          <a:xfrm>
            <a:off x="351692" y="1705716"/>
            <a:ext cx="8442961" cy="707886"/>
          </a:xfrm>
          <a:prstGeom prst="rect">
            <a:avLst/>
          </a:prstGeom>
          <a:noFill/>
        </p:spPr>
        <p:txBody>
          <a:bodyPr wrap="square" rtlCol="0">
            <a:spAutoFit/>
          </a:bodyPr>
          <a:lstStyle/>
          <a:p>
            <a:r>
              <a:rPr lang="it-IT" sz="2000" dirty="0"/>
              <a:t>Secondario ad una riflessione quasi completa o </a:t>
            </a:r>
            <a:r>
              <a:rPr lang="it-IT" sz="2000"/>
              <a:t>all’assorbimento quasi totale del suono.</a:t>
            </a:r>
            <a:endParaRPr lang="it-IT" sz="2000" dirty="0"/>
          </a:p>
        </p:txBody>
      </p:sp>
      <p:sp>
        <p:nvSpPr>
          <p:cNvPr id="8" name="CasellaDiTesto 7"/>
          <p:cNvSpPr txBox="1"/>
          <p:nvPr/>
        </p:nvSpPr>
        <p:spPr>
          <a:xfrm>
            <a:off x="349346" y="4474707"/>
            <a:ext cx="8442961" cy="707886"/>
          </a:xfrm>
          <a:prstGeom prst="rect">
            <a:avLst/>
          </a:prstGeom>
          <a:noFill/>
        </p:spPr>
        <p:txBody>
          <a:bodyPr wrap="square" rtlCol="0">
            <a:spAutoFit/>
          </a:bodyPr>
          <a:lstStyle/>
          <a:p>
            <a:r>
              <a:rPr lang="it-IT" sz="2000" dirty="0"/>
              <a:t>Maggiore è la percentuale del fascio attenuata maggiore è il cono d’ombra posteriore</a:t>
            </a:r>
          </a:p>
        </p:txBody>
      </p:sp>
    </p:spTree>
    <p:extLst>
      <p:ext uri="{BB962C8B-B14F-4D97-AF65-F5344CB8AC3E}">
        <p14:creationId xmlns:p14="http://schemas.microsoft.com/office/powerpoint/2010/main" val="1080700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461847" y="281352"/>
            <a:ext cx="5430128" cy="523220"/>
          </a:xfrm>
          <a:prstGeom prst="rect">
            <a:avLst/>
          </a:prstGeom>
          <a:noFill/>
        </p:spPr>
        <p:txBody>
          <a:bodyPr wrap="square" rtlCol="0">
            <a:spAutoFit/>
          </a:bodyPr>
          <a:lstStyle/>
          <a:p>
            <a:r>
              <a:rPr lang="it-IT" sz="2800" b="1" dirty="0">
                <a:solidFill>
                  <a:schemeClr val="accent1"/>
                </a:solidFill>
              </a:rPr>
              <a:t>ARTEFATTI DA ATTENUAZIONE</a:t>
            </a:r>
          </a:p>
        </p:txBody>
      </p:sp>
      <p:pic>
        <p:nvPicPr>
          <p:cNvPr id="5" name="Picture 7" descr="9390801"/>
          <p:cNvPicPr>
            <a:picLocks noChangeAspect="1" noChangeArrowheads="1"/>
          </p:cNvPicPr>
          <p:nvPr/>
        </p:nvPicPr>
        <p:blipFill>
          <a:blip r:embed="rId2">
            <a:extLst>
              <a:ext uri="{28A0092B-C50C-407E-A947-70E740481C1C}">
                <a14:useLocalDpi xmlns:a14="http://schemas.microsoft.com/office/drawing/2010/main" val="0"/>
              </a:ext>
            </a:extLst>
          </a:blip>
          <a:srcRect l="37173" t="7645" r="40512" b="18008"/>
          <a:stretch>
            <a:fillRect/>
          </a:stretch>
        </p:blipFill>
        <p:spPr bwMode="auto">
          <a:xfrm>
            <a:off x="4538663" y="1557338"/>
            <a:ext cx="1546225" cy="415131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Picture 11" descr="8775812"/>
          <p:cNvPicPr>
            <a:picLocks noChangeAspect="1" noChangeArrowheads="1"/>
          </p:cNvPicPr>
          <p:nvPr/>
        </p:nvPicPr>
        <p:blipFill>
          <a:blip r:embed="rId3">
            <a:extLst>
              <a:ext uri="{28A0092B-C50C-407E-A947-70E740481C1C}">
                <a14:useLocalDpi xmlns:a14="http://schemas.microsoft.com/office/drawing/2010/main" val="0"/>
              </a:ext>
            </a:extLst>
          </a:blip>
          <a:srcRect l="38380" t="7500" r="25046" b="14137"/>
          <a:stretch>
            <a:fillRect/>
          </a:stretch>
        </p:blipFill>
        <p:spPr bwMode="auto">
          <a:xfrm>
            <a:off x="6351588" y="1557338"/>
            <a:ext cx="2405062" cy="415131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CasellaDiTesto 6"/>
          <p:cNvSpPr txBox="1"/>
          <p:nvPr/>
        </p:nvSpPr>
        <p:spPr>
          <a:xfrm>
            <a:off x="422031" y="1181844"/>
            <a:ext cx="3798278" cy="400110"/>
          </a:xfrm>
          <a:prstGeom prst="rect">
            <a:avLst/>
          </a:prstGeom>
          <a:noFill/>
        </p:spPr>
        <p:txBody>
          <a:bodyPr wrap="square" rtlCol="0">
            <a:spAutoFit/>
          </a:bodyPr>
          <a:lstStyle/>
          <a:p>
            <a:r>
              <a:rPr lang="it-IT" sz="2000" b="1"/>
              <a:t>CONO D’OMBRA POSTERIORE</a:t>
            </a:r>
            <a:endParaRPr lang="it-IT" sz="2000" b="1" dirty="0"/>
          </a:p>
        </p:txBody>
      </p:sp>
      <p:sp>
        <p:nvSpPr>
          <p:cNvPr id="8" name="CasellaDiTesto 7"/>
          <p:cNvSpPr txBox="1"/>
          <p:nvPr/>
        </p:nvSpPr>
        <p:spPr>
          <a:xfrm>
            <a:off x="1024597" y="2388558"/>
            <a:ext cx="2042161" cy="400110"/>
          </a:xfrm>
          <a:prstGeom prst="rect">
            <a:avLst/>
          </a:prstGeom>
          <a:noFill/>
        </p:spPr>
        <p:txBody>
          <a:bodyPr wrap="square" rtlCol="0">
            <a:spAutoFit/>
          </a:bodyPr>
          <a:lstStyle/>
          <a:p>
            <a:r>
              <a:rPr lang="it-IT" sz="2000" b="1" dirty="0"/>
              <a:t>Ombra “sporca”</a:t>
            </a:r>
          </a:p>
        </p:txBody>
      </p:sp>
      <p:sp>
        <p:nvSpPr>
          <p:cNvPr id="9" name="CasellaDiTesto 8"/>
          <p:cNvSpPr txBox="1"/>
          <p:nvPr/>
        </p:nvSpPr>
        <p:spPr>
          <a:xfrm>
            <a:off x="5233874" y="5755986"/>
            <a:ext cx="3122335" cy="338554"/>
          </a:xfrm>
          <a:prstGeom prst="rect">
            <a:avLst/>
          </a:prstGeom>
          <a:noFill/>
        </p:spPr>
        <p:txBody>
          <a:bodyPr wrap="square" rtlCol="0">
            <a:spAutoFit/>
          </a:bodyPr>
          <a:lstStyle/>
          <a:p>
            <a:r>
              <a:rPr lang="it-IT" sz="1600" dirty="0"/>
              <a:t>Materiale alimentare/fecale e gas</a:t>
            </a:r>
          </a:p>
        </p:txBody>
      </p:sp>
      <p:sp>
        <p:nvSpPr>
          <p:cNvPr id="10" name="CasellaDiTesto 9"/>
          <p:cNvSpPr txBox="1"/>
          <p:nvPr/>
        </p:nvSpPr>
        <p:spPr>
          <a:xfrm>
            <a:off x="175019" y="2805019"/>
            <a:ext cx="4228169" cy="1015663"/>
          </a:xfrm>
          <a:prstGeom prst="rect">
            <a:avLst/>
          </a:prstGeom>
          <a:noFill/>
        </p:spPr>
        <p:txBody>
          <a:bodyPr wrap="square" rtlCol="0">
            <a:spAutoFit/>
          </a:bodyPr>
          <a:lstStyle/>
          <a:p>
            <a:r>
              <a:rPr lang="it-IT" sz="2000" dirty="0"/>
              <a:t>In caso di interfaccia parenchima-gas, a causa delle riflessioni multiple o delle riverberazioni, o </a:t>
            </a:r>
            <a:r>
              <a:rPr lang="it-IT" sz="2000"/>
              <a:t>di entrambi</a:t>
            </a:r>
            <a:endParaRPr lang="it-IT" sz="2000" dirty="0"/>
          </a:p>
        </p:txBody>
      </p:sp>
      <p:sp>
        <p:nvSpPr>
          <p:cNvPr id="11" name="Freccia destra 10"/>
          <p:cNvSpPr/>
          <p:nvPr/>
        </p:nvSpPr>
        <p:spPr>
          <a:xfrm rot="5400000">
            <a:off x="2984920" y="3902523"/>
            <a:ext cx="388760" cy="2250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p:cNvSpPr txBox="1"/>
          <p:nvPr/>
        </p:nvSpPr>
        <p:spPr>
          <a:xfrm>
            <a:off x="2343355" y="4280064"/>
            <a:ext cx="1975427" cy="707886"/>
          </a:xfrm>
          <a:prstGeom prst="rect">
            <a:avLst/>
          </a:prstGeom>
          <a:noFill/>
        </p:spPr>
        <p:txBody>
          <a:bodyPr wrap="square" rtlCol="0">
            <a:spAutoFit/>
          </a:bodyPr>
          <a:lstStyle/>
          <a:p>
            <a:r>
              <a:rPr lang="it-IT" sz="2000" dirty="0"/>
              <a:t>Ombra </a:t>
            </a:r>
            <a:r>
              <a:rPr lang="it-IT" sz="2000"/>
              <a:t>acustica disomogenea</a:t>
            </a:r>
            <a:endParaRPr lang="it-IT" sz="2000" dirty="0"/>
          </a:p>
        </p:txBody>
      </p:sp>
    </p:spTree>
    <p:extLst>
      <p:ext uri="{BB962C8B-B14F-4D97-AF65-F5344CB8AC3E}">
        <p14:creationId xmlns:p14="http://schemas.microsoft.com/office/powerpoint/2010/main" val="1348851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461847" y="281352"/>
            <a:ext cx="5430128" cy="523220"/>
          </a:xfrm>
          <a:prstGeom prst="rect">
            <a:avLst/>
          </a:prstGeom>
          <a:noFill/>
        </p:spPr>
        <p:txBody>
          <a:bodyPr wrap="square" rtlCol="0">
            <a:spAutoFit/>
          </a:bodyPr>
          <a:lstStyle/>
          <a:p>
            <a:r>
              <a:rPr lang="it-IT" sz="2800" b="1" dirty="0">
                <a:solidFill>
                  <a:schemeClr val="accent1"/>
                </a:solidFill>
              </a:rPr>
              <a:t>ARTEFATTI DA ATTENUAZIONE</a:t>
            </a:r>
          </a:p>
        </p:txBody>
      </p:sp>
      <p:sp>
        <p:nvSpPr>
          <p:cNvPr id="5" name="CasellaDiTesto 4"/>
          <p:cNvSpPr txBox="1"/>
          <p:nvPr/>
        </p:nvSpPr>
        <p:spPr>
          <a:xfrm>
            <a:off x="520887" y="1181844"/>
            <a:ext cx="3798278" cy="400110"/>
          </a:xfrm>
          <a:prstGeom prst="rect">
            <a:avLst/>
          </a:prstGeom>
          <a:noFill/>
        </p:spPr>
        <p:txBody>
          <a:bodyPr wrap="square" rtlCol="0">
            <a:spAutoFit/>
          </a:bodyPr>
          <a:lstStyle/>
          <a:p>
            <a:r>
              <a:rPr lang="it-IT" sz="2000" b="1"/>
              <a:t>CONO D’OMBRA POSTERIORE</a:t>
            </a:r>
            <a:endParaRPr lang="it-IT" sz="2000" b="1" dirty="0"/>
          </a:p>
        </p:txBody>
      </p:sp>
      <p:sp>
        <p:nvSpPr>
          <p:cNvPr id="6" name="CasellaDiTesto 5"/>
          <p:cNvSpPr txBox="1"/>
          <p:nvPr/>
        </p:nvSpPr>
        <p:spPr>
          <a:xfrm>
            <a:off x="1062240" y="2894994"/>
            <a:ext cx="2042161" cy="400110"/>
          </a:xfrm>
          <a:prstGeom prst="rect">
            <a:avLst/>
          </a:prstGeom>
          <a:noFill/>
        </p:spPr>
        <p:txBody>
          <a:bodyPr wrap="square" rtlCol="0">
            <a:spAutoFit/>
          </a:bodyPr>
          <a:lstStyle/>
          <a:p>
            <a:r>
              <a:rPr lang="it-IT" sz="2000" b="1"/>
              <a:t>Ombra “pulita”</a:t>
            </a:r>
            <a:endParaRPr lang="it-IT" sz="2000" b="1" dirty="0"/>
          </a:p>
        </p:txBody>
      </p:sp>
      <p:pic>
        <p:nvPicPr>
          <p:cNvPr id="7" name="Picture 8" descr="img025"/>
          <p:cNvPicPr>
            <a:picLocks noChangeAspect="1" noChangeArrowheads="1"/>
          </p:cNvPicPr>
          <p:nvPr/>
        </p:nvPicPr>
        <p:blipFill rotWithShape="1">
          <a:blip r:embed="rId2">
            <a:extLst>
              <a:ext uri="{28A0092B-C50C-407E-A947-70E740481C1C}">
                <a14:useLocalDpi xmlns:a14="http://schemas.microsoft.com/office/drawing/2010/main" val="0"/>
              </a:ext>
            </a:extLst>
          </a:blip>
          <a:srcRect t="9923"/>
          <a:stretch/>
        </p:blipFill>
        <p:spPr bwMode="auto">
          <a:xfrm>
            <a:off x="5171796" y="3858962"/>
            <a:ext cx="3279268" cy="222523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2872" y="1041048"/>
            <a:ext cx="3039492" cy="2239200"/>
          </a:xfrm>
          <a:prstGeom prst="rect">
            <a:avLst/>
          </a:prstGeom>
        </p:spPr>
      </p:pic>
      <p:sp>
        <p:nvSpPr>
          <p:cNvPr id="9" name="CasellaDiTesto 8"/>
          <p:cNvSpPr txBox="1"/>
          <p:nvPr/>
        </p:nvSpPr>
        <p:spPr>
          <a:xfrm>
            <a:off x="6023829" y="3283932"/>
            <a:ext cx="1575578" cy="338554"/>
          </a:xfrm>
          <a:prstGeom prst="rect">
            <a:avLst/>
          </a:prstGeom>
          <a:noFill/>
        </p:spPr>
        <p:txBody>
          <a:bodyPr wrap="square" rtlCol="0">
            <a:spAutoFit/>
          </a:bodyPr>
          <a:lstStyle/>
          <a:p>
            <a:r>
              <a:rPr lang="it-IT" sz="1600" dirty="0"/>
              <a:t>Calcoli vescicali</a:t>
            </a:r>
          </a:p>
        </p:txBody>
      </p:sp>
      <p:sp>
        <p:nvSpPr>
          <p:cNvPr id="10" name="CasellaDiTesto 9"/>
          <p:cNvSpPr txBox="1"/>
          <p:nvPr/>
        </p:nvSpPr>
        <p:spPr>
          <a:xfrm>
            <a:off x="5780423" y="6093612"/>
            <a:ext cx="2216761" cy="338554"/>
          </a:xfrm>
          <a:prstGeom prst="rect">
            <a:avLst/>
          </a:prstGeom>
          <a:noFill/>
        </p:spPr>
        <p:txBody>
          <a:bodyPr wrap="square" rtlCol="0">
            <a:spAutoFit/>
          </a:bodyPr>
          <a:lstStyle/>
          <a:p>
            <a:r>
              <a:rPr lang="it-IT" sz="1600" dirty="0"/>
              <a:t>Mineralizzazioni renali</a:t>
            </a:r>
          </a:p>
        </p:txBody>
      </p:sp>
      <p:sp>
        <p:nvSpPr>
          <p:cNvPr id="11" name="CasellaDiTesto 10"/>
          <p:cNvSpPr txBox="1"/>
          <p:nvPr/>
        </p:nvSpPr>
        <p:spPr>
          <a:xfrm>
            <a:off x="287561" y="3325526"/>
            <a:ext cx="4494503" cy="1323439"/>
          </a:xfrm>
          <a:prstGeom prst="rect">
            <a:avLst/>
          </a:prstGeom>
          <a:noFill/>
        </p:spPr>
        <p:txBody>
          <a:bodyPr wrap="square" rtlCol="0">
            <a:spAutoFit/>
          </a:bodyPr>
          <a:lstStyle/>
          <a:p>
            <a:r>
              <a:rPr lang="it-IT" sz="2000" dirty="0"/>
              <a:t>In caso di interfaccia parenchima-osso, una porzione significativa del fascio US viene assorbita; quindi riverberazioni assenti </a:t>
            </a:r>
          </a:p>
        </p:txBody>
      </p:sp>
      <p:sp>
        <p:nvSpPr>
          <p:cNvPr id="12" name="Freccia destra 11"/>
          <p:cNvSpPr/>
          <p:nvPr/>
        </p:nvSpPr>
        <p:spPr>
          <a:xfrm>
            <a:off x="1260391" y="4324867"/>
            <a:ext cx="333632" cy="2100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p:cNvSpPr txBox="1"/>
          <p:nvPr/>
        </p:nvSpPr>
        <p:spPr>
          <a:xfrm>
            <a:off x="1766580" y="4251928"/>
            <a:ext cx="2467995" cy="1015663"/>
          </a:xfrm>
          <a:prstGeom prst="rect">
            <a:avLst/>
          </a:prstGeom>
          <a:noFill/>
        </p:spPr>
        <p:txBody>
          <a:bodyPr wrap="square" rtlCol="0">
            <a:spAutoFit/>
          </a:bodyPr>
          <a:lstStyle/>
          <a:p>
            <a:r>
              <a:rPr lang="it-IT" sz="2000" dirty="0"/>
              <a:t>Ombra acustica completamente anecogena</a:t>
            </a:r>
          </a:p>
        </p:txBody>
      </p:sp>
    </p:spTree>
    <p:extLst>
      <p:ext uri="{BB962C8B-B14F-4D97-AF65-F5344CB8AC3E}">
        <p14:creationId xmlns:p14="http://schemas.microsoft.com/office/powerpoint/2010/main" val="20262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198" y="152244"/>
            <a:ext cx="7053542" cy="1050398"/>
          </a:xfrm>
        </p:spPr>
        <p:txBody>
          <a:bodyPr>
            <a:normAutofit/>
          </a:bodyPr>
          <a:lstStyle/>
          <a:p>
            <a:pPr algn="ctr"/>
            <a:r>
              <a:rPr lang="en-GB" sz="2400" dirty="0">
                <a:solidFill>
                  <a:schemeClr val="accent1"/>
                </a:solidFill>
                <a:latin typeface="Calibri Light" panose="020F0302020204030204" pitchFamily="34" charset="0"/>
              </a:rPr>
              <a:t>REFRACTION</a:t>
            </a:r>
          </a:p>
        </p:txBody>
      </p:sp>
      <p:sp>
        <p:nvSpPr>
          <p:cNvPr id="3" name="Content Placeholder 2"/>
          <p:cNvSpPr>
            <a:spLocks noGrp="1"/>
          </p:cNvSpPr>
          <p:nvPr>
            <p:ph idx="1"/>
          </p:nvPr>
        </p:nvSpPr>
        <p:spPr>
          <a:xfrm>
            <a:off x="194199" y="1536457"/>
            <a:ext cx="7429501" cy="2886968"/>
          </a:xfrm>
        </p:spPr>
        <p:txBody>
          <a:bodyPr>
            <a:noAutofit/>
          </a:bodyPr>
          <a:lstStyle/>
          <a:p>
            <a:pPr algn="just">
              <a:spcBef>
                <a:spcPts val="0"/>
              </a:spcBef>
            </a:pPr>
            <a:r>
              <a:rPr lang="en-US" sz="1200" b="1" dirty="0">
                <a:solidFill>
                  <a:schemeClr val="accent1"/>
                </a:solidFill>
              </a:rPr>
              <a:t>If a sound beam hits the interface between two tissues of differing acoustic impedance at 90˚ then it is either reflected or transmitted. However if the surface is not perpendicular to the beam direction then the beam is refracted instead.</a:t>
            </a:r>
            <a:endParaRPr lang="en-GB" sz="1200" b="1" dirty="0">
              <a:solidFill>
                <a:schemeClr val="accent1"/>
              </a:solidFill>
            </a:endParaRPr>
          </a:p>
          <a:p>
            <a:pPr lvl="1" algn="just">
              <a:spcBef>
                <a:spcPts val="0"/>
              </a:spcBef>
            </a:pPr>
            <a:r>
              <a:rPr lang="en-US" sz="1200" dirty="0"/>
              <a:t>I.e. it passes through the boundary and suffers a change in speed because of differing tissue impedance.</a:t>
            </a:r>
            <a:endParaRPr lang="en-GB" sz="1200" dirty="0"/>
          </a:p>
          <a:p>
            <a:pPr algn="just">
              <a:spcBef>
                <a:spcPts val="0"/>
              </a:spcBef>
            </a:pPr>
            <a:r>
              <a:rPr lang="en-US" sz="1200" dirty="0"/>
              <a:t>If the second medium has a higher impedance (density x speed of sound) then the angle of refraction is greater than the angle of incidence</a:t>
            </a:r>
            <a:endParaRPr lang="en-GB" sz="1200" dirty="0"/>
          </a:p>
          <a:p>
            <a:pPr lvl="1" algn="just">
              <a:spcBef>
                <a:spcPts val="0"/>
              </a:spcBef>
            </a:pPr>
            <a:r>
              <a:rPr lang="en-US" sz="1200" dirty="0"/>
              <a:t>Vice versa if the impedance of the second medium has a lower impedance than the first then the angle of refraction is smaller than the angle of incidence</a:t>
            </a:r>
          </a:p>
          <a:p>
            <a:pPr algn="just">
              <a:spcBef>
                <a:spcPts val="0"/>
              </a:spcBef>
            </a:pPr>
            <a:r>
              <a:rPr lang="en-US" sz="1200" dirty="0"/>
              <a:t>Refraction artifact:</a:t>
            </a:r>
            <a:endParaRPr lang="en-GB" sz="1200" dirty="0"/>
          </a:p>
          <a:p>
            <a:pPr lvl="1" algn="just">
              <a:spcBef>
                <a:spcPts val="0"/>
              </a:spcBef>
            </a:pPr>
            <a:r>
              <a:rPr lang="en-US" sz="1200" b="1" dirty="0">
                <a:solidFill>
                  <a:schemeClr val="accent1"/>
                </a:solidFill>
              </a:rPr>
              <a:t>If the US beam is refracted at tissue interface and then hits a reflector the reflected sound travels back to the transducer from a more lateral and superficial location.</a:t>
            </a:r>
          </a:p>
          <a:p>
            <a:pPr lvl="1" algn="just">
              <a:spcBef>
                <a:spcPts val="0"/>
              </a:spcBef>
            </a:pPr>
            <a:r>
              <a:rPr lang="en-GB" sz="1200" b="1" dirty="0">
                <a:solidFill>
                  <a:schemeClr val="accent1"/>
                </a:solidFill>
              </a:rPr>
              <a:t>Refraction artefact may cause structures to appear wider than they actually are or may cause an apparent duplication of structures</a:t>
            </a:r>
          </a:p>
          <a:p>
            <a:pPr algn="just">
              <a:spcBef>
                <a:spcPts val="0"/>
              </a:spcBef>
            </a:pPr>
            <a:r>
              <a:rPr lang="en-US" sz="1200" dirty="0"/>
              <a:t>Prevention</a:t>
            </a:r>
            <a:endParaRPr lang="en-GB" sz="1200" dirty="0"/>
          </a:p>
          <a:p>
            <a:pPr lvl="1">
              <a:spcBef>
                <a:spcPts val="0"/>
              </a:spcBef>
            </a:pPr>
            <a:r>
              <a:rPr lang="en-US" sz="1200" dirty="0"/>
              <a:t>Recognize that reflection may cause artifacts near the diaphragm, a strong reflector. Thus </a:t>
            </a:r>
            <a:r>
              <a:rPr lang="en-US" sz="1200" b="1" dirty="0">
                <a:solidFill>
                  <a:schemeClr val="accent1"/>
                </a:solidFill>
              </a:rPr>
              <a:t>investigate the object from different angles</a:t>
            </a:r>
            <a:br>
              <a:rPr lang="en-US" sz="1200" dirty="0"/>
            </a:br>
            <a:endParaRPr lang="en-GB" sz="1200" dirty="0"/>
          </a:p>
          <a:p>
            <a:pPr algn="just">
              <a:spcBef>
                <a:spcPts val="0"/>
              </a:spcBef>
            </a:pPr>
            <a:endParaRPr lang="en-GB" sz="1200" dirty="0"/>
          </a:p>
        </p:txBody>
      </p:sp>
      <p:pic>
        <p:nvPicPr>
          <p:cNvPr id="4" name="Picture 3" descr="diagram refr angles"/>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t="11501" b="30527"/>
          <a:stretch/>
        </p:blipFill>
        <p:spPr bwMode="auto">
          <a:xfrm>
            <a:off x="2476610" y="4757240"/>
            <a:ext cx="3602375" cy="1128606"/>
          </a:xfrm>
          <a:prstGeom prst="rect">
            <a:avLst/>
          </a:prstGeom>
          <a:noFill/>
          <a:ln>
            <a:noFill/>
          </a:ln>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8690" y="1154614"/>
            <a:ext cx="1151112" cy="34944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947845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noChangeAspect="1"/>
          </p:cNvGrpSpPr>
          <p:nvPr/>
        </p:nvGrpSpPr>
        <p:grpSpPr bwMode="auto">
          <a:xfrm>
            <a:off x="1211697" y="1118803"/>
            <a:ext cx="6720605" cy="4831472"/>
            <a:chOff x="653" y="559"/>
            <a:chExt cx="4454" cy="3202"/>
          </a:xfrm>
        </p:grpSpPr>
        <p:sp>
          <p:nvSpPr>
            <p:cNvPr id="6" name="AutoShape 3"/>
            <p:cNvSpPr>
              <a:spLocks noChangeAspect="1" noChangeArrowheads="1" noTextEdit="1"/>
            </p:cNvSpPr>
            <p:nvPr/>
          </p:nvSpPr>
          <p:spPr bwMode="auto">
            <a:xfrm>
              <a:off x="653" y="559"/>
              <a:ext cx="4454" cy="3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 y="559"/>
              <a:ext cx="4460" cy="3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284666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461847" y="281352"/>
            <a:ext cx="5430128" cy="523220"/>
          </a:xfrm>
          <a:prstGeom prst="rect">
            <a:avLst/>
          </a:prstGeom>
          <a:noFill/>
        </p:spPr>
        <p:txBody>
          <a:bodyPr wrap="square" rtlCol="0">
            <a:spAutoFit/>
          </a:bodyPr>
          <a:lstStyle/>
          <a:p>
            <a:r>
              <a:rPr lang="it-IT" sz="2800" b="1" dirty="0">
                <a:solidFill>
                  <a:schemeClr val="accent1"/>
                </a:solidFill>
              </a:rPr>
              <a:t>ARTEFATTI DA ATTENUAZIONE</a:t>
            </a:r>
          </a:p>
        </p:txBody>
      </p:sp>
      <p:sp>
        <p:nvSpPr>
          <p:cNvPr id="5" name="CasellaDiTesto 4"/>
          <p:cNvSpPr txBox="1"/>
          <p:nvPr/>
        </p:nvSpPr>
        <p:spPr>
          <a:xfrm>
            <a:off x="520887" y="1041166"/>
            <a:ext cx="3798278" cy="400110"/>
          </a:xfrm>
          <a:prstGeom prst="rect">
            <a:avLst/>
          </a:prstGeom>
          <a:noFill/>
        </p:spPr>
        <p:txBody>
          <a:bodyPr wrap="square" rtlCol="0">
            <a:spAutoFit/>
          </a:bodyPr>
          <a:lstStyle/>
          <a:p>
            <a:r>
              <a:rPr lang="it-IT" sz="2000" b="1" dirty="0"/>
              <a:t>OMBRE ACUSTICHE LATERALI</a:t>
            </a:r>
          </a:p>
        </p:txBody>
      </p:sp>
      <p:sp>
        <p:nvSpPr>
          <p:cNvPr id="6" name="CasellaDiTesto 5"/>
          <p:cNvSpPr txBox="1"/>
          <p:nvPr/>
        </p:nvSpPr>
        <p:spPr>
          <a:xfrm>
            <a:off x="393896" y="1648110"/>
            <a:ext cx="4628271" cy="707886"/>
          </a:xfrm>
          <a:prstGeom prst="rect">
            <a:avLst/>
          </a:prstGeom>
          <a:noFill/>
        </p:spPr>
        <p:txBody>
          <a:bodyPr wrap="square" rtlCol="0">
            <a:spAutoFit/>
          </a:bodyPr>
          <a:lstStyle/>
          <a:p>
            <a:r>
              <a:rPr lang="it-IT" sz="2000" dirty="0"/>
              <a:t>Ombra acustica </a:t>
            </a:r>
            <a:r>
              <a:rPr lang="it-IT" sz="2000" dirty="0" err="1"/>
              <a:t>distalmente</a:t>
            </a:r>
            <a:r>
              <a:rPr lang="it-IT" sz="2000" dirty="0"/>
              <a:t> ai margini laterali di una struttura cistica</a:t>
            </a: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1602" y="1197994"/>
            <a:ext cx="3022600" cy="2324100"/>
          </a:xfrm>
          <a:prstGeom prst="rect">
            <a:avLst/>
          </a:prstGeom>
        </p:spPr>
      </p:pic>
      <p:sp>
        <p:nvSpPr>
          <p:cNvPr id="8" name="CasellaDiTesto 7"/>
          <p:cNvSpPr txBox="1"/>
          <p:nvPr/>
        </p:nvSpPr>
        <p:spPr>
          <a:xfrm>
            <a:off x="349346" y="4796933"/>
            <a:ext cx="8414825" cy="707886"/>
          </a:xfrm>
          <a:prstGeom prst="rect">
            <a:avLst/>
          </a:prstGeom>
          <a:noFill/>
        </p:spPr>
        <p:txBody>
          <a:bodyPr wrap="square" rtlCol="0">
            <a:spAutoFit/>
          </a:bodyPr>
          <a:lstStyle/>
          <a:p>
            <a:r>
              <a:rPr lang="it-IT" sz="2000" dirty="0"/>
              <a:t>Quando il fascio US colpisce il margine di una struttura curva, gli US vengono rifratti, cioè cambiano direzione</a:t>
            </a:r>
          </a:p>
        </p:txBody>
      </p:sp>
      <p:sp>
        <p:nvSpPr>
          <p:cNvPr id="9" name="CasellaDiTesto 8"/>
          <p:cNvSpPr txBox="1"/>
          <p:nvPr/>
        </p:nvSpPr>
        <p:spPr>
          <a:xfrm>
            <a:off x="347001" y="5512038"/>
            <a:ext cx="8414825" cy="1015663"/>
          </a:xfrm>
          <a:prstGeom prst="rect">
            <a:avLst/>
          </a:prstGeom>
          <a:noFill/>
        </p:spPr>
        <p:txBody>
          <a:bodyPr wrap="square" rtlCol="0">
            <a:spAutoFit/>
          </a:bodyPr>
          <a:lstStyle/>
          <a:p>
            <a:r>
              <a:rPr lang="it-IT" sz="2000" dirty="0"/>
              <a:t>Vengono a mancare gli echi di ritorno da questi margini poiché non essendo più perpendicolare all’angolo d’incidenza, essi non colpiscono </a:t>
            </a:r>
            <a:r>
              <a:rPr lang="it-IT" sz="2000"/>
              <a:t>la superficie della sonda </a:t>
            </a:r>
            <a:endParaRPr lang="it-IT" sz="2000" dirty="0"/>
          </a:p>
        </p:txBody>
      </p:sp>
      <p:sp>
        <p:nvSpPr>
          <p:cNvPr id="10" name="CasellaDiTesto 9"/>
          <p:cNvSpPr txBox="1"/>
          <p:nvPr/>
        </p:nvSpPr>
        <p:spPr>
          <a:xfrm>
            <a:off x="5838085" y="3524222"/>
            <a:ext cx="2278966" cy="307777"/>
          </a:xfrm>
          <a:prstGeom prst="rect">
            <a:avLst/>
          </a:prstGeom>
          <a:noFill/>
        </p:spPr>
        <p:txBody>
          <a:bodyPr wrap="square" rtlCol="0">
            <a:spAutoFit/>
          </a:bodyPr>
          <a:lstStyle/>
          <a:p>
            <a:r>
              <a:rPr lang="it-IT" sz="1400" dirty="0" err="1"/>
              <a:t>Nyland</a:t>
            </a:r>
            <a:r>
              <a:rPr lang="it-IT" sz="1400" dirty="0"/>
              <a:t> &amp; </a:t>
            </a:r>
            <a:r>
              <a:rPr lang="it-IT" sz="1400" dirty="0" err="1"/>
              <a:t>Mattoon</a:t>
            </a:r>
            <a:r>
              <a:rPr lang="it-IT" sz="1400" dirty="0"/>
              <a:t>, 2015</a:t>
            </a:r>
          </a:p>
        </p:txBody>
      </p:sp>
      <p:pic>
        <p:nvPicPr>
          <p:cNvPr id="11" name="Picture 6" descr="img012"/>
          <p:cNvPicPr>
            <a:picLocks noChangeAspect="1" noChangeArrowheads="1"/>
          </p:cNvPicPr>
          <p:nvPr/>
        </p:nvPicPr>
        <p:blipFill rotWithShape="1">
          <a:blip r:embed="rId3">
            <a:extLst>
              <a:ext uri="{28A0092B-C50C-407E-A947-70E740481C1C}">
                <a14:useLocalDpi xmlns:a14="http://schemas.microsoft.com/office/drawing/2010/main" val="0"/>
              </a:ext>
            </a:extLst>
          </a:blip>
          <a:srcRect l="6729" r="4771" b="8392"/>
          <a:stretch/>
        </p:blipFill>
        <p:spPr bwMode="auto">
          <a:xfrm>
            <a:off x="1561514" y="2683604"/>
            <a:ext cx="2616591" cy="201500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2" name="CasellaDiTesto 11"/>
          <p:cNvSpPr txBox="1"/>
          <p:nvPr/>
        </p:nvSpPr>
        <p:spPr>
          <a:xfrm>
            <a:off x="2349686" y="2316932"/>
            <a:ext cx="1237575" cy="400110"/>
          </a:xfrm>
          <a:prstGeom prst="rect">
            <a:avLst/>
          </a:prstGeom>
          <a:noFill/>
        </p:spPr>
        <p:txBody>
          <a:bodyPr wrap="square" rtlCol="0">
            <a:spAutoFit/>
          </a:bodyPr>
          <a:lstStyle/>
          <a:p>
            <a:r>
              <a:rPr lang="it-IT" sz="2000" dirty="0">
                <a:solidFill>
                  <a:schemeClr val="tx2"/>
                </a:solidFill>
              </a:rPr>
              <a:t>Cistifellea</a:t>
            </a:r>
          </a:p>
        </p:txBody>
      </p:sp>
    </p:spTree>
    <p:extLst>
      <p:ext uri="{BB962C8B-B14F-4D97-AF65-F5344CB8AC3E}">
        <p14:creationId xmlns:p14="http://schemas.microsoft.com/office/powerpoint/2010/main" val="964774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461847" y="281352"/>
            <a:ext cx="5430128" cy="523220"/>
          </a:xfrm>
          <a:prstGeom prst="rect">
            <a:avLst/>
          </a:prstGeom>
          <a:noFill/>
        </p:spPr>
        <p:txBody>
          <a:bodyPr wrap="square" rtlCol="0">
            <a:spAutoFit/>
          </a:bodyPr>
          <a:lstStyle/>
          <a:p>
            <a:r>
              <a:rPr lang="it-IT" sz="2800" b="1" dirty="0">
                <a:solidFill>
                  <a:schemeClr val="accent1"/>
                </a:solidFill>
              </a:rPr>
              <a:t>ARTEFATTI DA ATTENUAZIONE</a:t>
            </a:r>
          </a:p>
        </p:txBody>
      </p:sp>
      <p:sp>
        <p:nvSpPr>
          <p:cNvPr id="3" name="CasellaDiTesto 2"/>
          <p:cNvSpPr txBox="1"/>
          <p:nvPr/>
        </p:nvSpPr>
        <p:spPr>
          <a:xfrm>
            <a:off x="520887" y="1111504"/>
            <a:ext cx="3798278" cy="400110"/>
          </a:xfrm>
          <a:prstGeom prst="rect">
            <a:avLst/>
          </a:prstGeom>
          <a:noFill/>
        </p:spPr>
        <p:txBody>
          <a:bodyPr wrap="square" rtlCol="0">
            <a:spAutoFit/>
          </a:bodyPr>
          <a:lstStyle/>
          <a:p>
            <a:r>
              <a:rPr lang="it-IT" sz="2000" b="1" dirty="0"/>
              <a:t>OMBRE ACUSTICHE LATERALI</a:t>
            </a:r>
          </a:p>
        </p:txBody>
      </p:sp>
      <p:pic>
        <p:nvPicPr>
          <p:cNvPr id="5" name="Picture 10" descr="img040"/>
          <p:cNvPicPr>
            <a:picLocks noChangeAspect="1" noChangeArrowheads="1"/>
          </p:cNvPicPr>
          <p:nvPr/>
        </p:nvPicPr>
        <p:blipFill>
          <a:blip r:embed="rId2">
            <a:lum bright="-10000" contrast="10000"/>
            <a:extLst>
              <a:ext uri="{28A0092B-C50C-407E-A947-70E740481C1C}">
                <a14:useLocalDpi xmlns:a14="http://schemas.microsoft.com/office/drawing/2010/main" val="0"/>
              </a:ext>
            </a:extLst>
          </a:blip>
          <a:srcRect l="867" t="1256"/>
          <a:stretch>
            <a:fillRect/>
          </a:stretch>
        </p:blipFill>
        <p:spPr bwMode="auto">
          <a:xfrm>
            <a:off x="5370147" y="1061255"/>
            <a:ext cx="3241674" cy="2230586"/>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8" name="CasellaDiTesto 7"/>
          <p:cNvSpPr txBox="1"/>
          <p:nvPr/>
        </p:nvSpPr>
        <p:spPr>
          <a:xfrm>
            <a:off x="1533762" y="1545551"/>
            <a:ext cx="885882" cy="400110"/>
          </a:xfrm>
          <a:prstGeom prst="rect">
            <a:avLst/>
          </a:prstGeom>
          <a:noFill/>
        </p:spPr>
        <p:txBody>
          <a:bodyPr wrap="square" rtlCol="0">
            <a:spAutoFit/>
          </a:bodyPr>
          <a:lstStyle/>
          <a:p>
            <a:r>
              <a:rPr lang="it-IT" sz="2000" dirty="0">
                <a:solidFill>
                  <a:schemeClr val="tx2"/>
                </a:solidFill>
              </a:rPr>
              <a:t>Rene</a:t>
            </a:r>
          </a:p>
        </p:txBody>
      </p:sp>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l="3869" t="3702" r="3889"/>
          <a:stretch/>
        </p:blipFill>
        <p:spPr>
          <a:xfrm>
            <a:off x="316714" y="1914121"/>
            <a:ext cx="3319977" cy="2419643"/>
          </a:xfrm>
          <a:prstGeom prst="rect">
            <a:avLst/>
          </a:prstGeom>
        </p:spPr>
      </p:pic>
      <p:pic>
        <p:nvPicPr>
          <p:cNvPr id="9" name="Immagine 8"/>
          <p:cNvPicPr>
            <a:picLocks noChangeAspect="1"/>
          </p:cNvPicPr>
          <p:nvPr/>
        </p:nvPicPr>
        <p:blipFill rotWithShape="1">
          <a:blip r:embed="rId4">
            <a:extLst>
              <a:ext uri="{28A0092B-C50C-407E-A947-70E740481C1C}">
                <a14:useLocalDpi xmlns:a14="http://schemas.microsoft.com/office/drawing/2010/main" val="0"/>
              </a:ext>
            </a:extLst>
          </a:blip>
          <a:srcRect l="18201" t="7884" r="9226" b="22448"/>
          <a:stretch/>
        </p:blipFill>
        <p:spPr>
          <a:xfrm>
            <a:off x="591225" y="4736272"/>
            <a:ext cx="2940147" cy="1955410"/>
          </a:xfrm>
          <a:prstGeom prst="rect">
            <a:avLst/>
          </a:prstGeom>
        </p:spPr>
      </p:pic>
      <p:sp>
        <p:nvSpPr>
          <p:cNvPr id="10" name="CasellaDiTesto 9"/>
          <p:cNvSpPr txBox="1"/>
          <p:nvPr/>
        </p:nvSpPr>
        <p:spPr>
          <a:xfrm>
            <a:off x="1533762" y="4384883"/>
            <a:ext cx="1167234" cy="400110"/>
          </a:xfrm>
          <a:prstGeom prst="rect">
            <a:avLst/>
          </a:prstGeom>
          <a:noFill/>
        </p:spPr>
        <p:txBody>
          <a:bodyPr wrap="square" rtlCol="0">
            <a:spAutoFit/>
          </a:bodyPr>
          <a:lstStyle/>
          <a:p>
            <a:r>
              <a:rPr lang="it-IT" sz="2000" dirty="0">
                <a:solidFill>
                  <a:schemeClr val="tx2"/>
                </a:solidFill>
              </a:rPr>
              <a:t>Surrene</a:t>
            </a:r>
          </a:p>
        </p:txBody>
      </p:sp>
      <p:sp>
        <p:nvSpPr>
          <p:cNvPr id="13" name="TextBox 12">
            <a:extLst>
              <a:ext uri="{FF2B5EF4-FFF2-40B4-BE49-F238E27FC236}">
                <a16:creationId xmlns:a16="http://schemas.microsoft.com/office/drawing/2014/main" id="{A1AF5503-8735-67D6-2A68-7DED0C029A4E}"/>
              </a:ext>
            </a:extLst>
          </p:cNvPr>
          <p:cNvSpPr txBox="1"/>
          <p:nvPr/>
        </p:nvSpPr>
        <p:spPr>
          <a:xfrm>
            <a:off x="4157006" y="3429000"/>
            <a:ext cx="4572000" cy="1477328"/>
          </a:xfrm>
          <a:prstGeom prst="rect">
            <a:avLst/>
          </a:prstGeom>
          <a:noFill/>
        </p:spPr>
        <p:txBody>
          <a:bodyPr wrap="square">
            <a:spAutoFit/>
          </a:bodyPr>
          <a:lstStyle/>
          <a:p>
            <a:pPr marL="257175" indent="-257175" algn="just">
              <a:buClr>
                <a:srgbClr val="1E5155">
                  <a:lumMod val="40000"/>
                  <a:lumOff val="60000"/>
                </a:srgbClr>
              </a:buClr>
              <a:buSzPct val="80000"/>
              <a:buFont typeface="Wingdings 3" charset="2"/>
              <a:buChar char=""/>
            </a:pPr>
            <a:r>
              <a:rPr lang="en-GB" sz="1800" dirty="0">
                <a:solidFill>
                  <a:prstClr val="white"/>
                </a:solidFill>
                <a:ea typeface="+mj-ea"/>
                <a:cs typeface="+mj-cs"/>
              </a:rPr>
              <a:t>Refractive and reflective acoustic edge shadows are useful as their presence indicates round to oval structures with sound velocities which differ from that of the surrounding tissues. </a:t>
            </a:r>
          </a:p>
        </p:txBody>
      </p:sp>
      <p:sp>
        <p:nvSpPr>
          <p:cNvPr id="15" name="TextBox 14">
            <a:extLst>
              <a:ext uri="{FF2B5EF4-FFF2-40B4-BE49-F238E27FC236}">
                <a16:creationId xmlns:a16="http://schemas.microsoft.com/office/drawing/2014/main" id="{753AEC42-D221-8635-A770-A87DFE9789BC}"/>
              </a:ext>
            </a:extLst>
          </p:cNvPr>
          <p:cNvSpPr txBox="1"/>
          <p:nvPr/>
        </p:nvSpPr>
        <p:spPr>
          <a:xfrm>
            <a:off x="3980775" y="5104247"/>
            <a:ext cx="4572000" cy="1384995"/>
          </a:xfrm>
          <a:prstGeom prst="rect">
            <a:avLst/>
          </a:prstGeom>
          <a:noFill/>
        </p:spPr>
        <p:txBody>
          <a:bodyPr wrap="square">
            <a:spAutoFit/>
          </a:bodyPr>
          <a:lstStyle/>
          <a:p>
            <a:pPr algn="just">
              <a:spcBef>
                <a:spcPts val="0"/>
              </a:spcBef>
            </a:pPr>
            <a:r>
              <a:rPr lang="en-GB" sz="1050" dirty="0"/>
              <a:t>The amount and direction (converging or diverging) of refraction is governed by Snell's law (it depends on the velocity difference between sound travelling in the rounded structure and the surrounding tissue). </a:t>
            </a:r>
          </a:p>
          <a:p>
            <a:pPr lvl="1" algn="just">
              <a:spcBef>
                <a:spcPts val="0"/>
              </a:spcBef>
            </a:pPr>
            <a:r>
              <a:rPr lang="en-GB" sz="1050" dirty="0"/>
              <a:t>For example, the velocity of sound in gallbladder fluid is less than that of the surrounding tissues resulting in a converging sound beam and narrow refractive shadows at the edge of the gallbladder. This gallbladder edge shadow must be differentiated from that cast by a gallbladder calculus. </a:t>
            </a:r>
          </a:p>
        </p:txBody>
      </p:sp>
    </p:spTree>
    <p:extLst>
      <p:ext uri="{BB962C8B-B14F-4D97-AF65-F5344CB8AC3E}">
        <p14:creationId xmlns:p14="http://schemas.microsoft.com/office/powerpoint/2010/main" val="2113959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20887" y="1111504"/>
            <a:ext cx="4360602" cy="400110"/>
          </a:xfrm>
          <a:prstGeom prst="rect">
            <a:avLst/>
          </a:prstGeom>
          <a:noFill/>
        </p:spPr>
        <p:txBody>
          <a:bodyPr wrap="square" rtlCol="0">
            <a:spAutoFit/>
          </a:bodyPr>
          <a:lstStyle/>
          <a:p>
            <a:r>
              <a:rPr lang="it-IT" sz="2000" b="1"/>
              <a:t>RINFORZO DI PARETE POSTERIORE</a:t>
            </a:r>
            <a:endParaRPr lang="it-IT" sz="2000" b="1" dirty="0"/>
          </a:p>
        </p:txBody>
      </p:sp>
      <p:sp>
        <p:nvSpPr>
          <p:cNvPr id="5" name="CasellaDiTesto 4"/>
          <p:cNvSpPr txBox="1"/>
          <p:nvPr/>
        </p:nvSpPr>
        <p:spPr>
          <a:xfrm>
            <a:off x="2461847" y="281352"/>
            <a:ext cx="5430128" cy="523220"/>
          </a:xfrm>
          <a:prstGeom prst="rect">
            <a:avLst/>
          </a:prstGeom>
          <a:noFill/>
        </p:spPr>
        <p:txBody>
          <a:bodyPr wrap="square" rtlCol="0">
            <a:spAutoFit/>
          </a:bodyPr>
          <a:lstStyle/>
          <a:p>
            <a:r>
              <a:rPr lang="it-IT" sz="2800" b="1" dirty="0">
                <a:solidFill>
                  <a:schemeClr val="accent1"/>
                </a:solidFill>
              </a:rPr>
              <a:t>ARTEFATTI DA ATTENUAZIONE</a:t>
            </a:r>
          </a:p>
        </p:txBody>
      </p:sp>
      <p:sp>
        <p:nvSpPr>
          <p:cNvPr id="8" name="AutoShape 4"/>
          <p:cNvSpPr>
            <a:spLocks noChangeArrowheads="1"/>
          </p:cNvSpPr>
          <p:nvPr/>
        </p:nvSpPr>
        <p:spPr bwMode="auto">
          <a:xfrm flipV="1">
            <a:off x="5301493" y="1826626"/>
            <a:ext cx="3036887" cy="23542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5925 w 21600"/>
              <a:gd name="T13" fmla="*/ 5925 h 21600"/>
              <a:gd name="T14" fmla="*/ 15675 w 21600"/>
              <a:gd name="T15" fmla="*/ 15675 h 21600"/>
            </a:gdLst>
            <a:ahLst/>
            <a:cxnLst>
              <a:cxn ang="T8">
                <a:pos x="T0" y="T1"/>
              </a:cxn>
              <a:cxn ang="T9">
                <a:pos x="T2" y="T3"/>
              </a:cxn>
              <a:cxn ang="T10">
                <a:pos x="T4" y="T5"/>
              </a:cxn>
              <a:cxn ang="T11">
                <a:pos x="T6" y="T7"/>
              </a:cxn>
            </a:cxnLst>
            <a:rect l="T12" t="T13" r="T14" b="T15"/>
            <a:pathLst>
              <a:path w="21600" h="21600">
                <a:moveTo>
                  <a:pt x="0" y="0"/>
                </a:moveTo>
                <a:lnTo>
                  <a:pt x="8250" y="21600"/>
                </a:lnTo>
                <a:lnTo>
                  <a:pt x="13350" y="21600"/>
                </a:lnTo>
                <a:lnTo>
                  <a:pt x="21600" y="0"/>
                </a:lnTo>
                <a:lnTo>
                  <a:pt x="0" y="0"/>
                </a:lnTo>
                <a:close/>
              </a:path>
            </a:pathLst>
          </a:custGeom>
          <a:solidFill>
            <a:schemeClr val="bg2"/>
          </a:solidFill>
          <a:ln w="12700">
            <a:solidFill>
              <a:schemeClr val="tx1"/>
            </a:solidFill>
            <a:miter lim="800000"/>
            <a:headEnd/>
            <a:tailEnd/>
          </a:ln>
        </p:spPr>
        <p:txBody>
          <a:bodyPr wrap="none" anchor="ctr"/>
          <a:lstStyle/>
          <a:p>
            <a:endParaRPr lang="it-IT"/>
          </a:p>
        </p:txBody>
      </p:sp>
      <p:sp>
        <p:nvSpPr>
          <p:cNvPr id="9" name="AutoShape 5"/>
          <p:cNvSpPr>
            <a:spLocks noChangeArrowheads="1"/>
          </p:cNvSpPr>
          <p:nvPr/>
        </p:nvSpPr>
        <p:spPr bwMode="auto">
          <a:xfrm flipV="1">
            <a:off x="6204780" y="2618788"/>
            <a:ext cx="1204913" cy="15621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BCBCB"/>
          </a:solidFill>
          <a:ln w="12700">
            <a:solidFill>
              <a:schemeClr val="tx1"/>
            </a:solidFill>
            <a:miter lim="800000"/>
            <a:headEnd/>
            <a:tailEnd/>
          </a:ln>
        </p:spPr>
        <p:txBody>
          <a:bodyPr wrap="none" anchor="ctr"/>
          <a:lstStyle/>
          <a:p>
            <a:endParaRPr lang="it-IT"/>
          </a:p>
        </p:txBody>
      </p:sp>
      <p:sp>
        <p:nvSpPr>
          <p:cNvPr id="10" name="Oval 6"/>
          <p:cNvSpPr>
            <a:spLocks noChangeArrowheads="1"/>
          </p:cNvSpPr>
          <p:nvPr/>
        </p:nvSpPr>
        <p:spPr bwMode="auto">
          <a:xfrm>
            <a:off x="6507993" y="2333038"/>
            <a:ext cx="623887" cy="571500"/>
          </a:xfrm>
          <a:prstGeom prst="ellipse">
            <a:avLst/>
          </a:prstGeom>
          <a:solidFill>
            <a:schemeClr val="tx2"/>
          </a:solidFill>
          <a:ln w="12700">
            <a:solidFill>
              <a:schemeClr val="tx1"/>
            </a:solidFill>
            <a:round/>
            <a:headEnd/>
            <a:tailEnd/>
          </a:ln>
        </p:spPr>
        <p:txBody>
          <a:bodyPr wrap="none" anchor="ctr"/>
          <a:lstStyle>
            <a:lvl1pPr>
              <a:defRPr sz="2400">
                <a:solidFill>
                  <a:schemeClr val="tx1"/>
                </a:solidFill>
                <a:latin typeface="Comic Sans MS" charset="0"/>
                <a:ea typeface="ＭＳ Ｐゴシック" charset="-128"/>
              </a:defRPr>
            </a:lvl1pPr>
            <a:lvl2pPr marL="742950" indent="-285750">
              <a:defRPr sz="2400">
                <a:solidFill>
                  <a:schemeClr val="tx1"/>
                </a:solidFill>
                <a:latin typeface="Comic Sans MS" charset="0"/>
                <a:ea typeface="ＭＳ Ｐゴシック" charset="-128"/>
              </a:defRPr>
            </a:lvl2pPr>
            <a:lvl3pPr marL="1143000" indent="-228600">
              <a:defRPr sz="2400">
                <a:solidFill>
                  <a:schemeClr val="tx1"/>
                </a:solidFill>
                <a:latin typeface="Comic Sans MS" charset="0"/>
                <a:ea typeface="ＭＳ Ｐゴシック" charset="-128"/>
              </a:defRPr>
            </a:lvl3pPr>
            <a:lvl4pPr marL="1600200" indent="-228600">
              <a:defRPr sz="2400">
                <a:solidFill>
                  <a:schemeClr val="tx1"/>
                </a:solidFill>
                <a:latin typeface="Comic Sans MS" charset="0"/>
                <a:ea typeface="ＭＳ Ｐゴシック" charset="-128"/>
              </a:defRPr>
            </a:lvl4pPr>
            <a:lvl5pPr marL="2057400" indent="-228600">
              <a:defRPr sz="24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128"/>
              </a:defRPr>
            </a:lvl9pPr>
          </a:lstStyle>
          <a:p>
            <a:endParaRPr lang="it-IT" altLang="it-IT" sz="1100">
              <a:latin typeface="Tahoma" charset="0"/>
            </a:endParaRPr>
          </a:p>
        </p:txBody>
      </p:sp>
      <p:sp>
        <p:nvSpPr>
          <p:cNvPr id="11" name="Rectangle 8"/>
          <p:cNvSpPr>
            <a:spLocks noChangeArrowheads="1"/>
          </p:cNvSpPr>
          <p:nvPr/>
        </p:nvSpPr>
        <p:spPr bwMode="auto">
          <a:xfrm>
            <a:off x="4681856" y="2726738"/>
            <a:ext cx="1507225" cy="739775"/>
          </a:xfrm>
          <a:prstGeom prst="rect">
            <a:avLst/>
          </a:prstGeom>
          <a:noFill/>
          <a:ln w="9525">
            <a:noFill/>
            <a:miter lim="800000"/>
            <a:headEnd/>
            <a:tailEnd/>
          </a:ln>
          <a:effectLst/>
        </p:spPr>
        <p:txBody>
          <a:bodyPr wrap="square" lIns="92075" tIns="46038" rIns="92075" bIns="46038">
            <a:spAutoFit/>
          </a:bodyPr>
          <a:lstStyle>
            <a:lvl1pPr defTabSz="762000">
              <a:defRPr sz="2400">
                <a:solidFill>
                  <a:schemeClr val="tx1"/>
                </a:solidFill>
                <a:latin typeface="Comic Sans MS" charset="0"/>
                <a:ea typeface="ＭＳ Ｐゴシック" charset="-128"/>
              </a:defRPr>
            </a:lvl1pPr>
            <a:lvl2pPr marL="742950" indent="-285750" defTabSz="762000">
              <a:defRPr sz="2400">
                <a:solidFill>
                  <a:schemeClr val="tx1"/>
                </a:solidFill>
                <a:latin typeface="Comic Sans MS" charset="0"/>
                <a:ea typeface="ＭＳ Ｐゴシック" charset="-128"/>
              </a:defRPr>
            </a:lvl2pPr>
            <a:lvl3pPr marL="1143000" indent="-228600" defTabSz="762000">
              <a:defRPr sz="2400">
                <a:solidFill>
                  <a:schemeClr val="tx1"/>
                </a:solidFill>
                <a:latin typeface="Comic Sans MS" charset="0"/>
                <a:ea typeface="ＭＳ Ｐゴシック" charset="-128"/>
              </a:defRPr>
            </a:lvl3pPr>
            <a:lvl4pPr marL="1600200" indent="-228600" defTabSz="762000">
              <a:defRPr sz="2400">
                <a:solidFill>
                  <a:schemeClr val="tx1"/>
                </a:solidFill>
                <a:latin typeface="Comic Sans MS" charset="0"/>
                <a:ea typeface="ＭＳ Ｐゴシック" charset="-128"/>
              </a:defRPr>
            </a:lvl4pPr>
            <a:lvl5pPr marL="2057400" indent="-228600" defTabSz="762000">
              <a:defRPr sz="2400">
                <a:solidFill>
                  <a:schemeClr val="tx1"/>
                </a:solidFill>
                <a:latin typeface="Comic Sans MS" charset="0"/>
                <a:ea typeface="ＭＳ Ｐゴシック" charset="-128"/>
              </a:defRPr>
            </a:lvl5pPr>
            <a:lvl6pPr marL="2514600" indent="-228600" defTabSz="762000" eaLnBrk="0" fontAlgn="base" hangingPunct="0">
              <a:spcBef>
                <a:spcPct val="0"/>
              </a:spcBef>
              <a:spcAft>
                <a:spcPct val="0"/>
              </a:spcAft>
              <a:defRPr sz="2400">
                <a:solidFill>
                  <a:schemeClr val="tx1"/>
                </a:solidFill>
                <a:latin typeface="Comic Sans MS" charset="0"/>
                <a:ea typeface="ＭＳ Ｐゴシック" charset="-128"/>
              </a:defRPr>
            </a:lvl6pPr>
            <a:lvl7pPr marL="2971800" indent="-228600" defTabSz="762000" eaLnBrk="0" fontAlgn="base" hangingPunct="0">
              <a:spcBef>
                <a:spcPct val="0"/>
              </a:spcBef>
              <a:spcAft>
                <a:spcPct val="0"/>
              </a:spcAft>
              <a:defRPr sz="2400">
                <a:solidFill>
                  <a:schemeClr val="tx1"/>
                </a:solidFill>
                <a:latin typeface="Comic Sans MS" charset="0"/>
                <a:ea typeface="ＭＳ Ｐゴシック" charset="-128"/>
              </a:defRPr>
            </a:lvl7pPr>
            <a:lvl8pPr marL="3429000" indent="-228600" defTabSz="762000" eaLnBrk="0" fontAlgn="base" hangingPunct="0">
              <a:spcBef>
                <a:spcPct val="0"/>
              </a:spcBef>
              <a:spcAft>
                <a:spcPct val="0"/>
              </a:spcAft>
              <a:defRPr sz="2400">
                <a:solidFill>
                  <a:schemeClr val="tx1"/>
                </a:solidFill>
                <a:latin typeface="Comic Sans MS" charset="0"/>
                <a:ea typeface="ＭＳ Ｐゴシック" charset="-128"/>
              </a:defRPr>
            </a:lvl8pPr>
            <a:lvl9pPr marL="3886200" indent="-228600" defTabSz="762000" eaLnBrk="0" fontAlgn="base" hangingPunct="0">
              <a:spcBef>
                <a:spcPct val="0"/>
              </a:spcBef>
              <a:spcAft>
                <a:spcPct val="0"/>
              </a:spcAft>
              <a:defRPr sz="2400">
                <a:solidFill>
                  <a:schemeClr val="tx1"/>
                </a:solidFill>
                <a:latin typeface="Comic Sans MS" charset="0"/>
                <a:ea typeface="ＭＳ Ｐゴシック" charset="-128"/>
              </a:defRPr>
            </a:lvl9pPr>
          </a:lstStyle>
          <a:p>
            <a:r>
              <a:rPr lang="it-IT" altLang="it-IT" sz="1400" b="1" dirty="0">
                <a:solidFill>
                  <a:srgbClr val="DDDDDD"/>
                </a:solidFill>
                <a:effectLst>
                  <a:outerShdw blurRad="38100" dist="38100" dir="2700000" algn="tl">
                    <a:srgbClr val="FFFFFF"/>
                  </a:outerShdw>
                </a:effectLst>
                <a:latin typeface="Tahoma" charset="0"/>
              </a:rPr>
              <a:t>area con aumentata</a:t>
            </a:r>
          </a:p>
          <a:p>
            <a:r>
              <a:rPr lang="it-IT" altLang="it-IT" sz="1400" b="1" dirty="0">
                <a:solidFill>
                  <a:srgbClr val="DDDDDD"/>
                </a:solidFill>
                <a:effectLst>
                  <a:outerShdw blurRad="38100" dist="38100" dir="2700000" algn="tl">
                    <a:srgbClr val="FFFFFF"/>
                  </a:outerShdw>
                </a:effectLst>
                <a:latin typeface="Tahoma" charset="0"/>
              </a:rPr>
              <a:t>luminosità</a:t>
            </a:r>
          </a:p>
        </p:txBody>
      </p:sp>
      <p:sp>
        <p:nvSpPr>
          <p:cNvPr id="12" name="AutoShape 9"/>
          <p:cNvSpPr>
            <a:spLocks noChangeArrowheads="1"/>
          </p:cNvSpPr>
          <p:nvPr/>
        </p:nvSpPr>
        <p:spPr bwMode="auto">
          <a:xfrm>
            <a:off x="6066397" y="2895013"/>
            <a:ext cx="263525" cy="403225"/>
          </a:xfrm>
          <a:prstGeom prst="rightArrow">
            <a:avLst>
              <a:gd name="adj1" fmla="val 75009"/>
              <a:gd name="adj2" fmla="val 50005"/>
            </a:avLst>
          </a:prstGeom>
          <a:solidFill>
            <a:schemeClr val="accent1"/>
          </a:solidFill>
          <a:ln w="12700">
            <a:solidFill>
              <a:schemeClr val="tx1"/>
            </a:solidFill>
            <a:miter lim="800000"/>
            <a:headEnd/>
            <a:tailEnd/>
          </a:ln>
        </p:spPr>
        <p:txBody>
          <a:bodyPr wrap="none" anchor="ctr"/>
          <a:lstStyle>
            <a:lvl1pPr>
              <a:defRPr sz="2400">
                <a:solidFill>
                  <a:schemeClr val="tx1"/>
                </a:solidFill>
                <a:latin typeface="Comic Sans MS" charset="0"/>
                <a:ea typeface="ＭＳ Ｐゴシック" charset="-128"/>
              </a:defRPr>
            </a:lvl1pPr>
            <a:lvl2pPr marL="742950" indent="-285750">
              <a:defRPr sz="2400">
                <a:solidFill>
                  <a:schemeClr val="tx1"/>
                </a:solidFill>
                <a:latin typeface="Comic Sans MS" charset="0"/>
                <a:ea typeface="ＭＳ Ｐゴシック" charset="-128"/>
              </a:defRPr>
            </a:lvl2pPr>
            <a:lvl3pPr marL="1143000" indent="-228600">
              <a:defRPr sz="2400">
                <a:solidFill>
                  <a:schemeClr val="tx1"/>
                </a:solidFill>
                <a:latin typeface="Comic Sans MS" charset="0"/>
                <a:ea typeface="ＭＳ Ｐゴシック" charset="-128"/>
              </a:defRPr>
            </a:lvl3pPr>
            <a:lvl4pPr marL="1600200" indent="-228600">
              <a:defRPr sz="2400">
                <a:solidFill>
                  <a:schemeClr val="tx1"/>
                </a:solidFill>
                <a:latin typeface="Comic Sans MS" charset="0"/>
                <a:ea typeface="ＭＳ Ｐゴシック" charset="-128"/>
              </a:defRPr>
            </a:lvl4pPr>
            <a:lvl5pPr marL="2057400" indent="-228600">
              <a:defRPr sz="24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128"/>
              </a:defRPr>
            </a:lvl9pPr>
          </a:lstStyle>
          <a:p>
            <a:endParaRPr lang="it-IT" altLang="it-IT" sz="1100">
              <a:latin typeface="Tahoma" charset="0"/>
            </a:endParaRPr>
          </a:p>
        </p:txBody>
      </p:sp>
      <p:sp>
        <p:nvSpPr>
          <p:cNvPr id="13" name="AutoShape 10"/>
          <p:cNvSpPr>
            <a:spLocks noChangeArrowheads="1"/>
          </p:cNvSpPr>
          <p:nvPr/>
        </p:nvSpPr>
        <p:spPr bwMode="auto">
          <a:xfrm rot="19740000">
            <a:off x="7121697" y="2245726"/>
            <a:ext cx="328612" cy="390525"/>
          </a:xfrm>
          <a:prstGeom prst="leftArrow">
            <a:avLst>
              <a:gd name="adj1" fmla="val 75009"/>
              <a:gd name="adj2" fmla="val 49995"/>
            </a:avLst>
          </a:prstGeom>
          <a:solidFill>
            <a:schemeClr val="accent1"/>
          </a:solidFill>
          <a:ln w="12700">
            <a:solidFill>
              <a:schemeClr val="tx1"/>
            </a:solidFill>
            <a:miter lim="800000"/>
            <a:headEnd/>
            <a:tailEnd/>
          </a:ln>
        </p:spPr>
        <p:txBody>
          <a:bodyPr wrap="none" anchor="ctr"/>
          <a:lstStyle>
            <a:lvl1pPr>
              <a:defRPr sz="2400">
                <a:solidFill>
                  <a:schemeClr val="tx1"/>
                </a:solidFill>
                <a:latin typeface="Comic Sans MS" charset="0"/>
                <a:ea typeface="ＭＳ Ｐゴシック" charset="-128"/>
              </a:defRPr>
            </a:lvl1pPr>
            <a:lvl2pPr marL="742950" indent="-285750">
              <a:defRPr sz="2400">
                <a:solidFill>
                  <a:schemeClr val="tx1"/>
                </a:solidFill>
                <a:latin typeface="Comic Sans MS" charset="0"/>
                <a:ea typeface="ＭＳ Ｐゴシック" charset="-128"/>
              </a:defRPr>
            </a:lvl2pPr>
            <a:lvl3pPr marL="1143000" indent="-228600">
              <a:defRPr sz="2400">
                <a:solidFill>
                  <a:schemeClr val="tx1"/>
                </a:solidFill>
                <a:latin typeface="Comic Sans MS" charset="0"/>
                <a:ea typeface="ＭＳ Ｐゴシック" charset="-128"/>
              </a:defRPr>
            </a:lvl3pPr>
            <a:lvl4pPr marL="1600200" indent="-228600">
              <a:defRPr sz="2400">
                <a:solidFill>
                  <a:schemeClr val="tx1"/>
                </a:solidFill>
                <a:latin typeface="Comic Sans MS" charset="0"/>
                <a:ea typeface="ＭＳ Ｐゴシック" charset="-128"/>
              </a:defRPr>
            </a:lvl4pPr>
            <a:lvl5pPr marL="2057400" indent="-228600">
              <a:defRPr sz="24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128"/>
              </a:defRPr>
            </a:lvl9pPr>
          </a:lstStyle>
          <a:p>
            <a:endParaRPr lang="it-IT" altLang="it-IT" sz="1100">
              <a:latin typeface="Tahoma" charset="0"/>
            </a:endParaRPr>
          </a:p>
        </p:txBody>
      </p:sp>
      <p:sp>
        <p:nvSpPr>
          <p:cNvPr id="14" name="Rectangle 7"/>
          <p:cNvSpPr>
            <a:spLocks noChangeArrowheads="1"/>
          </p:cNvSpPr>
          <p:nvPr/>
        </p:nvSpPr>
        <p:spPr bwMode="auto">
          <a:xfrm>
            <a:off x="7220390" y="1655664"/>
            <a:ext cx="1752600" cy="954750"/>
          </a:xfrm>
          <a:prstGeom prst="rect">
            <a:avLst/>
          </a:prstGeom>
          <a:noFill/>
          <a:ln w="9525">
            <a:noFill/>
            <a:miter lim="800000"/>
            <a:headEnd/>
            <a:tailEnd/>
          </a:ln>
          <a:effectLst/>
        </p:spPr>
        <p:txBody>
          <a:bodyPr lIns="92075" tIns="46038" rIns="92075" bIns="46038">
            <a:spAutoFit/>
          </a:bodyPr>
          <a:lstStyle>
            <a:lvl1pPr defTabSz="762000">
              <a:defRPr sz="2400">
                <a:solidFill>
                  <a:schemeClr val="tx1"/>
                </a:solidFill>
                <a:latin typeface="Comic Sans MS" charset="0"/>
                <a:ea typeface="ＭＳ Ｐゴシック" charset="-128"/>
              </a:defRPr>
            </a:lvl1pPr>
            <a:lvl2pPr marL="742950" indent="-285750" defTabSz="762000">
              <a:defRPr sz="2400">
                <a:solidFill>
                  <a:schemeClr val="tx1"/>
                </a:solidFill>
                <a:latin typeface="Comic Sans MS" charset="0"/>
                <a:ea typeface="ＭＳ Ｐゴシック" charset="-128"/>
              </a:defRPr>
            </a:lvl2pPr>
            <a:lvl3pPr marL="1143000" indent="-228600" defTabSz="762000">
              <a:defRPr sz="2400">
                <a:solidFill>
                  <a:schemeClr val="tx1"/>
                </a:solidFill>
                <a:latin typeface="Comic Sans MS" charset="0"/>
                <a:ea typeface="ＭＳ Ｐゴシック" charset="-128"/>
              </a:defRPr>
            </a:lvl3pPr>
            <a:lvl4pPr marL="1600200" indent="-228600" defTabSz="762000">
              <a:defRPr sz="2400">
                <a:solidFill>
                  <a:schemeClr val="tx1"/>
                </a:solidFill>
                <a:latin typeface="Comic Sans MS" charset="0"/>
                <a:ea typeface="ＭＳ Ｐゴシック" charset="-128"/>
              </a:defRPr>
            </a:lvl4pPr>
            <a:lvl5pPr marL="2057400" indent="-228600" defTabSz="762000">
              <a:defRPr sz="2400">
                <a:solidFill>
                  <a:schemeClr val="tx1"/>
                </a:solidFill>
                <a:latin typeface="Comic Sans MS" charset="0"/>
                <a:ea typeface="ＭＳ Ｐゴシック" charset="-128"/>
              </a:defRPr>
            </a:lvl5pPr>
            <a:lvl6pPr marL="2514600" indent="-228600" defTabSz="762000" eaLnBrk="0" fontAlgn="base" hangingPunct="0">
              <a:spcBef>
                <a:spcPct val="0"/>
              </a:spcBef>
              <a:spcAft>
                <a:spcPct val="0"/>
              </a:spcAft>
              <a:defRPr sz="2400">
                <a:solidFill>
                  <a:schemeClr val="tx1"/>
                </a:solidFill>
                <a:latin typeface="Comic Sans MS" charset="0"/>
                <a:ea typeface="ＭＳ Ｐゴシック" charset="-128"/>
              </a:defRPr>
            </a:lvl6pPr>
            <a:lvl7pPr marL="2971800" indent="-228600" defTabSz="762000" eaLnBrk="0" fontAlgn="base" hangingPunct="0">
              <a:spcBef>
                <a:spcPct val="0"/>
              </a:spcBef>
              <a:spcAft>
                <a:spcPct val="0"/>
              </a:spcAft>
              <a:defRPr sz="2400">
                <a:solidFill>
                  <a:schemeClr val="tx1"/>
                </a:solidFill>
                <a:latin typeface="Comic Sans MS" charset="0"/>
                <a:ea typeface="ＭＳ Ｐゴシック" charset="-128"/>
              </a:defRPr>
            </a:lvl7pPr>
            <a:lvl8pPr marL="3429000" indent="-228600" defTabSz="762000" eaLnBrk="0" fontAlgn="base" hangingPunct="0">
              <a:spcBef>
                <a:spcPct val="0"/>
              </a:spcBef>
              <a:spcAft>
                <a:spcPct val="0"/>
              </a:spcAft>
              <a:defRPr sz="2400">
                <a:solidFill>
                  <a:schemeClr val="tx1"/>
                </a:solidFill>
                <a:latin typeface="Comic Sans MS" charset="0"/>
                <a:ea typeface="ＭＳ Ｐゴシック" charset="-128"/>
              </a:defRPr>
            </a:lvl8pPr>
            <a:lvl9pPr marL="3886200" indent="-228600" defTabSz="762000" eaLnBrk="0" fontAlgn="base" hangingPunct="0">
              <a:spcBef>
                <a:spcPct val="0"/>
              </a:spcBef>
              <a:spcAft>
                <a:spcPct val="0"/>
              </a:spcAft>
              <a:defRPr sz="2400">
                <a:solidFill>
                  <a:schemeClr val="tx1"/>
                </a:solidFill>
                <a:latin typeface="Comic Sans MS" charset="0"/>
                <a:ea typeface="ＭＳ Ｐゴシック" charset="-128"/>
              </a:defRPr>
            </a:lvl9pPr>
          </a:lstStyle>
          <a:p>
            <a:pPr algn="ctr"/>
            <a:r>
              <a:rPr lang="it-IT" altLang="it-IT" sz="1400" b="1" dirty="0">
                <a:solidFill>
                  <a:srgbClr val="DDDDDD"/>
                </a:solidFill>
                <a:effectLst>
                  <a:outerShdw blurRad="38100" dist="38100" dir="2700000" algn="tl">
                    <a:srgbClr val="FFFFFF"/>
                  </a:outerShdw>
                </a:effectLst>
                <a:latin typeface="Tahoma" charset="0"/>
              </a:rPr>
              <a:t>liquido (bile, urina) con bassa attenuazione ultrasonica</a:t>
            </a:r>
          </a:p>
        </p:txBody>
      </p:sp>
      <p:sp>
        <p:nvSpPr>
          <p:cNvPr id="15" name="CasellaDiTesto 14"/>
          <p:cNvSpPr txBox="1"/>
          <p:nvPr/>
        </p:nvSpPr>
        <p:spPr>
          <a:xfrm>
            <a:off x="349346" y="2236615"/>
            <a:ext cx="4081977" cy="1631216"/>
          </a:xfrm>
          <a:prstGeom prst="rect">
            <a:avLst/>
          </a:prstGeom>
          <a:noFill/>
        </p:spPr>
        <p:txBody>
          <a:bodyPr wrap="square" rtlCol="0">
            <a:spAutoFit/>
          </a:bodyPr>
          <a:lstStyle/>
          <a:p>
            <a:r>
              <a:rPr lang="it-IT" sz="2000" dirty="0"/>
              <a:t>Aumento localizzato dell’ampiezza degli echi che si verifica </a:t>
            </a:r>
            <a:r>
              <a:rPr lang="it-IT" sz="2000" dirty="0" err="1"/>
              <a:t>distalmente</a:t>
            </a:r>
            <a:r>
              <a:rPr lang="it-IT" sz="2000" dirty="0"/>
              <a:t> a strutture che causano bassa attenuazione del fascio incidente (liquidi)</a:t>
            </a:r>
          </a:p>
        </p:txBody>
      </p:sp>
      <p:sp>
        <p:nvSpPr>
          <p:cNvPr id="16" name="CasellaDiTesto 15"/>
          <p:cNvSpPr txBox="1"/>
          <p:nvPr/>
        </p:nvSpPr>
        <p:spPr>
          <a:xfrm>
            <a:off x="347001" y="4147476"/>
            <a:ext cx="4081977" cy="1015663"/>
          </a:xfrm>
          <a:prstGeom prst="rect">
            <a:avLst/>
          </a:prstGeom>
          <a:noFill/>
        </p:spPr>
        <p:txBody>
          <a:bodyPr wrap="square" rtlCol="0">
            <a:spAutoFit/>
          </a:bodyPr>
          <a:lstStyle/>
          <a:p>
            <a:r>
              <a:rPr lang="it-IT" sz="2000" dirty="0"/>
              <a:t>Appare sul monitor come un’area uniformemente </a:t>
            </a:r>
            <a:r>
              <a:rPr lang="it-IT" sz="2000" dirty="0" err="1"/>
              <a:t>iperecogena</a:t>
            </a:r>
            <a:r>
              <a:rPr lang="it-IT" sz="2000" dirty="0"/>
              <a:t> rispetto ai tessuti circostanti</a:t>
            </a:r>
          </a:p>
        </p:txBody>
      </p:sp>
    </p:spTree>
    <p:extLst>
      <p:ext uri="{BB962C8B-B14F-4D97-AF65-F5344CB8AC3E}">
        <p14:creationId xmlns:p14="http://schemas.microsoft.com/office/powerpoint/2010/main" val="1756526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a:spLocks noChangeArrowheads="1"/>
          </p:cNvSpPr>
          <p:nvPr/>
        </p:nvSpPr>
        <p:spPr bwMode="auto">
          <a:xfrm>
            <a:off x="602883" y="764956"/>
            <a:ext cx="177006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32146">
            <a:spAutoFit/>
          </a:bodyPr>
          <a:lstStyle>
            <a:lvl1pPr>
              <a:defRPr sz="2400">
                <a:solidFill>
                  <a:schemeClr val="tx1"/>
                </a:solidFill>
                <a:latin typeface="Comic Sans MS" charset="0"/>
                <a:ea typeface="ＭＳ Ｐゴシック" charset="-128"/>
              </a:defRPr>
            </a:lvl1pPr>
            <a:lvl2pPr marL="742950" indent="-285750">
              <a:defRPr sz="2400">
                <a:solidFill>
                  <a:schemeClr val="tx1"/>
                </a:solidFill>
                <a:latin typeface="Comic Sans MS" charset="0"/>
                <a:ea typeface="ＭＳ Ｐゴシック" charset="-128"/>
              </a:defRPr>
            </a:lvl2pPr>
            <a:lvl3pPr marL="1143000" indent="-228600">
              <a:defRPr sz="2400">
                <a:solidFill>
                  <a:schemeClr val="tx1"/>
                </a:solidFill>
                <a:latin typeface="Comic Sans MS" charset="0"/>
                <a:ea typeface="ＭＳ Ｐゴシック" charset="-128"/>
              </a:defRPr>
            </a:lvl3pPr>
            <a:lvl4pPr marL="1600200" indent="-228600">
              <a:defRPr sz="2400">
                <a:solidFill>
                  <a:schemeClr val="tx1"/>
                </a:solidFill>
                <a:latin typeface="Comic Sans MS" charset="0"/>
                <a:ea typeface="ＭＳ Ｐゴシック" charset="-128"/>
              </a:defRPr>
            </a:lvl4pPr>
            <a:lvl5pPr marL="2057400" indent="-228600">
              <a:defRPr sz="24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128"/>
              </a:defRPr>
            </a:lvl9pPr>
          </a:lstStyle>
          <a:p>
            <a:pPr>
              <a:lnSpc>
                <a:spcPts val="3163"/>
              </a:lnSpc>
            </a:pPr>
            <a:r>
              <a:rPr lang="en-US" altLang="zh-CN" sz="2800" b="1" dirty="0" err="1">
                <a:solidFill>
                  <a:schemeClr val="tx2">
                    <a:lumMod val="75000"/>
                  </a:schemeClr>
                </a:solidFill>
                <a:latin typeface="Gill Sans Semi" charset="0"/>
              </a:rPr>
              <a:t>Ambientali</a:t>
            </a:r>
            <a:endParaRPr lang="en-US" altLang="zh-CN" sz="2800" b="1" dirty="0">
              <a:solidFill>
                <a:schemeClr val="tx2">
                  <a:lumMod val="75000"/>
                </a:schemeClr>
              </a:solidFill>
              <a:latin typeface="Gill Sans Semi" charset="0"/>
            </a:endParaRPr>
          </a:p>
        </p:txBody>
      </p:sp>
      <p:sp>
        <p:nvSpPr>
          <p:cNvPr id="8" name="CasellaDiTesto 7"/>
          <p:cNvSpPr txBox="1"/>
          <p:nvPr/>
        </p:nvSpPr>
        <p:spPr>
          <a:xfrm>
            <a:off x="3277771" y="764956"/>
            <a:ext cx="4014175" cy="461665"/>
          </a:xfrm>
          <a:prstGeom prst="rect">
            <a:avLst/>
          </a:prstGeom>
          <a:noFill/>
        </p:spPr>
        <p:txBody>
          <a:bodyPr wrap="square" rtlCol="0">
            <a:spAutoFit/>
          </a:bodyPr>
          <a:lstStyle/>
          <a:p>
            <a:r>
              <a:rPr lang="it-IT" sz="2400" dirty="0"/>
              <a:t>Artefatti elettromagnetici</a:t>
            </a:r>
          </a:p>
        </p:txBody>
      </p:sp>
      <p:sp>
        <p:nvSpPr>
          <p:cNvPr id="9" name="CasellaDiTesto 8"/>
          <p:cNvSpPr txBox="1"/>
          <p:nvPr/>
        </p:nvSpPr>
        <p:spPr>
          <a:xfrm>
            <a:off x="3277771" y="1226847"/>
            <a:ext cx="5438559" cy="461665"/>
          </a:xfrm>
          <a:prstGeom prst="rect">
            <a:avLst/>
          </a:prstGeom>
          <a:noFill/>
        </p:spPr>
        <p:txBody>
          <a:bodyPr wrap="square" rtlCol="0">
            <a:spAutoFit/>
          </a:bodyPr>
          <a:lstStyle/>
          <a:p>
            <a:r>
              <a:rPr lang="it-IT" sz="2400" dirty="0"/>
              <a:t>Danneggiamento sonda o ecografo</a:t>
            </a:r>
          </a:p>
        </p:txBody>
      </p:sp>
      <p:pic>
        <p:nvPicPr>
          <p:cNvPr id="10" name="Immagine 2"/>
          <p:cNvPicPr>
            <a:picLocks noChangeAspect="1"/>
          </p:cNvPicPr>
          <p:nvPr/>
        </p:nvPicPr>
        <p:blipFill rotWithShape="1">
          <a:blip r:embed="rId2" cstate="print"/>
          <a:srcRect l="11036" t="17947" r="5465"/>
          <a:stretch/>
        </p:blipFill>
        <p:spPr bwMode="auto">
          <a:xfrm>
            <a:off x="4304714" y="1948168"/>
            <a:ext cx="4411617" cy="325096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1" name="CasellaDiTesto 10"/>
          <p:cNvSpPr txBox="1"/>
          <p:nvPr/>
        </p:nvSpPr>
        <p:spPr>
          <a:xfrm>
            <a:off x="602883" y="2588457"/>
            <a:ext cx="3504883" cy="2554545"/>
          </a:xfrm>
          <a:prstGeom prst="rect">
            <a:avLst/>
          </a:prstGeom>
          <a:noFill/>
        </p:spPr>
        <p:txBody>
          <a:bodyPr wrap="square" rtlCol="0">
            <a:spAutoFit/>
          </a:bodyPr>
          <a:lstStyle/>
          <a:p>
            <a:r>
              <a:rPr lang="it-IT" sz="2000" dirty="0"/>
              <a:t>L’attività delle apparecchiature in prossimità dell’ecografo come tosatrici, cellulari, generatori, trasformatori, possono causare interferenze elettromagnetiche responsabili di bande o flash luminosi, pulsatili o continui</a:t>
            </a:r>
          </a:p>
        </p:txBody>
      </p:sp>
    </p:spTree>
    <p:extLst>
      <p:ext uri="{BB962C8B-B14F-4D97-AF65-F5344CB8AC3E}">
        <p14:creationId xmlns:p14="http://schemas.microsoft.com/office/powerpoint/2010/main" val="414463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461847" y="281352"/>
            <a:ext cx="5430128" cy="523220"/>
          </a:xfrm>
          <a:prstGeom prst="rect">
            <a:avLst/>
          </a:prstGeom>
          <a:noFill/>
        </p:spPr>
        <p:txBody>
          <a:bodyPr wrap="square" rtlCol="0">
            <a:spAutoFit/>
          </a:bodyPr>
          <a:lstStyle/>
          <a:p>
            <a:r>
              <a:rPr lang="it-IT" sz="2800" b="1" dirty="0">
                <a:solidFill>
                  <a:schemeClr val="accent1"/>
                </a:solidFill>
              </a:rPr>
              <a:t>ARTEFATTI DA ATTENUAZIONE</a:t>
            </a:r>
          </a:p>
        </p:txBody>
      </p:sp>
      <p:pic>
        <p:nvPicPr>
          <p:cNvPr id="6" name="19.avi">
            <a:hlinkClick r:id="" action="ppaction://media"/>
          </p:cNvPr>
          <p:cNvPicPr>
            <a:picLocks noChangeAspect="1"/>
          </p:cNvPicPr>
          <p:nvPr/>
        </p:nvPicPr>
        <p:blipFill rotWithShape="1">
          <a:blip r:embed="rId2"/>
          <a:srcRect l="30793" t="18132" r="8849" b="20075"/>
          <a:stretch/>
        </p:blipFill>
        <p:spPr>
          <a:xfrm>
            <a:off x="708227" y="1378615"/>
            <a:ext cx="3507239" cy="271977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Immagine 6"/>
          <p:cNvPicPr>
            <a:picLocks noChangeAspect="1"/>
          </p:cNvPicPr>
          <p:nvPr/>
        </p:nvPicPr>
        <p:blipFill rotWithShape="1">
          <a:blip r:embed="rId3">
            <a:extLst>
              <a:ext uri="{28A0092B-C50C-407E-A947-70E740481C1C}">
                <a14:useLocalDpi xmlns:a14="http://schemas.microsoft.com/office/drawing/2010/main" val="0"/>
              </a:ext>
            </a:extLst>
          </a:blip>
          <a:srcRect l="6909" r="14442" b="10262"/>
          <a:stretch/>
        </p:blipFill>
        <p:spPr>
          <a:xfrm>
            <a:off x="5231997" y="1336714"/>
            <a:ext cx="3630649" cy="2761672"/>
          </a:xfrm>
          <a:prstGeom prst="rect">
            <a:avLst/>
          </a:prstGeom>
        </p:spPr>
      </p:pic>
      <p:sp>
        <p:nvSpPr>
          <p:cNvPr id="8" name="CasellaDiTesto 7"/>
          <p:cNvSpPr txBox="1"/>
          <p:nvPr/>
        </p:nvSpPr>
        <p:spPr>
          <a:xfrm>
            <a:off x="1801047" y="996909"/>
            <a:ext cx="1237573" cy="400110"/>
          </a:xfrm>
          <a:prstGeom prst="rect">
            <a:avLst/>
          </a:prstGeom>
          <a:noFill/>
        </p:spPr>
        <p:txBody>
          <a:bodyPr wrap="square" rtlCol="0">
            <a:spAutoFit/>
          </a:bodyPr>
          <a:lstStyle/>
          <a:p>
            <a:r>
              <a:rPr lang="it-IT" sz="2000">
                <a:solidFill>
                  <a:schemeClr val="tx2"/>
                </a:solidFill>
              </a:rPr>
              <a:t>Cistifellea</a:t>
            </a:r>
            <a:endParaRPr lang="it-IT" sz="2000" dirty="0">
              <a:solidFill>
                <a:schemeClr val="tx2"/>
              </a:solidFill>
            </a:endParaRPr>
          </a:p>
        </p:txBody>
      </p:sp>
      <p:sp>
        <p:nvSpPr>
          <p:cNvPr id="9" name="CasellaDiTesto 8"/>
          <p:cNvSpPr txBox="1"/>
          <p:nvPr/>
        </p:nvSpPr>
        <p:spPr>
          <a:xfrm>
            <a:off x="6497314" y="1022697"/>
            <a:ext cx="1549404" cy="400110"/>
          </a:xfrm>
          <a:prstGeom prst="rect">
            <a:avLst/>
          </a:prstGeom>
          <a:noFill/>
        </p:spPr>
        <p:txBody>
          <a:bodyPr wrap="square" rtlCol="0">
            <a:spAutoFit/>
          </a:bodyPr>
          <a:lstStyle/>
          <a:p>
            <a:r>
              <a:rPr lang="it-IT" sz="2000">
                <a:solidFill>
                  <a:schemeClr val="tx2"/>
                </a:solidFill>
              </a:rPr>
              <a:t>Cisti epatica</a:t>
            </a:r>
            <a:endParaRPr lang="it-IT" sz="2000" dirty="0">
              <a:solidFill>
                <a:schemeClr val="tx2"/>
              </a:solidFill>
            </a:endParaRPr>
          </a:p>
        </p:txBody>
      </p:sp>
      <p:sp>
        <p:nvSpPr>
          <p:cNvPr id="10" name="CasellaDiTesto 9"/>
          <p:cNvSpPr txBox="1"/>
          <p:nvPr/>
        </p:nvSpPr>
        <p:spPr>
          <a:xfrm>
            <a:off x="400928" y="5411226"/>
            <a:ext cx="8321042" cy="1015663"/>
          </a:xfrm>
          <a:prstGeom prst="rect">
            <a:avLst/>
          </a:prstGeom>
          <a:noFill/>
        </p:spPr>
        <p:txBody>
          <a:bodyPr wrap="square" rtlCol="0">
            <a:spAutoFit/>
          </a:bodyPr>
          <a:lstStyle/>
          <a:p>
            <a:r>
              <a:rPr lang="it-IT" sz="2000" dirty="0"/>
              <a:t>Utile per differenziare strutture cistiche da masse solide </a:t>
            </a:r>
            <a:r>
              <a:rPr lang="it-IT" sz="2000" dirty="0" err="1"/>
              <a:t>ipoecogene</a:t>
            </a:r>
            <a:r>
              <a:rPr lang="it-IT" sz="2000" dirty="0"/>
              <a:t>, come per esempio ascessi (che pur avendo un contenuto fluido hanno una densità simile agli organi parenchimatosi)</a:t>
            </a:r>
          </a:p>
        </p:txBody>
      </p:sp>
      <p:sp>
        <p:nvSpPr>
          <p:cNvPr id="11" name="CasellaDiTesto 10"/>
          <p:cNvSpPr txBox="1"/>
          <p:nvPr/>
        </p:nvSpPr>
        <p:spPr>
          <a:xfrm>
            <a:off x="398583" y="4874311"/>
            <a:ext cx="4947140" cy="400110"/>
          </a:xfrm>
          <a:prstGeom prst="rect">
            <a:avLst/>
          </a:prstGeom>
          <a:noFill/>
        </p:spPr>
        <p:txBody>
          <a:bodyPr wrap="square" rtlCol="0">
            <a:spAutoFit/>
          </a:bodyPr>
          <a:lstStyle/>
          <a:p>
            <a:r>
              <a:rPr lang="it-IT" sz="2000" dirty="0"/>
              <a:t>Quasi patognomonico </a:t>
            </a:r>
            <a:r>
              <a:rPr lang="it-IT" sz="2000"/>
              <a:t>di raccolte liquide</a:t>
            </a:r>
            <a:endParaRPr lang="it-IT" sz="2000" dirty="0"/>
          </a:p>
        </p:txBody>
      </p:sp>
    </p:spTree>
    <p:extLst>
      <p:ext uri="{BB962C8B-B14F-4D97-AF65-F5344CB8AC3E}">
        <p14:creationId xmlns:p14="http://schemas.microsoft.com/office/powerpoint/2010/main" val="1788216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03747" y="256638"/>
            <a:ext cx="4420867" cy="523220"/>
          </a:xfrm>
          <a:prstGeom prst="rect">
            <a:avLst/>
          </a:prstGeom>
          <a:noFill/>
        </p:spPr>
        <p:txBody>
          <a:bodyPr wrap="square" rtlCol="0">
            <a:spAutoFit/>
          </a:bodyPr>
          <a:lstStyle/>
          <a:p>
            <a:r>
              <a:rPr lang="it-IT" sz="2800" b="1" dirty="0">
                <a:solidFill>
                  <a:schemeClr val="accent1"/>
                </a:solidFill>
              </a:rPr>
              <a:t>ARTEFATTI DEL DOPPLER</a:t>
            </a:r>
          </a:p>
        </p:txBody>
      </p:sp>
      <p:sp>
        <p:nvSpPr>
          <p:cNvPr id="3" name="CasellaDiTesto 2"/>
          <p:cNvSpPr txBox="1"/>
          <p:nvPr/>
        </p:nvSpPr>
        <p:spPr>
          <a:xfrm>
            <a:off x="486285" y="758848"/>
            <a:ext cx="1645538" cy="400110"/>
          </a:xfrm>
          <a:prstGeom prst="rect">
            <a:avLst/>
          </a:prstGeom>
          <a:noFill/>
        </p:spPr>
        <p:txBody>
          <a:bodyPr wrap="square" rtlCol="0">
            <a:spAutoFit/>
          </a:bodyPr>
          <a:lstStyle/>
          <a:p>
            <a:r>
              <a:rPr lang="it-IT" sz="2000" b="1"/>
              <a:t>ALIASING</a:t>
            </a:r>
            <a:endParaRPr lang="it-IT" sz="2000" b="1" dirty="0"/>
          </a:p>
        </p:txBody>
      </p:sp>
      <p:sp>
        <p:nvSpPr>
          <p:cNvPr id="5" name="CasellaDiTesto 4"/>
          <p:cNvSpPr txBox="1"/>
          <p:nvPr/>
        </p:nvSpPr>
        <p:spPr>
          <a:xfrm>
            <a:off x="341933" y="1307993"/>
            <a:ext cx="5317188" cy="707886"/>
          </a:xfrm>
          <a:prstGeom prst="rect">
            <a:avLst/>
          </a:prstGeom>
          <a:noFill/>
        </p:spPr>
        <p:txBody>
          <a:bodyPr wrap="square" rtlCol="0">
            <a:spAutoFit/>
          </a:bodyPr>
          <a:lstStyle/>
          <a:p>
            <a:r>
              <a:rPr lang="en-GB" sz="2000" b="1" dirty="0" err="1">
                <a:solidFill>
                  <a:schemeClr val="accent1"/>
                </a:solidFill>
              </a:rPr>
              <a:t>Rappresentazione</a:t>
            </a:r>
            <a:r>
              <a:rPr lang="en-GB" sz="2000" b="1" dirty="0">
                <a:solidFill>
                  <a:schemeClr val="accent1"/>
                </a:solidFill>
              </a:rPr>
              <a:t> </a:t>
            </a:r>
            <a:r>
              <a:rPr lang="en-GB" sz="2000" b="1" dirty="0" err="1">
                <a:solidFill>
                  <a:schemeClr val="accent1"/>
                </a:solidFill>
              </a:rPr>
              <a:t>impropria</a:t>
            </a:r>
            <a:r>
              <a:rPr lang="en-GB" sz="2000" b="1" dirty="0">
                <a:solidFill>
                  <a:schemeClr val="accent1"/>
                </a:solidFill>
              </a:rPr>
              <a:t> </a:t>
            </a:r>
            <a:r>
              <a:rPr lang="en-GB" sz="2000" b="1" dirty="0" err="1">
                <a:solidFill>
                  <a:schemeClr val="accent1"/>
                </a:solidFill>
              </a:rPr>
              <a:t>dell’informazione</a:t>
            </a:r>
            <a:r>
              <a:rPr lang="en-GB" sz="2000" b="1" dirty="0">
                <a:solidFill>
                  <a:schemeClr val="accent1"/>
                </a:solidFill>
              </a:rPr>
              <a:t> </a:t>
            </a:r>
            <a:r>
              <a:rPr lang="en-GB" sz="2000" b="1" dirty="0" err="1">
                <a:solidFill>
                  <a:schemeClr val="accent1"/>
                </a:solidFill>
              </a:rPr>
              <a:t>campionata</a:t>
            </a:r>
            <a:r>
              <a:rPr lang="en-GB" sz="2000" b="1" dirty="0">
                <a:solidFill>
                  <a:schemeClr val="accent1"/>
                </a:solidFill>
              </a:rPr>
              <a:t> in </a:t>
            </a:r>
            <a:r>
              <a:rPr lang="en-GB" sz="2000" b="1" dirty="0" err="1">
                <a:solidFill>
                  <a:schemeClr val="accent1"/>
                </a:solidFill>
              </a:rPr>
              <a:t>maniera</a:t>
            </a:r>
            <a:r>
              <a:rPr lang="en-GB" sz="2000" b="1" dirty="0">
                <a:solidFill>
                  <a:schemeClr val="accent1"/>
                </a:solidFill>
              </a:rPr>
              <a:t> </a:t>
            </a:r>
            <a:r>
              <a:rPr lang="en-GB" sz="2000" b="1" dirty="0" err="1">
                <a:solidFill>
                  <a:schemeClr val="accent1"/>
                </a:solidFill>
              </a:rPr>
              <a:t>insufficiente</a:t>
            </a:r>
            <a:endParaRPr lang="it-IT" sz="2000" dirty="0">
              <a:solidFill>
                <a:schemeClr val="accent1"/>
              </a:solidFill>
            </a:endParaRPr>
          </a:p>
        </p:txBody>
      </p:sp>
      <p:sp>
        <p:nvSpPr>
          <p:cNvPr id="6" name="CasellaDiTesto 5"/>
          <p:cNvSpPr txBox="1"/>
          <p:nvPr/>
        </p:nvSpPr>
        <p:spPr>
          <a:xfrm>
            <a:off x="405044" y="2140795"/>
            <a:ext cx="5019570" cy="707886"/>
          </a:xfrm>
          <a:prstGeom prst="rect">
            <a:avLst/>
          </a:prstGeom>
          <a:noFill/>
        </p:spPr>
        <p:txBody>
          <a:bodyPr wrap="square" rtlCol="0">
            <a:spAutoFit/>
          </a:bodyPr>
          <a:lstStyle/>
          <a:p>
            <a:r>
              <a:rPr lang="it-IT" sz="2000" dirty="0"/>
              <a:t>Indotto da una velocità di flusso ematico molto elevata</a:t>
            </a:r>
          </a:p>
        </p:txBody>
      </p:sp>
      <p:sp>
        <p:nvSpPr>
          <p:cNvPr id="7" name="CasellaDiTesto 6"/>
          <p:cNvSpPr txBox="1"/>
          <p:nvPr/>
        </p:nvSpPr>
        <p:spPr>
          <a:xfrm>
            <a:off x="400928" y="2985176"/>
            <a:ext cx="2060919" cy="400110"/>
          </a:xfrm>
          <a:prstGeom prst="rect">
            <a:avLst/>
          </a:prstGeom>
          <a:noFill/>
        </p:spPr>
        <p:txBody>
          <a:bodyPr wrap="square" rtlCol="0">
            <a:spAutoFit/>
          </a:bodyPr>
          <a:lstStyle/>
          <a:p>
            <a:r>
              <a:rPr lang="it-IT" sz="2000" dirty="0"/>
              <a:t>Limite di </a:t>
            </a:r>
            <a:r>
              <a:rPr lang="it-IT" sz="2000" dirty="0" err="1"/>
              <a:t>Nyquist</a:t>
            </a:r>
            <a:endParaRPr lang="it-IT" sz="2000" dirty="0"/>
          </a:p>
        </p:txBody>
      </p:sp>
      <p:sp>
        <p:nvSpPr>
          <p:cNvPr id="8" name="CasellaDiTesto 7"/>
          <p:cNvSpPr txBox="1"/>
          <p:nvPr/>
        </p:nvSpPr>
        <p:spPr>
          <a:xfrm>
            <a:off x="2732245" y="2960465"/>
            <a:ext cx="5744496" cy="1015663"/>
          </a:xfrm>
          <a:prstGeom prst="rect">
            <a:avLst/>
          </a:prstGeom>
          <a:noFill/>
        </p:spPr>
        <p:txBody>
          <a:bodyPr wrap="square" rtlCol="0">
            <a:spAutoFit/>
          </a:bodyPr>
          <a:lstStyle/>
          <a:p>
            <a:r>
              <a:rPr lang="it-IT" sz="2000" dirty="0"/>
              <a:t>Massima variazione di frequenza (Doppler shift) che può essere interpretata correttamente nel Doppler Pulsato (compreso il Color Doppler) = ½ PRF</a:t>
            </a:r>
          </a:p>
        </p:txBody>
      </p:sp>
      <p:sp>
        <p:nvSpPr>
          <p:cNvPr id="9" name="CasellaDiTesto 8"/>
          <p:cNvSpPr txBox="1"/>
          <p:nvPr/>
        </p:nvSpPr>
        <p:spPr>
          <a:xfrm>
            <a:off x="421517" y="5140764"/>
            <a:ext cx="7956364" cy="400110"/>
          </a:xfrm>
          <a:prstGeom prst="rect">
            <a:avLst/>
          </a:prstGeom>
          <a:noFill/>
        </p:spPr>
        <p:txBody>
          <a:bodyPr wrap="square" rtlCol="0">
            <a:spAutoFit/>
          </a:bodyPr>
          <a:lstStyle/>
          <a:p>
            <a:r>
              <a:rPr lang="it-IT" sz="2000" dirty="0"/>
              <a:t>Quando il limite di </a:t>
            </a:r>
            <a:r>
              <a:rPr lang="it-IT" sz="2000" dirty="0" err="1"/>
              <a:t>Nyquist</a:t>
            </a:r>
            <a:r>
              <a:rPr lang="it-IT" sz="2000" dirty="0"/>
              <a:t> viene superato si ha il fenomeno di </a:t>
            </a:r>
            <a:r>
              <a:rPr lang="it-IT" sz="2000" dirty="0" err="1"/>
              <a:t>aliasing</a:t>
            </a:r>
            <a:endParaRPr lang="it-IT" sz="2000" dirty="0"/>
          </a:p>
        </p:txBody>
      </p:sp>
      <p:sp>
        <p:nvSpPr>
          <p:cNvPr id="10" name="CasellaDiTesto 9"/>
          <p:cNvSpPr txBox="1"/>
          <p:nvPr/>
        </p:nvSpPr>
        <p:spPr>
          <a:xfrm>
            <a:off x="402698" y="4057551"/>
            <a:ext cx="8080120" cy="1015663"/>
          </a:xfrm>
          <a:prstGeom prst="rect">
            <a:avLst/>
          </a:prstGeom>
          <a:noFill/>
        </p:spPr>
        <p:txBody>
          <a:bodyPr wrap="square" rtlCol="0">
            <a:spAutoFit/>
          </a:bodyPr>
          <a:lstStyle/>
          <a:p>
            <a:r>
              <a:rPr lang="it-IT" sz="2000" dirty="0"/>
              <a:t>Per una corretta interpretazione del flusso, l’intervallo tra un impulso e il seguente deve essere almeno il doppio della variazione massima di frequenza presente negli echi di ritorno</a:t>
            </a:r>
          </a:p>
        </p:txBody>
      </p:sp>
      <p:sp>
        <p:nvSpPr>
          <p:cNvPr id="2" name="Freccia destra 1"/>
          <p:cNvSpPr/>
          <p:nvPr/>
        </p:nvSpPr>
        <p:spPr>
          <a:xfrm>
            <a:off x="2409571" y="3002692"/>
            <a:ext cx="247135" cy="3336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a:off x="425633" y="5700936"/>
            <a:ext cx="7956364" cy="707886"/>
          </a:xfrm>
          <a:prstGeom prst="rect">
            <a:avLst/>
          </a:prstGeom>
          <a:noFill/>
        </p:spPr>
        <p:txBody>
          <a:bodyPr wrap="square" rtlCol="0">
            <a:spAutoFit/>
          </a:bodyPr>
          <a:lstStyle/>
          <a:p>
            <a:r>
              <a:rPr lang="it-IT" sz="2000" dirty="0"/>
              <a:t>L’intervallo tra un impulso e l’altro è troppo lento per registrare correttamente la variazione di frequenza prodotta da un flusso veloce</a:t>
            </a:r>
          </a:p>
        </p:txBody>
      </p:sp>
      <p:pic>
        <p:nvPicPr>
          <p:cNvPr id="12" name="Immagin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8290" y="321760"/>
            <a:ext cx="3148449" cy="2355073"/>
          </a:xfrm>
          <a:prstGeom prst="rect">
            <a:avLst/>
          </a:prstGeom>
        </p:spPr>
      </p:pic>
    </p:spTree>
    <p:extLst>
      <p:ext uri="{BB962C8B-B14F-4D97-AF65-F5344CB8AC3E}">
        <p14:creationId xmlns:p14="http://schemas.microsoft.com/office/powerpoint/2010/main" val="21148121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461847" y="281352"/>
            <a:ext cx="4420867" cy="523220"/>
          </a:xfrm>
          <a:prstGeom prst="rect">
            <a:avLst/>
          </a:prstGeom>
          <a:noFill/>
        </p:spPr>
        <p:txBody>
          <a:bodyPr wrap="square" rtlCol="0">
            <a:spAutoFit/>
          </a:bodyPr>
          <a:lstStyle/>
          <a:p>
            <a:r>
              <a:rPr lang="it-IT" sz="2800" b="1" dirty="0">
                <a:solidFill>
                  <a:schemeClr val="accent1"/>
                </a:solidFill>
              </a:rPr>
              <a:t>ARTEFATTI DEL DOPPLER</a:t>
            </a:r>
          </a:p>
        </p:txBody>
      </p:sp>
      <p:sp>
        <p:nvSpPr>
          <p:cNvPr id="5" name="CasellaDiTesto 4"/>
          <p:cNvSpPr txBox="1"/>
          <p:nvPr/>
        </p:nvSpPr>
        <p:spPr>
          <a:xfrm>
            <a:off x="520887" y="987934"/>
            <a:ext cx="1645538" cy="400110"/>
          </a:xfrm>
          <a:prstGeom prst="rect">
            <a:avLst/>
          </a:prstGeom>
          <a:noFill/>
        </p:spPr>
        <p:txBody>
          <a:bodyPr wrap="square" rtlCol="0">
            <a:spAutoFit/>
          </a:bodyPr>
          <a:lstStyle/>
          <a:p>
            <a:r>
              <a:rPr lang="it-IT" sz="2000" b="1" dirty="0"/>
              <a:t>ALIASING</a:t>
            </a:r>
          </a:p>
        </p:txBody>
      </p:sp>
      <p:sp>
        <p:nvSpPr>
          <p:cNvPr id="6" name="CasellaDiTesto 5"/>
          <p:cNvSpPr txBox="1"/>
          <p:nvPr/>
        </p:nvSpPr>
        <p:spPr>
          <a:xfrm>
            <a:off x="400928" y="1506854"/>
            <a:ext cx="5071404" cy="1938992"/>
          </a:xfrm>
          <a:prstGeom prst="rect">
            <a:avLst/>
          </a:prstGeom>
          <a:noFill/>
        </p:spPr>
        <p:txBody>
          <a:bodyPr wrap="square" rtlCol="0">
            <a:spAutoFit/>
          </a:bodyPr>
          <a:lstStyle/>
          <a:p>
            <a:r>
              <a:rPr lang="it-IT" sz="2000" dirty="0"/>
              <a:t>Le parti corrispondenti alle variazioni di frequenze più alte compaiono sul lato opposto della linea di base producendo spettri che non corrispondono al reale Doppler </a:t>
            </a:r>
            <a:r>
              <a:rPr lang="it-IT" sz="2000" dirty="0" err="1"/>
              <a:t>shift</a:t>
            </a:r>
            <a:r>
              <a:rPr lang="it-IT" sz="2000" dirty="0"/>
              <a:t>. La frequenza calcolata è molto più bassa rispetto a quella effettiva</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459" y="3550192"/>
            <a:ext cx="3910436" cy="2943227"/>
          </a:xfrm>
          <a:prstGeom prst="rect">
            <a:avLst/>
          </a:prstGeom>
        </p:spPr>
      </p:pic>
      <p:sp>
        <p:nvSpPr>
          <p:cNvPr id="7" name="CasellaDiTesto 6"/>
          <p:cNvSpPr txBox="1"/>
          <p:nvPr/>
        </p:nvSpPr>
        <p:spPr>
          <a:xfrm>
            <a:off x="4431323" y="4566511"/>
            <a:ext cx="4654062" cy="707886"/>
          </a:xfrm>
          <a:prstGeom prst="rect">
            <a:avLst/>
          </a:prstGeom>
          <a:noFill/>
        </p:spPr>
        <p:txBody>
          <a:bodyPr wrap="square" rtlCol="0">
            <a:spAutoFit/>
          </a:bodyPr>
          <a:lstStyle/>
          <a:p>
            <a:r>
              <a:rPr lang="it-IT" sz="2000" dirty="0"/>
              <a:t>PRF troppo bassa per visualizzare correttamente la velocità di flusso ematico</a:t>
            </a:r>
          </a:p>
        </p:txBody>
      </p:sp>
      <p:sp>
        <p:nvSpPr>
          <p:cNvPr id="8" name="CasellaDiTesto 7"/>
          <p:cNvSpPr txBox="1"/>
          <p:nvPr/>
        </p:nvSpPr>
        <p:spPr>
          <a:xfrm>
            <a:off x="4428977" y="5422298"/>
            <a:ext cx="4654062" cy="1323439"/>
          </a:xfrm>
          <a:prstGeom prst="rect">
            <a:avLst/>
          </a:prstGeom>
          <a:noFill/>
        </p:spPr>
        <p:txBody>
          <a:bodyPr wrap="square" rtlCol="0">
            <a:spAutoFit/>
          </a:bodyPr>
          <a:lstStyle/>
          <a:p>
            <a:r>
              <a:rPr lang="it-IT" sz="2000" dirty="0"/>
              <a:t>I segnali possono essere visualizzati come variazione negativa e apparire come “alieni”, ovvero frequenze più basse sull’immagine del Doppler spettrale</a:t>
            </a:r>
          </a:p>
        </p:txBody>
      </p:sp>
      <p:pic>
        <p:nvPicPr>
          <p:cNvPr id="11" name="Picture 10">
            <a:extLst>
              <a:ext uri="{FF2B5EF4-FFF2-40B4-BE49-F238E27FC236}">
                <a16:creationId xmlns:a16="http://schemas.microsoft.com/office/drawing/2014/main" id="{CFF35C54-260E-4703-BCBB-B70E45F783C4}"/>
              </a:ext>
            </a:extLst>
          </p:cNvPr>
          <p:cNvPicPr>
            <a:picLocks noChangeAspect="1"/>
          </p:cNvPicPr>
          <p:nvPr/>
        </p:nvPicPr>
        <p:blipFill>
          <a:blip r:embed="rId3"/>
          <a:stretch>
            <a:fillRect/>
          </a:stretch>
        </p:blipFill>
        <p:spPr>
          <a:xfrm>
            <a:off x="5820056" y="1506854"/>
            <a:ext cx="2923016" cy="2180378"/>
          </a:xfrm>
          <a:prstGeom prst="rect">
            <a:avLst/>
          </a:prstGeom>
        </p:spPr>
      </p:pic>
    </p:spTree>
    <p:extLst>
      <p:ext uri="{BB962C8B-B14F-4D97-AF65-F5344CB8AC3E}">
        <p14:creationId xmlns:p14="http://schemas.microsoft.com/office/powerpoint/2010/main" val="1699327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461847" y="281352"/>
            <a:ext cx="4420867" cy="523220"/>
          </a:xfrm>
          <a:prstGeom prst="rect">
            <a:avLst/>
          </a:prstGeom>
          <a:noFill/>
        </p:spPr>
        <p:txBody>
          <a:bodyPr wrap="square" rtlCol="0">
            <a:spAutoFit/>
          </a:bodyPr>
          <a:lstStyle/>
          <a:p>
            <a:r>
              <a:rPr lang="it-IT" sz="2800" b="1" dirty="0">
                <a:solidFill>
                  <a:schemeClr val="accent1"/>
                </a:solidFill>
              </a:rPr>
              <a:t>ARTEFATTI DEL DOPPLER</a:t>
            </a:r>
          </a:p>
        </p:txBody>
      </p:sp>
      <p:sp>
        <p:nvSpPr>
          <p:cNvPr id="7" name="CasellaDiTesto 6"/>
          <p:cNvSpPr txBox="1"/>
          <p:nvPr/>
        </p:nvSpPr>
        <p:spPr>
          <a:xfrm>
            <a:off x="1332043" y="683016"/>
            <a:ext cx="1645538" cy="400110"/>
          </a:xfrm>
          <a:prstGeom prst="rect">
            <a:avLst/>
          </a:prstGeom>
          <a:noFill/>
        </p:spPr>
        <p:txBody>
          <a:bodyPr wrap="square" rtlCol="0">
            <a:spAutoFit/>
          </a:bodyPr>
          <a:lstStyle/>
          <a:p>
            <a:r>
              <a:rPr lang="it-IT" sz="2000" b="1" dirty="0"/>
              <a:t>ALIASING</a:t>
            </a:r>
          </a:p>
        </p:txBody>
      </p:sp>
      <p:sp>
        <p:nvSpPr>
          <p:cNvPr id="8" name="CasellaDiTesto 7"/>
          <p:cNvSpPr txBox="1"/>
          <p:nvPr/>
        </p:nvSpPr>
        <p:spPr>
          <a:xfrm>
            <a:off x="415047" y="1073766"/>
            <a:ext cx="1217807" cy="400110"/>
          </a:xfrm>
          <a:prstGeom prst="rect">
            <a:avLst/>
          </a:prstGeom>
          <a:noFill/>
        </p:spPr>
        <p:txBody>
          <a:bodyPr wrap="square" rtlCol="0">
            <a:spAutoFit/>
          </a:bodyPr>
          <a:lstStyle/>
          <a:p>
            <a:r>
              <a:rPr lang="it-IT" sz="2000" dirty="0"/>
              <a:t>RIMEDI:</a:t>
            </a:r>
          </a:p>
        </p:txBody>
      </p:sp>
      <p:sp>
        <p:nvSpPr>
          <p:cNvPr id="9" name="CasellaDiTesto 8"/>
          <p:cNvSpPr txBox="1"/>
          <p:nvPr/>
        </p:nvSpPr>
        <p:spPr>
          <a:xfrm>
            <a:off x="416817" y="1523809"/>
            <a:ext cx="8080120" cy="400110"/>
          </a:xfrm>
          <a:prstGeom prst="rect">
            <a:avLst/>
          </a:prstGeom>
          <a:noFill/>
        </p:spPr>
        <p:txBody>
          <a:bodyPr wrap="square" rtlCol="0">
            <a:spAutoFit/>
          </a:bodyPr>
          <a:lstStyle/>
          <a:p>
            <a:pPr marL="342900" indent="-342900">
              <a:buFont typeface="Arial" charset="0"/>
              <a:buChar char="•"/>
            </a:pPr>
            <a:r>
              <a:rPr lang="it-IT" sz="2000" dirty="0"/>
              <a:t>Spostare la linea di base</a:t>
            </a:r>
          </a:p>
        </p:txBody>
      </p:sp>
      <p:sp>
        <p:nvSpPr>
          <p:cNvPr id="10" name="CasellaDiTesto 9"/>
          <p:cNvSpPr txBox="1"/>
          <p:nvPr/>
        </p:nvSpPr>
        <p:spPr>
          <a:xfrm>
            <a:off x="420933" y="1972771"/>
            <a:ext cx="6908386" cy="400110"/>
          </a:xfrm>
          <a:prstGeom prst="rect">
            <a:avLst/>
          </a:prstGeom>
          <a:noFill/>
        </p:spPr>
        <p:txBody>
          <a:bodyPr wrap="square" rtlCol="0">
            <a:spAutoFit/>
          </a:bodyPr>
          <a:lstStyle/>
          <a:p>
            <a:pPr marL="342900" indent="-342900">
              <a:buFont typeface="Arial" charset="0"/>
              <a:buChar char="•"/>
            </a:pPr>
            <a:r>
              <a:rPr lang="it-IT" sz="2000" dirty="0"/>
              <a:t>Aumentare la PRF (frequenza di ripetizione degli impulsi)</a:t>
            </a:r>
          </a:p>
        </p:txBody>
      </p:sp>
      <p:sp>
        <p:nvSpPr>
          <p:cNvPr id="11" name="CasellaDiTesto 10"/>
          <p:cNvSpPr txBox="1"/>
          <p:nvPr/>
        </p:nvSpPr>
        <p:spPr>
          <a:xfrm>
            <a:off x="425050" y="2421735"/>
            <a:ext cx="5940442" cy="400110"/>
          </a:xfrm>
          <a:prstGeom prst="rect">
            <a:avLst/>
          </a:prstGeom>
          <a:noFill/>
        </p:spPr>
        <p:txBody>
          <a:bodyPr wrap="square" rtlCol="0">
            <a:spAutoFit/>
          </a:bodyPr>
          <a:lstStyle/>
          <a:p>
            <a:pPr marL="342900" indent="-342900">
              <a:buFont typeface="Arial" charset="0"/>
              <a:buChar char="•"/>
            </a:pPr>
            <a:r>
              <a:rPr lang="it-IT" sz="2000" dirty="0"/>
              <a:t>Scegliere la frequenza più bassa di impulsi Doppler</a:t>
            </a:r>
          </a:p>
        </p:txBody>
      </p:sp>
      <p:sp>
        <p:nvSpPr>
          <p:cNvPr id="12" name="CasellaDiTesto 11"/>
          <p:cNvSpPr txBox="1"/>
          <p:nvPr/>
        </p:nvSpPr>
        <p:spPr>
          <a:xfrm>
            <a:off x="415047" y="3612706"/>
            <a:ext cx="8160542" cy="707886"/>
          </a:xfrm>
          <a:prstGeom prst="rect">
            <a:avLst/>
          </a:prstGeom>
          <a:noFill/>
        </p:spPr>
        <p:txBody>
          <a:bodyPr wrap="square" rtlCol="0">
            <a:spAutoFit/>
          </a:bodyPr>
          <a:lstStyle/>
          <a:p>
            <a:r>
              <a:rPr lang="it-IT" sz="2000" dirty="0"/>
              <a:t>A profondità ridotte è possibile mantenere un’elevata ripetizione di impulsi visto che gli echi tornano velocemente</a:t>
            </a:r>
          </a:p>
        </p:txBody>
      </p:sp>
      <p:sp>
        <p:nvSpPr>
          <p:cNvPr id="13" name="CasellaDiTesto 12"/>
          <p:cNvSpPr txBox="1"/>
          <p:nvPr/>
        </p:nvSpPr>
        <p:spPr>
          <a:xfrm>
            <a:off x="419163" y="4407662"/>
            <a:ext cx="8160542" cy="1015663"/>
          </a:xfrm>
          <a:prstGeom prst="rect">
            <a:avLst/>
          </a:prstGeom>
          <a:noFill/>
        </p:spPr>
        <p:txBody>
          <a:bodyPr wrap="square" rtlCol="0">
            <a:spAutoFit/>
          </a:bodyPr>
          <a:lstStyle/>
          <a:p>
            <a:r>
              <a:rPr lang="it-IT" sz="2000" dirty="0"/>
              <a:t>A profondità maggiori il ritmo degli impulsi deve essere più lento per poter ricevere l’eco di ritorno, prima che venga emesso l’impulso successivo, quindi le velocità massime che possono essere rilevate sono inferiori</a:t>
            </a:r>
          </a:p>
        </p:txBody>
      </p:sp>
      <p:sp>
        <p:nvSpPr>
          <p:cNvPr id="14" name="CasellaDiTesto 13"/>
          <p:cNvSpPr txBox="1"/>
          <p:nvPr/>
        </p:nvSpPr>
        <p:spPr>
          <a:xfrm>
            <a:off x="419163" y="5569196"/>
            <a:ext cx="8160542" cy="707886"/>
          </a:xfrm>
          <a:prstGeom prst="rect">
            <a:avLst/>
          </a:prstGeom>
          <a:noFill/>
        </p:spPr>
        <p:txBody>
          <a:bodyPr wrap="square" rtlCol="0">
            <a:spAutoFit/>
          </a:bodyPr>
          <a:lstStyle/>
          <a:p>
            <a:r>
              <a:rPr lang="it-IT" sz="2000" dirty="0"/>
              <a:t>Velocità di flusso elevate e vasi profondi richiedono l’uso del sistema Doppler continuo, a scapito della rilevazione della profondità</a:t>
            </a:r>
          </a:p>
        </p:txBody>
      </p:sp>
      <p:sp>
        <p:nvSpPr>
          <p:cNvPr id="2" name="CasellaDiTesto 10">
            <a:extLst>
              <a:ext uri="{FF2B5EF4-FFF2-40B4-BE49-F238E27FC236}">
                <a16:creationId xmlns:a16="http://schemas.microsoft.com/office/drawing/2014/main" id="{FA3466D1-D4FE-64B1-4A8F-A6E2EF1DF3C4}"/>
              </a:ext>
            </a:extLst>
          </p:cNvPr>
          <p:cNvSpPr txBox="1"/>
          <p:nvPr/>
        </p:nvSpPr>
        <p:spPr>
          <a:xfrm>
            <a:off x="415047" y="2821845"/>
            <a:ext cx="5940442" cy="400110"/>
          </a:xfrm>
          <a:prstGeom prst="rect">
            <a:avLst/>
          </a:prstGeom>
          <a:noFill/>
        </p:spPr>
        <p:txBody>
          <a:bodyPr wrap="square" rtlCol="0">
            <a:spAutoFit/>
          </a:bodyPr>
          <a:lstStyle/>
          <a:p>
            <a:pPr marL="342900" indent="-342900">
              <a:buFont typeface="Arial" charset="0"/>
              <a:buChar char="•"/>
            </a:pPr>
            <a:r>
              <a:rPr lang="it-IT" sz="2000" dirty="0"/>
              <a:t>Continuo e non pulsato </a:t>
            </a:r>
          </a:p>
        </p:txBody>
      </p:sp>
      <p:sp>
        <p:nvSpPr>
          <p:cNvPr id="3" name="CasellaDiTesto 10">
            <a:extLst>
              <a:ext uri="{FF2B5EF4-FFF2-40B4-BE49-F238E27FC236}">
                <a16:creationId xmlns:a16="http://schemas.microsoft.com/office/drawing/2014/main" id="{C65F63E9-D386-3DD1-2F29-9A1C76B80772}"/>
              </a:ext>
            </a:extLst>
          </p:cNvPr>
          <p:cNvSpPr txBox="1"/>
          <p:nvPr/>
        </p:nvSpPr>
        <p:spPr>
          <a:xfrm>
            <a:off x="415047" y="3217276"/>
            <a:ext cx="5940442" cy="400110"/>
          </a:xfrm>
          <a:prstGeom prst="rect">
            <a:avLst/>
          </a:prstGeom>
          <a:noFill/>
        </p:spPr>
        <p:txBody>
          <a:bodyPr wrap="square" rtlCol="0">
            <a:spAutoFit/>
          </a:bodyPr>
          <a:lstStyle/>
          <a:p>
            <a:pPr marL="342900" indent="-342900">
              <a:buFont typeface="Arial" charset="0"/>
              <a:buChar char="•"/>
            </a:pPr>
            <a:r>
              <a:rPr lang="it-IT" sz="2000" dirty="0"/>
              <a:t>Incremento Doppler angle</a:t>
            </a:r>
          </a:p>
        </p:txBody>
      </p:sp>
    </p:spTree>
    <p:extLst>
      <p:ext uri="{BB962C8B-B14F-4D97-AF65-F5344CB8AC3E}">
        <p14:creationId xmlns:p14="http://schemas.microsoft.com/office/powerpoint/2010/main" val="558708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461847" y="281352"/>
            <a:ext cx="4420867" cy="523220"/>
          </a:xfrm>
          <a:prstGeom prst="rect">
            <a:avLst/>
          </a:prstGeom>
          <a:noFill/>
        </p:spPr>
        <p:txBody>
          <a:bodyPr wrap="square" rtlCol="0">
            <a:spAutoFit/>
          </a:bodyPr>
          <a:lstStyle/>
          <a:p>
            <a:r>
              <a:rPr lang="it-IT" sz="2800" b="1" dirty="0">
                <a:solidFill>
                  <a:schemeClr val="accent1"/>
                </a:solidFill>
              </a:rPr>
              <a:t>ARTEFATTI DEL DOPPLER</a:t>
            </a:r>
          </a:p>
        </p:txBody>
      </p:sp>
      <p:sp>
        <p:nvSpPr>
          <p:cNvPr id="6" name="CasellaDiTesto 5"/>
          <p:cNvSpPr txBox="1"/>
          <p:nvPr/>
        </p:nvSpPr>
        <p:spPr>
          <a:xfrm>
            <a:off x="520887" y="1111504"/>
            <a:ext cx="5035851" cy="400110"/>
          </a:xfrm>
          <a:prstGeom prst="rect">
            <a:avLst/>
          </a:prstGeom>
          <a:noFill/>
        </p:spPr>
        <p:txBody>
          <a:bodyPr wrap="square" rtlCol="0">
            <a:spAutoFit/>
          </a:bodyPr>
          <a:lstStyle/>
          <a:p>
            <a:r>
              <a:rPr lang="it-IT" sz="2000" b="1" dirty="0"/>
              <a:t>ARTEFATTO </a:t>
            </a:r>
            <a:r>
              <a:rPr lang="it-IT" sz="2000" b="1"/>
              <a:t>DA SCINTILLIO (TWINKLING)</a:t>
            </a:r>
            <a:endParaRPr lang="it-IT" sz="2000" b="1" dirty="0"/>
          </a:p>
        </p:txBody>
      </p:sp>
      <p:sp>
        <p:nvSpPr>
          <p:cNvPr id="5" name="CasellaDiTesto 4"/>
          <p:cNvSpPr txBox="1"/>
          <p:nvPr/>
        </p:nvSpPr>
        <p:spPr>
          <a:xfrm>
            <a:off x="415047" y="1805955"/>
            <a:ext cx="8160542" cy="707886"/>
          </a:xfrm>
          <a:prstGeom prst="rect">
            <a:avLst/>
          </a:prstGeom>
          <a:noFill/>
        </p:spPr>
        <p:txBody>
          <a:bodyPr wrap="square" rtlCol="0">
            <a:spAutoFit/>
          </a:bodyPr>
          <a:lstStyle/>
          <a:p>
            <a:r>
              <a:rPr lang="it-IT" sz="2000" dirty="0"/>
              <a:t>Segnale di flusso colorato derivante da un’interfaccia altamente riflettente e </a:t>
            </a:r>
            <a:r>
              <a:rPr lang="it-IT" sz="2000" dirty="0" err="1"/>
              <a:t>iperecogena</a:t>
            </a:r>
            <a:r>
              <a:rPr lang="it-IT" sz="2000" dirty="0"/>
              <a:t>, come quella dei calcoli vescicali</a:t>
            </a:r>
          </a:p>
        </p:txBody>
      </p:sp>
      <p:sp>
        <p:nvSpPr>
          <p:cNvPr id="7" name="CasellaDiTesto 6"/>
          <p:cNvSpPr txBox="1"/>
          <p:nvPr/>
        </p:nvSpPr>
        <p:spPr>
          <a:xfrm>
            <a:off x="419163" y="2650336"/>
            <a:ext cx="8160542" cy="707886"/>
          </a:xfrm>
          <a:prstGeom prst="rect">
            <a:avLst/>
          </a:prstGeom>
          <a:noFill/>
        </p:spPr>
        <p:txBody>
          <a:bodyPr wrap="square" rtlCol="0">
            <a:spAutoFit/>
          </a:bodyPr>
          <a:lstStyle/>
          <a:p>
            <a:r>
              <a:rPr lang="it-IT" sz="2000" dirty="0"/>
              <a:t>Non si verifica sempre, ma più spesso quando la superficie di un calcolo è ruvida o irregolare</a:t>
            </a:r>
          </a:p>
        </p:txBody>
      </p:sp>
      <p:sp>
        <p:nvSpPr>
          <p:cNvPr id="8" name="CasellaDiTesto 7"/>
          <p:cNvSpPr txBox="1"/>
          <p:nvPr/>
        </p:nvSpPr>
        <p:spPr>
          <a:xfrm>
            <a:off x="423279" y="3403466"/>
            <a:ext cx="8160542" cy="400110"/>
          </a:xfrm>
          <a:prstGeom prst="rect">
            <a:avLst/>
          </a:prstGeom>
          <a:noFill/>
        </p:spPr>
        <p:txBody>
          <a:bodyPr wrap="square" rtlCol="0">
            <a:spAutoFit/>
          </a:bodyPr>
          <a:lstStyle/>
          <a:p>
            <a:r>
              <a:rPr lang="it-IT" sz="2000" dirty="0"/>
              <a:t>Si forma indipendentemente dalla composizione </a:t>
            </a:r>
            <a:r>
              <a:rPr lang="it-IT" sz="2000"/>
              <a:t>del calcolo</a:t>
            </a:r>
            <a:endParaRPr lang="it-IT" sz="2000" dirty="0"/>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497" y="3910605"/>
            <a:ext cx="3314700" cy="2440109"/>
          </a:xfrm>
          <a:prstGeom prst="rect">
            <a:avLst/>
          </a:prstGeom>
        </p:spPr>
      </p:pic>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1377" y="3916930"/>
            <a:ext cx="3256593" cy="2433784"/>
          </a:xfrm>
          <a:prstGeom prst="rect">
            <a:avLst/>
          </a:prstGeom>
        </p:spPr>
      </p:pic>
      <p:sp>
        <p:nvSpPr>
          <p:cNvPr id="9" name="CasellaDiTesto 8"/>
          <p:cNvSpPr txBox="1"/>
          <p:nvPr/>
        </p:nvSpPr>
        <p:spPr>
          <a:xfrm>
            <a:off x="3850225" y="6348500"/>
            <a:ext cx="2958353" cy="338554"/>
          </a:xfrm>
          <a:prstGeom prst="rect">
            <a:avLst/>
          </a:prstGeom>
          <a:noFill/>
        </p:spPr>
        <p:txBody>
          <a:bodyPr wrap="square" rtlCol="0">
            <a:spAutoFit/>
          </a:bodyPr>
          <a:lstStyle/>
          <a:p>
            <a:r>
              <a:rPr lang="it-IT" sz="1600" dirty="0"/>
              <a:t> Calcolo nel dotto biliare comune</a:t>
            </a:r>
          </a:p>
        </p:txBody>
      </p:sp>
    </p:spTree>
    <p:extLst>
      <p:ext uri="{BB962C8B-B14F-4D97-AF65-F5344CB8AC3E}">
        <p14:creationId xmlns:p14="http://schemas.microsoft.com/office/powerpoint/2010/main" val="780720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037" y="540346"/>
            <a:ext cx="7053542" cy="739220"/>
          </a:xfrm>
        </p:spPr>
        <p:txBody>
          <a:bodyPr>
            <a:normAutofit/>
          </a:bodyPr>
          <a:lstStyle/>
          <a:p>
            <a:r>
              <a:rPr lang="it-IT" sz="2400" b="1" dirty="0">
                <a:solidFill>
                  <a:schemeClr val="accent1"/>
                </a:solidFill>
              </a:rPr>
              <a:t>ANISOTROPISMO</a:t>
            </a:r>
            <a:endParaRPr lang="en-GB" sz="2400" dirty="0">
              <a:latin typeface="Calibri Light" panose="020F0302020204030204" pitchFamily="34" charset="0"/>
            </a:endParaRPr>
          </a:p>
        </p:txBody>
      </p:sp>
      <p:sp>
        <p:nvSpPr>
          <p:cNvPr id="3" name="Content Placeholder 2"/>
          <p:cNvSpPr>
            <a:spLocks noGrp="1"/>
          </p:cNvSpPr>
          <p:nvPr>
            <p:ph idx="1"/>
          </p:nvPr>
        </p:nvSpPr>
        <p:spPr>
          <a:xfrm>
            <a:off x="175334" y="1351247"/>
            <a:ext cx="8804089" cy="2203483"/>
          </a:xfrm>
        </p:spPr>
        <p:txBody>
          <a:bodyPr>
            <a:noAutofit/>
          </a:bodyPr>
          <a:lstStyle/>
          <a:p>
            <a:pPr algn="just">
              <a:spcBef>
                <a:spcPts val="0"/>
              </a:spcBef>
            </a:pPr>
            <a:r>
              <a:rPr lang="en-US" sz="1200" dirty="0"/>
              <a:t>This is the effect that </a:t>
            </a:r>
            <a:r>
              <a:rPr lang="en-US" sz="1200" b="1" dirty="0">
                <a:solidFill>
                  <a:schemeClr val="accent1"/>
                </a:solidFill>
              </a:rPr>
              <a:t>makes a smoothly reflective structure (most typically tendon fibers but sometimes also liver) appear bright when it runs at 90 Degrees to the ultrasound beam, but dark when the angle is changed</a:t>
            </a:r>
            <a:r>
              <a:rPr lang="en-US" sz="1200" dirty="0">
                <a:solidFill>
                  <a:schemeClr val="accent1"/>
                </a:solidFill>
              </a:rPr>
              <a:t>.</a:t>
            </a:r>
          </a:p>
          <a:p>
            <a:pPr lvl="1" algn="just">
              <a:spcBef>
                <a:spcPts val="0"/>
              </a:spcBef>
            </a:pPr>
            <a:r>
              <a:rPr lang="en-US" sz="1200" dirty="0"/>
              <a:t>The reason for this is that at particularly smooth boundaries (specular reflectors), the angle of reflection and incidence are the same, just as they are with a conventional mirror.  </a:t>
            </a:r>
          </a:p>
          <a:p>
            <a:pPr lvl="1" algn="just">
              <a:spcBef>
                <a:spcPts val="0"/>
              </a:spcBef>
            </a:pPr>
            <a:r>
              <a:rPr lang="en-US" sz="1200" dirty="0"/>
              <a:t>However </a:t>
            </a:r>
            <a:r>
              <a:rPr lang="en-US" sz="1200" b="1" dirty="0">
                <a:solidFill>
                  <a:schemeClr val="accent1"/>
                </a:solidFill>
              </a:rPr>
              <a:t>when the beam strikes such a boundary at an angle, the reflected beam will miss the probe</a:t>
            </a:r>
            <a:r>
              <a:rPr lang="en-US" sz="1200" dirty="0"/>
              <a:t>.</a:t>
            </a:r>
          </a:p>
          <a:p>
            <a:pPr lvl="1" algn="just">
              <a:spcBef>
                <a:spcPts val="0"/>
              </a:spcBef>
            </a:pPr>
            <a:r>
              <a:rPr lang="en-US" sz="1200" dirty="0"/>
              <a:t>Thus the probe will only receive the reflected sound if the beam strikes the surface at a right angle.</a:t>
            </a:r>
          </a:p>
          <a:p>
            <a:pPr algn="just">
              <a:spcBef>
                <a:spcPts val="0"/>
              </a:spcBef>
            </a:pPr>
            <a:r>
              <a:rPr lang="en-US" sz="1200" b="1" dirty="0">
                <a:solidFill>
                  <a:schemeClr val="accent1"/>
                </a:solidFill>
              </a:rPr>
              <a:t>This effect can lead to visualization of artificial hypoechoic areas within tendons.</a:t>
            </a:r>
          </a:p>
          <a:p>
            <a:pPr algn="just">
              <a:spcBef>
                <a:spcPts val="0"/>
              </a:spcBef>
            </a:pPr>
            <a:r>
              <a:rPr lang="en-US" sz="1200" dirty="0"/>
              <a:t>Prevention:</a:t>
            </a:r>
            <a:endParaRPr lang="en-GB" sz="1200" dirty="0"/>
          </a:p>
          <a:p>
            <a:pPr lvl="1" algn="just">
              <a:spcBef>
                <a:spcPts val="0"/>
              </a:spcBef>
            </a:pPr>
            <a:r>
              <a:rPr lang="en-US" sz="1200" b="1" dirty="0">
                <a:solidFill>
                  <a:schemeClr val="accent1"/>
                </a:solidFill>
              </a:rPr>
              <a:t>Alter angle to attempt to be more perpendicular to the tissue to avoid the artefact</a:t>
            </a:r>
            <a:endParaRPr lang="en-GB" sz="1200" b="1" dirty="0">
              <a:solidFill>
                <a:schemeClr val="accent1"/>
              </a:solidFill>
            </a:endParaRPr>
          </a:p>
          <a:p>
            <a:pPr lvl="1">
              <a:spcBef>
                <a:spcPts val="0"/>
              </a:spcBef>
            </a:pPr>
            <a:r>
              <a:rPr lang="en-US" sz="1200" b="1" dirty="0">
                <a:solidFill>
                  <a:schemeClr val="accent1"/>
                </a:solidFill>
              </a:rPr>
              <a:t>Scan from many different angles</a:t>
            </a:r>
            <a:br>
              <a:rPr lang="en-US" sz="1200" b="1" dirty="0">
                <a:solidFill>
                  <a:srgbClr val="FF0000"/>
                </a:solidFill>
              </a:rPr>
            </a:br>
            <a:endParaRPr lang="en-US" sz="1200" b="1" dirty="0">
              <a:solidFill>
                <a:srgbClr val="FF0000"/>
              </a:solidFill>
            </a:endParaRP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5334" y="3679698"/>
            <a:ext cx="2804174" cy="198331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51190"/>
          <a:stretch/>
        </p:blipFill>
        <p:spPr bwMode="auto">
          <a:xfrm>
            <a:off x="3144390" y="3802967"/>
            <a:ext cx="2855219" cy="18551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descr="Screen Clipping"/>
          <p:cNvPicPr>
            <a:picLocks noChangeAspect="1"/>
          </p:cNvPicPr>
          <p:nvPr/>
        </p:nvPicPr>
        <p:blipFill rotWithShape="1">
          <a:blip r:embed="rId4">
            <a:extLst>
              <a:ext uri="{28A0092B-C50C-407E-A947-70E740481C1C}">
                <a14:useLocalDpi xmlns:a14="http://schemas.microsoft.com/office/drawing/2010/main" val="0"/>
              </a:ext>
            </a:extLst>
          </a:blip>
          <a:srcRect l="51352"/>
          <a:stretch/>
        </p:blipFill>
        <p:spPr>
          <a:xfrm>
            <a:off x="6164492" y="3758009"/>
            <a:ext cx="2804174" cy="1826691"/>
          </a:xfrm>
          <a:prstGeom prst="rect">
            <a:avLst/>
          </a:prstGeom>
        </p:spPr>
      </p:pic>
    </p:spTree>
    <p:extLst>
      <p:ext uri="{BB962C8B-B14F-4D97-AF65-F5344CB8AC3E}">
        <p14:creationId xmlns:p14="http://schemas.microsoft.com/office/powerpoint/2010/main" val="9597400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 sure there's a logical explanation of how the cat got in there!!! -  Imgflip">
            <a:extLst>
              <a:ext uri="{FF2B5EF4-FFF2-40B4-BE49-F238E27FC236}">
                <a16:creationId xmlns:a16="http://schemas.microsoft.com/office/drawing/2014/main" id="{31E55BCE-E9D2-3E63-5EED-E2195F6870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5613" y="872490"/>
            <a:ext cx="6821917" cy="511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a:spLocks noChangeArrowheads="1"/>
          </p:cNvSpPr>
          <p:nvPr/>
        </p:nvSpPr>
        <p:spPr bwMode="auto">
          <a:xfrm>
            <a:off x="696767" y="381559"/>
            <a:ext cx="3551677" cy="40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32146">
            <a:spAutoFit/>
          </a:bodyPr>
          <a:lstStyle>
            <a:lvl1pPr>
              <a:defRPr sz="2400">
                <a:solidFill>
                  <a:schemeClr val="tx1"/>
                </a:solidFill>
                <a:latin typeface="Comic Sans MS" charset="0"/>
                <a:ea typeface="ＭＳ Ｐゴシック" charset="-128"/>
              </a:defRPr>
            </a:lvl1pPr>
            <a:lvl2pPr marL="742950" indent="-285750">
              <a:defRPr sz="2400">
                <a:solidFill>
                  <a:schemeClr val="tx1"/>
                </a:solidFill>
                <a:latin typeface="Comic Sans MS" charset="0"/>
                <a:ea typeface="ＭＳ Ｐゴシック" charset="-128"/>
              </a:defRPr>
            </a:lvl2pPr>
            <a:lvl3pPr marL="1143000" indent="-228600">
              <a:defRPr sz="2400">
                <a:solidFill>
                  <a:schemeClr val="tx1"/>
                </a:solidFill>
                <a:latin typeface="Comic Sans MS" charset="0"/>
                <a:ea typeface="ＭＳ Ｐゴシック" charset="-128"/>
              </a:defRPr>
            </a:lvl3pPr>
            <a:lvl4pPr marL="1600200" indent="-228600">
              <a:defRPr sz="2400">
                <a:solidFill>
                  <a:schemeClr val="tx1"/>
                </a:solidFill>
                <a:latin typeface="Comic Sans MS" charset="0"/>
                <a:ea typeface="ＭＳ Ｐゴシック" charset="-128"/>
              </a:defRPr>
            </a:lvl4pPr>
            <a:lvl5pPr marL="2057400" indent="-228600">
              <a:defRPr sz="24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128"/>
              </a:defRPr>
            </a:lvl9pPr>
          </a:lstStyle>
          <a:p>
            <a:pPr>
              <a:lnSpc>
                <a:spcPts val="2888"/>
              </a:lnSpc>
            </a:pPr>
            <a:r>
              <a:rPr lang="en-US" altLang="zh-CN" sz="2800" b="1" dirty="0" err="1">
                <a:solidFill>
                  <a:schemeClr val="tx2">
                    <a:lumMod val="75000"/>
                  </a:schemeClr>
                </a:solidFill>
                <a:latin typeface="Gill Sans Semi" charset="0"/>
              </a:rPr>
              <a:t>Operatore</a:t>
            </a:r>
            <a:r>
              <a:rPr lang="en-US" altLang="zh-CN" sz="2800" b="1" dirty="0">
                <a:solidFill>
                  <a:schemeClr val="tx2">
                    <a:lumMod val="75000"/>
                  </a:schemeClr>
                </a:solidFill>
                <a:latin typeface="Gill Sans Semi" charset="0"/>
              </a:rPr>
              <a:t> </a:t>
            </a:r>
            <a:r>
              <a:rPr lang="en-US" altLang="zh-CN" sz="2800" b="1" dirty="0" err="1">
                <a:solidFill>
                  <a:schemeClr val="tx2">
                    <a:lumMod val="75000"/>
                  </a:schemeClr>
                </a:solidFill>
                <a:latin typeface="Gill Sans Semi" charset="0"/>
              </a:rPr>
              <a:t>dipendenti</a:t>
            </a:r>
            <a:endParaRPr lang="en-US" altLang="zh-CN" sz="2800" b="1" dirty="0">
              <a:solidFill>
                <a:schemeClr val="tx2">
                  <a:lumMod val="75000"/>
                </a:schemeClr>
              </a:solidFill>
              <a:latin typeface="Gill Sans Semi" charset="0"/>
            </a:endParaRPr>
          </a:p>
        </p:txBody>
      </p:sp>
      <p:sp>
        <p:nvSpPr>
          <p:cNvPr id="5" name="CasellaDiTesto 4"/>
          <p:cNvSpPr txBox="1"/>
          <p:nvPr/>
        </p:nvSpPr>
        <p:spPr>
          <a:xfrm>
            <a:off x="365759" y="1133045"/>
            <a:ext cx="5664337" cy="461665"/>
          </a:xfrm>
          <a:prstGeom prst="rect">
            <a:avLst/>
          </a:prstGeom>
          <a:noFill/>
        </p:spPr>
        <p:txBody>
          <a:bodyPr wrap="square" rtlCol="0">
            <a:spAutoFit/>
          </a:bodyPr>
          <a:lstStyle/>
          <a:p>
            <a:r>
              <a:rPr lang="it-IT" sz="2400" b="1" dirty="0"/>
              <a:t>Inadeguata preparazione del paziente</a:t>
            </a:r>
          </a:p>
        </p:txBody>
      </p:sp>
      <p:sp>
        <p:nvSpPr>
          <p:cNvPr id="9" name="CasellaDiTesto 8"/>
          <p:cNvSpPr txBox="1"/>
          <p:nvPr/>
        </p:nvSpPr>
        <p:spPr>
          <a:xfrm>
            <a:off x="363412" y="2323836"/>
            <a:ext cx="8682110" cy="3170099"/>
          </a:xfrm>
          <a:prstGeom prst="rect">
            <a:avLst/>
          </a:prstGeom>
          <a:noFill/>
        </p:spPr>
        <p:txBody>
          <a:bodyPr wrap="square" rtlCol="0">
            <a:spAutoFit/>
          </a:bodyPr>
          <a:lstStyle/>
          <a:p>
            <a:r>
              <a:rPr lang="it-IT" sz="2000" dirty="0"/>
              <a:t>Immagini scure, </a:t>
            </a:r>
            <a:r>
              <a:rPr lang="it-IT" sz="2000" dirty="0" err="1"/>
              <a:t>ecostrutture</a:t>
            </a:r>
            <a:r>
              <a:rPr lang="it-IT" sz="2000" dirty="0"/>
              <a:t> grossolane e margini non definiti. </a:t>
            </a:r>
          </a:p>
          <a:p>
            <a:endParaRPr lang="it-IT" sz="2000" dirty="0"/>
          </a:p>
          <a:p>
            <a:r>
              <a:rPr lang="it-IT" sz="2000" dirty="0"/>
              <a:t>L’aria a contatto con la superficie della sonda impedisce la propagazione degli ultrasuoni e non permette di acquisire immagini adeguate del paziente. Molta aria è intrappolata tra le ciocche di pelo. </a:t>
            </a:r>
          </a:p>
          <a:p>
            <a:endParaRPr lang="it-IT" sz="2000" dirty="0"/>
          </a:p>
          <a:p>
            <a:r>
              <a:rPr lang="it-IT" sz="2000" dirty="0"/>
              <a:t>RIMEDI:</a:t>
            </a:r>
          </a:p>
          <a:p>
            <a:r>
              <a:rPr lang="it-IT" sz="2000" dirty="0"/>
              <a:t>Rasare accuratamente la zona da studiare</a:t>
            </a:r>
          </a:p>
          <a:p>
            <a:r>
              <a:rPr lang="it-IT" sz="2000" dirty="0"/>
              <a:t>Sgrassare la cute con alcool per eliminare impurità e sporcizia </a:t>
            </a:r>
          </a:p>
          <a:p>
            <a:r>
              <a:rPr lang="it-IT" sz="2000" dirty="0"/>
              <a:t>Applicare un copioso strato di gel </a:t>
            </a:r>
          </a:p>
        </p:txBody>
      </p:sp>
    </p:spTree>
    <p:extLst>
      <p:ext uri="{BB962C8B-B14F-4D97-AF65-F5344CB8AC3E}">
        <p14:creationId xmlns:p14="http://schemas.microsoft.com/office/powerpoint/2010/main" val="420148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63412" y="1167009"/>
            <a:ext cx="5601290" cy="461665"/>
          </a:xfrm>
          <a:prstGeom prst="rect">
            <a:avLst/>
          </a:prstGeom>
          <a:noFill/>
        </p:spPr>
        <p:txBody>
          <a:bodyPr wrap="square" rtlCol="0">
            <a:spAutoFit/>
          </a:bodyPr>
          <a:lstStyle/>
          <a:p>
            <a:r>
              <a:rPr lang="it-IT" sz="2400" b="1" dirty="0"/>
              <a:t>Eccessiva inclinazione della sonda</a:t>
            </a:r>
          </a:p>
        </p:txBody>
      </p:sp>
      <p:sp>
        <p:nvSpPr>
          <p:cNvPr id="5" name="CasellaDiTesto 4"/>
          <p:cNvSpPr txBox="1"/>
          <p:nvPr/>
        </p:nvSpPr>
        <p:spPr>
          <a:xfrm>
            <a:off x="363412" y="1955331"/>
            <a:ext cx="8682110" cy="4401205"/>
          </a:xfrm>
          <a:prstGeom prst="rect">
            <a:avLst/>
          </a:prstGeom>
          <a:noFill/>
        </p:spPr>
        <p:txBody>
          <a:bodyPr wrap="square" rtlCol="0">
            <a:spAutoFit/>
          </a:bodyPr>
          <a:lstStyle/>
          <a:p>
            <a:r>
              <a:rPr lang="it-IT" sz="2000" dirty="0"/>
              <a:t>Rispetto alla struttura da indagare </a:t>
            </a:r>
          </a:p>
          <a:p>
            <a:endParaRPr lang="it-IT" sz="2000" dirty="0"/>
          </a:p>
          <a:p>
            <a:r>
              <a:rPr lang="it-IT" sz="2000" dirty="0"/>
              <a:t>In strutture non omogenee, si notano aree focali </a:t>
            </a:r>
            <a:r>
              <a:rPr lang="it-IT" sz="2000" dirty="0" err="1"/>
              <a:t>ipoecogene</a:t>
            </a:r>
            <a:r>
              <a:rPr lang="it-IT" sz="2000" dirty="0"/>
              <a:t> e con </a:t>
            </a:r>
            <a:r>
              <a:rPr lang="it-IT" sz="2000" dirty="0" err="1"/>
              <a:t>ecostruttura</a:t>
            </a:r>
            <a:r>
              <a:rPr lang="it-IT" sz="2000" dirty="0"/>
              <a:t> grossolana. Evidente soprattutto nelle sonde lineari</a:t>
            </a:r>
          </a:p>
          <a:p>
            <a:endParaRPr lang="it-IT" sz="2000" dirty="0"/>
          </a:p>
          <a:p>
            <a:r>
              <a:rPr lang="it-IT" sz="2000" dirty="0"/>
              <a:t>Gli echi di ritorno non riescono a raggiungere i cristalli piezoelettrici e quindi si ha la formazione di un’immagine povera di dettagli</a:t>
            </a:r>
          </a:p>
          <a:p>
            <a:endParaRPr lang="it-IT" sz="2000" dirty="0"/>
          </a:p>
          <a:p>
            <a:r>
              <a:rPr lang="it-IT" sz="2000" dirty="0"/>
              <a:t>RIMEDI:</a:t>
            </a:r>
          </a:p>
          <a:p>
            <a:r>
              <a:rPr lang="it-IT" sz="2000" dirty="0"/>
              <a:t>Posizionare sempre la sonda il più ortogonalmente possibile rispetto alla struttura</a:t>
            </a:r>
          </a:p>
          <a:p>
            <a:r>
              <a:rPr lang="it-IT" sz="2000" dirty="0"/>
              <a:t>Se l’area </a:t>
            </a:r>
            <a:r>
              <a:rPr lang="it-IT" sz="2000" dirty="0" err="1"/>
              <a:t>ipoecogena</a:t>
            </a:r>
            <a:r>
              <a:rPr lang="it-IT" sz="2000" dirty="0"/>
              <a:t> è veramente una lesione, deve essere presente in almeno due piani di scansione ortogonali e persistere anche con moderate inclinazioni della sonda</a:t>
            </a:r>
          </a:p>
        </p:txBody>
      </p:sp>
      <p:sp>
        <p:nvSpPr>
          <p:cNvPr id="6" name="TextBox 1"/>
          <p:cNvSpPr txBox="1">
            <a:spLocks noChangeArrowheads="1"/>
          </p:cNvSpPr>
          <p:nvPr/>
        </p:nvSpPr>
        <p:spPr bwMode="auto">
          <a:xfrm>
            <a:off x="696767" y="381559"/>
            <a:ext cx="3551677" cy="40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32146">
            <a:spAutoFit/>
          </a:bodyPr>
          <a:lstStyle>
            <a:lvl1pPr>
              <a:defRPr sz="2400">
                <a:solidFill>
                  <a:schemeClr val="tx1"/>
                </a:solidFill>
                <a:latin typeface="Comic Sans MS" charset="0"/>
                <a:ea typeface="ＭＳ Ｐゴシック" charset="-128"/>
              </a:defRPr>
            </a:lvl1pPr>
            <a:lvl2pPr marL="742950" indent="-285750">
              <a:defRPr sz="2400">
                <a:solidFill>
                  <a:schemeClr val="tx1"/>
                </a:solidFill>
                <a:latin typeface="Comic Sans MS" charset="0"/>
                <a:ea typeface="ＭＳ Ｐゴシック" charset="-128"/>
              </a:defRPr>
            </a:lvl2pPr>
            <a:lvl3pPr marL="1143000" indent="-228600">
              <a:defRPr sz="2400">
                <a:solidFill>
                  <a:schemeClr val="tx1"/>
                </a:solidFill>
                <a:latin typeface="Comic Sans MS" charset="0"/>
                <a:ea typeface="ＭＳ Ｐゴシック" charset="-128"/>
              </a:defRPr>
            </a:lvl3pPr>
            <a:lvl4pPr marL="1600200" indent="-228600">
              <a:defRPr sz="2400">
                <a:solidFill>
                  <a:schemeClr val="tx1"/>
                </a:solidFill>
                <a:latin typeface="Comic Sans MS" charset="0"/>
                <a:ea typeface="ＭＳ Ｐゴシック" charset="-128"/>
              </a:defRPr>
            </a:lvl4pPr>
            <a:lvl5pPr marL="2057400" indent="-228600">
              <a:defRPr sz="24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128"/>
              </a:defRPr>
            </a:lvl9pPr>
          </a:lstStyle>
          <a:p>
            <a:pPr>
              <a:lnSpc>
                <a:spcPts val="2888"/>
              </a:lnSpc>
            </a:pPr>
            <a:r>
              <a:rPr lang="en-US" altLang="zh-CN" sz="2800" b="1" dirty="0" err="1">
                <a:solidFill>
                  <a:schemeClr val="tx2">
                    <a:lumMod val="75000"/>
                  </a:schemeClr>
                </a:solidFill>
                <a:latin typeface="Gill Sans Semi" charset="0"/>
              </a:rPr>
              <a:t>Operatore</a:t>
            </a:r>
            <a:r>
              <a:rPr lang="en-US" altLang="zh-CN" sz="2800" b="1" dirty="0">
                <a:solidFill>
                  <a:schemeClr val="tx2">
                    <a:lumMod val="75000"/>
                  </a:schemeClr>
                </a:solidFill>
                <a:latin typeface="Gill Sans Semi" charset="0"/>
              </a:rPr>
              <a:t> </a:t>
            </a:r>
            <a:r>
              <a:rPr lang="en-US" altLang="zh-CN" sz="2800" b="1" dirty="0" err="1">
                <a:solidFill>
                  <a:schemeClr val="tx2">
                    <a:lumMod val="75000"/>
                  </a:schemeClr>
                </a:solidFill>
                <a:latin typeface="Gill Sans Semi" charset="0"/>
              </a:rPr>
              <a:t>dipendenti</a:t>
            </a:r>
            <a:endParaRPr lang="en-US" altLang="zh-CN" sz="2800" b="1" dirty="0">
              <a:solidFill>
                <a:schemeClr val="tx2">
                  <a:lumMod val="75000"/>
                </a:schemeClr>
              </a:solidFill>
              <a:latin typeface="Gill Sans Semi" charset="0"/>
            </a:endParaRPr>
          </a:p>
        </p:txBody>
      </p:sp>
    </p:spTree>
    <p:extLst>
      <p:ext uri="{BB962C8B-B14F-4D97-AF65-F5344CB8AC3E}">
        <p14:creationId xmlns:p14="http://schemas.microsoft.com/office/powerpoint/2010/main" val="1545366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63413" y="1181079"/>
            <a:ext cx="4194520" cy="461665"/>
          </a:xfrm>
          <a:prstGeom prst="rect">
            <a:avLst/>
          </a:prstGeom>
          <a:noFill/>
        </p:spPr>
        <p:txBody>
          <a:bodyPr wrap="square" rtlCol="0">
            <a:spAutoFit/>
          </a:bodyPr>
          <a:lstStyle/>
          <a:p>
            <a:r>
              <a:rPr lang="it-IT" sz="2400" b="1" dirty="0"/>
              <a:t>Errato settaggio dell’ecografo</a:t>
            </a:r>
          </a:p>
        </p:txBody>
      </p:sp>
      <p:sp>
        <p:nvSpPr>
          <p:cNvPr id="5" name="TextBox 1"/>
          <p:cNvSpPr txBox="1">
            <a:spLocks noChangeArrowheads="1"/>
          </p:cNvSpPr>
          <p:nvPr/>
        </p:nvSpPr>
        <p:spPr bwMode="auto">
          <a:xfrm>
            <a:off x="696767" y="381559"/>
            <a:ext cx="3551677" cy="40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32146">
            <a:spAutoFit/>
          </a:bodyPr>
          <a:lstStyle>
            <a:lvl1pPr>
              <a:defRPr sz="2400">
                <a:solidFill>
                  <a:schemeClr val="tx1"/>
                </a:solidFill>
                <a:latin typeface="Comic Sans MS" charset="0"/>
                <a:ea typeface="ＭＳ Ｐゴシック" charset="-128"/>
              </a:defRPr>
            </a:lvl1pPr>
            <a:lvl2pPr marL="742950" indent="-285750">
              <a:defRPr sz="2400">
                <a:solidFill>
                  <a:schemeClr val="tx1"/>
                </a:solidFill>
                <a:latin typeface="Comic Sans MS" charset="0"/>
                <a:ea typeface="ＭＳ Ｐゴシック" charset="-128"/>
              </a:defRPr>
            </a:lvl2pPr>
            <a:lvl3pPr marL="1143000" indent="-228600">
              <a:defRPr sz="2400">
                <a:solidFill>
                  <a:schemeClr val="tx1"/>
                </a:solidFill>
                <a:latin typeface="Comic Sans MS" charset="0"/>
                <a:ea typeface="ＭＳ Ｐゴシック" charset="-128"/>
              </a:defRPr>
            </a:lvl3pPr>
            <a:lvl4pPr marL="1600200" indent="-228600">
              <a:defRPr sz="2400">
                <a:solidFill>
                  <a:schemeClr val="tx1"/>
                </a:solidFill>
                <a:latin typeface="Comic Sans MS" charset="0"/>
                <a:ea typeface="ＭＳ Ｐゴシック" charset="-128"/>
              </a:defRPr>
            </a:lvl4pPr>
            <a:lvl5pPr marL="2057400" indent="-228600">
              <a:defRPr sz="24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128"/>
              </a:defRPr>
            </a:lvl9pPr>
          </a:lstStyle>
          <a:p>
            <a:pPr>
              <a:lnSpc>
                <a:spcPts val="2888"/>
              </a:lnSpc>
            </a:pPr>
            <a:r>
              <a:rPr lang="en-US" altLang="zh-CN" sz="2800" b="1" dirty="0" err="1">
                <a:solidFill>
                  <a:schemeClr val="tx2">
                    <a:lumMod val="75000"/>
                  </a:schemeClr>
                </a:solidFill>
                <a:latin typeface="Gill Sans Semi" charset="0"/>
              </a:rPr>
              <a:t>Operatore</a:t>
            </a:r>
            <a:r>
              <a:rPr lang="en-US" altLang="zh-CN" sz="2800" b="1" dirty="0">
                <a:solidFill>
                  <a:schemeClr val="tx2">
                    <a:lumMod val="75000"/>
                  </a:schemeClr>
                </a:solidFill>
                <a:latin typeface="Gill Sans Semi" charset="0"/>
              </a:rPr>
              <a:t> </a:t>
            </a:r>
            <a:r>
              <a:rPr lang="en-US" altLang="zh-CN" sz="2800" b="1" dirty="0" err="1">
                <a:solidFill>
                  <a:schemeClr val="tx2">
                    <a:lumMod val="75000"/>
                  </a:schemeClr>
                </a:solidFill>
                <a:latin typeface="Gill Sans Semi" charset="0"/>
              </a:rPr>
              <a:t>dipendenti</a:t>
            </a:r>
            <a:endParaRPr lang="en-US" altLang="zh-CN" sz="2800" b="1" dirty="0">
              <a:solidFill>
                <a:schemeClr val="tx2">
                  <a:lumMod val="75000"/>
                </a:schemeClr>
              </a:solidFill>
              <a:latin typeface="Gill Sans Semi" charset="0"/>
            </a:endParaRPr>
          </a:p>
        </p:txBody>
      </p:sp>
      <p:sp>
        <p:nvSpPr>
          <p:cNvPr id="6" name="TextBox 1"/>
          <p:cNvSpPr txBox="1">
            <a:spLocks noChangeArrowheads="1"/>
          </p:cNvSpPr>
          <p:nvPr/>
        </p:nvSpPr>
        <p:spPr bwMode="auto">
          <a:xfrm>
            <a:off x="469337" y="3132866"/>
            <a:ext cx="7113149" cy="263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32146">
            <a:spAutoFit/>
          </a:bodyPr>
          <a:lstStyle>
            <a:lvl1pPr>
              <a:defRPr sz="2400">
                <a:solidFill>
                  <a:schemeClr val="tx1"/>
                </a:solidFill>
                <a:latin typeface="Comic Sans MS" charset="0"/>
                <a:ea typeface="ＭＳ Ｐゴシック" charset="-128"/>
              </a:defRPr>
            </a:lvl1pPr>
            <a:lvl2pPr marL="742950" indent="-285750">
              <a:defRPr sz="2400">
                <a:solidFill>
                  <a:schemeClr val="tx1"/>
                </a:solidFill>
                <a:latin typeface="Comic Sans MS" charset="0"/>
                <a:ea typeface="ＭＳ Ｐゴシック" charset="-128"/>
              </a:defRPr>
            </a:lvl2pPr>
            <a:lvl3pPr marL="1143000" indent="-228600">
              <a:defRPr sz="2400">
                <a:solidFill>
                  <a:schemeClr val="tx1"/>
                </a:solidFill>
                <a:latin typeface="Comic Sans MS" charset="0"/>
                <a:ea typeface="ＭＳ Ｐゴシック" charset="-128"/>
              </a:defRPr>
            </a:lvl3pPr>
            <a:lvl4pPr marL="1600200" indent="-228600">
              <a:defRPr sz="2400">
                <a:solidFill>
                  <a:schemeClr val="tx1"/>
                </a:solidFill>
                <a:latin typeface="Comic Sans MS" charset="0"/>
                <a:ea typeface="ＭＳ Ｐゴシック" charset="-128"/>
              </a:defRPr>
            </a:lvl4pPr>
            <a:lvl5pPr marL="2057400" indent="-228600">
              <a:defRPr sz="24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128"/>
              </a:defRPr>
            </a:lvl9pPr>
          </a:lstStyle>
          <a:p>
            <a:pPr>
              <a:lnSpc>
                <a:spcPts val="2888"/>
              </a:lnSpc>
            </a:pPr>
            <a:r>
              <a:rPr lang="en-US" altLang="zh-CN" sz="2000" dirty="0" err="1">
                <a:solidFill>
                  <a:srgbClr val="FFFFFF"/>
                </a:solidFill>
                <a:latin typeface="Calibri" charset="0"/>
                <a:ea typeface="Calibri" charset="0"/>
                <a:cs typeface="Calibri" charset="0"/>
              </a:rPr>
              <a:t>Visualizzazione</a:t>
            </a:r>
            <a:r>
              <a:rPr lang="en-US" altLang="zh-CN" sz="2000" dirty="0">
                <a:solidFill>
                  <a:srgbClr val="FFFFFF"/>
                </a:solidFill>
                <a:latin typeface="Calibri" charset="0"/>
                <a:ea typeface="Calibri" charset="0"/>
                <a:cs typeface="Calibri" charset="0"/>
              </a:rPr>
              <a:t> di </a:t>
            </a:r>
            <a:r>
              <a:rPr lang="en-US" altLang="zh-CN" sz="2000" dirty="0" err="1">
                <a:solidFill>
                  <a:srgbClr val="FFFFFF"/>
                </a:solidFill>
                <a:latin typeface="Calibri" charset="0"/>
                <a:ea typeface="Calibri" charset="0"/>
                <a:cs typeface="Calibri" charset="0"/>
              </a:rPr>
              <a:t>tessuti</a:t>
            </a:r>
            <a:r>
              <a:rPr lang="en-US" altLang="zh-CN" sz="2000" dirty="0">
                <a:solidFill>
                  <a:srgbClr val="FFFFFF"/>
                </a:solidFill>
                <a:latin typeface="Calibri" charset="0"/>
                <a:ea typeface="Calibri" charset="0"/>
                <a:cs typeface="Calibri" charset="0"/>
              </a:rPr>
              <a:t> </a:t>
            </a:r>
            <a:r>
              <a:rPr lang="en-US" altLang="zh-CN" sz="2000" dirty="0" err="1">
                <a:solidFill>
                  <a:srgbClr val="FFFFFF"/>
                </a:solidFill>
                <a:latin typeface="Calibri" charset="0"/>
                <a:ea typeface="Calibri" charset="0"/>
                <a:cs typeface="Calibri" charset="0"/>
              </a:rPr>
              <a:t>iperecogeni</a:t>
            </a:r>
            <a:r>
              <a:rPr lang="en-US" altLang="zh-CN" sz="2000" dirty="0">
                <a:solidFill>
                  <a:srgbClr val="FFFFFF"/>
                </a:solidFill>
                <a:latin typeface="Calibri" charset="0"/>
                <a:ea typeface="Calibri" charset="0"/>
                <a:cs typeface="Calibri" charset="0"/>
              </a:rPr>
              <a:t> e con </a:t>
            </a:r>
            <a:r>
              <a:rPr lang="en-US" altLang="zh-CN" sz="2000" dirty="0" err="1">
                <a:solidFill>
                  <a:srgbClr val="FFFFFF"/>
                </a:solidFill>
                <a:latin typeface="Calibri" charset="0"/>
                <a:ea typeface="Calibri" charset="0"/>
                <a:cs typeface="Calibri" charset="0"/>
              </a:rPr>
              <a:t>insufficiente</a:t>
            </a:r>
            <a:r>
              <a:rPr lang="en-US" altLang="zh-CN" sz="2000" dirty="0">
                <a:solidFill>
                  <a:srgbClr val="FFFFFF"/>
                </a:solidFill>
                <a:latin typeface="Calibri" charset="0"/>
                <a:ea typeface="Calibri" charset="0"/>
                <a:cs typeface="Calibri" charset="0"/>
              </a:rPr>
              <a:t> </a:t>
            </a:r>
            <a:r>
              <a:rPr lang="en-US" altLang="zh-CN" sz="2000" dirty="0" err="1">
                <a:solidFill>
                  <a:srgbClr val="FFFFFF"/>
                </a:solidFill>
                <a:latin typeface="Calibri" charset="0"/>
                <a:ea typeface="Calibri" charset="0"/>
                <a:cs typeface="Calibri" charset="0"/>
              </a:rPr>
              <a:t>contrasto</a:t>
            </a:r>
            <a:endParaRPr lang="en-US" altLang="zh-CN" sz="2000" dirty="0">
              <a:solidFill>
                <a:srgbClr val="FFFFFF"/>
              </a:solidFill>
              <a:latin typeface="Calibri" charset="0"/>
              <a:ea typeface="Calibri" charset="0"/>
              <a:cs typeface="Calibri" charset="0"/>
            </a:endParaRPr>
          </a:p>
          <a:p>
            <a:pPr>
              <a:lnSpc>
                <a:spcPts val="2888"/>
              </a:lnSpc>
            </a:pPr>
            <a:r>
              <a:rPr lang="en-US" altLang="zh-CN" sz="2000" dirty="0">
                <a:solidFill>
                  <a:srgbClr val="FFFFFF"/>
                </a:solidFill>
                <a:latin typeface="Calibri" charset="0"/>
                <a:ea typeface="Calibri" charset="0"/>
                <a:cs typeface="Calibri" charset="0"/>
              </a:rPr>
              <a:t>RIMEDI:</a:t>
            </a:r>
          </a:p>
          <a:p>
            <a:pPr>
              <a:lnSpc>
                <a:spcPts val="2888"/>
              </a:lnSpc>
            </a:pPr>
            <a:r>
              <a:rPr lang="en-US" altLang="zh-CN" sz="2000" dirty="0" err="1">
                <a:solidFill>
                  <a:srgbClr val="FFFFFF"/>
                </a:solidFill>
                <a:latin typeface="Calibri" charset="0"/>
                <a:ea typeface="Calibri" charset="0"/>
                <a:cs typeface="Calibri" charset="0"/>
              </a:rPr>
              <a:t>Ridurre</a:t>
            </a:r>
            <a:r>
              <a:rPr lang="en-US" altLang="zh-CN" sz="2000" dirty="0">
                <a:solidFill>
                  <a:srgbClr val="FFFFFF"/>
                </a:solidFill>
                <a:latin typeface="Calibri" charset="0"/>
                <a:ea typeface="Calibri" charset="0"/>
                <a:cs typeface="Calibri" charset="0"/>
              </a:rPr>
              <a:t> power e gains</a:t>
            </a:r>
          </a:p>
          <a:p>
            <a:pPr>
              <a:lnSpc>
                <a:spcPts val="2888"/>
              </a:lnSpc>
            </a:pPr>
            <a:endParaRPr lang="en-US" altLang="zh-CN" sz="2000" dirty="0">
              <a:solidFill>
                <a:srgbClr val="FFFFFF"/>
              </a:solidFill>
              <a:latin typeface="Calibri" charset="0"/>
              <a:ea typeface="Calibri" charset="0"/>
              <a:cs typeface="Calibri" charset="0"/>
            </a:endParaRPr>
          </a:p>
          <a:p>
            <a:pPr>
              <a:lnSpc>
                <a:spcPts val="2888"/>
              </a:lnSpc>
            </a:pPr>
            <a:r>
              <a:rPr lang="en-US" altLang="zh-CN" sz="2000" dirty="0" err="1">
                <a:solidFill>
                  <a:srgbClr val="FFFFFF"/>
                </a:solidFill>
                <a:latin typeface="Calibri" charset="0"/>
                <a:ea typeface="Calibri" charset="0"/>
                <a:cs typeface="Calibri" charset="0"/>
              </a:rPr>
              <a:t>Visualizzazione</a:t>
            </a:r>
            <a:r>
              <a:rPr lang="en-US" altLang="zh-CN" sz="2000" dirty="0">
                <a:solidFill>
                  <a:srgbClr val="FFFFFF"/>
                </a:solidFill>
                <a:latin typeface="Calibri" charset="0"/>
                <a:ea typeface="Calibri" charset="0"/>
                <a:cs typeface="Calibri" charset="0"/>
              </a:rPr>
              <a:t> di </a:t>
            </a:r>
            <a:r>
              <a:rPr lang="en-US" altLang="zh-CN" sz="2000" dirty="0" err="1">
                <a:solidFill>
                  <a:srgbClr val="FFFFFF"/>
                </a:solidFill>
                <a:latin typeface="Calibri" charset="0"/>
                <a:ea typeface="Calibri" charset="0"/>
                <a:cs typeface="Calibri" charset="0"/>
              </a:rPr>
              <a:t>tessuti</a:t>
            </a:r>
            <a:r>
              <a:rPr lang="en-US" altLang="zh-CN" sz="2000" dirty="0">
                <a:solidFill>
                  <a:srgbClr val="FFFFFF"/>
                </a:solidFill>
                <a:latin typeface="Calibri" charset="0"/>
                <a:ea typeface="Calibri" charset="0"/>
                <a:cs typeface="Calibri" charset="0"/>
              </a:rPr>
              <a:t> </a:t>
            </a:r>
            <a:r>
              <a:rPr lang="en-US" altLang="zh-CN" sz="2000" dirty="0" err="1">
                <a:solidFill>
                  <a:srgbClr val="FFFFFF"/>
                </a:solidFill>
                <a:latin typeface="Calibri" charset="0"/>
                <a:ea typeface="Calibri" charset="0"/>
                <a:cs typeface="Calibri" charset="0"/>
              </a:rPr>
              <a:t>ipoecogeni</a:t>
            </a:r>
            <a:r>
              <a:rPr lang="en-US" altLang="zh-CN" sz="2000" dirty="0">
                <a:solidFill>
                  <a:srgbClr val="FFFFFF"/>
                </a:solidFill>
                <a:latin typeface="Calibri" charset="0"/>
                <a:ea typeface="Calibri" charset="0"/>
                <a:cs typeface="Calibri" charset="0"/>
              </a:rPr>
              <a:t> e con </a:t>
            </a:r>
            <a:r>
              <a:rPr lang="en-US" altLang="zh-CN" sz="2000" dirty="0" err="1">
                <a:solidFill>
                  <a:srgbClr val="FFFFFF"/>
                </a:solidFill>
                <a:latin typeface="Calibri" charset="0"/>
                <a:ea typeface="Calibri" charset="0"/>
                <a:cs typeface="Calibri" charset="0"/>
              </a:rPr>
              <a:t>trama</a:t>
            </a:r>
            <a:r>
              <a:rPr lang="en-US" altLang="zh-CN" sz="2000" dirty="0">
                <a:solidFill>
                  <a:srgbClr val="FFFFFF"/>
                </a:solidFill>
                <a:latin typeface="Calibri" charset="0"/>
                <a:ea typeface="Calibri" charset="0"/>
                <a:cs typeface="Calibri" charset="0"/>
              </a:rPr>
              <a:t> </a:t>
            </a:r>
            <a:r>
              <a:rPr lang="en-US" altLang="zh-CN" sz="2000" dirty="0" err="1">
                <a:solidFill>
                  <a:srgbClr val="FFFFFF"/>
                </a:solidFill>
                <a:latin typeface="Calibri" charset="0"/>
                <a:ea typeface="Calibri" charset="0"/>
                <a:cs typeface="Calibri" charset="0"/>
              </a:rPr>
              <a:t>grossolana</a:t>
            </a:r>
            <a:endParaRPr lang="en-US" altLang="zh-CN" sz="2000" dirty="0">
              <a:solidFill>
                <a:srgbClr val="FFFFFF"/>
              </a:solidFill>
              <a:latin typeface="Calibri" charset="0"/>
              <a:ea typeface="Calibri" charset="0"/>
              <a:cs typeface="Calibri" charset="0"/>
            </a:endParaRPr>
          </a:p>
          <a:p>
            <a:pPr>
              <a:lnSpc>
                <a:spcPts val="2888"/>
              </a:lnSpc>
            </a:pPr>
            <a:r>
              <a:rPr lang="en-US" altLang="zh-CN" sz="2000" dirty="0">
                <a:solidFill>
                  <a:srgbClr val="FFFFFF"/>
                </a:solidFill>
                <a:latin typeface="Calibri" charset="0"/>
                <a:ea typeface="Calibri" charset="0"/>
                <a:cs typeface="Calibri" charset="0"/>
              </a:rPr>
              <a:t>RIMEDI:</a:t>
            </a:r>
          </a:p>
          <a:p>
            <a:pPr>
              <a:lnSpc>
                <a:spcPts val="2888"/>
              </a:lnSpc>
            </a:pPr>
            <a:r>
              <a:rPr lang="en-US" altLang="zh-CN" sz="2000" dirty="0" err="1">
                <a:solidFill>
                  <a:srgbClr val="FFFFFF"/>
                </a:solidFill>
                <a:latin typeface="Calibri" charset="0"/>
                <a:ea typeface="Calibri" charset="0"/>
                <a:cs typeface="Calibri" charset="0"/>
              </a:rPr>
              <a:t>Aumentare</a:t>
            </a:r>
            <a:r>
              <a:rPr lang="en-US" altLang="zh-CN" sz="2000" dirty="0">
                <a:solidFill>
                  <a:srgbClr val="FFFFFF"/>
                </a:solidFill>
                <a:latin typeface="Calibri" charset="0"/>
                <a:ea typeface="Calibri" charset="0"/>
                <a:cs typeface="Calibri" charset="0"/>
              </a:rPr>
              <a:t> power e gains</a:t>
            </a:r>
          </a:p>
        </p:txBody>
      </p:sp>
      <p:sp>
        <p:nvSpPr>
          <p:cNvPr id="7" name="TextBox 1"/>
          <p:cNvSpPr txBox="1">
            <a:spLocks noChangeArrowheads="1"/>
          </p:cNvSpPr>
          <p:nvPr/>
        </p:nvSpPr>
        <p:spPr bwMode="auto">
          <a:xfrm>
            <a:off x="3826413" y="2218473"/>
            <a:ext cx="5148776" cy="40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32146">
            <a:spAutoFit/>
          </a:bodyPr>
          <a:lstStyle>
            <a:lvl1pPr>
              <a:defRPr sz="2400">
                <a:solidFill>
                  <a:schemeClr val="tx1"/>
                </a:solidFill>
                <a:latin typeface="Comic Sans MS" charset="0"/>
                <a:ea typeface="ＭＳ Ｐゴシック" charset="-128"/>
              </a:defRPr>
            </a:lvl1pPr>
            <a:lvl2pPr marL="742950" indent="-285750">
              <a:defRPr sz="2400">
                <a:solidFill>
                  <a:schemeClr val="tx1"/>
                </a:solidFill>
                <a:latin typeface="Comic Sans MS" charset="0"/>
                <a:ea typeface="ＭＳ Ｐゴシック" charset="-128"/>
              </a:defRPr>
            </a:lvl2pPr>
            <a:lvl3pPr marL="1143000" indent="-228600">
              <a:defRPr sz="2400">
                <a:solidFill>
                  <a:schemeClr val="tx1"/>
                </a:solidFill>
                <a:latin typeface="Comic Sans MS" charset="0"/>
                <a:ea typeface="ＭＳ Ｐゴシック" charset="-128"/>
              </a:defRPr>
            </a:lvl3pPr>
            <a:lvl4pPr marL="1600200" indent="-228600">
              <a:defRPr sz="2400">
                <a:solidFill>
                  <a:schemeClr val="tx1"/>
                </a:solidFill>
                <a:latin typeface="Comic Sans MS" charset="0"/>
                <a:ea typeface="ＭＳ Ｐゴシック" charset="-128"/>
              </a:defRPr>
            </a:lvl4pPr>
            <a:lvl5pPr marL="2057400" indent="-228600">
              <a:defRPr sz="24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128"/>
              </a:defRPr>
            </a:lvl9pPr>
          </a:lstStyle>
          <a:p>
            <a:pPr>
              <a:lnSpc>
                <a:spcPts val="2888"/>
              </a:lnSpc>
            </a:pPr>
            <a:r>
              <a:rPr lang="en-US" altLang="zh-CN" sz="2000" b="1" dirty="0">
                <a:solidFill>
                  <a:schemeClr val="tx2"/>
                </a:solidFill>
                <a:latin typeface="Gill Sans Semi" charset="0"/>
              </a:rPr>
              <a:t>Power: </a:t>
            </a:r>
            <a:r>
              <a:rPr lang="en-US" altLang="zh-CN" sz="2000" b="1" dirty="0" err="1">
                <a:solidFill>
                  <a:schemeClr val="tx2"/>
                </a:solidFill>
                <a:latin typeface="Gill Sans Semi" charset="0"/>
              </a:rPr>
              <a:t>amplificazione</a:t>
            </a:r>
            <a:r>
              <a:rPr lang="en-US" altLang="zh-CN" sz="2000" b="1" dirty="0">
                <a:solidFill>
                  <a:schemeClr val="tx2"/>
                </a:solidFill>
                <a:latin typeface="Gill Sans Semi" charset="0"/>
              </a:rPr>
              <a:t> del </a:t>
            </a:r>
            <a:r>
              <a:rPr lang="en-US" altLang="zh-CN" sz="2000" b="1" dirty="0" err="1">
                <a:solidFill>
                  <a:schemeClr val="tx2"/>
                </a:solidFill>
                <a:latin typeface="Gill Sans Semi" charset="0"/>
              </a:rPr>
              <a:t>fascio</a:t>
            </a:r>
            <a:r>
              <a:rPr lang="en-US" altLang="zh-CN" sz="2000" b="1" dirty="0">
                <a:solidFill>
                  <a:schemeClr val="tx2"/>
                </a:solidFill>
                <a:latin typeface="Gill Sans Semi" charset="0"/>
              </a:rPr>
              <a:t> US in </a:t>
            </a:r>
            <a:r>
              <a:rPr lang="en-US" altLang="zh-CN" sz="2000" b="1" dirty="0" err="1">
                <a:solidFill>
                  <a:schemeClr val="tx2"/>
                </a:solidFill>
                <a:latin typeface="Gill Sans Semi" charset="0"/>
              </a:rPr>
              <a:t>uscita</a:t>
            </a:r>
            <a:endParaRPr lang="en-US" altLang="zh-CN" sz="2000" b="1" dirty="0">
              <a:solidFill>
                <a:schemeClr val="tx2"/>
              </a:solidFill>
              <a:latin typeface="Gill Sans Semi" charset="0"/>
            </a:endParaRPr>
          </a:p>
        </p:txBody>
      </p:sp>
      <p:sp>
        <p:nvSpPr>
          <p:cNvPr id="8" name="TextBox 1"/>
          <p:cNvSpPr txBox="1">
            <a:spLocks noChangeArrowheads="1"/>
          </p:cNvSpPr>
          <p:nvPr/>
        </p:nvSpPr>
        <p:spPr bwMode="auto">
          <a:xfrm>
            <a:off x="3824068" y="2652226"/>
            <a:ext cx="5148776" cy="40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32146">
            <a:spAutoFit/>
          </a:bodyPr>
          <a:lstStyle>
            <a:lvl1pPr>
              <a:defRPr sz="2400">
                <a:solidFill>
                  <a:schemeClr val="tx1"/>
                </a:solidFill>
                <a:latin typeface="Comic Sans MS" charset="0"/>
                <a:ea typeface="ＭＳ Ｐゴシック" charset="-128"/>
              </a:defRPr>
            </a:lvl1pPr>
            <a:lvl2pPr marL="742950" indent="-285750">
              <a:defRPr sz="2400">
                <a:solidFill>
                  <a:schemeClr val="tx1"/>
                </a:solidFill>
                <a:latin typeface="Comic Sans MS" charset="0"/>
                <a:ea typeface="ＭＳ Ｐゴシック" charset="-128"/>
              </a:defRPr>
            </a:lvl2pPr>
            <a:lvl3pPr marL="1143000" indent="-228600">
              <a:defRPr sz="2400">
                <a:solidFill>
                  <a:schemeClr val="tx1"/>
                </a:solidFill>
                <a:latin typeface="Comic Sans MS" charset="0"/>
                <a:ea typeface="ＭＳ Ｐゴシック" charset="-128"/>
              </a:defRPr>
            </a:lvl3pPr>
            <a:lvl4pPr marL="1600200" indent="-228600">
              <a:defRPr sz="2400">
                <a:solidFill>
                  <a:schemeClr val="tx1"/>
                </a:solidFill>
                <a:latin typeface="Comic Sans MS" charset="0"/>
                <a:ea typeface="ＭＳ Ｐゴシック" charset="-128"/>
              </a:defRPr>
            </a:lvl4pPr>
            <a:lvl5pPr marL="2057400" indent="-228600">
              <a:defRPr sz="24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128"/>
              </a:defRPr>
            </a:lvl9pPr>
          </a:lstStyle>
          <a:p>
            <a:pPr>
              <a:lnSpc>
                <a:spcPts val="2888"/>
              </a:lnSpc>
            </a:pPr>
            <a:r>
              <a:rPr lang="en-US" altLang="zh-CN" sz="2000" b="1" dirty="0">
                <a:solidFill>
                  <a:schemeClr val="tx2"/>
                </a:solidFill>
                <a:latin typeface="Gill Sans Semi" charset="0"/>
              </a:rPr>
              <a:t>Gains: </a:t>
            </a:r>
            <a:r>
              <a:rPr lang="en-US" altLang="zh-CN" sz="2000" b="1" dirty="0" err="1">
                <a:solidFill>
                  <a:schemeClr val="tx2"/>
                </a:solidFill>
                <a:latin typeface="Gill Sans Semi" charset="0"/>
              </a:rPr>
              <a:t>amplificazione</a:t>
            </a:r>
            <a:r>
              <a:rPr lang="en-US" altLang="zh-CN" sz="2000" b="1" dirty="0">
                <a:solidFill>
                  <a:schemeClr val="tx2"/>
                </a:solidFill>
                <a:latin typeface="Gill Sans Semi" charset="0"/>
              </a:rPr>
              <a:t> </a:t>
            </a:r>
            <a:r>
              <a:rPr lang="en-US" altLang="zh-CN" sz="2000" b="1" dirty="0" err="1">
                <a:solidFill>
                  <a:schemeClr val="tx2"/>
                </a:solidFill>
                <a:latin typeface="Gill Sans Semi" charset="0"/>
              </a:rPr>
              <a:t>degli</a:t>
            </a:r>
            <a:r>
              <a:rPr lang="en-US" altLang="zh-CN" sz="2000" b="1" dirty="0">
                <a:solidFill>
                  <a:schemeClr val="tx2"/>
                </a:solidFill>
                <a:latin typeface="Gill Sans Semi" charset="0"/>
              </a:rPr>
              <a:t> </a:t>
            </a:r>
            <a:r>
              <a:rPr lang="en-US" altLang="zh-CN" sz="2000" b="1" dirty="0" err="1">
                <a:solidFill>
                  <a:schemeClr val="tx2"/>
                </a:solidFill>
                <a:latin typeface="Gill Sans Semi" charset="0"/>
              </a:rPr>
              <a:t>echi</a:t>
            </a:r>
            <a:r>
              <a:rPr lang="en-US" altLang="zh-CN" sz="2000" b="1" dirty="0">
                <a:solidFill>
                  <a:schemeClr val="tx2"/>
                </a:solidFill>
                <a:latin typeface="Gill Sans Semi" charset="0"/>
              </a:rPr>
              <a:t> US di </a:t>
            </a:r>
            <a:r>
              <a:rPr lang="en-US" altLang="zh-CN" sz="2000" b="1" dirty="0" err="1">
                <a:solidFill>
                  <a:schemeClr val="tx2"/>
                </a:solidFill>
                <a:latin typeface="Gill Sans Semi" charset="0"/>
              </a:rPr>
              <a:t>ritorno</a:t>
            </a:r>
            <a:endParaRPr lang="en-US" altLang="zh-CN" sz="2000" b="1" dirty="0">
              <a:solidFill>
                <a:schemeClr val="tx2"/>
              </a:solidFill>
              <a:latin typeface="Gill Sans Semi" charset="0"/>
            </a:endParaRPr>
          </a:p>
        </p:txBody>
      </p:sp>
    </p:spTree>
    <p:extLst>
      <p:ext uri="{BB962C8B-B14F-4D97-AF65-F5344CB8AC3E}">
        <p14:creationId xmlns:p14="http://schemas.microsoft.com/office/powerpoint/2010/main" val="1675929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
          <p:cNvSpPr txBox="1">
            <a:spLocks noChangeArrowheads="1"/>
          </p:cNvSpPr>
          <p:nvPr/>
        </p:nvSpPr>
        <p:spPr bwMode="auto">
          <a:xfrm>
            <a:off x="464136" y="716851"/>
            <a:ext cx="3882781" cy="40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32146">
            <a:spAutoFit/>
          </a:bodyPr>
          <a:lstStyle>
            <a:lvl1pPr>
              <a:defRPr sz="2400">
                <a:solidFill>
                  <a:schemeClr val="tx1"/>
                </a:solidFill>
                <a:latin typeface="Comic Sans MS" charset="0"/>
                <a:ea typeface="ＭＳ Ｐゴシック" charset="-128"/>
              </a:defRPr>
            </a:lvl1pPr>
            <a:lvl2pPr marL="742950" indent="-285750">
              <a:defRPr sz="2400">
                <a:solidFill>
                  <a:schemeClr val="tx1"/>
                </a:solidFill>
                <a:latin typeface="Comic Sans MS" charset="0"/>
                <a:ea typeface="ＭＳ Ｐゴシック" charset="-128"/>
              </a:defRPr>
            </a:lvl2pPr>
            <a:lvl3pPr marL="1143000" indent="-228600">
              <a:defRPr sz="2400">
                <a:solidFill>
                  <a:schemeClr val="tx1"/>
                </a:solidFill>
                <a:latin typeface="Comic Sans MS" charset="0"/>
                <a:ea typeface="ＭＳ Ｐゴシック" charset="-128"/>
              </a:defRPr>
            </a:lvl3pPr>
            <a:lvl4pPr marL="1600200" indent="-228600">
              <a:defRPr sz="2400">
                <a:solidFill>
                  <a:schemeClr val="tx1"/>
                </a:solidFill>
                <a:latin typeface="Comic Sans MS" charset="0"/>
                <a:ea typeface="ＭＳ Ｐゴシック" charset="-128"/>
              </a:defRPr>
            </a:lvl4pPr>
            <a:lvl5pPr marL="2057400" indent="-228600">
              <a:defRPr sz="24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128"/>
              </a:defRPr>
            </a:lvl9pPr>
          </a:lstStyle>
          <a:p>
            <a:pPr>
              <a:lnSpc>
                <a:spcPts val="2888"/>
              </a:lnSpc>
            </a:pPr>
            <a:r>
              <a:rPr lang="en-US" altLang="zh-CN" sz="2800" b="1" dirty="0" err="1">
                <a:solidFill>
                  <a:schemeClr val="tx2">
                    <a:lumMod val="75000"/>
                  </a:schemeClr>
                </a:solidFill>
                <a:latin typeface="Gill Sans Semi" charset="0"/>
              </a:rPr>
              <a:t>Interazione</a:t>
            </a:r>
            <a:r>
              <a:rPr lang="en-US" altLang="zh-CN" sz="2800" b="1" dirty="0">
                <a:solidFill>
                  <a:schemeClr val="tx2">
                    <a:lumMod val="75000"/>
                  </a:schemeClr>
                </a:solidFill>
                <a:latin typeface="Gill Sans Semi" charset="0"/>
              </a:rPr>
              <a:t> US-</a:t>
            </a:r>
            <a:r>
              <a:rPr lang="en-US" altLang="zh-CN" sz="2800" b="1" dirty="0" err="1">
                <a:solidFill>
                  <a:schemeClr val="tx2">
                    <a:lumMod val="75000"/>
                  </a:schemeClr>
                </a:solidFill>
                <a:latin typeface="Gill Sans Semi" charset="0"/>
              </a:rPr>
              <a:t>paziente</a:t>
            </a:r>
            <a:r>
              <a:rPr lang="en-US" altLang="zh-CN" sz="2800" dirty="0">
                <a:solidFill>
                  <a:schemeClr val="tx2">
                    <a:lumMod val="75000"/>
                  </a:schemeClr>
                </a:solidFill>
                <a:latin typeface="Times New Roman" charset="0"/>
              </a:rPr>
              <a:t> </a:t>
            </a:r>
            <a:r>
              <a:rPr lang="en-US" altLang="zh-CN" sz="2800" dirty="0">
                <a:latin typeface="Times New Roman" charset="0"/>
              </a:rPr>
              <a:t>    </a:t>
            </a:r>
            <a:endParaRPr lang="en-US" altLang="zh-CN" sz="2800" b="1" dirty="0">
              <a:solidFill>
                <a:srgbClr val="FFFFFF"/>
              </a:solidFill>
              <a:latin typeface="Gill Sans Semi" charset="0"/>
            </a:endParaRPr>
          </a:p>
        </p:txBody>
      </p:sp>
      <p:sp>
        <p:nvSpPr>
          <p:cNvPr id="9" name="CasellaDiTesto 8"/>
          <p:cNvSpPr txBox="1"/>
          <p:nvPr/>
        </p:nvSpPr>
        <p:spPr>
          <a:xfrm>
            <a:off x="815921" y="1281894"/>
            <a:ext cx="2549293" cy="400110"/>
          </a:xfrm>
          <a:prstGeom prst="rect">
            <a:avLst/>
          </a:prstGeom>
          <a:noFill/>
        </p:spPr>
        <p:txBody>
          <a:bodyPr wrap="square" rtlCol="0">
            <a:spAutoFit/>
          </a:bodyPr>
          <a:lstStyle/>
          <a:p>
            <a:r>
              <a:rPr lang="it-IT" sz="2000" b="1" dirty="0"/>
              <a:t>Riverberazione</a:t>
            </a:r>
          </a:p>
        </p:txBody>
      </p:sp>
      <p:sp>
        <p:nvSpPr>
          <p:cNvPr id="10" name="CasellaDiTesto 9"/>
          <p:cNvSpPr txBox="1"/>
          <p:nvPr/>
        </p:nvSpPr>
        <p:spPr>
          <a:xfrm>
            <a:off x="801862" y="1732064"/>
            <a:ext cx="4003582" cy="400110"/>
          </a:xfrm>
          <a:prstGeom prst="rect">
            <a:avLst/>
          </a:prstGeom>
          <a:noFill/>
        </p:spPr>
        <p:txBody>
          <a:bodyPr wrap="square" rtlCol="0">
            <a:spAutoFit/>
          </a:bodyPr>
          <a:lstStyle/>
          <a:p>
            <a:r>
              <a:rPr lang="it-IT" sz="2000" b="1" dirty="0"/>
              <a:t>Cono d’ombra posteriore</a:t>
            </a:r>
          </a:p>
        </p:txBody>
      </p:sp>
      <p:sp>
        <p:nvSpPr>
          <p:cNvPr id="11" name="CasellaDiTesto 10"/>
          <p:cNvSpPr txBox="1"/>
          <p:nvPr/>
        </p:nvSpPr>
        <p:spPr>
          <a:xfrm>
            <a:off x="844061" y="2238498"/>
            <a:ext cx="2343981" cy="400110"/>
          </a:xfrm>
          <a:prstGeom prst="rect">
            <a:avLst/>
          </a:prstGeom>
          <a:noFill/>
        </p:spPr>
        <p:txBody>
          <a:bodyPr wrap="square" rtlCol="0">
            <a:spAutoFit/>
          </a:bodyPr>
          <a:lstStyle/>
          <a:p>
            <a:r>
              <a:rPr lang="it-IT" sz="2000" b="1" dirty="0"/>
              <a:t>Effetto specchio</a:t>
            </a:r>
          </a:p>
        </p:txBody>
      </p:sp>
      <p:sp>
        <p:nvSpPr>
          <p:cNvPr id="12" name="CasellaDiTesto 11"/>
          <p:cNvSpPr txBox="1"/>
          <p:nvPr/>
        </p:nvSpPr>
        <p:spPr>
          <a:xfrm>
            <a:off x="844063" y="2701401"/>
            <a:ext cx="3798273" cy="400110"/>
          </a:xfrm>
          <a:prstGeom prst="rect">
            <a:avLst/>
          </a:prstGeom>
          <a:noFill/>
        </p:spPr>
        <p:txBody>
          <a:bodyPr wrap="square" rtlCol="0">
            <a:spAutoFit/>
          </a:bodyPr>
          <a:lstStyle/>
          <a:p>
            <a:r>
              <a:rPr lang="it-IT" sz="2000" b="1" dirty="0"/>
              <a:t>Ombre acustiche laterali</a:t>
            </a:r>
          </a:p>
        </p:txBody>
      </p:sp>
      <p:sp>
        <p:nvSpPr>
          <p:cNvPr id="13" name="TextBox 1"/>
          <p:cNvSpPr txBox="1">
            <a:spLocks noChangeArrowheads="1"/>
          </p:cNvSpPr>
          <p:nvPr/>
        </p:nvSpPr>
        <p:spPr bwMode="auto">
          <a:xfrm>
            <a:off x="4895457" y="747327"/>
            <a:ext cx="3742107" cy="40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32146">
            <a:spAutoFit/>
          </a:bodyPr>
          <a:lstStyle>
            <a:lvl1pPr>
              <a:defRPr sz="2400">
                <a:solidFill>
                  <a:schemeClr val="tx1"/>
                </a:solidFill>
                <a:latin typeface="Comic Sans MS" charset="0"/>
                <a:ea typeface="ＭＳ Ｐゴシック" charset="-128"/>
              </a:defRPr>
            </a:lvl1pPr>
            <a:lvl2pPr marL="742950" indent="-285750">
              <a:defRPr sz="2400">
                <a:solidFill>
                  <a:schemeClr val="tx1"/>
                </a:solidFill>
                <a:latin typeface="Comic Sans MS" charset="0"/>
                <a:ea typeface="ＭＳ Ｐゴシック" charset="-128"/>
              </a:defRPr>
            </a:lvl2pPr>
            <a:lvl3pPr marL="1143000" indent="-228600">
              <a:defRPr sz="2400">
                <a:solidFill>
                  <a:schemeClr val="tx1"/>
                </a:solidFill>
                <a:latin typeface="Comic Sans MS" charset="0"/>
                <a:ea typeface="ＭＳ Ｐゴシック" charset="-128"/>
              </a:defRPr>
            </a:lvl3pPr>
            <a:lvl4pPr marL="1600200" indent="-228600">
              <a:defRPr sz="2400">
                <a:solidFill>
                  <a:schemeClr val="tx1"/>
                </a:solidFill>
                <a:latin typeface="Comic Sans MS" charset="0"/>
                <a:ea typeface="ＭＳ Ｐゴシック" charset="-128"/>
              </a:defRPr>
            </a:lvl4pPr>
            <a:lvl5pPr marL="2057400" indent="-228600">
              <a:defRPr sz="24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128"/>
              </a:defRPr>
            </a:lvl9pPr>
          </a:lstStyle>
          <a:p>
            <a:pPr>
              <a:lnSpc>
                <a:spcPts val="2888"/>
              </a:lnSpc>
            </a:pPr>
            <a:r>
              <a:rPr lang="en-US" altLang="zh-CN" sz="2800" b="1" dirty="0" err="1">
                <a:solidFill>
                  <a:schemeClr val="tx2">
                    <a:lumMod val="75000"/>
                  </a:schemeClr>
                </a:solidFill>
                <a:latin typeface="Gill Sans Semi" charset="0"/>
              </a:rPr>
              <a:t>Generati</a:t>
            </a:r>
            <a:r>
              <a:rPr lang="en-US" altLang="zh-CN" sz="2800" b="1" dirty="0">
                <a:solidFill>
                  <a:schemeClr val="tx2">
                    <a:lumMod val="75000"/>
                  </a:schemeClr>
                </a:solidFill>
                <a:latin typeface="Gill Sans Semi" charset="0"/>
              </a:rPr>
              <a:t> </a:t>
            </a:r>
            <a:r>
              <a:rPr lang="en-US" altLang="zh-CN" sz="2800" b="1" dirty="0" err="1">
                <a:solidFill>
                  <a:schemeClr val="tx2">
                    <a:lumMod val="75000"/>
                  </a:schemeClr>
                </a:solidFill>
                <a:latin typeface="Gill Sans Semi" charset="0"/>
              </a:rPr>
              <a:t>dall’ecografo</a:t>
            </a:r>
            <a:endParaRPr lang="en-US" altLang="zh-CN" sz="2800" b="1" dirty="0">
              <a:solidFill>
                <a:schemeClr val="tx2">
                  <a:lumMod val="75000"/>
                </a:schemeClr>
              </a:solidFill>
              <a:latin typeface="Gill Sans Semi" charset="0"/>
            </a:endParaRPr>
          </a:p>
        </p:txBody>
      </p:sp>
      <p:sp>
        <p:nvSpPr>
          <p:cNvPr id="14" name="CasellaDiTesto 13"/>
          <p:cNvSpPr txBox="1"/>
          <p:nvPr/>
        </p:nvSpPr>
        <p:spPr>
          <a:xfrm>
            <a:off x="4726741" y="1281894"/>
            <a:ext cx="5013044" cy="400110"/>
          </a:xfrm>
          <a:prstGeom prst="rect">
            <a:avLst/>
          </a:prstGeom>
          <a:noFill/>
        </p:spPr>
        <p:txBody>
          <a:bodyPr wrap="square" rtlCol="0">
            <a:spAutoFit/>
          </a:bodyPr>
          <a:lstStyle/>
          <a:p>
            <a:r>
              <a:rPr lang="it-IT" sz="2000" b="1" dirty="0"/>
              <a:t>Artefatto del campo superficiale</a:t>
            </a:r>
          </a:p>
        </p:txBody>
      </p:sp>
      <p:sp>
        <p:nvSpPr>
          <p:cNvPr id="15" name="CasellaDiTesto 14"/>
          <p:cNvSpPr txBox="1"/>
          <p:nvPr/>
        </p:nvSpPr>
        <p:spPr>
          <a:xfrm>
            <a:off x="4752534" y="1729721"/>
            <a:ext cx="4205164" cy="707886"/>
          </a:xfrm>
          <a:prstGeom prst="rect">
            <a:avLst/>
          </a:prstGeom>
          <a:noFill/>
        </p:spPr>
        <p:txBody>
          <a:bodyPr wrap="square" rtlCol="0">
            <a:spAutoFit/>
          </a:bodyPr>
          <a:lstStyle/>
          <a:p>
            <a:r>
              <a:rPr lang="it-IT" sz="2000" b="1" dirty="0"/>
              <a:t>Artefatto della valutazione della velocità di propagazione</a:t>
            </a:r>
          </a:p>
        </p:txBody>
      </p:sp>
      <p:sp>
        <p:nvSpPr>
          <p:cNvPr id="16" name="CasellaDiTesto 15"/>
          <p:cNvSpPr txBox="1"/>
          <p:nvPr/>
        </p:nvSpPr>
        <p:spPr>
          <a:xfrm>
            <a:off x="4783016" y="2505790"/>
            <a:ext cx="5184133" cy="400110"/>
          </a:xfrm>
          <a:prstGeom prst="rect">
            <a:avLst/>
          </a:prstGeom>
          <a:noFill/>
        </p:spPr>
        <p:txBody>
          <a:bodyPr wrap="square" rtlCol="0">
            <a:spAutoFit/>
          </a:bodyPr>
          <a:lstStyle/>
          <a:p>
            <a:r>
              <a:rPr lang="it-IT" sz="2000" b="1" dirty="0"/>
              <a:t>Rinforzo di parete posteriore</a:t>
            </a:r>
          </a:p>
        </p:txBody>
      </p:sp>
      <p:sp>
        <p:nvSpPr>
          <p:cNvPr id="17" name="CasellaDiTesto 16"/>
          <p:cNvSpPr txBox="1"/>
          <p:nvPr/>
        </p:nvSpPr>
        <p:spPr>
          <a:xfrm>
            <a:off x="4783016" y="2998158"/>
            <a:ext cx="4174681" cy="400110"/>
          </a:xfrm>
          <a:prstGeom prst="rect">
            <a:avLst/>
          </a:prstGeom>
          <a:noFill/>
        </p:spPr>
        <p:txBody>
          <a:bodyPr wrap="square" rtlCol="0">
            <a:spAutoFit/>
          </a:bodyPr>
          <a:lstStyle/>
          <a:p>
            <a:r>
              <a:rPr lang="it-IT" sz="2000" b="1" dirty="0"/>
              <a:t>Artefatto da volume parziale</a:t>
            </a:r>
          </a:p>
        </p:txBody>
      </p:sp>
      <p:sp>
        <p:nvSpPr>
          <p:cNvPr id="18" name="CasellaDiTesto 17"/>
          <p:cNvSpPr txBox="1"/>
          <p:nvPr/>
        </p:nvSpPr>
        <p:spPr>
          <a:xfrm>
            <a:off x="4783014" y="3490524"/>
            <a:ext cx="3387653" cy="400110"/>
          </a:xfrm>
          <a:prstGeom prst="rect">
            <a:avLst/>
          </a:prstGeom>
          <a:noFill/>
        </p:spPr>
        <p:txBody>
          <a:bodyPr wrap="square" rtlCol="0">
            <a:spAutoFit/>
          </a:bodyPr>
          <a:lstStyle/>
          <a:p>
            <a:r>
              <a:rPr lang="it-IT" sz="2000" b="1" dirty="0"/>
              <a:t>Artefatti dei lobi laterali</a:t>
            </a:r>
          </a:p>
        </p:txBody>
      </p:sp>
      <p:sp>
        <p:nvSpPr>
          <p:cNvPr id="19" name="CasellaDiTesto 18"/>
          <p:cNvSpPr txBox="1"/>
          <p:nvPr/>
        </p:nvSpPr>
        <p:spPr>
          <a:xfrm>
            <a:off x="801861" y="4290646"/>
            <a:ext cx="3981153" cy="400110"/>
          </a:xfrm>
          <a:prstGeom prst="rect">
            <a:avLst/>
          </a:prstGeom>
          <a:noFill/>
        </p:spPr>
        <p:txBody>
          <a:bodyPr wrap="square" rtlCol="0">
            <a:spAutoFit/>
          </a:bodyPr>
          <a:lstStyle/>
          <a:p>
            <a:r>
              <a:rPr lang="it-IT" sz="2000" dirty="0"/>
              <a:t>Classificati da </a:t>
            </a:r>
            <a:r>
              <a:rPr lang="it-IT" sz="2000" dirty="0" err="1"/>
              <a:t>Kremkau</a:t>
            </a:r>
            <a:r>
              <a:rPr lang="it-IT" sz="2000" dirty="0"/>
              <a:t> (2011) in:</a:t>
            </a:r>
          </a:p>
        </p:txBody>
      </p:sp>
      <p:sp>
        <p:nvSpPr>
          <p:cNvPr id="20" name="CasellaDiTesto 19"/>
          <p:cNvSpPr txBox="1"/>
          <p:nvPr/>
        </p:nvSpPr>
        <p:spPr>
          <a:xfrm>
            <a:off x="1137142" y="5019821"/>
            <a:ext cx="3477062" cy="830997"/>
          </a:xfrm>
          <a:prstGeom prst="rect">
            <a:avLst/>
          </a:prstGeom>
          <a:noFill/>
        </p:spPr>
        <p:txBody>
          <a:bodyPr wrap="square" rtlCol="0">
            <a:spAutoFit/>
          </a:bodyPr>
          <a:lstStyle/>
          <a:p>
            <a:r>
              <a:rPr lang="it-IT" sz="2400" b="1" dirty="0">
                <a:solidFill>
                  <a:schemeClr val="accent1"/>
                </a:solidFill>
              </a:rPr>
              <a:t>Artefatti da propagazione</a:t>
            </a:r>
          </a:p>
        </p:txBody>
      </p:sp>
      <p:sp>
        <p:nvSpPr>
          <p:cNvPr id="21" name="CasellaDiTesto 20"/>
          <p:cNvSpPr txBox="1"/>
          <p:nvPr/>
        </p:nvSpPr>
        <p:spPr>
          <a:xfrm>
            <a:off x="4794743" y="5019821"/>
            <a:ext cx="2998759" cy="830997"/>
          </a:xfrm>
          <a:prstGeom prst="rect">
            <a:avLst/>
          </a:prstGeom>
          <a:noFill/>
        </p:spPr>
        <p:txBody>
          <a:bodyPr wrap="square" rtlCol="0">
            <a:spAutoFit/>
          </a:bodyPr>
          <a:lstStyle/>
          <a:p>
            <a:r>
              <a:rPr lang="it-IT" sz="2400" b="1" dirty="0">
                <a:solidFill>
                  <a:schemeClr val="accent1"/>
                </a:solidFill>
              </a:rPr>
              <a:t>Artefatti da attenuazione</a:t>
            </a:r>
          </a:p>
        </p:txBody>
      </p:sp>
    </p:spTree>
    <p:extLst>
      <p:ext uri="{BB962C8B-B14F-4D97-AF65-F5344CB8AC3E}">
        <p14:creationId xmlns:p14="http://schemas.microsoft.com/office/powerpoint/2010/main" val="188184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3255"/>
            <a:ext cx="6172200" cy="857250"/>
          </a:xfrm>
        </p:spPr>
        <p:txBody>
          <a:bodyPr>
            <a:normAutofit/>
          </a:bodyPr>
          <a:lstStyle/>
          <a:p>
            <a:pPr algn="ctr"/>
            <a:r>
              <a:rPr lang="en-GB" sz="2400" dirty="0">
                <a:solidFill>
                  <a:schemeClr val="accent1"/>
                </a:solidFill>
                <a:latin typeface="Corbel" panose="020B0503020204020204" pitchFamily="34" charset="0"/>
              </a:rPr>
              <a:t>RANGE AMBIGUITY</a:t>
            </a:r>
          </a:p>
        </p:txBody>
      </p:sp>
      <p:sp>
        <p:nvSpPr>
          <p:cNvPr id="3" name="Content Placeholder 2"/>
          <p:cNvSpPr>
            <a:spLocks noGrp="1"/>
          </p:cNvSpPr>
          <p:nvPr>
            <p:ph idx="1"/>
          </p:nvPr>
        </p:nvSpPr>
        <p:spPr>
          <a:xfrm>
            <a:off x="135750" y="1393789"/>
            <a:ext cx="6172200" cy="3697058"/>
          </a:xfrm>
        </p:spPr>
        <p:txBody>
          <a:bodyPr>
            <a:noAutofit/>
          </a:bodyPr>
          <a:lstStyle/>
          <a:p>
            <a:pPr algn="just">
              <a:spcBef>
                <a:spcPts val="0"/>
              </a:spcBef>
            </a:pPr>
            <a:r>
              <a:rPr lang="en-GB" sz="1200" dirty="0"/>
              <a:t>Range ambiguity artefact results from a high transmission pulse frequency. </a:t>
            </a:r>
          </a:p>
          <a:p>
            <a:pPr lvl="1" algn="just">
              <a:spcBef>
                <a:spcPts val="0"/>
              </a:spcBef>
            </a:pPr>
            <a:r>
              <a:rPr lang="en-GB" sz="1200" b="1" dirty="0">
                <a:solidFill>
                  <a:schemeClr val="accent1"/>
                </a:solidFill>
              </a:rPr>
              <a:t>A pulse is transmitted before the energy of the previous pulse has dissipated. </a:t>
            </a:r>
          </a:p>
          <a:p>
            <a:pPr lvl="1" algn="just">
              <a:spcBef>
                <a:spcPts val="0"/>
              </a:spcBef>
            </a:pPr>
            <a:r>
              <a:rPr lang="en-GB" sz="1200" dirty="0"/>
              <a:t>The previous pulse may generate echoes from a reflector out of the field of view. </a:t>
            </a:r>
          </a:p>
          <a:p>
            <a:pPr lvl="1" algn="just">
              <a:spcBef>
                <a:spcPts val="0"/>
              </a:spcBef>
            </a:pPr>
            <a:r>
              <a:rPr lang="en-GB" sz="1200" b="1" dirty="0">
                <a:solidFill>
                  <a:schemeClr val="accent1"/>
                </a:solidFill>
              </a:rPr>
              <a:t>This reflector will be interpreted as a returning signal from the new pulse and be placed in the field of view.</a:t>
            </a:r>
          </a:p>
          <a:p>
            <a:pPr algn="just">
              <a:spcBef>
                <a:spcPts val="0"/>
              </a:spcBef>
            </a:pPr>
            <a:r>
              <a:rPr lang="en-GB" sz="1200" dirty="0"/>
              <a:t>These echoes are </a:t>
            </a:r>
            <a:r>
              <a:rPr lang="en-GB" sz="1200" b="1" dirty="0">
                <a:solidFill>
                  <a:schemeClr val="accent1"/>
                </a:solidFill>
              </a:rPr>
              <a:t>weak</a:t>
            </a:r>
            <a:r>
              <a:rPr lang="en-GB" sz="1200" b="1" dirty="0"/>
              <a:t> </a:t>
            </a:r>
            <a:r>
              <a:rPr lang="en-GB" sz="1200" dirty="0"/>
              <a:t>and are therefore most readily seen in anechoic areas as flashing echoes.</a:t>
            </a:r>
          </a:p>
          <a:p>
            <a:pPr algn="just"/>
            <a:r>
              <a:rPr lang="en-GB" sz="1200" dirty="0"/>
              <a:t>The pulse repetition frequency generally depends on the depth of field – when set to a shallow depth the frequency will be high (as it is not necessary to ‘listen’ for as long, as the beam is thought to not be travelling as far) and echoes resulting from structure lower than the area of interest can cause confusion. </a:t>
            </a:r>
            <a:r>
              <a:rPr lang="en-US" sz="1200" dirty="0"/>
              <a:t>When a distant echo returns to the crystal after a second pulse is transmitted, the receiving timer inappropriately assigns its position relative to that second pulse. Subsequently, then, </a:t>
            </a:r>
            <a:r>
              <a:rPr lang="en-US" sz="1200" b="1" dirty="0">
                <a:solidFill>
                  <a:schemeClr val="accent1"/>
                </a:solidFill>
              </a:rPr>
              <a:t>that echo is registered on the display as much nearer to the transducer than it really is. </a:t>
            </a:r>
            <a:r>
              <a:rPr lang="en-US" sz="1200" dirty="0"/>
              <a:t>This misregistration of echoes is called range ambiguity.</a:t>
            </a:r>
          </a:p>
          <a:p>
            <a:pPr algn="just"/>
            <a:r>
              <a:rPr lang="en-US" sz="1200" dirty="0"/>
              <a:t>Confusion can also result when multiple focal points are used, as the echo related to one can be misregistered in relation to another</a:t>
            </a:r>
            <a:endParaRPr lang="en-GB" sz="1200" dirty="0"/>
          </a:p>
          <a:p>
            <a:pPr algn="just">
              <a:spcBef>
                <a:spcPts val="0"/>
              </a:spcBef>
            </a:pPr>
            <a:r>
              <a:rPr lang="en-GB" sz="1200" b="1" dirty="0">
                <a:solidFill>
                  <a:schemeClr val="accent1"/>
                </a:solidFill>
              </a:rPr>
              <a:t>Decreasing pulse repetition frequency or selecting a higher frequency transducer will eliminate or minimize the artefact</a:t>
            </a:r>
            <a:r>
              <a:rPr lang="en-GB" sz="1200" b="1" dirty="0">
                <a:solidFill>
                  <a:srgbClr val="FF0000"/>
                </a:solidFill>
              </a:rPr>
              <a:t>. </a:t>
            </a:r>
            <a:r>
              <a:rPr lang="en-GB" sz="1200" dirty="0"/>
              <a:t>Reduction of focal point number can also help.</a:t>
            </a: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471821" y="2390272"/>
            <a:ext cx="2585621" cy="18817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ZoneTexte 4">
            <a:extLst>
              <a:ext uri="{FF2B5EF4-FFF2-40B4-BE49-F238E27FC236}">
                <a16:creationId xmlns:a16="http://schemas.microsoft.com/office/drawing/2014/main" id="{2545E9F6-F370-45F5-8127-0487319C3BEF}"/>
              </a:ext>
            </a:extLst>
          </p:cNvPr>
          <p:cNvSpPr txBox="1"/>
          <p:nvPr/>
        </p:nvSpPr>
        <p:spPr>
          <a:xfrm>
            <a:off x="6899058" y="4911075"/>
            <a:ext cx="1731146" cy="646331"/>
          </a:xfrm>
          <a:prstGeom prst="rect">
            <a:avLst/>
          </a:prstGeom>
          <a:noFill/>
        </p:spPr>
        <p:txBody>
          <a:bodyPr wrap="square" rtlCol="0">
            <a:spAutoFit/>
          </a:bodyPr>
          <a:lstStyle/>
          <a:p>
            <a:pPr algn="ctr"/>
            <a:r>
              <a:rPr lang="en-GB" sz="1200" b="1" dirty="0">
                <a:solidFill>
                  <a:schemeClr val="accent1"/>
                </a:solidFill>
              </a:rPr>
              <a:t>Correction: also reduce the number of focal spots</a:t>
            </a:r>
          </a:p>
        </p:txBody>
      </p:sp>
    </p:spTree>
    <p:extLst>
      <p:ext uri="{BB962C8B-B14F-4D97-AF65-F5344CB8AC3E}">
        <p14:creationId xmlns:p14="http://schemas.microsoft.com/office/powerpoint/2010/main" val="689169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48" y="164868"/>
            <a:ext cx="7053542" cy="1050398"/>
          </a:xfrm>
        </p:spPr>
        <p:txBody>
          <a:bodyPr>
            <a:normAutofit/>
          </a:bodyPr>
          <a:lstStyle/>
          <a:p>
            <a:pPr algn="ctr"/>
            <a:r>
              <a:rPr lang="en-GB" sz="2400" dirty="0">
                <a:solidFill>
                  <a:schemeClr val="accent1"/>
                </a:solidFill>
                <a:latin typeface="Calibri Light" panose="020F0302020204030204" pitchFamily="34" charset="0"/>
              </a:rPr>
              <a:t>VOLUME PARZIALE / SECTION THICKNESS</a:t>
            </a:r>
          </a:p>
        </p:txBody>
      </p:sp>
      <p:sp>
        <p:nvSpPr>
          <p:cNvPr id="3" name="Content Placeholder 2"/>
          <p:cNvSpPr>
            <a:spLocks noGrp="1"/>
          </p:cNvSpPr>
          <p:nvPr>
            <p:ph idx="1"/>
          </p:nvPr>
        </p:nvSpPr>
        <p:spPr>
          <a:xfrm>
            <a:off x="159048" y="1731764"/>
            <a:ext cx="5533759" cy="3394472"/>
          </a:xfrm>
        </p:spPr>
        <p:txBody>
          <a:bodyPr>
            <a:noAutofit/>
          </a:bodyPr>
          <a:lstStyle/>
          <a:p>
            <a:pPr algn="just">
              <a:spcBef>
                <a:spcPts val="0"/>
              </a:spcBef>
            </a:pPr>
            <a:r>
              <a:rPr lang="en-GB" sz="1200" dirty="0"/>
              <a:t>Also known as slice thickness, beam thickness, beam averaging or partial volume effect artefact. </a:t>
            </a:r>
          </a:p>
          <a:p>
            <a:pPr algn="just">
              <a:spcBef>
                <a:spcPts val="0"/>
              </a:spcBef>
            </a:pPr>
            <a:r>
              <a:rPr lang="en-GB" sz="1200" b="1" dirty="0">
                <a:solidFill>
                  <a:schemeClr val="accent1"/>
                </a:solidFill>
              </a:rPr>
              <a:t>Creates echoes that mimic dependant particulate material in curved fluid filled structures or echoes within anechoic vessels or ducts.</a:t>
            </a:r>
          </a:p>
          <a:p>
            <a:pPr lvl="1" algn="just">
              <a:spcBef>
                <a:spcPts val="0"/>
              </a:spcBef>
            </a:pPr>
            <a:r>
              <a:rPr lang="en-GB" sz="1200" b="1" dirty="0"/>
              <a:t>In the gallbladder this is known as pseudosludge where it is commonly confused with echogenic bile or sludge. </a:t>
            </a:r>
          </a:p>
          <a:p>
            <a:pPr lvl="1" algn="just">
              <a:spcBef>
                <a:spcPts val="0"/>
              </a:spcBef>
            </a:pPr>
            <a:r>
              <a:rPr lang="en-GB" sz="1200" b="1" dirty="0"/>
              <a:t>In the urinary bladder beam averaging may be confused with cellular material within the bladder. </a:t>
            </a:r>
          </a:p>
          <a:p>
            <a:pPr algn="just">
              <a:spcBef>
                <a:spcPts val="0"/>
              </a:spcBef>
            </a:pPr>
            <a:r>
              <a:rPr lang="en-GB" sz="1200" b="1" dirty="0">
                <a:solidFill>
                  <a:schemeClr val="accent1"/>
                </a:solidFill>
              </a:rPr>
              <a:t>The artefact occurs where a curved fluid filled structure lies adjacent to more echogenic tissue. </a:t>
            </a:r>
          </a:p>
          <a:p>
            <a:pPr algn="just">
              <a:spcBef>
                <a:spcPts val="0"/>
              </a:spcBef>
            </a:pPr>
            <a:r>
              <a:rPr lang="en-GB" sz="1200" dirty="0"/>
              <a:t>The artefact results from all the echoes from the finite width of the imaging pulse being compressed into an infinitely thin slice for graphic presentation.</a:t>
            </a:r>
          </a:p>
          <a:p>
            <a:pPr algn="just">
              <a:spcBef>
                <a:spcPts val="0"/>
              </a:spcBef>
            </a:pPr>
            <a:r>
              <a:rPr lang="en-GB" sz="1200" b="1" dirty="0"/>
              <a:t>Mechanism of differentiation from normal particulate material </a:t>
            </a:r>
            <a:r>
              <a:rPr lang="en-GB" sz="1200" b="1" dirty="0" err="1"/>
              <a:t>inculde</a:t>
            </a:r>
            <a:r>
              <a:rPr lang="en-GB" sz="1200" b="1" dirty="0"/>
              <a:t>:</a:t>
            </a:r>
          </a:p>
          <a:p>
            <a:pPr lvl="1" algn="just">
              <a:spcBef>
                <a:spcPts val="0"/>
              </a:spcBef>
            </a:pPr>
            <a:r>
              <a:rPr lang="en-GB" sz="1200" b="1" dirty="0">
                <a:solidFill>
                  <a:schemeClr val="accent1"/>
                </a:solidFill>
              </a:rPr>
              <a:t>Slice thickness artefacts have a meniscus</a:t>
            </a:r>
          </a:p>
          <a:p>
            <a:pPr lvl="1" algn="just">
              <a:spcBef>
                <a:spcPts val="0"/>
              </a:spcBef>
            </a:pPr>
            <a:r>
              <a:rPr lang="en-GB" sz="1200" b="1" dirty="0">
                <a:solidFill>
                  <a:schemeClr val="accent1"/>
                </a:solidFill>
              </a:rPr>
              <a:t>The margins are not horizontal</a:t>
            </a:r>
          </a:p>
          <a:p>
            <a:pPr lvl="1" algn="just">
              <a:spcBef>
                <a:spcPts val="0"/>
              </a:spcBef>
            </a:pPr>
            <a:r>
              <a:rPr lang="en-GB" sz="1200" b="1" dirty="0">
                <a:solidFill>
                  <a:schemeClr val="accent1"/>
                </a:solidFill>
              </a:rPr>
              <a:t>Similar echoes may occur on the non-dependant surface </a:t>
            </a:r>
          </a:p>
          <a:p>
            <a:pPr lvl="1" algn="just">
              <a:spcBef>
                <a:spcPts val="0"/>
              </a:spcBef>
            </a:pPr>
            <a:r>
              <a:rPr lang="en-GB" sz="1200" b="1" dirty="0">
                <a:solidFill>
                  <a:schemeClr val="accent1"/>
                </a:solidFill>
              </a:rPr>
              <a:t>Margin inclination is independent of patient position.</a:t>
            </a:r>
          </a:p>
          <a:p>
            <a:pPr algn="just">
              <a:spcBef>
                <a:spcPts val="0"/>
              </a:spcBef>
            </a:pPr>
            <a:r>
              <a:rPr lang="en-GB" sz="1200" dirty="0"/>
              <a:t>The effects of slice thickness artefact </a:t>
            </a:r>
            <a:r>
              <a:rPr lang="en-GB" sz="1200" b="1" dirty="0"/>
              <a:t>may be minimized by using </a:t>
            </a:r>
            <a:r>
              <a:rPr lang="en-GB" sz="1200" b="1" dirty="0">
                <a:solidFill>
                  <a:schemeClr val="accent1"/>
                </a:solidFill>
              </a:rPr>
              <a:t>higher frequency transducers or harmonic imaging</a:t>
            </a:r>
            <a:r>
              <a:rPr lang="en-GB" sz="1200" b="1" dirty="0">
                <a:solidFill>
                  <a:srgbClr val="FF0000"/>
                </a:solidFill>
              </a:rPr>
              <a:t> </a:t>
            </a:r>
            <a:r>
              <a:rPr lang="en-GB" sz="1200" dirty="0"/>
              <a:t>(as the sound beam is narrower) </a:t>
            </a:r>
            <a:r>
              <a:rPr lang="en-GB" sz="1200" b="1" dirty="0"/>
              <a:t>and </a:t>
            </a:r>
            <a:r>
              <a:rPr lang="en-GB" sz="1200" b="1" dirty="0">
                <a:solidFill>
                  <a:schemeClr val="accent1"/>
                </a:solidFill>
              </a:rPr>
              <a:t>displacing the focal zone at the level of the tissue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7115" y="3556116"/>
            <a:ext cx="2646294" cy="208661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Image 3">
            <a:extLst>
              <a:ext uri="{FF2B5EF4-FFF2-40B4-BE49-F238E27FC236}">
                <a16:creationId xmlns:a16="http://schemas.microsoft.com/office/drawing/2014/main" id="{3385A346-54FA-4B8F-A844-4A90D74F5C5B}"/>
              </a:ext>
            </a:extLst>
          </p:cNvPr>
          <p:cNvPicPr>
            <a:picLocks noChangeAspect="1"/>
          </p:cNvPicPr>
          <p:nvPr/>
        </p:nvPicPr>
        <p:blipFill>
          <a:blip r:embed="rId3"/>
          <a:stretch>
            <a:fillRect/>
          </a:stretch>
        </p:blipFill>
        <p:spPr>
          <a:xfrm>
            <a:off x="6016365" y="1455879"/>
            <a:ext cx="2717044" cy="1846006"/>
          </a:xfrm>
          <a:prstGeom prst="rect">
            <a:avLst/>
          </a:prstGeom>
        </p:spPr>
      </p:pic>
    </p:spTree>
    <p:extLst>
      <p:ext uri="{BB962C8B-B14F-4D97-AF65-F5344CB8AC3E}">
        <p14:creationId xmlns:p14="http://schemas.microsoft.com/office/powerpoint/2010/main" val="2322888949"/>
      </p:ext>
    </p:extLst>
  </p:cSld>
  <p:clrMapOvr>
    <a:masterClrMapping/>
  </p:clrMapOvr>
</p:sld>
</file>

<file path=ppt/theme/theme1.xml><?xml version="1.0" encoding="utf-8"?>
<a:theme xmlns:a="http://schemas.openxmlformats.org/drawingml/2006/main" name="Profondità">
  <a:themeElements>
    <a:clrScheme name="Profondità">
      <a:dk1>
        <a:sysClr val="windowText" lastClr="000000"/>
      </a:dk1>
      <a:lt1>
        <a:sysClr val="window" lastClr="FFFFFF"/>
      </a:lt1>
      <a:dk2>
        <a:srgbClr val="454551"/>
      </a:dk2>
      <a:lt2>
        <a:srgbClr val="F2ACD2"/>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Profondità">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rofondità">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3016C5A4-E631-4977-A608-ACFB475526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3100</TotalTime>
  <Words>3111</Words>
  <Application>Microsoft Macintosh PowerPoint</Application>
  <PresentationFormat>On-screen Show (4:3)</PresentationFormat>
  <Paragraphs>245</Paragraphs>
  <Slides>36</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Calibri</vt:lpstr>
      <vt:lpstr>Calibri Light</vt:lpstr>
      <vt:lpstr>Corbel</vt:lpstr>
      <vt:lpstr>Gill Sans Semi</vt:lpstr>
      <vt:lpstr>Tahoma</vt:lpstr>
      <vt:lpstr>Times New Roman</vt:lpstr>
      <vt:lpstr>Wingdings 3</vt:lpstr>
      <vt:lpstr>Profondità</vt:lpstr>
      <vt:lpstr>PowerPoint Presentation</vt:lpstr>
      <vt:lpstr>ARTEFATTI</vt:lpstr>
      <vt:lpstr>PowerPoint Presentation</vt:lpstr>
      <vt:lpstr>PowerPoint Presentation</vt:lpstr>
      <vt:lpstr>PowerPoint Presentation</vt:lpstr>
      <vt:lpstr>PowerPoint Presentation</vt:lpstr>
      <vt:lpstr>PowerPoint Presentation</vt:lpstr>
      <vt:lpstr>RANGE AMBIGUITY</vt:lpstr>
      <vt:lpstr>VOLUME PARZIALE / SECTION THICKNESS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REFRACTION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ANISOTROPISMO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Artefatti in ecografia</dc:title>
  <dc:creator>Utente di Microsoft Office</dc:creator>
  <cp:lastModifiedBy>Andrea De Bonis</cp:lastModifiedBy>
  <cp:revision>106</cp:revision>
  <dcterms:created xsi:type="dcterms:W3CDTF">2017-01-06T17:19:45Z</dcterms:created>
  <dcterms:modified xsi:type="dcterms:W3CDTF">2023-09-24T17:50:52Z</dcterms:modified>
</cp:coreProperties>
</file>