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5"/>
  </p:notesMasterIdLst>
  <p:sldIdLst>
    <p:sldId id="335" r:id="rId2"/>
    <p:sldId id="347" r:id="rId3"/>
    <p:sldId id="349" r:id="rId4"/>
    <p:sldId id="362" r:id="rId5"/>
    <p:sldId id="363" r:id="rId6"/>
    <p:sldId id="365" r:id="rId7"/>
    <p:sldId id="364" r:id="rId8"/>
    <p:sldId id="353" r:id="rId9"/>
    <p:sldId id="359" r:id="rId10"/>
    <p:sldId id="354" r:id="rId11"/>
    <p:sldId id="360" r:id="rId12"/>
    <p:sldId id="366" r:id="rId13"/>
    <p:sldId id="361" r:id="rId14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A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0"/>
    <p:restoredTop sz="95781"/>
  </p:normalViewPr>
  <p:slideViewPr>
    <p:cSldViewPr snapToGrid="0">
      <p:cViewPr varScale="1">
        <p:scale>
          <a:sx n="111" d="100"/>
          <a:sy n="111" d="100"/>
        </p:scale>
        <p:origin x="632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10A0A988-C911-4F5C-9453-412E799486F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en-US"/>
        </a:p>
      </dgm:t>
    </dgm:pt>
    <dgm:pt modelId="{A30F5DAE-1E4E-466A-A76D-A68FFB66D3A9}">
      <dgm:prSet/>
      <dgm:spPr/>
      <dgm:t>
        <a:bodyPr/>
        <a:lstStyle/>
        <a:p>
          <a:r>
            <a:rPr lang="it-IT" dirty="0"/>
            <a:t>1. La Corte, che ha il compito di decidere, conformemente al diritto internazionale, sulle controversie che le sono sottoposte, applica:</a:t>
          </a:r>
          <a:endParaRPr lang="en-US" dirty="0"/>
        </a:p>
      </dgm:t>
    </dgm:pt>
    <dgm:pt modelId="{11E1E212-D287-4161-A602-E0EC774EDBAE}" type="parTrans" cxnId="{24816787-0C8B-4B6E-9C45-8D82130D9ED3}">
      <dgm:prSet/>
      <dgm:spPr/>
      <dgm:t>
        <a:bodyPr/>
        <a:lstStyle/>
        <a:p>
          <a:endParaRPr lang="en-US"/>
        </a:p>
      </dgm:t>
    </dgm:pt>
    <dgm:pt modelId="{E06255FE-476B-4DB1-9A18-092CBE7231E0}" type="sibTrans" cxnId="{24816787-0C8B-4B6E-9C45-8D82130D9ED3}">
      <dgm:prSet/>
      <dgm:spPr/>
      <dgm:t>
        <a:bodyPr/>
        <a:lstStyle/>
        <a:p>
          <a:endParaRPr lang="en-US"/>
        </a:p>
      </dgm:t>
    </dgm:pt>
    <dgm:pt modelId="{0ACA4D7A-31A4-423F-B2A0-50A666578A7C}">
      <dgm:prSet/>
      <dgm:spPr/>
      <dgm:t>
        <a:bodyPr/>
        <a:lstStyle/>
        <a:p>
          <a:r>
            <a:rPr lang="it-IT" b="0" dirty="0"/>
            <a:t>le </a:t>
          </a:r>
          <a:r>
            <a:rPr lang="it-IT" b="1" dirty="0"/>
            <a:t>convenzioni internazionali</a:t>
          </a:r>
          <a:r>
            <a:rPr lang="it-IT" b="0" dirty="0"/>
            <a:t>, generali o particolari, che stabiliscono norme espressamente riconosciute dagli Stati in lite;</a:t>
          </a:r>
          <a:endParaRPr lang="en-US" b="0" dirty="0"/>
        </a:p>
      </dgm:t>
    </dgm:pt>
    <dgm:pt modelId="{B1EF6804-0D7A-4B25-9EBF-0C5D131855C5}" type="parTrans" cxnId="{3B0C7230-5B19-46A5-B162-333693974E14}">
      <dgm:prSet/>
      <dgm:spPr/>
      <dgm:t>
        <a:bodyPr/>
        <a:lstStyle/>
        <a:p>
          <a:endParaRPr lang="en-US"/>
        </a:p>
      </dgm:t>
    </dgm:pt>
    <dgm:pt modelId="{6F32D67C-3C8F-4E4E-9461-559C5673E48E}" type="sibTrans" cxnId="{3B0C7230-5B19-46A5-B162-333693974E14}">
      <dgm:prSet/>
      <dgm:spPr/>
      <dgm:t>
        <a:bodyPr/>
        <a:lstStyle/>
        <a:p>
          <a:endParaRPr lang="en-US"/>
        </a:p>
      </dgm:t>
    </dgm:pt>
    <dgm:pt modelId="{0ADAC24F-0C5B-44EF-937B-A3963D1089CE}">
      <dgm:prSet/>
      <dgm:spPr/>
      <dgm:t>
        <a:bodyPr/>
        <a:lstStyle/>
        <a:p>
          <a:r>
            <a:rPr lang="it-IT" b="0" dirty="0"/>
            <a:t>la </a:t>
          </a:r>
          <a:r>
            <a:rPr lang="it-IT" b="1" dirty="0"/>
            <a:t>consuetudine internazionale</a:t>
          </a:r>
          <a:r>
            <a:rPr lang="it-IT" b="0" dirty="0"/>
            <a:t>, come prova di una prassi generale accettata come diritto;</a:t>
          </a:r>
          <a:endParaRPr lang="en-US" b="0" dirty="0"/>
        </a:p>
      </dgm:t>
    </dgm:pt>
    <dgm:pt modelId="{B091262F-544C-4417-A883-A0571D37FE01}" type="parTrans" cxnId="{C2344C08-B65F-47EA-AC1D-E50EC3A62139}">
      <dgm:prSet/>
      <dgm:spPr/>
      <dgm:t>
        <a:bodyPr/>
        <a:lstStyle/>
        <a:p>
          <a:endParaRPr lang="en-US"/>
        </a:p>
      </dgm:t>
    </dgm:pt>
    <dgm:pt modelId="{0FB95413-C7E1-4BBE-A925-11735B372755}" type="sibTrans" cxnId="{C2344C08-B65F-47EA-AC1D-E50EC3A62139}">
      <dgm:prSet/>
      <dgm:spPr/>
      <dgm:t>
        <a:bodyPr/>
        <a:lstStyle/>
        <a:p>
          <a:endParaRPr lang="en-US"/>
        </a:p>
      </dgm:t>
    </dgm:pt>
    <dgm:pt modelId="{A3830E16-1B7E-490C-B610-1D3D1C3E202C}">
      <dgm:prSet/>
      <dgm:spPr/>
      <dgm:t>
        <a:bodyPr/>
        <a:lstStyle/>
        <a:p>
          <a:r>
            <a:rPr lang="it-IT"/>
            <a:t>i </a:t>
          </a:r>
          <a:r>
            <a:rPr lang="it-IT" b="1"/>
            <a:t>principi generali di diritto </a:t>
          </a:r>
          <a:r>
            <a:rPr lang="it-IT"/>
            <a:t>riconosciuti dalle nazioni civili;
fatte salve le disposizioni dell'articolo 59, le decisioni giudiziarie e gli insegnamenti dei più qualificati pubblicisti delle varie nazioni, come </a:t>
          </a:r>
          <a:r>
            <a:rPr lang="it-IT" b="1"/>
            <a:t>mezzi sussidiari </a:t>
          </a:r>
          <a:r>
            <a:rPr lang="it-IT"/>
            <a:t>per la determinazione delle norme di diritto.</a:t>
          </a:r>
          <a:endParaRPr lang="en-US"/>
        </a:p>
      </dgm:t>
    </dgm:pt>
    <dgm:pt modelId="{AC514F9D-693E-4DF1-AC93-1293C676CFA1}" type="parTrans" cxnId="{E2B4B2FB-87FA-4DE8-B524-D5CB48EDCDF6}">
      <dgm:prSet/>
      <dgm:spPr/>
      <dgm:t>
        <a:bodyPr/>
        <a:lstStyle/>
        <a:p>
          <a:endParaRPr lang="en-US"/>
        </a:p>
      </dgm:t>
    </dgm:pt>
    <dgm:pt modelId="{3339AFFB-2F62-4251-A3BB-7BADE52D8E47}" type="sibTrans" cxnId="{E2B4B2FB-87FA-4DE8-B524-D5CB48EDCDF6}">
      <dgm:prSet/>
      <dgm:spPr/>
      <dgm:t>
        <a:bodyPr/>
        <a:lstStyle/>
        <a:p>
          <a:endParaRPr lang="en-US"/>
        </a:p>
      </dgm:t>
    </dgm:pt>
    <dgm:pt modelId="{933FB867-61C9-4485-AABC-AE76114E1339}">
      <dgm:prSet/>
      <dgm:spPr/>
      <dgm:t>
        <a:bodyPr/>
        <a:lstStyle/>
        <a:p>
          <a:r>
            <a:rPr lang="it-IT"/>
            <a:t>2. La presente disposizione non pregiudica la competenza della Corte a decidere una controversia </a:t>
          </a:r>
          <a:r>
            <a:rPr lang="it-IT" i="1"/>
            <a:t>ex aequo et bono</a:t>
          </a:r>
          <a:r>
            <a:rPr lang="it-IT"/>
            <a:t>, se le parti vi consentono.</a:t>
          </a:r>
          <a:endParaRPr lang="en-US"/>
        </a:p>
      </dgm:t>
    </dgm:pt>
    <dgm:pt modelId="{A0A54E5B-8023-4EC7-8B3C-93DF755D9FFE}" type="parTrans" cxnId="{78356280-004C-4950-89DF-61505042834D}">
      <dgm:prSet/>
      <dgm:spPr/>
      <dgm:t>
        <a:bodyPr/>
        <a:lstStyle/>
        <a:p>
          <a:endParaRPr lang="en-US"/>
        </a:p>
      </dgm:t>
    </dgm:pt>
    <dgm:pt modelId="{E70FD2BD-5D40-48FC-879F-D0B64AE72309}" type="sibTrans" cxnId="{78356280-004C-4950-89DF-61505042834D}">
      <dgm:prSet/>
      <dgm:spPr/>
      <dgm:t>
        <a:bodyPr/>
        <a:lstStyle/>
        <a:p>
          <a:endParaRPr lang="en-US"/>
        </a:p>
      </dgm:t>
    </dgm:pt>
    <dgm:pt modelId="{1CDDB9B5-A401-DF43-800B-73BC35A8AE88}" type="pres">
      <dgm:prSet presAssocID="{10A0A988-C911-4F5C-9453-412E799486F6}" presName="linear" presStyleCnt="0">
        <dgm:presLayoutVars>
          <dgm:animLvl val="lvl"/>
          <dgm:resizeHandles val="exact"/>
        </dgm:presLayoutVars>
      </dgm:prSet>
      <dgm:spPr/>
    </dgm:pt>
    <dgm:pt modelId="{B45AA023-FA41-5044-835F-9F889AF73313}" type="pres">
      <dgm:prSet presAssocID="{A30F5DAE-1E4E-466A-A76D-A68FFB66D3A9}" presName="parentText" presStyleLbl="node1" presStyleIdx="0" presStyleCnt="2">
        <dgm:presLayoutVars>
          <dgm:chMax val="0"/>
          <dgm:bulletEnabled val="1"/>
        </dgm:presLayoutVars>
      </dgm:prSet>
      <dgm:spPr/>
    </dgm:pt>
    <dgm:pt modelId="{61053375-D834-2A48-9D19-8CAC6B5FF0AF}" type="pres">
      <dgm:prSet presAssocID="{A30F5DAE-1E4E-466A-A76D-A68FFB66D3A9}" presName="childText" presStyleLbl="revTx" presStyleIdx="0" presStyleCnt="1">
        <dgm:presLayoutVars>
          <dgm:bulletEnabled val="1"/>
        </dgm:presLayoutVars>
      </dgm:prSet>
      <dgm:spPr/>
    </dgm:pt>
    <dgm:pt modelId="{19C252AD-E9FA-934A-997F-7EB630C5F4F8}" type="pres">
      <dgm:prSet presAssocID="{933FB867-61C9-4485-AABC-AE76114E1339}" presName="parentText" presStyleLbl="node1" presStyleIdx="1" presStyleCnt="2">
        <dgm:presLayoutVars>
          <dgm:chMax val="0"/>
          <dgm:bulletEnabled val="1"/>
        </dgm:presLayoutVars>
      </dgm:prSet>
      <dgm:spPr/>
    </dgm:pt>
  </dgm:ptLst>
  <dgm:cxnLst>
    <dgm:cxn modelId="{C2344C08-B65F-47EA-AC1D-E50EC3A62139}" srcId="{A30F5DAE-1E4E-466A-A76D-A68FFB66D3A9}" destId="{0ADAC24F-0C5B-44EF-937B-A3963D1089CE}" srcOrd="1" destOrd="0" parTransId="{B091262F-544C-4417-A883-A0571D37FE01}" sibTransId="{0FB95413-C7E1-4BBE-A925-11735B372755}"/>
    <dgm:cxn modelId="{51416208-7F4D-3843-9E02-7D863E4133BE}" type="presOf" srcId="{10A0A988-C911-4F5C-9453-412E799486F6}" destId="{1CDDB9B5-A401-DF43-800B-73BC35A8AE88}" srcOrd="0" destOrd="0" presId="urn:microsoft.com/office/officeart/2005/8/layout/vList2"/>
    <dgm:cxn modelId="{0AB19B22-3E90-1D43-9157-CCCFCB5092FE}" type="presOf" srcId="{A3830E16-1B7E-490C-B610-1D3D1C3E202C}" destId="{61053375-D834-2A48-9D19-8CAC6B5FF0AF}" srcOrd="0" destOrd="2" presId="urn:microsoft.com/office/officeart/2005/8/layout/vList2"/>
    <dgm:cxn modelId="{3B0C7230-5B19-46A5-B162-333693974E14}" srcId="{A30F5DAE-1E4E-466A-A76D-A68FFB66D3A9}" destId="{0ACA4D7A-31A4-423F-B2A0-50A666578A7C}" srcOrd="0" destOrd="0" parTransId="{B1EF6804-0D7A-4B25-9EBF-0C5D131855C5}" sibTransId="{6F32D67C-3C8F-4E4E-9461-559C5673E48E}"/>
    <dgm:cxn modelId="{D437EF30-E4D0-7A4F-B55D-6971EF5F064C}" type="presOf" srcId="{A30F5DAE-1E4E-466A-A76D-A68FFB66D3A9}" destId="{B45AA023-FA41-5044-835F-9F889AF73313}" srcOrd="0" destOrd="0" presId="urn:microsoft.com/office/officeart/2005/8/layout/vList2"/>
    <dgm:cxn modelId="{EFEA0432-7663-FD4F-876A-FE069309BB67}" type="presOf" srcId="{933FB867-61C9-4485-AABC-AE76114E1339}" destId="{19C252AD-E9FA-934A-997F-7EB630C5F4F8}" srcOrd="0" destOrd="0" presId="urn:microsoft.com/office/officeart/2005/8/layout/vList2"/>
    <dgm:cxn modelId="{770C267E-589E-374E-A845-AF1C328A50DA}" type="presOf" srcId="{0ACA4D7A-31A4-423F-B2A0-50A666578A7C}" destId="{61053375-D834-2A48-9D19-8CAC6B5FF0AF}" srcOrd="0" destOrd="0" presId="urn:microsoft.com/office/officeart/2005/8/layout/vList2"/>
    <dgm:cxn modelId="{78356280-004C-4950-89DF-61505042834D}" srcId="{10A0A988-C911-4F5C-9453-412E799486F6}" destId="{933FB867-61C9-4485-AABC-AE76114E1339}" srcOrd="1" destOrd="0" parTransId="{A0A54E5B-8023-4EC7-8B3C-93DF755D9FFE}" sibTransId="{E70FD2BD-5D40-48FC-879F-D0B64AE72309}"/>
    <dgm:cxn modelId="{24816787-0C8B-4B6E-9C45-8D82130D9ED3}" srcId="{10A0A988-C911-4F5C-9453-412E799486F6}" destId="{A30F5DAE-1E4E-466A-A76D-A68FFB66D3A9}" srcOrd="0" destOrd="0" parTransId="{11E1E212-D287-4161-A602-E0EC774EDBAE}" sibTransId="{E06255FE-476B-4DB1-9A18-092CBE7231E0}"/>
    <dgm:cxn modelId="{B16AD192-9567-974A-8F94-6DBE3AE91DF4}" type="presOf" srcId="{0ADAC24F-0C5B-44EF-937B-A3963D1089CE}" destId="{61053375-D834-2A48-9D19-8CAC6B5FF0AF}" srcOrd="0" destOrd="1" presId="urn:microsoft.com/office/officeart/2005/8/layout/vList2"/>
    <dgm:cxn modelId="{E2B4B2FB-87FA-4DE8-B524-D5CB48EDCDF6}" srcId="{A30F5DAE-1E4E-466A-A76D-A68FFB66D3A9}" destId="{A3830E16-1B7E-490C-B610-1D3D1C3E202C}" srcOrd="2" destOrd="0" parTransId="{AC514F9D-693E-4DF1-AC93-1293C676CFA1}" sibTransId="{3339AFFB-2F62-4251-A3BB-7BADE52D8E47}"/>
    <dgm:cxn modelId="{F4ED3F00-E6E6-4246-97A0-AF817D0D5D62}" type="presParOf" srcId="{1CDDB9B5-A401-DF43-800B-73BC35A8AE88}" destId="{B45AA023-FA41-5044-835F-9F889AF73313}" srcOrd="0" destOrd="0" presId="urn:microsoft.com/office/officeart/2005/8/layout/vList2"/>
    <dgm:cxn modelId="{85F58D05-9E92-F94B-869C-AEF55EDAE2C8}" type="presParOf" srcId="{1CDDB9B5-A401-DF43-800B-73BC35A8AE88}" destId="{61053375-D834-2A48-9D19-8CAC6B5FF0AF}" srcOrd="1" destOrd="0" presId="urn:microsoft.com/office/officeart/2005/8/layout/vList2"/>
    <dgm:cxn modelId="{1A14FB44-C8EC-EA4E-864A-187CD3D43371}" type="presParOf" srcId="{1CDDB9B5-A401-DF43-800B-73BC35A8AE88}" destId="{19C252AD-E9FA-934A-997F-7EB630C5F4F8}" srcOrd="2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45AA023-FA41-5044-835F-9F889AF73313}">
      <dsp:nvSpPr>
        <dsp:cNvPr id="0" name=""/>
        <dsp:cNvSpPr/>
      </dsp:nvSpPr>
      <dsp:spPr>
        <a:xfrm>
          <a:off x="0" y="1045"/>
          <a:ext cx="10515600" cy="1113840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 dirty="0"/>
            <a:t>1. La Corte, che ha il compito di decidere, conformemente al diritto internazionale, sulle controversie che le sono sottoposte, applica:</a:t>
          </a:r>
          <a:endParaRPr lang="en-US" sz="2800" kern="1200" dirty="0"/>
        </a:p>
      </dsp:txBody>
      <dsp:txXfrm>
        <a:off x="54373" y="55418"/>
        <a:ext cx="10406854" cy="1005094"/>
      </dsp:txXfrm>
    </dsp:sp>
    <dsp:sp modelId="{61053375-D834-2A48-9D19-8CAC6B5FF0AF}">
      <dsp:nvSpPr>
        <dsp:cNvPr id="0" name=""/>
        <dsp:cNvSpPr/>
      </dsp:nvSpPr>
      <dsp:spPr>
        <a:xfrm>
          <a:off x="0" y="1114885"/>
          <a:ext cx="10515600" cy="278208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33870" tIns="35560" rIns="199136" bIns="3556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le </a:t>
          </a:r>
          <a:r>
            <a:rPr lang="it-IT" sz="2200" b="1" kern="1200" dirty="0"/>
            <a:t>convenzioni internazionali</a:t>
          </a:r>
          <a:r>
            <a:rPr lang="it-IT" sz="2200" b="0" kern="1200" dirty="0"/>
            <a:t>, generali o particolari, che stabiliscono norme espressamente riconosciute dagli Stati in lite;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b="0" kern="1200" dirty="0"/>
            <a:t>la </a:t>
          </a:r>
          <a:r>
            <a:rPr lang="it-IT" sz="2200" b="1" kern="1200" dirty="0"/>
            <a:t>consuetudine internazionale</a:t>
          </a:r>
          <a:r>
            <a:rPr lang="it-IT" sz="2200" b="0" kern="1200" dirty="0"/>
            <a:t>, come prova di una prassi generale accettata come diritto;</a:t>
          </a:r>
          <a:endParaRPr lang="en-US" sz="2200" b="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20000"/>
            </a:spcAft>
            <a:buChar char="•"/>
          </a:pPr>
          <a:r>
            <a:rPr lang="it-IT" sz="2200" kern="1200"/>
            <a:t>i </a:t>
          </a:r>
          <a:r>
            <a:rPr lang="it-IT" sz="2200" b="1" kern="1200"/>
            <a:t>principi generali di diritto </a:t>
          </a:r>
          <a:r>
            <a:rPr lang="it-IT" sz="2200" kern="1200"/>
            <a:t>riconosciuti dalle nazioni civili;
fatte salve le disposizioni dell'articolo 59, le decisioni giudiziarie e gli insegnamenti dei più qualificati pubblicisti delle varie nazioni, come </a:t>
          </a:r>
          <a:r>
            <a:rPr lang="it-IT" sz="2200" b="1" kern="1200"/>
            <a:t>mezzi sussidiari </a:t>
          </a:r>
          <a:r>
            <a:rPr lang="it-IT" sz="2200" kern="1200"/>
            <a:t>per la determinazione delle norme di diritto.</a:t>
          </a:r>
          <a:endParaRPr lang="en-US" sz="2200" kern="1200"/>
        </a:p>
      </dsp:txBody>
      <dsp:txXfrm>
        <a:off x="0" y="1114885"/>
        <a:ext cx="10515600" cy="2782080"/>
      </dsp:txXfrm>
    </dsp:sp>
    <dsp:sp modelId="{19C252AD-E9FA-934A-997F-7EB630C5F4F8}">
      <dsp:nvSpPr>
        <dsp:cNvPr id="0" name=""/>
        <dsp:cNvSpPr/>
      </dsp:nvSpPr>
      <dsp:spPr>
        <a:xfrm>
          <a:off x="0" y="3896965"/>
          <a:ext cx="10515600" cy="1113840"/>
        </a:xfrm>
        <a:prstGeom prst="roundRect">
          <a:avLst/>
        </a:prstGeom>
        <a:solidFill>
          <a:schemeClr val="accent2">
            <a:hueOff val="-1455363"/>
            <a:satOff val="-83928"/>
            <a:lumOff val="86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it-IT" sz="2800" kern="1200"/>
            <a:t>2. La presente disposizione non pregiudica la competenza della Corte a decidere una controversia </a:t>
          </a:r>
          <a:r>
            <a:rPr lang="it-IT" sz="2800" i="1" kern="1200"/>
            <a:t>ex aequo et bono</a:t>
          </a:r>
          <a:r>
            <a:rPr lang="it-IT" sz="2800" kern="1200"/>
            <a:t>, se le parti vi consentono.</a:t>
          </a:r>
          <a:endParaRPr lang="en-US" sz="2800" kern="1200"/>
        </a:p>
      </dsp:txBody>
      <dsp:txXfrm>
        <a:off x="54373" y="3951338"/>
        <a:ext cx="10406854" cy="100509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CA80CC-20A3-C344-B06D-E9D596BF494B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C82D968-9B0B-C141-B041-8A419C610F87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48158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5A168A-61D4-FFA8-8073-8B113514F75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33F24C7C-F9AE-37D4-7916-639B83782FF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78DA0A5D-BAC1-6231-25FF-C79C520B55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0D2ABB0-65E2-83C1-F146-325C1B00B94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23047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3563153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93547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504357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598827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543790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810356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914035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70869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09634055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33902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2978987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07792AD-938C-10A9-B6AF-C95D395798B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>
            <a:extLst>
              <a:ext uri="{FF2B5EF4-FFF2-40B4-BE49-F238E27FC236}">
                <a16:creationId xmlns:a16="http://schemas.microsoft.com/office/drawing/2014/main" id="{6163C498-7931-A46D-6B14-F1182386DEE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>
            <a:extLst>
              <a:ext uri="{FF2B5EF4-FFF2-40B4-BE49-F238E27FC236}">
                <a16:creationId xmlns:a16="http://schemas.microsoft.com/office/drawing/2014/main" id="{6324016E-BF3A-3B42-EBC3-2AB20311CDD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76F8BD02-E2E0-EC8A-9181-1464A51DF7C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3C4299-DFA9-814B-AD28-ECDE1FA0A815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317258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22ECC72-280E-72C2-E2B3-2F41D58E58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3D44E9CE-69A3-29A1-5AF6-6DD7B66EE4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6F349DE-8CBE-779B-A2B8-725146DDC2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2165AB88-27BE-6551-CEA1-2E5FD43011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A126DFB-E67D-104D-E92C-6B481273B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31618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EA4BCF8-B44D-75F6-05F6-C51F42D766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6950FA2-3CA6-EC55-018D-FC99DCE488B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96FA36E9-0A85-B334-9BF5-E95E8FDD29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2F4449E-A309-30FC-E172-8B6E05F2BD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3FD431D-B051-D7FD-CF35-A802BBE0D4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2862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043160DE-C0F2-241D-A089-6DBD3CDD0DB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04C2FF80-ED34-BC9E-9C4A-6EF48C078F6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2D75C88F-9995-28B1-DB86-B48F4273FFE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DCFADBB-B403-A9DF-C4E8-1D2E8FD6E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D23251D9-4DE2-1CB8-5940-ED4B6BB106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1029067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53BB0A04-BBE7-D343-BF4A-4CC426B845C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6353" y="1672314"/>
            <a:ext cx="11189995" cy="547200"/>
          </a:xfrm>
        </p:spPr>
        <p:txBody>
          <a:bodyPr lIns="0" tIns="0" rIns="0" bIns="0" anchor="t" anchorCtr="0">
            <a:spAutoFit/>
          </a:bodyPr>
          <a:lstStyle>
            <a:lvl1pPr algn="l">
              <a:defRPr sz="38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E0679AF4-40BB-0349-820B-505BF6BB121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98261" y="2243181"/>
            <a:ext cx="11189994" cy="619850"/>
          </a:xfrm>
        </p:spPr>
        <p:txBody>
          <a:bodyPr lIns="0" tIns="0" rIns="0" bIns="0" anchor="t">
            <a:spAutoFit/>
          </a:bodyPr>
          <a:lstStyle>
            <a:lvl1pPr marL="0" indent="0" algn="l">
              <a:buNone/>
              <a:defRPr sz="3800">
                <a:solidFill>
                  <a:srgbClr val="003A70"/>
                </a:solidFill>
                <a:latin typeface="Luiss Sans" pitchFamily="2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 dirty="0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B71A5510-EE32-3446-8828-82083C2039E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522271" y="3891534"/>
            <a:ext cx="5565913" cy="547200"/>
          </a:xfrm>
        </p:spPr>
        <p:txBody>
          <a:bodyPr lIns="0" tIns="0" rIns="0" bIns="0" anchor="b"/>
          <a:lstStyle>
            <a:lvl1pPr algn="l">
              <a:defRPr sz="2200" b="1" i="0">
                <a:solidFill>
                  <a:srgbClr val="003A70"/>
                </a:solidFill>
                <a:latin typeface="Luiss Sans" pitchFamily="2" charset="0"/>
              </a:defRPr>
            </a:lvl1pPr>
          </a:lstStyle>
          <a:p>
            <a:fld id="{90A97C65-1B54-DB47-A604-7DF0E350DE20}" type="datetime4">
              <a:rPr lang="it-IT" smtClean="0"/>
              <a:pPr/>
              <a:t>3 marzo 2025</a:t>
            </a:fld>
            <a:endParaRPr lang="it-IT" dirty="0"/>
          </a:p>
        </p:txBody>
      </p:sp>
      <p:grpSp>
        <p:nvGrpSpPr>
          <p:cNvPr id="82" name="Gruppo 81">
            <a:extLst>
              <a:ext uri="{FF2B5EF4-FFF2-40B4-BE49-F238E27FC236}">
                <a16:creationId xmlns:a16="http://schemas.microsoft.com/office/drawing/2014/main" id="{5540BA0A-A2F8-1E48-AF86-D2449D532D96}"/>
              </a:ext>
            </a:extLst>
          </p:cNvPr>
          <p:cNvGrpSpPr/>
          <p:nvPr userDrawn="1"/>
        </p:nvGrpSpPr>
        <p:grpSpPr>
          <a:xfrm>
            <a:off x="530087" y="6138000"/>
            <a:ext cx="11131826" cy="720000"/>
            <a:chOff x="530087" y="6138000"/>
            <a:chExt cx="11131826" cy="720000"/>
          </a:xfrm>
        </p:grpSpPr>
        <p:sp>
          <p:nvSpPr>
            <p:cNvPr id="54" name="Rettangolo 53">
              <a:extLst>
                <a:ext uri="{FF2B5EF4-FFF2-40B4-BE49-F238E27FC236}">
                  <a16:creationId xmlns:a16="http://schemas.microsoft.com/office/drawing/2014/main" id="{A5FC1A69-9F52-EF47-8F85-0B6FB45ADFC0}"/>
                </a:ext>
              </a:extLst>
            </p:cNvPr>
            <p:cNvSpPr/>
            <p:nvPr userDrawn="1"/>
          </p:nvSpPr>
          <p:spPr>
            <a:xfrm>
              <a:off x="53008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5" name="Rettangolo 54">
              <a:extLst>
                <a:ext uri="{FF2B5EF4-FFF2-40B4-BE49-F238E27FC236}">
                  <a16:creationId xmlns:a16="http://schemas.microsoft.com/office/drawing/2014/main" id="{E7ECF867-CD1F-A544-93A7-59F02B7EB3F9}"/>
                </a:ext>
              </a:extLst>
            </p:cNvPr>
            <p:cNvSpPr/>
            <p:nvPr userDrawn="1"/>
          </p:nvSpPr>
          <p:spPr>
            <a:xfrm>
              <a:off x="1590261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7" name="Rettangolo 56">
              <a:extLst>
                <a:ext uri="{FF2B5EF4-FFF2-40B4-BE49-F238E27FC236}">
                  <a16:creationId xmlns:a16="http://schemas.microsoft.com/office/drawing/2014/main" id="{E112286F-F6FC-FB40-A761-246E00D4D855}"/>
                </a:ext>
              </a:extLst>
            </p:cNvPr>
            <p:cNvSpPr/>
            <p:nvPr userDrawn="1"/>
          </p:nvSpPr>
          <p:spPr>
            <a:xfrm>
              <a:off x="2650435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9" name="Rettangolo 58">
              <a:extLst>
                <a:ext uri="{FF2B5EF4-FFF2-40B4-BE49-F238E27FC236}">
                  <a16:creationId xmlns:a16="http://schemas.microsoft.com/office/drawing/2014/main" id="{61B4BD18-F688-0F4E-93F6-53DE176B107F}"/>
                </a:ext>
              </a:extLst>
            </p:cNvPr>
            <p:cNvSpPr/>
            <p:nvPr userDrawn="1"/>
          </p:nvSpPr>
          <p:spPr>
            <a:xfrm>
              <a:off x="3710609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1" name="Rettangolo 60">
              <a:extLst>
                <a:ext uri="{FF2B5EF4-FFF2-40B4-BE49-F238E27FC236}">
                  <a16:creationId xmlns:a16="http://schemas.microsoft.com/office/drawing/2014/main" id="{35B704C4-AEA3-C647-9999-62D70618425C}"/>
                </a:ext>
              </a:extLst>
            </p:cNvPr>
            <p:cNvSpPr/>
            <p:nvPr userDrawn="1"/>
          </p:nvSpPr>
          <p:spPr>
            <a:xfrm>
              <a:off x="4770783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3" name="Rettangolo 62">
              <a:extLst>
                <a:ext uri="{FF2B5EF4-FFF2-40B4-BE49-F238E27FC236}">
                  <a16:creationId xmlns:a16="http://schemas.microsoft.com/office/drawing/2014/main" id="{B5B290BF-9576-1543-872D-91DDB5937065}"/>
                </a:ext>
              </a:extLst>
            </p:cNvPr>
            <p:cNvSpPr/>
            <p:nvPr userDrawn="1"/>
          </p:nvSpPr>
          <p:spPr>
            <a:xfrm>
              <a:off x="5830957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5" name="Rettangolo 64">
              <a:extLst>
                <a:ext uri="{FF2B5EF4-FFF2-40B4-BE49-F238E27FC236}">
                  <a16:creationId xmlns:a16="http://schemas.microsoft.com/office/drawing/2014/main" id="{0DCA18FE-2923-3B4E-A5C2-85D922F38FD0}"/>
                </a:ext>
              </a:extLst>
            </p:cNvPr>
            <p:cNvSpPr/>
            <p:nvPr userDrawn="1"/>
          </p:nvSpPr>
          <p:spPr>
            <a:xfrm>
              <a:off x="6891130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7" name="Rettangolo 66">
              <a:extLst>
                <a:ext uri="{FF2B5EF4-FFF2-40B4-BE49-F238E27FC236}">
                  <a16:creationId xmlns:a16="http://schemas.microsoft.com/office/drawing/2014/main" id="{1E45AD85-CF93-2846-BC0C-2BA8D4DB418A}"/>
                </a:ext>
              </a:extLst>
            </p:cNvPr>
            <p:cNvSpPr/>
            <p:nvPr userDrawn="1"/>
          </p:nvSpPr>
          <p:spPr>
            <a:xfrm>
              <a:off x="7951304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9" name="Rettangolo 68">
              <a:extLst>
                <a:ext uri="{FF2B5EF4-FFF2-40B4-BE49-F238E27FC236}">
                  <a16:creationId xmlns:a16="http://schemas.microsoft.com/office/drawing/2014/main" id="{0CF0D82F-31DB-C64B-8A03-2D08FA7E79D9}"/>
                </a:ext>
              </a:extLst>
            </p:cNvPr>
            <p:cNvSpPr/>
            <p:nvPr userDrawn="1"/>
          </p:nvSpPr>
          <p:spPr>
            <a:xfrm>
              <a:off x="9011478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1" name="Rettangolo 70">
              <a:extLst>
                <a:ext uri="{FF2B5EF4-FFF2-40B4-BE49-F238E27FC236}">
                  <a16:creationId xmlns:a16="http://schemas.microsoft.com/office/drawing/2014/main" id="{324BE938-9044-8E47-9BA4-80AF2F19990B}"/>
                </a:ext>
              </a:extLst>
            </p:cNvPr>
            <p:cNvSpPr/>
            <p:nvPr userDrawn="1"/>
          </p:nvSpPr>
          <p:spPr>
            <a:xfrm>
              <a:off x="10071652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3" name="Rettangolo 72">
              <a:extLst>
                <a:ext uri="{FF2B5EF4-FFF2-40B4-BE49-F238E27FC236}">
                  <a16:creationId xmlns:a16="http://schemas.microsoft.com/office/drawing/2014/main" id="{EDAFE086-4A55-2347-8DE3-D7DF548A3C4F}"/>
                </a:ext>
              </a:extLst>
            </p:cNvPr>
            <p:cNvSpPr/>
            <p:nvPr userDrawn="1"/>
          </p:nvSpPr>
          <p:spPr>
            <a:xfrm>
              <a:off x="11131826" y="6138000"/>
              <a:ext cx="530087" cy="720000"/>
            </a:xfrm>
            <a:prstGeom prst="rect">
              <a:avLst/>
            </a:prstGeom>
            <a:solidFill>
              <a:srgbClr val="003A7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grpSp>
        <p:nvGrpSpPr>
          <p:cNvPr id="81" name="Gruppo 80">
            <a:extLst>
              <a:ext uri="{FF2B5EF4-FFF2-40B4-BE49-F238E27FC236}">
                <a16:creationId xmlns:a16="http://schemas.microsoft.com/office/drawing/2014/main" id="{A4C5C7EC-083B-CD48-A862-19F4ED944048}"/>
              </a:ext>
            </a:extLst>
          </p:cNvPr>
          <p:cNvGrpSpPr/>
          <p:nvPr userDrawn="1"/>
        </p:nvGrpSpPr>
        <p:grpSpPr>
          <a:xfrm>
            <a:off x="1060174" y="6138000"/>
            <a:ext cx="10071652" cy="720000"/>
            <a:chOff x="1060174" y="6138000"/>
            <a:chExt cx="10071652" cy="720000"/>
          </a:xfrm>
          <a:solidFill>
            <a:srgbClr val="006298"/>
          </a:solidFill>
        </p:grpSpPr>
        <p:sp>
          <p:nvSpPr>
            <p:cNvPr id="56" name="Rettangolo 55">
              <a:extLst>
                <a:ext uri="{FF2B5EF4-FFF2-40B4-BE49-F238E27FC236}">
                  <a16:creationId xmlns:a16="http://schemas.microsoft.com/office/drawing/2014/main" id="{0C028009-61B6-504A-86BF-75FC39DE243E}"/>
                </a:ext>
              </a:extLst>
            </p:cNvPr>
            <p:cNvSpPr/>
            <p:nvPr userDrawn="1"/>
          </p:nvSpPr>
          <p:spPr>
            <a:xfrm>
              <a:off x="1060174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58" name="Rettangolo 57">
              <a:extLst>
                <a:ext uri="{FF2B5EF4-FFF2-40B4-BE49-F238E27FC236}">
                  <a16:creationId xmlns:a16="http://schemas.microsoft.com/office/drawing/2014/main" id="{359FF146-AD7A-8345-996B-F028DF33A537}"/>
                </a:ext>
              </a:extLst>
            </p:cNvPr>
            <p:cNvSpPr/>
            <p:nvPr userDrawn="1"/>
          </p:nvSpPr>
          <p:spPr>
            <a:xfrm>
              <a:off x="2120348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0" name="Rettangolo 59">
              <a:extLst>
                <a:ext uri="{FF2B5EF4-FFF2-40B4-BE49-F238E27FC236}">
                  <a16:creationId xmlns:a16="http://schemas.microsoft.com/office/drawing/2014/main" id="{C3BE867D-189E-E140-90A2-9C373B76323D}"/>
                </a:ext>
              </a:extLst>
            </p:cNvPr>
            <p:cNvSpPr/>
            <p:nvPr userDrawn="1"/>
          </p:nvSpPr>
          <p:spPr>
            <a:xfrm>
              <a:off x="3180522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2" name="Rettangolo 61">
              <a:extLst>
                <a:ext uri="{FF2B5EF4-FFF2-40B4-BE49-F238E27FC236}">
                  <a16:creationId xmlns:a16="http://schemas.microsoft.com/office/drawing/2014/main" id="{B3968CAB-E9C9-C448-BAED-1164B67B83D6}"/>
                </a:ext>
              </a:extLst>
            </p:cNvPr>
            <p:cNvSpPr/>
            <p:nvPr userDrawn="1"/>
          </p:nvSpPr>
          <p:spPr>
            <a:xfrm>
              <a:off x="4240696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4" name="Rettangolo 63">
              <a:extLst>
                <a:ext uri="{FF2B5EF4-FFF2-40B4-BE49-F238E27FC236}">
                  <a16:creationId xmlns:a16="http://schemas.microsoft.com/office/drawing/2014/main" id="{DD7E810C-6698-4141-AE4D-FED7B888FB8E}"/>
                </a:ext>
              </a:extLst>
            </p:cNvPr>
            <p:cNvSpPr/>
            <p:nvPr userDrawn="1"/>
          </p:nvSpPr>
          <p:spPr>
            <a:xfrm>
              <a:off x="5300870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6" name="Rettangolo 65">
              <a:extLst>
                <a:ext uri="{FF2B5EF4-FFF2-40B4-BE49-F238E27FC236}">
                  <a16:creationId xmlns:a16="http://schemas.microsoft.com/office/drawing/2014/main" id="{9B0258DC-87FE-6E48-B377-3E2FDBC08326}"/>
                </a:ext>
              </a:extLst>
            </p:cNvPr>
            <p:cNvSpPr/>
            <p:nvPr userDrawn="1"/>
          </p:nvSpPr>
          <p:spPr>
            <a:xfrm>
              <a:off x="6361043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68" name="Rettangolo 67">
              <a:extLst>
                <a:ext uri="{FF2B5EF4-FFF2-40B4-BE49-F238E27FC236}">
                  <a16:creationId xmlns:a16="http://schemas.microsoft.com/office/drawing/2014/main" id="{922BA846-4255-384A-97F0-52FD5A3C3965}"/>
                </a:ext>
              </a:extLst>
            </p:cNvPr>
            <p:cNvSpPr/>
            <p:nvPr userDrawn="1"/>
          </p:nvSpPr>
          <p:spPr>
            <a:xfrm>
              <a:off x="7421217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0" name="Rettangolo 69">
              <a:extLst>
                <a:ext uri="{FF2B5EF4-FFF2-40B4-BE49-F238E27FC236}">
                  <a16:creationId xmlns:a16="http://schemas.microsoft.com/office/drawing/2014/main" id="{D2E5825D-0B98-D043-890F-554D5B9AF97E}"/>
                </a:ext>
              </a:extLst>
            </p:cNvPr>
            <p:cNvSpPr/>
            <p:nvPr userDrawn="1"/>
          </p:nvSpPr>
          <p:spPr>
            <a:xfrm>
              <a:off x="8481391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2" name="Rettangolo 71">
              <a:extLst>
                <a:ext uri="{FF2B5EF4-FFF2-40B4-BE49-F238E27FC236}">
                  <a16:creationId xmlns:a16="http://schemas.microsoft.com/office/drawing/2014/main" id="{888D3338-3950-944B-84B7-796D95024907}"/>
                </a:ext>
              </a:extLst>
            </p:cNvPr>
            <p:cNvSpPr/>
            <p:nvPr userDrawn="1"/>
          </p:nvSpPr>
          <p:spPr>
            <a:xfrm>
              <a:off x="9541565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  <p:sp>
          <p:nvSpPr>
            <p:cNvPr id="74" name="Rettangolo 73">
              <a:extLst>
                <a:ext uri="{FF2B5EF4-FFF2-40B4-BE49-F238E27FC236}">
                  <a16:creationId xmlns:a16="http://schemas.microsoft.com/office/drawing/2014/main" id="{CE370570-6F3F-4D47-9CB5-970BC89BA15D}"/>
                </a:ext>
              </a:extLst>
            </p:cNvPr>
            <p:cNvSpPr/>
            <p:nvPr userDrawn="1"/>
          </p:nvSpPr>
          <p:spPr>
            <a:xfrm>
              <a:off x="10601739" y="6138000"/>
              <a:ext cx="530087" cy="7200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it-IT"/>
            </a:p>
          </p:txBody>
        </p:sp>
      </p:grpSp>
      <p:pic>
        <p:nvPicPr>
          <p:cNvPr id="75" name="Immagine 74">
            <a:extLst>
              <a:ext uri="{FF2B5EF4-FFF2-40B4-BE49-F238E27FC236}">
                <a16:creationId xmlns:a16="http://schemas.microsoft.com/office/drawing/2014/main" id="{F496A682-0F52-234A-8803-BDFAFDE999A5}"/>
              </a:ext>
            </a:extLst>
          </p:cNvPr>
          <p:cNvPicPr>
            <a:picLocks noChangeAspect="1"/>
          </p:cNvPicPr>
          <p:nvPr userDrawn="1"/>
        </p:nvPicPr>
        <p:blipFill>
          <a:blip/>
          <a:stretch>
            <a:fillRect/>
          </a:stretch>
        </p:blipFill>
        <p:spPr>
          <a:xfrm>
            <a:off x="515508" y="5066132"/>
            <a:ext cx="3257143" cy="547200"/>
          </a:xfrm>
          <a:prstGeom prst="rect">
            <a:avLst/>
          </a:prstGeom>
        </p:spPr>
      </p:pic>
      <p:sp>
        <p:nvSpPr>
          <p:cNvPr id="32" name="Segnaposto testo 77">
            <a:extLst>
              <a:ext uri="{FF2B5EF4-FFF2-40B4-BE49-F238E27FC236}">
                <a16:creationId xmlns:a16="http://schemas.microsoft.com/office/drawing/2014/main" id="{11E9754D-4544-094C-90CE-D95DEC303D3D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30225" y="795857"/>
            <a:ext cx="6889750" cy="724967"/>
          </a:xfrm>
        </p:spPr>
        <p:txBody>
          <a:bodyPr lIns="0" tIns="0" rIns="0" bIns="0" anchor="t">
            <a:noAutofit/>
          </a:bodyPr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lang="it-IT" sz="2000" b="0" i="0" smtClean="0">
                <a:solidFill>
                  <a:srgbClr val="003A70"/>
                </a:solidFill>
                <a:effectLst/>
                <a:latin typeface="Luiss Sans" pitchFamily="2" charset="0"/>
              </a:defRPr>
            </a:lvl1pPr>
          </a:lstStyle>
          <a:p>
            <a:r>
              <a:rPr lang="it-IT" dirty="0"/>
              <a:t>Specifica, Dipartimento, School</a:t>
            </a:r>
            <a:endParaRPr lang="it-IT" dirty="0">
              <a:solidFill>
                <a:srgbClr val="004274"/>
              </a:solidFill>
              <a:effectLst/>
              <a:latin typeface="Luiss type" pitchFamily="2" charset="77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F48BF19-5644-BB43-8AD2-AEB567996144}"/>
              </a:ext>
            </a:extLst>
          </p:cNvPr>
          <p:cNvSpPr txBox="1"/>
          <p:nvPr userDrawn="1"/>
        </p:nvSpPr>
        <p:spPr>
          <a:xfrm>
            <a:off x="527023" y="500698"/>
            <a:ext cx="5553075" cy="264671"/>
          </a:xfrm>
          <a:prstGeom prst="rect">
            <a:avLst/>
          </a:prstGeom>
          <a:noFill/>
        </p:spPr>
        <p:txBody>
          <a:bodyPr wrap="square" lIns="0" tIns="0" rIns="0" bIns="0" rtlCol="0" anchor="t">
            <a:noAutofit/>
          </a:bodyPr>
          <a:lstStyle/>
          <a:p>
            <a:pPr algn="l"/>
            <a:r>
              <a:rPr lang="it-IT" sz="2000" b="1" i="0" dirty="0">
                <a:solidFill>
                  <a:srgbClr val="003A70"/>
                </a:solidFill>
                <a:latin typeface="Luiss Sans" pitchFamily="2" charset="0"/>
              </a:rPr>
              <a:t>Luiss</a:t>
            </a:r>
          </a:p>
        </p:txBody>
      </p:sp>
    </p:spTree>
    <p:extLst>
      <p:ext uri="{BB962C8B-B14F-4D97-AF65-F5344CB8AC3E}">
        <p14:creationId xmlns:p14="http://schemas.microsoft.com/office/powerpoint/2010/main" val="328094412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864">
          <p15:clr>
            <a:srgbClr val="FBAE40"/>
          </p15:clr>
        </p15:guide>
        <p15:guide id="5" orient="horz" pos="3517">
          <p15:clr>
            <a:srgbClr val="FBAE40"/>
          </p15:clr>
        </p15:guide>
        <p15:guide id="7" orient="horz" pos="2742">
          <p15:clr>
            <a:srgbClr val="FBAE40"/>
          </p15:clr>
        </p15:guide>
        <p15:guide id="8" orient="horz" pos="1091">
          <p15:clr>
            <a:srgbClr val="FBAE40"/>
          </p15:clr>
        </p15:guide>
        <p15:guide id="10" pos="5011">
          <p15:clr>
            <a:srgbClr val="FBAE40"/>
          </p15:clr>
        </p15:guide>
        <p15:guide id="11" pos="4674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7DA9BEF-80A2-2331-DC94-EBB0C2858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69D19C77-4BE8-2E96-C0B8-733DE692E4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F85FAC5-3CEB-E7E8-0C26-134619395CF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2A447C6-BBB5-AE5F-213C-A75B55A319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0170495-A64D-9581-65F3-209633DE8E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7534986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D0DBE94-C5A7-7146-5DF9-B7AE84427D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5495F73-6741-4E8D-C2F4-35124625B3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75B4F62-E436-DCD4-5D5B-80B9D88F5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DE8E0835-B3FC-ED34-1FF8-BF1E940D8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4662F94-BC73-17CD-5247-355D5A549B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2982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F0D406D-7C0D-5EA4-D71A-8F50383141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7A46FA6B-3F0C-218F-C39C-212A702CC0E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8A09847B-C27A-8415-A22C-D7457435095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151B669-6778-1071-378A-FCF068101D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49866B33-D405-6AA2-04DD-8D1A4A8C70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BAC9CED0-7C38-A680-A3E8-79967908D1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51599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2BFFFC2-9497-EE80-67E2-95617E1A93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63221A3-3F79-CE47-AF15-BE1883619C7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92B4A25-4702-E7AF-1318-918274CAF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AE371380-C290-51C9-BF6A-DB6754F262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348FF730-5359-B6A8-B12D-A36D5C2F2F1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8BFF7F4F-D638-4C9A-8225-D0E96B3A23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B7A56874-A21B-AD3C-00FA-F73655AEF7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F0A97E2-611F-6021-6B95-F37F906B9E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47136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F654111-F026-CDC0-4656-B719E1D1AC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A752540F-E4FE-8F35-FFC5-574203D846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B6D46E13-2E96-77A9-462A-3E8D64C38D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3BCDD7D3-6592-93E6-0D4D-2BDD17C36A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5354391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494E561C-1D2F-5C79-09C0-3D8544DF8F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0F675F10-CBB4-3D3F-3CBF-6B255BB4E4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AE2CDB5B-B609-4500-47F1-2A34113DD0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54005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D6ECC02-1330-B1DC-C297-5E4569F69A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7EBE631-1F5E-974F-F0D9-B1BB4012C8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6E9B07D-A11A-F80A-0F10-BFB1AD27460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2DC8AF56-3003-6CD2-099B-C437A1B929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6A64C94F-F4C9-4E16-C2CC-06D44F647C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8C6C2-503B-F1F4-C5B7-CE60FD4ED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674244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1CD4A6A7-397A-029E-4F1F-518C7DD2E8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87C1659A-5181-3716-91F0-E512EC0385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F104660F-3444-29CE-0022-A347C1BB8EC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9CDFF5B3-9EA7-28FC-8CB4-8EE9CB903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5424BD-8406-7085-3A44-2B6AC1F04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C46EAB-6271-89BD-988F-1683B8088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87732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85F06D29-4895-B3EE-1718-BD95BD40DB2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75E5F458-6B28-8315-C74D-7DB77A5A33A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92741B5-7DDD-D058-E233-735285CD5B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F286A0-824A-5942-B62D-2CDCFA938951}" type="datetimeFigureOut">
              <a:rPr lang="it-IT" smtClean="0"/>
              <a:t>03/03/25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61DB45D-58C4-C289-B768-AE08237F66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CC36594-999E-2C84-4402-3F6FB517C7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BEEC13-CC30-8646-866A-F5E48827E0E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233419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34E4BF2-12BC-D68B-DB54-3E906979179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3" name="Rectangle 22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D06A8F5F-E5AD-743A-2736-31A5C5BE102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10515600" cy="4251960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>
              <a:buNone/>
            </a:pPr>
            <a:r>
              <a:rPr lang="it-IT" sz="6000" dirty="0"/>
              <a:t>Rapporti tra fonti del diritto internazionale:</a:t>
            </a:r>
          </a:p>
          <a:p>
            <a:pPr marL="0" indent="0">
              <a:buNone/>
            </a:pPr>
            <a:r>
              <a:rPr lang="it-IT" sz="6000"/>
              <a:t>trattati </a:t>
            </a:r>
            <a:r>
              <a:rPr lang="it-IT" sz="6000" dirty="0"/>
              <a:t>e consuetudini</a:t>
            </a:r>
            <a:r>
              <a:rPr lang="it-IT" sz="5800" b="1" dirty="0"/>
              <a:t>
</a:t>
            </a:r>
            <a:endParaRPr lang="en-US" sz="5800" b="1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E85D1090-A6BF-477D-00A1-C98788112C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18144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4"/>
            <a:ext cx="10515600" cy="4635841"/>
          </a:xfrm>
        </p:spPr>
        <p:txBody>
          <a:bodyPr vert="horz" lIns="91440" tIns="45720" rIns="91440" bIns="45720" rtlCol="0">
            <a:normAutofit fontScale="85000" lnSpcReduction="20000"/>
          </a:bodyPr>
          <a:lstStyle/>
          <a:p>
            <a:pPr marL="0" indent="0" algn="just">
              <a:buNone/>
            </a:pPr>
            <a:r>
              <a:rPr lang="en-US" sz="4400" dirty="0"/>
              <a:t>Un </a:t>
            </a:r>
            <a:r>
              <a:rPr lang="en-US" sz="4400" dirty="0" err="1"/>
              <a:t>trattato</a:t>
            </a:r>
            <a:r>
              <a:rPr lang="en-US" sz="4400" dirty="0"/>
              <a:t> </a:t>
            </a:r>
            <a:r>
              <a:rPr lang="en-US" sz="4400" dirty="0" err="1"/>
              <a:t>è</a:t>
            </a:r>
            <a:r>
              <a:rPr lang="en-US" sz="4400" dirty="0"/>
              <a:t> </a:t>
            </a:r>
            <a:r>
              <a:rPr lang="en-US" sz="4400" dirty="0" err="1"/>
              <a:t>nullo</a:t>
            </a:r>
            <a:r>
              <a:rPr lang="en-US" sz="4400" dirty="0"/>
              <a:t> se, al </a:t>
            </a:r>
            <a:r>
              <a:rPr lang="en-US" sz="4400" dirty="0" err="1"/>
              <a:t>momento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sua</a:t>
            </a:r>
            <a:r>
              <a:rPr lang="en-US" sz="4400" dirty="0"/>
              <a:t> </a:t>
            </a:r>
            <a:r>
              <a:rPr lang="en-US" sz="4400" dirty="0" err="1"/>
              <a:t>conclusione</a:t>
            </a:r>
            <a:r>
              <a:rPr lang="en-US" sz="4400" dirty="0"/>
              <a:t>, </a:t>
            </a:r>
            <a:r>
              <a:rPr lang="en-US" sz="4400" dirty="0" err="1"/>
              <a:t>è</a:t>
            </a:r>
            <a:r>
              <a:rPr lang="en-US" sz="4400" dirty="0"/>
              <a:t> in </a:t>
            </a:r>
            <a:r>
              <a:rPr lang="en-US" sz="4400" dirty="0" err="1"/>
              <a:t>contrasto</a:t>
            </a:r>
            <a:r>
              <a:rPr lang="en-US" sz="4400" dirty="0"/>
              <a:t> con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imperativa</a:t>
            </a:r>
            <a:r>
              <a:rPr lang="en-US" sz="4400" dirty="0"/>
              <a:t> del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. Ai </a:t>
            </a:r>
            <a:r>
              <a:rPr lang="en-US" sz="4400" dirty="0" err="1"/>
              <a:t>fini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,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imperativa</a:t>
            </a:r>
            <a:r>
              <a:rPr lang="en-US" sz="4400" b="1" dirty="0"/>
              <a:t> di </a:t>
            </a:r>
            <a:r>
              <a:rPr lang="en-US" sz="4400" b="1" dirty="0" err="1"/>
              <a:t>diritto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generale</a:t>
            </a:r>
            <a:r>
              <a:rPr lang="en-US" sz="4400" b="1" dirty="0"/>
              <a:t>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</a:t>
            </a:r>
            <a:r>
              <a:rPr lang="en-US" sz="4400" b="1" dirty="0" err="1"/>
              <a:t>accettata</a:t>
            </a:r>
            <a:r>
              <a:rPr lang="en-US" sz="4400" b="1" dirty="0"/>
              <a:t> e </a:t>
            </a:r>
            <a:r>
              <a:rPr lang="en-US" sz="4400" b="1" dirty="0" err="1"/>
              <a:t>riconosciuta</a:t>
            </a:r>
            <a:r>
              <a:rPr lang="en-US" sz="4400" b="1" dirty="0"/>
              <a:t> </a:t>
            </a:r>
            <a:r>
              <a:rPr lang="en-US" sz="4400" b="1" dirty="0" err="1"/>
              <a:t>dalla</a:t>
            </a:r>
            <a:r>
              <a:rPr lang="en-US" sz="4400" b="1" dirty="0"/>
              <a:t> </a:t>
            </a:r>
            <a:r>
              <a:rPr lang="en-US" sz="4400" b="1" dirty="0" err="1"/>
              <a:t>comunità</a:t>
            </a:r>
            <a:r>
              <a:rPr lang="en-US" sz="4400" b="1" dirty="0"/>
              <a:t> </a:t>
            </a:r>
            <a:r>
              <a:rPr lang="en-US" sz="4400" b="1" dirty="0" err="1"/>
              <a:t>internazionale</a:t>
            </a:r>
            <a:r>
              <a:rPr lang="en-US" sz="4400" b="1" dirty="0"/>
              <a:t> </a:t>
            </a:r>
            <a:r>
              <a:rPr lang="en-US" sz="4400" b="1" dirty="0" err="1"/>
              <a:t>degli</a:t>
            </a:r>
            <a:r>
              <a:rPr lang="en-US" sz="4400" b="1" dirty="0"/>
              <a:t> </a:t>
            </a:r>
            <a:r>
              <a:rPr lang="en-US" sz="4400" b="1" dirty="0" err="1"/>
              <a:t>Stati</a:t>
            </a:r>
            <a:r>
              <a:rPr lang="en-US" sz="4400" b="1" dirty="0"/>
              <a:t> </a:t>
            </a:r>
            <a:r>
              <a:rPr lang="en-US" sz="4400" b="1" dirty="0" err="1"/>
              <a:t>nel</a:t>
            </a:r>
            <a:r>
              <a:rPr lang="en-US" sz="4400" b="1" dirty="0"/>
              <a:t> </a:t>
            </a:r>
            <a:r>
              <a:rPr lang="en-US" sz="4400" b="1" dirty="0" err="1"/>
              <a:t>suo</a:t>
            </a:r>
            <a:r>
              <a:rPr lang="en-US" sz="4400" b="1" dirty="0"/>
              <a:t> </a:t>
            </a:r>
            <a:r>
              <a:rPr lang="en-US" sz="4400" b="1" dirty="0" err="1"/>
              <a:t>insieme</a:t>
            </a:r>
            <a:r>
              <a:rPr lang="en-US" sz="4400" b="1" dirty="0"/>
              <a:t> come </a:t>
            </a:r>
            <a:r>
              <a:rPr lang="en-US" sz="4400" b="1" dirty="0" err="1"/>
              <a:t>una</a:t>
            </a:r>
            <a:r>
              <a:rPr lang="en-US" sz="4400" b="1" dirty="0"/>
              <a:t> </a:t>
            </a:r>
            <a:r>
              <a:rPr lang="en-US" sz="4400" b="1" dirty="0" err="1"/>
              <a:t>norma</a:t>
            </a:r>
            <a:r>
              <a:rPr lang="en-US" sz="4400" b="1" dirty="0"/>
              <a:t> rispetto </a:t>
            </a:r>
            <a:r>
              <a:rPr lang="en-US" sz="4400" b="1" dirty="0" err="1"/>
              <a:t>alla</a:t>
            </a:r>
            <a:r>
              <a:rPr lang="en-US" sz="4400" b="1" dirty="0"/>
              <a:t> quale non </a:t>
            </a:r>
            <a:r>
              <a:rPr lang="en-US" sz="4400" b="1" dirty="0" err="1"/>
              <a:t>è</a:t>
            </a:r>
            <a:r>
              <a:rPr lang="en-US" sz="4400" b="1" dirty="0"/>
              <a:t> </a:t>
            </a:r>
            <a:r>
              <a:rPr lang="en-US" sz="4400" b="1" dirty="0" err="1"/>
              <a:t>ammessa</a:t>
            </a:r>
            <a:r>
              <a:rPr lang="en-US" sz="4400" b="1" dirty="0"/>
              <a:t> alcuna </a:t>
            </a:r>
            <a:r>
              <a:rPr lang="en-US" sz="4400" b="1" dirty="0" err="1"/>
              <a:t>deroga</a:t>
            </a:r>
            <a:r>
              <a:rPr lang="en-US" sz="4400" b="1" dirty="0"/>
              <a:t> </a:t>
            </a:r>
            <a:r>
              <a:rPr lang="en-US" sz="4400" dirty="0"/>
              <a:t>e </a:t>
            </a:r>
            <a:r>
              <a:rPr lang="en-US" sz="4400" dirty="0" err="1"/>
              <a:t>che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modificata</a:t>
            </a:r>
            <a:r>
              <a:rPr lang="en-US" sz="4400" dirty="0"/>
              <a:t> solo da </a:t>
            </a:r>
            <a:r>
              <a:rPr lang="en-US" sz="4400" dirty="0" err="1"/>
              <a:t>una</a:t>
            </a:r>
            <a:r>
              <a:rPr lang="en-US" sz="4400" dirty="0"/>
              <a:t> </a:t>
            </a:r>
            <a:r>
              <a:rPr lang="en-US" sz="4400" dirty="0" err="1"/>
              <a:t>norma</a:t>
            </a:r>
            <a:r>
              <a:rPr lang="en-US" sz="4400" dirty="0"/>
              <a:t> </a:t>
            </a:r>
            <a:r>
              <a:rPr lang="en-US" sz="4400" dirty="0" err="1"/>
              <a:t>successiva</a:t>
            </a:r>
            <a:r>
              <a:rPr lang="en-US" sz="4400" dirty="0"/>
              <a:t> di </a:t>
            </a:r>
            <a:r>
              <a:rPr lang="en-US" sz="4400" dirty="0" err="1"/>
              <a:t>diritto</a:t>
            </a:r>
            <a:r>
              <a:rPr lang="en-US" sz="4400" dirty="0"/>
              <a:t> </a:t>
            </a:r>
            <a:r>
              <a:rPr lang="en-US" sz="4400" dirty="0" err="1"/>
              <a:t>internazionale</a:t>
            </a:r>
            <a:r>
              <a:rPr lang="en-US" sz="4400" dirty="0"/>
              <a:t> </a:t>
            </a:r>
            <a:r>
              <a:rPr lang="en-US" sz="4400" dirty="0" err="1"/>
              <a:t>generale</a:t>
            </a:r>
            <a:r>
              <a:rPr lang="en-US" sz="4400" dirty="0"/>
              <a:t> </a:t>
            </a:r>
            <a:r>
              <a:rPr lang="en-US" sz="4400" dirty="0" err="1"/>
              <a:t>avente</a:t>
            </a:r>
            <a:r>
              <a:rPr lang="en-US" sz="4400" dirty="0"/>
              <a:t> lo </a:t>
            </a:r>
            <a:r>
              <a:rPr lang="en-US" sz="4400" dirty="0" err="1"/>
              <a:t>stesso</a:t>
            </a:r>
            <a:r>
              <a:rPr lang="en-US" sz="4400" dirty="0"/>
              <a:t> carattere.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di Vienna sul diritto dei trattati</a:t>
            </a:r>
            <a:br>
              <a:rPr lang="it-IT" sz="4000" dirty="0"/>
            </a:br>
            <a:r>
              <a:rPr lang="it-IT" sz="4000" dirty="0"/>
              <a:t>Articolo 53</a:t>
            </a:r>
          </a:p>
        </p:txBody>
      </p:sp>
    </p:spTree>
    <p:extLst>
      <p:ext uri="{BB962C8B-B14F-4D97-AF65-F5344CB8AC3E}">
        <p14:creationId xmlns:p14="http://schemas.microsoft.com/office/powerpoint/2010/main" val="39398739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opinio</a:t>
            </a:r>
            <a:r>
              <a:rPr lang="it-IT" sz="4400" i="1" dirty="0"/>
              <a:t> iuris </a:t>
            </a:r>
            <a:r>
              <a:rPr lang="it-IT" sz="4400" i="1" dirty="0" err="1"/>
              <a:t>cogentis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3103539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253331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L’Assemblea Generale avvia studi e formula raccomandazioni allo scopo di […] promuovere la cooperazione internazionale in campo politico e incoraggiare lo sviluppo progressivo del diritto internazionale e la sua </a:t>
            </a:r>
            <a:r>
              <a:rPr lang="it-IT" sz="4400" b="1" dirty="0"/>
              <a:t>codificazione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13, par. 1</a:t>
            </a:r>
          </a:p>
        </p:txBody>
      </p:sp>
    </p:spTree>
    <p:extLst>
      <p:ext uri="{BB962C8B-B14F-4D97-AF65-F5344CB8AC3E}">
        <p14:creationId xmlns:p14="http://schemas.microsoft.com/office/powerpoint/2010/main" val="245188940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439056"/>
            <a:ext cx="10515600" cy="4737907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Commissione del diritto internazionale</a:t>
            </a:r>
          </a:p>
          <a:p>
            <a:pPr marL="0" indent="0" algn="ctr">
              <a:buNone/>
            </a:pPr>
            <a:r>
              <a:rPr lang="it-IT" sz="4400" i="1" dirty="0"/>
              <a:t>(International </a:t>
            </a:r>
            <a:r>
              <a:rPr lang="it-IT" sz="4400" i="1" dirty="0" err="1"/>
              <a:t>Law</a:t>
            </a:r>
            <a:r>
              <a:rPr lang="it-IT" sz="4400" i="1" dirty="0"/>
              <a:t> Commission – ILC)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443994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3" name="Rectangle 30">
            <a:extLst>
              <a:ext uri="{FF2B5EF4-FFF2-40B4-BE49-F238E27FC236}">
                <a16:creationId xmlns:a16="http://schemas.microsoft.com/office/drawing/2014/main" id="{6C4028FD-8BAA-4A19-BFDE-594D991B75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olo 46">
            <a:extLst>
              <a:ext uri="{FF2B5EF4-FFF2-40B4-BE49-F238E27FC236}">
                <a16:creationId xmlns:a16="http://schemas.microsoft.com/office/drawing/2014/main" id="{7E6ECC60-EBBE-322F-B3EA-F1949B63F6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6995"/>
            <a:ext cx="10515600" cy="113369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Articolo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38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Statuto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della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Corte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internazionale</a:t>
            </a:r>
            <a: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  <a:t> di </a:t>
            </a:r>
            <a:r>
              <a:rPr lang="en-US" sz="2900" b="1" kern="1200" dirty="0" err="1">
                <a:solidFill>
                  <a:schemeClr val="tx1"/>
                </a:solidFill>
                <a:latin typeface="+mj-lt"/>
                <a:ea typeface="+mj-ea"/>
                <a:cs typeface="+mj-cs"/>
              </a:rPr>
              <a:t>giustizia</a:t>
            </a:r>
            <a:br>
              <a:rPr lang="en-US" sz="2900" b="1" kern="1200" dirty="0">
                <a:solidFill>
                  <a:schemeClr val="tx1"/>
                </a:solidFill>
                <a:latin typeface="+mj-lt"/>
                <a:ea typeface="+mj-ea"/>
                <a:cs typeface="+mj-cs"/>
              </a:rPr>
            </a:br>
            <a:endParaRPr lang="en-US" sz="2900" b="1" kern="1200" dirty="0">
              <a:solidFill>
                <a:schemeClr val="tx1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R="0" lvl="0" indent="0" fontAlgn="auto"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b="0" i="0" u="none" strike="noStrike" cap="none" spc="0" normalizeH="0" baseline="0" noProof="0" smtClean="0">
                <a:ln>
                  <a:noFill/>
                </a:ln>
                <a:effectLst/>
                <a:uLnTx/>
                <a:uFillTx/>
              </a:rPr>
              <a:pPr marR="0" lvl="0" indent="0" fontAlgn="auto"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b="0" i="0" u="none" strike="noStrike" cap="none" spc="0" normalizeH="0" baseline="0" noProof="0">
              <a:ln>
                <a:noFill/>
              </a:ln>
              <a:effectLst/>
              <a:uLnTx/>
              <a:uFillTx/>
            </a:endParaRPr>
          </a:p>
        </p:txBody>
      </p:sp>
      <p:graphicFrame>
        <p:nvGraphicFramePr>
          <p:cNvPr id="20" name="Segnaposto testo 37">
            <a:extLst>
              <a:ext uri="{FF2B5EF4-FFF2-40B4-BE49-F238E27FC236}">
                <a16:creationId xmlns:a16="http://schemas.microsoft.com/office/drawing/2014/main" id="{280C44A2-808E-CDF8-1105-1BBE63946F7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311032381"/>
              </p:ext>
            </p:extLst>
          </p:nvPr>
        </p:nvGraphicFramePr>
        <p:xfrm>
          <a:off x="838200" y="1289154"/>
          <a:ext cx="10515600" cy="501185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4584331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specialis</a:t>
            </a:r>
            <a:r>
              <a:rPr lang="it-IT" sz="4400" i="1" dirty="0"/>
              <a:t> </a:t>
            </a:r>
            <a:r>
              <a:rPr lang="it-IT" sz="4400" dirty="0"/>
              <a:t>= criterio di specialità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32443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 err="1"/>
              <a:t>lex</a:t>
            </a:r>
            <a:r>
              <a:rPr lang="it-IT" sz="4400" i="1" dirty="0"/>
              <a:t> </a:t>
            </a:r>
            <a:r>
              <a:rPr lang="it-IT" sz="4400" i="1" dirty="0" err="1"/>
              <a:t>posterior</a:t>
            </a:r>
            <a:r>
              <a:rPr lang="it-IT" sz="4400" i="1" dirty="0"/>
              <a:t> </a:t>
            </a:r>
            <a:r>
              <a:rPr lang="it-IT" sz="4400" dirty="0"/>
              <a:t>= criterio temporale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743628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subordinazione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00972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3428999"/>
            <a:ext cx="10515600" cy="3032465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4400" dirty="0" err="1"/>
              <a:t>Nessuna</a:t>
            </a:r>
            <a:r>
              <a:rPr lang="en-US" sz="4400" dirty="0"/>
              <a:t> </a:t>
            </a:r>
            <a:r>
              <a:rPr lang="en-US" sz="4400" dirty="0" err="1"/>
              <a:t>disposizione</a:t>
            </a:r>
            <a:r>
              <a:rPr lang="en-US" sz="4400" dirty="0"/>
              <a:t> </a:t>
            </a:r>
            <a:r>
              <a:rPr lang="en-US" sz="4400" dirty="0" err="1"/>
              <a:t>della</a:t>
            </a:r>
            <a:r>
              <a:rPr lang="en-US" sz="4400" dirty="0"/>
              <a:t> </a:t>
            </a:r>
            <a:r>
              <a:rPr lang="en-US" sz="4400" dirty="0" err="1"/>
              <a:t>presente</a:t>
            </a:r>
            <a:r>
              <a:rPr lang="en-US" sz="4400" dirty="0"/>
              <a:t> </a:t>
            </a:r>
            <a:r>
              <a:rPr lang="en-US" sz="4400" dirty="0" err="1"/>
              <a:t>Convenzione</a:t>
            </a:r>
            <a:r>
              <a:rPr lang="en-US" sz="4400" dirty="0"/>
              <a:t> </a:t>
            </a:r>
            <a:r>
              <a:rPr lang="en-US" sz="4400" dirty="0" err="1"/>
              <a:t>può</a:t>
            </a:r>
            <a:r>
              <a:rPr lang="en-US" sz="4400" dirty="0"/>
              <a:t> </a:t>
            </a:r>
            <a:r>
              <a:rPr lang="en-US" sz="4400" dirty="0" err="1"/>
              <a:t>essere</a:t>
            </a:r>
            <a:r>
              <a:rPr lang="en-US" sz="4400" dirty="0"/>
              <a:t> </a:t>
            </a:r>
            <a:r>
              <a:rPr lang="en-US" sz="4400" dirty="0" err="1"/>
              <a:t>interpretata</a:t>
            </a:r>
            <a:r>
              <a:rPr lang="en-US" sz="4400" dirty="0"/>
              <a:t> </a:t>
            </a:r>
            <a:r>
              <a:rPr lang="en-US" sz="4400" dirty="0" err="1"/>
              <a:t>nel</a:t>
            </a:r>
            <a:r>
              <a:rPr lang="en-US" sz="4400" dirty="0"/>
              <a:t> senso di </a:t>
            </a:r>
            <a:r>
              <a:rPr lang="en-US" sz="4400" dirty="0" err="1"/>
              <a:t>modificare</a:t>
            </a:r>
            <a:r>
              <a:rPr lang="en-US" sz="4400" dirty="0"/>
              <a:t> </a:t>
            </a:r>
            <a:r>
              <a:rPr lang="en-US" sz="4400" dirty="0" err="1"/>
              <a:t>i</a:t>
            </a:r>
            <a:r>
              <a:rPr lang="en-US" sz="4400" dirty="0"/>
              <a:t> </a:t>
            </a:r>
            <a:r>
              <a:rPr lang="en-US" sz="4400" dirty="0" err="1"/>
              <a:t>diritti</a:t>
            </a:r>
            <a:r>
              <a:rPr lang="en-US" sz="4400" dirty="0"/>
              <a:t> e </a:t>
            </a:r>
            <a:r>
              <a:rPr lang="en-US" sz="4400" dirty="0" err="1"/>
              <a:t>gli</a:t>
            </a:r>
            <a:r>
              <a:rPr lang="en-US" sz="4400" dirty="0"/>
              <a:t> </a:t>
            </a:r>
            <a:r>
              <a:rPr lang="en-US" sz="4400" dirty="0" err="1"/>
              <a:t>obblighi</a:t>
            </a:r>
            <a:r>
              <a:rPr lang="en-US" sz="4400" dirty="0"/>
              <a:t> </a:t>
            </a:r>
            <a:r>
              <a:rPr lang="en-US" sz="4400" dirty="0" err="1"/>
              <a:t>delle</a:t>
            </a:r>
            <a:r>
              <a:rPr lang="en-US" sz="4400" dirty="0"/>
              <a:t> </a:t>
            </a:r>
            <a:r>
              <a:rPr lang="en-US" sz="4400" dirty="0" err="1"/>
              <a:t>Parti</a:t>
            </a:r>
            <a:r>
              <a:rPr lang="en-US" sz="4400" dirty="0"/>
              <a:t> </a:t>
            </a:r>
            <a:r>
              <a:rPr lang="en-US" sz="4400" dirty="0" err="1"/>
              <a:t>derivanti</a:t>
            </a:r>
            <a:r>
              <a:rPr lang="en-US" sz="4400" dirty="0"/>
              <a:t> da </a:t>
            </a:r>
            <a:r>
              <a:rPr lang="en-US" sz="4400" dirty="0" err="1"/>
              <a:t>altri</a:t>
            </a:r>
            <a:r>
              <a:rPr lang="en-US" sz="4400" dirty="0"/>
              <a:t> </a:t>
            </a:r>
            <a:r>
              <a:rPr lang="en-US" sz="4400" dirty="0" err="1"/>
              <a:t>trattati</a:t>
            </a:r>
            <a:r>
              <a:rPr lang="en-US" sz="4400" dirty="0"/>
              <a:t> di cui </a:t>
            </a:r>
            <a:r>
              <a:rPr lang="en-US" sz="4400" dirty="0" err="1"/>
              <a:t>esse</a:t>
            </a:r>
            <a:r>
              <a:rPr lang="en-US" sz="4400" dirty="0"/>
              <a:t> </a:t>
            </a:r>
            <a:r>
              <a:rPr lang="en-US" sz="4400" dirty="0" err="1"/>
              <a:t>sono</a:t>
            </a:r>
            <a:r>
              <a:rPr lang="en-US" sz="4400" dirty="0"/>
              <a:t> parti.</a:t>
            </a:r>
            <a:endParaRPr lang="it-IT" sz="6000" dirty="0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848239" y="396534"/>
            <a:ext cx="1051560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Convenzione dell'UNESCO del 2005 sulla protezione e la promozione della diversità delle espressioni culturali</a:t>
            </a:r>
            <a:br>
              <a:rPr lang="it-IT" sz="4000" dirty="0"/>
            </a:br>
            <a:r>
              <a:rPr lang="it-IT" sz="4000" dirty="0"/>
              <a:t>Articolo 20, paragrafo 2</a:t>
            </a:r>
          </a:p>
        </p:txBody>
      </p:sp>
    </p:spTree>
    <p:extLst>
      <p:ext uri="{BB962C8B-B14F-4D97-AF65-F5344CB8AC3E}">
        <p14:creationId xmlns:p14="http://schemas.microsoft.com/office/powerpoint/2010/main" val="346005403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dirty="0"/>
              <a:t>clausole di prevalenza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8150309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82651"/>
            <a:ext cx="10515600" cy="4083434"/>
          </a:xfrm>
        </p:spPr>
        <p:txBody>
          <a:bodyPr vert="horz" lIns="91440" tIns="45720" rIns="91440" bIns="45720" rtlCol="0">
            <a:normAutofit lnSpcReduction="10000"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  <a:r>
              <a:rPr lang="it-IT" sz="4400" dirty="0"/>
              <a:t>In caso di conflitto tra gli obblighi dei Membri dell'Organizzazione delle Nazioni Unite derivanti dalla presente Carta e i loro obblighi derivanti da qualsiasi altro accordo internazionale, </a:t>
            </a:r>
            <a:r>
              <a:rPr lang="it-IT" sz="4400" b="1" dirty="0"/>
              <a:t>prevarranno gli obblighi derivanti dalla presente Carta</a:t>
            </a:r>
            <a:r>
              <a:rPr lang="it-IT" sz="4400" dirty="0"/>
              <a:t>.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D538D800-3DBB-5250-3949-462FF7E05B59}"/>
              </a:ext>
            </a:extLst>
          </p:cNvPr>
          <p:cNvSpPr txBox="1"/>
          <p:nvPr/>
        </p:nvSpPr>
        <p:spPr>
          <a:xfrm>
            <a:off x="1415772" y="396534"/>
            <a:ext cx="9360456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4000" dirty="0"/>
              <a:t>Carta delle Nazioni Unite</a:t>
            </a:r>
            <a:br>
              <a:rPr lang="it-IT" sz="4000" dirty="0"/>
            </a:br>
            <a:r>
              <a:rPr lang="it-IT" sz="4000" dirty="0"/>
              <a:t>Articolo 103</a:t>
            </a:r>
          </a:p>
        </p:txBody>
      </p:sp>
    </p:spTree>
    <p:extLst>
      <p:ext uri="{BB962C8B-B14F-4D97-AF65-F5344CB8AC3E}">
        <p14:creationId xmlns:p14="http://schemas.microsoft.com/office/powerpoint/2010/main" val="104047729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435F804-C8FC-6844-2981-BA62942D62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187CFE86-1A18-C021-33B4-072E826F8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11DDE44-DF33-C647-2DF3-C9962BBCF3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0208695" y="1"/>
            <a:ext cx="1135066" cy="477997"/>
          </a:xfrm>
          <a:custGeom>
            <a:avLst/>
            <a:gdLst>
              <a:gd name="connsiteX0" fmla="*/ 0 w 1135066"/>
              <a:gd name="connsiteY0" fmla="*/ 0 h 477997"/>
              <a:gd name="connsiteX1" fmla="*/ 1135066 w 1135066"/>
              <a:gd name="connsiteY1" fmla="*/ 0 h 477997"/>
              <a:gd name="connsiteX2" fmla="*/ 1133370 w 1135066"/>
              <a:gd name="connsiteY2" fmla="*/ 16827 h 477997"/>
              <a:gd name="connsiteX3" fmla="*/ 567533 w 1135066"/>
              <a:gd name="connsiteY3" fmla="*/ 477997 h 477997"/>
              <a:gd name="connsiteX4" fmla="*/ 1696 w 1135066"/>
              <a:gd name="connsiteY4" fmla="*/ 16827 h 4779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35066" h="477997">
                <a:moveTo>
                  <a:pt x="0" y="0"/>
                </a:moveTo>
                <a:lnTo>
                  <a:pt x="1135066" y="0"/>
                </a:lnTo>
                <a:lnTo>
                  <a:pt x="1133370" y="16827"/>
                </a:lnTo>
                <a:cubicBezTo>
                  <a:pt x="1079514" y="280016"/>
                  <a:pt x="846644" y="477997"/>
                  <a:pt x="567533" y="477997"/>
                </a:cubicBezTo>
                <a:cubicBezTo>
                  <a:pt x="288422" y="477997"/>
                  <a:pt x="55552" y="280016"/>
                  <a:pt x="1696" y="16827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8" name="Arc 17">
            <a:extLst>
              <a:ext uri="{FF2B5EF4-FFF2-40B4-BE49-F238E27FC236}">
                <a16:creationId xmlns:a16="http://schemas.microsoft.com/office/drawing/2014/main" id="{EE777B1A-0277-3630-2AAB-0298A5B1553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V="1">
            <a:off x="555710" y="2183223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64D8DE-84ED-FDD2-7048-1C0864FC6C6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10515600" cy="4351338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just">
              <a:buNone/>
            </a:pPr>
            <a:r>
              <a:rPr lang="en-US" sz="3400" dirty="0"/>
              <a:t>
</a:t>
            </a:r>
          </a:p>
          <a:p>
            <a:pPr marL="0" indent="0" algn="ctr">
              <a:buNone/>
            </a:pPr>
            <a:r>
              <a:rPr lang="it-IT" sz="4400" i="1" dirty="0"/>
              <a:t>ius cogens </a:t>
            </a:r>
            <a:r>
              <a:rPr lang="it-IT" sz="4400" dirty="0"/>
              <a:t>= norme imperative</a:t>
            </a:r>
            <a:r>
              <a:rPr lang="en-US" sz="3400" dirty="0"/>
              <a:t>
</a:t>
            </a:r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607DA68F-DA80-F80F-534D-4A1C28198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ClrTx/>
              <a:buSzTx/>
              <a:buFontTx/>
              <a:buNone/>
              <a:tabLst/>
              <a:defRPr/>
            </a:pPr>
            <a:fld id="{DD589A36-170F-7348-BCDB-23CF9D860473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60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468132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6523</TotalTime>
  <Words>451</Words>
  <Application>Microsoft Macintosh PowerPoint</Application>
  <PresentationFormat>Widescreen</PresentationFormat>
  <Paragraphs>57</Paragraphs>
  <Slides>13</Slides>
  <Notes>13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9" baseType="lpstr">
      <vt:lpstr>Arial</vt:lpstr>
      <vt:lpstr>Calibri</vt:lpstr>
      <vt:lpstr>Calibri Light</vt:lpstr>
      <vt:lpstr>Luiss Sans</vt:lpstr>
      <vt:lpstr>Luiss type</vt:lpstr>
      <vt:lpstr>Tema di Office</vt:lpstr>
      <vt:lpstr>Presentazione standard di PowerPoint</vt:lpstr>
      <vt:lpstr>Articolo 38 dello Statuto della Corte internazionale di giustizia 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State in International Law</dc:title>
  <dc:creator>Pierfrancesco Rossi</dc:creator>
  <cp:lastModifiedBy>Pierfrancesco Rossi</cp:lastModifiedBy>
  <cp:revision>100</cp:revision>
  <dcterms:created xsi:type="dcterms:W3CDTF">2023-02-07T10:10:48Z</dcterms:created>
  <dcterms:modified xsi:type="dcterms:W3CDTF">2025-03-03T17:17:22Z</dcterms:modified>
</cp:coreProperties>
</file>