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8" r:id="rId3"/>
    <p:sldId id="287" r:id="rId4"/>
    <p:sldId id="310" r:id="rId5"/>
    <p:sldId id="316" r:id="rId6"/>
    <p:sldId id="319" r:id="rId7"/>
    <p:sldId id="320" r:id="rId8"/>
    <p:sldId id="321" r:id="rId9"/>
    <p:sldId id="322" r:id="rId10"/>
    <p:sldId id="323" r:id="rId11"/>
    <p:sldId id="317" r:id="rId12"/>
    <p:sldId id="318" r:id="rId13"/>
    <p:sldId id="289" r:id="rId14"/>
    <p:sldId id="311" r:id="rId15"/>
    <p:sldId id="324" r:id="rId16"/>
    <p:sldId id="325" r:id="rId17"/>
    <p:sldId id="326" r:id="rId18"/>
    <p:sldId id="327" r:id="rId19"/>
    <p:sldId id="328" r:id="rId20"/>
    <p:sldId id="329" r:id="rId21"/>
    <p:sldId id="304" r:id="rId22"/>
    <p:sldId id="299" r:id="rId23"/>
    <p:sldId id="305" r:id="rId24"/>
    <p:sldId id="313" r:id="rId25"/>
    <p:sldId id="312" r:id="rId26"/>
    <p:sldId id="314" r:id="rId27"/>
    <p:sldId id="315" r:id="rId28"/>
    <p:sldId id="331" r:id="rId29"/>
    <p:sldId id="332" r:id="rId30"/>
    <p:sldId id="333" r:id="rId31"/>
    <p:sldId id="334" r:id="rId32"/>
    <p:sldId id="335" r:id="rId33"/>
    <p:sldId id="336" r:id="rId34"/>
    <p:sldId id="337" r:id="rId35"/>
    <p:sldId id="338" r:id="rId36"/>
    <p:sldId id="340" r:id="rId37"/>
    <p:sldId id="339" r:id="rId3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2A16-4B85-42F5-B7B4-655323A8E06C}" type="datetimeFigureOut">
              <a:rPr lang="it-IT" smtClean="0"/>
              <a:t>04/11/2020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6218-6627-40D4-8457-0B3D884028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9606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2A16-4B85-42F5-B7B4-655323A8E06C}" type="datetimeFigureOut">
              <a:rPr lang="it-IT" smtClean="0"/>
              <a:t>04/11/2020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6218-6627-40D4-8457-0B3D884028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0553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2A16-4B85-42F5-B7B4-655323A8E06C}" type="datetimeFigureOut">
              <a:rPr lang="it-IT" smtClean="0"/>
              <a:t>04/11/2020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6218-6627-40D4-8457-0B3D884028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2457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2A16-4B85-42F5-B7B4-655323A8E06C}" type="datetimeFigureOut">
              <a:rPr lang="it-IT" smtClean="0"/>
              <a:t>04/11/2020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6218-6627-40D4-8457-0B3D884028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6553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2A16-4B85-42F5-B7B4-655323A8E06C}" type="datetimeFigureOut">
              <a:rPr lang="it-IT" smtClean="0"/>
              <a:t>04/11/2020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6218-6627-40D4-8457-0B3D884028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0144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2A16-4B85-42F5-B7B4-655323A8E06C}" type="datetimeFigureOut">
              <a:rPr lang="it-IT" smtClean="0"/>
              <a:t>04/11/2020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6218-6627-40D4-8457-0B3D884028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6740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2A16-4B85-42F5-B7B4-655323A8E06C}" type="datetimeFigureOut">
              <a:rPr lang="it-IT" smtClean="0"/>
              <a:t>04/11/2020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6218-6627-40D4-8457-0B3D884028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2793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2A16-4B85-42F5-B7B4-655323A8E06C}" type="datetimeFigureOut">
              <a:rPr lang="it-IT" smtClean="0"/>
              <a:t>04/11/2020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6218-6627-40D4-8457-0B3D884028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5728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2A16-4B85-42F5-B7B4-655323A8E06C}" type="datetimeFigureOut">
              <a:rPr lang="it-IT" smtClean="0"/>
              <a:t>04/11/2020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6218-6627-40D4-8457-0B3D884028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8641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2A16-4B85-42F5-B7B4-655323A8E06C}" type="datetimeFigureOut">
              <a:rPr lang="it-IT" smtClean="0"/>
              <a:t>04/11/2020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6218-6627-40D4-8457-0B3D884028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33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2A16-4B85-42F5-B7B4-655323A8E06C}" type="datetimeFigureOut">
              <a:rPr lang="it-IT" smtClean="0"/>
              <a:t>04/11/2020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6218-6627-40D4-8457-0B3D884028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1459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3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862A16-4B85-42F5-B7B4-655323A8E06C}" type="datetimeFigureOut">
              <a:rPr lang="it-IT" smtClean="0"/>
              <a:t>04/11/2020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D6218-6627-40D4-8457-0B3D884028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876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484785"/>
            <a:ext cx="7772400" cy="2115666"/>
          </a:xfrm>
        </p:spPr>
        <p:txBody>
          <a:bodyPr/>
          <a:lstStyle/>
          <a:p>
            <a:r>
              <a:rPr lang="it-IT" cap="small" dirty="0" smtClean="0">
                <a:solidFill>
                  <a:srgbClr val="0070C0"/>
                </a:solidFill>
              </a:rPr>
              <a:t>POLITICA COMUNE DELLA PESCA</a:t>
            </a:r>
            <a:endParaRPr lang="it-IT" b="1" dirty="0">
              <a:solidFill>
                <a:srgbClr val="0070C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971600" y="3886200"/>
            <a:ext cx="7200800" cy="1752600"/>
          </a:xfrm>
        </p:spPr>
        <p:txBody>
          <a:bodyPr/>
          <a:lstStyle/>
          <a:p>
            <a:endParaRPr lang="it-IT" dirty="0" smtClean="0">
              <a:solidFill>
                <a:srgbClr val="FF0000"/>
              </a:solidFill>
            </a:endParaRPr>
          </a:p>
          <a:p>
            <a:r>
              <a:rPr lang="it-IT" dirty="0" smtClean="0">
                <a:solidFill>
                  <a:schemeClr val="accent2"/>
                </a:solidFill>
              </a:rPr>
              <a:t>--------------------------------------------</a:t>
            </a:r>
            <a:endParaRPr lang="it-IT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099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92088"/>
          </a:xfrm>
        </p:spPr>
        <p:txBody>
          <a:bodyPr>
            <a:normAutofit/>
          </a:bodyPr>
          <a:lstStyle/>
          <a:p>
            <a:r>
              <a:rPr lang="it-IT" cap="small" spc="350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Sviluppi</a:t>
            </a:r>
            <a:endParaRPr lang="it-IT" sz="4000" spc="350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54461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2800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Primo Regolamento di conservazione e gestione delle risorse della pesca (n. 170 del 1983)</a:t>
            </a:r>
          </a:p>
          <a:p>
            <a:pPr algn="just"/>
            <a:r>
              <a:rPr lang="it-IT" sz="28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Potere del Consiglio di adottare norme </a:t>
            </a:r>
            <a:r>
              <a:rPr lang="it-IT" sz="2800" u="sng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comuni</a:t>
            </a:r>
            <a:r>
              <a:rPr lang="it-IT" sz="28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 di conservazione e sfruttamento risorse biologiche del mare</a:t>
            </a:r>
          </a:p>
          <a:p>
            <a:pPr algn="just"/>
            <a:r>
              <a:rPr lang="it-IT" sz="28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Parità di accesso alle acque comunitarie degli Stati membri </a:t>
            </a:r>
            <a:r>
              <a:rPr lang="it-IT" sz="2800" dirty="0" smtClean="0">
                <a:solidFill>
                  <a:srgbClr val="0070C0"/>
                </a:solidFill>
                <a:latin typeface="Calibri"/>
                <a:cs typeface="Calibri"/>
              </a:rPr>
              <a:t>→ </a:t>
            </a:r>
            <a:r>
              <a:rPr lang="it-IT" sz="2000" dirty="0" smtClean="0">
                <a:solidFill>
                  <a:srgbClr val="0070C0"/>
                </a:solidFill>
                <a:latin typeface="Calibri"/>
                <a:cs typeface="Calibri"/>
              </a:rPr>
              <a:t>DEROGA (reitera Atto di adesione DK-UK-</a:t>
            </a:r>
            <a:r>
              <a:rPr lang="it-IT" sz="2000" dirty="0" err="1" smtClean="0">
                <a:solidFill>
                  <a:srgbClr val="0070C0"/>
                </a:solidFill>
                <a:latin typeface="Calibri"/>
                <a:cs typeface="Calibri"/>
              </a:rPr>
              <a:t>Ir</a:t>
            </a:r>
            <a:r>
              <a:rPr lang="it-IT" sz="2000" dirty="0" smtClean="0">
                <a:solidFill>
                  <a:srgbClr val="0070C0"/>
                </a:solidFill>
                <a:latin typeface="Calibri"/>
                <a:cs typeface="Calibri"/>
              </a:rPr>
              <a:t>): SM possono riservare l’esercizio della pesca nelle acque soggette a propria giurisdizione alle sole navi da pesca la cui attività fosse tradizionalmente esercitata in tali acque (pesca costiera)</a:t>
            </a:r>
            <a:endParaRPr lang="it-IT" sz="2000" dirty="0" smtClean="0">
              <a:solidFill>
                <a:srgbClr val="0070C0"/>
              </a:solidFill>
              <a:latin typeface="Bahnschrift Light" panose="020B0502040204020203" pitchFamily="34" charset="0"/>
            </a:endParaRPr>
          </a:p>
          <a:p>
            <a:pPr marL="0" indent="0">
              <a:buNone/>
            </a:pPr>
            <a:endParaRPr lang="it-IT" sz="2200" b="1" dirty="0" smtClean="0">
              <a:solidFill>
                <a:srgbClr val="C00000"/>
              </a:solidFill>
              <a:latin typeface="Bahnschrift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5646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92088"/>
          </a:xfrm>
        </p:spPr>
        <p:txBody>
          <a:bodyPr>
            <a:normAutofit/>
          </a:bodyPr>
          <a:lstStyle/>
          <a:p>
            <a:r>
              <a:rPr lang="it-IT" cap="small" spc="350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Trattato Maastricht 1992</a:t>
            </a:r>
            <a:endParaRPr lang="it-IT" sz="4000" spc="350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5446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it-IT" sz="2800" dirty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it-IT" sz="28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Emerge la pesca («politica comune nei settori dell’agricoltura e della pesca»)</a:t>
            </a:r>
            <a:endParaRPr lang="it-IT" sz="2800" dirty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it-IT" sz="28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Titolo «Agricoltura»</a:t>
            </a:r>
          </a:p>
          <a:p>
            <a:pPr marL="0" indent="0">
              <a:buNone/>
            </a:pPr>
            <a:endParaRPr lang="it-IT" sz="2800" b="1" dirty="0" smtClean="0">
              <a:solidFill>
                <a:srgbClr val="0070C0"/>
              </a:solidFill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8336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296144"/>
          </a:xfrm>
        </p:spPr>
        <p:txBody>
          <a:bodyPr>
            <a:normAutofit fontScale="90000"/>
          </a:bodyPr>
          <a:lstStyle/>
          <a:p>
            <a:r>
              <a:rPr lang="it-IT" cap="small" spc="350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TFUE: le </a:t>
            </a:r>
            <a:r>
              <a:rPr lang="it-IT" cap="small" spc="350" dirty="0" err="1" smtClean="0">
                <a:solidFill>
                  <a:srgbClr val="C00000"/>
                </a:solidFill>
                <a:latin typeface="Bahnschrift" panose="020B0502040204020203" pitchFamily="34" charset="0"/>
              </a:rPr>
              <a:t>specificita’</a:t>
            </a:r>
            <a:r>
              <a:rPr lang="it-IT" cap="small" spc="350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 della pesca</a:t>
            </a:r>
            <a:endParaRPr lang="it-IT" sz="4000" spc="350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5446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it-IT" sz="2800" dirty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pPr marL="0" indent="0">
              <a:buNone/>
            </a:pPr>
            <a:r>
              <a:rPr lang="it-IT" sz="28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Carattere </a:t>
            </a:r>
            <a:r>
              <a:rPr lang="it-IT" sz="2800" u="sng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esauribile </a:t>
            </a:r>
            <a:r>
              <a:rPr lang="it-IT" sz="28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dei prodotti della pesca</a:t>
            </a:r>
          </a:p>
          <a:p>
            <a:pPr marL="0" indent="0">
              <a:buNone/>
            </a:pPr>
            <a:r>
              <a:rPr lang="it-IT" sz="28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(agricoltura: coltivati/allevati – pesca: raccolti)</a:t>
            </a:r>
          </a:p>
          <a:p>
            <a:pPr marL="0" indent="0">
              <a:buNone/>
            </a:pPr>
            <a:endParaRPr lang="it-IT" sz="2800" dirty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pPr marL="0" indent="0">
              <a:buNone/>
            </a:pPr>
            <a:r>
              <a:rPr lang="it-IT" sz="2800" dirty="0" smtClean="0">
                <a:solidFill>
                  <a:srgbClr val="0070C0"/>
                </a:solidFill>
                <a:latin typeface="Bahnschrift" panose="020B0502040204020203" pitchFamily="34" charset="0"/>
                <a:cs typeface="Calibri"/>
              </a:rPr>
              <a:t>→ sostegno all’acquacoltura (similitudine stringente con prodotti agricoli, ma settore tutto da sviluppare!)</a:t>
            </a:r>
          </a:p>
          <a:p>
            <a:pPr marL="0" indent="0">
              <a:buNone/>
            </a:pPr>
            <a:r>
              <a:rPr lang="it-IT" sz="2800" dirty="0">
                <a:solidFill>
                  <a:srgbClr val="0070C0"/>
                </a:solidFill>
                <a:latin typeface="Bahnschrift" panose="020B0502040204020203" pitchFamily="34" charset="0"/>
                <a:cs typeface="Calibri"/>
              </a:rPr>
              <a:t>→ </a:t>
            </a:r>
            <a:r>
              <a:rPr lang="it-IT" sz="2800" dirty="0" smtClean="0">
                <a:solidFill>
                  <a:srgbClr val="0070C0"/>
                </a:solidFill>
                <a:latin typeface="Bahnschrift" panose="020B0502040204020203" pitchFamily="34" charset="0"/>
                <a:cs typeface="Calibri"/>
              </a:rPr>
              <a:t>conservazione degli </a:t>
            </a:r>
            <a:r>
              <a:rPr lang="it-IT" sz="2800" i="1" dirty="0" smtClean="0">
                <a:solidFill>
                  <a:srgbClr val="0070C0"/>
                </a:solidFill>
                <a:latin typeface="Bahnschrift" panose="020B0502040204020203" pitchFamily="34" charset="0"/>
                <a:cs typeface="Calibri"/>
              </a:rPr>
              <a:t>stock </a:t>
            </a:r>
            <a:r>
              <a:rPr lang="it-IT" sz="2800" dirty="0" smtClean="0">
                <a:solidFill>
                  <a:srgbClr val="0070C0"/>
                </a:solidFill>
                <a:latin typeface="Bahnschrift" panose="020B0502040204020203" pitchFamily="34" charset="0"/>
                <a:cs typeface="Calibri"/>
              </a:rPr>
              <a:t>a fronte di pratiche di </a:t>
            </a:r>
            <a:r>
              <a:rPr lang="it-IT" sz="2800" i="1" dirty="0" err="1" smtClean="0">
                <a:solidFill>
                  <a:srgbClr val="0070C0"/>
                </a:solidFill>
                <a:latin typeface="Bahnschrift" panose="020B0502040204020203" pitchFamily="34" charset="0"/>
                <a:cs typeface="Calibri"/>
              </a:rPr>
              <a:t>overfishing</a:t>
            </a:r>
            <a:r>
              <a:rPr lang="it-IT" sz="2800" i="1" dirty="0" smtClean="0">
                <a:solidFill>
                  <a:srgbClr val="0070C0"/>
                </a:solidFill>
                <a:latin typeface="Bahnschrift" panose="020B0502040204020203" pitchFamily="34" charset="0"/>
                <a:cs typeface="Calibri"/>
              </a:rPr>
              <a:t> </a:t>
            </a:r>
            <a:r>
              <a:rPr lang="it-IT" sz="2800" dirty="0" smtClean="0">
                <a:solidFill>
                  <a:srgbClr val="0070C0"/>
                </a:solidFill>
                <a:latin typeface="Bahnschrift" panose="020B0502040204020203" pitchFamily="34" charset="0"/>
                <a:cs typeface="Calibri"/>
              </a:rPr>
              <a:t>(tutela ambientale, ma specifica!)</a:t>
            </a:r>
            <a:endParaRPr lang="it-IT" sz="2800" dirty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3938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Disciplina vigente per la politica comune della pesca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z="32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Regolamento 1380/2013 (modificato)</a:t>
            </a:r>
            <a:endParaRPr lang="it-IT" sz="32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640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it-IT" cap="small" spc="350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Libro Verde 2009</a:t>
            </a:r>
            <a:r>
              <a:rPr lang="it-IT" cap="small" spc="350" dirty="0" smtClean="0">
                <a:solidFill>
                  <a:srgbClr val="C00000"/>
                </a:solidFill>
              </a:rPr>
              <a:t/>
            </a:r>
            <a:br>
              <a:rPr lang="it-IT" cap="small" spc="350" dirty="0" smtClean="0">
                <a:solidFill>
                  <a:srgbClr val="C00000"/>
                </a:solidFill>
              </a:rPr>
            </a:br>
            <a:endParaRPr lang="it-IT" sz="4000" spc="350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8457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it-IT" sz="28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dati scientifici allarmanti sull’impoverimento degli stock ittici</a:t>
            </a:r>
          </a:p>
          <a:p>
            <a:pPr marL="0" indent="0">
              <a:buNone/>
            </a:pPr>
            <a:r>
              <a:rPr lang="it-IT" sz="28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[dovuto anche a sovradimensionamento della flotta dell’Unione da molti anni!]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28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declino socio-economico del settore</a:t>
            </a:r>
          </a:p>
          <a:p>
            <a:pPr>
              <a:buFont typeface="Wingdings" panose="05000000000000000000" pitchFamily="2" charset="2"/>
              <a:buChar char="Ø"/>
            </a:pPr>
            <a:endParaRPr lang="it-IT" sz="2800" dirty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pPr marL="0" indent="0">
              <a:buNone/>
            </a:pPr>
            <a:r>
              <a:rPr lang="it-IT" sz="2800" b="1" dirty="0" smtClean="0">
                <a:solidFill>
                  <a:srgbClr val="0070C0"/>
                </a:solidFill>
                <a:latin typeface="Bradley Hand ITC" panose="03070402050302030203" pitchFamily="66" charset="0"/>
              </a:rPr>
              <a:t>«non è più possibile rinviare l’adozione di più incisivi strumenti di gestione delle risorse ittiche»</a:t>
            </a:r>
            <a:endParaRPr lang="it-IT" sz="2800" b="1" dirty="0">
              <a:solidFill>
                <a:srgbClr val="0070C0"/>
              </a:solidFill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4131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it-IT" cap="small" spc="350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Relazione 2011</a:t>
            </a:r>
            <a:r>
              <a:rPr lang="it-IT" cap="small" spc="350" dirty="0" smtClean="0">
                <a:solidFill>
                  <a:srgbClr val="C00000"/>
                </a:solidFill>
              </a:rPr>
              <a:t/>
            </a:r>
            <a:br>
              <a:rPr lang="it-IT" cap="small" spc="350" dirty="0" smtClean="0">
                <a:solidFill>
                  <a:srgbClr val="C00000"/>
                </a:solidFill>
              </a:rPr>
            </a:br>
            <a:endParaRPr lang="it-IT" sz="4000" spc="350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84576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it-IT" sz="28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NON ridotto a sufficienza l’eccessivo sfruttamento delle risorse</a:t>
            </a:r>
          </a:p>
          <a:p>
            <a:pPr marL="0" indent="0">
              <a:buNone/>
            </a:pPr>
            <a:endParaRPr lang="it-IT" sz="2800" dirty="0" smtClean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it-IT" sz="28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Le catture praticate dalla flotta UE nelle acque UE sono in costante declino</a:t>
            </a:r>
          </a:p>
          <a:p>
            <a:pPr>
              <a:buFont typeface="Wingdings" panose="05000000000000000000" pitchFamily="2" charset="2"/>
              <a:buChar char="Ø"/>
            </a:pPr>
            <a:endParaRPr lang="it-IT" sz="2800" dirty="0" smtClean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it-IT" sz="28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Eccesso di capacità delle flotte rispetto alla diminuita capacità di pesca</a:t>
            </a:r>
            <a:endParaRPr lang="it-IT" sz="2800" dirty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pPr marL="0" indent="0">
              <a:buNone/>
            </a:pPr>
            <a:endParaRPr lang="it-IT" sz="2800" dirty="0" smtClean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it-IT" sz="28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Stati forniscono informazioni lacunose + mancano obiettivi specifici + manca efficace monitoraggio </a:t>
            </a:r>
            <a:endParaRPr lang="it-IT" sz="2800" dirty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4066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224136"/>
          </a:xfrm>
        </p:spPr>
        <p:txBody>
          <a:bodyPr>
            <a:normAutofit fontScale="90000"/>
          </a:bodyPr>
          <a:lstStyle/>
          <a:p>
            <a:r>
              <a:rPr lang="it-IT" cap="small" spc="350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Il regolamento</a:t>
            </a:r>
            <a:r>
              <a:rPr lang="it-IT" cap="small" spc="350" dirty="0" smtClean="0">
                <a:solidFill>
                  <a:srgbClr val="C00000"/>
                </a:solidFill>
              </a:rPr>
              <a:t/>
            </a:r>
            <a:br>
              <a:rPr lang="it-IT" cap="small" spc="350" dirty="0" smtClean="0">
                <a:solidFill>
                  <a:srgbClr val="C00000"/>
                </a:solidFill>
              </a:rPr>
            </a:br>
            <a:r>
              <a:rPr lang="it-IT" cap="small" spc="350" dirty="0" smtClean="0">
                <a:solidFill>
                  <a:srgbClr val="C00000"/>
                </a:solidFill>
              </a:rPr>
              <a:t>le innovazioni</a:t>
            </a:r>
            <a:endParaRPr lang="it-IT" sz="4000" b="1" spc="350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8457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it-IT" sz="28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Conservazione delle risorse biologiche del mare</a:t>
            </a:r>
          </a:p>
          <a:p>
            <a:pPr>
              <a:buFont typeface="Wingdings" panose="05000000000000000000" pitchFamily="2" charset="2"/>
              <a:buChar char="Ø"/>
            </a:pPr>
            <a:endParaRPr lang="it-IT" sz="2800" dirty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it-IT" sz="2800" dirty="0">
                <a:solidFill>
                  <a:srgbClr val="0070C0"/>
                </a:solidFill>
                <a:latin typeface="Bahnschrift" panose="020B0502040204020203" pitchFamily="34" charset="0"/>
              </a:rPr>
              <a:t>Sfruttamento a livelli di rendimento massimo sostenibile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it-IT" sz="2000" dirty="0">
                <a:solidFill>
                  <a:srgbClr val="0070C0"/>
                </a:solidFill>
                <a:latin typeface="Bahnschrift" panose="020B0502040204020203" pitchFamily="34" charset="0"/>
              </a:rPr>
              <a:t>Sostenibilità valutata in relazione all’ambiente marino nel suo complesso + all’ecosistema circostante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it-IT" sz="2000" dirty="0">
                <a:solidFill>
                  <a:srgbClr val="0070C0"/>
                </a:solidFill>
                <a:latin typeface="Bahnschrift" panose="020B0502040204020203" pitchFamily="34" charset="0"/>
              </a:rPr>
              <a:t>Vantaggi a livello economico, sociale e occupazionale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it-IT" sz="2000" dirty="0">
                <a:solidFill>
                  <a:srgbClr val="0070C0"/>
                </a:solidFill>
                <a:latin typeface="Bahnschrift" panose="020B0502040204020203" pitchFamily="34" charset="0"/>
              </a:rPr>
              <a:t>Approvvigionamento alimentare</a:t>
            </a:r>
          </a:p>
          <a:p>
            <a:pPr marL="0" indent="0">
              <a:buNone/>
            </a:pPr>
            <a:endParaRPr lang="it-IT" sz="2800" dirty="0" smtClean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it-IT" sz="28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Unitarietà della politica comune della pesca</a:t>
            </a:r>
          </a:p>
          <a:p>
            <a:pPr marL="0" indent="0">
              <a:buNone/>
            </a:pPr>
            <a:endParaRPr lang="it-IT" sz="2800" dirty="0" smtClean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363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224136"/>
          </a:xfrm>
        </p:spPr>
        <p:txBody>
          <a:bodyPr>
            <a:normAutofit/>
          </a:bodyPr>
          <a:lstStyle/>
          <a:p>
            <a:r>
              <a:rPr lang="it-IT" cap="small" spc="350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Restrizioni nelle 12 miglia</a:t>
            </a:r>
            <a:endParaRPr lang="it-IT" sz="4000" b="1" spc="350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8457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it-IT" sz="28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Regime introdotto con il regolamento del 1983 e sempre prorogato</a:t>
            </a:r>
          </a:p>
          <a:p>
            <a:pPr>
              <a:buFont typeface="Wingdings" panose="05000000000000000000" pitchFamily="2" charset="2"/>
              <a:buChar char="Ø"/>
            </a:pPr>
            <a:endParaRPr lang="it-IT" sz="2800" dirty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it-IT" sz="28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Fino al 31.12.2022, Stati autorizzati a limitare accesso a proprie acque a «pescherecci che vi pescano tradizionalmente e che provengono da porti situati sulla costa adiacente»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sz="24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Pesca artigianale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sz="24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Spazio marino particolarmente vulnerabile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sz="24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Allegato precisa, per ciascuno Stato membro, zone geografiche e specie interessate</a:t>
            </a:r>
          </a:p>
          <a:p>
            <a:pPr marL="0" indent="0">
              <a:buNone/>
            </a:pPr>
            <a:endParaRPr lang="it-IT" sz="2800" dirty="0" smtClean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pPr marL="0" indent="0">
              <a:buNone/>
            </a:pPr>
            <a:endParaRPr lang="it-IT" sz="2800" dirty="0" smtClean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999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224136"/>
          </a:xfrm>
        </p:spPr>
        <p:txBody>
          <a:bodyPr>
            <a:normAutofit/>
          </a:bodyPr>
          <a:lstStyle/>
          <a:p>
            <a:r>
              <a:rPr lang="it-IT" cap="small" spc="350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Obbligo di sbarco</a:t>
            </a:r>
            <a:endParaRPr lang="it-IT" sz="4000" b="1" spc="350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8457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it-IT" sz="28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Per tutte le catture di specie soggette a limiti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sz="24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 gruppo di specie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sz="24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Calendario</a:t>
            </a:r>
          </a:p>
          <a:p>
            <a:pPr marL="457200" lvl="1" indent="0">
              <a:buNone/>
            </a:pPr>
            <a:endParaRPr lang="it-IT" sz="2400" dirty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pPr marL="457200" lvl="1" indent="0">
              <a:buNone/>
            </a:pPr>
            <a:r>
              <a:rPr lang="it-IT" sz="2400" b="1" dirty="0" smtClean="0">
                <a:solidFill>
                  <a:srgbClr val="0070C0"/>
                </a:solidFill>
                <a:latin typeface="Bradley Hand ITC" panose="03070402050302030203" pitchFamily="66" charset="0"/>
              </a:rPr>
              <a:t>Contrastare la pratica dei rigetti in mare </a:t>
            </a:r>
          </a:p>
          <a:p>
            <a:pPr>
              <a:buFont typeface="Wingdings" panose="05000000000000000000" pitchFamily="2" charset="2"/>
              <a:buChar char="Ø"/>
            </a:pPr>
            <a:endParaRPr lang="it-IT" sz="2800" dirty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it-IT" sz="28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Escluse le specie (pesca vietata) che dimostrino alto tasso di sopravvivenza se rigettate</a:t>
            </a:r>
            <a:endParaRPr lang="it-IT" sz="2400" dirty="0" smtClean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pPr marL="0" indent="0">
              <a:buNone/>
            </a:pPr>
            <a:endParaRPr lang="it-IT" sz="2800" dirty="0" smtClean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pPr marL="0" indent="0">
              <a:buNone/>
            </a:pPr>
            <a:endParaRPr lang="it-IT" sz="2800" dirty="0" smtClean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300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224136"/>
          </a:xfrm>
        </p:spPr>
        <p:txBody>
          <a:bodyPr>
            <a:normAutofit/>
          </a:bodyPr>
          <a:lstStyle/>
          <a:p>
            <a:r>
              <a:rPr lang="it-IT" cap="small" spc="350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Misure tecniche</a:t>
            </a:r>
            <a:endParaRPr lang="it-IT" sz="4000" b="1" spc="350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8457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it-IT" sz="28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Caratteristiche e limiti di utilizzo degli attrezzi da pesca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28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Dispositivi supplementari per ridurre le catture accidentali + impatti negativi su ambiente marino + in zone specificate</a:t>
            </a:r>
          </a:p>
          <a:p>
            <a:pPr marL="0" indent="0">
              <a:buNone/>
            </a:pPr>
            <a:endParaRPr lang="it-IT" sz="2800" dirty="0" smtClean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it-IT" sz="2400" dirty="0" smtClean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pPr marL="457200" lvl="1" indent="0">
              <a:buNone/>
            </a:pPr>
            <a:endParaRPr lang="it-IT" sz="2400" dirty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pPr marL="0" indent="0">
              <a:buNone/>
            </a:pPr>
            <a:endParaRPr lang="it-IT" sz="2800" dirty="0" smtClean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pPr marL="0" indent="0">
              <a:buNone/>
            </a:pPr>
            <a:endParaRPr lang="it-IT" sz="2800" dirty="0" smtClean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605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Dal Trattato di Roma al Trattato di Lisbona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Inquadramento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392756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224136"/>
          </a:xfrm>
        </p:spPr>
        <p:txBody>
          <a:bodyPr>
            <a:normAutofit/>
          </a:bodyPr>
          <a:lstStyle/>
          <a:p>
            <a:r>
              <a:rPr lang="it-IT" cap="small" spc="350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Misure di gestione</a:t>
            </a:r>
            <a:endParaRPr lang="it-IT" sz="4000" b="1" spc="350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84576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it-IT" sz="28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Piani pluriennali su singole specie o pesca specifica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sz="24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Misure di conservazione: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it-IT" sz="20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Zone protette biologicamente sensibili (es. concentrazioni pesci taglia inferiore – deposito uova)</a:t>
            </a:r>
          </a:p>
          <a:p>
            <a:pPr marL="914400" lvl="2" indent="0">
              <a:buNone/>
            </a:pPr>
            <a:r>
              <a:rPr lang="it-IT" sz="2000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Prassi Piani pluriennali:</a:t>
            </a:r>
          </a:p>
          <a:p>
            <a:pPr lvl="2"/>
            <a:r>
              <a:rPr lang="it-IT" sz="2000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Stock merluzzo bianco, aringa e spratto nel Mar Baltico (2016)</a:t>
            </a:r>
          </a:p>
          <a:p>
            <a:pPr lvl="2"/>
            <a:r>
              <a:rPr lang="it-IT" sz="2000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Stock demersali nel Mare del Nord (2018)</a:t>
            </a:r>
          </a:p>
          <a:p>
            <a:pPr lvl="2"/>
            <a:r>
              <a:rPr lang="it-IT" sz="2000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Stock demersali nel Mediterraneo occidentale (2019)</a:t>
            </a:r>
          </a:p>
          <a:p>
            <a:pPr lvl="2"/>
            <a:r>
              <a:rPr lang="it-IT" sz="2000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Specie delle acque occidentali o adiacenti (2019)</a:t>
            </a:r>
          </a:p>
          <a:p>
            <a:pPr lvl="2"/>
            <a:r>
              <a:rPr lang="it-IT" sz="2000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Piccoli </a:t>
            </a:r>
            <a:r>
              <a:rPr lang="it-IT" sz="2000" dirty="0">
                <a:solidFill>
                  <a:srgbClr val="C00000"/>
                </a:solidFill>
                <a:latin typeface="Bahnschrift" panose="020B0502040204020203" pitchFamily="34" charset="0"/>
              </a:rPr>
              <a:t>pesci pelagici in </a:t>
            </a:r>
            <a:r>
              <a:rPr lang="it-IT" sz="2000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Adriatico (proposto)</a:t>
            </a:r>
            <a:endParaRPr lang="it-IT" sz="2000" dirty="0">
              <a:solidFill>
                <a:srgbClr val="C00000"/>
              </a:solidFill>
              <a:latin typeface="Bahnschrift" panose="020B0502040204020203" pitchFamily="34" charset="0"/>
            </a:endParaRPr>
          </a:p>
          <a:p>
            <a:pPr marL="914400" lvl="2" indent="0">
              <a:buNone/>
            </a:pPr>
            <a:r>
              <a:rPr lang="it-IT" sz="2000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RICOSTITUZIONE</a:t>
            </a:r>
          </a:p>
          <a:p>
            <a:pPr marL="914400" lvl="2" indent="0">
              <a:buNone/>
            </a:pPr>
            <a:r>
              <a:rPr lang="it-IT" sz="2000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* Anguilla europea (2007)</a:t>
            </a:r>
          </a:p>
          <a:p>
            <a:pPr marL="914400" lvl="2" indent="0">
              <a:buNone/>
            </a:pPr>
            <a:r>
              <a:rPr lang="it-IT" sz="2000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* Tonno pinna blu (2016)</a:t>
            </a:r>
          </a:p>
          <a:p>
            <a:pPr marL="0" indent="0">
              <a:buNone/>
            </a:pPr>
            <a:endParaRPr lang="it-IT" sz="2800" dirty="0" smtClean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it-IT" sz="2400" dirty="0" smtClean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pPr marL="457200" lvl="1" indent="0">
              <a:buNone/>
            </a:pPr>
            <a:endParaRPr lang="it-IT" sz="2400" dirty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pPr marL="0" indent="0">
              <a:buNone/>
            </a:pPr>
            <a:endParaRPr lang="it-IT" sz="2800" dirty="0" smtClean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pPr marL="0" indent="0">
              <a:buNone/>
            </a:pPr>
            <a:endParaRPr lang="it-IT" sz="2800" dirty="0" smtClean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6687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0070C0"/>
                </a:solidFill>
              </a:rPr>
              <a:t>ALCUNI FILONI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z="28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-</a:t>
            </a:r>
            <a:endParaRPr lang="it-IT" sz="28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7658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/>
          </a:bodyPr>
          <a:lstStyle/>
          <a:p>
            <a:r>
              <a:rPr lang="it-IT" cap="small" spc="350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Acquacoltura</a:t>
            </a:r>
            <a:endParaRPr lang="it-IT" sz="3600" spc="-100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6937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b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3 direttive degli anni ‘90</a:t>
            </a:r>
            <a:endParaRPr lang="it-IT" b="1" dirty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pPr marL="0" indent="0">
              <a:buNone/>
            </a:pPr>
            <a:r>
              <a:rPr lang="it-IT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Rapido sviluppo ed evoluzione del settore  (numero sempre maggiore di specie ittiche – molluschicoltura – </a:t>
            </a:r>
            <a:r>
              <a:rPr lang="it-IT" dirty="0" err="1" smtClean="0">
                <a:solidFill>
                  <a:srgbClr val="0070C0"/>
                </a:solidFill>
                <a:latin typeface="Bahnschrift" panose="020B0502040204020203" pitchFamily="34" charset="0"/>
              </a:rPr>
              <a:t>estensività</a:t>
            </a:r>
            <a:r>
              <a:rPr lang="it-IT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 degli allevamenti) </a:t>
            </a:r>
            <a:r>
              <a:rPr lang="it-IT" dirty="0" smtClean="0">
                <a:solidFill>
                  <a:srgbClr val="0070C0"/>
                </a:solidFill>
                <a:cs typeface="Calibri"/>
              </a:rPr>
              <a:t>→</a:t>
            </a:r>
            <a:r>
              <a:rPr lang="it-IT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 normativa non più adeguata </a:t>
            </a:r>
            <a:endParaRPr lang="it-IT" dirty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pPr marL="0" indent="0">
              <a:buNone/>
            </a:pPr>
            <a:endParaRPr lang="it-IT" b="1" dirty="0" smtClean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pPr marL="0" indent="0">
              <a:buNone/>
            </a:pPr>
            <a:r>
              <a:rPr lang="it-IT" b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Linee </a:t>
            </a:r>
            <a:r>
              <a:rPr lang="it-IT" b="1" dirty="0">
                <a:solidFill>
                  <a:srgbClr val="0070C0"/>
                </a:solidFill>
                <a:latin typeface="Bahnschrift" panose="020B0502040204020203" pitchFamily="34" charset="0"/>
              </a:rPr>
              <a:t>strategiche della Commissione (2002):</a:t>
            </a:r>
            <a:endParaRPr lang="it-IT" b="1" dirty="0" smtClean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pPr marL="0" indent="0">
              <a:buNone/>
            </a:pPr>
            <a:r>
              <a:rPr lang="it-IT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Ridefinizione</a:t>
            </a:r>
            <a:r>
              <a:rPr lang="it-IT" b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 </a:t>
            </a:r>
            <a:r>
              <a:rPr lang="it-IT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attraverso 3 atti normativi (2006-2007)</a:t>
            </a:r>
          </a:p>
          <a:p>
            <a:pPr marL="0" indent="0">
              <a:buNone/>
            </a:pPr>
            <a:endParaRPr lang="it-IT" dirty="0" smtClean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pPr marL="0" indent="0">
              <a:buNone/>
            </a:pPr>
            <a:endParaRPr lang="it-IT" b="1" dirty="0" smtClean="0">
              <a:solidFill>
                <a:schemeClr val="accent4">
                  <a:lumMod val="75000"/>
                </a:schemeClr>
              </a:solidFill>
              <a:latin typeface="Bahnschrift" panose="020B0502040204020203" pitchFamily="34" charset="0"/>
            </a:endParaRPr>
          </a:p>
          <a:p>
            <a:pPr marL="0" indent="0">
              <a:buNone/>
            </a:pPr>
            <a:endParaRPr lang="it-IT" b="1" dirty="0">
              <a:solidFill>
                <a:schemeClr val="accent4">
                  <a:lumMod val="75000"/>
                </a:schemeClr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1045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 fontScale="90000"/>
          </a:bodyPr>
          <a:lstStyle/>
          <a:p>
            <a:r>
              <a:rPr lang="it-IT" sz="3600" cap="small" spc="350" dirty="0">
                <a:solidFill>
                  <a:srgbClr val="C00000"/>
                </a:solidFill>
                <a:latin typeface="Bahnschrift" panose="020B0502040204020203" pitchFamily="34" charset="0"/>
              </a:rPr>
              <a:t>Prevenzione </a:t>
            </a:r>
            <a:r>
              <a:rPr lang="it-IT" sz="3600" cap="small" spc="350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malattie</a:t>
            </a:r>
            <a:br>
              <a:rPr lang="it-IT" sz="3600" cap="small" spc="350" dirty="0" smtClean="0">
                <a:solidFill>
                  <a:srgbClr val="C00000"/>
                </a:solidFill>
                <a:latin typeface="Bahnschrift" panose="020B0502040204020203" pitchFamily="34" charset="0"/>
              </a:rPr>
            </a:br>
            <a:r>
              <a:rPr lang="it-IT" sz="3600" cap="small" spc="350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Polizia sanitaria</a:t>
            </a:r>
            <a:br>
              <a:rPr lang="it-IT" sz="3600" cap="small" spc="350" dirty="0" smtClean="0">
                <a:solidFill>
                  <a:srgbClr val="C00000"/>
                </a:solidFill>
                <a:latin typeface="Bahnschrift" panose="020B0502040204020203" pitchFamily="34" charset="0"/>
              </a:rPr>
            </a:br>
            <a:r>
              <a:rPr lang="it-IT" sz="3600" cap="small" spc="350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Lotta malattie</a:t>
            </a:r>
            <a:endParaRPr lang="it-IT" sz="3600" spc="-100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896544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it-IT" b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Direttiva 2006/88/CE (+ atti di esecuzione)</a:t>
            </a:r>
          </a:p>
          <a:p>
            <a:r>
              <a:rPr lang="it-IT" sz="30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Obiettivi:</a:t>
            </a:r>
          </a:p>
          <a:p>
            <a:pPr lvl="1"/>
            <a:r>
              <a:rPr lang="it-IT" sz="26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sviluppo razionale del settore</a:t>
            </a:r>
          </a:p>
          <a:p>
            <a:pPr lvl="1"/>
            <a:r>
              <a:rPr lang="it-IT" sz="2600" dirty="0">
                <a:solidFill>
                  <a:srgbClr val="0070C0"/>
                </a:solidFill>
                <a:latin typeface="Bahnschrift" panose="020B0502040204020203" pitchFamily="34" charset="0"/>
              </a:rPr>
              <a:t>a</a:t>
            </a:r>
            <a:r>
              <a:rPr lang="it-IT" sz="26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umento della produttività</a:t>
            </a:r>
          </a:p>
          <a:p>
            <a:pPr lvl="1"/>
            <a:r>
              <a:rPr lang="it-IT" sz="26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evitare le restrizioni agli scambi derivanti da misure nazionali</a:t>
            </a:r>
          </a:p>
          <a:p>
            <a:pPr lvl="1"/>
            <a:endParaRPr lang="it-IT" sz="2600" dirty="0" smtClean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r>
              <a:rPr lang="it-IT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Principio di precauzione</a:t>
            </a:r>
          </a:p>
          <a:p>
            <a:endParaRPr lang="it-IT" dirty="0" smtClean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r>
              <a:rPr lang="it-IT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3 «capitoli»</a:t>
            </a:r>
          </a:p>
          <a:p>
            <a:pPr marL="971550" lvl="1" indent="-514350">
              <a:buFont typeface="+mj-lt"/>
              <a:buAutoNum type="arabicPeriod"/>
            </a:pPr>
            <a:r>
              <a:rPr lang="it-IT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Produzione (autorizzazioni di autorità nazionali)</a:t>
            </a:r>
          </a:p>
          <a:p>
            <a:pPr marL="971550" lvl="1" indent="-514350">
              <a:buFont typeface="+mj-lt"/>
              <a:buAutoNum type="arabicPeriod"/>
            </a:pPr>
            <a:r>
              <a:rPr lang="it-IT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Polizia sanitaria (certificazione sanitaria)</a:t>
            </a:r>
          </a:p>
          <a:p>
            <a:pPr marL="971550" lvl="1" indent="-514350">
              <a:buFont typeface="+mj-lt"/>
              <a:buAutoNum type="arabicPeriod"/>
            </a:pPr>
            <a:r>
              <a:rPr lang="it-IT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Programmi di vaccinazione/misure per prevenire l’ulteriore diffusione (abbattimento di animali allevati in focolai, anche se assenti manifestazioni di patologie) </a:t>
            </a:r>
          </a:p>
          <a:p>
            <a:pPr marL="971550" lvl="1" indent="-514350">
              <a:buFont typeface="+mj-lt"/>
              <a:buAutoNum type="arabicPeriod"/>
            </a:pPr>
            <a:endParaRPr lang="it-IT" dirty="0" smtClean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pPr marL="0" indent="0">
              <a:buNone/>
            </a:pPr>
            <a:r>
              <a:rPr lang="it-IT" b="1" dirty="0" smtClean="0">
                <a:solidFill>
                  <a:srgbClr val="0070C0"/>
                </a:solidFill>
                <a:latin typeface="Bradley Hand ITC" panose="03070402050302030203" pitchFamily="66" charset="0"/>
              </a:rPr>
              <a:t>Base giuridica: politica agricola comune</a:t>
            </a:r>
          </a:p>
        </p:txBody>
      </p:sp>
    </p:spTree>
    <p:extLst>
      <p:ext uri="{BB962C8B-B14F-4D97-AF65-F5344CB8AC3E}">
        <p14:creationId xmlns:p14="http://schemas.microsoft.com/office/powerpoint/2010/main" val="2540020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/>
          </a:bodyPr>
          <a:lstStyle/>
          <a:p>
            <a:r>
              <a:rPr lang="it-IT" sz="3600" cap="small" spc="350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L’assenza di indennizzo</a:t>
            </a:r>
            <a:br>
              <a:rPr lang="it-IT" sz="3600" cap="small" spc="350" dirty="0" smtClean="0">
                <a:solidFill>
                  <a:srgbClr val="C00000"/>
                </a:solidFill>
                <a:latin typeface="Bahnschrift" panose="020B0502040204020203" pitchFamily="34" charset="0"/>
              </a:rPr>
            </a:br>
            <a:r>
              <a:rPr lang="it-IT" sz="3600" cap="small" spc="350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in caso di abbattimenti</a:t>
            </a:r>
            <a:endParaRPr lang="it-IT" sz="3600" spc="-100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896544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it-IT" sz="3000" b="1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MA </a:t>
            </a:r>
            <a:r>
              <a:rPr lang="it-IT" sz="3000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«…gli SM dovrebbero poter beneficiare del contributo finanziario della Comunità»</a:t>
            </a:r>
            <a:endParaRPr lang="it-IT" sz="3000" b="1" dirty="0" smtClean="0">
              <a:solidFill>
                <a:srgbClr val="C00000"/>
              </a:solidFill>
              <a:latin typeface="Bahnschrift" panose="020B0502040204020203" pitchFamily="34" charset="0"/>
            </a:endParaRPr>
          </a:p>
          <a:p>
            <a:pPr marL="0" indent="0" algn="ctr">
              <a:buNone/>
            </a:pPr>
            <a:r>
              <a:rPr lang="it-IT" b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Il caso dei salmoni scozzesi</a:t>
            </a:r>
          </a:p>
          <a:p>
            <a:pPr marL="0" indent="0">
              <a:buNone/>
            </a:pPr>
            <a:r>
              <a:rPr lang="it-IT" sz="26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Cause riunite C-20/00 e C-64/00 </a:t>
            </a:r>
            <a:r>
              <a:rPr lang="it-IT" sz="2600" i="1" dirty="0" err="1" smtClean="0">
                <a:solidFill>
                  <a:srgbClr val="0070C0"/>
                </a:solidFill>
                <a:latin typeface="Bahnschrift" panose="020B0502040204020203" pitchFamily="34" charset="0"/>
              </a:rPr>
              <a:t>Booker</a:t>
            </a:r>
            <a:r>
              <a:rPr lang="it-IT" sz="2600" i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 </a:t>
            </a:r>
            <a:r>
              <a:rPr lang="it-IT" sz="2600" i="1" dirty="0" err="1" smtClean="0">
                <a:solidFill>
                  <a:srgbClr val="0070C0"/>
                </a:solidFill>
                <a:latin typeface="Bahnschrift" panose="020B0502040204020203" pitchFamily="34" charset="0"/>
              </a:rPr>
              <a:t>Aquacolture</a:t>
            </a:r>
            <a:r>
              <a:rPr lang="it-IT" sz="2600" i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 Ltd</a:t>
            </a:r>
          </a:p>
          <a:p>
            <a:pPr marL="0" indent="0">
              <a:buNone/>
            </a:pPr>
            <a:r>
              <a:rPr lang="it-IT" sz="26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Sentenza del 10 luglio 2003 (NB: disciplina previgente!)</a:t>
            </a:r>
            <a:r>
              <a:rPr lang="it-IT" sz="2600" i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 </a:t>
            </a:r>
            <a:endParaRPr lang="it-IT" sz="2600" dirty="0" smtClean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pPr marL="457200" lvl="1" indent="0">
              <a:buNone/>
            </a:pPr>
            <a:r>
              <a:rPr lang="it-IT" sz="26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Contrasto con diritto di proprietà?</a:t>
            </a:r>
          </a:p>
          <a:p>
            <a:pPr marL="457200" lvl="1" indent="0">
              <a:buNone/>
            </a:pPr>
            <a:r>
              <a:rPr lang="it-IT" sz="26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CGUE: diritto di proprietà </a:t>
            </a:r>
            <a:r>
              <a:rPr lang="it-IT" sz="2600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NON è assoluto</a:t>
            </a:r>
            <a:r>
              <a:rPr lang="it-IT" sz="26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 – ammessa </a:t>
            </a:r>
            <a:r>
              <a:rPr lang="it-IT" sz="2600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restrizione</a:t>
            </a:r>
            <a:r>
              <a:rPr lang="it-IT" sz="26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 nel quadro di o</a:t>
            </a:r>
            <a:r>
              <a:rPr lang="it-IT" sz="2600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rganizzazione comune dei mercati</a:t>
            </a:r>
            <a:r>
              <a:rPr lang="it-IT" sz="26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 purché </a:t>
            </a:r>
            <a:r>
              <a:rPr lang="it-IT" sz="2600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finalità di interesse generale</a:t>
            </a:r>
            <a:r>
              <a:rPr lang="it-IT" sz="26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  - limite dell’intervento </a:t>
            </a:r>
            <a:r>
              <a:rPr lang="it-IT" sz="2600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sproporzionato</a:t>
            </a:r>
            <a:r>
              <a:rPr lang="it-IT" sz="26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 che pregiudichi la sostanza del diritto</a:t>
            </a:r>
            <a:endParaRPr lang="it-IT" sz="2600" dirty="0" smtClean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7051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/>
          </a:bodyPr>
          <a:lstStyle/>
          <a:p>
            <a:r>
              <a:rPr lang="it-IT" sz="3600" cap="small" spc="350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Specie </a:t>
            </a:r>
            <a:r>
              <a:rPr lang="it-IT" sz="3600" cap="small" spc="350" dirty="0" err="1" smtClean="0">
                <a:solidFill>
                  <a:srgbClr val="C00000"/>
                </a:solidFill>
                <a:latin typeface="Bahnschrift" panose="020B0502040204020203" pitchFamily="34" charset="0"/>
              </a:rPr>
              <a:t>esotiche</a:t>
            </a:r>
            <a:r>
              <a:rPr lang="it-IT" sz="3600" cap="small" spc="350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/>
            </a:r>
            <a:br>
              <a:rPr lang="it-IT" sz="3600" cap="small" spc="350" dirty="0" smtClean="0">
                <a:solidFill>
                  <a:srgbClr val="C00000"/>
                </a:solidFill>
                <a:latin typeface="Bahnschrift" panose="020B0502040204020203" pitchFamily="34" charset="0"/>
              </a:rPr>
            </a:br>
            <a:r>
              <a:rPr lang="it-IT" sz="3600" cap="small" spc="350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Specie localmente assenti</a:t>
            </a:r>
            <a:endParaRPr lang="it-IT" sz="3600" spc="-100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896544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it-IT" b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Regolamento 708/2007 (modifica 2011 + atti delegati)</a:t>
            </a:r>
          </a:p>
          <a:p>
            <a:r>
              <a:rPr lang="it-IT" sz="30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Obiettivo:</a:t>
            </a:r>
          </a:p>
          <a:p>
            <a:pPr lvl="1"/>
            <a:r>
              <a:rPr lang="it-IT" sz="26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Tutela ambientale</a:t>
            </a:r>
          </a:p>
          <a:p>
            <a:pPr marL="457200" lvl="1" indent="0">
              <a:buNone/>
            </a:pPr>
            <a:r>
              <a:rPr lang="it-IT" sz="26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	* NO alterazione degli ecosistemi</a:t>
            </a:r>
          </a:p>
          <a:p>
            <a:pPr marL="457200" lvl="1" indent="0">
              <a:buNone/>
            </a:pPr>
            <a:r>
              <a:rPr lang="it-IT" sz="2600" dirty="0">
                <a:solidFill>
                  <a:srgbClr val="0070C0"/>
                </a:solidFill>
                <a:latin typeface="Bahnschrift" panose="020B0502040204020203" pitchFamily="34" charset="0"/>
              </a:rPr>
              <a:t>	</a:t>
            </a:r>
            <a:r>
              <a:rPr lang="it-IT" sz="26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* tutela della biodiversità</a:t>
            </a:r>
          </a:p>
          <a:p>
            <a:pPr marL="457200" lvl="1" indent="0">
              <a:buNone/>
            </a:pPr>
            <a:endParaRPr lang="it-IT" sz="2600" dirty="0" smtClean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r>
              <a:rPr lang="it-IT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Autorizzazioni </a:t>
            </a:r>
          </a:p>
          <a:p>
            <a:r>
              <a:rPr lang="it-IT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Procedure (procedura «rafforzata» se rischio ambientale derivante da introduzione di specie alloctona risulti medio/elevato)</a:t>
            </a:r>
          </a:p>
          <a:p>
            <a:r>
              <a:rPr lang="it-IT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Controlli</a:t>
            </a:r>
          </a:p>
          <a:p>
            <a:r>
              <a:rPr lang="it-IT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Autorità nazionale + comitato tecnico-scientifico</a:t>
            </a:r>
          </a:p>
          <a:p>
            <a:r>
              <a:rPr lang="it-IT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Commissione se possibili effetti su Stati membri vicini</a:t>
            </a:r>
          </a:p>
          <a:p>
            <a:pPr marL="971550" lvl="1" indent="-514350">
              <a:buFont typeface="+mj-lt"/>
              <a:buAutoNum type="arabicPeriod"/>
            </a:pPr>
            <a:endParaRPr lang="it-IT" dirty="0" smtClean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4510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/>
          </a:bodyPr>
          <a:lstStyle/>
          <a:p>
            <a:r>
              <a:rPr lang="it-IT" sz="3600" cap="small" spc="350" dirty="0" err="1" smtClean="0">
                <a:solidFill>
                  <a:srgbClr val="C00000"/>
                </a:solidFill>
                <a:latin typeface="Bahnschrift" panose="020B0502040204020203" pitchFamily="34" charset="0"/>
              </a:rPr>
              <a:t>Aquacoltura</a:t>
            </a:r>
            <a:r>
              <a:rPr lang="it-IT" sz="3600" cap="small" spc="350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 biologica</a:t>
            </a:r>
            <a:endParaRPr lang="it-IT" sz="3600" spc="-100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896544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it-IT" b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Regolamento 834/2007 (+ atti di esecuzione)</a:t>
            </a:r>
          </a:p>
          <a:p>
            <a:r>
              <a:rPr lang="it-IT" sz="30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Produzione biologica ed etichettatura di prodotti biologici: (</a:t>
            </a:r>
            <a:r>
              <a:rPr lang="it-IT" sz="3000" u="sng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sia prodotti agricoli che acquicoli</a:t>
            </a:r>
            <a:r>
              <a:rPr lang="it-IT" sz="30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)</a:t>
            </a:r>
          </a:p>
          <a:p>
            <a:r>
              <a:rPr lang="it-IT" sz="30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Regole sulla </a:t>
            </a:r>
            <a:r>
              <a:rPr lang="it-IT" sz="3000" u="sng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produzione</a:t>
            </a:r>
          </a:p>
          <a:p>
            <a:pPr lvl="1"/>
            <a:r>
              <a:rPr lang="it-IT" sz="26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Regole comuni a prodotti agricoli</a:t>
            </a:r>
          </a:p>
          <a:p>
            <a:pPr lvl="1"/>
            <a:r>
              <a:rPr lang="it-IT" sz="26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Norme speciali.</a:t>
            </a:r>
          </a:p>
          <a:p>
            <a:pPr lvl="1"/>
            <a:r>
              <a:rPr lang="it-IT" sz="26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Utilizzo degli animali da acquacoltura per i fini di produzione /gestione/tenuta impianti</a:t>
            </a:r>
          </a:p>
          <a:p>
            <a:pPr lvl="2"/>
            <a:r>
              <a:rPr lang="it-IT" sz="22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Regime transitorio (fino al 2014): ammesso novellame non biologico perché acquacoltura biologica agli esordi (assenza di riproduttori biologici in quantità sufficiente)</a:t>
            </a:r>
          </a:p>
          <a:p>
            <a:pPr lvl="2"/>
            <a:r>
              <a:rPr lang="it-IT" sz="22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Dal 2014: INOLTRE ammesso novellame selvatico (limiti)</a:t>
            </a:r>
            <a:endParaRPr lang="it-IT" sz="2200" dirty="0" smtClean="0">
              <a:solidFill>
                <a:srgbClr val="C00000"/>
              </a:solidFill>
              <a:latin typeface="Bahnschrift" panose="020B0502040204020203" pitchFamily="34" charset="0"/>
            </a:endParaRPr>
          </a:p>
          <a:p>
            <a:pPr lvl="1"/>
            <a:r>
              <a:rPr lang="it-IT" sz="26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Alimentazione: mangimi da produzioni biologiche e prodotti della pesca</a:t>
            </a:r>
          </a:p>
          <a:p>
            <a:pPr marL="971550" lvl="1" indent="-514350">
              <a:buFont typeface="+mj-lt"/>
              <a:buAutoNum type="arabicPeriod"/>
            </a:pPr>
            <a:endParaRPr lang="it-IT" dirty="0" smtClean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736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/>
          </a:bodyPr>
          <a:lstStyle/>
          <a:p>
            <a:r>
              <a:rPr lang="it-IT" sz="3600" cap="small" spc="350" dirty="0" err="1" smtClean="0">
                <a:solidFill>
                  <a:srgbClr val="C00000"/>
                </a:solidFill>
                <a:latin typeface="Bahnschrift" panose="020B0502040204020203" pitchFamily="34" charset="0"/>
              </a:rPr>
              <a:t>Aquacoltura</a:t>
            </a:r>
            <a:r>
              <a:rPr lang="it-IT" sz="3600" cap="small" spc="350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 biologica</a:t>
            </a:r>
            <a:endParaRPr lang="it-IT" sz="3600" spc="-100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896544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it-IT" b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Il caso del </a:t>
            </a:r>
            <a:r>
              <a:rPr lang="it-IT" b="1" dirty="0" err="1" smtClean="0">
                <a:solidFill>
                  <a:srgbClr val="0070C0"/>
                </a:solidFill>
                <a:latin typeface="Bahnschrift" panose="020B0502040204020203" pitchFamily="34" charset="0"/>
              </a:rPr>
              <a:t>pangasio</a:t>
            </a:r>
            <a:r>
              <a:rPr lang="it-IT" b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 del Vietnam</a:t>
            </a:r>
          </a:p>
          <a:p>
            <a:r>
              <a:rPr lang="it-IT" sz="30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Produzione biologica ed etichettatura di prodotti biologici: (</a:t>
            </a:r>
            <a:r>
              <a:rPr lang="it-IT" sz="3000" u="sng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sia prodotti agricoli che acquicoli</a:t>
            </a:r>
            <a:r>
              <a:rPr lang="it-IT" sz="30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)</a:t>
            </a:r>
          </a:p>
          <a:p>
            <a:r>
              <a:rPr lang="it-IT" sz="30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Regole sulla </a:t>
            </a:r>
            <a:r>
              <a:rPr lang="it-IT" sz="3000" u="sng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produzione</a:t>
            </a:r>
          </a:p>
          <a:p>
            <a:pPr lvl="1"/>
            <a:r>
              <a:rPr lang="it-IT" sz="26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Regole comuni a prodotti agricoli</a:t>
            </a:r>
          </a:p>
          <a:p>
            <a:pPr lvl="1"/>
            <a:r>
              <a:rPr lang="it-IT" sz="26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Norme speciali.</a:t>
            </a:r>
          </a:p>
          <a:p>
            <a:pPr lvl="1"/>
            <a:r>
              <a:rPr lang="it-IT" sz="26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Utilizzo degli animali da acquacoltura per i fini di produzione /gestione/tenuta impianti</a:t>
            </a:r>
          </a:p>
          <a:p>
            <a:pPr lvl="2"/>
            <a:r>
              <a:rPr lang="it-IT" sz="22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Regime transitorio (fino al 2014): ammesso novellame non biologico perché acquacoltura biologica agli esordi (assenza di riproduttori biologici in quantità sufficiente)</a:t>
            </a:r>
          </a:p>
          <a:p>
            <a:pPr lvl="2"/>
            <a:r>
              <a:rPr lang="it-IT" sz="22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Dal 2014: INOLTRE ammesso novellame selvatico (limiti)</a:t>
            </a:r>
            <a:endParaRPr lang="it-IT" sz="2200" dirty="0" smtClean="0">
              <a:solidFill>
                <a:srgbClr val="C00000"/>
              </a:solidFill>
              <a:latin typeface="Bahnschrift" panose="020B0502040204020203" pitchFamily="34" charset="0"/>
            </a:endParaRPr>
          </a:p>
          <a:p>
            <a:pPr lvl="1"/>
            <a:r>
              <a:rPr lang="it-IT" sz="26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Alimentazione: mangimi da produzioni biologiche e prodotti della pesca</a:t>
            </a:r>
          </a:p>
          <a:p>
            <a:pPr marL="971550" lvl="1" indent="-514350">
              <a:buFont typeface="+mj-lt"/>
              <a:buAutoNum type="arabicPeriod"/>
            </a:pPr>
            <a:endParaRPr lang="it-IT" dirty="0" smtClean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29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0070C0"/>
                </a:solidFill>
              </a:rPr>
              <a:t>Relazioni esterne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z="28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-</a:t>
            </a:r>
            <a:endParaRPr lang="it-IT" sz="28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1087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/>
          </a:bodyPr>
          <a:lstStyle/>
          <a:p>
            <a:r>
              <a:rPr lang="it-IT" sz="3600" cap="small" spc="350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Il contesto normativo</a:t>
            </a:r>
            <a:endParaRPr lang="it-IT" sz="3600" spc="-100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89654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b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Diritto internazionale del mare</a:t>
            </a:r>
          </a:p>
          <a:p>
            <a:pPr marL="0" indent="0" algn="ctr">
              <a:buNone/>
            </a:pPr>
            <a:r>
              <a:rPr lang="it-IT" b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Convenzione ONU di Montego </a:t>
            </a:r>
            <a:r>
              <a:rPr lang="it-IT" b="1" dirty="0" err="1" smtClean="0">
                <a:solidFill>
                  <a:srgbClr val="0070C0"/>
                </a:solidFill>
                <a:latin typeface="Bahnschrift" panose="020B0502040204020203" pitchFamily="34" charset="0"/>
              </a:rPr>
              <a:t>Bay</a:t>
            </a:r>
            <a:r>
              <a:rPr lang="it-IT" b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 (1982)</a:t>
            </a:r>
          </a:p>
          <a:p>
            <a:r>
              <a:rPr lang="it-IT" sz="30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Mare territoriale</a:t>
            </a:r>
          </a:p>
          <a:p>
            <a:r>
              <a:rPr lang="it-IT" sz="30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Zona economica esclusiva</a:t>
            </a:r>
          </a:p>
          <a:p>
            <a:r>
              <a:rPr lang="it-IT" sz="30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Alto mare</a:t>
            </a:r>
            <a:endParaRPr lang="it-IT" sz="2600" dirty="0" smtClean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pPr marL="971550" lvl="1" indent="-514350">
              <a:buFont typeface="+mj-lt"/>
              <a:buAutoNum type="arabicPeriod"/>
            </a:pPr>
            <a:endParaRPr lang="it-IT" dirty="0" smtClean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3408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it-IT" cap="small" spc="350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Assetto nel TFUE</a:t>
            </a:r>
            <a:r>
              <a:rPr lang="it-IT" cap="small" spc="350" dirty="0" smtClean="0">
                <a:solidFill>
                  <a:srgbClr val="C00000"/>
                </a:solidFill>
              </a:rPr>
              <a:t/>
            </a:r>
            <a:br>
              <a:rPr lang="it-IT" cap="small" spc="350" dirty="0" smtClean="0">
                <a:solidFill>
                  <a:srgbClr val="C00000"/>
                </a:solidFill>
              </a:rPr>
            </a:br>
            <a:endParaRPr lang="it-IT" sz="4000" spc="350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8457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28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Art. 38</a:t>
            </a:r>
            <a:endParaRPr lang="it-IT" sz="2800" dirty="0" smtClean="0">
              <a:solidFill>
                <a:srgbClr val="0070C0"/>
              </a:solidFill>
              <a:latin typeface="Bahnschrift" panose="020B0502040204020203" pitchFamily="34" charset="0"/>
              <a:cs typeface="Calibri"/>
            </a:endParaRPr>
          </a:p>
          <a:p>
            <a:pPr marL="0" indent="0">
              <a:buNone/>
            </a:pPr>
            <a:endParaRPr lang="it-IT" sz="2800" dirty="0">
              <a:solidFill>
                <a:srgbClr val="0070C0"/>
              </a:solidFill>
              <a:latin typeface="Bahnschrift" panose="020B0502040204020203" pitchFamily="34" charset="0"/>
              <a:cs typeface="Calibri"/>
            </a:endParaRPr>
          </a:p>
          <a:p>
            <a:pPr marL="0" indent="0">
              <a:buNone/>
            </a:pPr>
            <a:r>
              <a:rPr lang="it-IT" sz="2800" dirty="0" smtClean="0">
                <a:solidFill>
                  <a:srgbClr val="0070C0"/>
                </a:solidFill>
                <a:latin typeface="Bahnschrift Light SemiCondensed" panose="020B0502040204020203" pitchFamily="34" charset="0"/>
              </a:rPr>
              <a:t>L’UE definisce e attua una politica comune dell’agricoltura e della pesca</a:t>
            </a:r>
          </a:p>
          <a:p>
            <a:pPr marL="0" indent="0">
              <a:buNone/>
            </a:pPr>
            <a:endParaRPr lang="it-IT" sz="2800" dirty="0">
              <a:solidFill>
                <a:srgbClr val="0070C0"/>
              </a:solidFill>
              <a:latin typeface="Bahnschrift Light SemiCondensed" panose="020B0502040204020203" pitchFamily="34" charset="0"/>
            </a:endParaRPr>
          </a:p>
          <a:p>
            <a:pPr marL="0" indent="0">
              <a:buNone/>
            </a:pPr>
            <a:r>
              <a:rPr lang="it-IT" sz="2800" dirty="0" smtClean="0">
                <a:solidFill>
                  <a:srgbClr val="0070C0"/>
                </a:solidFill>
                <a:latin typeface="Bahnschrift Light SemiCondensed" panose="020B0502040204020203" pitchFamily="34" charset="0"/>
              </a:rPr>
              <a:t>Definire apparato normativo che tenga conto delle </a:t>
            </a:r>
            <a:r>
              <a:rPr lang="it-IT" sz="2800" u="sng" dirty="0" smtClean="0">
                <a:solidFill>
                  <a:srgbClr val="0070C0"/>
                </a:solidFill>
                <a:latin typeface="Bahnschrift Light SemiCondensed" panose="020B0502040204020203" pitchFamily="34" charset="0"/>
              </a:rPr>
              <a:t>specifiche caratteristiche della pesca</a:t>
            </a:r>
            <a:endParaRPr lang="it-IT" sz="2800" dirty="0" smtClean="0">
              <a:solidFill>
                <a:srgbClr val="0070C0"/>
              </a:solidFill>
              <a:latin typeface="Bahnschrift Light SemiCondensed" panose="020B0502040204020203" pitchFamily="34" charset="0"/>
            </a:endParaRPr>
          </a:p>
          <a:p>
            <a:pPr marL="0" indent="0">
              <a:buNone/>
            </a:pPr>
            <a:endParaRPr lang="it-IT" sz="2800" dirty="0">
              <a:solidFill>
                <a:srgbClr val="0070C0"/>
              </a:solidFill>
              <a:latin typeface="Bahnschrift Light SemiCondensed" panose="020B0502040204020203" pitchFamily="34" charset="0"/>
            </a:endParaRPr>
          </a:p>
          <a:p>
            <a:pPr marL="0" indent="0" algn="ctr">
              <a:buNone/>
            </a:pPr>
            <a:r>
              <a:rPr lang="it-IT" sz="2800" b="1" dirty="0" smtClean="0">
                <a:solidFill>
                  <a:srgbClr val="0070C0"/>
                </a:solidFill>
                <a:latin typeface="Bahnschrift Light SemiCondensed" panose="020B0502040204020203" pitchFamily="34" charset="0"/>
              </a:rPr>
              <a:t>È un punto di arrivo!</a:t>
            </a:r>
            <a:endParaRPr lang="it-IT" sz="2800" b="1" dirty="0">
              <a:solidFill>
                <a:srgbClr val="0070C0"/>
              </a:solidFill>
              <a:latin typeface="Bahnschrift Light Semi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2601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/>
          </a:bodyPr>
          <a:lstStyle/>
          <a:p>
            <a:r>
              <a:rPr lang="it-IT" sz="3600" cap="small" spc="350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Competenza esterna UE in materia di pesca</a:t>
            </a:r>
            <a:endParaRPr lang="it-IT" sz="3600" spc="-100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896544"/>
          </a:xfrm>
        </p:spPr>
        <p:txBody>
          <a:bodyPr>
            <a:normAutofit/>
          </a:bodyPr>
          <a:lstStyle/>
          <a:p>
            <a:r>
              <a:rPr lang="it-IT" sz="30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CGUE 1976 «il potere di emanare provvedimenti per la preservazione delle risorse biologiche si estende alla gestione della </a:t>
            </a:r>
            <a:r>
              <a:rPr lang="it-IT" sz="3000" b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pesca in alto mare</a:t>
            </a:r>
            <a:r>
              <a:rPr lang="it-IT" sz="30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 (accordi e convenzioni internazionali)</a:t>
            </a:r>
            <a:endParaRPr lang="it-IT" dirty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pPr marL="0" indent="0">
              <a:buNone/>
            </a:pPr>
            <a:r>
              <a:rPr lang="it-IT" sz="3000" dirty="0" smtClean="0">
                <a:solidFill>
                  <a:srgbClr val="0070C0"/>
                </a:solidFill>
                <a:latin typeface="Bahnschrift" panose="020B0502040204020203" pitchFamily="34" charset="0"/>
                <a:cs typeface="Calibri"/>
              </a:rPr>
              <a:t>→ adesione a organizzazioni internazionali per la pesca &amp; attuazione obblighi</a:t>
            </a:r>
          </a:p>
          <a:p>
            <a:r>
              <a:rPr lang="it-IT" sz="3000" dirty="0" smtClean="0">
                <a:solidFill>
                  <a:srgbClr val="0070C0"/>
                </a:solidFill>
                <a:latin typeface="Bahnschrift" panose="020B0502040204020203" pitchFamily="34" charset="0"/>
                <a:cs typeface="Calibri"/>
              </a:rPr>
              <a:t>Accordi con Stati terzi per accesso a risorse pesca presenti in acque sotto la loro giurisdizione</a:t>
            </a:r>
            <a:endParaRPr lang="it-IT" sz="3000" dirty="0" smtClean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3819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/>
          </a:bodyPr>
          <a:lstStyle/>
          <a:p>
            <a:r>
              <a:rPr lang="it-IT" sz="3600" cap="small" spc="350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Competenza esterna UE in materia di pesca</a:t>
            </a:r>
            <a:endParaRPr lang="it-IT" sz="3600" spc="-100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3000" dirty="0" smtClean="0">
                <a:solidFill>
                  <a:srgbClr val="0070C0"/>
                </a:solidFill>
                <a:latin typeface="Calibri"/>
                <a:cs typeface="Calibri"/>
              </a:rPr>
              <a:t>→ UE aderisce a vari accordi (</a:t>
            </a:r>
            <a:r>
              <a:rPr lang="it-IT" sz="3000" dirty="0" err="1" smtClean="0">
                <a:solidFill>
                  <a:srgbClr val="0070C0"/>
                </a:solidFill>
                <a:latin typeface="Calibri"/>
                <a:cs typeface="Calibri"/>
              </a:rPr>
              <a:t>incl</a:t>
            </a:r>
            <a:r>
              <a:rPr lang="it-IT" sz="3000" dirty="0" smtClean="0">
                <a:solidFill>
                  <a:srgbClr val="0070C0"/>
                </a:solidFill>
                <a:latin typeface="Calibri"/>
                <a:cs typeface="Calibri"/>
              </a:rPr>
              <a:t> Convenzione di Montego </a:t>
            </a:r>
            <a:r>
              <a:rPr lang="it-IT" sz="3000" dirty="0" err="1" smtClean="0">
                <a:solidFill>
                  <a:srgbClr val="0070C0"/>
                </a:solidFill>
                <a:latin typeface="Calibri"/>
                <a:cs typeface="Calibri"/>
              </a:rPr>
              <a:t>Bay</a:t>
            </a:r>
            <a:r>
              <a:rPr lang="it-IT" sz="3000" dirty="0" smtClean="0">
                <a:solidFill>
                  <a:srgbClr val="0070C0"/>
                </a:solidFill>
                <a:latin typeface="Calibri"/>
                <a:cs typeface="Calibri"/>
              </a:rPr>
              <a:t>!)</a:t>
            </a:r>
          </a:p>
          <a:p>
            <a:pPr marL="0" indent="0">
              <a:buNone/>
            </a:pPr>
            <a:endParaRPr lang="it-IT" sz="3000" dirty="0" smtClean="0">
              <a:solidFill>
                <a:srgbClr val="0070C0"/>
              </a:solidFill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it-IT" sz="3000" dirty="0" smtClean="0">
                <a:solidFill>
                  <a:srgbClr val="0070C0"/>
                </a:solidFill>
                <a:latin typeface="Calibri"/>
                <a:cs typeface="Calibri"/>
              </a:rPr>
              <a:t>→UE aderisce a numerose convenzioni regionali di pesca</a:t>
            </a:r>
            <a:endParaRPr lang="it-IT" sz="3000" dirty="0">
              <a:solidFill>
                <a:srgbClr val="0070C0"/>
              </a:solidFill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it-IT" sz="3000" b="1" dirty="0" smtClean="0">
                <a:solidFill>
                  <a:srgbClr val="0070C0"/>
                </a:solidFill>
                <a:latin typeface="Calibri"/>
                <a:cs typeface="Calibri"/>
              </a:rPr>
              <a:t>Competenza  esclusiva!</a:t>
            </a:r>
            <a:endParaRPr lang="it-IT" sz="3000" b="1" dirty="0" smtClean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251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 fontScale="90000"/>
          </a:bodyPr>
          <a:lstStyle/>
          <a:p>
            <a:r>
              <a:rPr lang="it-IT" sz="3600" cap="small" spc="350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Accordi con Stati terzi</a:t>
            </a:r>
            <a:br>
              <a:rPr lang="it-IT" sz="3600" cap="small" spc="350" dirty="0" smtClean="0">
                <a:solidFill>
                  <a:srgbClr val="C00000"/>
                </a:solidFill>
                <a:latin typeface="Bahnschrift" panose="020B0502040204020203" pitchFamily="34" charset="0"/>
              </a:rPr>
            </a:br>
            <a:r>
              <a:rPr lang="it-IT" sz="3600" cap="small" spc="350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per l’accesso alle rispettive risorse</a:t>
            </a:r>
            <a:endParaRPr lang="it-IT" sz="3600" spc="-100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3000" dirty="0" smtClean="0">
                <a:solidFill>
                  <a:srgbClr val="0070C0"/>
                </a:solidFill>
                <a:latin typeface="Calibri"/>
                <a:cs typeface="Calibri"/>
              </a:rPr>
              <a:t>* Con Stati rispetto ai quali le risorse ittiche NON sono comuni (Accordi di partenariato)</a:t>
            </a:r>
          </a:p>
          <a:p>
            <a:pPr marL="0" indent="0">
              <a:buNone/>
            </a:pPr>
            <a:endParaRPr lang="it-IT" sz="3000" dirty="0">
              <a:solidFill>
                <a:srgbClr val="0070C0"/>
              </a:solidFill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it-IT" sz="3000" dirty="0" smtClean="0">
                <a:solidFill>
                  <a:srgbClr val="0070C0"/>
                </a:solidFill>
                <a:latin typeface="Calibri"/>
                <a:cs typeface="Calibri"/>
              </a:rPr>
              <a:t>* Con Stati con cui si condividono le risorse ittiche (base di reciprocità)</a:t>
            </a:r>
          </a:p>
          <a:p>
            <a:pPr marL="0" indent="0">
              <a:buNone/>
            </a:pPr>
            <a:endParaRPr lang="it-IT" sz="3000" b="1" dirty="0">
              <a:solidFill>
                <a:srgbClr val="0070C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18683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/>
          </a:bodyPr>
          <a:lstStyle/>
          <a:p>
            <a:r>
              <a:rPr lang="it-IT" sz="3600" cap="small" spc="350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Accordi di partenariato</a:t>
            </a:r>
            <a:br>
              <a:rPr lang="it-IT" sz="3600" cap="small" spc="350" dirty="0" smtClean="0">
                <a:solidFill>
                  <a:srgbClr val="C00000"/>
                </a:solidFill>
                <a:latin typeface="Bahnschrift" panose="020B0502040204020203" pitchFamily="34" charset="0"/>
              </a:rPr>
            </a:br>
            <a:r>
              <a:rPr lang="it-IT" sz="3600" cap="small" spc="350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con Stati terzi</a:t>
            </a:r>
            <a:endParaRPr lang="it-IT" sz="3600" spc="-100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89654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sz="3000" dirty="0" smtClean="0">
                <a:solidFill>
                  <a:srgbClr val="0070C0"/>
                </a:solidFill>
                <a:latin typeface="Calibri"/>
                <a:cs typeface="Calibri"/>
              </a:rPr>
              <a:t> - Pesca al di fuori delle acque dell’Unione –</a:t>
            </a:r>
          </a:p>
          <a:p>
            <a:pPr marL="0" indent="0">
              <a:buNone/>
            </a:pPr>
            <a:endParaRPr lang="it-IT" sz="3000" dirty="0" smtClean="0">
              <a:solidFill>
                <a:srgbClr val="0070C0"/>
              </a:solidFill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it-IT" sz="3000" dirty="0" smtClean="0">
                <a:solidFill>
                  <a:srgbClr val="0070C0"/>
                </a:solidFill>
                <a:latin typeface="Calibri"/>
                <a:cs typeface="Calibri"/>
              </a:rPr>
              <a:t>Accordi di pesca per l’accesso alle risorse di Stati terzi conclusi in gran numero negli anni …..</a:t>
            </a:r>
          </a:p>
          <a:p>
            <a:pPr marL="0" indent="0">
              <a:buNone/>
            </a:pPr>
            <a:r>
              <a:rPr lang="it-IT" sz="3000" dirty="0" smtClean="0">
                <a:solidFill>
                  <a:srgbClr val="0070C0"/>
                </a:solidFill>
                <a:latin typeface="Calibri"/>
                <a:cs typeface="Calibri"/>
              </a:rPr>
              <a:t>….fino a….</a:t>
            </a:r>
            <a:endParaRPr lang="it-IT" sz="3000" dirty="0">
              <a:solidFill>
                <a:srgbClr val="0070C0"/>
              </a:solidFill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it-IT" sz="3000" b="1" dirty="0" smtClean="0">
                <a:solidFill>
                  <a:srgbClr val="0070C0"/>
                </a:solidFill>
                <a:latin typeface="Calibri"/>
                <a:cs typeface="Calibri"/>
              </a:rPr>
              <a:t>Vertice di Johannesburg 2002 – Pesca globale sostenibile</a:t>
            </a:r>
          </a:p>
          <a:p>
            <a:pPr marL="0" indent="0">
              <a:buNone/>
            </a:pPr>
            <a:r>
              <a:rPr lang="it-IT" sz="3000" dirty="0" smtClean="0">
                <a:solidFill>
                  <a:srgbClr val="0070C0"/>
                </a:solidFill>
                <a:latin typeface="Calibri"/>
                <a:cs typeface="Calibri"/>
              </a:rPr>
              <a:t>→ Comunicazione della Commissione : passaggio graduale degli accordi esistenti con PVS da semplici accordi di accesso alle risorse ad </a:t>
            </a:r>
            <a:r>
              <a:rPr lang="it-IT" sz="3000" u="sng" dirty="0" smtClean="0">
                <a:solidFill>
                  <a:srgbClr val="0070C0"/>
                </a:solidFill>
                <a:latin typeface="Calibri"/>
                <a:cs typeface="Calibri"/>
              </a:rPr>
              <a:t>accordi di partenariato</a:t>
            </a:r>
            <a:endParaRPr lang="it-IT" sz="3000" dirty="0" smtClean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6265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/>
          </a:bodyPr>
          <a:lstStyle/>
          <a:p>
            <a:r>
              <a:rPr lang="it-IT" sz="3600" cap="small" spc="350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Accordi di partenariato</a:t>
            </a:r>
            <a:br>
              <a:rPr lang="it-IT" sz="3600" cap="small" spc="350" dirty="0" smtClean="0">
                <a:solidFill>
                  <a:srgbClr val="C00000"/>
                </a:solidFill>
                <a:latin typeface="Bahnschrift" panose="020B0502040204020203" pitchFamily="34" charset="0"/>
              </a:rPr>
            </a:br>
            <a:r>
              <a:rPr lang="it-IT" sz="3600" cap="small" spc="350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con Stati terzi</a:t>
            </a:r>
            <a:endParaRPr lang="it-IT" sz="3600" spc="-100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896544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it-IT" sz="3000" dirty="0" smtClean="0">
                <a:solidFill>
                  <a:srgbClr val="0070C0"/>
                </a:solidFill>
                <a:latin typeface="Calibri"/>
                <a:cs typeface="Calibri"/>
              </a:rPr>
              <a:t>risorse presenti nelle ZEE di Stati terzi</a:t>
            </a:r>
          </a:p>
          <a:p>
            <a:pPr>
              <a:buFontTx/>
              <a:buChar char="-"/>
            </a:pPr>
            <a:r>
              <a:rPr lang="it-IT" sz="3000" dirty="0" smtClean="0">
                <a:solidFill>
                  <a:srgbClr val="0070C0"/>
                </a:solidFill>
                <a:latin typeface="Calibri"/>
                <a:cs typeface="Calibri"/>
              </a:rPr>
              <a:t>Risorse </a:t>
            </a:r>
            <a:r>
              <a:rPr lang="it-IT" sz="3000" u="sng" dirty="0" smtClean="0">
                <a:solidFill>
                  <a:srgbClr val="0070C0"/>
                </a:solidFill>
                <a:latin typeface="Calibri"/>
                <a:cs typeface="Calibri"/>
              </a:rPr>
              <a:t>eccedentarie</a:t>
            </a:r>
            <a:r>
              <a:rPr lang="it-IT" sz="3000" dirty="0" smtClean="0">
                <a:solidFill>
                  <a:srgbClr val="0070C0"/>
                </a:solidFill>
                <a:latin typeface="Calibri"/>
                <a:cs typeface="Calibri"/>
              </a:rPr>
              <a:t>(*)</a:t>
            </a:r>
          </a:p>
          <a:p>
            <a:pPr>
              <a:buFontTx/>
              <a:buChar char="-"/>
            </a:pPr>
            <a:r>
              <a:rPr lang="it-IT" sz="3000" dirty="0" smtClean="0">
                <a:solidFill>
                  <a:srgbClr val="0070C0"/>
                </a:solidFill>
                <a:latin typeface="Calibri"/>
                <a:cs typeface="Calibri"/>
              </a:rPr>
              <a:t>a fronte di contributo finanziario (*)</a:t>
            </a:r>
          </a:p>
          <a:p>
            <a:pPr marL="0" indent="0">
              <a:buNone/>
            </a:pPr>
            <a:r>
              <a:rPr lang="it-IT" sz="3000" b="1" dirty="0" smtClean="0">
                <a:solidFill>
                  <a:srgbClr val="0070C0"/>
                </a:solidFill>
                <a:latin typeface="Calibri"/>
                <a:cs typeface="Calibri"/>
              </a:rPr>
              <a:t>(*) questioni delicate definite nei protocolli attuativi</a:t>
            </a:r>
          </a:p>
          <a:p>
            <a:pPr marL="0" indent="0">
              <a:buNone/>
            </a:pPr>
            <a:endParaRPr lang="it-IT" sz="3000" b="1" dirty="0">
              <a:solidFill>
                <a:srgbClr val="0070C0"/>
              </a:solidFill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it-IT" sz="3000" u="sng" dirty="0" smtClean="0">
                <a:solidFill>
                  <a:srgbClr val="0070C0"/>
                </a:solidFill>
                <a:latin typeface="Calibri"/>
                <a:cs typeface="Calibri"/>
              </a:rPr>
              <a:t>Duplice natura del contributo finanziario</a:t>
            </a:r>
            <a:endParaRPr lang="it-IT" sz="3000" dirty="0" smtClean="0">
              <a:solidFill>
                <a:srgbClr val="0070C0"/>
              </a:solidFill>
              <a:latin typeface="Calibri"/>
              <a:cs typeface="Calibri"/>
            </a:endParaRPr>
          </a:p>
          <a:p>
            <a:pPr marL="514350" indent="-514350">
              <a:buAutoNum type="arabicParenR"/>
            </a:pPr>
            <a:r>
              <a:rPr lang="it-IT" sz="3000" dirty="0" smtClean="0">
                <a:solidFill>
                  <a:srgbClr val="0070C0"/>
                </a:solidFill>
                <a:latin typeface="Calibri"/>
                <a:cs typeface="Calibri"/>
              </a:rPr>
              <a:t>Contropartita finanziaria</a:t>
            </a:r>
          </a:p>
          <a:p>
            <a:pPr marL="514350" indent="-514350">
              <a:buAutoNum type="arabicParenR"/>
            </a:pPr>
            <a:r>
              <a:rPr lang="it-IT" sz="3000" dirty="0" smtClean="0">
                <a:solidFill>
                  <a:srgbClr val="0070C0"/>
                </a:solidFill>
                <a:latin typeface="Calibri"/>
                <a:cs typeface="Calibri"/>
              </a:rPr>
              <a:t>Contributo a politica sostenibile della pesca</a:t>
            </a:r>
          </a:p>
        </p:txBody>
      </p:sp>
    </p:spTree>
    <p:extLst>
      <p:ext uri="{BB962C8B-B14F-4D97-AF65-F5344CB8AC3E}">
        <p14:creationId xmlns:p14="http://schemas.microsoft.com/office/powerpoint/2010/main" val="823747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/>
          </a:bodyPr>
          <a:lstStyle/>
          <a:p>
            <a:r>
              <a:rPr lang="it-IT" sz="3600" cap="small" spc="350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Accordi di partenariato</a:t>
            </a:r>
            <a:br>
              <a:rPr lang="it-IT" sz="3600" cap="small" spc="350" dirty="0" smtClean="0">
                <a:solidFill>
                  <a:srgbClr val="C00000"/>
                </a:solidFill>
                <a:latin typeface="Bahnschrift" panose="020B0502040204020203" pitchFamily="34" charset="0"/>
              </a:rPr>
            </a:br>
            <a:r>
              <a:rPr lang="it-IT" sz="3600" cap="small" spc="350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con Stati terzi</a:t>
            </a:r>
            <a:endParaRPr lang="it-IT" sz="3600" spc="-100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896544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it-IT" sz="3000" dirty="0" smtClean="0">
                <a:solidFill>
                  <a:srgbClr val="0070C0"/>
                </a:solidFill>
                <a:latin typeface="Calibri"/>
                <a:cs typeface="Calibri"/>
              </a:rPr>
              <a:t>Anno 2013 spartiacque (</a:t>
            </a:r>
            <a:r>
              <a:rPr lang="it-IT" sz="3000" dirty="0" err="1" smtClean="0">
                <a:solidFill>
                  <a:srgbClr val="0070C0"/>
                </a:solidFill>
                <a:latin typeface="Calibri"/>
                <a:cs typeface="Calibri"/>
              </a:rPr>
              <a:t>Relaz</a:t>
            </a:r>
            <a:r>
              <a:rPr lang="it-IT" sz="3000" dirty="0" smtClean="0">
                <a:solidFill>
                  <a:srgbClr val="0070C0"/>
                </a:solidFill>
                <a:latin typeface="Calibri"/>
                <a:cs typeface="Calibri"/>
              </a:rPr>
              <a:t>. Corte dei conti UE)</a:t>
            </a:r>
            <a:endParaRPr lang="it-IT" sz="3000" b="1" dirty="0" smtClean="0">
              <a:solidFill>
                <a:srgbClr val="0070C0"/>
              </a:solidFill>
              <a:latin typeface="Calibri"/>
              <a:cs typeface="Calibri"/>
            </a:endParaRPr>
          </a:p>
          <a:p>
            <a:pPr marL="0" indent="0">
              <a:buNone/>
            </a:pPr>
            <a:endParaRPr lang="it-IT" sz="3000" b="1" dirty="0">
              <a:solidFill>
                <a:srgbClr val="0070C0"/>
              </a:solidFill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it-IT" sz="3000" u="sng" dirty="0" smtClean="0">
                <a:solidFill>
                  <a:srgbClr val="0070C0"/>
                </a:solidFill>
                <a:latin typeface="Calibri"/>
                <a:cs typeface="Calibri"/>
              </a:rPr>
              <a:t>Elementi</a:t>
            </a:r>
            <a:endParaRPr lang="it-IT" sz="3000" dirty="0" smtClean="0">
              <a:solidFill>
                <a:srgbClr val="0070C0"/>
              </a:solidFill>
              <a:latin typeface="Calibri"/>
              <a:cs typeface="Calibri"/>
            </a:endParaRPr>
          </a:p>
          <a:p>
            <a:pPr marL="514350" indent="-514350">
              <a:buAutoNum type="arabicParenR"/>
            </a:pPr>
            <a:r>
              <a:rPr lang="it-IT" sz="3000" dirty="0" smtClean="0">
                <a:solidFill>
                  <a:srgbClr val="0070C0"/>
                </a:solidFill>
                <a:latin typeface="Calibri"/>
                <a:cs typeface="Calibri"/>
              </a:rPr>
              <a:t>Clausola rispetto diritti umani</a:t>
            </a:r>
          </a:p>
          <a:p>
            <a:pPr marL="514350" indent="-514350">
              <a:buAutoNum type="arabicParenR"/>
            </a:pPr>
            <a:r>
              <a:rPr lang="it-IT" sz="3000" dirty="0" smtClean="0">
                <a:solidFill>
                  <a:srgbClr val="0070C0"/>
                </a:solidFill>
                <a:latin typeface="Calibri"/>
                <a:cs typeface="Calibri"/>
              </a:rPr>
              <a:t>Divieto licenze private pescherecci UE fuori contesto pattizio</a:t>
            </a:r>
          </a:p>
          <a:p>
            <a:pPr marL="514350" indent="-514350">
              <a:buAutoNum type="arabicParenR"/>
            </a:pPr>
            <a:r>
              <a:rPr lang="it-IT" sz="3000" dirty="0" smtClean="0">
                <a:solidFill>
                  <a:srgbClr val="0070C0"/>
                </a:solidFill>
                <a:latin typeface="Calibri"/>
                <a:cs typeface="Calibri"/>
              </a:rPr>
              <a:t>Garanzia partner di non concedere condizioni più favorevoli ad altre flotte</a:t>
            </a:r>
          </a:p>
          <a:p>
            <a:pPr marL="514350" indent="-514350">
              <a:buAutoNum type="arabicParenR"/>
            </a:pPr>
            <a:r>
              <a:rPr lang="it-IT" sz="3000" dirty="0" smtClean="0">
                <a:solidFill>
                  <a:srgbClr val="0070C0"/>
                </a:solidFill>
                <a:latin typeface="Calibri"/>
                <a:cs typeface="Calibri"/>
              </a:rPr>
              <a:t>Contrasto pesca illegale (denuncia dell’accordo – cfr. Comore)</a:t>
            </a:r>
          </a:p>
        </p:txBody>
      </p:sp>
    </p:spTree>
    <p:extLst>
      <p:ext uri="{BB962C8B-B14F-4D97-AF65-F5344CB8AC3E}">
        <p14:creationId xmlns:p14="http://schemas.microsoft.com/office/powerpoint/2010/main" val="1310197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/>
          </a:bodyPr>
          <a:lstStyle/>
          <a:p>
            <a:r>
              <a:rPr lang="it-IT" sz="3600" cap="small" spc="350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2 tipologie principali</a:t>
            </a:r>
            <a:endParaRPr lang="it-IT" sz="3600" spc="-100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896544"/>
          </a:xfrm>
        </p:spPr>
        <p:txBody>
          <a:bodyPr>
            <a:normAutofit fontScale="92500" lnSpcReduction="20000"/>
          </a:bodyPr>
          <a:lstStyle/>
          <a:p>
            <a:pPr>
              <a:buFontTx/>
              <a:buChar char="-"/>
            </a:pPr>
            <a:r>
              <a:rPr lang="it-IT" sz="3000" dirty="0" smtClean="0">
                <a:solidFill>
                  <a:srgbClr val="0070C0"/>
                </a:solidFill>
                <a:latin typeface="Calibri"/>
                <a:cs typeface="Calibri"/>
              </a:rPr>
              <a:t>Accordi sui tonni (banchi migratori al largo delle coste africane e nell’Oceano indiano)</a:t>
            </a:r>
          </a:p>
          <a:p>
            <a:pPr marL="0" indent="0">
              <a:buNone/>
            </a:pPr>
            <a:r>
              <a:rPr lang="en-US" sz="3000" dirty="0" smtClean="0">
                <a:solidFill>
                  <a:srgbClr val="C00000"/>
                </a:solidFill>
                <a:cs typeface="Calibri"/>
              </a:rPr>
              <a:t>In </a:t>
            </a:r>
            <a:r>
              <a:rPr lang="en-US" sz="3000" dirty="0" err="1" smtClean="0">
                <a:solidFill>
                  <a:srgbClr val="C00000"/>
                </a:solidFill>
                <a:cs typeface="Calibri"/>
              </a:rPr>
              <a:t>vigore</a:t>
            </a:r>
            <a:r>
              <a:rPr lang="en-US" sz="3000" dirty="0" smtClean="0">
                <a:solidFill>
                  <a:srgbClr val="C00000"/>
                </a:solidFill>
                <a:cs typeface="Calibri"/>
              </a:rPr>
              <a:t> </a:t>
            </a:r>
            <a:r>
              <a:rPr lang="en-US" sz="3000" dirty="0" err="1" smtClean="0">
                <a:solidFill>
                  <a:srgbClr val="C00000"/>
                </a:solidFill>
                <a:cs typeface="Calibri"/>
              </a:rPr>
              <a:t>sono</a:t>
            </a:r>
            <a:r>
              <a:rPr lang="en-US" sz="3000" dirty="0" smtClean="0">
                <a:solidFill>
                  <a:srgbClr val="C00000"/>
                </a:solidFill>
                <a:cs typeface="Calibri"/>
              </a:rPr>
              <a:t> 8</a:t>
            </a:r>
            <a:r>
              <a:rPr lang="en-US" sz="3000" dirty="0" smtClean="0">
                <a:solidFill>
                  <a:srgbClr val="0070C0"/>
                </a:solidFill>
                <a:cs typeface="Calibri"/>
              </a:rPr>
              <a:t>: </a:t>
            </a:r>
            <a:r>
              <a:rPr lang="en-US" sz="3000" dirty="0" smtClean="0">
                <a:solidFill>
                  <a:srgbClr val="C00000"/>
                </a:solidFill>
                <a:cs typeface="Calibri"/>
              </a:rPr>
              <a:t>Costa </a:t>
            </a:r>
            <a:r>
              <a:rPr lang="en-US" sz="3000" dirty="0" err="1" smtClean="0">
                <a:solidFill>
                  <a:srgbClr val="C00000"/>
                </a:solidFill>
                <a:cs typeface="Calibri"/>
              </a:rPr>
              <a:t>d’Avorio</a:t>
            </a:r>
            <a:r>
              <a:rPr lang="en-US" sz="3000" dirty="0" smtClean="0">
                <a:solidFill>
                  <a:srgbClr val="C00000"/>
                </a:solidFill>
                <a:cs typeface="Calibri"/>
              </a:rPr>
              <a:t>, Senegal, Liberia, </a:t>
            </a:r>
            <a:r>
              <a:rPr lang="en-US" sz="3000" dirty="0" err="1" smtClean="0">
                <a:solidFill>
                  <a:srgbClr val="C00000"/>
                </a:solidFill>
                <a:cs typeface="Calibri"/>
              </a:rPr>
              <a:t>Isole</a:t>
            </a:r>
            <a:r>
              <a:rPr lang="en-US" sz="3000" dirty="0" smtClean="0">
                <a:solidFill>
                  <a:srgbClr val="C00000"/>
                </a:solidFill>
                <a:cs typeface="Calibri"/>
              </a:rPr>
              <a:t> Cook, Seychelles</a:t>
            </a:r>
            <a:r>
              <a:rPr lang="en-US" sz="3000" dirty="0">
                <a:solidFill>
                  <a:srgbClr val="C00000"/>
                </a:solidFill>
                <a:cs typeface="Calibri"/>
              </a:rPr>
              <a:t>, </a:t>
            </a:r>
            <a:r>
              <a:rPr lang="en-US" sz="3000" dirty="0" smtClean="0">
                <a:solidFill>
                  <a:srgbClr val="C00000"/>
                </a:solidFill>
                <a:cs typeface="Calibri"/>
              </a:rPr>
              <a:t>Mauritius, Capo Verde, Gambia</a:t>
            </a:r>
            <a:endParaRPr lang="en-US" sz="3000" dirty="0">
              <a:solidFill>
                <a:srgbClr val="0070C0"/>
              </a:solidFill>
              <a:cs typeface="Calibri"/>
            </a:endParaRPr>
          </a:p>
          <a:p>
            <a:pPr marL="0" indent="0">
              <a:buNone/>
            </a:pPr>
            <a:endParaRPr lang="it-IT" sz="3000" dirty="0" smtClean="0">
              <a:solidFill>
                <a:srgbClr val="0070C0"/>
              </a:solidFill>
              <a:latin typeface="Calibri"/>
              <a:cs typeface="Calibri"/>
            </a:endParaRPr>
          </a:p>
          <a:p>
            <a:pPr>
              <a:buFontTx/>
              <a:buChar char="-"/>
            </a:pPr>
            <a:r>
              <a:rPr lang="it-IT" sz="3000" dirty="0" smtClean="0">
                <a:solidFill>
                  <a:srgbClr val="0070C0"/>
                </a:solidFill>
                <a:latin typeface="Calibri"/>
                <a:cs typeface="Calibri"/>
              </a:rPr>
              <a:t>Accordi misti</a:t>
            </a:r>
          </a:p>
          <a:p>
            <a:pPr marL="0" indent="0">
              <a:buNone/>
            </a:pPr>
            <a:r>
              <a:rPr lang="it-IT" sz="3000" dirty="0" smtClean="0">
                <a:solidFill>
                  <a:srgbClr val="C00000"/>
                </a:solidFill>
                <a:latin typeface="Calibri"/>
                <a:cs typeface="Calibri"/>
              </a:rPr>
              <a:t>In vigore sono 4: </a:t>
            </a:r>
            <a:r>
              <a:rPr lang="en-US" sz="3000" dirty="0" smtClean="0">
                <a:solidFill>
                  <a:srgbClr val="C00000"/>
                </a:solidFill>
                <a:cs typeface="Calibri"/>
              </a:rPr>
              <a:t>Mauritania, </a:t>
            </a:r>
            <a:r>
              <a:rPr lang="en-US" sz="3000" dirty="0" err="1" smtClean="0">
                <a:solidFill>
                  <a:srgbClr val="C00000"/>
                </a:solidFill>
                <a:cs typeface="Calibri"/>
              </a:rPr>
              <a:t>Groenlandia</a:t>
            </a:r>
            <a:r>
              <a:rPr lang="en-US" sz="3000" dirty="0" smtClean="0">
                <a:solidFill>
                  <a:srgbClr val="C00000"/>
                </a:solidFill>
                <a:cs typeface="Calibri"/>
              </a:rPr>
              <a:t>, </a:t>
            </a:r>
            <a:r>
              <a:rPr lang="en-US" sz="3000" dirty="0" err="1" smtClean="0">
                <a:solidFill>
                  <a:srgbClr val="C00000"/>
                </a:solidFill>
                <a:cs typeface="Calibri"/>
              </a:rPr>
              <a:t>Marocco</a:t>
            </a:r>
            <a:r>
              <a:rPr lang="en-US" sz="3000" dirty="0" smtClean="0">
                <a:solidFill>
                  <a:srgbClr val="C00000"/>
                </a:solidFill>
                <a:cs typeface="Calibri"/>
              </a:rPr>
              <a:t>, </a:t>
            </a:r>
            <a:r>
              <a:rPr lang="en-US" sz="3000" dirty="0">
                <a:solidFill>
                  <a:srgbClr val="C00000"/>
                </a:solidFill>
                <a:cs typeface="Calibri"/>
              </a:rPr>
              <a:t>Guinea </a:t>
            </a:r>
            <a:r>
              <a:rPr lang="en-US" sz="3000" dirty="0" smtClean="0">
                <a:solidFill>
                  <a:srgbClr val="C00000"/>
                </a:solidFill>
                <a:cs typeface="Calibri"/>
              </a:rPr>
              <a:t>Bissau</a:t>
            </a:r>
            <a:endParaRPr lang="en-US" sz="3000" dirty="0">
              <a:solidFill>
                <a:srgbClr val="C00000"/>
              </a:solidFill>
              <a:cs typeface="Calibri"/>
            </a:endParaRPr>
          </a:p>
          <a:p>
            <a:pPr marL="0" indent="0">
              <a:buNone/>
            </a:pPr>
            <a:endParaRPr lang="it-IT" sz="3000" dirty="0" smtClean="0">
              <a:solidFill>
                <a:srgbClr val="0070C0"/>
              </a:solidFill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it-IT" sz="3000" b="1" dirty="0" smtClean="0">
                <a:solidFill>
                  <a:srgbClr val="0070C0"/>
                </a:solidFill>
                <a:latin typeface="Bradley Hand ITC" panose="03070402050302030203" pitchFamily="66" charset="0"/>
                <a:cs typeface="Calibri"/>
              </a:rPr>
              <a:t>Inoltre: 7 «dormienti»: </a:t>
            </a:r>
            <a:r>
              <a:rPr lang="en-US" sz="3000" b="1" dirty="0" smtClean="0">
                <a:solidFill>
                  <a:srgbClr val="0070C0"/>
                </a:solidFill>
                <a:latin typeface="Bradley Hand ITC" panose="03070402050302030203" pitchFamily="66" charset="0"/>
                <a:cs typeface="Calibri"/>
              </a:rPr>
              <a:t>Gabon</a:t>
            </a:r>
            <a:r>
              <a:rPr lang="en-US" sz="3000" b="1" dirty="0">
                <a:solidFill>
                  <a:srgbClr val="0070C0"/>
                </a:solidFill>
                <a:latin typeface="Bradley Hand ITC" panose="03070402050302030203" pitchFamily="66" charset="0"/>
                <a:cs typeface="Calibri"/>
              </a:rPr>
              <a:t>, Sao Tomé e Principe, Madagascar, </a:t>
            </a:r>
            <a:r>
              <a:rPr lang="en-US" sz="3000" b="1" dirty="0" err="1" smtClean="0">
                <a:solidFill>
                  <a:srgbClr val="0070C0"/>
                </a:solidFill>
                <a:latin typeface="Bradley Hand ITC" panose="03070402050302030203" pitchFamily="66" charset="0"/>
                <a:cs typeface="Calibri"/>
              </a:rPr>
              <a:t>Mozambico</a:t>
            </a:r>
            <a:r>
              <a:rPr lang="en-US" sz="3000" b="1" dirty="0" smtClean="0">
                <a:solidFill>
                  <a:srgbClr val="0070C0"/>
                </a:solidFill>
                <a:latin typeface="Bradley Hand ITC" panose="03070402050302030203" pitchFamily="66" charset="0"/>
                <a:cs typeface="Calibri"/>
              </a:rPr>
              <a:t>, Guinea </a:t>
            </a:r>
            <a:r>
              <a:rPr lang="en-US" sz="3000" b="1" dirty="0" err="1" smtClean="0">
                <a:solidFill>
                  <a:srgbClr val="0070C0"/>
                </a:solidFill>
                <a:latin typeface="Bradley Hand ITC" panose="03070402050302030203" pitchFamily="66" charset="0"/>
                <a:cs typeface="Calibri"/>
              </a:rPr>
              <a:t>Equatoriale</a:t>
            </a:r>
            <a:r>
              <a:rPr lang="en-US" sz="3000" b="1" dirty="0" smtClean="0">
                <a:solidFill>
                  <a:srgbClr val="0070C0"/>
                </a:solidFill>
                <a:latin typeface="Bradley Hand ITC" panose="03070402050302030203" pitchFamily="66" charset="0"/>
                <a:cs typeface="Calibri"/>
              </a:rPr>
              <a:t>, </a:t>
            </a:r>
            <a:r>
              <a:rPr lang="en-US" sz="3000" b="1" dirty="0">
                <a:solidFill>
                  <a:srgbClr val="0070C0"/>
                </a:solidFill>
                <a:latin typeface="Bradley Hand ITC" panose="03070402050302030203" pitchFamily="66" charset="0"/>
                <a:cs typeface="Calibri"/>
              </a:rPr>
              <a:t>Micronesia, </a:t>
            </a:r>
            <a:r>
              <a:rPr lang="en-US" sz="3000" b="1" dirty="0" err="1" smtClean="0">
                <a:solidFill>
                  <a:srgbClr val="0070C0"/>
                </a:solidFill>
                <a:latin typeface="Bradley Hand ITC" panose="03070402050302030203" pitchFamily="66" charset="0"/>
                <a:cs typeface="Calibri"/>
              </a:rPr>
              <a:t>Isole</a:t>
            </a:r>
            <a:r>
              <a:rPr lang="en-US" sz="3000" b="1" dirty="0" smtClean="0">
                <a:solidFill>
                  <a:srgbClr val="0070C0"/>
                </a:solidFill>
                <a:latin typeface="Bradley Hand ITC" panose="03070402050302030203" pitchFamily="66" charset="0"/>
                <a:cs typeface="Calibri"/>
              </a:rPr>
              <a:t> </a:t>
            </a:r>
            <a:r>
              <a:rPr lang="en-US" sz="3000" b="1" dirty="0" err="1" smtClean="0">
                <a:solidFill>
                  <a:srgbClr val="0070C0"/>
                </a:solidFill>
                <a:latin typeface="Bradley Hand ITC" panose="03070402050302030203" pitchFamily="66" charset="0"/>
                <a:cs typeface="Calibri"/>
              </a:rPr>
              <a:t>Salomone</a:t>
            </a:r>
            <a:endParaRPr lang="it-IT" sz="3000" b="1" dirty="0" smtClean="0">
              <a:solidFill>
                <a:srgbClr val="0070C0"/>
              </a:solidFill>
              <a:latin typeface="Bradley Hand ITC" panose="03070402050302030203" pitchFamily="66" charset="0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72621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/>
          </a:bodyPr>
          <a:lstStyle/>
          <a:p>
            <a:r>
              <a:rPr lang="it-IT" sz="3600" cap="small" spc="350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Accordi «nordici»</a:t>
            </a:r>
            <a:endParaRPr lang="it-IT" sz="3600" spc="-100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896544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it-IT" sz="3000" dirty="0">
                <a:solidFill>
                  <a:srgbClr val="0070C0"/>
                </a:solidFill>
                <a:cs typeface="Calibri"/>
              </a:rPr>
              <a:t>gestione congiunta degli stock comuni</a:t>
            </a:r>
          </a:p>
          <a:p>
            <a:pPr>
              <a:buFontTx/>
              <a:buChar char="-"/>
            </a:pPr>
            <a:r>
              <a:rPr lang="it-IT" sz="3000" dirty="0" smtClean="0">
                <a:solidFill>
                  <a:srgbClr val="0070C0"/>
                </a:solidFill>
                <a:cs typeface="Calibri"/>
              </a:rPr>
              <a:t>Norvegia</a:t>
            </a:r>
            <a:r>
              <a:rPr lang="it-IT" sz="3000" dirty="0">
                <a:solidFill>
                  <a:srgbClr val="0070C0"/>
                </a:solidFill>
                <a:cs typeface="Calibri"/>
              </a:rPr>
              <a:t>, Islanda e Isole Fær Øer</a:t>
            </a:r>
            <a:endParaRPr lang="it-IT" sz="3000" dirty="0" smtClean="0">
              <a:solidFill>
                <a:srgbClr val="0070C0"/>
              </a:solidFill>
              <a:cs typeface="Calibri"/>
            </a:endParaRPr>
          </a:p>
          <a:p>
            <a:pPr>
              <a:buFontTx/>
              <a:buChar char="-"/>
            </a:pPr>
            <a:r>
              <a:rPr lang="it-IT" sz="3000" dirty="0" smtClean="0">
                <a:solidFill>
                  <a:srgbClr val="0070C0"/>
                </a:solidFill>
                <a:latin typeface="Calibri"/>
                <a:cs typeface="Calibri"/>
              </a:rPr>
              <a:t>No Contributo finanziario</a:t>
            </a:r>
          </a:p>
          <a:p>
            <a:pPr marL="0" indent="0">
              <a:buNone/>
            </a:pPr>
            <a:r>
              <a:rPr lang="it-IT" sz="3000" dirty="0" smtClean="0">
                <a:solidFill>
                  <a:srgbClr val="0070C0"/>
                </a:solidFill>
                <a:latin typeface="Calibri"/>
                <a:cs typeface="Calibri"/>
              </a:rPr>
              <a:t>Norvegia:</a:t>
            </a:r>
          </a:p>
          <a:p>
            <a:pPr>
              <a:buFont typeface="Arial" charset="0"/>
              <a:buChar char="•"/>
            </a:pPr>
            <a:r>
              <a:rPr lang="it-IT" sz="3000" dirty="0" smtClean="0">
                <a:solidFill>
                  <a:srgbClr val="0070C0"/>
                </a:solidFill>
                <a:cs typeface="Calibri"/>
              </a:rPr>
              <a:t>fissazione </a:t>
            </a:r>
            <a:r>
              <a:rPr lang="it-IT" sz="3000" dirty="0">
                <a:solidFill>
                  <a:srgbClr val="0070C0"/>
                </a:solidFill>
                <a:cs typeface="Calibri"/>
              </a:rPr>
              <a:t>dei totali ammissibili di catture (TAC) </a:t>
            </a:r>
            <a:r>
              <a:rPr lang="it-IT" sz="3000" dirty="0" smtClean="0">
                <a:solidFill>
                  <a:srgbClr val="0070C0"/>
                </a:solidFill>
                <a:cs typeface="Calibri"/>
              </a:rPr>
              <a:t>(merluzzo </a:t>
            </a:r>
            <a:r>
              <a:rPr lang="it-IT" sz="3000" dirty="0">
                <a:solidFill>
                  <a:srgbClr val="0070C0"/>
                </a:solidFill>
                <a:cs typeface="Calibri"/>
              </a:rPr>
              <a:t>bianco, passera di mare e eglefino</a:t>
            </a:r>
            <a:r>
              <a:rPr lang="it-IT" sz="3000" dirty="0" smtClean="0">
                <a:solidFill>
                  <a:srgbClr val="0070C0"/>
                </a:solidFill>
                <a:cs typeface="Calibri"/>
              </a:rPr>
              <a:t>)</a:t>
            </a:r>
          </a:p>
          <a:p>
            <a:pPr>
              <a:buFont typeface="Arial" charset="0"/>
              <a:buChar char="•"/>
            </a:pPr>
            <a:r>
              <a:rPr lang="it-IT" sz="3000" dirty="0" smtClean="0">
                <a:solidFill>
                  <a:srgbClr val="0070C0"/>
                </a:solidFill>
                <a:cs typeface="Calibri"/>
              </a:rPr>
              <a:t> </a:t>
            </a:r>
            <a:r>
              <a:rPr lang="it-IT" sz="3000" dirty="0">
                <a:solidFill>
                  <a:srgbClr val="0070C0"/>
                </a:solidFill>
                <a:cs typeface="Calibri"/>
              </a:rPr>
              <a:t>scambio di possibilità di </a:t>
            </a:r>
            <a:r>
              <a:rPr lang="it-IT" sz="3000" dirty="0" smtClean="0">
                <a:solidFill>
                  <a:srgbClr val="0070C0"/>
                </a:solidFill>
                <a:cs typeface="Calibri"/>
              </a:rPr>
              <a:t>pesca</a:t>
            </a:r>
          </a:p>
          <a:p>
            <a:pPr marL="0" indent="0">
              <a:buNone/>
            </a:pPr>
            <a:r>
              <a:rPr lang="it-IT" sz="3000" dirty="0" smtClean="0">
                <a:solidFill>
                  <a:srgbClr val="0070C0"/>
                </a:solidFill>
                <a:cs typeface="Calibri"/>
              </a:rPr>
              <a:t>Isole </a:t>
            </a:r>
            <a:r>
              <a:rPr lang="it-IT" sz="3000" dirty="0">
                <a:solidFill>
                  <a:srgbClr val="0070C0"/>
                </a:solidFill>
                <a:cs typeface="Calibri"/>
              </a:rPr>
              <a:t>Fær </a:t>
            </a:r>
            <a:r>
              <a:rPr lang="it-IT" sz="3000" dirty="0" smtClean="0">
                <a:solidFill>
                  <a:srgbClr val="0070C0"/>
                </a:solidFill>
                <a:cs typeface="Calibri"/>
              </a:rPr>
              <a:t>Øer</a:t>
            </a:r>
          </a:p>
          <a:p>
            <a:pPr>
              <a:buFont typeface="Arial" charset="0"/>
              <a:buChar char="•"/>
            </a:pPr>
            <a:r>
              <a:rPr lang="it-IT" sz="3000" dirty="0" smtClean="0">
                <a:solidFill>
                  <a:srgbClr val="0070C0"/>
                </a:solidFill>
                <a:latin typeface="Calibri"/>
                <a:cs typeface="Calibri"/>
              </a:rPr>
              <a:t>Trilaterale con Norvegia</a:t>
            </a:r>
          </a:p>
          <a:p>
            <a:pPr>
              <a:buFont typeface="Arial" charset="0"/>
              <a:buChar char="•"/>
            </a:pPr>
            <a:r>
              <a:rPr lang="it-IT" sz="3000" dirty="0" smtClean="0">
                <a:solidFill>
                  <a:srgbClr val="0070C0"/>
                </a:solidFill>
                <a:latin typeface="Calibri"/>
                <a:cs typeface="Calibri"/>
              </a:rPr>
              <a:t>Sgombro</a:t>
            </a:r>
          </a:p>
        </p:txBody>
      </p:sp>
    </p:spTree>
    <p:extLst>
      <p:ext uri="{BB962C8B-B14F-4D97-AF65-F5344CB8AC3E}">
        <p14:creationId xmlns:p14="http://schemas.microsoft.com/office/powerpoint/2010/main" val="227279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92088"/>
          </a:xfrm>
        </p:spPr>
        <p:txBody>
          <a:bodyPr>
            <a:normAutofit/>
          </a:bodyPr>
          <a:lstStyle/>
          <a:p>
            <a:r>
              <a:rPr lang="it-IT" cap="small" spc="350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Trattato Roma 1957</a:t>
            </a:r>
            <a:endParaRPr lang="it-IT" sz="4000" spc="350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5446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it-IT" sz="28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Pesca non menzionata (art. 3 d): «politica comune nel settore dell’agricoltura»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28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Art. 38 – definizione dei prodotti agricoli:</a:t>
            </a:r>
          </a:p>
          <a:p>
            <a:pPr marL="0" indent="0">
              <a:buNone/>
            </a:pPr>
            <a:r>
              <a:rPr lang="it-IT" sz="28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«prodotti della pesca e quelli di prima trasformazione in diretta connessione  con tali </a:t>
            </a:r>
            <a:r>
              <a:rPr lang="it-IT" sz="2800" dirty="0">
                <a:solidFill>
                  <a:srgbClr val="0070C0"/>
                </a:solidFill>
                <a:latin typeface="Bahnschrift" panose="020B0502040204020203" pitchFamily="34" charset="0"/>
              </a:rPr>
              <a:t>prodotti»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28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Allegato II </a:t>
            </a:r>
            <a:r>
              <a:rPr lang="it-IT" sz="2800" dirty="0">
                <a:solidFill>
                  <a:srgbClr val="0070C0"/>
                </a:solidFill>
                <a:latin typeface="Bahnschrift" panose="020B0502040204020203" pitchFamily="34" charset="0"/>
              </a:rPr>
              <a:t>– </a:t>
            </a:r>
            <a:r>
              <a:rPr lang="it-IT" sz="28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elenco </a:t>
            </a:r>
            <a:r>
              <a:rPr lang="it-IT" sz="2800" dirty="0">
                <a:solidFill>
                  <a:srgbClr val="0070C0"/>
                </a:solidFill>
                <a:latin typeface="Bahnschrift" panose="020B0502040204020203" pitchFamily="34" charset="0"/>
              </a:rPr>
              <a:t>dei prodotti </a:t>
            </a:r>
            <a:r>
              <a:rPr lang="it-IT" sz="28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per i quali è disposta la politica agricola comune:</a:t>
            </a:r>
          </a:p>
          <a:p>
            <a:pPr marL="0" indent="0">
              <a:buNone/>
            </a:pPr>
            <a:r>
              <a:rPr lang="it-IT" sz="28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«pesci, crostacei, molluschi e loro derivati»</a:t>
            </a:r>
          </a:p>
          <a:p>
            <a:pPr marL="0" indent="0">
              <a:buNone/>
            </a:pPr>
            <a:endParaRPr lang="it-IT" sz="2800" dirty="0" smtClean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pPr marL="0" indent="0">
              <a:buNone/>
            </a:pPr>
            <a:endParaRPr lang="it-IT" sz="2800" b="1" dirty="0" smtClean="0">
              <a:solidFill>
                <a:srgbClr val="0070C0"/>
              </a:solidFill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2780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92088"/>
          </a:xfrm>
        </p:spPr>
        <p:txBody>
          <a:bodyPr>
            <a:normAutofit/>
          </a:bodyPr>
          <a:lstStyle/>
          <a:p>
            <a:r>
              <a:rPr lang="it-IT" cap="small" spc="350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Trattato Roma 1957</a:t>
            </a:r>
            <a:endParaRPr lang="it-IT" sz="4000" spc="350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54461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28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RAGIONI DEL QUADRO UNITARIO</a:t>
            </a:r>
          </a:p>
          <a:p>
            <a:pPr>
              <a:buFont typeface="Wingdings" panose="05000000000000000000" pitchFamily="2" charset="2"/>
              <a:buChar char="Ø"/>
            </a:pPr>
            <a:endParaRPr lang="it-IT" sz="2800" dirty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it-IT" sz="28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Esigenze alimentari</a:t>
            </a:r>
            <a:endParaRPr lang="it-IT" sz="2800" dirty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it-IT" sz="28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Variabilità cui sono sottoposte le risorse </a:t>
            </a:r>
            <a:r>
              <a:rPr lang="it-IT" sz="2800" dirty="0" smtClean="0">
                <a:solidFill>
                  <a:srgbClr val="0070C0"/>
                </a:solidFill>
                <a:latin typeface="Calibri"/>
                <a:cs typeface="Calibri"/>
              </a:rPr>
              <a:t>→ condizioni di vita degli operatori, sostegno al reddito</a:t>
            </a:r>
          </a:p>
          <a:p>
            <a:pPr>
              <a:buFont typeface="Wingdings" panose="05000000000000000000" pitchFamily="2" charset="2"/>
              <a:buChar char="Ø"/>
            </a:pPr>
            <a:endParaRPr lang="it-IT" sz="2800" dirty="0">
              <a:solidFill>
                <a:srgbClr val="0070C0"/>
              </a:solidFill>
              <a:latin typeface="Calibri"/>
              <a:cs typeface="Calibri"/>
            </a:endParaRPr>
          </a:p>
          <a:p>
            <a:pPr marL="0" indent="0">
              <a:buNone/>
            </a:pPr>
            <a:endParaRPr lang="it-IT" sz="2800" dirty="0" smtClean="0">
              <a:solidFill>
                <a:srgbClr val="0070C0"/>
              </a:solidFill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it-IT" sz="2800" dirty="0" smtClean="0">
                <a:solidFill>
                  <a:srgbClr val="0070C0"/>
                </a:solidFill>
                <a:latin typeface="Calibri"/>
                <a:cs typeface="Calibri"/>
              </a:rPr>
              <a:t>→ prevalenti le considerazioni di carattere merceologico/commerciale</a:t>
            </a:r>
            <a:endParaRPr lang="it-IT" sz="2800" dirty="0" smtClean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pPr marL="0" indent="0">
              <a:buNone/>
            </a:pPr>
            <a:endParaRPr lang="it-IT" sz="2800" dirty="0" smtClean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pPr marL="0" indent="0">
              <a:buNone/>
            </a:pPr>
            <a:endParaRPr lang="it-IT" sz="2800" b="1" dirty="0" smtClean="0">
              <a:solidFill>
                <a:srgbClr val="0070C0"/>
              </a:solidFill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7432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92088"/>
          </a:xfrm>
        </p:spPr>
        <p:txBody>
          <a:bodyPr>
            <a:normAutofit/>
          </a:bodyPr>
          <a:lstStyle/>
          <a:p>
            <a:r>
              <a:rPr lang="it-IT" cap="small" spc="350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Sviluppi</a:t>
            </a:r>
            <a:endParaRPr lang="it-IT" sz="4000" spc="350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54461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28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Avvio: anni ‘70</a:t>
            </a:r>
          </a:p>
          <a:p>
            <a:pPr>
              <a:buFont typeface="Wingdings" panose="05000000000000000000" pitchFamily="2" charset="2"/>
              <a:buChar char="Ø"/>
            </a:pPr>
            <a:endParaRPr lang="it-IT" sz="2800" dirty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it-IT" sz="28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Strutture della pesca  (reg. 2141/70)</a:t>
            </a:r>
          </a:p>
          <a:p>
            <a:pPr marL="0" indent="0">
              <a:buNone/>
            </a:pPr>
            <a:r>
              <a:rPr lang="it-IT" sz="24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Promuovere espansione economica e sviluppo sociale del settore</a:t>
            </a:r>
          </a:p>
          <a:p>
            <a:pPr marL="0" indent="0">
              <a:buNone/>
            </a:pPr>
            <a:r>
              <a:rPr lang="it-IT" sz="24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Accesso ai fondi comunitari di finanziamento</a:t>
            </a:r>
          </a:p>
          <a:p>
            <a:pPr marL="0" indent="0">
              <a:buNone/>
            </a:pPr>
            <a:r>
              <a:rPr lang="it-IT" sz="24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Accesso agli aiuti di Stato</a:t>
            </a:r>
          </a:p>
          <a:p>
            <a:pPr marL="0" indent="0">
              <a:buNone/>
            </a:pPr>
            <a:r>
              <a:rPr lang="it-IT" sz="24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Cooperazione Stati/Commissione</a:t>
            </a:r>
          </a:p>
          <a:p>
            <a:pPr marL="0" indent="0">
              <a:buNone/>
            </a:pPr>
            <a:r>
              <a:rPr lang="it-IT" sz="24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Avvio di una politica comune di gestione delle risorse(*)</a:t>
            </a:r>
            <a:endParaRPr lang="it-IT" sz="2400" dirty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it-IT" sz="28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Organizzazione comune dei mercati dei prodotti della pesca (reg. 2142/70)</a:t>
            </a:r>
            <a:endParaRPr lang="it-IT" sz="2800" dirty="0" smtClean="0">
              <a:solidFill>
                <a:srgbClr val="0070C0"/>
              </a:solidFill>
              <a:latin typeface="Calibri"/>
              <a:cs typeface="Calibri"/>
            </a:endParaRPr>
          </a:p>
          <a:p>
            <a:pPr>
              <a:buFont typeface="Wingdings" panose="05000000000000000000" pitchFamily="2" charset="2"/>
              <a:buChar char="Ø"/>
            </a:pPr>
            <a:endParaRPr lang="it-IT" sz="2800" dirty="0">
              <a:solidFill>
                <a:srgbClr val="0070C0"/>
              </a:solidFill>
              <a:latin typeface="Calibri"/>
              <a:cs typeface="Calibri"/>
            </a:endParaRPr>
          </a:p>
          <a:p>
            <a:pPr marL="0" indent="0">
              <a:buNone/>
            </a:pPr>
            <a:endParaRPr lang="it-IT" sz="2800" dirty="0" smtClean="0">
              <a:solidFill>
                <a:srgbClr val="0070C0"/>
              </a:solidFill>
              <a:latin typeface="Calibri"/>
              <a:cs typeface="Calibri"/>
            </a:endParaRPr>
          </a:p>
          <a:p>
            <a:pPr marL="0" indent="0">
              <a:buNone/>
            </a:pPr>
            <a:endParaRPr lang="it-IT" sz="2800" dirty="0" smtClean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pPr marL="0" indent="0">
              <a:buNone/>
            </a:pPr>
            <a:endParaRPr lang="it-IT" sz="2800" b="1" dirty="0" smtClean="0">
              <a:solidFill>
                <a:srgbClr val="0070C0"/>
              </a:solidFill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4042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92088"/>
          </a:xfrm>
        </p:spPr>
        <p:txBody>
          <a:bodyPr>
            <a:normAutofit/>
          </a:bodyPr>
          <a:lstStyle/>
          <a:p>
            <a:r>
              <a:rPr lang="it-IT" cap="small" spc="350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Sviluppi</a:t>
            </a:r>
            <a:endParaRPr lang="it-IT" sz="4000" spc="350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544616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it-IT" sz="28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La politica comune di gestione delle risorse</a:t>
            </a:r>
          </a:p>
          <a:p>
            <a:pPr marL="0" indent="0" algn="ctr">
              <a:buNone/>
            </a:pPr>
            <a:r>
              <a:rPr lang="it-IT" sz="28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nel regolamento «strutture della pesca»</a:t>
            </a:r>
          </a:p>
          <a:p>
            <a:pPr>
              <a:buFont typeface="Wingdings" panose="05000000000000000000" pitchFamily="2" charset="2"/>
              <a:buChar char="Ø"/>
            </a:pPr>
            <a:endParaRPr lang="it-IT" sz="2800" dirty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pPr marL="0" indent="0">
              <a:buNone/>
            </a:pPr>
            <a:r>
              <a:rPr lang="it-IT" sz="2400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1) Parità di condizioni di accesso e di sfruttamento dei fondali, situati nelle acque marine soggette alla loro sovranità o giurisdizione, </a:t>
            </a:r>
            <a:r>
              <a:rPr lang="it-IT" sz="2400" u="sng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a tutte le navi battenti bandiera di uno Stato membro e immatricolate nel territorio della Comunità</a:t>
            </a:r>
            <a:endParaRPr lang="it-IT" sz="2400" dirty="0" smtClean="0">
              <a:solidFill>
                <a:srgbClr val="C00000"/>
              </a:solidFill>
              <a:latin typeface="Bahnschrift" panose="020B0502040204020203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it-IT" sz="2800" dirty="0" smtClean="0">
              <a:solidFill>
                <a:srgbClr val="0070C0"/>
              </a:solidFill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it-IT" sz="2800" dirty="0" smtClean="0">
                <a:solidFill>
                  <a:srgbClr val="0070C0"/>
                </a:solidFill>
                <a:latin typeface="Calibri"/>
                <a:cs typeface="Calibri"/>
              </a:rPr>
              <a:t>2) Potere al Consiglio di adottare </a:t>
            </a:r>
            <a:r>
              <a:rPr lang="it-IT" sz="2800" u="sng" dirty="0" smtClean="0">
                <a:solidFill>
                  <a:srgbClr val="0070C0"/>
                </a:solidFill>
                <a:latin typeface="Calibri"/>
                <a:cs typeface="Calibri"/>
              </a:rPr>
              <a:t>misure necessarie alla conservazione delle risorse ittiche, se esposte a rischio di sfruttamento eccessivo</a:t>
            </a:r>
            <a:r>
              <a:rPr lang="it-IT" sz="2800" dirty="0" smtClean="0">
                <a:solidFill>
                  <a:srgbClr val="0070C0"/>
                </a:solidFill>
                <a:latin typeface="Calibri"/>
                <a:cs typeface="Calibri"/>
              </a:rPr>
              <a:t> (</a:t>
            </a:r>
            <a:r>
              <a:rPr lang="it-IT" sz="2800" dirty="0" smtClean="0">
                <a:solidFill>
                  <a:srgbClr val="C00000"/>
                </a:solidFill>
                <a:latin typeface="Calibri"/>
                <a:cs typeface="Calibri"/>
              </a:rPr>
              <a:t>idem, con scadenza 6 anni, in Atto di adesione DK-UK-</a:t>
            </a:r>
            <a:r>
              <a:rPr lang="it-IT" sz="2800" dirty="0" err="1" smtClean="0">
                <a:solidFill>
                  <a:srgbClr val="C00000"/>
                </a:solidFill>
                <a:latin typeface="Calibri"/>
                <a:cs typeface="Calibri"/>
              </a:rPr>
              <a:t>Ir</a:t>
            </a:r>
            <a:r>
              <a:rPr lang="it-IT" sz="2800" dirty="0" smtClean="0">
                <a:solidFill>
                  <a:srgbClr val="C00000"/>
                </a:solidFill>
                <a:latin typeface="Calibri"/>
                <a:cs typeface="Calibri"/>
              </a:rPr>
              <a:t> 1972)</a:t>
            </a:r>
            <a:endParaRPr lang="it-IT" sz="2800" dirty="0">
              <a:solidFill>
                <a:srgbClr val="0070C0"/>
              </a:solidFill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it-IT" sz="2800" dirty="0" smtClean="0">
                <a:solidFill>
                  <a:srgbClr val="0070C0"/>
                </a:solidFill>
                <a:latin typeface="Calibri"/>
                <a:cs typeface="Calibri"/>
              </a:rPr>
              <a:t>→ non usato – discipline statali comunicate alla Commissione</a:t>
            </a:r>
          </a:p>
          <a:p>
            <a:pPr marL="0" indent="0">
              <a:buNone/>
            </a:pPr>
            <a:endParaRPr lang="it-IT" sz="2800" dirty="0" smtClean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pPr marL="0" indent="0">
              <a:buNone/>
            </a:pPr>
            <a:endParaRPr lang="it-IT" sz="2800" b="1" dirty="0" smtClean="0">
              <a:solidFill>
                <a:srgbClr val="0070C0"/>
              </a:solidFill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242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92088"/>
          </a:xfrm>
        </p:spPr>
        <p:txBody>
          <a:bodyPr>
            <a:normAutofit/>
          </a:bodyPr>
          <a:lstStyle/>
          <a:p>
            <a:r>
              <a:rPr lang="it-IT" cap="small" spc="350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Sviluppi</a:t>
            </a:r>
            <a:endParaRPr lang="it-IT" sz="4000" spc="350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54461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2800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Risoluzione dell’</a:t>
            </a:r>
            <a:r>
              <a:rPr lang="it-IT" sz="2800" dirty="0" err="1" smtClean="0">
                <a:solidFill>
                  <a:srgbClr val="C00000"/>
                </a:solidFill>
                <a:latin typeface="Bahnschrift" panose="020B0502040204020203" pitchFamily="34" charset="0"/>
              </a:rPr>
              <a:t>Aja</a:t>
            </a:r>
            <a:r>
              <a:rPr lang="it-IT" sz="2800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 del Consiglio - 1976</a:t>
            </a:r>
          </a:p>
          <a:p>
            <a:pPr marL="0" indent="0">
              <a:buNone/>
            </a:pPr>
            <a:r>
              <a:rPr lang="it-IT" sz="2800" dirty="0" smtClean="0">
                <a:solidFill>
                  <a:srgbClr val="0070C0"/>
                </a:solidFill>
                <a:latin typeface="Calibri"/>
                <a:cs typeface="Calibri"/>
              </a:rPr>
              <a:t>A nome della CEE, è istituita </a:t>
            </a:r>
            <a:r>
              <a:rPr lang="it-IT" sz="2800" b="1" dirty="0" smtClean="0">
                <a:solidFill>
                  <a:srgbClr val="0070C0"/>
                </a:solidFill>
                <a:latin typeface="Calibri"/>
                <a:cs typeface="Calibri"/>
              </a:rPr>
              <a:t>Zona di pesca esclusiva</a:t>
            </a:r>
            <a:r>
              <a:rPr lang="it-IT" sz="2800" dirty="0" smtClean="0">
                <a:solidFill>
                  <a:srgbClr val="0070C0"/>
                </a:solidFill>
                <a:latin typeface="Calibri"/>
                <a:cs typeface="Calibri"/>
              </a:rPr>
              <a:t> nel Mare del  Nord (fino a 200 </a:t>
            </a:r>
            <a:r>
              <a:rPr lang="it-IT" sz="2800" dirty="0" err="1" smtClean="0">
                <a:solidFill>
                  <a:srgbClr val="0070C0"/>
                </a:solidFill>
                <a:latin typeface="Calibri"/>
                <a:cs typeface="Calibri"/>
              </a:rPr>
              <a:t>m.m.</a:t>
            </a:r>
            <a:r>
              <a:rPr lang="it-IT" sz="2800" dirty="0" smtClean="0">
                <a:solidFill>
                  <a:srgbClr val="0070C0"/>
                </a:solidFill>
                <a:latin typeface="Calibri"/>
                <a:cs typeface="Calibri"/>
              </a:rPr>
              <a:t>)</a:t>
            </a:r>
            <a:endParaRPr lang="it-IT" sz="2800" dirty="0" smtClean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pPr marL="0" indent="0">
              <a:buNone/>
            </a:pPr>
            <a:r>
              <a:rPr lang="it-IT" sz="2400" b="1" dirty="0" smtClean="0">
                <a:solidFill>
                  <a:srgbClr val="0070C0"/>
                </a:solidFill>
                <a:latin typeface="Bradley Hand ITC" panose="03070402050302030203" pitchFamily="66" charset="0"/>
              </a:rPr>
              <a:t>La CEE ha competenza ad adottare misure di conservazione (negoziati lunghi e difficili su distribuzione di quote tra SM)</a:t>
            </a:r>
          </a:p>
          <a:p>
            <a:pPr marL="0" indent="0">
              <a:buNone/>
            </a:pPr>
            <a:endParaRPr lang="it-IT" sz="2400" b="1" dirty="0" smtClean="0">
              <a:solidFill>
                <a:srgbClr val="0070C0"/>
              </a:solidFill>
              <a:latin typeface="Bahnschrift Light" panose="020B0502040204020203" pitchFamily="34" charset="0"/>
            </a:endParaRPr>
          </a:p>
          <a:p>
            <a:pPr marL="0" indent="0">
              <a:buNone/>
            </a:pPr>
            <a:r>
              <a:rPr lang="it-IT" sz="2400" b="1" dirty="0" smtClean="0">
                <a:solidFill>
                  <a:srgbClr val="0070C0"/>
                </a:solidFill>
                <a:latin typeface="Bahnschrift Light" panose="020B0502040204020203" pitchFamily="34" charset="0"/>
              </a:rPr>
              <a:t>Se ritardo nell’adozione della disciplina comunitaria, gli Stati NON adottano misure UNILATERALI di conservazione</a:t>
            </a:r>
          </a:p>
          <a:p>
            <a:pPr marL="0" indent="0">
              <a:buNone/>
            </a:pPr>
            <a:endParaRPr lang="it-IT" sz="2400" b="1" dirty="0">
              <a:solidFill>
                <a:srgbClr val="0070C0"/>
              </a:solidFill>
              <a:latin typeface="Bahnschrift Light" panose="020B0502040204020203" pitchFamily="34" charset="0"/>
            </a:endParaRPr>
          </a:p>
          <a:p>
            <a:pPr marL="0" indent="0">
              <a:buNone/>
            </a:pPr>
            <a:r>
              <a:rPr lang="it-IT" sz="2400" b="1" dirty="0" smtClean="0">
                <a:solidFill>
                  <a:srgbClr val="0070C0"/>
                </a:solidFill>
                <a:latin typeface="Bahnschrift Light" panose="020B0502040204020203" pitchFamily="34" charset="0"/>
              </a:rPr>
              <a:t>Adozione degli Stati SOLO con </a:t>
            </a:r>
            <a:r>
              <a:rPr lang="it-IT" sz="2400" b="1" u="sng" dirty="0" smtClean="0">
                <a:solidFill>
                  <a:srgbClr val="0070C0"/>
                </a:solidFill>
                <a:latin typeface="Bahnschrift Light" panose="020B0502040204020203" pitchFamily="34" charset="0"/>
              </a:rPr>
              <a:t>coinvolgimento (approvazione) della Commissione + carattere NON discriminatorio</a:t>
            </a:r>
          </a:p>
          <a:p>
            <a:pPr marL="0" indent="0">
              <a:buNone/>
            </a:pPr>
            <a:endParaRPr lang="it-IT" sz="2200" b="1" dirty="0" smtClean="0">
              <a:solidFill>
                <a:srgbClr val="C00000"/>
              </a:solidFill>
              <a:latin typeface="Bahnschrift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4577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92088"/>
          </a:xfrm>
        </p:spPr>
        <p:txBody>
          <a:bodyPr>
            <a:normAutofit/>
          </a:bodyPr>
          <a:lstStyle/>
          <a:p>
            <a:r>
              <a:rPr lang="it-IT" cap="small" spc="350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Sviluppi</a:t>
            </a:r>
            <a:endParaRPr lang="it-IT" sz="4000" spc="350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54461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2800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Giurisprudenza CGUE</a:t>
            </a:r>
          </a:p>
          <a:p>
            <a:r>
              <a:rPr lang="it-IT" sz="2800" dirty="0" smtClean="0">
                <a:solidFill>
                  <a:srgbClr val="0070C0"/>
                </a:solidFill>
                <a:latin typeface="Calibri"/>
                <a:cs typeface="Calibri"/>
              </a:rPr>
              <a:t>Incompatibili con diritto CEE disposizioni nazionali discriminatorie (anche indirettamente) sulla base della nazionalità, nei confronti di battelli da pesca</a:t>
            </a:r>
          </a:p>
          <a:p>
            <a:r>
              <a:rPr lang="it-IT" sz="2800" dirty="0" smtClean="0">
                <a:solidFill>
                  <a:srgbClr val="0070C0"/>
                </a:solidFill>
                <a:latin typeface="Calibri"/>
                <a:cs typeface="Calibri"/>
              </a:rPr>
              <a:t>In mancanza di normativa CEE, gli Stati NON hanno il potere di vietare l’accesso alle acque nazionali </a:t>
            </a:r>
            <a:r>
              <a:rPr lang="it-IT" sz="2800" u="sng" dirty="0" smtClean="0">
                <a:solidFill>
                  <a:srgbClr val="0070C0"/>
                </a:solidFill>
                <a:latin typeface="Calibri"/>
                <a:cs typeface="Calibri"/>
              </a:rPr>
              <a:t>senza perseguire scopo di conservazione delle risorse della pesca</a:t>
            </a:r>
            <a:endParaRPr lang="it-IT" sz="2800" u="sng" dirty="0" smtClean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r>
              <a:rPr lang="it-IT" sz="2400" dirty="0">
                <a:solidFill>
                  <a:srgbClr val="0070C0"/>
                </a:solidFill>
                <a:cs typeface="Calibri"/>
              </a:rPr>
              <a:t>In mancanza di normativa CEE, </a:t>
            </a:r>
            <a:r>
              <a:rPr lang="it-IT" sz="2400" b="1" dirty="0" smtClean="0">
                <a:solidFill>
                  <a:srgbClr val="0070C0"/>
                </a:solidFill>
                <a:latin typeface="Bahnschrift Light" panose="020B0502040204020203" pitchFamily="34" charset="0"/>
              </a:rPr>
              <a:t>DOVERE degli Stati di adottare opportuni provvedimenti di conservazione </a:t>
            </a:r>
            <a:r>
              <a:rPr lang="it-IT" sz="2400" b="1" u="sng" dirty="0" smtClean="0">
                <a:solidFill>
                  <a:srgbClr val="0070C0"/>
                </a:solidFill>
                <a:latin typeface="Bahnschrift Light" panose="020B0502040204020203" pitchFamily="34" charset="0"/>
              </a:rPr>
              <a:t>nell’interesse collettivo della Comunità!</a:t>
            </a:r>
          </a:p>
          <a:p>
            <a:r>
              <a:rPr lang="it-IT" sz="2400" b="1" u="sng" dirty="0" smtClean="0">
                <a:solidFill>
                  <a:srgbClr val="0070C0"/>
                </a:solidFill>
                <a:latin typeface="Bahnschrift Light" panose="020B0502040204020203" pitchFamily="34" charset="0"/>
              </a:rPr>
              <a:t>Nell’osservanza degli obblighi procedurali</a:t>
            </a:r>
          </a:p>
          <a:p>
            <a:pPr marL="0" indent="0">
              <a:buNone/>
            </a:pPr>
            <a:endParaRPr lang="it-IT" sz="2200" b="1" dirty="0" smtClean="0">
              <a:solidFill>
                <a:srgbClr val="C00000"/>
              </a:solidFill>
              <a:latin typeface="Bahnschrift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3786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Astr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14644</TotalTime>
  <Words>1835</Words>
  <Application>Microsoft Office PowerPoint</Application>
  <PresentationFormat>Presentazione su schermo (4:3)</PresentationFormat>
  <Paragraphs>264</Paragraphs>
  <Slides>37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37</vt:i4>
      </vt:variant>
    </vt:vector>
  </HeadingPairs>
  <TitlesOfParts>
    <vt:vector size="38" baseType="lpstr">
      <vt:lpstr>Tema di Office</vt:lpstr>
      <vt:lpstr>POLITICA COMUNE DELLA PESCA</vt:lpstr>
      <vt:lpstr>Dal Trattato di Roma al Trattato di Lisbona</vt:lpstr>
      <vt:lpstr>Assetto nel TFUE </vt:lpstr>
      <vt:lpstr>Trattato Roma 1957</vt:lpstr>
      <vt:lpstr>Trattato Roma 1957</vt:lpstr>
      <vt:lpstr>Sviluppi</vt:lpstr>
      <vt:lpstr>Sviluppi</vt:lpstr>
      <vt:lpstr>Sviluppi</vt:lpstr>
      <vt:lpstr>Sviluppi</vt:lpstr>
      <vt:lpstr>Sviluppi</vt:lpstr>
      <vt:lpstr>Trattato Maastricht 1992</vt:lpstr>
      <vt:lpstr>TFUE: le specificita’ della pesca</vt:lpstr>
      <vt:lpstr>Disciplina vigente per la politica comune della pesca</vt:lpstr>
      <vt:lpstr>Libro Verde 2009 </vt:lpstr>
      <vt:lpstr>Relazione 2011 </vt:lpstr>
      <vt:lpstr>Il regolamento le innovazioni</vt:lpstr>
      <vt:lpstr>Restrizioni nelle 12 miglia</vt:lpstr>
      <vt:lpstr>Obbligo di sbarco</vt:lpstr>
      <vt:lpstr>Misure tecniche</vt:lpstr>
      <vt:lpstr>Misure di gestione</vt:lpstr>
      <vt:lpstr>ALCUNI FILONI</vt:lpstr>
      <vt:lpstr>Acquacoltura</vt:lpstr>
      <vt:lpstr>Prevenzione malattie Polizia sanitaria Lotta malattie</vt:lpstr>
      <vt:lpstr>L’assenza di indennizzo in caso di abbattimenti</vt:lpstr>
      <vt:lpstr>Specie esotiche Specie localmente assenti</vt:lpstr>
      <vt:lpstr>Aquacoltura biologica</vt:lpstr>
      <vt:lpstr>Aquacoltura biologica</vt:lpstr>
      <vt:lpstr>Relazioni esterne</vt:lpstr>
      <vt:lpstr>Il contesto normativo</vt:lpstr>
      <vt:lpstr>Competenza esterna UE in materia di pesca</vt:lpstr>
      <vt:lpstr>Competenza esterna UE in materia di pesca</vt:lpstr>
      <vt:lpstr>Accordi con Stati terzi per l’accesso alle rispettive risorse</vt:lpstr>
      <vt:lpstr>Accordi di partenariato con Stati terzi</vt:lpstr>
      <vt:lpstr>Accordi di partenariato con Stati terzi</vt:lpstr>
      <vt:lpstr>Accordi di partenariato con Stati terzi</vt:lpstr>
      <vt:lpstr>2 tipologie principali</vt:lpstr>
      <vt:lpstr>Accordi «nordici»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Emanuela Pistoia</dc:creator>
  <cp:lastModifiedBy>Emanuela Pistoia</cp:lastModifiedBy>
  <cp:revision>125</cp:revision>
  <dcterms:created xsi:type="dcterms:W3CDTF">2020-02-17T15:25:17Z</dcterms:created>
  <dcterms:modified xsi:type="dcterms:W3CDTF">2020-11-04T18:19:35Z</dcterms:modified>
</cp:coreProperties>
</file>