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3" r:id="rId4"/>
    <p:sldId id="274" r:id="rId5"/>
    <p:sldId id="261" r:id="rId6"/>
    <p:sldId id="275" r:id="rId7"/>
    <p:sldId id="282" r:id="rId8"/>
    <p:sldId id="283" r:id="rId9"/>
    <p:sldId id="263" r:id="rId10"/>
    <p:sldId id="284" r:id="rId11"/>
    <p:sldId id="278" r:id="rId12"/>
    <p:sldId id="285" r:id="rId13"/>
    <p:sldId id="286" r:id="rId14"/>
    <p:sldId id="277" r:id="rId15"/>
    <p:sldId id="279" r:id="rId16"/>
    <p:sldId id="280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697"/>
  </p:normalViewPr>
  <p:slideViewPr>
    <p:cSldViewPr snapToGrid="0">
      <p:cViewPr varScale="1">
        <p:scale>
          <a:sx n="93" d="100"/>
          <a:sy n="93" d="100"/>
        </p:scale>
        <p:origin x="21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DAD5B-9961-574D-AC5A-4E767070FFAD}" type="datetimeFigureOut">
              <a:rPr lang="it-IT" smtClean="0"/>
              <a:t>06/10/24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70CAC-A7AA-2F4E-A64A-D8F4C2DC72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65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79EA55-10D5-C501-359A-446E4305C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23DD01-608C-D8C5-8529-029A8DF39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10DE03-8FE0-FA95-7811-F5652A023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06/10/24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6C9338-C49F-3431-7DB5-EAC331399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17636A-62F6-0450-BD86-4CA900ED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69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D841FD-8996-D86E-4513-17FFBE7E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87067B6-3C57-0860-6A7A-C237C2902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7ED0D5-4857-4FB3-2F97-08A625D6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06/10/24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528C82-67F4-72BC-D46B-80064A7AC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689619-A05D-6CBC-E8C9-86453E9B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55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6AC2703-BD6F-30F2-4320-4F45F2D6C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F4FF1A-3C8C-6A2C-09FF-3A8968DC0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1A37DD-CB59-9A6F-6D43-A16D2F6C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06/10/24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99FC5D-C148-0A2F-6A27-37CF60D8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A64AF3-794B-3404-8ED4-A0B57D094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2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550DB6-C026-58EF-4851-7589E685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109839-D639-A39F-E87D-71ADB5CEF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2D2B82-D480-B3F7-08CA-1D8C7360F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06/10/24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7D3C00-A66B-A9EC-0CAC-780BBAFE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A6935D-C59D-AB74-529F-6A9BC611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6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E1E516-3C6D-A08B-3595-4427D2B5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801757-0F88-756E-7A10-197001D71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210479-B845-BAB3-A36D-738E91FB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06/10/24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6DBF67-EE92-F077-B286-22A0FF31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A17CED-4A0C-5F54-34D1-A7384C5E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02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9718C7-CF82-CC7D-6DB1-13A4AA98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66C091-1B05-957E-3A3B-4041DFEFC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37F6E9D-4B19-1E64-582B-BD79AB215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FD440E-2824-DD9B-4064-EAF475C78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06/10/24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D9F7EE-C1EF-5EEC-604A-3AC21BFD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02AF5D-C39C-2AE8-0AA9-22238B53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36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2D80CD-BDA0-F742-4B22-739BF35E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E83B72-8FEC-FB63-8D18-0963EE3C5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EC40002-1787-E351-0690-CAF8575C1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ECAA17-33A2-95A1-C6F8-DC78BEF2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1A0143B-2204-11BC-F332-7347B90F5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178625C-540B-B207-653E-4C9ECE301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06/10/24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EE9898E-E73A-F64F-1CDA-CAA162CB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BF0F8FB-DD17-0DBB-B14F-B30EB00D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16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1FD455-322B-E8E1-F3FD-6068AE7DC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07F0792-03E8-AFE1-ABE8-9CD56BD7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06/10/24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67C3B26-9629-45A9-3756-4161EBAD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A12B82C-995A-1D01-F86C-3288E1C2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61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B913A88-86C7-28CB-946B-C6CF5B16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06/10/24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DB74D1-EF65-35DF-50A8-2F3E0B53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CB22E3-95E7-6E8C-8ED0-EBD04F95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9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5465A-7B3E-16CC-2472-73650B44A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C24C4E-62EC-9B1D-1CBD-151A30238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F45921D-437A-D3EC-5A47-38AD938C8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25527A-4234-16CB-2ED2-E4145AD7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06/10/24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6037F2-6C32-FDC0-1F7C-921624F5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CE7960-C9D3-1F7E-F628-95F3C796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64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E4184D-86D9-B802-DCC7-F15C60650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B899954-0EFB-02C1-EED2-4514BE3B5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8ABF578-5F60-403D-1AB6-CA28B75FE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0A0273-8C00-AF86-56EE-407A1D2B9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06/10/24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4CC9BB-7DEA-DFBA-92A8-62D623D27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F26631-A50E-4E26-583E-F1ED2D61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88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25EE51C-7B64-B35F-AF51-979FDAAD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7F1D51-9D94-FA65-3164-384B69810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F3A30A-3F7D-ED6E-2BF4-15E1DD913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CB770-78F6-8C49-B1DF-7D49EA9736BC}" type="datetimeFigureOut">
              <a:rPr lang="it-IT" smtClean="0"/>
              <a:t>06/10/24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C4495E-2319-47E4-1B7F-B9E7F6912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A18BA7-B1AF-83CD-A790-223595D15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51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B00BE4-7BE0-A175-84E7-C3B2EC001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biennio rosso, l’avvento del fascismo in Italia e la Germania di Weimar</a:t>
            </a:r>
          </a:p>
        </p:txBody>
      </p:sp>
    </p:spTree>
    <p:extLst>
      <p:ext uri="{BB962C8B-B14F-4D97-AF65-F5344CB8AC3E}">
        <p14:creationId xmlns:p14="http://schemas.microsoft.com/office/powerpoint/2010/main" val="2138854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05B8829C-10F9-984F-B19D-2C3452151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Tato,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marcia su Roma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(1922)</a:t>
            </a:r>
          </a:p>
        </p:txBody>
      </p:sp>
      <p:pic>
        <p:nvPicPr>
          <p:cNvPr id="4" name="Segnaposto contenuto 3" descr="2271g.JPG">
            <a:extLst>
              <a:ext uri="{FF2B5EF4-FFF2-40B4-BE49-F238E27FC236}">
                <a16:creationId xmlns:a16="http://schemas.microsoft.com/office/drawing/2014/main" id="{E5A8A392-EC2D-ACFC-A7D0-A0066839D83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r="6500"/>
          <a:stretch/>
        </p:blipFill>
        <p:spPr>
          <a:xfrm>
            <a:off x="5125215" y="1278000"/>
            <a:ext cx="7066785" cy="5580000"/>
          </a:xfrm>
        </p:spPr>
      </p:pic>
    </p:spTree>
    <p:extLst>
      <p:ext uri="{BB962C8B-B14F-4D97-AF65-F5344CB8AC3E}">
        <p14:creationId xmlns:p14="http://schemas.microsoft.com/office/powerpoint/2010/main" val="3309346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C0A5FF-1F19-3049-A997-AFC8547A7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>
                <a:latin typeface="Times" pitchFamily="2" charset="0"/>
              </a:rPr>
              <a:t>Giacomo Balla, </a:t>
            </a:r>
            <a:r>
              <a:rPr lang="it-IT" sz="4000" i="1" dirty="0">
                <a:latin typeface="Times" pitchFamily="2" charset="0"/>
              </a:rPr>
              <a:t>La marcia su Roma</a:t>
            </a:r>
            <a:r>
              <a:rPr lang="it-IT" sz="4000" dirty="0">
                <a:latin typeface="Times" pitchFamily="2" charset="0"/>
              </a:rPr>
              <a:t> (1931-1932)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A654E65A-47EB-8242-A7B8-2FAF1F9C1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654" y="1690688"/>
            <a:ext cx="10352146" cy="4572000"/>
          </a:xfrm>
        </p:spPr>
      </p:pic>
    </p:spTree>
    <p:extLst>
      <p:ext uri="{BB962C8B-B14F-4D97-AF65-F5344CB8AC3E}">
        <p14:creationId xmlns:p14="http://schemas.microsoft.com/office/powerpoint/2010/main" val="4099649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D3F4C7-894A-F7DD-503D-A4BF9ED7A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Mario Sironi, </a:t>
            </a:r>
            <a:r>
              <a:rPr lang="it-IT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marcia su Roma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(1932, Mostra della rivoluzione fascista)</a:t>
            </a:r>
          </a:p>
        </p:txBody>
      </p:sp>
      <p:pic>
        <p:nvPicPr>
          <p:cNvPr id="4" name="Segnaposto contenuto 3" descr="186.jpg">
            <a:extLst>
              <a:ext uri="{FF2B5EF4-FFF2-40B4-BE49-F238E27FC236}">
                <a16:creationId xmlns:a16="http://schemas.microsoft.com/office/drawing/2014/main" id="{2F9518CE-49B1-C051-6E43-A39929E4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01" r="-15701"/>
          <a:stretch>
            <a:fillRect/>
          </a:stretch>
        </p:blipFill>
        <p:spPr>
          <a:xfrm>
            <a:off x="1347332" y="1638000"/>
            <a:ext cx="9497335" cy="5220000"/>
          </a:xfrm>
        </p:spPr>
      </p:pic>
    </p:spTree>
    <p:extLst>
      <p:ext uri="{BB962C8B-B14F-4D97-AF65-F5344CB8AC3E}">
        <p14:creationId xmlns:p14="http://schemas.microsoft.com/office/powerpoint/2010/main" val="2113132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7216B1-91D8-4BDC-F511-9C29F3BC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Gerardo Dottori, </a:t>
            </a:r>
            <a:r>
              <a:rPr lang="it-IT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Polittico della rivoluzione fascista 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(1934)</a:t>
            </a:r>
          </a:p>
        </p:txBody>
      </p:sp>
      <p:pic>
        <p:nvPicPr>
          <p:cNvPr id="4" name="Segnaposto contenuto 3" descr="tumblr_n0yp0kPJ0H1r2qr2so1_1280.jpg">
            <a:extLst>
              <a:ext uri="{FF2B5EF4-FFF2-40B4-BE49-F238E27FC236}">
                <a16:creationId xmlns:a16="http://schemas.microsoft.com/office/drawing/2014/main" id="{59784DC8-AB39-31F9-F05E-6371F0F253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0000"/>
            <a:ext cx="6473728" cy="4788000"/>
          </a:xfrm>
        </p:spPr>
      </p:pic>
      <p:pic>
        <p:nvPicPr>
          <p:cNvPr id="7" name="Segnaposto contenuto 3" descr="98fa759a9f0a88c663c49cc1bed34bbc.jpg">
            <a:extLst>
              <a:ext uri="{FF2B5EF4-FFF2-40B4-BE49-F238E27FC236}">
                <a16:creationId xmlns:a16="http://schemas.microsoft.com/office/drawing/2014/main" id="{8E44828C-6E06-94E8-7ACE-27F226F8A3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29" r="-18329"/>
          <a:stretch>
            <a:fillRect/>
          </a:stretch>
        </p:blipFill>
        <p:spPr>
          <a:xfrm>
            <a:off x="5406656" y="2502000"/>
            <a:ext cx="7937104" cy="4356000"/>
          </a:xfrm>
        </p:spPr>
      </p:pic>
    </p:spTree>
    <p:extLst>
      <p:ext uri="{BB962C8B-B14F-4D97-AF65-F5344CB8AC3E}">
        <p14:creationId xmlns:p14="http://schemas.microsoft.com/office/powerpoint/2010/main" val="1658402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95C375-0C0D-DE4C-A7E3-B065B171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imes" pitchFamily="2" charset="0"/>
              </a:rPr>
              <a:t>La Repubblica di Weimar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286E9A-6C0D-4B48-8845-F6F23B5AD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9 n</a:t>
            </a:r>
            <a:r>
              <a:rPr lang="it-IT" dirty="0">
                <a:latin typeface="Times" pitchFamily="2" charset="0"/>
              </a:rPr>
              <a:t>ovembre 1918: proclamazione della </a:t>
            </a:r>
            <a:r>
              <a:rPr lang="it-IT" b="1" dirty="0">
                <a:latin typeface="Times" pitchFamily="2" charset="0"/>
              </a:rPr>
              <a:t>Repubblica</a:t>
            </a:r>
            <a:r>
              <a:rPr lang="it-IT" dirty="0">
                <a:latin typeface="Times" pitchFamily="2" charset="0"/>
              </a:rPr>
              <a:t>, con capitale a Weimar.</a:t>
            </a:r>
          </a:p>
          <a:p>
            <a:endParaRPr lang="it-IT" dirty="0">
              <a:latin typeface="Times" pitchFamily="2" charset="0"/>
            </a:endParaRP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agosto 1919, </a:t>
            </a:r>
            <a:r>
              <a:rPr lang="it-IT" b="1" dirty="0">
                <a:latin typeface="Times" pitchFamily="2" charset="0"/>
              </a:rPr>
              <a:t>Costituzione:</a:t>
            </a:r>
            <a:endParaRPr lang="it-IT" dirty="0">
              <a:latin typeface="Times" pitchFamily="2" charset="0"/>
            </a:endParaRP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ordinamento democratico-parlamentare;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assetto federale caratterizzato da ampie autonomie regionali;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suffragio universale;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visione solidaristica dei rapporti con il mondo dell’economia e del lavoro.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6545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D8298A-C9F1-574F-B75C-F592AC13E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democrazia «contrattata»: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frammentazione delle forze politiche;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pressione delle ali estreme dello schieramento politico;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sopravvivenza degli apparati burocratici, amministrativi e militari guglielmini;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&gt; tra il 1919 e il 1928: 5 tornate elettorali.</a:t>
            </a:r>
          </a:p>
        </p:txBody>
      </p:sp>
    </p:spTree>
    <p:extLst>
      <p:ext uri="{BB962C8B-B14F-4D97-AF65-F5344CB8AC3E}">
        <p14:creationId xmlns:p14="http://schemas.microsoft.com/office/powerpoint/2010/main" val="1089816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C71FB2-7BFA-F748-AA2F-882DC0E07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1920</a:t>
            </a:r>
            <a:r>
              <a:rPr lang="it-IT" dirty="0">
                <a:latin typeface="Times" pitchFamily="2" charset="0"/>
              </a:rPr>
              <a:t>: putsch di </a:t>
            </a:r>
            <a:r>
              <a:rPr lang="it-IT" dirty="0" err="1">
                <a:latin typeface="Times" pitchFamily="2" charset="0"/>
              </a:rPr>
              <a:t>Kapp</a:t>
            </a:r>
            <a:r>
              <a:rPr lang="it-IT" dirty="0">
                <a:latin typeface="Times" pitchFamily="2" charset="0"/>
              </a:rPr>
              <a:t>.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novembre </a:t>
            </a:r>
            <a:r>
              <a:rPr lang="it-IT" b="1" dirty="0">
                <a:latin typeface="Times" pitchFamily="2" charset="0"/>
              </a:rPr>
              <a:t>1923</a:t>
            </a:r>
            <a:r>
              <a:rPr lang="it-IT" dirty="0">
                <a:latin typeface="Times" pitchFamily="2" charset="0"/>
              </a:rPr>
              <a:t>: putsch di Monaco.</a:t>
            </a:r>
          </a:p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1925</a:t>
            </a:r>
            <a:r>
              <a:rPr lang="it-IT" dirty="0">
                <a:latin typeface="Times" pitchFamily="2" charset="0"/>
              </a:rPr>
              <a:t>: Paul von Hindenburg eletto presidente della Repubblica.</a:t>
            </a:r>
          </a:p>
          <a:p>
            <a:pPr marL="0" indent="0">
              <a:buNone/>
            </a:pPr>
            <a:endParaRPr lang="it-IT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9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36CCA8-0309-4F46-AC8D-9FEA86E87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1919/1920</a:t>
            </a:r>
            <a:r>
              <a:rPr lang="it-IT" dirty="0">
                <a:latin typeface="Times" pitchFamily="2" charset="0"/>
              </a:rPr>
              <a:t> &gt; </a:t>
            </a:r>
          </a:p>
          <a:p>
            <a:pPr marL="0" indent="0">
              <a:buNone/>
            </a:pPr>
            <a:endParaRPr lang="it-IT" dirty="0">
              <a:latin typeface="Times" pitchFamily="2" charset="0"/>
            </a:endParaRP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- innalzamento della conflittualità sociale;</a:t>
            </a:r>
          </a:p>
          <a:p>
            <a:pPr marL="0" indent="0">
              <a:buNone/>
            </a:pPr>
            <a:endParaRPr lang="it-IT" dirty="0">
              <a:latin typeface="Times" pitchFamily="2" charset="0"/>
            </a:endParaRP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- messa in discussione della fedeltà alle istituzioni.</a:t>
            </a:r>
          </a:p>
        </p:txBody>
      </p:sp>
    </p:spTree>
    <p:extLst>
      <p:ext uri="{BB962C8B-B14F-4D97-AF65-F5344CB8AC3E}">
        <p14:creationId xmlns:p14="http://schemas.microsoft.com/office/powerpoint/2010/main" val="74676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30C71D-9ABB-004B-8A08-5E2F89B4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imes" pitchFamily="2" charset="0"/>
              </a:rPr>
              <a:t>Il fascismo in Italia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5CD21D-0402-1B4C-84A9-1F09329CF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dirty="0">
                <a:latin typeface="Times" pitchFamily="2" charset="0"/>
              </a:rPr>
              <a:t> ventennio fascista: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28 ottobre 1922.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25 luglio 1943.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    8 settembre.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25 aprile 1945.</a:t>
            </a:r>
          </a:p>
          <a:p>
            <a:pPr>
              <a:buFontTx/>
              <a:buChar char="-"/>
            </a:pPr>
            <a:endParaRPr lang="it-IT" dirty="0">
              <a:latin typeface="Time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Times" pitchFamily="2" charset="0"/>
              </a:rPr>
              <a:t> categoria di </a:t>
            </a:r>
            <a:r>
              <a:rPr lang="it-IT" b="1" dirty="0">
                <a:latin typeface="Times" pitchFamily="2" charset="0"/>
              </a:rPr>
              <a:t>totalitarismo</a:t>
            </a:r>
            <a:endParaRPr lang="it-IT" dirty="0">
              <a:latin typeface="Times" pitchFamily="2" charset="0"/>
            </a:endParaRPr>
          </a:p>
          <a:p>
            <a:pPr>
              <a:buFont typeface="Wingdings" pitchFamily="2" charset="2"/>
              <a:buChar char="Ø"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693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AB98AB-5932-7F4E-B171-43E587D1F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Periodizzazione:</a:t>
            </a:r>
          </a:p>
          <a:p>
            <a:pPr marL="514350" indent="-514350">
              <a:buAutoNum type="alphaLcPeriod"/>
            </a:pPr>
            <a:r>
              <a:rPr lang="it-IT" dirty="0">
                <a:latin typeface="Times" pitchFamily="2" charset="0"/>
              </a:rPr>
              <a:t>1918-1922: la presa del potere.</a:t>
            </a:r>
          </a:p>
          <a:p>
            <a:pPr marL="514350" indent="-514350">
              <a:buAutoNum type="alphaLcPeriod"/>
            </a:pPr>
            <a:r>
              <a:rPr lang="it-IT" dirty="0">
                <a:latin typeface="Times" pitchFamily="2" charset="0"/>
              </a:rPr>
              <a:t>1922-1924: la normalizzazione.</a:t>
            </a:r>
          </a:p>
          <a:p>
            <a:pPr marL="514350" indent="-514350">
              <a:buAutoNum type="alphaLcPeriod"/>
            </a:pPr>
            <a:r>
              <a:rPr lang="it-IT" dirty="0">
                <a:latin typeface="Times" pitchFamily="2" charset="0"/>
              </a:rPr>
              <a:t>1925-1929: la costruzione dello Stato totalitario.</a:t>
            </a:r>
          </a:p>
          <a:p>
            <a:pPr marL="514350" indent="-514350">
              <a:buAutoNum type="alphaLcPeriod"/>
            </a:pPr>
            <a:r>
              <a:rPr lang="it-IT" dirty="0">
                <a:latin typeface="Times" pitchFamily="2" charset="0"/>
              </a:rPr>
              <a:t>1930-1935: la stabilizzazione totalitaria.</a:t>
            </a:r>
          </a:p>
          <a:p>
            <a:pPr marL="514350" indent="-514350">
              <a:buAutoNum type="alphaLcPeriod"/>
            </a:pPr>
            <a:r>
              <a:rPr lang="it-IT" dirty="0">
                <a:latin typeface="Times" pitchFamily="2" charset="0"/>
              </a:rPr>
              <a:t>1935-1938: l’Impero e le leggi razziali.</a:t>
            </a:r>
          </a:p>
          <a:p>
            <a:pPr marL="514350" indent="-514350">
              <a:buAutoNum type="alphaLcPeriod"/>
            </a:pPr>
            <a:r>
              <a:rPr lang="it-IT" dirty="0">
                <a:latin typeface="Times" pitchFamily="2" charset="0"/>
              </a:rPr>
              <a:t>1939-1945: la guerra mondiale e la guerra civile.</a:t>
            </a:r>
          </a:p>
        </p:txBody>
      </p:sp>
    </p:spTree>
    <p:extLst>
      <p:ext uri="{BB962C8B-B14F-4D97-AF65-F5344CB8AC3E}">
        <p14:creationId xmlns:p14="http://schemas.microsoft.com/office/powerpoint/2010/main" val="3750021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>
                <a:latin typeface="Times" pitchFamily="2" charset="0"/>
              </a:rPr>
              <a:t>a. 1918-1922: la presa del potere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Biennio rosso </a:t>
            </a:r>
            <a:r>
              <a:rPr lang="it-IT" dirty="0">
                <a:latin typeface="Times" pitchFamily="2" charset="0"/>
              </a:rPr>
              <a:t>italiano: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forte inflazione;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riorganizzazione postbellica e riconversione industriale;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inquietudine sociale.</a:t>
            </a:r>
          </a:p>
          <a:p>
            <a:pPr>
              <a:buFontTx/>
              <a:buChar char="-"/>
            </a:pPr>
            <a:endParaRPr lang="it-IT" dirty="0">
              <a:latin typeface="Times" pitchFamily="2" charset="0"/>
            </a:endParaRPr>
          </a:p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1918-1919</a:t>
            </a:r>
            <a:r>
              <a:rPr lang="it-IT" dirty="0">
                <a:latin typeface="Times" pitchFamily="2" charset="0"/>
              </a:rPr>
              <a:t>: Suffragio universale maschile e rappresentanza proporzionale con scrutinio di lista.</a:t>
            </a: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Times" pitchFamily="2" charset="0"/>
              </a:rPr>
              <a:t>aumento dell’instabilità dei partiti liberali; rafforzamento del Psi e del Ppi.</a:t>
            </a:r>
          </a:p>
          <a:p>
            <a:pPr marL="0" indent="0">
              <a:buNone/>
            </a:pPr>
            <a:endParaRPr lang="it-IT" dirty="0">
              <a:latin typeface="Time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b="1" dirty="0">
                <a:latin typeface="Times" pitchFamily="2" charset="0"/>
              </a:rPr>
              <a:t> marzo 1919</a:t>
            </a:r>
            <a:r>
              <a:rPr lang="it-IT" dirty="0">
                <a:latin typeface="Times" pitchFamily="2" charset="0"/>
              </a:rPr>
              <a:t>: fondazione a Milano dei </a:t>
            </a:r>
            <a:r>
              <a:rPr lang="it-IT" b="1" dirty="0">
                <a:latin typeface="Times" pitchFamily="2" charset="0"/>
              </a:rPr>
              <a:t>Fasci di combattimento.</a:t>
            </a:r>
          </a:p>
          <a:p>
            <a:pPr marL="0" indent="0">
              <a:buNone/>
            </a:pPr>
            <a:endParaRPr lang="it-IT" dirty="0">
              <a:latin typeface="Times" pitchFamily="2" charset="0"/>
            </a:endParaRPr>
          </a:p>
          <a:p>
            <a:pPr>
              <a:buFont typeface="Wingdings" pitchFamily="2" charset="2"/>
              <a:buChar char="Ø"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613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3451B1-0BD9-3445-915E-86454C436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crisi sociale</a:t>
            </a:r>
            <a:r>
              <a:rPr lang="it-IT" dirty="0">
                <a:latin typeface="Times" pitchFamily="2" charset="0"/>
              </a:rPr>
              <a:t>: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nelle aree agricole (Valle Padana e Centro-Italia, poi campagne meridionali);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nelle aree industriali (Nord-Ovest).</a:t>
            </a:r>
          </a:p>
          <a:p>
            <a:pPr>
              <a:buFontTx/>
              <a:buChar char="-"/>
            </a:pPr>
            <a:endParaRPr lang="it-IT" dirty="0">
              <a:latin typeface="Time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b="1" dirty="0">
                <a:latin typeface="Times" pitchFamily="2" charset="0"/>
              </a:rPr>
              <a:t>occupazione delle terre </a:t>
            </a:r>
            <a:r>
              <a:rPr lang="it-IT" dirty="0">
                <a:latin typeface="Times" pitchFamily="2" charset="0"/>
              </a:rPr>
              <a:t>e </a:t>
            </a:r>
            <a:r>
              <a:rPr lang="it-IT" b="1" dirty="0">
                <a:latin typeface="Times" pitchFamily="2" charset="0"/>
              </a:rPr>
              <a:t>delle fabbriche </a:t>
            </a:r>
            <a:r>
              <a:rPr lang="it-IT" dirty="0">
                <a:latin typeface="Times" pitchFamily="2" charset="0"/>
              </a:rPr>
              <a:t>(estate 1920).</a:t>
            </a:r>
          </a:p>
          <a:p>
            <a:pPr>
              <a:buFont typeface="Wingdings" pitchFamily="2" charset="2"/>
              <a:buChar char="Ø"/>
            </a:pPr>
            <a:r>
              <a:rPr lang="it-IT" b="1" dirty="0">
                <a:latin typeface="Times" pitchFamily="2" charset="0"/>
              </a:rPr>
              <a:t>paura</a:t>
            </a:r>
            <a:r>
              <a:rPr lang="it-IT" dirty="0">
                <a:latin typeface="Times" pitchFamily="2" charset="0"/>
              </a:rPr>
              <a:t> degli industriali e degli agrari.</a:t>
            </a: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Times" pitchFamily="2" charset="0"/>
              </a:rPr>
              <a:t>ricorso a milizie private, tra cui le </a:t>
            </a:r>
            <a:r>
              <a:rPr lang="it-IT" b="1" i="1" dirty="0">
                <a:latin typeface="Times" pitchFamily="2" charset="0"/>
              </a:rPr>
              <a:t>squadre d’azione.</a:t>
            </a:r>
          </a:p>
          <a:p>
            <a:pPr>
              <a:buFont typeface="Wingdings" pitchFamily="2" charset="2"/>
              <a:buChar char="Ø"/>
            </a:pPr>
            <a:r>
              <a:rPr lang="it-IT" b="1" dirty="0">
                <a:latin typeface="Times" pitchFamily="2" charset="0"/>
              </a:rPr>
              <a:t>divisione delle sinistre.</a:t>
            </a: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Times" pitchFamily="2" charset="0"/>
              </a:rPr>
              <a:t>ricerca dell’</a:t>
            </a:r>
            <a:r>
              <a:rPr lang="it-IT" b="1" dirty="0">
                <a:latin typeface="Times" pitchFamily="2" charset="0"/>
              </a:rPr>
              <a:t>uomo forte.</a:t>
            </a:r>
          </a:p>
        </p:txBody>
      </p:sp>
    </p:spTree>
    <p:extLst>
      <p:ext uri="{BB962C8B-B14F-4D97-AF65-F5344CB8AC3E}">
        <p14:creationId xmlns:p14="http://schemas.microsoft.com/office/powerpoint/2010/main" val="303561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4C9301-DD69-E65D-D988-B34B7EFD5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III Congresso nazionale dei fasci, Roma, 7 novembre 1921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&gt; nascita del 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Partito nazionale fascista.</a:t>
            </a:r>
          </a:p>
          <a:p>
            <a:pPr marL="0" indent="0">
              <a:buNone/>
            </a:pPr>
            <a:endParaRPr lang="it-IT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400" b="1" u="sng" dirty="0">
                <a:latin typeface="Times New Roman" panose="02020603050405020304" pitchFamily="18" charset="0"/>
              </a:rPr>
              <a:t>Partito milizia</a:t>
            </a:r>
            <a:r>
              <a:rPr lang="it-IT" sz="2400" dirty="0">
                <a:latin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it-IT" sz="2400" b="1" dirty="0">
                <a:effectLst/>
                <a:latin typeface="Times" pitchFamily="2" charset="0"/>
                <a:ea typeface="Calibri" panose="020F0502020204030204" pitchFamily="34" charset="0"/>
              </a:rPr>
              <a:t>inserimento dello squadrismo, che verrà poi trasformato in Milizia volontaria per la sicurezza nazionale, tra gli organi politici del partito</a:t>
            </a:r>
            <a:r>
              <a:rPr lang="it-IT" sz="2400" dirty="0">
                <a:effectLst/>
                <a:latin typeface="Times" pitchFamily="2" charset="0"/>
                <a:ea typeface="Calibri" panose="020F0502020204030204" pitchFamily="34" charset="0"/>
              </a:rPr>
              <a:t>; adozione di una </a:t>
            </a:r>
            <a:r>
              <a:rPr lang="it-IT" sz="2400" b="1" dirty="0">
                <a:effectLst/>
                <a:latin typeface="Times" pitchFamily="2" charset="0"/>
                <a:ea typeface="Calibri" panose="020F0502020204030204" pitchFamily="34" charset="0"/>
              </a:rPr>
              <a:t>struttura simile agli altri partiti di massa</a:t>
            </a:r>
            <a:r>
              <a:rPr lang="it-IT" sz="2400" b="1" dirty="0">
                <a:latin typeface="Times" pitchFamily="2" charset="0"/>
                <a:ea typeface="Calibri" panose="020F0502020204030204" pitchFamily="34" charset="0"/>
              </a:rPr>
              <a:t>.</a:t>
            </a:r>
            <a:endParaRPr lang="it-IT" sz="2400" dirty="0">
              <a:latin typeface="Times" pitchFamily="2" charset="0"/>
            </a:endParaRP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9892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85F3E4-5759-2240-941D-7C5453BB0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982" y="789709"/>
            <a:ext cx="10494818" cy="5387254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inscindibilità delle squadre dal partito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politico-guerriero.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occupazione di nuovi spazi della politica: </a:t>
            </a:r>
            <a:r>
              <a:rPr lang="it-IT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 Parlamento alle piazze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ricorso a nuovi strumenti della politica: </a:t>
            </a:r>
            <a:r>
              <a:rPr lang="it-IT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dalla parola all’azione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importanza delle </a:t>
            </a:r>
            <a:r>
              <a:rPr lang="it-IT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liturgie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(rafforzare il senso di appartenenza, distinguersi dal nemico, promuovere l’identificazione tra il fascismo e la nazione):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it-IT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giuramento fascista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(«Nel nome di Dio e dell’Italia, nel nome di tutti i Caduti per la grandezza d’Italia, giuro di consacrarmi tutto e per sempre al bene d’Italia»);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it-IT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uniforme</a:t>
            </a:r>
            <a:r>
              <a:rPr lang="it-IT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indistinzione tra vita privata e vita politica (</a:t>
            </a:r>
            <a:r>
              <a:rPr lang="it-IT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politicità dell’esistenza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</a:t>
            </a:r>
            <a:r>
              <a:rPr lang="it-I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uomo nuovo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mito dei Caduti fascisti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(che si amplificherà nel corso degli anni del regime) &gt; funerali; appello.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spedizione punitiva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(animalizzazione dell’avversario; cameratismo); </a:t>
            </a:r>
            <a:r>
              <a:rPr lang="it-I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occupazione delle città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Ferrara (Italo Balbo); Bologna; Cremona (1921).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192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9372600" cy="4456742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latin typeface="Times" pitchFamily="2" charset="0"/>
              </a:rPr>
              <a:t>28 ottobre 1922</a:t>
            </a:r>
            <a:r>
              <a:rPr lang="it-IT" dirty="0">
                <a:latin typeface="Times" pitchFamily="2" charset="0"/>
              </a:rPr>
              <a:t>: marcia su Roma: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la preparazione;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l’esecuzione e la mancata firma dello Stato d’assedio;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la formazione del primo governo Mussolini;</a:t>
            </a:r>
          </a:p>
          <a:p>
            <a:pPr>
              <a:buFontTx/>
              <a:buChar char="-"/>
            </a:pPr>
            <a:r>
              <a:rPr lang="it-IT" dirty="0">
                <a:latin typeface="Times" pitchFamily="2" charset="0"/>
              </a:rPr>
              <a:t>il mito della «rivoluzione fascista»;</a:t>
            </a:r>
          </a:p>
        </p:txBody>
      </p:sp>
    </p:spTree>
    <p:extLst>
      <p:ext uri="{BB962C8B-B14F-4D97-AF65-F5344CB8AC3E}">
        <p14:creationId xmlns:p14="http://schemas.microsoft.com/office/powerpoint/2010/main" val="72587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2060</TotalTime>
  <Words>622</Words>
  <Application>Microsoft Macintosh PowerPoint</Application>
  <PresentationFormat>Widescreen</PresentationFormat>
  <Paragraphs>82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</vt:lpstr>
      <vt:lpstr>Times New Roman</vt:lpstr>
      <vt:lpstr>Wingdings</vt:lpstr>
      <vt:lpstr>Tema di Office</vt:lpstr>
      <vt:lpstr>Il biennio rosso, l’avvento del fascismo in Italia e la Germania di Weimar</vt:lpstr>
      <vt:lpstr>Presentazione standard di PowerPoint</vt:lpstr>
      <vt:lpstr>Il fascismo in Italia</vt:lpstr>
      <vt:lpstr>Presentazione standard di PowerPoint</vt:lpstr>
      <vt:lpstr>a. 1918-1922: la presa del potere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Tato, La marcia su Roma (1922)</vt:lpstr>
      <vt:lpstr>Giacomo Balla, La marcia su Roma (1931-1932)</vt:lpstr>
      <vt:lpstr>Mario Sironi, La marcia su Roma (1932, Mostra della rivoluzione fascista)</vt:lpstr>
      <vt:lpstr>Gerardo Dottori, Polittico della rivoluzione fascista (1934)</vt:lpstr>
      <vt:lpstr>La Repubblica di Weimar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16</cp:revision>
  <dcterms:created xsi:type="dcterms:W3CDTF">2022-09-23T13:57:19Z</dcterms:created>
  <dcterms:modified xsi:type="dcterms:W3CDTF">2024-10-06T15:11:59Z</dcterms:modified>
</cp:coreProperties>
</file>