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8"/>
  </p:notesMasterIdLst>
  <p:sldIdLst>
    <p:sldId id="256" r:id="rId2"/>
    <p:sldId id="257" r:id="rId3"/>
    <p:sldId id="258" r:id="rId4"/>
    <p:sldId id="262" r:id="rId5"/>
    <p:sldId id="266" r:id="rId6"/>
    <p:sldId id="267" r:id="rId7"/>
    <p:sldId id="270" r:id="rId8"/>
    <p:sldId id="269" r:id="rId9"/>
    <p:sldId id="275" r:id="rId10"/>
    <p:sldId id="276" r:id="rId11"/>
    <p:sldId id="278" r:id="rId12"/>
    <p:sldId id="279" r:id="rId13"/>
    <p:sldId id="282" r:id="rId14"/>
    <p:sldId id="284" r:id="rId15"/>
    <p:sldId id="288" r:id="rId16"/>
    <p:sldId id="289" r:id="rId17"/>
    <p:sldId id="291" r:id="rId18"/>
    <p:sldId id="305" r:id="rId19"/>
    <p:sldId id="294" r:id="rId20"/>
    <p:sldId id="299" r:id="rId21"/>
    <p:sldId id="301" r:id="rId22"/>
    <p:sldId id="304" r:id="rId23"/>
    <p:sldId id="306" r:id="rId24"/>
    <p:sldId id="307" r:id="rId25"/>
    <p:sldId id="308" r:id="rId26"/>
    <p:sldId id="309" r:id="rId27"/>
    <p:sldId id="310" r:id="rId28"/>
    <p:sldId id="312" r:id="rId29"/>
    <p:sldId id="318" r:id="rId30"/>
    <p:sldId id="332" r:id="rId31"/>
    <p:sldId id="339" r:id="rId32"/>
    <p:sldId id="342" r:id="rId33"/>
    <p:sldId id="345" r:id="rId34"/>
    <p:sldId id="348" r:id="rId35"/>
    <p:sldId id="349" r:id="rId36"/>
    <p:sldId id="36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76F0B-F252-4E4D-8D84-129E583DC5C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799B79-2F97-42AA-A492-BDFB7869AB17}">
      <dgm:prSet/>
      <dgm:spPr/>
      <dgm:t>
        <a:bodyPr/>
        <a:lstStyle/>
        <a:p>
          <a:pPr algn="ctr"/>
          <a:r>
            <a:rPr lang="it-IT" dirty="0"/>
            <a:t>Ma i clienti in difficoltà economiche a causa di un periodo di recessione potrebbero non essere disposti ad accettare l'aumento dei prezzi e quindi decidere di consumare meno, riducendo così le vendite per le imprese. </a:t>
          </a:r>
          <a:endParaRPr lang="en-US" dirty="0"/>
        </a:p>
      </dgm:t>
    </dgm:pt>
    <dgm:pt modelId="{321F3CB1-79E8-4FEB-9B0A-4793F953ED6A}" type="parTrans" cxnId="{E1F40710-47EA-4280-A207-1BEB86338586}">
      <dgm:prSet/>
      <dgm:spPr/>
      <dgm:t>
        <a:bodyPr/>
        <a:lstStyle/>
        <a:p>
          <a:endParaRPr lang="en-US"/>
        </a:p>
      </dgm:t>
    </dgm:pt>
    <dgm:pt modelId="{31A5E0B6-46B2-4154-8209-41F0FC78DAE7}" type="sibTrans" cxnId="{E1F40710-47EA-4280-A207-1BEB86338586}">
      <dgm:prSet/>
      <dgm:spPr/>
      <dgm:t>
        <a:bodyPr/>
        <a:lstStyle/>
        <a:p>
          <a:endParaRPr lang="en-US"/>
        </a:p>
      </dgm:t>
    </dgm:pt>
    <dgm:pt modelId="{BC5B8053-6E54-40D8-ADE4-CFFB82421C5C}">
      <dgm:prSet/>
      <dgm:spPr/>
      <dgm:t>
        <a:bodyPr/>
        <a:lstStyle/>
        <a:p>
          <a:pPr algn="ctr"/>
          <a:r>
            <a:rPr lang="it-IT" dirty="0"/>
            <a:t>Le decisioni volte a determinare i prezzi di vendita devono tener conto anche di quelli offerti dai concorrenti per prodotti alternativi e sostituti potenziali. </a:t>
          </a:r>
          <a:endParaRPr lang="en-US" dirty="0"/>
        </a:p>
      </dgm:t>
    </dgm:pt>
    <dgm:pt modelId="{908051A1-502A-4070-BFB0-BF9F9A3BE38A}" type="parTrans" cxnId="{AF63917D-979E-407A-A3D0-BE078307C7FA}">
      <dgm:prSet/>
      <dgm:spPr/>
      <dgm:t>
        <a:bodyPr/>
        <a:lstStyle/>
        <a:p>
          <a:endParaRPr lang="en-US"/>
        </a:p>
      </dgm:t>
    </dgm:pt>
    <dgm:pt modelId="{1963EC49-306C-4B74-BE4D-FD3A53F40FCF}" type="sibTrans" cxnId="{AF63917D-979E-407A-A3D0-BE078307C7FA}">
      <dgm:prSet/>
      <dgm:spPr/>
      <dgm:t>
        <a:bodyPr/>
        <a:lstStyle/>
        <a:p>
          <a:endParaRPr lang="en-US"/>
        </a:p>
      </dgm:t>
    </dgm:pt>
    <dgm:pt modelId="{C3112F19-92E6-49DF-A501-D9564A659FDE}">
      <dgm:prSet/>
      <dgm:spPr/>
      <dgm:t>
        <a:bodyPr/>
        <a:lstStyle/>
        <a:p>
          <a:pPr algn="ctr"/>
          <a:r>
            <a:rPr lang="it-IT" dirty="0"/>
            <a:t>Alcune imprese, infine, possono cercare di differenziarsi in base ai prezzi che applicano e, quindi, tenderanno a difendere la propria posizione in modo aggressivo. Tutti questi fattori devono essere considerati per soppesare </a:t>
          </a:r>
          <a:r>
            <a:rPr lang="it-IT" i="1" u="sng" dirty="0">
              <a:solidFill>
                <a:schemeClr val="accent1"/>
              </a:solidFill>
            </a:rPr>
            <a:t>il rapporto tra il prezzo e il profitto.</a:t>
          </a:r>
          <a:endParaRPr lang="en-US" dirty="0">
            <a:solidFill>
              <a:schemeClr val="accent1"/>
            </a:solidFill>
          </a:endParaRPr>
        </a:p>
      </dgm:t>
    </dgm:pt>
    <dgm:pt modelId="{88E5B327-3B3F-44EE-B0A0-E65DF955CCDB}" type="parTrans" cxnId="{CCFF2ACC-7D3A-44FE-A848-1B2894A437DC}">
      <dgm:prSet/>
      <dgm:spPr/>
      <dgm:t>
        <a:bodyPr/>
        <a:lstStyle/>
        <a:p>
          <a:endParaRPr lang="en-US"/>
        </a:p>
      </dgm:t>
    </dgm:pt>
    <dgm:pt modelId="{33D606F8-E238-4C50-8BD6-B9308BD797C6}" type="sibTrans" cxnId="{CCFF2ACC-7D3A-44FE-A848-1B2894A437DC}">
      <dgm:prSet/>
      <dgm:spPr/>
      <dgm:t>
        <a:bodyPr/>
        <a:lstStyle/>
        <a:p>
          <a:endParaRPr lang="en-US"/>
        </a:p>
      </dgm:t>
    </dgm:pt>
    <dgm:pt modelId="{B3B8FF4F-4DB0-455C-B687-7007F2C9F3C8}" type="pres">
      <dgm:prSet presAssocID="{D3F76F0B-F252-4E4D-8D84-129E583DC5CF}" presName="root" presStyleCnt="0">
        <dgm:presLayoutVars>
          <dgm:dir/>
          <dgm:resizeHandles val="exact"/>
        </dgm:presLayoutVars>
      </dgm:prSet>
      <dgm:spPr/>
    </dgm:pt>
    <dgm:pt modelId="{15091507-B316-4E3A-9290-83EACFAEA96E}" type="pres">
      <dgm:prSet presAssocID="{BF799B79-2F97-42AA-A492-BDFB7869AB17}" presName="compNode" presStyleCnt="0"/>
      <dgm:spPr/>
    </dgm:pt>
    <dgm:pt modelId="{4304D98E-1A91-4A3E-93AA-54BE24482181}" type="pres">
      <dgm:prSet presAssocID="{BF799B79-2F97-42AA-A492-BDFB7869AB17}" presName="bgRect" presStyleLbl="bgShp" presStyleIdx="0" presStyleCnt="3"/>
      <dgm:spPr/>
    </dgm:pt>
    <dgm:pt modelId="{96FBC017-8260-4AF4-AE9B-330E0A1A3676}" type="pres">
      <dgm:prSet presAssocID="{BF799B79-2F97-42AA-A492-BDFB7869AB1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FE006552-415D-479C-9C1F-C9837AF4A4C7}" type="pres">
      <dgm:prSet presAssocID="{BF799B79-2F97-42AA-A492-BDFB7869AB17}" presName="spaceRect" presStyleCnt="0"/>
      <dgm:spPr/>
    </dgm:pt>
    <dgm:pt modelId="{BDB06B87-9B51-4251-9B66-BF9FBDB02285}" type="pres">
      <dgm:prSet presAssocID="{BF799B79-2F97-42AA-A492-BDFB7869AB17}" presName="parTx" presStyleLbl="revTx" presStyleIdx="0" presStyleCnt="3">
        <dgm:presLayoutVars>
          <dgm:chMax val="0"/>
          <dgm:chPref val="0"/>
        </dgm:presLayoutVars>
      </dgm:prSet>
      <dgm:spPr/>
    </dgm:pt>
    <dgm:pt modelId="{C8A16CC0-B06A-43DC-8A3C-46E62FA9CED6}" type="pres">
      <dgm:prSet presAssocID="{31A5E0B6-46B2-4154-8209-41F0FC78DAE7}" presName="sibTrans" presStyleCnt="0"/>
      <dgm:spPr/>
    </dgm:pt>
    <dgm:pt modelId="{A153E911-F8E1-4538-B587-E26234DEDE6E}" type="pres">
      <dgm:prSet presAssocID="{BC5B8053-6E54-40D8-ADE4-CFFB82421C5C}" presName="compNode" presStyleCnt="0"/>
      <dgm:spPr/>
    </dgm:pt>
    <dgm:pt modelId="{6794F336-F403-43AD-B20A-33FCDB2082F3}" type="pres">
      <dgm:prSet presAssocID="{BC5B8053-6E54-40D8-ADE4-CFFB82421C5C}" presName="bgRect" presStyleLbl="bgShp" presStyleIdx="1" presStyleCnt="3"/>
      <dgm:spPr/>
    </dgm:pt>
    <dgm:pt modelId="{868BA4E7-927F-4EFD-A293-B3F24C6614FF}" type="pres">
      <dgm:prSet presAssocID="{BC5B8053-6E54-40D8-ADE4-CFFB82421C5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iosco"/>
        </a:ext>
      </dgm:extLst>
    </dgm:pt>
    <dgm:pt modelId="{BBF10EC0-294E-4A86-9F6A-D7F8C045349B}" type="pres">
      <dgm:prSet presAssocID="{BC5B8053-6E54-40D8-ADE4-CFFB82421C5C}" presName="spaceRect" presStyleCnt="0"/>
      <dgm:spPr/>
    </dgm:pt>
    <dgm:pt modelId="{FA706A22-10FD-4DB6-B488-8CFF694055F3}" type="pres">
      <dgm:prSet presAssocID="{BC5B8053-6E54-40D8-ADE4-CFFB82421C5C}" presName="parTx" presStyleLbl="revTx" presStyleIdx="1" presStyleCnt="3">
        <dgm:presLayoutVars>
          <dgm:chMax val="0"/>
          <dgm:chPref val="0"/>
        </dgm:presLayoutVars>
      </dgm:prSet>
      <dgm:spPr/>
    </dgm:pt>
    <dgm:pt modelId="{25F47C02-CE3B-4814-B850-3A78F8D551CC}" type="pres">
      <dgm:prSet presAssocID="{1963EC49-306C-4B74-BE4D-FD3A53F40FCF}" presName="sibTrans" presStyleCnt="0"/>
      <dgm:spPr/>
    </dgm:pt>
    <dgm:pt modelId="{B44269CC-0699-45DE-AC8C-C47111876980}" type="pres">
      <dgm:prSet presAssocID="{C3112F19-92E6-49DF-A501-D9564A659FDE}" presName="compNode" presStyleCnt="0"/>
      <dgm:spPr/>
    </dgm:pt>
    <dgm:pt modelId="{9DBDF64C-2529-4409-A5D4-B81C38FDF152}" type="pres">
      <dgm:prSet presAssocID="{C3112F19-92E6-49DF-A501-D9564A659FDE}" presName="bgRect" presStyleLbl="bgShp" presStyleIdx="2" presStyleCnt="3"/>
      <dgm:spPr/>
    </dgm:pt>
    <dgm:pt modelId="{A87AC212-4F31-47B5-91B5-A626F7180790}" type="pres">
      <dgm:prSet presAssocID="{C3112F19-92E6-49DF-A501-D9564A659FD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33159D9D-455E-4226-B474-13E9204D2528}" type="pres">
      <dgm:prSet presAssocID="{C3112F19-92E6-49DF-A501-D9564A659FDE}" presName="spaceRect" presStyleCnt="0"/>
      <dgm:spPr/>
    </dgm:pt>
    <dgm:pt modelId="{0FF41AFA-E855-4BCF-9D64-C78DA798D272}" type="pres">
      <dgm:prSet presAssocID="{C3112F19-92E6-49DF-A501-D9564A659FDE}" presName="parTx" presStyleLbl="revTx" presStyleIdx="2" presStyleCnt="3">
        <dgm:presLayoutVars>
          <dgm:chMax val="0"/>
          <dgm:chPref val="0"/>
        </dgm:presLayoutVars>
      </dgm:prSet>
      <dgm:spPr/>
    </dgm:pt>
  </dgm:ptLst>
  <dgm:cxnLst>
    <dgm:cxn modelId="{E6ECB708-86D2-4E20-A255-2710FCC7574C}" type="presOf" srcId="{BC5B8053-6E54-40D8-ADE4-CFFB82421C5C}" destId="{FA706A22-10FD-4DB6-B488-8CFF694055F3}" srcOrd="0" destOrd="0" presId="urn:microsoft.com/office/officeart/2018/2/layout/IconVerticalSolidList"/>
    <dgm:cxn modelId="{E1F40710-47EA-4280-A207-1BEB86338586}" srcId="{D3F76F0B-F252-4E4D-8D84-129E583DC5CF}" destId="{BF799B79-2F97-42AA-A492-BDFB7869AB17}" srcOrd="0" destOrd="0" parTransId="{321F3CB1-79E8-4FEB-9B0A-4793F953ED6A}" sibTransId="{31A5E0B6-46B2-4154-8209-41F0FC78DAE7}"/>
    <dgm:cxn modelId="{B00B332E-464A-45E1-88DF-B4C8219719D2}" type="presOf" srcId="{C3112F19-92E6-49DF-A501-D9564A659FDE}" destId="{0FF41AFA-E855-4BCF-9D64-C78DA798D272}" srcOrd="0" destOrd="0" presId="urn:microsoft.com/office/officeart/2018/2/layout/IconVerticalSolidList"/>
    <dgm:cxn modelId="{73EA4049-B453-4E23-BDDA-3536022CCA84}" type="presOf" srcId="{D3F76F0B-F252-4E4D-8D84-129E583DC5CF}" destId="{B3B8FF4F-4DB0-455C-B687-7007F2C9F3C8}" srcOrd="0" destOrd="0" presId="urn:microsoft.com/office/officeart/2018/2/layout/IconVerticalSolidList"/>
    <dgm:cxn modelId="{AF63917D-979E-407A-A3D0-BE078307C7FA}" srcId="{D3F76F0B-F252-4E4D-8D84-129E583DC5CF}" destId="{BC5B8053-6E54-40D8-ADE4-CFFB82421C5C}" srcOrd="1" destOrd="0" parTransId="{908051A1-502A-4070-BFB0-BF9F9A3BE38A}" sibTransId="{1963EC49-306C-4B74-BE4D-FD3A53F40FCF}"/>
    <dgm:cxn modelId="{CCFF2ACC-7D3A-44FE-A848-1B2894A437DC}" srcId="{D3F76F0B-F252-4E4D-8D84-129E583DC5CF}" destId="{C3112F19-92E6-49DF-A501-D9564A659FDE}" srcOrd="2" destOrd="0" parTransId="{88E5B327-3B3F-44EE-B0A0-E65DF955CCDB}" sibTransId="{33D606F8-E238-4C50-8BD6-B9308BD797C6}"/>
    <dgm:cxn modelId="{D2368AE5-E611-422A-89CC-CA7F700DEA7D}" type="presOf" srcId="{BF799B79-2F97-42AA-A492-BDFB7869AB17}" destId="{BDB06B87-9B51-4251-9B66-BF9FBDB02285}" srcOrd="0" destOrd="0" presId="urn:microsoft.com/office/officeart/2018/2/layout/IconVerticalSolidList"/>
    <dgm:cxn modelId="{E6FA6898-8DFB-4CC9-BF23-19B90669C4F2}" type="presParOf" srcId="{B3B8FF4F-4DB0-455C-B687-7007F2C9F3C8}" destId="{15091507-B316-4E3A-9290-83EACFAEA96E}" srcOrd="0" destOrd="0" presId="urn:microsoft.com/office/officeart/2018/2/layout/IconVerticalSolidList"/>
    <dgm:cxn modelId="{5A9D5DB2-F895-40A0-8A48-BB6E31319CD3}" type="presParOf" srcId="{15091507-B316-4E3A-9290-83EACFAEA96E}" destId="{4304D98E-1A91-4A3E-93AA-54BE24482181}" srcOrd="0" destOrd="0" presId="urn:microsoft.com/office/officeart/2018/2/layout/IconVerticalSolidList"/>
    <dgm:cxn modelId="{7CB3EBCE-EA81-4ADA-BC48-77C09D8A2BEC}" type="presParOf" srcId="{15091507-B316-4E3A-9290-83EACFAEA96E}" destId="{96FBC017-8260-4AF4-AE9B-330E0A1A3676}" srcOrd="1" destOrd="0" presId="urn:microsoft.com/office/officeart/2018/2/layout/IconVerticalSolidList"/>
    <dgm:cxn modelId="{D9365A5E-CDFF-4550-B3FE-ED7A3EA90217}" type="presParOf" srcId="{15091507-B316-4E3A-9290-83EACFAEA96E}" destId="{FE006552-415D-479C-9C1F-C9837AF4A4C7}" srcOrd="2" destOrd="0" presId="urn:microsoft.com/office/officeart/2018/2/layout/IconVerticalSolidList"/>
    <dgm:cxn modelId="{1FE8A2BB-7A44-468B-B27F-4E2F51E86381}" type="presParOf" srcId="{15091507-B316-4E3A-9290-83EACFAEA96E}" destId="{BDB06B87-9B51-4251-9B66-BF9FBDB02285}" srcOrd="3" destOrd="0" presId="urn:microsoft.com/office/officeart/2018/2/layout/IconVerticalSolidList"/>
    <dgm:cxn modelId="{9865EE0D-2FE1-4151-AE57-E61A5A9B77A8}" type="presParOf" srcId="{B3B8FF4F-4DB0-455C-B687-7007F2C9F3C8}" destId="{C8A16CC0-B06A-43DC-8A3C-46E62FA9CED6}" srcOrd="1" destOrd="0" presId="urn:microsoft.com/office/officeart/2018/2/layout/IconVerticalSolidList"/>
    <dgm:cxn modelId="{4C1C86B3-A53E-4258-AC0A-1766CE99D448}" type="presParOf" srcId="{B3B8FF4F-4DB0-455C-B687-7007F2C9F3C8}" destId="{A153E911-F8E1-4538-B587-E26234DEDE6E}" srcOrd="2" destOrd="0" presId="urn:microsoft.com/office/officeart/2018/2/layout/IconVerticalSolidList"/>
    <dgm:cxn modelId="{8D681521-42AA-45D0-96F8-1FEEB6E78193}" type="presParOf" srcId="{A153E911-F8E1-4538-B587-E26234DEDE6E}" destId="{6794F336-F403-43AD-B20A-33FCDB2082F3}" srcOrd="0" destOrd="0" presId="urn:microsoft.com/office/officeart/2018/2/layout/IconVerticalSolidList"/>
    <dgm:cxn modelId="{3BB90A29-67E3-402F-B6A1-3E121B459560}" type="presParOf" srcId="{A153E911-F8E1-4538-B587-E26234DEDE6E}" destId="{868BA4E7-927F-4EFD-A293-B3F24C6614FF}" srcOrd="1" destOrd="0" presId="urn:microsoft.com/office/officeart/2018/2/layout/IconVerticalSolidList"/>
    <dgm:cxn modelId="{9DBBD3F3-F745-4FF8-9445-0618B0652716}" type="presParOf" srcId="{A153E911-F8E1-4538-B587-E26234DEDE6E}" destId="{BBF10EC0-294E-4A86-9F6A-D7F8C045349B}" srcOrd="2" destOrd="0" presId="urn:microsoft.com/office/officeart/2018/2/layout/IconVerticalSolidList"/>
    <dgm:cxn modelId="{B6128C5F-F4A7-42AB-91AC-486B00C05C3C}" type="presParOf" srcId="{A153E911-F8E1-4538-B587-E26234DEDE6E}" destId="{FA706A22-10FD-4DB6-B488-8CFF694055F3}" srcOrd="3" destOrd="0" presId="urn:microsoft.com/office/officeart/2018/2/layout/IconVerticalSolidList"/>
    <dgm:cxn modelId="{E2F83B17-F379-4BBB-986D-34C9213194A3}" type="presParOf" srcId="{B3B8FF4F-4DB0-455C-B687-7007F2C9F3C8}" destId="{25F47C02-CE3B-4814-B850-3A78F8D551CC}" srcOrd="3" destOrd="0" presId="urn:microsoft.com/office/officeart/2018/2/layout/IconVerticalSolidList"/>
    <dgm:cxn modelId="{EC689B3B-B4DC-45D8-BC0E-6E591FA44940}" type="presParOf" srcId="{B3B8FF4F-4DB0-455C-B687-7007F2C9F3C8}" destId="{B44269CC-0699-45DE-AC8C-C47111876980}" srcOrd="4" destOrd="0" presId="urn:microsoft.com/office/officeart/2018/2/layout/IconVerticalSolidList"/>
    <dgm:cxn modelId="{67A54044-EB44-4F6B-856F-639F9A62F742}" type="presParOf" srcId="{B44269CC-0699-45DE-AC8C-C47111876980}" destId="{9DBDF64C-2529-4409-A5D4-B81C38FDF152}" srcOrd="0" destOrd="0" presId="urn:microsoft.com/office/officeart/2018/2/layout/IconVerticalSolidList"/>
    <dgm:cxn modelId="{EE4AD183-9FFD-4619-9C7E-578813A94273}" type="presParOf" srcId="{B44269CC-0699-45DE-AC8C-C47111876980}" destId="{A87AC212-4F31-47B5-91B5-A626F7180790}" srcOrd="1" destOrd="0" presId="urn:microsoft.com/office/officeart/2018/2/layout/IconVerticalSolidList"/>
    <dgm:cxn modelId="{38E48C60-C399-4C83-9DC2-17AC0DAC53A2}" type="presParOf" srcId="{B44269CC-0699-45DE-AC8C-C47111876980}" destId="{33159D9D-455E-4226-B474-13E9204D2528}" srcOrd="2" destOrd="0" presId="urn:microsoft.com/office/officeart/2018/2/layout/IconVerticalSolidList"/>
    <dgm:cxn modelId="{004C1FF0-FDAC-4EC9-9FFB-05C723603D48}" type="presParOf" srcId="{B44269CC-0699-45DE-AC8C-C47111876980}" destId="{0FF41AFA-E855-4BCF-9D64-C78DA798D2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0E6EB2-F325-4D77-B3BE-9BC53F26461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6D6E877-C0ED-455E-B3C2-2C9B76BAEBAC}">
      <dgm:prSet custT="1"/>
      <dgm:spPr/>
      <dgm:t>
        <a:bodyPr/>
        <a:lstStyle/>
        <a:p>
          <a:pPr algn="ctr"/>
          <a:r>
            <a:rPr lang="it-IT" sz="2000" dirty="0"/>
            <a:t>Nella maggior parte dei casi, le circostanze che portano un'azienda a non reagire alle mosse della concorrenza in materia di prezzi sono opposte a quelle citate sopra. Un'impresa ignorerà gli aumenti di prezzo quando i costi sono stabili o in calo, ovvero quando non vi sono pressioni sui costi che impongono un aumento generale dei prezzi. </a:t>
          </a:r>
          <a:endParaRPr lang="en-US" sz="2000" dirty="0"/>
        </a:p>
      </dgm:t>
    </dgm:pt>
    <dgm:pt modelId="{077C6763-B3D0-4662-91E2-5D344A78F68F}" type="parTrans" cxnId="{EDC809C0-B556-44B9-B635-3DFF489CD8EB}">
      <dgm:prSet/>
      <dgm:spPr/>
      <dgm:t>
        <a:bodyPr/>
        <a:lstStyle/>
        <a:p>
          <a:endParaRPr lang="en-US"/>
        </a:p>
      </dgm:t>
    </dgm:pt>
    <dgm:pt modelId="{34DC5A68-83E1-4661-BC9D-92534AC654DB}" type="sibTrans" cxnId="{EDC809C0-B556-44B9-B635-3DFF489CD8EB}">
      <dgm:prSet/>
      <dgm:spPr/>
      <dgm:t>
        <a:bodyPr/>
        <a:lstStyle/>
        <a:p>
          <a:endParaRPr lang="en-US"/>
        </a:p>
      </dgm:t>
    </dgm:pt>
    <dgm:pt modelId="{475B7E92-FA0A-40D8-ABD6-8EDB8F14B090}">
      <dgm:prSet custT="1"/>
      <dgm:spPr/>
      <dgm:t>
        <a:bodyPr/>
        <a:lstStyle/>
        <a:p>
          <a:pPr algn="ctr"/>
          <a:r>
            <a:rPr lang="it-IT" sz="2000" dirty="0"/>
            <a:t>In una situazione di eccesso di offerta, un'azienda può considerare che aumentare i prezzi possa potenzialmente rendere meno competitivo il </a:t>
          </a:r>
          <a:r>
            <a:rPr lang="it-IT" sz="2000" i="1" dirty="0"/>
            <a:t>first </a:t>
          </a:r>
          <a:r>
            <a:rPr lang="it-IT" sz="2000" i="1" dirty="0" err="1"/>
            <a:t>mover</a:t>
          </a:r>
          <a:r>
            <a:rPr lang="it-IT" sz="2000" i="1" dirty="0"/>
            <a:t> </a:t>
          </a:r>
          <a:r>
            <a:rPr lang="it-IT" sz="2000" dirty="0"/>
            <a:t>e quindi può scegliere di non contrastare l'aumento, in particolare quando i clienti sono sensibili al prezzo.</a:t>
          </a:r>
          <a:endParaRPr lang="en-US" sz="2000" dirty="0"/>
        </a:p>
      </dgm:t>
    </dgm:pt>
    <dgm:pt modelId="{E91A2D15-0CF7-4E11-8BCA-049BAF9DAAE1}" type="parTrans" cxnId="{3EFE9F92-2C49-43A8-AF54-D370D92FDFB5}">
      <dgm:prSet/>
      <dgm:spPr/>
      <dgm:t>
        <a:bodyPr/>
        <a:lstStyle/>
        <a:p>
          <a:endParaRPr lang="en-US"/>
        </a:p>
      </dgm:t>
    </dgm:pt>
    <dgm:pt modelId="{C61B8539-C7B3-470E-93AD-95AF2CDC6549}" type="sibTrans" cxnId="{3EFE9F92-2C49-43A8-AF54-D370D92FDFB5}">
      <dgm:prSet/>
      <dgm:spPr/>
      <dgm:t>
        <a:bodyPr/>
        <a:lstStyle/>
        <a:p>
          <a:endParaRPr lang="en-US"/>
        </a:p>
      </dgm:t>
    </dgm:pt>
    <dgm:pt modelId="{16C4F900-2241-4A3F-808E-BA765556D41A}" type="pres">
      <dgm:prSet presAssocID="{F60E6EB2-F325-4D77-B3BE-9BC53F264618}" presName="linear" presStyleCnt="0">
        <dgm:presLayoutVars>
          <dgm:animLvl val="lvl"/>
          <dgm:resizeHandles val="exact"/>
        </dgm:presLayoutVars>
      </dgm:prSet>
      <dgm:spPr/>
    </dgm:pt>
    <dgm:pt modelId="{F8CAF5D8-2A41-4FF8-A4F0-40136D202E84}" type="pres">
      <dgm:prSet presAssocID="{96D6E877-C0ED-455E-B3C2-2C9B76BAEBAC}" presName="parentText" presStyleLbl="node1" presStyleIdx="0" presStyleCnt="2">
        <dgm:presLayoutVars>
          <dgm:chMax val="0"/>
          <dgm:bulletEnabled val="1"/>
        </dgm:presLayoutVars>
      </dgm:prSet>
      <dgm:spPr/>
    </dgm:pt>
    <dgm:pt modelId="{81C1E3B1-F480-4554-8E21-C098778621C6}" type="pres">
      <dgm:prSet presAssocID="{34DC5A68-83E1-4661-BC9D-92534AC654DB}" presName="spacer" presStyleCnt="0"/>
      <dgm:spPr/>
    </dgm:pt>
    <dgm:pt modelId="{763F940A-8C62-4574-8396-BDD94277462E}" type="pres">
      <dgm:prSet presAssocID="{475B7E92-FA0A-40D8-ABD6-8EDB8F14B090}" presName="parentText" presStyleLbl="node1" presStyleIdx="1" presStyleCnt="2">
        <dgm:presLayoutVars>
          <dgm:chMax val="0"/>
          <dgm:bulletEnabled val="1"/>
        </dgm:presLayoutVars>
      </dgm:prSet>
      <dgm:spPr/>
    </dgm:pt>
  </dgm:ptLst>
  <dgm:cxnLst>
    <dgm:cxn modelId="{9F50BF16-FE20-4B8A-9FD9-9DC5D9185E61}" type="presOf" srcId="{96D6E877-C0ED-455E-B3C2-2C9B76BAEBAC}" destId="{F8CAF5D8-2A41-4FF8-A4F0-40136D202E84}" srcOrd="0" destOrd="0" presId="urn:microsoft.com/office/officeart/2005/8/layout/vList2"/>
    <dgm:cxn modelId="{3EFE9F92-2C49-43A8-AF54-D370D92FDFB5}" srcId="{F60E6EB2-F325-4D77-B3BE-9BC53F264618}" destId="{475B7E92-FA0A-40D8-ABD6-8EDB8F14B090}" srcOrd="1" destOrd="0" parTransId="{E91A2D15-0CF7-4E11-8BCA-049BAF9DAAE1}" sibTransId="{C61B8539-C7B3-470E-93AD-95AF2CDC6549}"/>
    <dgm:cxn modelId="{ADCC26A3-80D8-443A-B256-9211CD76905A}" type="presOf" srcId="{475B7E92-FA0A-40D8-ABD6-8EDB8F14B090}" destId="{763F940A-8C62-4574-8396-BDD94277462E}" srcOrd="0" destOrd="0" presId="urn:microsoft.com/office/officeart/2005/8/layout/vList2"/>
    <dgm:cxn modelId="{EDC809C0-B556-44B9-B635-3DFF489CD8EB}" srcId="{F60E6EB2-F325-4D77-B3BE-9BC53F264618}" destId="{96D6E877-C0ED-455E-B3C2-2C9B76BAEBAC}" srcOrd="0" destOrd="0" parTransId="{077C6763-B3D0-4662-91E2-5D344A78F68F}" sibTransId="{34DC5A68-83E1-4661-BC9D-92534AC654DB}"/>
    <dgm:cxn modelId="{85A1A7EA-084E-45DD-A1A8-AECE4E3C4B19}" type="presOf" srcId="{F60E6EB2-F325-4D77-B3BE-9BC53F264618}" destId="{16C4F900-2241-4A3F-808E-BA765556D41A}" srcOrd="0" destOrd="0" presId="urn:microsoft.com/office/officeart/2005/8/layout/vList2"/>
    <dgm:cxn modelId="{D83267D8-C97A-4BFF-AEDC-992824C9847E}" type="presParOf" srcId="{16C4F900-2241-4A3F-808E-BA765556D41A}" destId="{F8CAF5D8-2A41-4FF8-A4F0-40136D202E84}" srcOrd="0" destOrd="0" presId="urn:microsoft.com/office/officeart/2005/8/layout/vList2"/>
    <dgm:cxn modelId="{0B210A67-F34A-4DF5-96AA-7D0B6D4767DC}" type="presParOf" srcId="{16C4F900-2241-4A3F-808E-BA765556D41A}" destId="{81C1E3B1-F480-4554-8E21-C098778621C6}" srcOrd="1" destOrd="0" presId="urn:microsoft.com/office/officeart/2005/8/layout/vList2"/>
    <dgm:cxn modelId="{DEA0C21B-68FF-4522-9BFC-6919DFA642AF}" type="presParOf" srcId="{16C4F900-2241-4A3F-808E-BA765556D41A}" destId="{763F940A-8C62-4574-8396-BDD94277462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5601B6-870C-49C8-944A-ACCC4DDA8E8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134AE1E-B571-42E3-97CD-521126E3D7A3}">
      <dgm:prSet/>
      <dgm:spPr/>
      <dgm:t>
        <a:bodyPr/>
        <a:lstStyle/>
        <a:p>
          <a:r>
            <a:rPr lang="it-IT" dirty="0"/>
            <a:t>Un aspetto interessante di molte imprese operanti a basso prezzo è il loro livello di redditività. A parte l'attenzione ai costi, uno dei motivi principali del loro successo è ravvisabile in un approccio flessibile ai prezzi, noto come </a:t>
          </a:r>
          <a:r>
            <a:rPr lang="it-IT" i="1" u="sng" dirty="0">
              <a:solidFill>
                <a:schemeClr val="accent1"/>
              </a:solidFill>
            </a:rPr>
            <a:t>determinazione dinamica dei prezzi</a:t>
          </a:r>
          <a:r>
            <a:rPr lang="it-IT" dirty="0">
              <a:solidFill>
                <a:schemeClr val="accent1"/>
              </a:solidFill>
            </a:rPr>
            <a:t>. </a:t>
          </a:r>
          <a:r>
            <a:rPr lang="it-IT" dirty="0"/>
            <a:t>Ciò significa che i prezzi sono modificati e adattati continuamente, sia sulla base della domanda effettiva, sia sulla base della domanda potenziale. </a:t>
          </a:r>
          <a:endParaRPr lang="en-US" dirty="0"/>
        </a:p>
      </dgm:t>
    </dgm:pt>
    <dgm:pt modelId="{7C192829-D749-4551-AD68-4E42B1782686}" type="parTrans" cxnId="{0E31A0E4-45D5-45AA-8C87-D8BDD5CF6DCA}">
      <dgm:prSet/>
      <dgm:spPr/>
      <dgm:t>
        <a:bodyPr/>
        <a:lstStyle/>
        <a:p>
          <a:endParaRPr lang="en-US"/>
        </a:p>
      </dgm:t>
    </dgm:pt>
    <dgm:pt modelId="{C2F99D77-2F43-49B0-B7AA-BDD18DE1903F}" type="sibTrans" cxnId="{0E31A0E4-45D5-45AA-8C87-D8BDD5CF6DCA}">
      <dgm:prSet/>
      <dgm:spPr/>
      <dgm:t>
        <a:bodyPr/>
        <a:lstStyle/>
        <a:p>
          <a:endParaRPr lang="en-US"/>
        </a:p>
      </dgm:t>
    </dgm:pt>
    <dgm:pt modelId="{C38A83A7-4FFC-4C3A-98BC-FBD55E4BDDC3}">
      <dgm:prSet/>
      <dgm:spPr/>
      <dgm:t>
        <a:bodyPr/>
        <a:lstStyle/>
        <a:p>
          <a:r>
            <a:rPr lang="it-IT"/>
            <a:t>Quindi, mentre i prezzi di alcuni voli possono essere economici, quelli di altri voli, nonostante siano erogati dalla stessa impresa, possono essere elevati se coincidono con periodi di vacanza o con eventi sportivi importanti. Inoltre, se la domanda di un certo volo aumenta rapidamente per un motivo qualsiasi, i prezzi vengono rivisti con la stessa rapidità verso l'alto. Utilizzando la tecnologia e monitorando attentamente l'andamento della domanda, molti operatori low cost dimostrano di avere un approccio al prezzo molto flessibile.</a:t>
          </a:r>
          <a:endParaRPr lang="en-US"/>
        </a:p>
      </dgm:t>
    </dgm:pt>
    <dgm:pt modelId="{EBECCCF1-E02C-4283-ADF4-99736AB7394D}" type="parTrans" cxnId="{447CD2FB-C1B2-4E1F-AA0F-67D4BF1E0927}">
      <dgm:prSet/>
      <dgm:spPr/>
      <dgm:t>
        <a:bodyPr/>
        <a:lstStyle/>
        <a:p>
          <a:endParaRPr lang="en-US"/>
        </a:p>
      </dgm:t>
    </dgm:pt>
    <dgm:pt modelId="{6A19A402-DED6-4676-94F8-CDE32E129DDD}" type="sibTrans" cxnId="{447CD2FB-C1B2-4E1F-AA0F-67D4BF1E0927}">
      <dgm:prSet/>
      <dgm:spPr/>
      <dgm:t>
        <a:bodyPr/>
        <a:lstStyle/>
        <a:p>
          <a:endParaRPr lang="en-US"/>
        </a:p>
      </dgm:t>
    </dgm:pt>
    <dgm:pt modelId="{7E7CD1DA-76E7-4199-8D4F-F830AB66B461}" type="pres">
      <dgm:prSet presAssocID="{5A5601B6-870C-49C8-944A-ACCC4DDA8E87}" presName="hierChild1" presStyleCnt="0">
        <dgm:presLayoutVars>
          <dgm:chPref val="1"/>
          <dgm:dir/>
          <dgm:animOne val="branch"/>
          <dgm:animLvl val="lvl"/>
          <dgm:resizeHandles/>
        </dgm:presLayoutVars>
      </dgm:prSet>
      <dgm:spPr/>
    </dgm:pt>
    <dgm:pt modelId="{77F13849-A7A4-4373-A36B-198DED934FDD}" type="pres">
      <dgm:prSet presAssocID="{3134AE1E-B571-42E3-97CD-521126E3D7A3}" presName="hierRoot1" presStyleCnt="0"/>
      <dgm:spPr/>
    </dgm:pt>
    <dgm:pt modelId="{A39634FE-7967-4438-8196-0C8B17EEE144}" type="pres">
      <dgm:prSet presAssocID="{3134AE1E-B571-42E3-97CD-521126E3D7A3}" presName="composite" presStyleCnt="0"/>
      <dgm:spPr/>
    </dgm:pt>
    <dgm:pt modelId="{518EF599-E4B6-4254-8808-5C0D51F546E5}" type="pres">
      <dgm:prSet presAssocID="{3134AE1E-B571-42E3-97CD-521126E3D7A3}" presName="background" presStyleLbl="node0" presStyleIdx="0" presStyleCnt="2"/>
      <dgm:spPr/>
    </dgm:pt>
    <dgm:pt modelId="{ACA6EADE-99D6-45E0-8A65-22B6A32AA098}" type="pres">
      <dgm:prSet presAssocID="{3134AE1E-B571-42E3-97CD-521126E3D7A3}" presName="text" presStyleLbl="fgAcc0" presStyleIdx="0" presStyleCnt="2">
        <dgm:presLayoutVars>
          <dgm:chPref val="3"/>
        </dgm:presLayoutVars>
      </dgm:prSet>
      <dgm:spPr/>
    </dgm:pt>
    <dgm:pt modelId="{9FA1C4EE-DC7B-48BF-8E39-6B6A6011513F}" type="pres">
      <dgm:prSet presAssocID="{3134AE1E-B571-42E3-97CD-521126E3D7A3}" presName="hierChild2" presStyleCnt="0"/>
      <dgm:spPr/>
    </dgm:pt>
    <dgm:pt modelId="{4158A41B-2580-45B6-B2B4-C0A09728E86E}" type="pres">
      <dgm:prSet presAssocID="{C38A83A7-4FFC-4C3A-98BC-FBD55E4BDDC3}" presName="hierRoot1" presStyleCnt="0"/>
      <dgm:spPr/>
    </dgm:pt>
    <dgm:pt modelId="{80FF5C53-FA14-4B19-86E4-D6DBA0B1F51D}" type="pres">
      <dgm:prSet presAssocID="{C38A83A7-4FFC-4C3A-98BC-FBD55E4BDDC3}" presName="composite" presStyleCnt="0"/>
      <dgm:spPr/>
    </dgm:pt>
    <dgm:pt modelId="{0B2A64C5-07B8-45F8-A426-6411D8AA3571}" type="pres">
      <dgm:prSet presAssocID="{C38A83A7-4FFC-4C3A-98BC-FBD55E4BDDC3}" presName="background" presStyleLbl="node0" presStyleIdx="1" presStyleCnt="2"/>
      <dgm:spPr/>
    </dgm:pt>
    <dgm:pt modelId="{D7ABE61A-291A-453C-83A2-669FA269DC36}" type="pres">
      <dgm:prSet presAssocID="{C38A83A7-4FFC-4C3A-98BC-FBD55E4BDDC3}" presName="text" presStyleLbl="fgAcc0" presStyleIdx="1" presStyleCnt="2">
        <dgm:presLayoutVars>
          <dgm:chPref val="3"/>
        </dgm:presLayoutVars>
      </dgm:prSet>
      <dgm:spPr/>
    </dgm:pt>
    <dgm:pt modelId="{C966B8CE-9EAE-40A4-ADF1-33876144588E}" type="pres">
      <dgm:prSet presAssocID="{C38A83A7-4FFC-4C3A-98BC-FBD55E4BDDC3}" presName="hierChild2" presStyleCnt="0"/>
      <dgm:spPr/>
    </dgm:pt>
  </dgm:ptLst>
  <dgm:cxnLst>
    <dgm:cxn modelId="{B8C8D11A-E319-4A4C-B70B-DB26E8A2E371}" type="presOf" srcId="{5A5601B6-870C-49C8-944A-ACCC4DDA8E87}" destId="{7E7CD1DA-76E7-4199-8D4F-F830AB66B461}" srcOrd="0" destOrd="0" presId="urn:microsoft.com/office/officeart/2005/8/layout/hierarchy1"/>
    <dgm:cxn modelId="{EC8A5DCB-6E08-49D6-AE13-D442DA5F1E2D}" type="presOf" srcId="{3134AE1E-B571-42E3-97CD-521126E3D7A3}" destId="{ACA6EADE-99D6-45E0-8A65-22B6A32AA098}" srcOrd="0" destOrd="0" presId="urn:microsoft.com/office/officeart/2005/8/layout/hierarchy1"/>
    <dgm:cxn modelId="{0E31A0E4-45D5-45AA-8C87-D8BDD5CF6DCA}" srcId="{5A5601B6-870C-49C8-944A-ACCC4DDA8E87}" destId="{3134AE1E-B571-42E3-97CD-521126E3D7A3}" srcOrd="0" destOrd="0" parTransId="{7C192829-D749-4551-AD68-4E42B1782686}" sibTransId="{C2F99D77-2F43-49B0-B7AA-BDD18DE1903F}"/>
    <dgm:cxn modelId="{7FE3E6F8-D947-4C7F-99A0-72721C702EA2}" type="presOf" srcId="{C38A83A7-4FFC-4C3A-98BC-FBD55E4BDDC3}" destId="{D7ABE61A-291A-453C-83A2-669FA269DC36}" srcOrd="0" destOrd="0" presId="urn:microsoft.com/office/officeart/2005/8/layout/hierarchy1"/>
    <dgm:cxn modelId="{447CD2FB-C1B2-4E1F-AA0F-67D4BF1E0927}" srcId="{5A5601B6-870C-49C8-944A-ACCC4DDA8E87}" destId="{C38A83A7-4FFC-4C3A-98BC-FBD55E4BDDC3}" srcOrd="1" destOrd="0" parTransId="{EBECCCF1-E02C-4283-ADF4-99736AB7394D}" sibTransId="{6A19A402-DED6-4676-94F8-CDE32E129DDD}"/>
    <dgm:cxn modelId="{92B58A7E-7E5C-4D58-A497-606C87EED16A}" type="presParOf" srcId="{7E7CD1DA-76E7-4199-8D4F-F830AB66B461}" destId="{77F13849-A7A4-4373-A36B-198DED934FDD}" srcOrd="0" destOrd="0" presId="urn:microsoft.com/office/officeart/2005/8/layout/hierarchy1"/>
    <dgm:cxn modelId="{DC6B60A4-8548-4504-A252-C241AC29736A}" type="presParOf" srcId="{77F13849-A7A4-4373-A36B-198DED934FDD}" destId="{A39634FE-7967-4438-8196-0C8B17EEE144}" srcOrd="0" destOrd="0" presId="urn:microsoft.com/office/officeart/2005/8/layout/hierarchy1"/>
    <dgm:cxn modelId="{0D79D9B0-754F-4641-9B04-7C0A633D6262}" type="presParOf" srcId="{A39634FE-7967-4438-8196-0C8B17EEE144}" destId="{518EF599-E4B6-4254-8808-5C0D51F546E5}" srcOrd="0" destOrd="0" presId="urn:microsoft.com/office/officeart/2005/8/layout/hierarchy1"/>
    <dgm:cxn modelId="{29CE28AD-D9F7-4DFA-85D0-A1833CD4DFE1}" type="presParOf" srcId="{A39634FE-7967-4438-8196-0C8B17EEE144}" destId="{ACA6EADE-99D6-45E0-8A65-22B6A32AA098}" srcOrd="1" destOrd="0" presId="urn:microsoft.com/office/officeart/2005/8/layout/hierarchy1"/>
    <dgm:cxn modelId="{C4410298-4FF8-426A-BAA9-512D15E99F64}" type="presParOf" srcId="{77F13849-A7A4-4373-A36B-198DED934FDD}" destId="{9FA1C4EE-DC7B-48BF-8E39-6B6A6011513F}" srcOrd="1" destOrd="0" presId="urn:microsoft.com/office/officeart/2005/8/layout/hierarchy1"/>
    <dgm:cxn modelId="{F8E3FDEE-C4C9-4AB5-8491-241A491CF7F4}" type="presParOf" srcId="{7E7CD1DA-76E7-4199-8D4F-F830AB66B461}" destId="{4158A41B-2580-45B6-B2B4-C0A09728E86E}" srcOrd="1" destOrd="0" presId="urn:microsoft.com/office/officeart/2005/8/layout/hierarchy1"/>
    <dgm:cxn modelId="{100B1DFB-CC83-4F0A-A8C5-3E8C17C59028}" type="presParOf" srcId="{4158A41B-2580-45B6-B2B4-C0A09728E86E}" destId="{80FF5C53-FA14-4B19-86E4-D6DBA0B1F51D}" srcOrd="0" destOrd="0" presId="urn:microsoft.com/office/officeart/2005/8/layout/hierarchy1"/>
    <dgm:cxn modelId="{AF8A9BE7-FBF7-4A3B-B67A-CAB91B3B6C2D}" type="presParOf" srcId="{80FF5C53-FA14-4B19-86E4-D6DBA0B1F51D}" destId="{0B2A64C5-07B8-45F8-A426-6411D8AA3571}" srcOrd="0" destOrd="0" presId="urn:microsoft.com/office/officeart/2005/8/layout/hierarchy1"/>
    <dgm:cxn modelId="{385181A2-894E-442F-9525-C1EBCE1E6DA8}" type="presParOf" srcId="{80FF5C53-FA14-4B19-86E4-D6DBA0B1F51D}" destId="{D7ABE61A-291A-453C-83A2-669FA269DC36}" srcOrd="1" destOrd="0" presId="urn:microsoft.com/office/officeart/2005/8/layout/hierarchy1"/>
    <dgm:cxn modelId="{5D27E687-0E04-4546-A7CA-4C571E1C323E}" type="presParOf" srcId="{4158A41B-2580-45B6-B2B4-C0A09728E86E}" destId="{C966B8CE-9EAE-40A4-ADF1-33876144588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C06CF5-6328-491B-A1F1-A749770D229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0C0AE9A-7F29-406B-B88E-DBD65A111C39}">
      <dgm:prSet/>
      <dgm:spPr/>
      <dgm:t>
        <a:bodyPr/>
        <a:lstStyle/>
        <a:p>
          <a:pPr algn="ctr"/>
          <a:r>
            <a:rPr lang="it-IT" dirty="0"/>
            <a:t>Quindi, il primo problema di determinare i prezzi di vendita basandosi sui costi è che </a:t>
          </a:r>
          <a:r>
            <a:rPr lang="it-IT" i="1" u="sng" dirty="0"/>
            <a:t>i prezzi tendono ad aumentare in risposta al calo delle vendite.  </a:t>
          </a:r>
          <a:r>
            <a:rPr lang="it-IT" dirty="0"/>
            <a:t>Il secondo problema è che </a:t>
          </a:r>
          <a:r>
            <a:rPr lang="it-IT" i="1" u="sng" dirty="0"/>
            <a:t>la procedura è illogica perché si stimano le vendite prima di fissare il prezzo.  </a:t>
          </a:r>
          <a:r>
            <a:rPr lang="it-IT" dirty="0"/>
            <a:t>Il terzo problema è che </a:t>
          </a:r>
          <a:r>
            <a:rPr lang="it-IT" i="1" u="sng" dirty="0"/>
            <a:t>l'attenzione è concentrata sui costi interni piuttosto che sulla disponibilità a pagare da parte del cliente.</a:t>
          </a:r>
          <a:r>
            <a:rPr lang="it-IT" dirty="0"/>
            <a:t> </a:t>
          </a:r>
          <a:endParaRPr lang="en-US" dirty="0"/>
        </a:p>
      </dgm:t>
    </dgm:pt>
    <dgm:pt modelId="{D40875A2-9CE1-41AB-BE5A-DABBBED6AA10}" type="parTrans" cxnId="{E2918A8A-494B-4BA7-B834-29D5B9595216}">
      <dgm:prSet/>
      <dgm:spPr/>
      <dgm:t>
        <a:bodyPr/>
        <a:lstStyle/>
        <a:p>
          <a:endParaRPr lang="en-US"/>
        </a:p>
      </dgm:t>
    </dgm:pt>
    <dgm:pt modelId="{3EBF0769-6B3A-4C4D-9C8E-431945417907}" type="sibTrans" cxnId="{E2918A8A-494B-4BA7-B834-29D5B9595216}">
      <dgm:prSet/>
      <dgm:spPr/>
      <dgm:t>
        <a:bodyPr/>
        <a:lstStyle/>
        <a:p>
          <a:endParaRPr lang="en-US"/>
        </a:p>
      </dgm:t>
    </dgm:pt>
    <dgm:pt modelId="{56F7E5EB-918E-4E76-9171-A3999BB9795D}">
      <dgm:prSet/>
      <dgm:spPr/>
      <dgm:t>
        <a:bodyPr/>
        <a:lstStyle/>
        <a:p>
          <a:pPr algn="ctr"/>
          <a:r>
            <a:rPr lang="it-IT" dirty="0"/>
            <a:t>Infine, potrebbe esserci un problema tecnico </a:t>
          </a:r>
          <a:r>
            <a:rPr lang="it-IT" i="1" u="sng" dirty="0"/>
            <a:t>nell'assegnazione delle spese generali nelle aziende multiprodotto</a:t>
          </a:r>
          <a:r>
            <a:rPr lang="it-IT" dirty="0"/>
            <a:t>. Tuttavia, l'approccio basato sui costi è molto diffuso nella pratica perché i vantaggi che ne conseguono sono altrettanto significativi. Il principale vantaggio di questo approccio è infatti quello di </a:t>
          </a:r>
          <a:r>
            <a:rPr lang="it-IT" i="1" u="sng" dirty="0"/>
            <a:t>fornire un'indicazione del prezzo minimo necessario per realizzare un profitto.</a:t>
          </a:r>
          <a:endParaRPr lang="en-US" dirty="0"/>
        </a:p>
      </dgm:t>
    </dgm:pt>
    <dgm:pt modelId="{C2BCD7AE-0575-4709-B115-056FE8FC3A38}" type="parTrans" cxnId="{62A6C068-1F7D-43B9-BB13-E5F6D25EF03C}">
      <dgm:prSet/>
      <dgm:spPr/>
      <dgm:t>
        <a:bodyPr/>
        <a:lstStyle/>
        <a:p>
          <a:endParaRPr lang="en-US"/>
        </a:p>
      </dgm:t>
    </dgm:pt>
    <dgm:pt modelId="{34720015-0ECF-406D-AD6A-127B6B6B5ECA}" type="sibTrans" cxnId="{62A6C068-1F7D-43B9-BB13-E5F6D25EF03C}">
      <dgm:prSet/>
      <dgm:spPr/>
      <dgm:t>
        <a:bodyPr/>
        <a:lstStyle/>
        <a:p>
          <a:endParaRPr lang="en-US"/>
        </a:p>
      </dgm:t>
    </dgm:pt>
    <dgm:pt modelId="{3F1348BF-0C7B-4DDB-8CF6-0BFEA5F9BE18}" type="pres">
      <dgm:prSet presAssocID="{2BC06CF5-6328-491B-A1F1-A749770D2290}" presName="linear" presStyleCnt="0">
        <dgm:presLayoutVars>
          <dgm:animLvl val="lvl"/>
          <dgm:resizeHandles val="exact"/>
        </dgm:presLayoutVars>
      </dgm:prSet>
      <dgm:spPr/>
    </dgm:pt>
    <dgm:pt modelId="{5F94C73B-FCE4-4F1B-8307-E6391E168065}" type="pres">
      <dgm:prSet presAssocID="{60C0AE9A-7F29-406B-B88E-DBD65A111C39}" presName="parentText" presStyleLbl="node1" presStyleIdx="0" presStyleCnt="2">
        <dgm:presLayoutVars>
          <dgm:chMax val="0"/>
          <dgm:bulletEnabled val="1"/>
        </dgm:presLayoutVars>
      </dgm:prSet>
      <dgm:spPr/>
    </dgm:pt>
    <dgm:pt modelId="{B8401067-41C8-4ECF-A94F-F47C3F402CAB}" type="pres">
      <dgm:prSet presAssocID="{3EBF0769-6B3A-4C4D-9C8E-431945417907}" presName="spacer" presStyleCnt="0"/>
      <dgm:spPr/>
    </dgm:pt>
    <dgm:pt modelId="{5D85EDF8-75AB-4D99-8EC7-8D95B069DD00}" type="pres">
      <dgm:prSet presAssocID="{56F7E5EB-918E-4E76-9171-A3999BB9795D}" presName="parentText" presStyleLbl="node1" presStyleIdx="1" presStyleCnt="2">
        <dgm:presLayoutVars>
          <dgm:chMax val="0"/>
          <dgm:bulletEnabled val="1"/>
        </dgm:presLayoutVars>
      </dgm:prSet>
      <dgm:spPr/>
    </dgm:pt>
  </dgm:ptLst>
  <dgm:cxnLst>
    <dgm:cxn modelId="{79380F18-4A75-4552-A813-DAFF93218190}" type="presOf" srcId="{56F7E5EB-918E-4E76-9171-A3999BB9795D}" destId="{5D85EDF8-75AB-4D99-8EC7-8D95B069DD00}" srcOrd="0" destOrd="0" presId="urn:microsoft.com/office/officeart/2005/8/layout/vList2"/>
    <dgm:cxn modelId="{62A6C068-1F7D-43B9-BB13-E5F6D25EF03C}" srcId="{2BC06CF5-6328-491B-A1F1-A749770D2290}" destId="{56F7E5EB-918E-4E76-9171-A3999BB9795D}" srcOrd="1" destOrd="0" parTransId="{C2BCD7AE-0575-4709-B115-056FE8FC3A38}" sibTransId="{34720015-0ECF-406D-AD6A-127B6B6B5ECA}"/>
    <dgm:cxn modelId="{E2918A8A-494B-4BA7-B834-29D5B9595216}" srcId="{2BC06CF5-6328-491B-A1F1-A749770D2290}" destId="{60C0AE9A-7F29-406B-B88E-DBD65A111C39}" srcOrd="0" destOrd="0" parTransId="{D40875A2-9CE1-41AB-BE5A-DABBBED6AA10}" sibTransId="{3EBF0769-6B3A-4C4D-9C8E-431945417907}"/>
    <dgm:cxn modelId="{7E1DF4B9-7476-4A07-A01E-640DDC669048}" type="presOf" srcId="{2BC06CF5-6328-491B-A1F1-A749770D2290}" destId="{3F1348BF-0C7B-4DDB-8CF6-0BFEA5F9BE18}" srcOrd="0" destOrd="0" presId="urn:microsoft.com/office/officeart/2005/8/layout/vList2"/>
    <dgm:cxn modelId="{BFBE12E8-8A53-4CEF-AB23-4CDF2B4E0706}" type="presOf" srcId="{60C0AE9A-7F29-406B-B88E-DBD65A111C39}" destId="{5F94C73B-FCE4-4F1B-8307-E6391E168065}" srcOrd="0" destOrd="0" presId="urn:microsoft.com/office/officeart/2005/8/layout/vList2"/>
    <dgm:cxn modelId="{355BE288-B6B1-441E-8F55-E82DB6BAB586}" type="presParOf" srcId="{3F1348BF-0C7B-4DDB-8CF6-0BFEA5F9BE18}" destId="{5F94C73B-FCE4-4F1B-8307-E6391E168065}" srcOrd="0" destOrd="0" presId="urn:microsoft.com/office/officeart/2005/8/layout/vList2"/>
    <dgm:cxn modelId="{51E87943-1755-4770-AB1A-3B0546E1341D}" type="presParOf" srcId="{3F1348BF-0C7B-4DDB-8CF6-0BFEA5F9BE18}" destId="{B8401067-41C8-4ECF-A94F-F47C3F402CAB}" srcOrd="1" destOrd="0" presId="urn:microsoft.com/office/officeart/2005/8/layout/vList2"/>
    <dgm:cxn modelId="{C43A1EEB-3BDC-4456-8D3D-0CD46B085745}" type="presParOf" srcId="{3F1348BF-0C7B-4DDB-8CF6-0BFEA5F9BE18}" destId="{5D85EDF8-75AB-4D99-8EC7-8D95B069DD0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763BD5-DACB-405D-9B79-214149C4E09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BE98E5C-E6D7-49DA-A1EB-EBA8AF1AE256}">
      <dgm:prSet/>
      <dgm:spPr/>
      <dgm:t>
        <a:bodyPr/>
        <a:lstStyle/>
        <a:p>
          <a:pPr algn="ctr"/>
          <a:r>
            <a:rPr lang="it-IT" dirty="0"/>
            <a:t>Si possono determinare i prezzi di vendita in base alla concorrenza in uno dei seguenti tre modi:</a:t>
          </a:r>
          <a:endParaRPr lang="en-US" dirty="0"/>
        </a:p>
      </dgm:t>
    </dgm:pt>
    <dgm:pt modelId="{FDB27F57-B92D-4108-9C3B-BF6CCA26257C}" type="parTrans" cxnId="{958CEBDB-676B-4B7C-A3EB-2E1E39E8AEE5}">
      <dgm:prSet/>
      <dgm:spPr/>
      <dgm:t>
        <a:bodyPr/>
        <a:lstStyle/>
        <a:p>
          <a:endParaRPr lang="en-US"/>
        </a:p>
      </dgm:t>
    </dgm:pt>
    <dgm:pt modelId="{D47BE371-DA87-46C9-88F5-BEB5C24314A8}" type="sibTrans" cxnId="{958CEBDB-676B-4B7C-A3EB-2E1E39E8AEE5}">
      <dgm:prSet/>
      <dgm:spPr/>
      <dgm:t>
        <a:bodyPr/>
        <a:lstStyle/>
        <a:p>
          <a:endParaRPr lang="en-US"/>
        </a:p>
      </dgm:t>
    </dgm:pt>
    <dgm:pt modelId="{493E4859-DC9B-4ED3-A01C-F7EA8AB632B0}">
      <dgm:prSet/>
      <dgm:spPr/>
      <dgm:t>
        <a:bodyPr/>
        <a:lstStyle/>
        <a:p>
          <a:pPr algn="ctr"/>
          <a:r>
            <a:rPr lang="it-IT" dirty="0">
              <a:solidFill>
                <a:schemeClr val="accent1"/>
              </a:solidFill>
            </a:rPr>
            <a:t>1. </a:t>
          </a:r>
          <a:r>
            <a:rPr lang="it-IT" dirty="0"/>
            <a:t>le aziende seguono i prezzi applicati dai principali competitor;</a:t>
          </a:r>
          <a:endParaRPr lang="en-US" dirty="0"/>
        </a:p>
      </dgm:t>
    </dgm:pt>
    <dgm:pt modelId="{C11EAF28-E697-4641-BD8B-0A579CE564FF}" type="parTrans" cxnId="{D8F2F43C-A82D-477A-B0DD-EDE80FB0CF87}">
      <dgm:prSet/>
      <dgm:spPr/>
      <dgm:t>
        <a:bodyPr/>
        <a:lstStyle/>
        <a:p>
          <a:endParaRPr lang="en-US"/>
        </a:p>
      </dgm:t>
    </dgm:pt>
    <dgm:pt modelId="{62E174C2-27BA-4F66-AFE4-F9A0B6D0580D}" type="sibTrans" cxnId="{D8F2F43C-A82D-477A-B0DD-EDE80FB0CF87}">
      <dgm:prSet/>
      <dgm:spPr/>
      <dgm:t>
        <a:bodyPr/>
        <a:lstStyle/>
        <a:p>
          <a:endParaRPr lang="en-US"/>
        </a:p>
      </dgm:t>
    </dgm:pt>
    <dgm:pt modelId="{43D001F2-FC4D-403B-A490-623C8E8FD40A}">
      <dgm:prSet/>
      <dgm:spPr/>
      <dgm:t>
        <a:bodyPr/>
        <a:lstStyle/>
        <a:p>
          <a:pPr algn="ctr"/>
          <a:r>
            <a:rPr lang="it-IT" dirty="0">
              <a:solidFill>
                <a:schemeClr val="accent1"/>
              </a:solidFill>
            </a:rPr>
            <a:t>2. </a:t>
          </a:r>
          <a:r>
            <a:rPr lang="it-IT" dirty="0"/>
            <a:t>i produttori applicano il prezzo in corso;</a:t>
          </a:r>
          <a:endParaRPr lang="en-US" dirty="0"/>
        </a:p>
      </dgm:t>
    </dgm:pt>
    <dgm:pt modelId="{1FF1873D-A671-4E7E-8E39-904CF3B3647A}" type="parTrans" cxnId="{4558ECA0-3291-4CD4-8A74-027F44FD5E57}">
      <dgm:prSet/>
      <dgm:spPr/>
      <dgm:t>
        <a:bodyPr/>
        <a:lstStyle/>
        <a:p>
          <a:endParaRPr lang="en-US"/>
        </a:p>
      </dgm:t>
    </dgm:pt>
    <dgm:pt modelId="{13CCC23E-4543-4E6D-A582-677063678CE9}" type="sibTrans" cxnId="{4558ECA0-3291-4CD4-8A74-027F44FD5E57}">
      <dgm:prSet/>
      <dgm:spPr/>
      <dgm:t>
        <a:bodyPr/>
        <a:lstStyle/>
        <a:p>
          <a:endParaRPr lang="en-US"/>
        </a:p>
      </dgm:t>
    </dgm:pt>
    <dgm:pt modelId="{0EC5D01F-5503-4689-BDA2-7258F052BD02}">
      <dgm:prSet/>
      <dgm:spPr/>
      <dgm:t>
        <a:bodyPr/>
        <a:lstStyle/>
        <a:p>
          <a:pPr algn="ctr"/>
          <a:r>
            <a:rPr lang="it-IT" dirty="0">
              <a:solidFill>
                <a:schemeClr val="accent1"/>
              </a:solidFill>
            </a:rPr>
            <a:t>3. </a:t>
          </a:r>
          <a:r>
            <a:rPr lang="it-IT" dirty="0"/>
            <a:t>i contratti vengono assegnati tramite una gara d'appalto.</a:t>
          </a:r>
          <a:endParaRPr lang="en-US" dirty="0"/>
        </a:p>
      </dgm:t>
    </dgm:pt>
    <dgm:pt modelId="{88C938C8-29A0-414D-A020-4EA7F37E3C5B}" type="parTrans" cxnId="{48D910FD-F04F-4264-BAD6-85D35A623B42}">
      <dgm:prSet/>
      <dgm:spPr/>
      <dgm:t>
        <a:bodyPr/>
        <a:lstStyle/>
        <a:p>
          <a:endParaRPr lang="en-US"/>
        </a:p>
      </dgm:t>
    </dgm:pt>
    <dgm:pt modelId="{738E4C9B-B6C6-4933-96B3-094F53C64037}" type="sibTrans" cxnId="{48D910FD-F04F-4264-BAD6-85D35A623B42}">
      <dgm:prSet/>
      <dgm:spPr/>
      <dgm:t>
        <a:bodyPr/>
        <a:lstStyle/>
        <a:p>
          <a:endParaRPr lang="en-US"/>
        </a:p>
      </dgm:t>
    </dgm:pt>
    <dgm:pt modelId="{B2B91C39-E8C8-45E9-B234-DC4E542EBEDB}" type="pres">
      <dgm:prSet presAssocID="{70763BD5-DACB-405D-9B79-214149C4E092}" presName="vert0" presStyleCnt="0">
        <dgm:presLayoutVars>
          <dgm:dir/>
          <dgm:animOne val="branch"/>
          <dgm:animLvl val="lvl"/>
        </dgm:presLayoutVars>
      </dgm:prSet>
      <dgm:spPr/>
    </dgm:pt>
    <dgm:pt modelId="{58567A10-6851-4FC5-8805-568250FA14AB}" type="pres">
      <dgm:prSet presAssocID="{8BE98E5C-E6D7-49DA-A1EB-EBA8AF1AE256}" presName="thickLine" presStyleLbl="alignNode1" presStyleIdx="0" presStyleCnt="4"/>
      <dgm:spPr/>
    </dgm:pt>
    <dgm:pt modelId="{B6D4BBD2-E2AD-4964-AF2B-1969B4B8C9E3}" type="pres">
      <dgm:prSet presAssocID="{8BE98E5C-E6D7-49DA-A1EB-EBA8AF1AE256}" presName="horz1" presStyleCnt="0"/>
      <dgm:spPr/>
    </dgm:pt>
    <dgm:pt modelId="{B1102916-60B8-4FF4-83BA-2CFFE77F9EA4}" type="pres">
      <dgm:prSet presAssocID="{8BE98E5C-E6D7-49DA-A1EB-EBA8AF1AE256}" presName="tx1" presStyleLbl="revTx" presStyleIdx="0" presStyleCnt="4"/>
      <dgm:spPr/>
    </dgm:pt>
    <dgm:pt modelId="{59080F79-AA6E-4A72-A5B4-CF2ECD285F78}" type="pres">
      <dgm:prSet presAssocID="{8BE98E5C-E6D7-49DA-A1EB-EBA8AF1AE256}" presName="vert1" presStyleCnt="0"/>
      <dgm:spPr/>
    </dgm:pt>
    <dgm:pt modelId="{CAE1DB4F-17F4-48E0-8D7C-F7D394756820}" type="pres">
      <dgm:prSet presAssocID="{493E4859-DC9B-4ED3-A01C-F7EA8AB632B0}" presName="thickLine" presStyleLbl="alignNode1" presStyleIdx="1" presStyleCnt="4"/>
      <dgm:spPr/>
    </dgm:pt>
    <dgm:pt modelId="{9827E40D-55B4-40EF-9488-AEA2E222BB05}" type="pres">
      <dgm:prSet presAssocID="{493E4859-DC9B-4ED3-A01C-F7EA8AB632B0}" presName="horz1" presStyleCnt="0"/>
      <dgm:spPr/>
    </dgm:pt>
    <dgm:pt modelId="{ED778669-1D8E-4771-B631-554A9B0213C1}" type="pres">
      <dgm:prSet presAssocID="{493E4859-DC9B-4ED3-A01C-F7EA8AB632B0}" presName="tx1" presStyleLbl="revTx" presStyleIdx="1" presStyleCnt="4"/>
      <dgm:spPr/>
    </dgm:pt>
    <dgm:pt modelId="{CC1FEAA2-5136-49DF-9A66-869D8ABFD46D}" type="pres">
      <dgm:prSet presAssocID="{493E4859-DC9B-4ED3-A01C-F7EA8AB632B0}" presName="vert1" presStyleCnt="0"/>
      <dgm:spPr/>
    </dgm:pt>
    <dgm:pt modelId="{86BBE851-EC27-4B9D-A61E-ECB97DD0002B}" type="pres">
      <dgm:prSet presAssocID="{43D001F2-FC4D-403B-A490-623C8E8FD40A}" presName="thickLine" presStyleLbl="alignNode1" presStyleIdx="2" presStyleCnt="4"/>
      <dgm:spPr/>
    </dgm:pt>
    <dgm:pt modelId="{23C340AA-8A11-478B-842A-3A9A9F49B523}" type="pres">
      <dgm:prSet presAssocID="{43D001F2-FC4D-403B-A490-623C8E8FD40A}" presName="horz1" presStyleCnt="0"/>
      <dgm:spPr/>
    </dgm:pt>
    <dgm:pt modelId="{EE56EC0C-8455-41D3-B975-4F5E21C5E24B}" type="pres">
      <dgm:prSet presAssocID="{43D001F2-FC4D-403B-A490-623C8E8FD40A}" presName="tx1" presStyleLbl="revTx" presStyleIdx="2" presStyleCnt="4"/>
      <dgm:spPr/>
    </dgm:pt>
    <dgm:pt modelId="{9406DC1A-DB5B-45D7-8BD6-D8AB85BD9536}" type="pres">
      <dgm:prSet presAssocID="{43D001F2-FC4D-403B-A490-623C8E8FD40A}" presName="vert1" presStyleCnt="0"/>
      <dgm:spPr/>
    </dgm:pt>
    <dgm:pt modelId="{E63F994D-32CA-4AB6-8A2F-570D06EEF5E6}" type="pres">
      <dgm:prSet presAssocID="{0EC5D01F-5503-4689-BDA2-7258F052BD02}" presName="thickLine" presStyleLbl="alignNode1" presStyleIdx="3" presStyleCnt="4"/>
      <dgm:spPr/>
    </dgm:pt>
    <dgm:pt modelId="{125F57B1-0EF0-4324-BD61-6402136D57F8}" type="pres">
      <dgm:prSet presAssocID="{0EC5D01F-5503-4689-BDA2-7258F052BD02}" presName="horz1" presStyleCnt="0"/>
      <dgm:spPr/>
    </dgm:pt>
    <dgm:pt modelId="{D2DFCDA2-BA32-40BD-8A56-A041A5B69D2D}" type="pres">
      <dgm:prSet presAssocID="{0EC5D01F-5503-4689-BDA2-7258F052BD02}" presName="tx1" presStyleLbl="revTx" presStyleIdx="3" presStyleCnt="4"/>
      <dgm:spPr/>
    </dgm:pt>
    <dgm:pt modelId="{581C4CA5-2D0D-49D9-91CD-FB2C9ABC2B7F}" type="pres">
      <dgm:prSet presAssocID="{0EC5D01F-5503-4689-BDA2-7258F052BD02}" presName="vert1" presStyleCnt="0"/>
      <dgm:spPr/>
    </dgm:pt>
  </dgm:ptLst>
  <dgm:cxnLst>
    <dgm:cxn modelId="{D8F2F43C-A82D-477A-B0DD-EDE80FB0CF87}" srcId="{70763BD5-DACB-405D-9B79-214149C4E092}" destId="{493E4859-DC9B-4ED3-A01C-F7EA8AB632B0}" srcOrd="1" destOrd="0" parTransId="{C11EAF28-E697-4641-BD8B-0A579CE564FF}" sibTransId="{62E174C2-27BA-4F66-AFE4-F9A0B6D0580D}"/>
    <dgm:cxn modelId="{D8B83E62-B98C-404C-B062-F49A06818CB9}" type="presOf" srcId="{8BE98E5C-E6D7-49DA-A1EB-EBA8AF1AE256}" destId="{B1102916-60B8-4FF4-83BA-2CFFE77F9EA4}" srcOrd="0" destOrd="0" presId="urn:microsoft.com/office/officeart/2008/layout/LinedList"/>
    <dgm:cxn modelId="{0DBD6D63-E7E0-4827-ACF0-C19692FDBDAB}" type="presOf" srcId="{0EC5D01F-5503-4689-BDA2-7258F052BD02}" destId="{D2DFCDA2-BA32-40BD-8A56-A041A5B69D2D}" srcOrd="0" destOrd="0" presId="urn:microsoft.com/office/officeart/2008/layout/LinedList"/>
    <dgm:cxn modelId="{9122294A-CEC2-44D2-B75F-17F40DF2C7A1}" type="presOf" srcId="{43D001F2-FC4D-403B-A490-623C8E8FD40A}" destId="{EE56EC0C-8455-41D3-B975-4F5E21C5E24B}" srcOrd="0" destOrd="0" presId="urn:microsoft.com/office/officeart/2008/layout/LinedList"/>
    <dgm:cxn modelId="{4558ECA0-3291-4CD4-8A74-027F44FD5E57}" srcId="{70763BD5-DACB-405D-9B79-214149C4E092}" destId="{43D001F2-FC4D-403B-A490-623C8E8FD40A}" srcOrd="2" destOrd="0" parTransId="{1FF1873D-A671-4E7E-8E39-904CF3B3647A}" sibTransId="{13CCC23E-4543-4E6D-A582-677063678CE9}"/>
    <dgm:cxn modelId="{53186BC8-81B2-494E-A326-48344B5BAF83}" type="presOf" srcId="{70763BD5-DACB-405D-9B79-214149C4E092}" destId="{B2B91C39-E8C8-45E9-B234-DC4E542EBEDB}" srcOrd="0" destOrd="0" presId="urn:microsoft.com/office/officeart/2008/layout/LinedList"/>
    <dgm:cxn modelId="{958CEBDB-676B-4B7C-A3EB-2E1E39E8AEE5}" srcId="{70763BD5-DACB-405D-9B79-214149C4E092}" destId="{8BE98E5C-E6D7-49DA-A1EB-EBA8AF1AE256}" srcOrd="0" destOrd="0" parTransId="{FDB27F57-B92D-4108-9C3B-BF6CCA26257C}" sibTransId="{D47BE371-DA87-46C9-88F5-BEB5C24314A8}"/>
    <dgm:cxn modelId="{527B78E7-C953-4DD8-A6E3-BB4683751A04}" type="presOf" srcId="{493E4859-DC9B-4ED3-A01C-F7EA8AB632B0}" destId="{ED778669-1D8E-4771-B631-554A9B0213C1}" srcOrd="0" destOrd="0" presId="urn:microsoft.com/office/officeart/2008/layout/LinedList"/>
    <dgm:cxn modelId="{48D910FD-F04F-4264-BAD6-85D35A623B42}" srcId="{70763BD5-DACB-405D-9B79-214149C4E092}" destId="{0EC5D01F-5503-4689-BDA2-7258F052BD02}" srcOrd="3" destOrd="0" parTransId="{88C938C8-29A0-414D-A020-4EA7F37E3C5B}" sibTransId="{738E4C9B-B6C6-4933-96B3-094F53C64037}"/>
    <dgm:cxn modelId="{3391AE4B-620F-49E8-B944-344A13189FB0}" type="presParOf" srcId="{B2B91C39-E8C8-45E9-B234-DC4E542EBEDB}" destId="{58567A10-6851-4FC5-8805-568250FA14AB}" srcOrd="0" destOrd="0" presId="urn:microsoft.com/office/officeart/2008/layout/LinedList"/>
    <dgm:cxn modelId="{E2B390AA-844C-4EA1-ACBE-82DBAB81C0B8}" type="presParOf" srcId="{B2B91C39-E8C8-45E9-B234-DC4E542EBEDB}" destId="{B6D4BBD2-E2AD-4964-AF2B-1969B4B8C9E3}" srcOrd="1" destOrd="0" presId="urn:microsoft.com/office/officeart/2008/layout/LinedList"/>
    <dgm:cxn modelId="{B16D0B9D-1D6B-4122-AC41-8484DC7883C5}" type="presParOf" srcId="{B6D4BBD2-E2AD-4964-AF2B-1969B4B8C9E3}" destId="{B1102916-60B8-4FF4-83BA-2CFFE77F9EA4}" srcOrd="0" destOrd="0" presId="urn:microsoft.com/office/officeart/2008/layout/LinedList"/>
    <dgm:cxn modelId="{D71D252E-90E9-4B24-95FC-725C85B5DD76}" type="presParOf" srcId="{B6D4BBD2-E2AD-4964-AF2B-1969B4B8C9E3}" destId="{59080F79-AA6E-4A72-A5B4-CF2ECD285F78}" srcOrd="1" destOrd="0" presId="urn:microsoft.com/office/officeart/2008/layout/LinedList"/>
    <dgm:cxn modelId="{19122216-EFD9-4D82-A039-9B783561C9B6}" type="presParOf" srcId="{B2B91C39-E8C8-45E9-B234-DC4E542EBEDB}" destId="{CAE1DB4F-17F4-48E0-8D7C-F7D394756820}" srcOrd="2" destOrd="0" presId="urn:microsoft.com/office/officeart/2008/layout/LinedList"/>
    <dgm:cxn modelId="{4FA63C1F-0786-4590-A937-EBBC58631248}" type="presParOf" srcId="{B2B91C39-E8C8-45E9-B234-DC4E542EBEDB}" destId="{9827E40D-55B4-40EF-9488-AEA2E222BB05}" srcOrd="3" destOrd="0" presId="urn:microsoft.com/office/officeart/2008/layout/LinedList"/>
    <dgm:cxn modelId="{297567D8-F1E1-49A5-8142-4D22D9309536}" type="presParOf" srcId="{9827E40D-55B4-40EF-9488-AEA2E222BB05}" destId="{ED778669-1D8E-4771-B631-554A9B0213C1}" srcOrd="0" destOrd="0" presId="urn:microsoft.com/office/officeart/2008/layout/LinedList"/>
    <dgm:cxn modelId="{DCF8915D-9318-40B9-BF3A-ED4A05F7CF12}" type="presParOf" srcId="{9827E40D-55B4-40EF-9488-AEA2E222BB05}" destId="{CC1FEAA2-5136-49DF-9A66-869D8ABFD46D}" srcOrd="1" destOrd="0" presId="urn:microsoft.com/office/officeart/2008/layout/LinedList"/>
    <dgm:cxn modelId="{EBCDB285-B65D-4BC2-8AB7-67B1581E2BEB}" type="presParOf" srcId="{B2B91C39-E8C8-45E9-B234-DC4E542EBEDB}" destId="{86BBE851-EC27-4B9D-A61E-ECB97DD0002B}" srcOrd="4" destOrd="0" presId="urn:microsoft.com/office/officeart/2008/layout/LinedList"/>
    <dgm:cxn modelId="{66CE97BA-0EDC-45C9-909A-7BEC30255EF7}" type="presParOf" srcId="{B2B91C39-E8C8-45E9-B234-DC4E542EBEDB}" destId="{23C340AA-8A11-478B-842A-3A9A9F49B523}" srcOrd="5" destOrd="0" presId="urn:microsoft.com/office/officeart/2008/layout/LinedList"/>
    <dgm:cxn modelId="{68D640AE-C6B4-433E-A5BF-1443566D4A17}" type="presParOf" srcId="{23C340AA-8A11-478B-842A-3A9A9F49B523}" destId="{EE56EC0C-8455-41D3-B975-4F5E21C5E24B}" srcOrd="0" destOrd="0" presId="urn:microsoft.com/office/officeart/2008/layout/LinedList"/>
    <dgm:cxn modelId="{03B9E8BD-FA36-4700-876C-9025B1AB6B12}" type="presParOf" srcId="{23C340AA-8A11-478B-842A-3A9A9F49B523}" destId="{9406DC1A-DB5B-45D7-8BD6-D8AB85BD9536}" srcOrd="1" destOrd="0" presId="urn:microsoft.com/office/officeart/2008/layout/LinedList"/>
    <dgm:cxn modelId="{6FC6E754-DEF5-42BA-BAF5-A2E22D244D55}" type="presParOf" srcId="{B2B91C39-E8C8-45E9-B234-DC4E542EBEDB}" destId="{E63F994D-32CA-4AB6-8A2F-570D06EEF5E6}" srcOrd="6" destOrd="0" presId="urn:microsoft.com/office/officeart/2008/layout/LinedList"/>
    <dgm:cxn modelId="{7A1A0E85-8FFF-40C3-942E-356AD0EB4EDE}" type="presParOf" srcId="{B2B91C39-E8C8-45E9-B234-DC4E542EBEDB}" destId="{125F57B1-0EF0-4324-BD61-6402136D57F8}" srcOrd="7" destOrd="0" presId="urn:microsoft.com/office/officeart/2008/layout/LinedList"/>
    <dgm:cxn modelId="{E689E1AC-66F5-4B92-8986-C5ED8790CD69}" type="presParOf" srcId="{125F57B1-0EF0-4324-BD61-6402136D57F8}" destId="{D2DFCDA2-BA32-40BD-8A56-A041A5B69D2D}" srcOrd="0" destOrd="0" presId="urn:microsoft.com/office/officeart/2008/layout/LinedList"/>
    <dgm:cxn modelId="{9DC1F484-E293-4F39-ADB4-8551FD5C3496}" type="presParOf" srcId="{125F57B1-0EF0-4324-BD61-6402136D57F8}" destId="{581C4CA5-2D0D-49D9-91CD-FB2C9ABC2B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684D47-5EE2-4829-B66E-8D9095666E4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B87825A-9405-4D0C-B039-D3E03F8305B6}">
      <dgm:prSet custT="1"/>
      <dgm:spPr/>
      <dgm:t>
        <a:bodyPr/>
        <a:lstStyle/>
        <a:p>
          <a:pPr algn="ctr"/>
          <a:r>
            <a:rPr lang="it-IT" sz="2000" i="1" u="sng" dirty="0"/>
            <a:t>Primo</a:t>
          </a:r>
          <a:r>
            <a:rPr lang="it-IT" sz="2000" dirty="0"/>
            <a:t>, non tiene conto degli eventuali vantaggi differenziali che l'impresa può avere e che possono giustificare il fatto di applicare un prezzo più elevato rispetto alla concorrenza. Come abbiamo visto, creare un vantaggio differenziale è un’attività di marketing fondamentale e le aziende dovrebbero cercare di raccogliere i frutti di questo investimento. </a:t>
          </a:r>
          <a:endParaRPr lang="en-US" sz="2000" dirty="0"/>
        </a:p>
      </dgm:t>
    </dgm:pt>
    <dgm:pt modelId="{3A9E5619-7C87-4544-AD55-A139215C9E05}" type="parTrans" cxnId="{7303E8B3-27B0-43CB-B308-2E13A0643EEE}">
      <dgm:prSet/>
      <dgm:spPr/>
      <dgm:t>
        <a:bodyPr/>
        <a:lstStyle/>
        <a:p>
          <a:endParaRPr lang="en-US"/>
        </a:p>
      </dgm:t>
    </dgm:pt>
    <dgm:pt modelId="{DB23961C-CAE1-450F-A28E-67F923E232A6}" type="sibTrans" cxnId="{7303E8B3-27B0-43CB-B308-2E13A0643EEE}">
      <dgm:prSet/>
      <dgm:spPr/>
      <dgm:t>
        <a:bodyPr/>
        <a:lstStyle/>
        <a:p>
          <a:endParaRPr lang="en-US"/>
        </a:p>
      </dgm:t>
    </dgm:pt>
    <dgm:pt modelId="{CF6A6FD8-981F-4C72-967E-D3B35D4F73E6}">
      <dgm:prSet custT="1"/>
      <dgm:spPr/>
      <dgm:t>
        <a:bodyPr/>
        <a:lstStyle/>
        <a:p>
          <a:pPr algn="ctr"/>
          <a:r>
            <a:rPr lang="it-IT" sz="2000" i="1" u="sng" dirty="0"/>
            <a:t>Secondo</a:t>
          </a:r>
          <a:r>
            <a:rPr lang="it-IT" sz="2000" dirty="0"/>
            <a:t>, come indicato precedentemente, determinare prezzi di vendita in base alla concorrenza, è rischioso laddove la posizione dell'impresa riguardo ai costi sia meno stabile rispetto a quella dei suoi concorrenti.</a:t>
          </a:r>
          <a:endParaRPr lang="en-US" sz="2000" dirty="0"/>
        </a:p>
      </dgm:t>
    </dgm:pt>
    <dgm:pt modelId="{9B0C5C90-5F44-47DC-95DB-8352A0BD595F}" type="parTrans" cxnId="{5D22A839-81DD-4FE2-A39F-EAE5111A7528}">
      <dgm:prSet/>
      <dgm:spPr/>
      <dgm:t>
        <a:bodyPr/>
        <a:lstStyle/>
        <a:p>
          <a:endParaRPr lang="en-US"/>
        </a:p>
      </dgm:t>
    </dgm:pt>
    <dgm:pt modelId="{CA511BEC-1402-4AD2-91F5-E63B5DC04E7A}" type="sibTrans" cxnId="{5D22A839-81DD-4FE2-A39F-EAE5111A7528}">
      <dgm:prSet/>
      <dgm:spPr/>
      <dgm:t>
        <a:bodyPr/>
        <a:lstStyle/>
        <a:p>
          <a:endParaRPr lang="en-US"/>
        </a:p>
      </dgm:t>
    </dgm:pt>
    <dgm:pt modelId="{DEB22483-A21C-4E03-B935-C7619439C48A}" type="pres">
      <dgm:prSet presAssocID="{64684D47-5EE2-4829-B66E-8D9095666E45}" presName="linear" presStyleCnt="0">
        <dgm:presLayoutVars>
          <dgm:animLvl val="lvl"/>
          <dgm:resizeHandles val="exact"/>
        </dgm:presLayoutVars>
      </dgm:prSet>
      <dgm:spPr/>
    </dgm:pt>
    <dgm:pt modelId="{1D0DA9DA-4A64-4133-A379-101A298167F4}" type="pres">
      <dgm:prSet presAssocID="{9B87825A-9405-4D0C-B039-D3E03F8305B6}" presName="parentText" presStyleLbl="node1" presStyleIdx="0" presStyleCnt="2">
        <dgm:presLayoutVars>
          <dgm:chMax val="0"/>
          <dgm:bulletEnabled val="1"/>
        </dgm:presLayoutVars>
      </dgm:prSet>
      <dgm:spPr/>
    </dgm:pt>
    <dgm:pt modelId="{46EA1C4A-4407-4DDA-939C-97CA9405302F}" type="pres">
      <dgm:prSet presAssocID="{DB23961C-CAE1-450F-A28E-67F923E232A6}" presName="spacer" presStyleCnt="0"/>
      <dgm:spPr/>
    </dgm:pt>
    <dgm:pt modelId="{A0592DA8-0F3D-4645-957C-F23139F1DCF3}" type="pres">
      <dgm:prSet presAssocID="{CF6A6FD8-981F-4C72-967E-D3B35D4F73E6}" presName="parentText" presStyleLbl="node1" presStyleIdx="1" presStyleCnt="2">
        <dgm:presLayoutVars>
          <dgm:chMax val="0"/>
          <dgm:bulletEnabled val="1"/>
        </dgm:presLayoutVars>
      </dgm:prSet>
      <dgm:spPr/>
    </dgm:pt>
  </dgm:ptLst>
  <dgm:cxnLst>
    <dgm:cxn modelId="{5D22A839-81DD-4FE2-A39F-EAE5111A7528}" srcId="{64684D47-5EE2-4829-B66E-8D9095666E45}" destId="{CF6A6FD8-981F-4C72-967E-D3B35D4F73E6}" srcOrd="1" destOrd="0" parTransId="{9B0C5C90-5F44-47DC-95DB-8352A0BD595F}" sibTransId="{CA511BEC-1402-4AD2-91F5-E63B5DC04E7A}"/>
    <dgm:cxn modelId="{C82DB760-B887-4DF7-970E-25206FBF0452}" type="presOf" srcId="{64684D47-5EE2-4829-B66E-8D9095666E45}" destId="{DEB22483-A21C-4E03-B935-C7619439C48A}" srcOrd="0" destOrd="0" presId="urn:microsoft.com/office/officeart/2005/8/layout/vList2"/>
    <dgm:cxn modelId="{7303E8B3-27B0-43CB-B308-2E13A0643EEE}" srcId="{64684D47-5EE2-4829-B66E-8D9095666E45}" destId="{9B87825A-9405-4D0C-B039-D3E03F8305B6}" srcOrd="0" destOrd="0" parTransId="{3A9E5619-7C87-4544-AD55-A139215C9E05}" sibTransId="{DB23961C-CAE1-450F-A28E-67F923E232A6}"/>
    <dgm:cxn modelId="{725C89F3-66B1-4F58-A06C-329289D33E4F}" type="presOf" srcId="{CF6A6FD8-981F-4C72-967E-D3B35D4F73E6}" destId="{A0592DA8-0F3D-4645-957C-F23139F1DCF3}" srcOrd="0" destOrd="0" presId="urn:microsoft.com/office/officeart/2005/8/layout/vList2"/>
    <dgm:cxn modelId="{C7D178F6-8EEB-4247-B914-6573DFC35AC6}" type="presOf" srcId="{9B87825A-9405-4D0C-B039-D3E03F8305B6}" destId="{1D0DA9DA-4A64-4133-A379-101A298167F4}" srcOrd="0" destOrd="0" presId="urn:microsoft.com/office/officeart/2005/8/layout/vList2"/>
    <dgm:cxn modelId="{244A9331-BE49-4E40-95DF-E04941661473}" type="presParOf" srcId="{DEB22483-A21C-4E03-B935-C7619439C48A}" destId="{1D0DA9DA-4A64-4133-A379-101A298167F4}" srcOrd="0" destOrd="0" presId="urn:microsoft.com/office/officeart/2005/8/layout/vList2"/>
    <dgm:cxn modelId="{DD2B0607-AE89-4B7B-959F-DC1BC5F56EB0}" type="presParOf" srcId="{DEB22483-A21C-4E03-B935-C7619439C48A}" destId="{46EA1C4A-4407-4DDA-939C-97CA9405302F}" srcOrd="1" destOrd="0" presId="urn:microsoft.com/office/officeart/2005/8/layout/vList2"/>
    <dgm:cxn modelId="{E46A4D91-FDEA-4530-BF45-9D7B28B59108}" type="presParOf" srcId="{DEB22483-A21C-4E03-B935-C7619439C48A}" destId="{A0592DA8-0F3D-4645-957C-F23139F1DCF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9720EB-AA33-4E4C-AC2D-2C60561E934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843AE59-C945-42CF-85DF-0CCEFF90698F}">
      <dgm:prSet/>
      <dgm:spPr/>
      <dgm:t>
        <a:bodyPr/>
        <a:lstStyle/>
        <a:p>
          <a:pPr algn="ctr"/>
          <a:r>
            <a:rPr lang="it-IT" dirty="0"/>
            <a:t>Il prezzo è un potente strumento di posizionamento perché, per molte persone, è un indicatore di qualità. Ciononostante, recenti ricerche nel campo dell'economia comportamentale hanno dimostrato che i consumatori hanno grandi difficoltà quando tentano di giudicare il prezzo e la qualità in modo obiettivo. </a:t>
          </a:r>
          <a:endParaRPr lang="en-US" dirty="0"/>
        </a:p>
      </dgm:t>
    </dgm:pt>
    <dgm:pt modelId="{BFE2F8C0-C961-42AD-A645-03B678703889}" type="parTrans" cxnId="{036F2923-F0DE-4689-A109-038875657AA8}">
      <dgm:prSet/>
      <dgm:spPr/>
      <dgm:t>
        <a:bodyPr/>
        <a:lstStyle/>
        <a:p>
          <a:endParaRPr lang="en-US"/>
        </a:p>
      </dgm:t>
    </dgm:pt>
    <dgm:pt modelId="{AA16A94E-A97B-4615-BD45-E2D3E9D58F1F}" type="sibTrans" cxnId="{036F2923-F0DE-4689-A109-038875657AA8}">
      <dgm:prSet/>
      <dgm:spPr/>
      <dgm:t>
        <a:bodyPr/>
        <a:lstStyle/>
        <a:p>
          <a:endParaRPr lang="en-US"/>
        </a:p>
      </dgm:t>
    </dgm:pt>
    <dgm:pt modelId="{A436B4E3-FAAB-45B1-B764-DC8C2A454D40}">
      <dgm:prSet/>
      <dgm:spPr/>
      <dgm:t>
        <a:bodyPr/>
        <a:lstStyle/>
        <a:p>
          <a:pPr algn="ctr"/>
          <a:r>
            <a:rPr lang="it-IT" dirty="0"/>
            <a:t>In tal senso si può citare lo studio sperimentale di </a:t>
          </a:r>
          <a:r>
            <a:rPr lang="it-IT" dirty="0" err="1"/>
            <a:t>Ariely</a:t>
          </a:r>
          <a:r>
            <a:rPr lang="it-IT" dirty="0"/>
            <a:t> che consiste nel sottoporre i partecipanti a scosse elettriche e poi valutare i benefici di un farmaco. A una parte del campione è stata somministrata una pillola antidolorifica che costava 2,50 euro, mentre un altro sottogruppo ha ricevuto una pillola che costava 10 centesimi.</a:t>
          </a:r>
          <a:endParaRPr lang="en-US" dirty="0"/>
        </a:p>
      </dgm:t>
    </dgm:pt>
    <dgm:pt modelId="{6CCB3DF3-3921-4D11-9A5C-09A81CE9EEE1}" type="parTrans" cxnId="{2FE84A20-E73F-4A55-9D9A-38470FDE97FF}">
      <dgm:prSet/>
      <dgm:spPr/>
      <dgm:t>
        <a:bodyPr/>
        <a:lstStyle/>
        <a:p>
          <a:endParaRPr lang="en-US"/>
        </a:p>
      </dgm:t>
    </dgm:pt>
    <dgm:pt modelId="{8B8F2DB2-8D2E-4E3C-969D-27DE6C75F654}" type="sibTrans" cxnId="{2FE84A20-E73F-4A55-9D9A-38470FDE97FF}">
      <dgm:prSet/>
      <dgm:spPr/>
      <dgm:t>
        <a:bodyPr/>
        <a:lstStyle/>
        <a:p>
          <a:endParaRPr lang="en-US"/>
        </a:p>
      </dgm:t>
    </dgm:pt>
    <dgm:pt modelId="{EF974E5C-5662-4F8C-AC97-6CE95CD840F1}" type="pres">
      <dgm:prSet presAssocID="{CD9720EB-AA33-4E4C-AC2D-2C60561E934F}" presName="outerComposite" presStyleCnt="0">
        <dgm:presLayoutVars>
          <dgm:chMax val="5"/>
          <dgm:dir/>
          <dgm:resizeHandles val="exact"/>
        </dgm:presLayoutVars>
      </dgm:prSet>
      <dgm:spPr/>
    </dgm:pt>
    <dgm:pt modelId="{EF3B2E1A-9B89-4A05-BB1D-A8B065258EF5}" type="pres">
      <dgm:prSet presAssocID="{CD9720EB-AA33-4E4C-AC2D-2C60561E934F}" presName="dummyMaxCanvas" presStyleCnt="0">
        <dgm:presLayoutVars/>
      </dgm:prSet>
      <dgm:spPr/>
    </dgm:pt>
    <dgm:pt modelId="{1CB432AD-2257-49ED-8A07-496E6F3071DA}" type="pres">
      <dgm:prSet presAssocID="{CD9720EB-AA33-4E4C-AC2D-2C60561E934F}" presName="TwoNodes_1" presStyleLbl="node1" presStyleIdx="0" presStyleCnt="2">
        <dgm:presLayoutVars>
          <dgm:bulletEnabled val="1"/>
        </dgm:presLayoutVars>
      </dgm:prSet>
      <dgm:spPr/>
    </dgm:pt>
    <dgm:pt modelId="{4D9AFDBF-D355-43E9-B9A1-87673FB2D6FD}" type="pres">
      <dgm:prSet presAssocID="{CD9720EB-AA33-4E4C-AC2D-2C60561E934F}" presName="TwoNodes_2" presStyleLbl="node1" presStyleIdx="1" presStyleCnt="2">
        <dgm:presLayoutVars>
          <dgm:bulletEnabled val="1"/>
        </dgm:presLayoutVars>
      </dgm:prSet>
      <dgm:spPr/>
    </dgm:pt>
    <dgm:pt modelId="{5030D14D-A215-4779-814E-EF8A244A6BF0}" type="pres">
      <dgm:prSet presAssocID="{CD9720EB-AA33-4E4C-AC2D-2C60561E934F}" presName="TwoConn_1-2" presStyleLbl="fgAccFollowNode1" presStyleIdx="0" presStyleCnt="1">
        <dgm:presLayoutVars>
          <dgm:bulletEnabled val="1"/>
        </dgm:presLayoutVars>
      </dgm:prSet>
      <dgm:spPr/>
    </dgm:pt>
    <dgm:pt modelId="{F0C8B11D-D2B5-4264-A030-8A6BC2E4169E}" type="pres">
      <dgm:prSet presAssocID="{CD9720EB-AA33-4E4C-AC2D-2C60561E934F}" presName="TwoNodes_1_text" presStyleLbl="node1" presStyleIdx="1" presStyleCnt="2">
        <dgm:presLayoutVars>
          <dgm:bulletEnabled val="1"/>
        </dgm:presLayoutVars>
      </dgm:prSet>
      <dgm:spPr/>
    </dgm:pt>
    <dgm:pt modelId="{FB56DD34-26DC-4F78-A8A8-9A186E13DF7D}" type="pres">
      <dgm:prSet presAssocID="{CD9720EB-AA33-4E4C-AC2D-2C60561E934F}" presName="TwoNodes_2_text" presStyleLbl="node1" presStyleIdx="1" presStyleCnt="2">
        <dgm:presLayoutVars>
          <dgm:bulletEnabled val="1"/>
        </dgm:presLayoutVars>
      </dgm:prSet>
      <dgm:spPr/>
    </dgm:pt>
  </dgm:ptLst>
  <dgm:cxnLst>
    <dgm:cxn modelId="{2FE84A20-E73F-4A55-9D9A-38470FDE97FF}" srcId="{CD9720EB-AA33-4E4C-AC2D-2C60561E934F}" destId="{A436B4E3-FAAB-45B1-B764-DC8C2A454D40}" srcOrd="1" destOrd="0" parTransId="{6CCB3DF3-3921-4D11-9A5C-09A81CE9EEE1}" sibTransId="{8B8F2DB2-8D2E-4E3C-969D-27DE6C75F654}"/>
    <dgm:cxn modelId="{036F2923-F0DE-4689-A109-038875657AA8}" srcId="{CD9720EB-AA33-4E4C-AC2D-2C60561E934F}" destId="{C843AE59-C945-42CF-85DF-0CCEFF90698F}" srcOrd="0" destOrd="0" parTransId="{BFE2F8C0-C961-42AD-A645-03B678703889}" sibTransId="{AA16A94E-A97B-4615-BD45-E2D3E9D58F1F}"/>
    <dgm:cxn modelId="{F0986B28-E299-4C2D-94BE-5F7F09EADB02}" type="presOf" srcId="{C843AE59-C945-42CF-85DF-0CCEFF90698F}" destId="{F0C8B11D-D2B5-4264-A030-8A6BC2E4169E}" srcOrd="1" destOrd="0" presId="urn:microsoft.com/office/officeart/2005/8/layout/vProcess5"/>
    <dgm:cxn modelId="{BD58CA33-4983-4F59-B40C-D2444CD22FA9}" type="presOf" srcId="{A436B4E3-FAAB-45B1-B764-DC8C2A454D40}" destId="{FB56DD34-26DC-4F78-A8A8-9A186E13DF7D}" srcOrd="1" destOrd="0" presId="urn:microsoft.com/office/officeart/2005/8/layout/vProcess5"/>
    <dgm:cxn modelId="{BB9DE267-D064-4263-AA66-36A8BB0DC9B3}" type="presOf" srcId="{A436B4E3-FAAB-45B1-B764-DC8C2A454D40}" destId="{4D9AFDBF-D355-43E9-B9A1-87673FB2D6FD}" srcOrd="0" destOrd="0" presId="urn:microsoft.com/office/officeart/2005/8/layout/vProcess5"/>
    <dgm:cxn modelId="{7D1F9A6D-9CFD-4F09-96D2-C1D70D0CD263}" type="presOf" srcId="{CD9720EB-AA33-4E4C-AC2D-2C60561E934F}" destId="{EF974E5C-5662-4F8C-AC97-6CE95CD840F1}" srcOrd="0" destOrd="0" presId="urn:microsoft.com/office/officeart/2005/8/layout/vProcess5"/>
    <dgm:cxn modelId="{F3087F54-6D7F-4049-BB80-B4307AB5EF8E}" type="presOf" srcId="{AA16A94E-A97B-4615-BD45-E2D3E9D58F1F}" destId="{5030D14D-A215-4779-814E-EF8A244A6BF0}" srcOrd="0" destOrd="0" presId="urn:microsoft.com/office/officeart/2005/8/layout/vProcess5"/>
    <dgm:cxn modelId="{447D8E8C-21ED-4EC2-A2C3-D728D1D674AD}" type="presOf" srcId="{C843AE59-C945-42CF-85DF-0CCEFF90698F}" destId="{1CB432AD-2257-49ED-8A07-496E6F3071DA}" srcOrd="0" destOrd="0" presId="urn:microsoft.com/office/officeart/2005/8/layout/vProcess5"/>
    <dgm:cxn modelId="{CA64AD19-ADAD-48E5-9D91-7A14E92892E1}" type="presParOf" srcId="{EF974E5C-5662-4F8C-AC97-6CE95CD840F1}" destId="{EF3B2E1A-9B89-4A05-BB1D-A8B065258EF5}" srcOrd="0" destOrd="0" presId="urn:microsoft.com/office/officeart/2005/8/layout/vProcess5"/>
    <dgm:cxn modelId="{647EECB3-B3B9-46AD-97D7-8C1A1263C8F7}" type="presParOf" srcId="{EF974E5C-5662-4F8C-AC97-6CE95CD840F1}" destId="{1CB432AD-2257-49ED-8A07-496E6F3071DA}" srcOrd="1" destOrd="0" presId="urn:microsoft.com/office/officeart/2005/8/layout/vProcess5"/>
    <dgm:cxn modelId="{2D2257AD-663E-4656-A4C0-72E3805BCF52}" type="presParOf" srcId="{EF974E5C-5662-4F8C-AC97-6CE95CD840F1}" destId="{4D9AFDBF-D355-43E9-B9A1-87673FB2D6FD}" srcOrd="2" destOrd="0" presId="urn:microsoft.com/office/officeart/2005/8/layout/vProcess5"/>
    <dgm:cxn modelId="{0C3A156B-99E2-42EF-BD03-742A353CC45A}" type="presParOf" srcId="{EF974E5C-5662-4F8C-AC97-6CE95CD840F1}" destId="{5030D14D-A215-4779-814E-EF8A244A6BF0}" srcOrd="3" destOrd="0" presId="urn:microsoft.com/office/officeart/2005/8/layout/vProcess5"/>
    <dgm:cxn modelId="{33901C86-A0C1-46A1-8086-3CE427E9DDE3}" type="presParOf" srcId="{EF974E5C-5662-4F8C-AC97-6CE95CD840F1}" destId="{F0C8B11D-D2B5-4264-A030-8A6BC2E4169E}" srcOrd="4" destOrd="0" presId="urn:microsoft.com/office/officeart/2005/8/layout/vProcess5"/>
    <dgm:cxn modelId="{E17F2889-F203-4B49-B1FB-BA7A2551F93A}" type="presParOf" srcId="{EF974E5C-5662-4F8C-AC97-6CE95CD840F1}" destId="{FB56DD34-26DC-4F78-A8A8-9A186E13DF7D}"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877A54-3FE8-4492-948E-831982A2FB4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77B7F13-B0A1-4059-83E9-4ADEA09475FB}">
      <dgm:prSet/>
      <dgm:spPr/>
      <dgm:t>
        <a:bodyPr/>
        <a:lstStyle/>
        <a:p>
          <a:r>
            <a:rPr lang="it-IT" i="1" u="sng" dirty="0">
              <a:solidFill>
                <a:schemeClr val="accent1"/>
              </a:solidFill>
            </a:rPr>
            <a:t>Strategie ad alto prezzo </a:t>
          </a:r>
          <a:r>
            <a:rPr lang="it-IT" dirty="0"/>
            <a:t>(strategie di scrematura) e </a:t>
          </a:r>
          <a:r>
            <a:rPr lang="it-IT" i="1" u="sng" dirty="0">
              <a:solidFill>
                <a:schemeClr val="accent1"/>
              </a:solidFill>
            </a:rPr>
            <a:t>strategie a basso prezzo</a:t>
          </a:r>
          <a:r>
            <a:rPr lang="it-IT" dirty="0">
              <a:solidFill>
                <a:schemeClr val="accent1"/>
              </a:solidFill>
            </a:rPr>
            <a:t> </a:t>
          </a:r>
          <a:r>
            <a:rPr lang="it-IT" dirty="0"/>
            <a:t>(strategie di penetrazione) possono essere appropriate in situazioni diverse. </a:t>
          </a:r>
          <a:endParaRPr lang="en-US" dirty="0"/>
        </a:p>
      </dgm:t>
    </dgm:pt>
    <dgm:pt modelId="{74190421-30C5-4F31-A3D9-3D4EC66C720B}" type="parTrans" cxnId="{5119207B-5ED2-49F8-9EAA-CE5EB0991107}">
      <dgm:prSet/>
      <dgm:spPr/>
      <dgm:t>
        <a:bodyPr/>
        <a:lstStyle/>
        <a:p>
          <a:endParaRPr lang="en-US"/>
        </a:p>
      </dgm:t>
    </dgm:pt>
    <dgm:pt modelId="{81B82818-B183-4E07-89A9-CCE5DEA91A72}" type="sibTrans" cxnId="{5119207B-5ED2-49F8-9EAA-CE5EB0991107}">
      <dgm:prSet/>
      <dgm:spPr/>
      <dgm:t>
        <a:bodyPr/>
        <a:lstStyle/>
        <a:p>
          <a:endParaRPr lang="en-US"/>
        </a:p>
      </dgm:t>
    </dgm:pt>
    <dgm:pt modelId="{5531CE8E-AF40-4F50-BB07-ED5DF625E122}">
      <dgm:prSet/>
      <dgm:spPr/>
      <dgm:t>
        <a:bodyPr/>
        <a:lstStyle/>
        <a:p>
          <a:r>
            <a:rPr lang="it-IT"/>
            <a:t>Una strategia di scrematura è più adatta in situazioni in cui i clienti sono meno sensibili al prezzo, per esempio quando il prodotto fornisce un valore elevato, quando i clienti hanno una grande disponibilità economica e quando subiscono forti pressioni per l'acquisto.</a:t>
          </a:r>
          <a:endParaRPr lang="en-US"/>
        </a:p>
      </dgm:t>
    </dgm:pt>
    <dgm:pt modelId="{2A6CDE30-0BB0-411F-87E2-90A19231F497}" type="parTrans" cxnId="{71869C2D-3EA3-492C-9F67-ADA2D816E1B1}">
      <dgm:prSet/>
      <dgm:spPr/>
      <dgm:t>
        <a:bodyPr/>
        <a:lstStyle/>
        <a:p>
          <a:endParaRPr lang="en-US"/>
        </a:p>
      </dgm:t>
    </dgm:pt>
    <dgm:pt modelId="{060A3881-5157-4FF6-83F5-40D6F3234DBA}" type="sibTrans" cxnId="{71869C2D-3EA3-492C-9F67-ADA2D816E1B1}">
      <dgm:prSet/>
      <dgm:spPr/>
      <dgm:t>
        <a:bodyPr/>
        <a:lstStyle/>
        <a:p>
          <a:endParaRPr lang="en-US"/>
        </a:p>
      </dgm:t>
    </dgm:pt>
    <dgm:pt modelId="{BA9AADAF-716E-422E-9C3B-81B10897CE9A}" type="pres">
      <dgm:prSet presAssocID="{A7877A54-3FE8-4492-948E-831982A2FB45}" presName="hierChild1" presStyleCnt="0">
        <dgm:presLayoutVars>
          <dgm:chPref val="1"/>
          <dgm:dir/>
          <dgm:animOne val="branch"/>
          <dgm:animLvl val="lvl"/>
          <dgm:resizeHandles/>
        </dgm:presLayoutVars>
      </dgm:prSet>
      <dgm:spPr/>
    </dgm:pt>
    <dgm:pt modelId="{D18C7A08-9E62-45ED-A9AE-D99BB9691722}" type="pres">
      <dgm:prSet presAssocID="{877B7F13-B0A1-4059-83E9-4ADEA09475FB}" presName="hierRoot1" presStyleCnt="0"/>
      <dgm:spPr/>
    </dgm:pt>
    <dgm:pt modelId="{067E10C3-9BB7-49EE-98C6-4C80B97A0716}" type="pres">
      <dgm:prSet presAssocID="{877B7F13-B0A1-4059-83E9-4ADEA09475FB}" presName="composite" presStyleCnt="0"/>
      <dgm:spPr/>
    </dgm:pt>
    <dgm:pt modelId="{43F71051-122C-427E-91CB-FA362329B263}" type="pres">
      <dgm:prSet presAssocID="{877B7F13-B0A1-4059-83E9-4ADEA09475FB}" presName="background" presStyleLbl="node0" presStyleIdx="0" presStyleCnt="2"/>
      <dgm:spPr/>
    </dgm:pt>
    <dgm:pt modelId="{43A6BC4C-6853-4382-93B4-3D6BDCF45B9E}" type="pres">
      <dgm:prSet presAssocID="{877B7F13-B0A1-4059-83E9-4ADEA09475FB}" presName="text" presStyleLbl="fgAcc0" presStyleIdx="0" presStyleCnt="2">
        <dgm:presLayoutVars>
          <dgm:chPref val="3"/>
        </dgm:presLayoutVars>
      </dgm:prSet>
      <dgm:spPr/>
    </dgm:pt>
    <dgm:pt modelId="{495E8C39-BDB8-4298-8A11-FB3A3D386030}" type="pres">
      <dgm:prSet presAssocID="{877B7F13-B0A1-4059-83E9-4ADEA09475FB}" presName="hierChild2" presStyleCnt="0"/>
      <dgm:spPr/>
    </dgm:pt>
    <dgm:pt modelId="{8462B152-7539-42B7-A1B4-00A6135CB095}" type="pres">
      <dgm:prSet presAssocID="{5531CE8E-AF40-4F50-BB07-ED5DF625E122}" presName="hierRoot1" presStyleCnt="0"/>
      <dgm:spPr/>
    </dgm:pt>
    <dgm:pt modelId="{705F7087-0989-448C-B3ED-F6ED16B854CE}" type="pres">
      <dgm:prSet presAssocID="{5531CE8E-AF40-4F50-BB07-ED5DF625E122}" presName="composite" presStyleCnt="0"/>
      <dgm:spPr/>
    </dgm:pt>
    <dgm:pt modelId="{D26908D7-7205-44C0-8B9A-3EA9BA3331C8}" type="pres">
      <dgm:prSet presAssocID="{5531CE8E-AF40-4F50-BB07-ED5DF625E122}" presName="background" presStyleLbl="node0" presStyleIdx="1" presStyleCnt="2"/>
      <dgm:spPr/>
    </dgm:pt>
    <dgm:pt modelId="{4F61DAEB-4872-451A-8178-AE273565FD7F}" type="pres">
      <dgm:prSet presAssocID="{5531CE8E-AF40-4F50-BB07-ED5DF625E122}" presName="text" presStyleLbl="fgAcc0" presStyleIdx="1" presStyleCnt="2">
        <dgm:presLayoutVars>
          <dgm:chPref val="3"/>
        </dgm:presLayoutVars>
      </dgm:prSet>
      <dgm:spPr/>
    </dgm:pt>
    <dgm:pt modelId="{8E6F29AF-173F-4AAD-86C0-F087A7F60D81}" type="pres">
      <dgm:prSet presAssocID="{5531CE8E-AF40-4F50-BB07-ED5DF625E122}" presName="hierChild2" presStyleCnt="0"/>
      <dgm:spPr/>
    </dgm:pt>
  </dgm:ptLst>
  <dgm:cxnLst>
    <dgm:cxn modelId="{71869C2D-3EA3-492C-9F67-ADA2D816E1B1}" srcId="{A7877A54-3FE8-4492-948E-831982A2FB45}" destId="{5531CE8E-AF40-4F50-BB07-ED5DF625E122}" srcOrd="1" destOrd="0" parTransId="{2A6CDE30-0BB0-411F-87E2-90A19231F497}" sibTransId="{060A3881-5157-4FF6-83F5-40D6F3234DBA}"/>
    <dgm:cxn modelId="{C5F1B56C-4BC7-444A-B51C-0C67438FF247}" type="presOf" srcId="{A7877A54-3FE8-4492-948E-831982A2FB45}" destId="{BA9AADAF-716E-422E-9C3B-81B10897CE9A}" srcOrd="0" destOrd="0" presId="urn:microsoft.com/office/officeart/2005/8/layout/hierarchy1"/>
    <dgm:cxn modelId="{5119207B-5ED2-49F8-9EAA-CE5EB0991107}" srcId="{A7877A54-3FE8-4492-948E-831982A2FB45}" destId="{877B7F13-B0A1-4059-83E9-4ADEA09475FB}" srcOrd="0" destOrd="0" parTransId="{74190421-30C5-4F31-A3D9-3D4EC66C720B}" sibTransId="{81B82818-B183-4E07-89A9-CCE5DEA91A72}"/>
    <dgm:cxn modelId="{A978DBD9-DF5C-43B9-B33E-0BC9F64433F7}" type="presOf" srcId="{5531CE8E-AF40-4F50-BB07-ED5DF625E122}" destId="{4F61DAEB-4872-451A-8178-AE273565FD7F}" srcOrd="0" destOrd="0" presId="urn:microsoft.com/office/officeart/2005/8/layout/hierarchy1"/>
    <dgm:cxn modelId="{2E7E2BF9-2650-4692-82E4-E78DC953E72E}" type="presOf" srcId="{877B7F13-B0A1-4059-83E9-4ADEA09475FB}" destId="{43A6BC4C-6853-4382-93B4-3D6BDCF45B9E}" srcOrd="0" destOrd="0" presId="urn:microsoft.com/office/officeart/2005/8/layout/hierarchy1"/>
    <dgm:cxn modelId="{49929D27-EBCB-47F4-A479-B72B8EAA88D2}" type="presParOf" srcId="{BA9AADAF-716E-422E-9C3B-81B10897CE9A}" destId="{D18C7A08-9E62-45ED-A9AE-D99BB9691722}" srcOrd="0" destOrd="0" presId="urn:microsoft.com/office/officeart/2005/8/layout/hierarchy1"/>
    <dgm:cxn modelId="{433AE084-9790-4BD1-92B8-BC00C48696FC}" type="presParOf" srcId="{D18C7A08-9E62-45ED-A9AE-D99BB9691722}" destId="{067E10C3-9BB7-49EE-98C6-4C80B97A0716}" srcOrd="0" destOrd="0" presId="urn:microsoft.com/office/officeart/2005/8/layout/hierarchy1"/>
    <dgm:cxn modelId="{5F80D02C-0D8C-4656-A503-63FF690D32AD}" type="presParOf" srcId="{067E10C3-9BB7-49EE-98C6-4C80B97A0716}" destId="{43F71051-122C-427E-91CB-FA362329B263}" srcOrd="0" destOrd="0" presId="urn:microsoft.com/office/officeart/2005/8/layout/hierarchy1"/>
    <dgm:cxn modelId="{A400F8E5-C5E9-4083-A829-A14A50E06D68}" type="presParOf" srcId="{067E10C3-9BB7-49EE-98C6-4C80B97A0716}" destId="{43A6BC4C-6853-4382-93B4-3D6BDCF45B9E}" srcOrd="1" destOrd="0" presId="urn:microsoft.com/office/officeart/2005/8/layout/hierarchy1"/>
    <dgm:cxn modelId="{8DA508AD-66D1-4F55-A9A9-14B6850AEE28}" type="presParOf" srcId="{D18C7A08-9E62-45ED-A9AE-D99BB9691722}" destId="{495E8C39-BDB8-4298-8A11-FB3A3D386030}" srcOrd="1" destOrd="0" presId="urn:microsoft.com/office/officeart/2005/8/layout/hierarchy1"/>
    <dgm:cxn modelId="{44660A6C-B150-4C56-AB08-E80ABA016BDB}" type="presParOf" srcId="{BA9AADAF-716E-422E-9C3B-81B10897CE9A}" destId="{8462B152-7539-42B7-A1B4-00A6135CB095}" srcOrd="1" destOrd="0" presId="urn:microsoft.com/office/officeart/2005/8/layout/hierarchy1"/>
    <dgm:cxn modelId="{05092280-135E-4139-BC6D-6E4585C903CC}" type="presParOf" srcId="{8462B152-7539-42B7-A1B4-00A6135CB095}" destId="{705F7087-0989-448C-B3ED-F6ED16B854CE}" srcOrd="0" destOrd="0" presId="urn:microsoft.com/office/officeart/2005/8/layout/hierarchy1"/>
    <dgm:cxn modelId="{CEF1BC42-7A52-4260-957C-E8AC96E3C338}" type="presParOf" srcId="{705F7087-0989-448C-B3ED-F6ED16B854CE}" destId="{D26908D7-7205-44C0-8B9A-3EA9BA3331C8}" srcOrd="0" destOrd="0" presId="urn:microsoft.com/office/officeart/2005/8/layout/hierarchy1"/>
    <dgm:cxn modelId="{77A6B121-C6B4-40F8-A8B2-2E86F923E3E2}" type="presParOf" srcId="{705F7087-0989-448C-B3ED-F6ED16B854CE}" destId="{4F61DAEB-4872-451A-8178-AE273565FD7F}" srcOrd="1" destOrd="0" presId="urn:microsoft.com/office/officeart/2005/8/layout/hierarchy1"/>
    <dgm:cxn modelId="{1A3FAAE9-82EC-4D07-81FC-BE93D315B62D}" type="presParOf" srcId="{8462B152-7539-42B7-A1B4-00A6135CB095}" destId="{8E6F29AF-173F-4AAD-86C0-F087A7F60D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8DCA98-A3F9-4D77-A565-8EE7A90E65E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54A1D6-A5A8-4969-BBE2-9BBF2637C7DD}">
      <dgm:prSet/>
      <dgm:spPr/>
      <dgm:t>
        <a:bodyPr/>
        <a:lstStyle/>
        <a:p>
          <a:pPr algn="ctr"/>
          <a:r>
            <a:rPr lang="it-IT" dirty="0"/>
            <a:t>Per mercati sensibili ai prezzi, la </a:t>
          </a:r>
          <a:r>
            <a:rPr lang="it-IT" i="1" u="sng" dirty="0">
              <a:solidFill>
                <a:schemeClr val="accent1"/>
              </a:solidFill>
            </a:rPr>
            <a:t>"costruzione" </a:t>
          </a:r>
          <a:r>
            <a:rPr lang="it-IT" dirty="0"/>
            <a:t>di un prodotto significa stabilire un prezzo inferiore a quello della concorrenza. Se i concorrenti alzano i prezzi, anche l'impresa in analisi aumenterà i propri, lentamente. </a:t>
          </a:r>
          <a:endParaRPr lang="en-US" dirty="0"/>
        </a:p>
      </dgm:t>
    </dgm:pt>
    <dgm:pt modelId="{219BA14B-6AF1-494B-8E8B-2A8BA2A8AE44}" type="parTrans" cxnId="{9F446580-827E-4985-A8DA-FAAAAF7ED6E6}">
      <dgm:prSet/>
      <dgm:spPr/>
      <dgm:t>
        <a:bodyPr/>
        <a:lstStyle/>
        <a:p>
          <a:endParaRPr lang="en-US"/>
        </a:p>
      </dgm:t>
    </dgm:pt>
    <dgm:pt modelId="{D9B7DB46-E47A-45A0-A2B3-4EF84008434B}" type="sibTrans" cxnId="{9F446580-827E-4985-A8DA-FAAAAF7ED6E6}">
      <dgm:prSet/>
      <dgm:spPr/>
      <dgm:t>
        <a:bodyPr/>
        <a:lstStyle/>
        <a:p>
          <a:endParaRPr lang="en-US"/>
        </a:p>
      </dgm:t>
    </dgm:pt>
    <dgm:pt modelId="{088E7423-84B0-47C9-B2E1-12BA8C0B9CE4}">
      <dgm:prSet/>
      <dgm:spPr/>
      <dgm:t>
        <a:bodyPr/>
        <a:lstStyle/>
        <a:p>
          <a:pPr algn="ctr"/>
          <a:r>
            <a:rPr lang="it-IT" dirty="0"/>
            <a:t>Per i mercati non sensibili ai prezzi, non esiste una strategia di determinazione dei prezzi di vendita che sia sempre la migliore. Il prezzo in queste circostanze dipende dalla strategia di posizionamento che si considera appropriata per il prodotto.</a:t>
          </a:r>
          <a:endParaRPr lang="en-US" dirty="0"/>
        </a:p>
      </dgm:t>
    </dgm:pt>
    <dgm:pt modelId="{F7A546EC-9D0B-4163-A94C-9ADE8D64E349}" type="parTrans" cxnId="{AD7896DD-F780-44A3-A2A5-6BEDE09E5333}">
      <dgm:prSet/>
      <dgm:spPr/>
      <dgm:t>
        <a:bodyPr/>
        <a:lstStyle/>
        <a:p>
          <a:endParaRPr lang="en-US"/>
        </a:p>
      </dgm:t>
    </dgm:pt>
    <dgm:pt modelId="{BBFF2F00-702C-4F4E-B905-276F81012E8A}" type="sibTrans" cxnId="{AD7896DD-F780-44A3-A2A5-6BEDE09E5333}">
      <dgm:prSet/>
      <dgm:spPr/>
      <dgm:t>
        <a:bodyPr/>
        <a:lstStyle/>
        <a:p>
          <a:endParaRPr lang="en-US"/>
        </a:p>
      </dgm:t>
    </dgm:pt>
    <dgm:pt modelId="{E929A2D9-1E45-4338-BFB1-46CD1A08898F}" type="pres">
      <dgm:prSet presAssocID="{538DCA98-A3F9-4D77-A565-8EE7A90E65EE}" presName="root" presStyleCnt="0">
        <dgm:presLayoutVars>
          <dgm:dir/>
          <dgm:resizeHandles val="exact"/>
        </dgm:presLayoutVars>
      </dgm:prSet>
      <dgm:spPr/>
    </dgm:pt>
    <dgm:pt modelId="{16DF7EED-33D9-427C-B873-17DC1B783883}" type="pres">
      <dgm:prSet presAssocID="{B654A1D6-A5A8-4969-BBE2-9BBF2637C7DD}" presName="compNode" presStyleCnt="0"/>
      <dgm:spPr/>
    </dgm:pt>
    <dgm:pt modelId="{5599A283-2D6A-4A65-8EF6-D8C4D5A7EC87}" type="pres">
      <dgm:prSet presAssocID="{B654A1D6-A5A8-4969-BBE2-9BBF2637C7DD}" presName="bgRect" presStyleLbl="bgShp" presStyleIdx="0" presStyleCnt="2"/>
      <dgm:spPr/>
    </dgm:pt>
    <dgm:pt modelId="{205BB4DC-F2F4-4ACB-9853-951A38A66FF0}" type="pres">
      <dgm:prSet presAssocID="{B654A1D6-A5A8-4969-BBE2-9BBF2637C7D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o"/>
        </a:ext>
      </dgm:extLst>
    </dgm:pt>
    <dgm:pt modelId="{0BE5EEDD-D3FD-42C3-BFDF-1B301C9894B2}" type="pres">
      <dgm:prSet presAssocID="{B654A1D6-A5A8-4969-BBE2-9BBF2637C7DD}" presName="spaceRect" presStyleCnt="0"/>
      <dgm:spPr/>
    </dgm:pt>
    <dgm:pt modelId="{A62985C6-B1E8-4FA2-BB2F-26FE7AE1A514}" type="pres">
      <dgm:prSet presAssocID="{B654A1D6-A5A8-4969-BBE2-9BBF2637C7DD}" presName="parTx" presStyleLbl="revTx" presStyleIdx="0" presStyleCnt="2">
        <dgm:presLayoutVars>
          <dgm:chMax val="0"/>
          <dgm:chPref val="0"/>
        </dgm:presLayoutVars>
      </dgm:prSet>
      <dgm:spPr/>
    </dgm:pt>
    <dgm:pt modelId="{6CD5D771-7318-480F-892D-894E94367ED9}" type="pres">
      <dgm:prSet presAssocID="{D9B7DB46-E47A-45A0-A2B3-4EF84008434B}" presName="sibTrans" presStyleCnt="0"/>
      <dgm:spPr/>
    </dgm:pt>
    <dgm:pt modelId="{1FE61917-2F06-4E65-9B97-3042D564F4A2}" type="pres">
      <dgm:prSet presAssocID="{088E7423-84B0-47C9-B2E1-12BA8C0B9CE4}" presName="compNode" presStyleCnt="0"/>
      <dgm:spPr/>
    </dgm:pt>
    <dgm:pt modelId="{87F2903E-064A-4BEA-A3B3-C398F3E60D24}" type="pres">
      <dgm:prSet presAssocID="{088E7423-84B0-47C9-B2E1-12BA8C0B9CE4}" presName="bgRect" presStyleLbl="bgShp" presStyleIdx="1" presStyleCnt="2"/>
      <dgm:spPr/>
    </dgm:pt>
    <dgm:pt modelId="{59D7CC13-741E-408D-A1BE-4FB25F85EDC3}" type="pres">
      <dgm:prSet presAssocID="{088E7423-84B0-47C9-B2E1-12BA8C0B9CE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Graph with Upward Trend"/>
        </a:ext>
      </dgm:extLst>
    </dgm:pt>
    <dgm:pt modelId="{04B8CBD2-1B98-4F73-8A2D-A5F91824BD90}" type="pres">
      <dgm:prSet presAssocID="{088E7423-84B0-47C9-B2E1-12BA8C0B9CE4}" presName="spaceRect" presStyleCnt="0"/>
      <dgm:spPr/>
    </dgm:pt>
    <dgm:pt modelId="{5002A25D-204D-4D8F-AB4D-B55FC49F20E7}" type="pres">
      <dgm:prSet presAssocID="{088E7423-84B0-47C9-B2E1-12BA8C0B9CE4}" presName="parTx" presStyleLbl="revTx" presStyleIdx="1" presStyleCnt="2">
        <dgm:presLayoutVars>
          <dgm:chMax val="0"/>
          <dgm:chPref val="0"/>
        </dgm:presLayoutVars>
      </dgm:prSet>
      <dgm:spPr/>
    </dgm:pt>
  </dgm:ptLst>
  <dgm:cxnLst>
    <dgm:cxn modelId="{9384D401-0017-419C-960A-3490AC1E547D}" type="presOf" srcId="{B654A1D6-A5A8-4969-BBE2-9BBF2637C7DD}" destId="{A62985C6-B1E8-4FA2-BB2F-26FE7AE1A514}" srcOrd="0" destOrd="0" presId="urn:microsoft.com/office/officeart/2018/2/layout/IconVerticalSolidList"/>
    <dgm:cxn modelId="{28148D7E-69E1-4ED1-AA50-A0EEE7A52B92}" type="presOf" srcId="{538DCA98-A3F9-4D77-A565-8EE7A90E65EE}" destId="{E929A2D9-1E45-4338-BFB1-46CD1A08898F}" srcOrd="0" destOrd="0" presId="urn:microsoft.com/office/officeart/2018/2/layout/IconVerticalSolidList"/>
    <dgm:cxn modelId="{9F446580-827E-4985-A8DA-FAAAAF7ED6E6}" srcId="{538DCA98-A3F9-4D77-A565-8EE7A90E65EE}" destId="{B654A1D6-A5A8-4969-BBE2-9BBF2637C7DD}" srcOrd="0" destOrd="0" parTransId="{219BA14B-6AF1-494B-8E8B-2A8BA2A8AE44}" sibTransId="{D9B7DB46-E47A-45A0-A2B3-4EF84008434B}"/>
    <dgm:cxn modelId="{AD7896DD-F780-44A3-A2A5-6BEDE09E5333}" srcId="{538DCA98-A3F9-4D77-A565-8EE7A90E65EE}" destId="{088E7423-84B0-47C9-B2E1-12BA8C0B9CE4}" srcOrd="1" destOrd="0" parTransId="{F7A546EC-9D0B-4163-A94C-9ADE8D64E349}" sibTransId="{BBFF2F00-702C-4F4E-B905-276F81012E8A}"/>
    <dgm:cxn modelId="{F3BFC2F6-1789-42F3-BA21-B29130855099}" type="presOf" srcId="{088E7423-84B0-47C9-B2E1-12BA8C0B9CE4}" destId="{5002A25D-204D-4D8F-AB4D-B55FC49F20E7}" srcOrd="0" destOrd="0" presId="urn:microsoft.com/office/officeart/2018/2/layout/IconVerticalSolidList"/>
    <dgm:cxn modelId="{21EA32AC-6152-4553-B4F7-680411050E09}" type="presParOf" srcId="{E929A2D9-1E45-4338-BFB1-46CD1A08898F}" destId="{16DF7EED-33D9-427C-B873-17DC1B783883}" srcOrd="0" destOrd="0" presId="urn:microsoft.com/office/officeart/2018/2/layout/IconVerticalSolidList"/>
    <dgm:cxn modelId="{BF6DB383-FBB6-493B-AACA-8F17D5ED8D85}" type="presParOf" srcId="{16DF7EED-33D9-427C-B873-17DC1B783883}" destId="{5599A283-2D6A-4A65-8EF6-D8C4D5A7EC87}" srcOrd="0" destOrd="0" presId="urn:microsoft.com/office/officeart/2018/2/layout/IconVerticalSolidList"/>
    <dgm:cxn modelId="{E4B7B06B-1B89-4584-8567-7D9ACD50E83C}" type="presParOf" srcId="{16DF7EED-33D9-427C-B873-17DC1B783883}" destId="{205BB4DC-F2F4-4ACB-9853-951A38A66FF0}" srcOrd="1" destOrd="0" presId="urn:microsoft.com/office/officeart/2018/2/layout/IconVerticalSolidList"/>
    <dgm:cxn modelId="{4B038D28-C345-43FE-B702-EAE4ED52AB15}" type="presParOf" srcId="{16DF7EED-33D9-427C-B873-17DC1B783883}" destId="{0BE5EEDD-D3FD-42C3-BFDF-1B301C9894B2}" srcOrd="2" destOrd="0" presId="urn:microsoft.com/office/officeart/2018/2/layout/IconVerticalSolidList"/>
    <dgm:cxn modelId="{20B87182-4F87-48D1-992B-AB1651D9FF94}" type="presParOf" srcId="{16DF7EED-33D9-427C-B873-17DC1B783883}" destId="{A62985C6-B1E8-4FA2-BB2F-26FE7AE1A514}" srcOrd="3" destOrd="0" presId="urn:microsoft.com/office/officeart/2018/2/layout/IconVerticalSolidList"/>
    <dgm:cxn modelId="{49AD6F39-6677-4CCB-BB0B-73BE6F1FD477}" type="presParOf" srcId="{E929A2D9-1E45-4338-BFB1-46CD1A08898F}" destId="{6CD5D771-7318-480F-892D-894E94367ED9}" srcOrd="1" destOrd="0" presId="urn:microsoft.com/office/officeart/2018/2/layout/IconVerticalSolidList"/>
    <dgm:cxn modelId="{FA1B608A-73A2-42DF-8A0B-FFB8CDCC3D73}" type="presParOf" srcId="{E929A2D9-1E45-4338-BFB1-46CD1A08898F}" destId="{1FE61917-2F06-4E65-9B97-3042D564F4A2}" srcOrd="2" destOrd="0" presId="urn:microsoft.com/office/officeart/2018/2/layout/IconVerticalSolidList"/>
    <dgm:cxn modelId="{DE353C97-1DC4-407E-AFB8-8C055693F4AC}" type="presParOf" srcId="{1FE61917-2F06-4E65-9B97-3042D564F4A2}" destId="{87F2903E-064A-4BEA-A3B3-C398F3E60D24}" srcOrd="0" destOrd="0" presId="urn:microsoft.com/office/officeart/2018/2/layout/IconVerticalSolidList"/>
    <dgm:cxn modelId="{B65A139A-F081-46F2-8770-28D86E3C5CFE}" type="presParOf" srcId="{1FE61917-2F06-4E65-9B97-3042D564F4A2}" destId="{59D7CC13-741E-408D-A1BE-4FB25F85EDC3}" srcOrd="1" destOrd="0" presId="urn:microsoft.com/office/officeart/2018/2/layout/IconVerticalSolidList"/>
    <dgm:cxn modelId="{1D0294BE-6D3D-47BF-B931-0AD81890B750}" type="presParOf" srcId="{1FE61917-2F06-4E65-9B97-3042D564F4A2}" destId="{04B8CBD2-1B98-4F73-8A2D-A5F91824BD90}" srcOrd="2" destOrd="0" presId="urn:microsoft.com/office/officeart/2018/2/layout/IconVerticalSolidList"/>
    <dgm:cxn modelId="{AD920AAA-E37F-44A1-8ABD-AAA6EC818717}" type="presParOf" srcId="{1FE61917-2F06-4E65-9B97-3042D564F4A2}" destId="{5002A25D-204D-4D8F-AB4D-B55FC49F20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81B73F-948C-4E42-A21B-EA736890C2A5}"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D96C06EF-2D3C-40BA-990D-ADF287B0E49D}">
      <dgm:prSet/>
      <dgm:spPr/>
      <dgm:t>
        <a:bodyPr/>
        <a:lstStyle/>
        <a:p>
          <a:r>
            <a:rPr lang="it-IT"/>
            <a:t>L'obiettivo "raccolta" consiste nel mantenere o nell'aumentare i margini di profitto, anche se le vendite e/o le quote di mercato diminuiscono. Ciò significa </a:t>
          </a:r>
          <a:r>
            <a:rPr lang="it-IT" i="1" u="sng"/>
            <a:t>fissare prezzi elevati. </a:t>
          </a:r>
          <a:endParaRPr lang="en-US"/>
        </a:p>
      </dgm:t>
    </dgm:pt>
    <dgm:pt modelId="{6C5D0E31-3B63-4183-AE88-5B0FEBD1372C}" type="parTrans" cxnId="{9C86EB13-017C-4C77-B20B-703291CA6158}">
      <dgm:prSet/>
      <dgm:spPr/>
      <dgm:t>
        <a:bodyPr/>
        <a:lstStyle/>
        <a:p>
          <a:endParaRPr lang="en-US"/>
        </a:p>
      </dgm:t>
    </dgm:pt>
    <dgm:pt modelId="{457FEA9B-E2FB-49D8-AFEF-BE630BB77064}" type="sibTrans" cxnId="{9C86EB13-017C-4C77-B20B-703291CA6158}">
      <dgm:prSet/>
      <dgm:spPr/>
      <dgm:t>
        <a:bodyPr/>
        <a:lstStyle/>
        <a:p>
          <a:endParaRPr lang="en-US"/>
        </a:p>
      </dgm:t>
    </dgm:pt>
    <dgm:pt modelId="{F1944B6E-A9C5-4EBE-B732-869BC4C98219}">
      <dgm:prSet/>
      <dgm:spPr/>
      <dgm:t>
        <a:bodyPr/>
        <a:lstStyle/>
        <a:p>
          <a:r>
            <a:rPr lang="it-IT"/>
            <a:t>L'azienda sarà più riluttante ad adeguarsi alla riduzione di prezzo per i prodotti "raccolti", piuttosto che per i prodotti "costruiti" o "mantenuti". D'altra parte, si adeguerà rapidamente all'aumento dei prezzi.</a:t>
          </a:r>
          <a:endParaRPr lang="en-US"/>
        </a:p>
      </dgm:t>
    </dgm:pt>
    <dgm:pt modelId="{7B919264-DC17-475F-B637-8CF3BDDB52A2}" type="parTrans" cxnId="{3D509828-743B-4B51-BE58-DA2526D03607}">
      <dgm:prSet/>
      <dgm:spPr/>
      <dgm:t>
        <a:bodyPr/>
        <a:lstStyle/>
        <a:p>
          <a:endParaRPr lang="en-US"/>
        </a:p>
      </dgm:t>
    </dgm:pt>
    <dgm:pt modelId="{F83657A1-F07F-4021-A2AC-596F7A012109}" type="sibTrans" cxnId="{3D509828-743B-4B51-BE58-DA2526D03607}">
      <dgm:prSet/>
      <dgm:spPr/>
      <dgm:t>
        <a:bodyPr/>
        <a:lstStyle/>
        <a:p>
          <a:endParaRPr lang="en-US"/>
        </a:p>
      </dgm:t>
    </dgm:pt>
    <dgm:pt modelId="{D26E6A9D-1193-4320-B955-5CB086A1364A}" type="pres">
      <dgm:prSet presAssocID="{E181B73F-948C-4E42-A21B-EA736890C2A5}" presName="Name0" presStyleCnt="0">
        <dgm:presLayoutVars>
          <dgm:dir/>
          <dgm:animLvl val="lvl"/>
          <dgm:resizeHandles val="exact"/>
        </dgm:presLayoutVars>
      </dgm:prSet>
      <dgm:spPr/>
    </dgm:pt>
    <dgm:pt modelId="{79ACFBB7-85B0-42F0-8C8B-058EE930561A}" type="pres">
      <dgm:prSet presAssocID="{F1944B6E-A9C5-4EBE-B732-869BC4C98219}" presName="boxAndChildren" presStyleCnt="0"/>
      <dgm:spPr/>
    </dgm:pt>
    <dgm:pt modelId="{C22ED48F-E380-4868-A0A8-A4D1E805ECAC}" type="pres">
      <dgm:prSet presAssocID="{F1944B6E-A9C5-4EBE-B732-869BC4C98219}" presName="parentTextBox" presStyleLbl="node1" presStyleIdx="0" presStyleCnt="2"/>
      <dgm:spPr/>
    </dgm:pt>
    <dgm:pt modelId="{76646F38-862C-47ED-891F-68311AC0A72F}" type="pres">
      <dgm:prSet presAssocID="{457FEA9B-E2FB-49D8-AFEF-BE630BB77064}" presName="sp" presStyleCnt="0"/>
      <dgm:spPr/>
    </dgm:pt>
    <dgm:pt modelId="{60770532-37D2-47D0-BAD1-9B0D7FABEA78}" type="pres">
      <dgm:prSet presAssocID="{D96C06EF-2D3C-40BA-990D-ADF287B0E49D}" presName="arrowAndChildren" presStyleCnt="0"/>
      <dgm:spPr/>
    </dgm:pt>
    <dgm:pt modelId="{C633A88A-D74F-4D2B-99A4-20E317F64B0A}" type="pres">
      <dgm:prSet presAssocID="{D96C06EF-2D3C-40BA-990D-ADF287B0E49D}" presName="parentTextArrow" presStyleLbl="node1" presStyleIdx="1" presStyleCnt="2"/>
      <dgm:spPr/>
    </dgm:pt>
  </dgm:ptLst>
  <dgm:cxnLst>
    <dgm:cxn modelId="{9C86EB13-017C-4C77-B20B-703291CA6158}" srcId="{E181B73F-948C-4E42-A21B-EA736890C2A5}" destId="{D96C06EF-2D3C-40BA-990D-ADF287B0E49D}" srcOrd="0" destOrd="0" parTransId="{6C5D0E31-3B63-4183-AE88-5B0FEBD1372C}" sibTransId="{457FEA9B-E2FB-49D8-AFEF-BE630BB77064}"/>
    <dgm:cxn modelId="{3D509828-743B-4B51-BE58-DA2526D03607}" srcId="{E181B73F-948C-4E42-A21B-EA736890C2A5}" destId="{F1944B6E-A9C5-4EBE-B732-869BC4C98219}" srcOrd="1" destOrd="0" parTransId="{7B919264-DC17-475F-B637-8CF3BDDB52A2}" sibTransId="{F83657A1-F07F-4021-A2AC-596F7A012109}"/>
    <dgm:cxn modelId="{04A98833-CC4E-443C-B304-6383104AE9C4}" type="presOf" srcId="{D96C06EF-2D3C-40BA-990D-ADF287B0E49D}" destId="{C633A88A-D74F-4D2B-99A4-20E317F64B0A}" srcOrd="0" destOrd="0" presId="urn:microsoft.com/office/officeart/2005/8/layout/process4"/>
    <dgm:cxn modelId="{D07F393E-BC0B-4255-8D8F-4348551B22BA}" type="presOf" srcId="{E181B73F-948C-4E42-A21B-EA736890C2A5}" destId="{D26E6A9D-1193-4320-B955-5CB086A1364A}" srcOrd="0" destOrd="0" presId="urn:microsoft.com/office/officeart/2005/8/layout/process4"/>
    <dgm:cxn modelId="{91A24091-AC28-42E4-9C4A-17E343B52A11}" type="presOf" srcId="{F1944B6E-A9C5-4EBE-B732-869BC4C98219}" destId="{C22ED48F-E380-4868-A0A8-A4D1E805ECAC}" srcOrd="0" destOrd="0" presId="urn:microsoft.com/office/officeart/2005/8/layout/process4"/>
    <dgm:cxn modelId="{0F605D43-2389-4841-87A1-A16FF069DA30}" type="presParOf" srcId="{D26E6A9D-1193-4320-B955-5CB086A1364A}" destId="{79ACFBB7-85B0-42F0-8C8B-058EE930561A}" srcOrd="0" destOrd="0" presId="urn:microsoft.com/office/officeart/2005/8/layout/process4"/>
    <dgm:cxn modelId="{8B5A2B8B-38F0-42A0-830D-48C61EFA5E22}" type="presParOf" srcId="{79ACFBB7-85B0-42F0-8C8B-058EE930561A}" destId="{C22ED48F-E380-4868-A0A8-A4D1E805ECAC}" srcOrd="0" destOrd="0" presId="urn:microsoft.com/office/officeart/2005/8/layout/process4"/>
    <dgm:cxn modelId="{8F23E55F-3061-45B7-967C-8A6AF64C3E4A}" type="presParOf" srcId="{D26E6A9D-1193-4320-B955-5CB086A1364A}" destId="{76646F38-862C-47ED-891F-68311AC0A72F}" srcOrd="1" destOrd="0" presId="urn:microsoft.com/office/officeart/2005/8/layout/process4"/>
    <dgm:cxn modelId="{6952EFD8-0CFC-4405-B6D1-E7F1435B3E47}" type="presParOf" srcId="{D26E6A9D-1193-4320-B955-5CB086A1364A}" destId="{60770532-37D2-47D0-BAD1-9B0D7FABEA78}" srcOrd="2" destOrd="0" presId="urn:microsoft.com/office/officeart/2005/8/layout/process4"/>
    <dgm:cxn modelId="{1F9AEFC9-6B81-4C94-8358-AB00A8218912}" type="presParOf" srcId="{60770532-37D2-47D0-BAD1-9B0D7FABEA78}" destId="{C633A88A-D74F-4D2B-99A4-20E317F64B0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075E59-6927-4124-BB85-6415F6CA9B40}" type="doc">
      <dgm:prSet loTypeId="urn:microsoft.com/office/officeart/2016/7/layout/BasicProcessNew" loCatId="process" qsTypeId="urn:microsoft.com/office/officeart/2005/8/quickstyle/simple1" qsCatId="simple" csTypeId="urn:microsoft.com/office/officeart/2005/8/colors/accent1_2" csCatId="accent1"/>
      <dgm:spPr/>
      <dgm:t>
        <a:bodyPr/>
        <a:lstStyle/>
        <a:p>
          <a:endParaRPr lang="en-US"/>
        </a:p>
      </dgm:t>
    </dgm:pt>
    <dgm:pt modelId="{72340E26-2B1D-4061-AD76-5B97DF7790D7}">
      <dgm:prSet/>
      <dgm:spPr/>
      <dgm:t>
        <a:bodyPr/>
        <a:lstStyle/>
        <a:p>
          <a:r>
            <a:rPr lang="it-IT"/>
            <a:t>La strategia di marketing internazionale di un'azienda ha un impatto significativo sulle decisioni relative alla determinazione dei prezzi tra le varie sfide che i manager devono affrontare vi è sicuramente quella della cosiddetta </a:t>
          </a:r>
          <a:r>
            <a:rPr lang="it-IT" i="1" u="sng"/>
            <a:t>price escalation</a:t>
          </a:r>
          <a:r>
            <a:rPr lang="it-IT"/>
            <a:t>. </a:t>
          </a:r>
          <a:endParaRPr lang="en-US"/>
        </a:p>
      </dgm:t>
    </dgm:pt>
    <dgm:pt modelId="{303B8A62-74DD-4C48-B232-F52926A93E21}" type="parTrans" cxnId="{41F03B66-F6DA-4A23-B1D2-DC7D92D46CB1}">
      <dgm:prSet/>
      <dgm:spPr/>
      <dgm:t>
        <a:bodyPr/>
        <a:lstStyle/>
        <a:p>
          <a:endParaRPr lang="en-US"/>
        </a:p>
      </dgm:t>
    </dgm:pt>
    <dgm:pt modelId="{5C701F4E-7E0E-4A45-9F58-0E9BB2A35506}" type="sibTrans" cxnId="{41F03B66-F6DA-4A23-B1D2-DC7D92D46CB1}">
      <dgm:prSet/>
      <dgm:spPr/>
      <dgm:t>
        <a:bodyPr/>
        <a:lstStyle/>
        <a:p>
          <a:endParaRPr lang="en-US"/>
        </a:p>
      </dgm:t>
    </dgm:pt>
    <dgm:pt modelId="{78F24BBC-7E20-48C7-8E7A-9684D94820BA}">
      <dgm:prSet/>
      <dgm:spPr/>
      <dgm:t>
        <a:bodyPr/>
        <a:lstStyle/>
        <a:p>
          <a:r>
            <a:rPr lang="it-IT" dirty="0"/>
            <a:t>Con tale espressione si fa riferimento alla lievitazione del prezzo praticato al destinatario ultimo dell'offerta aziendale per effetto dell'allungamento che il canale distributivo subisce quando si opera a livello internazionale. </a:t>
          </a:r>
          <a:endParaRPr lang="en-US" dirty="0"/>
        </a:p>
      </dgm:t>
    </dgm:pt>
    <dgm:pt modelId="{91F5A94F-6699-42ED-8903-4702C76E4D02}" type="parTrans" cxnId="{021007C6-005F-41A8-B3DC-5A193D803969}">
      <dgm:prSet/>
      <dgm:spPr/>
      <dgm:t>
        <a:bodyPr/>
        <a:lstStyle/>
        <a:p>
          <a:endParaRPr lang="en-US"/>
        </a:p>
      </dgm:t>
    </dgm:pt>
    <dgm:pt modelId="{634C6090-E6A2-4ACA-836C-A84F920BD013}" type="sibTrans" cxnId="{021007C6-005F-41A8-B3DC-5A193D803969}">
      <dgm:prSet/>
      <dgm:spPr/>
      <dgm:t>
        <a:bodyPr/>
        <a:lstStyle/>
        <a:p>
          <a:endParaRPr lang="en-US"/>
        </a:p>
      </dgm:t>
    </dgm:pt>
    <dgm:pt modelId="{A8AA8FFE-E849-4332-87E1-05B3E5EA0586}" type="pres">
      <dgm:prSet presAssocID="{3C075E59-6927-4124-BB85-6415F6CA9B40}" presName="Name0" presStyleCnt="0">
        <dgm:presLayoutVars>
          <dgm:dir/>
          <dgm:resizeHandles val="exact"/>
        </dgm:presLayoutVars>
      </dgm:prSet>
      <dgm:spPr/>
    </dgm:pt>
    <dgm:pt modelId="{0B04245E-FFD1-4812-8330-EC5351D7A04F}" type="pres">
      <dgm:prSet presAssocID="{72340E26-2B1D-4061-AD76-5B97DF7790D7}" presName="node" presStyleLbl="node1" presStyleIdx="0" presStyleCnt="3">
        <dgm:presLayoutVars>
          <dgm:bulletEnabled val="1"/>
        </dgm:presLayoutVars>
      </dgm:prSet>
      <dgm:spPr/>
    </dgm:pt>
    <dgm:pt modelId="{42FE9D6C-A17D-48C9-9F55-CD5CAAD02E34}" type="pres">
      <dgm:prSet presAssocID="{5C701F4E-7E0E-4A45-9F58-0E9BB2A35506}" presName="sibTransSpacerBeforeConnector" presStyleCnt="0"/>
      <dgm:spPr/>
    </dgm:pt>
    <dgm:pt modelId="{AEE65132-5899-4135-B17B-EE44A13453F0}" type="pres">
      <dgm:prSet presAssocID="{5C701F4E-7E0E-4A45-9F58-0E9BB2A35506}" presName="sibTrans" presStyleLbl="node1" presStyleIdx="1" presStyleCnt="3"/>
      <dgm:spPr/>
    </dgm:pt>
    <dgm:pt modelId="{4258187A-1EE5-4503-84EC-AE8F1149EB3B}" type="pres">
      <dgm:prSet presAssocID="{5C701F4E-7E0E-4A45-9F58-0E9BB2A35506}" presName="sibTransSpacerAfterConnector" presStyleCnt="0"/>
      <dgm:spPr/>
    </dgm:pt>
    <dgm:pt modelId="{B3DB35C8-85E9-41C7-AA90-93AEA0678F51}" type="pres">
      <dgm:prSet presAssocID="{78F24BBC-7E20-48C7-8E7A-9684D94820BA}" presName="node" presStyleLbl="node1" presStyleIdx="2" presStyleCnt="3">
        <dgm:presLayoutVars>
          <dgm:bulletEnabled val="1"/>
        </dgm:presLayoutVars>
      </dgm:prSet>
      <dgm:spPr/>
    </dgm:pt>
  </dgm:ptLst>
  <dgm:cxnLst>
    <dgm:cxn modelId="{8A0DC31A-BB2C-4FCD-A4BD-EAB9CAA9500F}" type="presOf" srcId="{5C701F4E-7E0E-4A45-9F58-0E9BB2A35506}" destId="{AEE65132-5899-4135-B17B-EE44A13453F0}" srcOrd="0" destOrd="0" presId="urn:microsoft.com/office/officeart/2016/7/layout/BasicProcessNew"/>
    <dgm:cxn modelId="{B18FCE28-236D-4E13-8993-78375EBC34EA}" type="presOf" srcId="{3C075E59-6927-4124-BB85-6415F6CA9B40}" destId="{A8AA8FFE-E849-4332-87E1-05B3E5EA0586}" srcOrd="0" destOrd="0" presId="urn:microsoft.com/office/officeart/2016/7/layout/BasicProcessNew"/>
    <dgm:cxn modelId="{A0836329-9D22-4A2C-B626-347B0831FCF3}" type="presOf" srcId="{78F24BBC-7E20-48C7-8E7A-9684D94820BA}" destId="{B3DB35C8-85E9-41C7-AA90-93AEA0678F51}" srcOrd="0" destOrd="0" presId="urn:microsoft.com/office/officeart/2016/7/layout/BasicProcessNew"/>
    <dgm:cxn modelId="{0C993B3A-E04C-4595-9954-FB9DDD3DE7B9}" type="presOf" srcId="{72340E26-2B1D-4061-AD76-5B97DF7790D7}" destId="{0B04245E-FFD1-4812-8330-EC5351D7A04F}" srcOrd="0" destOrd="0" presId="urn:microsoft.com/office/officeart/2016/7/layout/BasicProcessNew"/>
    <dgm:cxn modelId="{41F03B66-F6DA-4A23-B1D2-DC7D92D46CB1}" srcId="{3C075E59-6927-4124-BB85-6415F6CA9B40}" destId="{72340E26-2B1D-4061-AD76-5B97DF7790D7}" srcOrd="0" destOrd="0" parTransId="{303B8A62-74DD-4C48-B232-F52926A93E21}" sibTransId="{5C701F4E-7E0E-4A45-9F58-0E9BB2A35506}"/>
    <dgm:cxn modelId="{021007C6-005F-41A8-B3DC-5A193D803969}" srcId="{3C075E59-6927-4124-BB85-6415F6CA9B40}" destId="{78F24BBC-7E20-48C7-8E7A-9684D94820BA}" srcOrd="1" destOrd="0" parTransId="{91F5A94F-6699-42ED-8903-4702C76E4D02}" sibTransId="{634C6090-E6A2-4ACA-836C-A84F920BD013}"/>
    <dgm:cxn modelId="{1DDA6825-0ABE-402E-AF6D-4BB929157ECD}" type="presParOf" srcId="{A8AA8FFE-E849-4332-87E1-05B3E5EA0586}" destId="{0B04245E-FFD1-4812-8330-EC5351D7A04F}" srcOrd="0" destOrd="0" presId="urn:microsoft.com/office/officeart/2016/7/layout/BasicProcessNew"/>
    <dgm:cxn modelId="{9EA01884-8428-4A1E-8249-ED60B9F1472A}" type="presParOf" srcId="{A8AA8FFE-E849-4332-87E1-05B3E5EA0586}" destId="{42FE9D6C-A17D-48C9-9F55-CD5CAAD02E34}" srcOrd="1" destOrd="0" presId="urn:microsoft.com/office/officeart/2016/7/layout/BasicProcessNew"/>
    <dgm:cxn modelId="{9C1FE116-F3DF-4399-B261-AC736ACF8101}" type="presParOf" srcId="{A8AA8FFE-E849-4332-87E1-05B3E5EA0586}" destId="{AEE65132-5899-4135-B17B-EE44A13453F0}" srcOrd="2" destOrd="0" presId="urn:microsoft.com/office/officeart/2016/7/layout/BasicProcessNew"/>
    <dgm:cxn modelId="{AF0DED84-9DA3-4BB6-801F-A0E36EC6C479}" type="presParOf" srcId="{A8AA8FFE-E849-4332-87E1-05B3E5EA0586}" destId="{4258187A-1EE5-4503-84EC-AE8F1149EB3B}" srcOrd="3" destOrd="0" presId="urn:microsoft.com/office/officeart/2016/7/layout/BasicProcessNew"/>
    <dgm:cxn modelId="{0714AC10-7320-4151-A0DB-441158CA647D}" type="presParOf" srcId="{A8AA8FFE-E849-4332-87E1-05B3E5EA0586}" destId="{B3DB35C8-85E9-41C7-AA90-93AEA0678F51}" srcOrd="4"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4D98E-1A91-4A3E-93AA-54BE24482181}">
      <dsp:nvSpPr>
        <dsp:cNvPr id="0" name=""/>
        <dsp:cNvSpPr/>
      </dsp:nvSpPr>
      <dsp:spPr>
        <a:xfrm>
          <a:off x="0" y="616"/>
          <a:ext cx="10624200"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FBC017-8260-4AF4-AE9B-330E0A1A3676}">
      <dsp:nvSpPr>
        <dsp:cNvPr id="0" name=""/>
        <dsp:cNvSpPr/>
      </dsp:nvSpPr>
      <dsp:spPr>
        <a:xfrm>
          <a:off x="436480" y="325271"/>
          <a:ext cx="793601" cy="793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B06B87-9B51-4251-9B66-BF9FBDB02285}">
      <dsp:nvSpPr>
        <dsp:cNvPr id="0" name=""/>
        <dsp:cNvSpPr/>
      </dsp:nvSpPr>
      <dsp:spPr>
        <a:xfrm>
          <a:off x="1666563" y="616"/>
          <a:ext cx="8957636"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ctr" defTabSz="889000">
            <a:lnSpc>
              <a:spcPct val="90000"/>
            </a:lnSpc>
            <a:spcBef>
              <a:spcPct val="0"/>
            </a:spcBef>
            <a:spcAft>
              <a:spcPct val="35000"/>
            </a:spcAft>
            <a:buNone/>
          </a:pPr>
          <a:r>
            <a:rPr lang="it-IT" sz="2000" kern="1200" dirty="0"/>
            <a:t>Ma i clienti in difficoltà economiche a causa di un periodo di recessione potrebbero non essere disposti ad accettare l'aumento dei prezzi e quindi decidere di consumare meno, riducendo così le vendite per le imprese. </a:t>
          </a:r>
          <a:endParaRPr lang="en-US" sz="2000" kern="1200" dirty="0"/>
        </a:p>
      </dsp:txBody>
      <dsp:txXfrm>
        <a:off x="1666563" y="616"/>
        <a:ext cx="8957636" cy="1442911"/>
      </dsp:txXfrm>
    </dsp:sp>
    <dsp:sp modelId="{6794F336-F403-43AD-B20A-33FCDB2082F3}">
      <dsp:nvSpPr>
        <dsp:cNvPr id="0" name=""/>
        <dsp:cNvSpPr/>
      </dsp:nvSpPr>
      <dsp:spPr>
        <a:xfrm>
          <a:off x="0" y="1804256"/>
          <a:ext cx="10624200"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8BA4E7-927F-4EFD-A293-B3F24C6614FF}">
      <dsp:nvSpPr>
        <dsp:cNvPr id="0" name=""/>
        <dsp:cNvSpPr/>
      </dsp:nvSpPr>
      <dsp:spPr>
        <a:xfrm>
          <a:off x="436480" y="2128911"/>
          <a:ext cx="793601" cy="793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706A22-10FD-4DB6-B488-8CFF694055F3}">
      <dsp:nvSpPr>
        <dsp:cNvPr id="0" name=""/>
        <dsp:cNvSpPr/>
      </dsp:nvSpPr>
      <dsp:spPr>
        <a:xfrm>
          <a:off x="1666563" y="1804256"/>
          <a:ext cx="8957636"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ctr" defTabSz="889000">
            <a:lnSpc>
              <a:spcPct val="90000"/>
            </a:lnSpc>
            <a:spcBef>
              <a:spcPct val="0"/>
            </a:spcBef>
            <a:spcAft>
              <a:spcPct val="35000"/>
            </a:spcAft>
            <a:buNone/>
          </a:pPr>
          <a:r>
            <a:rPr lang="it-IT" sz="2000" kern="1200" dirty="0"/>
            <a:t>Le decisioni volte a determinare i prezzi di vendita devono tener conto anche di quelli offerti dai concorrenti per prodotti alternativi e sostituti potenziali. </a:t>
          </a:r>
          <a:endParaRPr lang="en-US" sz="2000" kern="1200" dirty="0"/>
        </a:p>
      </dsp:txBody>
      <dsp:txXfrm>
        <a:off x="1666563" y="1804256"/>
        <a:ext cx="8957636" cy="1442911"/>
      </dsp:txXfrm>
    </dsp:sp>
    <dsp:sp modelId="{9DBDF64C-2529-4409-A5D4-B81C38FDF152}">
      <dsp:nvSpPr>
        <dsp:cNvPr id="0" name=""/>
        <dsp:cNvSpPr/>
      </dsp:nvSpPr>
      <dsp:spPr>
        <a:xfrm>
          <a:off x="0" y="3607896"/>
          <a:ext cx="10624200"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7AC212-4F31-47B5-91B5-A626F7180790}">
      <dsp:nvSpPr>
        <dsp:cNvPr id="0" name=""/>
        <dsp:cNvSpPr/>
      </dsp:nvSpPr>
      <dsp:spPr>
        <a:xfrm>
          <a:off x="436480" y="3932551"/>
          <a:ext cx="793601" cy="793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F41AFA-E855-4BCF-9D64-C78DA798D272}">
      <dsp:nvSpPr>
        <dsp:cNvPr id="0" name=""/>
        <dsp:cNvSpPr/>
      </dsp:nvSpPr>
      <dsp:spPr>
        <a:xfrm>
          <a:off x="1666563" y="3607896"/>
          <a:ext cx="8957636"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ctr" defTabSz="889000">
            <a:lnSpc>
              <a:spcPct val="90000"/>
            </a:lnSpc>
            <a:spcBef>
              <a:spcPct val="0"/>
            </a:spcBef>
            <a:spcAft>
              <a:spcPct val="35000"/>
            </a:spcAft>
            <a:buNone/>
          </a:pPr>
          <a:r>
            <a:rPr lang="it-IT" sz="2000" kern="1200" dirty="0"/>
            <a:t>Alcune imprese, infine, possono cercare di differenziarsi in base ai prezzi che applicano e, quindi, tenderanno a difendere la propria posizione in modo aggressivo. Tutti questi fattori devono essere considerati per soppesare </a:t>
          </a:r>
          <a:r>
            <a:rPr lang="it-IT" sz="2000" i="1" u="sng" kern="1200" dirty="0">
              <a:solidFill>
                <a:schemeClr val="accent1"/>
              </a:solidFill>
            </a:rPr>
            <a:t>il rapporto tra il prezzo e il profitto.</a:t>
          </a:r>
          <a:endParaRPr lang="en-US" sz="2000" kern="1200" dirty="0">
            <a:solidFill>
              <a:schemeClr val="accent1"/>
            </a:solidFill>
          </a:endParaRPr>
        </a:p>
      </dsp:txBody>
      <dsp:txXfrm>
        <a:off x="1666563" y="3607896"/>
        <a:ext cx="8957636" cy="14429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AF5D8-2A41-4FF8-A4F0-40136D202E84}">
      <dsp:nvSpPr>
        <dsp:cNvPr id="0" name=""/>
        <dsp:cNvSpPr/>
      </dsp:nvSpPr>
      <dsp:spPr>
        <a:xfrm>
          <a:off x="0" y="678006"/>
          <a:ext cx="6797675" cy="20533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Nella maggior parte dei casi, le circostanze che portano un'azienda a non reagire alle mosse della concorrenza in materia di prezzi sono opposte a quelle citate sopra. Un'impresa ignorerà gli aumenti di prezzo quando i costi sono stabili o in calo, ovvero quando non vi sono pressioni sui costi che impongono un aumento generale dei prezzi. </a:t>
          </a:r>
          <a:endParaRPr lang="en-US" sz="2000" kern="1200" dirty="0"/>
        </a:p>
      </dsp:txBody>
      <dsp:txXfrm>
        <a:off x="100236" y="778242"/>
        <a:ext cx="6597203" cy="1852878"/>
      </dsp:txXfrm>
    </dsp:sp>
    <dsp:sp modelId="{763F940A-8C62-4574-8396-BDD94277462E}">
      <dsp:nvSpPr>
        <dsp:cNvPr id="0" name=""/>
        <dsp:cNvSpPr/>
      </dsp:nvSpPr>
      <dsp:spPr>
        <a:xfrm>
          <a:off x="0" y="2918556"/>
          <a:ext cx="6797675" cy="2053350"/>
        </a:xfrm>
        <a:prstGeom prst="roundRect">
          <a:avLst/>
        </a:prstGeom>
        <a:solidFill>
          <a:schemeClr val="accent2">
            <a:hueOff val="-1446200"/>
            <a:satOff val="-992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In una situazione di eccesso di offerta, un'azienda può considerare che aumentare i prezzi possa potenzialmente rendere meno competitivo il </a:t>
          </a:r>
          <a:r>
            <a:rPr lang="it-IT" sz="2000" i="1" kern="1200" dirty="0"/>
            <a:t>first </a:t>
          </a:r>
          <a:r>
            <a:rPr lang="it-IT" sz="2000" i="1" kern="1200" dirty="0" err="1"/>
            <a:t>mover</a:t>
          </a:r>
          <a:r>
            <a:rPr lang="it-IT" sz="2000" i="1" kern="1200" dirty="0"/>
            <a:t> </a:t>
          </a:r>
          <a:r>
            <a:rPr lang="it-IT" sz="2000" kern="1200" dirty="0"/>
            <a:t>e quindi può scegliere di non contrastare l'aumento, in particolare quando i clienti sono sensibili al prezzo.</a:t>
          </a:r>
          <a:endParaRPr lang="en-US" sz="2000" kern="1200" dirty="0"/>
        </a:p>
      </dsp:txBody>
      <dsp:txXfrm>
        <a:off x="100236" y="3018792"/>
        <a:ext cx="6597203" cy="18528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EF599-E4B6-4254-8808-5C0D51F546E5}">
      <dsp:nvSpPr>
        <dsp:cNvPr id="0" name=""/>
        <dsp:cNvSpPr/>
      </dsp:nvSpPr>
      <dsp:spPr>
        <a:xfrm>
          <a:off x="1339" y="356460"/>
          <a:ext cx="4701480" cy="298544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6EADE-99D6-45E0-8A65-22B6A32AA098}">
      <dsp:nvSpPr>
        <dsp:cNvPr id="0" name=""/>
        <dsp:cNvSpPr/>
      </dsp:nvSpPr>
      <dsp:spPr>
        <a:xfrm>
          <a:off x="523726" y="852727"/>
          <a:ext cx="4701480" cy="298544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Un aspetto interessante di molte imprese operanti a basso prezzo è il loro livello di redditività. A parte l'attenzione ai costi, uno dei motivi principali del loro successo è ravvisabile in un approccio flessibile ai prezzi, noto come </a:t>
          </a:r>
          <a:r>
            <a:rPr lang="it-IT" sz="1600" i="1" u="sng" kern="1200" dirty="0">
              <a:solidFill>
                <a:schemeClr val="accent1"/>
              </a:solidFill>
            </a:rPr>
            <a:t>determinazione dinamica dei prezzi</a:t>
          </a:r>
          <a:r>
            <a:rPr lang="it-IT" sz="1600" kern="1200" dirty="0">
              <a:solidFill>
                <a:schemeClr val="accent1"/>
              </a:solidFill>
            </a:rPr>
            <a:t>. </a:t>
          </a:r>
          <a:r>
            <a:rPr lang="it-IT" sz="1600" kern="1200" dirty="0"/>
            <a:t>Ciò significa che i prezzi sono modificati e adattati continuamente, sia sulla base della domanda effettiva, sia sulla base della domanda potenziale. </a:t>
          </a:r>
          <a:endParaRPr lang="en-US" sz="1600" kern="1200" dirty="0"/>
        </a:p>
      </dsp:txBody>
      <dsp:txXfrm>
        <a:off x="611167" y="940168"/>
        <a:ext cx="4526598" cy="2810558"/>
      </dsp:txXfrm>
    </dsp:sp>
    <dsp:sp modelId="{0B2A64C5-07B8-45F8-A426-6411D8AA3571}">
      <dsp:nvSpPr>
        <dsp:cNvPr id="0" name=""/>
        <dsp:cNvSpPr/>
      </dsp:nvSpPr>
      <dsp:spPr>
        <a:xfrm>
          <a:off x="5747593" y="356460"/>
          <a:ext cx="4701480" cy="298544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ABE61A-291A-453C-83A2-669FA269DC36}">
      <dsp:nvSpPr>
        <dsp:cNvPr id="0" name=""/>
        <dsp:cNvSpPr/>
      </dsp:nvSpPr>
      <dsp:spPr>
        <a:xfrm>
          <a:off x="6269980" y="852727"/>
          <a:ext cx="4701480" cy="298544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Quindi, mentre i prezzi di alcuni voli possono essere economici, quelli di altri voli, nonostante siano erogati dalla stessa impresa, possono essere elevati se coincidono con periodi di vacanza o con eventi sportivi importanti. Inoltre, se la domanda di un certo volo aumenta rapidamente per un motivo qualsiasi, i prezzi vengono rivisti con la stessa rapidità verso l'alto. Utilizzando la tecnologia e monitorando attentamente l'andamento della domanda, molti operatori low cost dimostrano di avere un approccio al prezzo molto flessibile.</a:t>
          </a:r>
          <a:endParaRPr lang="en-US" sz="1600" kern="1200"/>
        </a:p>
      </dsp:txBody>
      <dsp:txXfrm>
        <a:off x="6357421" y="940168"/>
        <a:ext cx="4526598" cy="2810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4C73B-FCE4-4F1B-8307-E6391E168065}">
      <dsp:nvSpPr>
        <dsp:cNvPr id="0" name=""/>
        <dsp:cNvSpPr/>
      </dsp:nvSpPr>
      <dsp:spPr>
        <a:xfrm>
          <a:off x="0" y="14688"/>
          <a:ext cx="10638045" cy="19047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Quindi, il primo problema di determinare i prezzi di vendita basandosi sui costi è che </a:t>
          </a:r>
          <a:r>
            <a:rPr lang="it-IT" sz="2200" i="1" u="sng" kern="1200" dirty="0"/>
            <a:t>i prezzi tendono ad aumentare in risposta al calo delle vendite.  </a:t>
          </a:r>
          <a:r>
            <a:rPr lang="it-IT" sz="2200" kern="1200" dirty="0"/>
            <a:t>Il secondo problema è che </a:t>
          </a:r>
          <a:r>
            <a:rPr lang="it-IT" sz="2200" i="1" u="sng" kern="1200" dirty="0"/>
            <a:t>la procedura è illogica perché si stimano le vendite prima di fissare il prezzo.  </a:t>
          </a:r>
          <a:r>
            <a:rPr lang="it-IT" sz="2200" kern="1200" dirty="0"/>
            <a:t>Il terzo problema è che </a:t>
          </a:r>
          <a:r>
            <a:rPr lang="it-IT" sz="2200" i="1" u="sng" kern="1200" dirty="0"/>
            <a:t>l'attenzione è concentrata sui costi interni piuttosto che sulla disponibilità a pagare da parte del cliente.</a:t>
          </a:r>
          <a:r>
            <a:rPr lang="it-IT" sz="2200" kern="1200" dirty="0"/>
            <a:t> </a:t>
          </a:r>
          <a:endParaRPr lang="en-US" sz="2200" kern="1200" dirty="0"/>
        </a:p>
      </dsp:txBody>
      <dsp:txXfrm>
        <a:off x="92983" y="107671"/>
        <a:ext cx="10452079" cy="1718794"/>
      </dsp:txXfrm>
    </dsp:sp>
    <dsp:sp modelId="{5D85EDF8-75AB-4D99-8EC7-8D95B069DD00}">
      <dsp:nvSpPr>
        <dsp:cNvPr id="0" name=""/>
        <dsp:cNvSpPr/>
      </dsp:nvSpPr>
      <dsp:spPr>
        <a:xfrm>
          <a:off x="0" y="1982808"/>
          <a:ext cx="10638045" cy="1904760"/>
        </a:xfrm>
        <a:prstGeom prst="roundRect">
          <a:avLst/>
        </a:prstGeom>
        <a:solidFill>
          <a:schemeClr val="accent5">
            <a:hueOff val="787450"/>
            <a:satOff val="42288"/>
            <a:lumOff val="-1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Infine, potrebbe esserci un problema tecnico </a:t>
          </a:r>
          <a:r>
            <a:rPr lang="it-IT" sz="2200" i="1" u="sng" kern="1200" dirty="0"/>
            <a:t>nell'assegnazione delle spese generali nelle aziende multiprodotto</a:t>
          </a:r>
          <a:r>
            <a:rPr lang="it-IT" sz="2200" kern="1200" dirty="0"/>
            <a:t>. Tuttavia, l'approccio basato sui costi è molto diffuso nella pratica perché i vantaggi che ne conseguono sono altrettanto significativi. Il principale vantaggio di questo approccio è infatti quello di </a:t>
          </a:r>
          <a:r>
            <a:rPr lang="it-IT" sz="2200" i="1" u="sng" kern="1200" dirty="0"/>
            <a:t>fornire un'indicazione del prezzo minimo necessario per realizzare un profitto.</a:t>
          </a:r>
          <a:endParaRPr lang="en-US" sz="2200" kern="1200" dirty="0"/>
        </a:p>
      </dsp:txBody>
      <dsp:txXfrm>
        <a:off x="92983" y="2075791"/>
        <a:ext cx="10452079" cy="1718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67A10-6851-4FC5-8805-568250FA14AB}">
      <dsp:nvSpPr>
        <dsp:cNvPr id="0" name=""/>
        <dsp:cNvSpPr/>
      </dsp:nvSpPr>
      <dsp:spPr>
        <a:xfrm>
          <a:off x="0" y="0"/>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102916-60B8-4FF4-83BA-2CFFE77F9EA4}">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it-IT" sz="2800" kern="1200" dirty="0"/>
            <a:t>Si possono determinare i prezzi di vendita in base alla concorrenza in uno dei seguenti tre modi:</a:t>
          </a:r>
          <a:endParaRPr lang="en-US" sz="2800" kern="1200" dirty="0"/>
        </a:p>
      </dsp:txBody>
      <dsp:txXfrm>
        <a:off x="0" y="0"/>
        <a:ext cx="6797675" cy="1412477"/>
      </dsp:txXfrm>
    </dsp:sp>
    <dsp:sp modelId="{CAE1DB4F-17F4-48E0-8D7C-F7D394756820}">
      <dsp:nvSpPr>
        <dsp:cNvPr id="0" name=""/>
        <dsp:cNvSpPr/>
      </dsp:nvSpPr>
      <dsp:spPr>
        <a:xfrm>
          <a:off x="0" y="1412478"/>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778669-1D8E-4771-B631-554A9B0213C1}">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it-IT" sz="2800" kern="1200" dirty="0">
              <a:solidFill>
                <a:schemeClr val="accent1"/>
              </a:solidFill>
            </a:rPr>
            <a:t>1. </a:t>
          </a:r>
          <a:r>
            <a:rPr lang="it-IT" sz="2800" kern="1200" dirty="0"/>
            <a:t>le aziende seguono i prezzi applicati dai principali competitor;</a:t>
          </a:r>
          <a:endParaRPr lang="en-US" sz="2800" kern="1200" dirty="0"/>
        </a:p>
      </dsp:txBody>
      <dsp:txXfrm>
        <a:off x="0" y="1412477"/>
        <a:ext cx="6797675" cy="1412477"/>
      </dsp:txXfrm>
    </dsp:sp>
    <dsp:sp modelId="{86BBE851-EC27-4B9D-A61E-ECB97DD0002B}">
      <dsp:nvSpPr>
        <dsp:cNvPr id="0" name=""/>
        <dsp:cNvSpPr/>
      </dsp:nvSpPr>
      <dsp:spPr>
        <a:xfrm>
          <a:off x="0" y="2824956"/>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6EC0C-8455-41D3-B975-4F5E21C5E24B}">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it-IT" sz="2800" kern="1200" dirty="0">
              <a:solidFill>
                <a:schemeClr val="accent1"/>
              </a:solidFill>
            </a:rPr>
            <a:t>2. </a:t>
          </a:r>
          <a:r>
            <a:rPr lang="it-IT" sz="2800" kern="1200" dirty="0"/>
            <a:t>i produttori applicano il prezzo in corso;</a:t>
          </a:r>
          <a:endParaRPr lang="en-US" sz="2800" kern="1200" dirty="0"/>
        </a:p>
      </dsp:txBody>
      <dsp:txXfrm>
        <a:off x="0" y="2824955"/>
        <a:ext cx="6797675" cy="1412477"/>
      </dsp:txXfrm>
    </dsp:sp>
    <dsp:sp modelId="{E63F994D-32CA-4AB6-8A2F-570D06EEF5E6}">
      <dsp:nvSpPr>
        <dsp:cNvPr id="0" name=""/>
        <dsp:cNvSpPr/>
      </dsp:nvSpPr>
      <dsp:spPr>
        <a:xfrm>
          <a:off x="0" y="4237434"/>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FCDA2-BA32-40BD-8A56-A041A5B69D2D}">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it-IT" sz="2800" kern="1200" dirty="0">
              <a:solidFill>
                <a:schemeClr val="accent1"/>
              </a:solidFill>
            </a:rPr>
            <a:t>3. </a:t>
          </a:r>
          <a:r>
            <a:rPr lang="it-IT" sz="2800" kern="1200" dirty="0"/>
            <a:t>i contratti vengono assegnati tramite una gara d'appalto.</a:t>
          </a:r>
          <a:endParaRPr lang="en-US" sz="2800" kern="1200" dirty="0"/>
        </a:p>
      </dsp:txBody>
      <dsp:txXfrm>
        <a:off x="0" y="4237433"/>
        <a:ext cx="6797675" cy="1412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DA9DA-4A64-4133-A379-101A298167F4}">
      <dsp:nvSpPr>
        <dsp:cNvPr id="0" name=""/>
        <dsp:cNvSpPr/>
      </dsp:nvSpPr>
      <dsp:spPr>
        <a:xfrm>
          <a:off x="0" y="678006"/>
          <a:ext cx="6797675" cy="20533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i="1" u="sng" kern="1200" dirty="0"/>
            <a:t>Primo</a:t>
          </a:r>
          <a:r>
            <a:rPr lang="it-IT" sz="2000" kern="1200" dirty="0"/>
            <a:t>, non tiene conto degli eventuali vantaggi differenziali che l'impresa può avere e che possono giustificare il fatto di applicare un prezzo più elevato rispetto alla concorrenza. Come abbiamo visto, creare un vantaggio differenziale è un’attività di marketing fondamentale e le aziende dovrebbero cercare di raccogliere i frutti di questo investimento. </a:t>
          </a:r>
          <a:endParaRPr lang="en-US" sz="2000" kern="1200" dirty="0"/>
        </a:p>
      </dsp:txBody>
      <dsp:txXfrm>
        <a:off x="100236" y="778242"/>
        <a:ext cx="6597203" cy="1852878"/>
      </dsp:txXfrm>
    </dsp:sp>
    <dsp:sp modelId="{A0592DA8-0F3D-4645-957C-F23139F1DCF3}">
      <dsp:nvSpPr>
        <dsp:cNvPr id="0" name=""/>
        <dsp:cNvSpPr/>
      </dsp:nvSpPr>
      <dsp:spPr>
        <a:xfrm>
          <a:off x="0" y="2918556"/>
          <a:ext cx="6797675" cy="2053350"/>
        </a:xfrm>
        <a:prstGeom prst="roundRect">
          <a:avLst/>
        </a:prstGeom>
        <a:solidFill>
          <a:schemeClr val="accent2">
            <a:hueOff val="-1446200"/>
            <a:satOff val="-992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i="1" u="sng" kern="1200" dirty="0"/>
            <a:t>Secondo</a:t>
          </a:r>
          <a:r>
            <a:rPr lang="it-IT" sz="2000" kern="1200" dirty="0"/>
            <a:t>, come indicato precedentemente, determinare prezzi di vendita in base alla concorrenza, è rischioso laddove la posizione dell'impresa riguardo ai costi sia meno stabile rispetto a quella dei suoi concorrenti.</a:t>
          </a:r>
          <a:endParaRPr lang="en-US" sz="2000" kern="1200" dirty="0"/>
        </a:p>
      </dsp:txBody>
      <dsp:txXfrm>
        <a:off x="100236" y="3018792"/>
        <a:ext cx="6597203" cy="1852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432AD-2257-49ED-8A07-496E6F3071DA}">
      <dsp:nvSpPr>
        <dsp:cNvPr id="0" name=""/>
        <dsp:cNvSpPr/>
      </dsp:nvSpPr>
      <dsp:spPr>
        <a:xfrm>
          <a:off x="0" y="0"/>
          <a:ext cx="8549640" cy="170373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Il prezzo è un potente strumento di posizionamento perché, per molte persone, è un indicatore di qualità. Ciononostante, recenti ricerche nel campo dell'economia comportamentale hanno dimostrato che i consumatori hanno grandi difficoltà quando tentano di giudicare il prezzo e la qualità in modo obiettivo. </a:t>
          </a:r>
          <a:endParaRPr lang="en-US" sz="1700" kern="1200" dirty="0"/>
        </a:p>
      </dsp:txBody>
      <dsp:txXfrm>
        <a:off x="49901" y="49901"/>
        <a:ext cx="6788695" cy="1603934"/>
      </dsp:txXfrm>
    </dsp:sp>
    <dsp:sp modelId="{4D9AFDBF-D355-43E9-B9A1-87673FB2D6FD}">
      <dsp:nvSpPr>
        <dsp:cNvPr id="0" name=""/>
        <dsp:cNvSpPr/>
      </dsp:nvSpPr>
      <dsp:spPr>
        <a:xfrm>
          <a:off x="1508759" y="2082344"/>
          <a:ext cx="8549640" cy="1703736"/>
        </a:xfrm>
        <a:prstGeom prst="roundRect">
          <a:avLst>
            <a:gd name="adj" fmla="val 10000"/>
          </a:avLst>
        </a:prstGeom>
        <a:solidFill>
          <a:schemeClr val="accent2">
            <a:hueOff val="-1446200"/>
            <a:satOff val="-992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In tal senso si può citare lo studio sperimentale di </a:t>
          </a:r>
          <a:r>
            <a:rPr lang="it-IT" sz="1700" kern="1200" dirty="0" err="1"/>
            <a:t>Ariely</a:t>
          </a:r>
          <a:r>
            <a:rPr lang="it-IT" sz="1700" kern="1200" dirty="0"/>
            <a:t> che consiste nel sottoporre i partecipanti a scosse elettriche e poi valutare i benefici di un farmaco. A una parte del campione è stata somministrata una pillola antidolorifica che costava 2,50 euro, mentre un altro sottogruppo ha ricevuto una pillola che costava 10 centesimi.</a:t>
          </a:r>
          <a:endParaRPr lang="en-US" sz="1700" kern="1200" dirty="0"/>
        </a:p>
      </dsp:txBody>
      <dsp:txXfrm>
        <a:off x="1558660" y="2132245"/>
        <a:ext cx="5833649" cy="1603934"/>
      </dsp:txXfrm>
    </dsp:sp>
    <dsp:sp modelId="{5030D14D-A215-4779-814E-EF8A244A6BF0}">
      <dsp:nvSpPr>
        <dsp:cNvPr id="0" name=""/>
        <dsp:cNvSpPr/>
      </dsp:nvSpPr>
      <dsp:spPr>
        <a:xfrm>
          <a:off x="7442211" y="1339325"/>
          <a:ext cx="1107428" cy="110742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91382" y="1339325"/>
        <a:ext cx="609086" cy="833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71051-122C-427E-91CB-FA362329B263}">
      <dsp:nvSpPr>
        <dsp:cNvPr id="0" name=""/>
        <dsp:cNvSpPr/>
      </dsp:nvSpPr>
      <dsp:spPr>
        <a:xfrm>
          <a:off x="12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6BC4C-6853-4382-93B4-3D6BDCF45B9E}">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i="1" u="sng" kern="1200" dirty="0">
              <a:solidFill>
                <a:schemeClr val="accent1"/>
              </a:solidFill>
            </a:rPr>
            <a:t>Strategie ad alto prezzo </a:t>
          </a:r>
          <a:r>
            <a:rPr lang="it-IT" sz="2100" kern="1200" dirty="0"/>
            <a:t>(strategie di scrematura) e </a:t>
          </a:r>
          <a:r>
            <a:rPr lang="it-IT" sz="2100" i="1" u="sng" kern="1200" dirty="0">
              <a:solidFill>
                <a:schemeClr val="accent1"/>
              </a:solidFill>
            </a:rPr>
            <a:t>strategie a basso prezzo</a:t>
          </a:r>
          <a:r>
            <a:rPr lang="it-IT" sz="2100" kern="1200" dirty="0">
              <a:solidFill>
                <a:schemeClr val="accent1"/>
              </a:solidFill>
            </a:rPr>
            <a:t> </a:t>
          </a:r>
          <a:r>
            <a:rPr lang="it-IT" sz="2100" kern="1200" dirty="0"/>
            <a:t>(strategie di penetrazione) possono essere appropriate in situazioni diverse. </a:t>
          </a:r>
          <a:endParaRPr lang="en-US" sz="2100" kern="1200" dirty="0"/>
        </a:p>
      </dsp:txBody>
      <dsp:txXfrm>
        <a:off x="560236" y="832323"/>
        <a:ext cx="4149382" cy="2576345"/>
      </dsp:txXfrm>
    </dsp:sp>
    <dsp:sp modelId="{D26908D7-7205-44C0-8B9A-3EA9BA3331C8}">
      <dsp:nvSpPr>
        <dsp:cNvPr id="0" name=""/>
        <dsp:cNvSpPr/>
      </dsp:nvSpPr>
      <dsp:spPr>
        <a:xfrm>
          <a:off x="52686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61DAEB-4872-451A-8178-AE273565FD7F}">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Una strategia di scrematura è più adatta in situazioni in cui i clienti sono meno sensibili al prezzo, per esempio quando il prodotto fornisce un valore elevato, quando i clienti hanno una grande disponibilità economica e quando subiscono forti pressioni per l'acquisto.</a:t>
          </a:r>
          <a:endParaRPr lang="en-US" sz="2100" kern="1200"/>
        </a:p>
      </dsp:txBody>
      <dsp:txXfrm>
        <a:off x="5827635" y="832323"/>
        <a:ext cx="4149382" cy="25763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9A283-2D6A-4A65-8EF6-D8C4D5A7EC87}">
      <dsp:nvSpPr>
        <dsp:cNvPr id="0" name=""/>
        <dsp:cNvSpPr/>
      </dsp:nvSpPr>
      <dsp:spPr>
        <a:xfrm>
          <a:off x="0" y="615237"/>
          <a:ext cx="10058399" cy="11358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5BB4DC-F2F4-4ACB-9853-951A38A66FF0}">
      <dsp:nvSpPr>
        <dsp:cNvPr id="0" name=""/>
        <dsp:cNvSpPr/>
      </dsp:nvSpPr>
      <dsp:spPr>
        <a:xfrm>
          <a:off x="343586" y="870798"/>
          <a:ext cx="624703" cy="624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2985C6-B1E8-4FA2-BB2F-26FE7AE1A514}">
      <dsp:nvSpPr>
        <dsp:cNvPr id="0" name=""/>
        <dsp:cNvSpPr/>
      </dsp:nvSpPr>
      <dsp:spPr>
        <a:xfrm>
          <a:off x="1311876" y="615237"/>
          <a:ext cx="874652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ctr" defTabSz="889000">
            <a:lnSpc>
              <a:spcPct val="90000"/>
            </a:lnSpc>
            <a:spcBef>
              <a:spcPct val="0"/>
            </a:spcBef>
            <a:spcAft>
              <a:spcPct val="35000"/>
            </a:spcAft>
            <a:buNone/>
          </a:pPr>
          <a:r>
            <a:rPr lang="it-IT" sz="2000" kern="1200" dirty="0"/>
            <a:t>Per mercati sensibili ai prezzi, la </a:t>
          </a:r>
          <a:r>
            <a:rPr lang="it-IT" sz="2000" i="1" u="sng" kern="1200" dirty="0">
              <a:solidFill>
                <a:schemeClr val="accent1"/>
              </a:solidFill>
            </a:rPr>
            <a:t>"costruzione" </a:t>
          </a:r>
          <a:r>
            <a:rPr lang="it-IT" sz="2000" kern="1200" dirty="0"/>
            <a:t>di un prodotto significa stabilire un prezzo inferiore a quello della concorrenza. Se i concorrenti alzano i prezzi, anche l'impresa in analisi aumenterà i propri, lentamente. </a:t>
          </a:r>
          <a:endParaRPr lang="en-US" sz="2000" kern="1200" dirty="0"/>
        </a:p>
      </dsp:txBody>
      <dsp:txXfrm>
        <a:off x="1311876" y="615237"/>
        <a:ext cx="8746523" cy="1135824"/>
      </dsp:txXfrm>
    </dsp:sp>
    <dsp:sp modelId="{87F2903E-064A-4BEA-A3B3-C398F3E60D24}">
      <dsp:nvSpPr>
        <dsp:cNvPr id="0" name=""/>
        <dsp:cNvSpPr/>
      </dsp:nvSpPr>
      <dsp:spPr>
        <a:xfrm>
          <a:off x="0" y="2035018"/>
          <a:ext cx="10058399" cy="11358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D7CC13-741E-408D-A1BE-4FB25F85EDC3}">
      <dsp:nvSpPr>
        <dsp:cNvPr id="0" name=""/>
        <dsp:cNvSpPr/>
      </dsp:nvSpPr>
      <dsp:spPr>
        <a:xfrm>
          <a:off x="343586" y="2290578"/>
          <a:ext cx="624703" cy="624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02A25D-204D-4D8F-AB4D-B55FC49F20E7}">
      <dsp:nvSpPr>
        <dsp:cNvPr id="0" name=""/>
        <dsp:cNvSpPr/>
      </dsp:nvSpPr>
      <dsp:spPr>
        <a:xfrm>
          <a:off x="1311876" y="2035018"/>
          <a:ext cx="874652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ctr" defTabSz="889000">
            <a:lnSpc>
              <a:spcPct val="90000"/>
            </a:lnSpc>
            <a:spcBef>
              <a:spcPct val="0"/>
            </a:spcBef>
            <a:spcAft>
              <a:spcPct val="35000"/>
            </a:spcAft>
            <a:buNone/>
          </a:pPr>
          <a:r>
            <a:rPr lang="it-IT" sz="2000" kern="1200" dirty="0"/>
            <a:t>Per i mercati non sensibili ai prezzi, non esiste una strategia di determinazione dei prezzi di vendita che sia sempre la migliore. Il prezzo in queste circostanze dipende dalla strategia di posizionamento che si considera appropriata per il prodotto.</a:t>
          </a:r>
          <a:endParaRPr lang="en-US" sz="2000" kern="1200" dirty="0"/>
        </a:p>
      </dsp:txBody>
      <dsp:txXfrm>
        <a:off x="1311876" y="2035018"/>
        <a:ext cx="8746523" cy="11358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ED48F-E380-4868-A0A8-A4D1E805ECAC}">
      <dsp:nvSpPr>
        <dsp:cNvPr id="0" name=""/>
        <dsp:cNvSpPr/>
      </dsp:nvSpPr>
      <dsp:spPr>
        <a:xfrm>
          <a:off x="0" y="2950288"/>
          <a:ext cx="5673431" cy="193570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it-IT" sz="2300" kern="1200"/>
            <a:t>L'azienda sarà più riluttante ad adeguarsi alla riduzione di prezzo per i prodotti "raccolti", piuttosto che per i prodotti "costruiti" o "mantenuti". D'altra parte, si adeguerà rapidamente all'aumento dei prezzi.</a:t>
          </a:r>
          <a:endParaRPr lang="en-US" sz="2300" kern="1200"/>
        </a:p>
      </dsp:txBody>
      <dsp:txXfrm>
        <a:off x="0" y="2950288"/>
        <a:ext cx="5673431" cy="1935708"/>
      </dsp:txXfrm>
    </dsp:sp>
    <dsp:sp modelId="{C633A88A-D74F-4D2B-99A4-20E317F64B0A}">
      <dsp:nvSpPr>
        <dsp:cNvPr id="0" name=""/>
        <dsp:cNvSpPr/>
      </dsp:nvSpPr>
      <dsp:spPr>
        <a:xfrm rot="10800000">
          <a:off x="0" y="2204"/>
          <a:ext cx="5673431" cy="2977119"/>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it-IT" sz="2300" kern="1200"/>
            <a:t>L'obiettivo "raccolta" consiste nel mantenere o nell'aumentare i margini di profitto, anche se le vendite e/o le quote di mercato diminuiscono. Ciò significa </a:t>
          </a:r>
          <a:r>
            <a:rPr lang="it-IT" sz="2300" i="1" u="sng" kern="1200"/>
            <a:t>fissare prezzi elevati. </a:t>
          </a:r>
          <a:endParaRPr lang="en-US" sz="2300" kern="1200"/>
        </a:p>
      </dsp:txBody>
      <dsp:txXfrm rot="10800000">
        <a:off x="0" y="2204"/>
        <a:ext cx="5673431" cy="19344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4245E-FFD1-4812-8330-EC5351D7A04F}">
      <dsp:nvSpPr>
        <dsp:cNvPr id="0" name=""/>
        <dsp:cNvSpPr/>
      </dsp:nvSpPr>
      <dsp:spPr>
        <a:xfrm>
          <a:off x="4570" y="0"/>
          <a:ext cx="4721044" cy="27515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it-IT" sz="2200" kern="1200"/>
            <a:t>La strategia di marketing internazionale di un'azienda ha un impatto significativo sulle decisioni relative alla determinazione dei prezzi tra le varie sfide che i manager devono affrontare vi è sicuramente quella della cosiddetta </a:t>
          </a:r>
          <a:r>
            <a:rPr lang="it-IT" sz="2200" i="1" u="sng" kern="1200"/>
            <a:t>price escalation</a:t>
          </a:r>
          <a:r>
            <a:rPr lang="it-IT" sz="2200" kern="1200"/>
            <a:t>. </a:t>
          </a:r>
          <a:endParaRPr lang="en-US" sz="2200" kern="1200"/>
        </a:p>
      </dsp:txBody>
      <dsp:txXfrm>
        <a:off x="4570" y="0"/>
        <a:ext cx="4721044" cy="2751512"/>
      </dsp:txXfrm>
    </dsp:sp>
    <dsp:sp modelId="{AEE65132-5899-4135-B17B-EE44A13453F0}">
      <dsp:nvSpPr>
        <dsp:cNvPr id="0" name=""/>
        <dsp:cNvSpPr/>
      </dsp:nvSpPr>
      <dsp:spPr>
        <a:xfrm>
          <a:off x="4799812" y="1254256"/>
          <a:ext cx="708156" cy="243000"/>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B35C8-85E9-41C7-AA90-93AEA0678F51}">
      <dsp:nvSpPr>
        <dsp:cNvPr id="0" name=""/>
        <dsp:cNvSpPr/>
      </dsp:nvSpPr>
      <dsp:spPr>
        <a:xfrm>
          <a:off x="5582166" y="0"/>
          <a:ext cx="4721044" cy="27515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it-IT" sz="2200" kern="1200" dirty="0"/>
            <a:t>Con tale espressione si fa riferimento alla lievitazione del prezzo praticato al destinatario ultimo dell'offerta aziendale per effetto dell'allungamento che il canale distributivo subisce quando si opera a livello internazionale. </a:t>
          </a:r>
          <a:endParaRPr lang="en-US" sz="2200" kern="1200" dirty="0"/>
        </a:p>
      </dsp:txBody>
      <dsp:txXfrm>
        <a:off x="5582166" y="0"/>
        <a:ext cx="4721044" cy="27515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547F4-E5BE-4D61-861B-3DA92BD4C57F}" type="datetimeFigureOut">
              <a:rPr lang="it-IT" smtClean="0"/>
              <a:t>18/03/2025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6D4E3-2B85-4A09-B539-0C3F43B450A8}" type="slidenum">
              <a:rPr lang="it-IT" smtClean="0"/>
              <a:t>‹N›</a:t>
            </a:fld>
            <a:endParaRPr lang="it-IT"/>
          </a:p>
        </p:txBody>
      </p:sp>
    </p:spTree>
    <p:extLst>
      <p:ext uri="{BB962C8B-B14F-4D97-AF65-F5344CB8AC3E}">
        <p14:creationId xmlns:p14="http://schemas.microsoft.com/office/powerpoint/2010/main" val="249450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18/03/2025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32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18/03/2025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61626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18/03/2025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9812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18/03/2025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412531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51A84E2-7657-49D2-AE80-4159801CBC30}" type="datetimeFigureOut">
              <a:rPr lang="it-IT" smtClean="0"/>
              <a:t>18/03/2025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51A84E2-7657-49D2-AE80-4159801CBC30}" type="datetimeFigureOut">
              <a:rPr lang="it-IT" smtClean="0"/>
              <a:t>18/03/2025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97437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51A84E2-7657-49D2-AE80-4159801CBC30}" type="datetimeFigureOut">
              <a:rPr lang="it-IT" smtClean="0"/>
              <a:t>18/03/2025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30826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51A84E2-7657-49D2-AE80-4159801CBC30}" type="datetimeFigureOut">
              <a:rPr lang="it-IT" smtClean="0"/>
              <a:t>18/03/2025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99525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1A84E2-7657-49D2-AE80-4159801CBC30}" type="datetimeFigureOut">
              <a:rPr lang="it-IT" smtClean="0"/>
              <a:t>18/03/2025</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38361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1A84E2-7657-49D2-AE80-4159801CBC30}" type="datetimeFigureOut">
              <a:rPr lang="it-IT" smtClean="0"/>
              <a:t>18/03/2025</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13F0F2-9D11-4767-B1F5-8103AB84410E}" type="slidenum">
              <a:rPr lang="it-IT" smtClean="0"/>
              <a:t>‹N›</a:t>
            </a:fld>
            <a:endParaRPr lang="it-IT"/>
          </a:p>
        </p:txBody>
      </p:sp>
    </p:spTree>
    <p:extLst>
      <p:ext uri="{BB962C8B-B14F-4D97-AF65-F5344CB8AC3E}">
        <p14:creationId xmlns:p14="http://schemas.microsoft.com/office/powerpoint/2010/main" val="378981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51A84E2-7657-49D2-AE80-4159801CBC30}" type="datetimeFigureOut">
              <a:rPr lang="it-IT" smtClean="0"/>
              <a:t>18/03/2025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108992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1A84E2-7657-49D2-AE80-4159801CBC30}" type="datetimeFigureOut">
              <a:rPr lang="it-IT" smtClean="0"/>
              <a:t>18/03/2025</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13F0F2-9D11-4767-B1F5-8103AB84410E}"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724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EFCAA5CE-A4AF-3E24-3459-D348C18AC3C7}"/>
              </a:ext>
            </a:extLst>
          </p:cNvPr>
          <p:cNvSpPr txBox="1">
            <a:spLocks noGrp="1"/>
          </p:cNvSpPr>
          <p:nvPr>
            <p:ph type="ctrTitle"/>
          </p:nvPr>
        </p:nvSpPr>
        <p:spPr>
          <a:xfrm>
            <a:off x="1231692" y="1541029"/>
            <a:ext cx="10058400" cy="2294474"/>
          </a:xfrm>
          <a:prstGeom prst="rect">
            <a:avLst/>
          </a:prstGeom>
          <a:noFill/>
        </p:spPr>
        <p:txBody>
          <a:bodyPr wrap="square" rtlCol="0">
            <a:spAutoFit/>
          </a:bodyPr>
          <a:lstStyle/>
          <a:p>
            <a:pPr algn="l"/>
            <a:r>
              <a:rPr lang="it-IT" sz="4800" b="1" i="0" u="none" strike="noStrike" baseline="0" dirty="0">
                <a:solidFill>
                  <a:srgbClr val="FF0000"/>
                </a:solidFill>
                <a:latin typeface="ProximaNova-Bold" panose="02000506030000020004" pitchFamily="50" charset="0"/>
              </a:rPr>
              <a:t>Capitolo 9</a:t>
            </a:r>
          </a:p>
          <a:p>
            <a:pPr algn="l"/>
            <a:endParaRPr lang="it-IT" sz="4000" b="1" i="0" u="none" strike="noStrike" baseline="0" dirty="0">
              <a:solidFill>
                <a:srgbClr val="FF0000"/>
              </a:solidFill>
              <a:latin typeface="ProximaNova-Bold" panose="02000506030000020004" pitchFamily="50" charset="0"/>
            </a:endParaRPr>
          </a:p>
          <a:p>
            <a:pPr algn="l"/>
            <a:r>
              <a:rPr lang="it-IT" sz="4000" b="1" dirty="0">
                <a:solidFill>
                  <a:srgbClr val="FF0000"/>
                </a:solidFill>
                <a:latin typeface="ProximaNova-Bold" panose="02000506030000020004" pitchFamily="50" charset="0"/>
              </a:rPr>
              <a:t>Il valore attraverso la determinazione dei prezzi di vendita</a:t>
            </a:r>
            <a:endParaRPr lang="it-IT" sz="4000" dirty="0">
              <a:solidFill>
                <a:srgbClr val="FF0000"/>
              </a:solidFill>
            </a:endParaRPr>
          </a:p>
        </p:txBody>
      </p:sp>
      <p:pic>
        <p:nvPicPr>
          <p:cNvPr id="5" name="Immagine 4">
            <a:extLst>
              <a:ext uri="{FF2B5EF4-FFF2-40B4-BE49-F238E27FC236}">
                <a16:creationId xmlns:a16="http://schemas.microsoft.com/office/drawing/2014/main" id="{3C78D28A-5627-E95B-16A4-AAF49AC5B6F6}"/>
              </a:ext>
            </a:extLst>
          </p:cNvPr>
          <p:cNvPicPr>
            <a:picLocks noChangeAspect="1"/>
          </p:cNvPicPr>
          <p:nvPr/>
        </p:nvPicPr>
        <p:blipFill>
          <a:blip r:embed="rId2"/>
          <a:stretch>
            <a:fillRect/>
          </a:stretch>
        </p:blipFill>
        <p:spPr>
          <a:xfrm>
            <a:off x="10717966" y="0"/>
            <a:ext cx="1473261" cy="2052423"/>
          </a:xfrm>
          <a:prstGeom prst="rect">
            <a:avLst/>
          </a:prstGeom>
        </p:spPr>
      </p:pic>
    </p:spTree>
    <p:extLst>
      <p:ext uri="{BB962C8B-B14F-4D97-AF65-F5344CB8AC3E}">
        <p14:creationId xmlns:p14="http://schemas.microsoft.com/office/powerpoint/2010/main" val="409703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7457B9-46B8-6F88-4FAF-832F90CDA6BD}"/>
              </a:ext>
            </a:extLst>
          </p:cNvPr>
          <p:cNvSpPr>
            <a:spLocks noGrp="1"/>
          </p:cNvSpPr>
          <p:nvPr>
            <p:ph type="title"/>
          </p:nvPr>
        </p:nvSpPr>
        <p:spPr/>
        <p:txBody>
          <a:bodyPr>
            <a:normAutofit/>
          </a:bodyPr>
          <a:lstStyle/>
          <a:p>
            <a:pPr algn="ctr"/>
            <a:r>
              <a:rPr lang="it-IT" b="1" i="1" dirty="0"/>
              <a:t>La determinazione dei prezzi di vendita guidata dal mercato</a:t>
            </a:r>
          </a:p>
        </p:txBody>
      </p:sp>
      <p:sp>
        <p:nvSpPr>
          <p:cNvPr id="3" name="Segnaposto contenuto 2">
            <a:extLst>
              <a:ext uri="{FF2B5EF4-FFF2-40B4-BE49-F238E27FC236}">
                <a16:creationId xmlns:a16="http://schemas.microsoft.com/office/drawing/2014/main" id="{7861C422-B274-CC62-BC72-14EF58AEA00E}"/>
              </a:ext>
            </a:extLst>
          </p:cNvPr>
          <p:cNvSpPr>
            <a:spLocks noGrp="1"/>
          </p:cNvSpPr>
          <p:nvPr>
            <p:ph idx="1"/>
          </p:nvPr>
        </p:nvSpPr>
        <p:spPr>
          <a:xfrm>
            <a:off x="875607" y="2445473"/>
            <a:ext cx="5719156" cy="3110200"/>
          </a:xfrm>
        </p:spPr>
        <p:txBody>
          <a:bodyPr/>
          <a:lstStyle/>
          <a:p>
            <a:pPr algn="ctr"/>
            <a:r>
              <a:rPr lang="it-IT" dirty="0"/>
              <a:t>Un fattore fondamentale di marketing da considerare quando si fissano i prezzi è il valore che un prodotto ha per il cliente. </a:t>
            </a:r>
            <a:r>
              <a:rPr lang="it-IT" i="1" dirty="0">
                <a:solidFill>
                  <a:schemeClr val="accent1"/>
                </a:solidFill>
              </a:rPr>
              <a:t>"Il valore percepito è costituito da diversi elementi, come l'immagine delle prestazioni del prodotto nella mente dell'acquirente, l'affidabilità del canale distributivo, la tipologia di garanzia offerta, l'assistenza al cliente e altri attributi come la reputazione, la fiducia e la stima nel confronti del fornitore".</a:t>
            </a:r>
            <a:r>
              <a:rPr lang="it-IT" dirty="0"/>
              <a:t> In breve, più un prodotto dà valore rispetto alla concorrenza, maggiore è il prezzo che può essere applicato.</a:t>
            </a:r>
          </a:p>
        </p:txBody>
      </p:sp>
      <p:pic>
        <p:nvPicPr>
          <p:cNvPr id="4" name="Picture 3">
            <a:extLst>
              <a:ext uri="{FF2B5EF4-FFF2-40B4-BE49-F238E27FC236}">
                <a16:creationId xmlns:a16="http://schemas.microsoft.com/office/drawing/2014/main" id="{BFDA710C-B7FB-7174-DB00-CD980DA866EA}"/>
              </a:ext>
            </a:extLst>
          </p:cNvPr>
          <p:cNvPicPr>
            <a:picLocks noChangeAspect="1"/>
          </p:cNvPicPr>
          <p:nvPr/>
        </p:nvPicPr>
        <p:blipFill>
          <a:blip r:embed="rId2"/>
          <a:stretch>
            <a:fillRect/>
          </a:stretch>
        </p:blipFill>
        <p:spPr>
          <a:xfrm>
            <a:off x="6982491" y="2094799"/>
            <a:ext cx="4333902" cy="3811548"/>
          </a:xfrm>
          <a:prstGeom prst="rect">
            <a:avLst/>
          </a:prstGeom>
        </p:spPr>
      </p:pic>
    </p:spTree>
    <p:extLst>
      <p:ext uri="{BB962C8B-B14F-4D97-AF65-F5344CB8AC3E}">
        <p14:creationId xmlns:p14="http://schemas.microsoft.com/office/powerpoint/2010/main" val="3436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lcolatrice, penna, compasso, denaro e un foglio con dei grafici">
            <a:extLst>
              <a:ext uri="{FF2B5EF4-FFF2-40B4-BE49-F238E27FC236}">
                <a16:creationId xmlns:a16="http://schemas.microsoft.com/office/drawing/2014/main" id="{F0017EB0-B764-EA15-B5A1-AFA0095CE037}"/>
              </a:ext>
            </a:extLst>
          </p:cNvPr>
          <p:cNvPicPr>
            <a:picLocks noChangeAspect="1"/>
          </p:cNvPicPr>
          <p:nvPr/>
        </p:nvPicPr>
        <p:blipFill>
          <a:blip r:embed="rId2"/>
          <a:srcRect l="31702" r="27481" b="1"/>
          <a:stretch/>
        </p:blipFill>
        <p:spPr>
          <a:xfrm>
            <a:off x="20" y="-12128"/>
            <a:ext cx="4654276" cy="6870127"/>
          </a:xfrm>
          <a:prstGeom prst="rect">
            <a:avLst/>
          </a:prstGeom>
        </p:spPr>
      </p:pic>
      <p:sp>
        <p:nvSpPr>
          <p:cNvPr id="3" name="CasellaDiTesto 2">
            <a:extLst>
              <a:ext uri="{FF2B5EF4-FFF2-40B4-BE49-F238E27FC236}">
                <a16:creationId xmlns:a16="http://schemas.microsoft.com/office/drawing/2014/main" id="{855A6460-72A2-801A-6120-8A6920AB873A}"/>
              </a:ext>
            </a:extLst>
          </p:cNvPr>
          <p:cNvSpPr txBox="1"/>
          <p:nvPr/>
        </p:nvSpPr>
        <p:spPr>
          <a:xfrm>
            <a:off x="4654296" y="2171205"/>
            <a:ext cx="6895447" cy="3670180"/>
          </a:xfrm>
          <a:prstGeom prst="rect">
            <a:avLst/>
          </a:prstGeom>
        </p:spPr>
        <p:txBody>
          <a:bodyPr vert="horz" lIns="0" tIns="45720" rIns="0" bIns="45720" rtlCol="0">
            <a:normAutofit/>
          </a:bodyPr>
          <a:lstStyle/>
          <a:p>
            <a:pPr marL="449263" indent="0" algn="ctr" defTabSz="914400">
              <a:lnSpc>
                <a:spcPct val="90000"/>
              </a:lnSpc>
              <a:spcAft>
                <a:spcPts val="600"/>
              </a:spcAft>
              <a:buClr>
                <a:schemeClr val="accent1"/>
              </a:buClr>
              <a:buFont typeface="Calibri" panose="020F0502020204030204" pitchFamily="34" charset="0"/>
              <a:buNone/>
            </a:pPr>
            <a:r>
              <a:rPr lang="en-US" dirty="0">
                <a:solidFill>
                  <a:schemeClr val="tx1">
                    <a:lumMod val="75000"/>
                    <a:lumOff val="25000"/>
                  </a:schemeClr>
                </a:solidFill>
              </a:rPr>
              <a:t>Un </a:t>
            </a:r>
            <a:r>
              <a:rPr lang="en-US" dirty="0" err="1">
                <a:solidFill>
                  <a:schemeClr val="tx1">
                    <a:lumMod val="75000"/>
                    <a:lumOff val="25000"/>
                  </a:schemeClr>
                </a:solidFill>
              </a:rPr>
              <a:t>fattore</a:t>
            </a:r>
            <a:r>
              <a:rPr lang="en-US" dirty="0">
                <a:solidFill>
                  <a:schemeClr val="tx1">
                    <a:lumMod val="75000"/>
                    <a:lumOff val="25000"/>
                  </a:schemeClr>
                </a:solidFill>
              </a:rPr>
              <a:t> </a:t>
            </a:r>
            <a:r>
              <a:rPr lang="en-US" dirty="0" err="1">
                <a:solidFill>
                  <a:schemeClr val="tx1">
                    <a:lumMod val="75000"/>
                    <a:lumOff val="25000"/>
                  </a:schemeClr>
                </a:solidFill>
              </a:rPr>
              <a:t>fondamentale</a:t>
            </a:r>
            <a:r>
              <a:rPr lang="en-US" dirty="0">
                <a:solidFill>
                  <a:schemeClr val="tx1">
                    <a:lumMod val="75000"/>
                    <a:lumOff val="25000"/>
                  </a:schemeClr>
                </a:solidFill>
              </a:rPr>
              <a:t> di marketing da </a:t>
            </a:r>
            <a:r>
              <a:rPr lang="en-US" dirty="0" err="1">
                <a:solidFill>
                  <a:schemeClr val="tx1">
                    <a:lumMod val="75000"/>
                    <a:lumOff val="25000"/>
                  </a:schemeClr>
                </a:solidFill>
              </a:rPr>
              <a:t>prendere</a:t>
            </a:r>
            <a:r>
              <a:rPr lang="en-US" dirty="0">
                <a:solidFill>
                  <a:schemeClr val="tx1">
                    <a:lumMod val="75000"/>
                    <a:lumOff val="25000"/>
                  </a:schemeClr>
                </a:solidFill>
              </a:rPr>
              <a:t> in </a:t>
            </a:r>
            <a:r>
              <a:rPr lang="en-US" dirty="0" err="1">
                <a:solidFill>
                  <a:schemeClr val="tx1">
                    <a:lumMod val="75000"/>
                    <a:lumOff val="25000"/>
                  </a:schemeClr>
                </a:solidFill>
              </a:rPr>
              <a:t>conto</a:t>
            </a:r>
            <a:r>
              <a:rPr lang="en-US" dirty="0">
                <a:solidFill>
                  <a:schemeClr val="tx1">
                    <a:lumMod val="75000"/>
                    <a:lumOff val="25000"/>
                  </a:schemeClr>
                </a:solidFill>
              </a:rPr>
              <a:t> </a:t>
            </a:r>
            <a:r>
              <a:rPr lang="en-US" dirty="0" err="1">
                <a:solidFill>
                  <a:schemeClr val="tx1">
                    <a:lumMod val="75000"/>
                    <a:lumOff val="25000"/>
                  </a:schemeClr>
                </a:solidFill>
              </a:rPr>
              <a:t>quando</a:t>
            </a:r>
            <a:r>
              <a:rPr lang="en-US" dirty="0">
                <a:solidFill>
                  <a:schemeClr val="tx1">
                    <a:lumMod val="75000"/>
                    <a:lumOff val="25000"/>
                  </a:schemeClr>
                </a:solidFill>
              </a:rPr>
              <a:t> </a:t>
            </a:r>
            <a:r>
              <a:rPr lang="en-US" dirty="0" err="1">
                <a:solidFill>
                  <a:schemeClr val="tx1">
                    <a:lumMod val="75000"/>
                    <a:lumOff val="25000"/>
                  </a:schemeClr>
                </a:solidFill>
              </a:rPr>
              <a:t>si</a:t>
            </a:r>
            <a:r>
              <a:rPr lang="en-US" dirty="0">
                <a:solidFill>
                  <a:schemeClr val="tx1">
                    <a:lumMod val="75000"/>
                    <a:lumOff val="25000"/>
                  </a:schemeClr>
                </a:solidFill>
              </a:rPr>
              <a:t> </a:t>
            </a:r>
            <a:r>
              <a:rPr lang="en-US" dirty="0" err="1">
                <a:solidFill>
                  <a:schemeClr val="tx1">
                    <a:lumMod val="75000"/>
                    <a:lumOff val="25000"/>
                  </a:schemeClr>
                </a:solidFill>
              </a:rPr>
              <a:t>fissano</a:t>
            </a:r>
            <a:r>
              <a:rPr lang="en-US" dirty="0">
                <a:solidFill>
                  <a:schemeClr val="tx1">
                    <a:lumMod val="75000"/>
                    <a:lumOff val="25000"/>
                  </a:schemeClr>
                </a:solidFill>
              </a:rPr>
              <a:t>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prezzi</a:t>
            </a:r>
            <a:r>
              <a:rPr lang="en-US" dirty="0">
                <a:solidFill>
                  <a:schemeClr val="tx1">
                    <a:lumMod val="75000"/>
                    <a:lumOff val="25000"/>
                  </a:schemeClr>
                </a:solidFill>
              </a:rPr>
              <a:t> è il </a:t>
            </a:r>
            <a:r>
              <a:rPr lang="en-US" dirty="0" err="1">
                <a:solidFill>
                  <a:schemeClr val="tx1">
                    <a:lumMod val="75000"/>
                    <a:lumOff val="25000"/>
                  </a:schemeClr>
                </a:solidFill>
              </a:rPr>
              <a:t>valore</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un </a:t>
            </a:r>
            <a:r>
              <a:rPr lang="en-US" dirty="0" err="1">
                <a:solidFill>
                  <a:schemeClr val="tx1">
                    <a:lumMod val="75000"/>
                    <a:lumOff val="25000"/>
                  </a:schemeClr>
                </a:solidFill>
              </a:rPr>
              <a:t>prodotto</a:t>
            </a:r>
            <a:r>
              <a:rPr lang="en-US" dirty="0">
                <a:solidFill>
                  <a:schemeClr val="tx1">
                    <a:lumMod val="75000"/>
                    <a:lumOff val="25000"/>
                  </a:schemeClr>
                </a:solidFill>
              </a:rPr>
              <a:t> ha per il </a:t>
            </a:r>
            <a:r>
              <a:rPr lang="en-US" dirty="0" err="1">
                <a:solidFill>
                  <a:schemeClr val="tx1">
                    <a:lumMod val="75000"/>
                    <a:lumOff val="25000"/>
                  </a:schemeClr>
                </a:solidFill>
              </a:rPr>
              <a:t>cliente</a:t>
            </a:r>
            <a:r>
              <a:rPr lang="en-US" dirty="0">
                <a:solidFill>
                  <a:schemeClr val="tx1">
                    <a:lumMod val="75000"/>
                    <a:lumOff val="25000"/>
                  </a:schemeClr>
                </a:solidFill>
              </a:rPr>
              <a:t>. Tre </a:t>
            </a:r>
            <a:r>
              <a:rPr lang="en-US" dirty="0" err="1">
                <a:solidFill>
                  <a:schemeClr val="tx1">
                    <a:lumMod val="75000"/>
                    <a:lumOff val="25000"/>
                  </a:schemeClr>
                </a:solidFill>
              </a:rPr>
              <a:t>tecniche</a:t>
            </a:r>
            <a:r>
              <a:rPr lang="en-US" dirty="0">
                <a:solidFill>
                  <a:schemeClr val="tx1">
                    <a:lumMod val="75000"/>
                    <a:lumOff val="25000"/>
                  </a:schemeClr>
                </a:solidFill>
              </a:rPr>
              <a:t> per </a:t>
            </a:r>
            <a:r>
              <a:rPr lang="en-US" dirty="0" err="1">
                <a:solidFill>
                  <a:schemeClr val="tx1">
                    <a:lumMod val="75000"/>
                    <a:lumOff val="25000"/>
                  </a:schemeClr>
                </a:solidFill>
              </a:rPr>
              <a:t>determinare</a:t>
            </a:r>
            <a:r>
              <a:rPr lang="en-US" dirty="0">
                <a:solidFill>
                  <a:schemeClr val="tx1">
                    <a:lumMod val="75000"/>
                    <a:lumOff val="25000"/>
                  </a:schemeClr>
                </a:solidFill>
              </a:rPr>
              <a:t> come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clienti</a:t>
            </a:r>
            <a:r>
              <a:rPr lang="en-US" dirty="0">
                <a:solidFill>
                  <a:schemeClr val="tx1">
                    <a:lumMod val="75000"/>
                    <a:lumOff val="25000"/>
                  </a:schemeClr>
                </a:solidFill>
              </a:rPr>
              <a:t> </a:t>
            </a:r>
            <a:r>
              <a:rPr lang="en-US" dirty="0" err="1">
                <a:solidFill>
                  <a:schemeClr val="tx1">
                    <a:lumMod val="75000"/>
                    <a:lumOff val="25000"/>
                  </a:schemeClr>
                </a:solidFill>
              </a:rPr>
              <a:t>percepiscono</a:t>
            </a:r>
            <a:r>
              <a:rPr lang="en-US" dirty="0">
                <a:solidFill>
                  <a:schemeClr val="tx1">
                    <a:lumMod val="75000"/>
                    <a:lumOff val="25000"/>
                  </a:schemeClr>
                </a:solidFill>
              </a:rPr>
              <a:t> il </a:t>
            </a:r>
            <a:r>
              <a:rPr lang="en-US" dirty="0" err="1">
                <a:solidFill>
                  <a:schemeClr val="tx1">
                    <a:lumMod val="75000"/>
                    <a:lumOff val="25000"/>
                  </a:schemeClr>
                </a:solidFill>
              </a:rPr>
              <a:t>valore</a:t>
            </a:r>
            <a:r>
              <a:rPr lang="en-US" dirty="0">
                <a:solidFill>
                  <a:schemeClr val="tx1">
                    <a:lumMod val="75000"/>
                    <a:lumOff val="25000"/>
                  </a:schemeClr>
                </a:solidFill>
              </a:rPr>
              <a:t> </a:t>
            </a:r>
            <a:r>
              <a:rPr lang="en-US" dirty="0" err="1">
                <a:solidFill>
                  <a:schemeClr val="tx1">
                    <a:lumMod val="75000"/>
                    <a:lumOff val="25000"/>
                  </a:schemeClr>
                </a:solidFill>
              </a:rPr>
              <a:t>sono</a:t>
            </a:r>
            <a:r>
              <a:rPr lang="en-US" dirty="0">
                <a:solidFill>
                  <a:schemeClr val="tx1">
                    <a:lumMod val="75000"/>
                    <a:lumOff val="25000"/>
                  </a:schemeClr>
                </a:solidFill>
              </a:rPr>
              <a:t> </a:t>
            </a:r>
            <a:r>
              <a:rPr lang="en-US" altLang="fr-FR" dirty="0">
                <a:solidFill>
                  <a:schemeClr val="tx1">
                    <a:lumMod val="75000"/>
                    <a:lumOff val="25000"/>
                  </a:schemeClr>
                </a:solidFill>
              </a:rPr>
              <a:t>:</a:t>
            </a:r>
          </a:p>
          <a:p>
            <a:pPr marL="449263" indent="0" algn="ctr" defTabSz="914400">
              <a:lnSpc>
                <a:spcPct val="90000"/>
              </a:lnSpc>
              <a:spcAft>
                <a:spcPts val="600"/>
              </a:spcAft>
              <a:buClr>
                <a:schemeClr val="accent1"/>
              </a:buClr>
              <a:buFont typeface="Calibri" panose="020F0502020204030204" pitchFamily="34" charset="0"/>
              <a:buNone/>
            </a:pPr>
            <a:endParaRPr lang="en-US" altLang="fr-FR" dirty="0">
              <a:solidFill>
                <a:schemeClr val="tx1">
                  <a:lumMod val="75000"/>
                  <a:lumOff val="25000"/>
                </a:schemeClr>
              </a:solidFill>
            </a:endParaRPr>
          </a:p>
          <a:p>
            <a:pPr marL="963613" indent="-514350" algn="ctr" defTabSz="914400">
              <a:lnSpc>
                <a:spcPct val="90000"/>
              </a:lnSpc>
              <a:spcAft>
                <a:spcPts val="600"/>
              </a:spcAft>
              <a:buClr>
                <a:schemeClr val="accent1"/>
              </a:buClr>
              <a:buFont typeface="Calibri" panose="020F0502020204030204" pitchFamily="34" charset="0"/>
              <a:buAutoNum type="arabicPeriod"/>
            </a:pPr>
            <a:r>
              <a:rPr lang="en-US" altLang="fr-FR" b="1" i="1" dirty="0" err="1">
                <a:solidFill>
                  <a:schemeClr val="tx1">
                    <a:lumMod val="75000"/>
                    <a:lumOff val="25000"/>
                  </a:schemeClr>
                </a:solidFill>
              </a:rPr>
              <a:t>L’analisi</a:t>
            </a:r>
            <a:r>
              <a:rPr lang="en-US" altLang="fr-FR" b="1" i="1" dirty="0">
                <a:solidFill>
                  <a:schemeClr val="tx1">
                    <a:lumMod val="75000"/>
                    <a:lumOff val="25000"/>
                  </a:schemeClr>
                </a:solidFill>
              </a:rPr>
              <a:t> del trade-off </a:t>
            </a:r>
          </a:p>
          <a:p>
            <a:pPr marL="963613" indent="-514350" algn="ctr" defTabSz="914400">
              <a:lnSpc>
                <a:spcPct val="90000"/>
              </a:lnSpc>
              <a:spcAft>
                <a:spcPts val="600"/>
              </a:spcAft>
              <a:buClr>
                <a:schemeClr val="accent1"/>
              </a:buClr>
              <a:buFont typeface="Calibri" panose="020F0502020204030204" pitchFamily="34" charset="0"/>
              <a:buAutoNum type="arabicPeriod"/>
            </a:pPr>
            <a:r>
              <a:rPr lang="en-US" altLang="fr-FR" b="1" i="1" dirty="0">
                <a:solidFill>
                  <a:schemeClr val="tx1">
                    <a:lumMod val="75000"/>
                    <a:lumOff val="25000"/>
                  </a:schemeClr>
                </a:solidFill>
              </a:rPr>
              <a:t>La </a:t>
            </a:r>
            <a:r>
              <a:rPr lang="en-US" altLang="fr-FR" b="1" i="1" dirty="0" err="1">
                <a:solidFill>
                  <a:schemeClr val="tx1">
                    <a:lumMod val="75000"/>
                    <a:lumOff val="25000"/>
                  </a:schemeClr>
                </a:solidFill>
              </a:rPr>
              <a:t>sperimentazione</a:t>
            </a:r>
            <a:endParaRPr lang="en-US" altLang="fr-FR" b="1" i="1" dirty="0">
              <a:solidFill>
                <a:schemeClr val="tx1">
                  <a:lumMod val="75000"/>
                  <a:lumOff val="25000"/>
                </a:schemeClr>
              </a:solidFill>
            </a:endParaRPr>
          </a:p>
          <a:p>
            <a:pPr marL="963613" indent="-514350" algn="ctr" defTabSz="914400">
              <a:lnSpc>
                <a:spcPct val="90000"/>
              </a:lnSpc>
              <a:spcAft>
                <a:spcPts val="600"/>
              </a:spcAft>
              <a:buClr>
                <a:schemeClr val="accent1"/>
              </a:buClr>
              <a:buFont typeface="Calibri" panose="020F0502020204030204" pitchFamily="34" charset="0"/>
              <a:buAutoNum type="arabicPeriod"/>
            </a:pPr>
            <a:r>
              <a:rPr lang="en-US" altLang="fr-FR" b="1" i="1" dirty="0" err="1">
                <a:solidFill>
                  <a:schemeClr val="tx1">
                    <a:lumMod val="75000"/>
                    <a:lumOff val="25000"/>
                  </a:schemeClr>
                </a:solidFill>
              </a:rPr>
              <a:t>L’analisi</a:t>
            </a:r>
            <a:r>
              <a:rPr lang="en-US" altLang="fr-FR" b="1" i="1" dirty="0">
                <a:solidFill>
                  <a:schemeClr val="tx1">
                    <a:lumMod val="75000"/>
                    <a:lumOff val="25000"/>
                  </a:schemeClr>
                </a:solidFill>
              </a:rPr>
              <a:t> del </a:t>
            </a:r>
            <a:r>
              <a:rPr lang="en-US" altLang="fr-FR" b="1" i="1" dirty="0" err="1">
                <a:solidFill>
                  <a:schemeClr val="tx1">
                    <a:lumMod val="75000"/>
                    <a:lumOff val="25000"/>
                  </a:schemeClr>
                </a:solidFill>
              </a:rPr>
              <a:t>valore</a:t>
            </a:r>
            <a:r>
              <a:rPr lang="en-US" altLang="fr-FR" b="1" i="1" dirty="0">
                <a:solidFill>
                  <a:schemeClr val="tx1">
                    <a:lumMod val="75000"/>
                    <a:lumOff val="25000"/>
                  </a:schemeClr>
                </a:solidFill>
              </a:rPr>
              <a:t> </a:t>
            </a:r>
            <a:r>
              <a:rPr lang="en-US" altLang="fr-FR" b="1" i="1" dirty="0" err="1">
                <a:solidFill>
                  <a:schemeClr val="tx1">
                    <a:lumMod val="75000"/>
                    <a:lumOff val="25000"/>
                  </a:schemeClr>
                </a:solidFill>
              </a:rPr>
              <a:t>economico</a:t>
            </a:r>
            <a:r>
              <a:rPr lang="en-US" altLang="fr-FR" b="1" i="1" dirty="0">
                <a:solidFill>
                  <a:schemeClr val="tx1">
                    <a:lumMod val="75000"/>
                    <a:lumOff val="25000"/>
                  </a:schemeClr>
                </a:solidFill>
              </a:rPr>
              <a:t> per il </a:t>
            </a:r>
            <a:r>
              <a:rPr lang="en-US" altLang="fr-FR" b="1" i="1" dirty="0" err="1">
                <a:solidFill>
                  <a:schemeClr val="tx1">
                    <a:lumMod val="75000"/>
                    <a:lumOff val="25000"/>
                  </a:schemeClr>
                </a:solidFill>
              </a:rPr>
              <a:t>cliente</a:t>
            </a:r>
            <a:r>
              <a:rPr lang="en-US" altLang="fr-FR" b="1" i="1" dirty="0">
                <a:solidFill>
                  <a:schemeClr val="tx1">
                    <a:lumMod val="75000"/>
                    <a:lumOff val="25000"/>
                  </a:schemeClr>
                </a:solidFill>
              </a:rPr>
              <a:t> (EVC)</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Tree>
    <p:extLst>
      <p:ext uri="{BB962C8B-B14F-4D97-AF65-F5344CB8AC3E}">
        <p14:creationId xmlns:p14="http://schemas.microsoft.com/office/powerpoint/2010/main" val="316746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6A0567-901B-7028-FA00-85BB8C5048A5}"/>
              </a:ext>
            </a:extLst>
          </p:cNvPr>
          <p:cNvSpPr>
            <a:spLocks noGrp="1"/>
          </p:cNvSpPr>
          <p:nvPr>
            <p:ph type="title"/>
          </p:nvPr>
        </p:nvSpPr>
        <p:spPr/>
        <p:txBody>
          <a:bodyPr/>
          <a:lstStyle/>
          <a:p>
            <a:pPr algn="ctr"/>
            <a:r>
              <a:rPr lang="it-IT" b="1" i="1" dirty="0"/>
              <a:t>L'analisi del trade-off</a:t>
            </a:r>
          </a:p>
        </p:txBody>
      </p:sp>
      <p:sp>
        <p:nvSpPr>
          <p:cNvPr id="3" name="Segnaposto contenuto 2">
            <a:extLst>
              <a:ext uri="{FF2B5EF4-FFF2-40B4-BE49-F238E27FC236}">
                <a16:creationId xmlns:a16="http://schemas.microsoft.com/office/drawing/2014/main" id="{67CBE982-C690-03E8-E334-50B6F6B762A1}"/>
              </a:ext>
            </a:extLst>
          </p:cNvPr>
          <p:cNvSpPr>
            <a:spLocks noGrp="1"/>
          </p:cNvSpPr>
          <p:nvPr>
            <p:ph idx="1"/>
          </p:nvPr>
        </p:nvSpPr>
        <p:spPr>
          <a:xfrm>
            <a:off x="1066800" y="2553207"/>
            <a:ext cx="10058400" cy="2158230"/>
          </a:xfrm>
        </p:spPr>
        <p:txBody>
          <a:bodyPr/>
          <a:lstStyle/>
          <a:p>
            <a:pPr algn="ctr"/>
            <a:r>
              <a:rPr lang="it-IT" dirty="0"/>
              <a:t>Misurare il trade-off tra il prezzo e le altre caratteristiche del prodotto - un'azione chiamata </a:t>
            </a:r>
            <a:r>
              <a:rPr lang="it-IT" i="1" u="sng" dirty="0">
                <a:solidFill>
                  <a:schemeClr val="accent1"/>
                </a:solidFill>
              </a:rPr>
              <a:t>analisi del trade-off o analisi congiunta </a:t>
            </a:r>
            <a:r>
              <a:rPr lang="it-IT" dirty="0"/>
              <a:t>- consente di stabilire l'effetto delle seconde sulla preferenza per il prodotto. Agli intervistati non vengono poste domande dirette sul prezzo, ma vengono descritti dei profili di prodotto che comprendono le caratteristiche e il prezzo del prodotto stesso e viene poi chiesto loro di indicare quale profilo preferiscono. Tramite le risposte degli intervistati si può misurare l'effetto del prezzo e di altre caratteristiche del prodotto utilizzando un modello computerizzato. </a:t>
            </a:r>
          </a:p>
        </p:txBody>
      </p:sp>
    </p:spTree>
    <p:extLst>
      <p:ext uri="{BB962C8B-B14F-4D97-AF65-F5344CB8AC3E}">
        <p14:creationId xmlns:p14="http://schemas.microsoft.com/office/powerpoint/2010/main" val="3707441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F9F807-36A8-0352-2B5E-EBC84B5CBBFC}"/>
              </a:ext>
            </a:extLst>
          </p:cNvPr>
          <p:cNvSpPr>
            <a:spLocks noGrp="1"/>
          </p:cNvSpPr>
          <p:nvPr>
            <p:ph type="title"/>
          </p:nvPr>
        </p:nvSpPr>
        <p:spPr/>
        <p:txBody>
          <a:bodyPr/>
          <a:lstStyle/>
          <a:p>
            <a:pPr algn="ctr"/>
            <a:r>
              <a:rPr lang="it-IT" b="1" i="1" dirty="0"/>
              <a:t>La sperimentazione</a:t>
            </a:r>
          </a:p>
        </p:txBody>
      </p:sp>
      <p:sp>
        <p:nvSpPr>
          <p:cNvPr id="3" name="Segnaposto contenuto 2">
            <a:extLst>
              <a:ext uri="{FF2B5EF4-FFF2-40B4-BE49-F238E27FC236}">
                <a16:creationId xmlns:a16="http://schemas.microsoft.com/office/drawing/2014/main" id="{C6E1272A-02FE-5BA8-19BA-B7B5F8999452}"/>
              </a:ext>
            </a:extLst>
          </p:cNvPr>
          <p:cNvSpPr>
            <a:spLocks noGrp="1"/>
          </p:cNvSpPr>
          <p:nvPr>
            <p:ph idx="1"/>
          </p:nvPr>
        </p:nvSpPr>
        <p:spPr>
          <a:xfrm>
            <a:off x="1066800" y="2773989"/>
            <a:ext cx="10058400" cy="1867284"/>
          </a:xfrm>
        </p:spPr>
        <p:txBody>
          <a:bodyPr/>
          <a:lstStyle/>
          <a:p>
            <a:pPr algn="ctr"/>
            <a:r>
              <a:rPr lang="it-IT" dirty="0"/>
              <a:t>Un limite dell'analisi del trade-off è relativo al fatto che non si domanda agli intervistati di confermare le proprie preferenze acquistando il prodotto. Di conseguenza, non si può essere sicuri che ciò che dichiarano di preferire si rifletta effettivamente in un acquisto del prodotto preferito. </a:t>
            </a:r>
            <a:r>
              <a:rPr lang="it-IT" i="1" u="sng" dirty="0">
                <a:solidFill>
                  <a:schemeClr val="accent1"/>
                </a:solidFill>
              </a:rPr>
              <a:t>"La ricerca sperimentale sulla determinazione dei prezzi di vendita" </a:t>
            </a:r>
            <a:r>
              <a:rPr lang="it-IT" dirty="0"/>
              <a:t>tenta di superare questo inconveniente mettendo in vendita un prodotto in luoghi diversi con prezzi differenti. Il test marketing viene spesso utilizzato per confrontare l'efficacia di prezzi diversi. </a:t>
            </a:r>
          </a:p>
        </p:txBody>
      </p:sp>
    </p:spTree>
    <p:extLst>
      <p:ext uri="{BB962C8B-B14F-4D97-AF65-F5344CB8AC3E}">
        <p14:creationId xmlns:p14="http://schemas.microsoft.com/office/powerpoint/2010/main" val="1061774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AECC4-5567-96B7-68DB-F11B21F59F34}"/>
              </a:ext>
            </a:extLst>
          </p:cNvPr>
          <p:cNvSpPr>
            <a:spLocks noGrp="1"/>
          </p:cNvSpPr>
          <p:nvPr>
            <p:ph type="title"/>
          </p:nvPr>
        </p:nvSpPr>
        <p:spPr/>
        <p:txBody>
          <a:bodyPr>
            <a:normAutofit/>
          </a:bodyPr>
          <a:lstStyle/>
          <a:p>
            <a:pPr algn="ctr"/>
            <a:r>
              <a:rPr lang="it-IT" b="1" i="1" dirty="0"/>
              <a:t>L'analisi EVC </a:t>
            </a:r>
            <a:br>
              <a:rPr lang="it-IT" b="1" i="1" dirty="0"/>
            </a:br>
            <a:r>
              <a:rPr lang="it-IT" b="1" i="1" dirty="0"/>
              <a:t>(valore economico per il cliente)</a:t>
            </a:r>
          </a:p>
        </p:txBody>
      </p:sp>
      <p:sp>
        <p:nvSpPr>
          <p:cNvPr id="3" name="Segnaposto contenuto 2">
            <a:extLst>
              <a:ext uri="{FF2B5EF4-FFF2-40B4-BE49-F238E27FC236}">
                <a16:creationId xmlns:a16="http://schemas.microsoft.com/office/drawing/2014/main" id="{59D1A730-2CDC-D3A3-7741-32337E54738A}"/>
              </a:ext>
            </a:extLst>
          </p:cNvPr>
          <p:cNvSpPr>
            <a:spLocks noGrp="1"/>
          </p:cNvSpPr>
          <p:nvPr>
            <p:ph idx="1"/>
          </p:nvPr>
        </p:nvSpPr>
        <p:spPr>
          <a:xfrm>
            <a:off x="1066800" y="2718570"/>
            <a:ext cx="10058400" cy="2213648"/>
          </a:xfrm>
        </p:spPr>
        <p:txBody>
          <a:bodyPr/>
          <a:lstStyle/>
          <a:p>
            <a:pPr algn="ctr"/>
            <a:r>
              <a:rPr lang="it-IT" dirty="0"/>
              <a:t>I mercati industriali hanno un potente strumento a loro disposizione quando impostano il prezzo dei propri prodotti, ovvero l'analisi del valore economico per il cliente, </a:t>
            </a:r>
            <a:r>
              <a:rPr lang="it-IT" dirty="0" err="1"/>
              <a:t>Forbis</a:t>
            </a:r>
            <a:r>
              <a:rPr lang="it-IT" dirty="0"/>
              <a:t> e Metha definiscono l’EVC come il valore misurabile offerto al cliente, a partire dal confronto fra i costi e i benefici offerti rispetto alle alternative di riferimento. Nello specifico, l'analisi EVC </a:t>
            </a:r>
            <a:r>
              <a:rPr lang="it-IT" i="1" u="sng" dirty="0">
                <a:solidFill>
                  <a:schemeClr val="accent1"/>
                </a:solidFill>
              </a:rPr>
              <a:t>"consiste nell'esame e nella valorizzazione delle caratteristiche tecniche del prodotto e dei processi aziendali che hanno maggiore rilevanza- secondo le conoscenze e la sensibilità commerciale del management - nell'influenzare il comportamento di scelta dei clienti". </a:t>
            </a:r>
          </a:p>
        </p:txBody>
      </p:sp>
    </p:spTree>
    <p:extLst>
      <p:ext uri="{BB962C8B-B14F-4D97-AF65-F5344CB8AC3E}">
        <p14:creationId xmlns:p14="http://schemas.microsoft.com/office/powerpoint/2010/main" val="242886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0A68AC-4460-18B2-35D4-DD8CCD258259}"/>
              </a:ext>
            </a:extLst>
          </p:cNvPr>
          <p:cNvSpPr>
            <a:spLocks noGrp="1"/>
          </p:cNvSpPr>
          <p:nvPr>
            <p:ph type="title"/>
          </p:nvPr>
        </p:nvSpPr>
        <p:spPr/>
        <p:txBody>
          <a:bodyPr>
            <a:normAutofit/>
          </a:bodyPr>
          <a:lstStyle/>
          <a:p>
            <a:pPr algn="ctr"/>
            <a:r>
              <a:rPr lang="it-IT" b="1" i="1" dirty="0"/>
              <a:t>Altri fattori che influenzano le decisioni per determinare il prezzo</a:t>
            </a:r>
          </a:p>
        </p:txBody>
      </p:sp>
      <p:sp>
        <p:nvSpPr>
          <p:cNvPr id="3" name="Segnaposto contenuto 2">
            <a:extLst>
              <a:ext uri="{FF2B5EF4-FFF2-40B4-BE49-F238E27FC236}">
                <a16:creationId xmlns:a16="http://schemas.microsoft.com/office/drawing/2014/main" id="{B6194220-434A-1A06-36CD-4F0E6658470E}"/>
              </a:ext>
            </a:extLst>
          </p:cNvPr>
          <p:cNvSpPr>
            <a:spLocks noGrp="1"/>
          </p:cNvSpPr>
          <p:nvPr>
            <p:ph idx="1"/>
          </p:nvPr>
        </p:nvSpPr>
        <p:spPr>
          <a:xfrm>
            <a:off x="1066800" y="2150533"/>
            <a:ext cx="10058400" cy="3682230"/>
          </a:xfrm>
        </p:spPr>
        <p:txBody>
          <a:bodyPr>
            <a:normAutofit/>
          </a:bodyPr>
          <a:lstStyle/>
          <a:p>
            <a:pPr algn="ctr"/>
            <a:r>
              <a:rPr lang="it-IT" dirty="0"/>
              <a:t>Al di là delle dimensioni di base, quali il costo, i prezzi della concorrenza e il valore per il cliente, molteplici altri aspetti della strategia di marketing di un'impresa influenzano le decisioni sui prezzi. In particolare, avranno un impatto sui livelli di prezzo le decisioni di marketing, come </a:t>
            </a:r>
          </a:p>
          <a:p>
            <a:pPr algn="ctr"/>
            <a:r>
              <a:rPr lang="it-IT" i="1" u="sng" dirty="0">
                <a:solidFill>
                  <a:schemeClr val="accent1"/>
                </a:solidFill>
              </a:rPr>
              <a:t>la strategia di posizionamento</a:t>
            </a:r>
          </a:p>
          <a:p>
            <a:pPr algn="ctr"/>
            <a:r>
              <a:rPr lang="it-IT" i="1" u="sng" dirty="0">
                <a:solidFill>
                  <a:schemeClr val="accent1"/>
                </a:solidFill>
              </a:rPr>
              <a:t>la strategia di lancio di un nuovo prodotto</a:t>
            </a:r>
          </a:p>
          <a:p>
            <a:pPr algn="ctr"/>
            <a:r>
              <a:rPr lang="it-IT" i="1" u="sng" dirty="0">
                <a:solidFill>
                  <a:schemeClr val="accent1"/>
                </a:solidFill>
              </a:rPr>
              <a:t>la strategia della linea di prodotti</a:t>
            </a:r>
          </a:p>
          <a:p>
            <a:pPr algn="ctr"/>
            <a:r>
              <a:rPr lang="it-IT" i="1" u="sng" dirty="0">
                <a:solidFill>
                  <a:schemeClr val="accent1"/>
                </a:solidFill>
              </a:rPr>
              <a:t>la strategia competitiva di marketing</a:t>
            </a:r>
          </a:p>
          <a:p>
            <a:pPr algn="ctr"/>
            <a:r>
              <a:rPr lang="it-IT" i="1" u="sng" dirty="0">
                <a:solidFill>
                  <a:schemeClr val="accent1"/>
                </a:solidFill>
              </a:rPr>
              <a:t>la strategia di gestione del canale di vendita</a:t>
            </a:r>
          </a:p>
          <a:p>
            <a:pPr algn="ctr"/>
            <a:r>
              <a:rPr lang="it-IT" i="1" u="sng" dirty="0">
                <a:solidFill>
                  <a:schemeClr val="accent1"/>
                </a:solidFill>
              </a:rPr>
              <a:t>la strategia di marketing internazionale.</a:t>
            </a:r>
          </a:p>
        </p:txBody>
      </p:sp>
    </p:spTree>
    <p:extLst>
      <p:ext uri="{BB962C8B-B14F-4D97-AF65-F5344CB8AC3E}">
        <p14:creationId xmlns:p14="http://schemas.microsoft.com/office/powerpoint/2010/main" val="3117749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2DCFA1-D36D-E8B1-6915-146C193B309D}"/>
              </a:ext>
            </a:extLst>
          </p:cNvPr>
          <p:cNvSpPr>
            <a:spLocks noGrp="1"/>
          </p:cNvSpPr>
          <p:nvPr>
            <p:ph type="title"/>
          </p:nvPr>
        </p:nvSpPr>
        <p:spPr/>
        <p:txBody>
          <a:bodyPr/>
          <a:lstStyle/>
          <a:p>
            <a:pPr algn="ctr"/>
            <a:r>
              <a:rPr lang="it-IT" b="1" i="1" dirty="0"/>
              <a:t>La strategia di posizionamento</a:t>
            </a:r>
          </a:p>
        </p:txBody>
      </p:sp>
      <p:sp>
        <p:nvSpPr>
          <p:cNvPr id="3" name="Segnaposto contenuto 2">
            <a:extLst>
              <a:ext uri="{FF2B5EF4-FFF2-40B4-BE49-F238E27FC236}">
                <a16:creationId xmlns:a16="http://schemas.microsoft.com/office/drawing/2014/main" id="{967DE74F-B1D0-DA0E-CA1B-94373F209C4A}"/>
              </a:ext>
            </a:extLst>
          </p:cNvPr>
          <p:cNvSpPr>
            <a:spLocks noGrp="1"/>
          </p:cNvSpPr>
          <p:nvPr>
            <p:ph idx="1"/>
          </p:nvPr>
        </p:nvSpPr>
        <p:spPr>
          <a:xfrm>
            <a:off x="1027748" y="2011988"/>
            <a:ext cx="5317375" cy="4023360"/>
          </a:xfrm>
        </p:spPr>
        <p:txBody>
          <a:bodyPr/>
          <a:lstStyle/>
          <a:p>
            <a:pPr algn="ctr"/>
            <a:r>
              <a:rPr lang="it-IT" dirty="0"/>
              <a:t>I responsabili del marketing devono prendere decisioni fondamentali riguardo alla strategia di posizionamento; esse includono la scelta del mercato di riferimento e la creazione di un </a:t>
            </a:r>
            <a:r>
              <a:rPr lang="it-IT" i="1" u="sng" dirty="0">
                <a:solidFill>
                  <a:schemeClr val="accent1"/>
                </a:solidFill>
              </a:rPr>
              <a:t>vantaggio differenziale</a:t>
            </a:r>
            <a:r>
              <a:rPr lang="it-IT" dirty="0"/>
              <a:t>. Ciascuno di questi fattori può avere un impatto enorme sul prezzo. Il prezzo può essere utilizzato per trasmettere un vantaggio differenziale e per attrarre un determinato segmento di mercato. Le principali catene di distribuzione europee come Aldi e Lidl si rivolgono a consumatori che fanno attenzione al prezzo dei generi alimentari, attraverso una politica volta ad avere i prezzi più bassi su una gamma di prodotti per la casa acquistati frequentemente.</a:t>
            </a:r>
          </a:p>
        </p:txBody>
      </p:sp>
      <p:pic>
        <p:nvPicPr>
          <p:cNvPr id="11266" name="Picture 2">
            <a:extLst>
              <a:ext uri="{FF2B5EF4-FFF2-40B4-BE49-F238E27FC236}">
                <a16:creationId xmlns:a16="http://schemas.microsoft.com/office/drawing/2014/main" id="{C409D70D-EB15-E295-E267-516B0214B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810" y="2562957"/>
            <a:ext cx="4333442" cy="292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438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89F03E58-ACB5-F04E-87B4-8806B160E3CF}"/>
              </a:ext>
            </a:extLst>
          </p:cNvPr>
          <p:cNvGraphicFramePr/>
          <p:nvPr>
            <p:extLst>
              <p:ext uri="{D42A27DB-BD31-4B8C-83A1-F6EECF244321}">
                <p14:modId xmlns:p14="http://schemas.microsoft.com/office/powerpoint/2010/main" val="3443582136"/>
              </p:ext>
            </p:extLst>
          </p:nvPr>
        </p:nvGraphicFramePr>
        <p:xfrm>
          <a:off x="1066800" y="1393977"/>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7538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812AB9-ABF2-8A70-77B5-FE44898C2A93}"/>
              </a:ext>
            </a:extLst>
          </p:cNvPr>
          <p:cNvSpPr>
            <a:spLocks noGrp="1"/>
          </p:cNvSpPr>
          <p:nvPr>
            <p:ph type="title"/>
          </p:nvPr>
        </p:nvSpPr>
        <p:spPr/>
        <p:txBody>
          <a:bodyPr/>
          <a:lstStyle/>
          <a:p>
            <a:pPr algn="ctr"/>
            <a:r>
              <a:rPr lang="en-GB" altLang="fr-FR" b="1" i="1" dirty="0" err="1"/>
              <a:t>Dibattito</a:t>
            </a:r>
            <a:r>
              <a:rPr lang="en-GB" altLang="fr-FR" b="1" i="1" dirty="0"/>
              <a:t> </a:t>
            </a:r>
            <a:r>
              <a:rPr lang="en-GB" altLang="fr-FR" b="1" i="1" dirty="0" err="1"/>
              <a:t>etico</a:t>
            </a:r>
            <a:r>
              <a:rPr lang="en-GB" altLang="fr-FR" b="1" i="1" dirty="0"/>
              <a:t>: </a:t>
            </a:r>
            <a:r>
              <a:rPr lang="en-GB" altLang="fr-FR" b="1" i="1" dirty="0" err="1"/>
              <a:t>cos’è</a:t>
            </a:r>
            <a:r>
              <a:rPr lang="en-GB" altLang="fr-FR" b="1" i="1" dirty="0"/>
              <a:t> un </a:t>
            </a:r>
            <a:r>
              <a:rPr lang="en-GB" altLang="fr-FR" b="1" i="1" dirty="0" err="1"/>
              <a:t>prezzo</a:t>
            </a:r>
            <a:r>
              <a:rPr lang="en-GB" altLang="fr-FR" b="1" i="1" dirty="0"/>
              <a:t> </a:t>
            </a:r>
            <a:r>
              <a:rPr lang="en-GB" altLang="fr-FR" b="1" i="1" dirty="0" err="1"/>
              <a:t>equo</a:t>
            </a:r>
            <a:r>
              <a:rPr lang="en-GB" altLang="fr-FR" b="1" i="1" dirty="0"/>
              <a:t>?</a:t>
            </a:r>
            <a:endParaRPr lang="it-IT" b="1" i="1" dirty="0"/>
          </a:p>
        </p:txBody>
      </p:sp>
      <p:sp>
        <p:nvSpPr>
          <p:cNvPr id="3" name="Segnaposto contenuto 2">
            <a:extLst>
              <a:ext uri="{FF2B5EF4-FFF2-40B4-BE49-F238E27FC236}">
                <a16:creationId xmlns:a16="http://schemas.microsoft.com/office/drawing/2014/main" id="{83A50856-BCEE-55BD-E57F-9E733D286270}"/>
              </a:ext>
            </a:extLst>
          </p:cNvPr>
          <p:cNvSpPr>
            <a:spLocks noGrp="1"/>
          </p:cNvSpPr>
          <p:nvPr>
            <p:ph idx="1"/>
          </p:nvPr>
        </p:nvSpPr>
        <p:spPr>
          <a:xfrm>
            <a:off x="1066800" y="2524607"/>
            <a:ext cx="10058400" cy="3599102"/>
          </a:xfrm>
        </p:spPr>
        <p:txBody>
          <a:bodyPr>
            <a:normAutofit/>
          </a:bodyPr>
          <a:lstStyle/>
          <a:p>
            <a:pPr algn="ctr" eaLnBrk="1" hangingPunct="1">
              <a:buFont typeface="Wingdings" pitchFamily="2" charset="2"/>
              <a:buNone/>
            </a:pPr>
            <a:r>
              <a:rPr lang="en-GB" altLang="fr-FR" sz="2000" dirty="0"/>
              <a:t> 	</a:t>
            </a:r>
            <a:r>
              <a:rPr lang="it-IT" sz="2000" dirty="0"/>
              <a:t>Il prezzo è uno degli aspetti più discussi del marketing</a:t>
            </a:r>
            <a:r>
              <a:rPr lang="en-GB" altLang="fr-FR" sz="2000" dirty="0"/>
              <a:t>. </a:t>
            </a:r>
            <a:r>
              <a:rPr lang="it-IT" sz="2000" dirty="0"/>
              <a:t>Ci sono diversi modi in cui le aziende possono sfruttare i consumatori chiedendo un prezzo eccessivo per beni e servizi. </a:t>
            </a:r>
            <a:endParaRPr lang="en-GB" altLang="fr-FR" sz="2000" dirty="0"/>
          </a:p>
          <a:p>
            <a:pPr algn="ctr" eaLnBrk="1" hangingPunct="1"/>
            <a:r>
              <a:rPr lang="en-GB" altLang="fr-FR" sz="2000" i="1" u="sng" dirty="0" err="1">
                <a:solidFill>
                  <a:schemeClr val="accent1"/>
                </a:solidFill>
              </a:rPr>
              <a:t>Mettendosi</a:t>
            </a:r>
            <a:r>
              <a:rPr lang="en-GB" altLang="fr-FR" sz="2000" i="1" u="sng" dirty="0">
                <a:solidFill>
                  <a:schemeClr val="accent1"/>
                </a:solidFill>
              </a:rPr>
              <a:t> </a:t>
            </a:r>
            <a:r>
              <a:rPr lang="en-GB" altLang="fr-FR" sz="2000" i="1" u="sng" dirty="0" err="1">
                <a:solidFill>
                  <a:schemeClr val="accent1"/>
                </a:solidFill>
              </a:rPr>
              <a:t>d’accordo</a:t>
            </a:r>
            <a:r>
              <a:rPr lang="en-GB" altLang="fr-FR" sz="2000" i="1" u="sng" dirty="0">
                <a:solidFill>
                  <a:schemeClr val="accent1"/>
                </a:solidFill>
              </a:rPr>
              <a:t> sui </a:t>
            </a:r>
            <a:r>
              <a:rPr lang="en-GB" altLang="fr-FR" sz="2000" i="1" u="sng" dirty="0" err="1">
                <a:solidFill>
                  <a:schemeClr val="accent1"/>
                </a:solidFill>
              </a:rPr>
              <a:t>prezzi</a:t>
            </a:r>
            <a:r>
              <a:rPr lang="en-GB" altLang="fr-FR" sz="2000" i="1" u="sng" dirty="0">
                <a:solidFill>
                  <a:schemeClr val="accent1"/>
                </a:solidFill>
              </a:rPr>
              <a:t>: </a:t>
            </a:r>
            <a:r>
              <a:rPr lang="it-IT" sz="2000" dirty="0"/>
              <a:t>le aziende si accordano per assicurarsi che tutte applichino prezzi uguali o simili.</a:t>
            </a:r>
            <a:r>
              <a:rPr lang="fr-FR" sz="2000" dirty="0"/>
              <a:t> </a:t>
            </a:r>
            <a:endParaRPr lang="en-GB" altLang="fr-FR" sz="2000" dirty="0"/>
          </a:p>
          <a:p>
            <a:pPr algn="ctr" eaLnBrk="1" hangingPunct="1"/>
            <a:r>
              <a:rPr lang="en-GB" altLang="fr-FR" sz="2000" i="1" u="sng" dirty="0" err="1">
                <a:solidFill>
                  <a:schemeClr val="accent1"/>
                </a:solidFill>
              </a:rPr>
              <a:t>Annunciando</a:t>
            </a:r>
            <a:r>
              <a:rPr lang="en-GB" altLang="fr-FR" sz="2000" i="1" u="sng" dirty="0">
                <a:solidFill>
                  <a:schemeClr val="accent1"/>
                </a:solidFill>
              </a:rPr>
              <a:t> </a:t>
            </a:r>
            <a:r>
              <a:rPr lang="en-GB" altLang="fr-FR" sz="2000" i="1" u="sng" dirty="0" err="1">
                <a:solidFill>
                  <a:schemeClr val="accent1"/>
                </a:solidFill>
              </a:rPr>
              <a:t>prezzi</a:t>
            </a:r>
            <a:r>
              <a:rPr lang="en-GB" altLang="fr-FR" sz="2000" i="1" u="sng" dirty="0">
                <a:solidFill>
                  <a:schemeClr val="accent1"/>
                </a:solidFill>
              </a:rPr>
              <a:t> di </a:t>
            </a:r>
            <a:r>
              <a:rPr lang="en-GB" altLang="fr-FR" sz="2000" i="1" u="sng" dirty="0" err="1">
                <a:solidFill>
                  <a:schemeClr val="accent1"/>
                </a:solidFill>
              </a:rPr>
              <a:t>vendita</a:t>
            </a:r>
            <a:r>
              <a:rPr lang="en-GB" altLang="fr-FR" sz="2000" i="1" u="sng" dirty="0">
                <a:solidFill>
                  <a:schemeClr val="accent1"/>
                </a:solidFill>
              </a:rPr>
              <a:t> </a:t>
            </a:r>
            <a:r>
              <a:rPr lang="en-GB" altLang="fr-FR" sz="2000" i="1" u="sng" dirty="0" err="1">
                <a:solidFill>
                  <a:schemeClr val="accent1"/>
                </a:solidFill>
              </a:rPr>
              <a:t>ingannevoli</a:t>
            </a:r>
            <a:r>
              <a:rPr lang="en-GB" altLang="fr-FR" sz="2000" i="1" u="sng" dirty="0">
                <a:solidFill>
                  <a:schemeClr val="accent1"/>
                </a:solidFill>
              </a:rPr>
              <a:t>: </a:t>
            </a:r>
            <a:r>
              <a:rPr lang="it-IT" sz="2000" dirty="0"/>
              <a:t>i prezzi non sono quelli che appaiono a prima vista</a:t>
            </a:r>
            <a:r>
              <a:rPr lang="en-US" altLang="en-US" sz="2000" dirty="0"/>
              <a:t>.</a:t>
            </a:r>
            <a:r>
              <a:rPr lang="en-GB" altLang="en-US" sz="2000" dirty="0">
                <a:solidFill>
                  <a:srgbClr val="FF0066"/>
                </a:solidFill>
              </a:rPr>
              <a:t> </a:t>
            </a:r>
            <a:r>
              <a:rPr lang="it-IT" altLang="en-US" sz="2000" dirty="0"/>
              <a:t>I</a:t>
            </a:r>
            <a:r>
              <a:rPr lang="it-IT" sz="2000" dirty="0"/>
              <a:t> consumatori devono stare molto attenti quando giudicano il prezzo di un bene o di un servizio.</a:t>
            </a:r>
            <a:r>
              <a:rPr lang="fr-FR" sz="2000" dirty="0"/>
              <a:t> </a:t>
            </a:r>
            <a:endParaRPr lang="en-US" altLang="en-US" sz="2000" dirty="0"/>
          </a:p>
          <a:p>
            <a:pPr algn="ctr"/>
            <a:endParaRPr lang="it-IT" dirty="0"/>
          </a:p>
        </p:txBody>
      </p:sp>
    </p:spTree>
    <p:extLst>
      <p:ext uri="{BB962C8B-B14F-4D97-AF65-F5344CB8AC3E}">
        <p14:creationId xmlns:p14="http://schemas.microsoft.com/office/powerpoint/2010/main" val="988747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7BA650-34CC-C50E-6453-89A6ADFA087C}"/>
              </a:ext>
            </a:extLst>
          </p:cNvPr>
          <p:cNvSpPr>
            <a:spLocks noGrp="1"/>
          </p:cNvSpPr>
          <p:nvPr>
            <p:ph type="title"/>
          </p:nvPr>
        </p:nvSpPr>
        <p:spPr/>
        <p:txBody>
          <a:bodyPr>
            <a:normAutofit/>
          </a:bodyPr>
          <a:lstStyle/>
          <a:p>
            <a:pPr algn="ctr"/>
            <a:r>
              <a:rPr lang="it-IT" b="1" i="1" dirty="0"/>
              <a:t>La strategia di lancio di un nuovo prodotto</a:t>
            </a:r>
          </a:p>
        </p:txBody>
      </p:sp>
      <p:sp>
        <p:nvSpPr>
          <p:cNvPr id="3" name="Segnaposto contenuto 2">
            <a:extLst>
              <a:ext uri="{FF2B5EF4-FFF2-40B4-BE49-F238E27FC236}">
                <a16:creationId xmlns:a16="http://schemas.microsoft.com/office/drawing/2014/main" id="{84BAC5C5-A1EF-922A-997B-CCB5EC6113F1}"/>
              </a:ext>
            </a:extLst>
          </p:cNvPr>
          <p:cNvSpPr>
            <a:spLocks noGrp="1"/>
          </p:cNvSpPr>
          <p:nvPr>
            <p:ph idx="1"/>
          </p:nvPr>
        </p:nvSpPr>
        <p:spPr>
          <a:xfrm>
            <a:off x="421178" y="2302934"/>
            <a:ext cx="5705302" cy="4023360"/>
          </a:xfrm>
        </p:spPr>
        <p:txBody>
          <a:bodyPr/>
          <a:lstStyle/>
          <a:p>
            <a:pPr algn="ctr"/>
            <a:r>
              <a:rPr lang="it-IT" dirty="0"/>
              <a:t>Quando si lanciano nuovi prodotti, il prezzo deve essere attentamente allineato alla strategia di comunicazione. La Figura 9.2 illustra quattro strategie di marketing basate su diverse combinazioni di prezzo e comunicazione. Si possono sviluppare matrici simili anche per il prodotto e la distribuzione, ma a scopo illustrativo qui useremo la comunicazione. Una combinazione di prezzi elevati e spese di comunicazione elevate è chiamata </a:t>
            </a:r>
            <a:r>
              <a:rPr lang="it-IT" i="1" u="sng" dirty="0">
                <a:solidFill>
                  <a:schemeClr val="accent1"/>
                </a:solidFill>
              </a:rPr>
              <a:t>"strategia di scrematura rapida". </a:t>
            </a:r>
            <a:r>
              <a:rPr lang="it-IT" dirty="0"/>
              <a:t>Il prezzo elevato offre alti ritorni sugli investimenti e la forte comunicazione crea alti livelli di consapevolezza e di conoscenza del prodotto.</a:t>
            </a:r>
          </a:p>
        </p:txBody>
      </p:sp>
      <p:pic>
        <p:nvPicPr>
          <p:cNvPr id="4" name="Picture 3">
            <a:extLst>
              <a:ext uri="{FF2B5EF4-FFF2-40B4-BE49-F238E27FC236}">
                <a16:creationId xmlns:a16="http://schemas.microsoft.com/office/drawing/2014/main" id="{2D74E050-F2AE-33F6-6A12-805D12946EFB}"/>
              </a:ext>
            </a:extLst>
          </p:cNvPr>
          <p:cNvPicPr>
            <a:picLocks noChangeAspect="1"/>
          </p:cNvPicPr>
          <p:nvPr/>
        </p:nvPicPr>
        <p:blipFill>
          <a:blip r:embed="rId2"/>
          <a:stretch>
            <a:fillRect/>
          </a:stretch>
        </p:blipFill>
        <p:spPr>
          <a:xfrm>
            <a:off x="6513240" y="2092377"/>
            <a:ext cx="5069160" cy="3776717"/>
          </a:xfrm>
          <a:prstGeom prst="rect">
            <a:avLst/>
          </a:prstGeom>
        </p:spPr>
      </p:pic>
    </p:spTree>
    <p:extLst>
      <p:ext uri="{BB962C8B-B14F-4D97-AF65-F5344CB8AC3E}">
        <p14:creationId xmlns:p14="http://schemas.microsoft.com/office/powerpoint/2010/main" val="25816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FD1B2CE-C6BC-EDEC-071E-FFB35503C830}"/>
              </a:ext>
            </a:extLst>
          </p:cNvPr>
          <p:cNvSpPr txBox="1"/>
          <p:nvPr/>
        </p:nvSpPr>
        <p:spPr>
          <a:xfrm>
            <a:off x="775855" y="1671203"/>
            <a:ext cx="5860473" cy="2862322"/>
          </a:xfrm>
          <a:prstGeom prst="rect">
            <a:avLst/>
          </a:prstGeom>
          <a:noFill/>
        </p:spPr>
        <p:txBody>
          <a:bodyPr wrap="square">
            <a:spAutoFit/>
          </a:bodyPr>
          <a:lstStyle/>
          <a:p>
            <a:pPr algn="ctr"/>
            <a:r>
              <a:rPr lang="it-IT" dirty="0"/>
              <a:t>La variabile prezzo è qui intesa come </a:t>
            </a:r>
            <a:r>
              <a:rPr lang="it-IT" i="1" u="sng" dirty="0">
                <a:solidFill>
                  <a:schemeClr val="accent1"/>
                </a:solidFill>
              </a:rPr>
              <a:t>"il sacrificio economico che l'acquirente deve sostenere per disporre di un bene o un servizio". </a:t>
            </a:r>
            <a:r>
              <a:rPr lang="it-IT" dirty="0"/>
              <a:t>Fissare e gestire i prezzi nel tempo rappresentano decisioni importanti per un'azienda e sono molteplici i fattori che influenzano queste decisioni strategiche. Sicuramente, i costi degli input, il comportamento dei competitor e le scelte strategiche dell'impresa sono fattori chiave da analizzare. </a:t>
            </a:r>
            <a:r>
              <a:rPr lang="it-IT" i="1" dirty="0"/>
              <a:t>Per esempio</a:t>
            </a:r>
            <a:r>
              <a:rPr lang="it-IT" dirty="0"/>
              <a:t>, se il costo degli input (per es., costo dell'energia elettrica) è in aumento, probabilmente dovrà essere trasferito sul cliente tramite l'aumento dei prezzi.</a:t>
            </a:r>
          </a:p>
        </p:txBody>
      </p:sp>
      <p:pic>
        <p:nvPicPr>
          <p:cNvPr id="1026" name="Picture 2">
            <a:extLst>
              <a:ext uri="{FF2B5EF4-FFF2-40B4-BE49-F238E27FC236}">
                <a16:creationId xmlns:a16="http://schemas.microsoft.com/office/drawing/2014/main" id="{738EA51A-F2AC-E22F-5AC8-F2E7D0ED9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914" y="1671203"/>
            <a:ext cx="4284395" cy="285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86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EFABDD55-6E89-BA61-D5BA-95E5B238F5EB}"/>
              </a:ext>
            </a:extLst>
          </p:cNvPr>
          <p:cNvGraphicFramePr/>
          <p:nvPr>
            <p:extLst>
              <p:ext uri="{D42A27DB-BD31-4B8C-83A1-F6EECF244321}">
                <p14:modId xmlns:p14="http://schemas.microsoft.com/office/powerpoint/2010/main" val="2706165383"/>
              </p:ext>
            </p:extLst>
          </p:nvPr>
        </p:nvGraphicFramePr>
        <p:xfrm>
          <a:off x="1066800" y="1423958"/>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363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25D80D-CDCF-9848-9F44-C24EF03C201B}"/>
              </a:ext>
            </a:extLst>
          </p:cNvPr>
          <p:cNvSpPr>
            <a:spLocks noGrp="1"/>
          </p:cNvSpPr>
          <p:nvPr>
            <p:ph type="title"/>
          </p:nvPr>
        </p:nvSpPr>
        <p:spPr/>
        <p:txBody>
          <a:bodyPr/>
          <a:lstStyle/>
          <a:p>
            <a:pPr algn="ctr"/>
            <a:r>
              <a:rPr lang="it-IT" b="1" i="1" dirty="0"/>
              <a:t>La strategia della linea di prodotti</a:t>
            </a:r>
          </a:p>
        </p:txBody>
      </p:sp>
      <p:sp>
        <p:nvSpPr>
          <p:cNvPr id="3" name="Segnaposto contenuto 2">
            <a:extLst>
              <a:ext uri="{FF2B5EF4-FFF2-40B4-BE49-F238E27FC236}">
                <a16:creationId xmlns:a16="http://schemas.microsoft.com/office/drawing/2014/main" id="{E8F83F3E-B16A-DBD7-19E5-94F8C0BCE4C0}"/>
              </a:ext>
            </a:extLst>
          </p:cNvPr>
          <p:cNvSpPr>
            <a:spLocks noGrp="1"/>
          </p:cNvSpPr>
          <p:nvPr>
            <p:ph idx="1"/>
          </p:nvPr>
        </p:nvSpPr>
        <p:spPr>
          <a:xfrm>
            <a:off x="1066800" y="2690861"/>
            <a:ext cx="10058400" cy="2615430"/>
          </a:xfrm>
        </p:spPr>
        <p:txBody>
          <a:bodyPr/>
          <a:lstStyle/>
          <a:p>
            <a:pPr algn="ctr"/>
            <a:r>
              <a:rPr lang="it-IT" dirty="0"/>
              <a:t>Le aziende orientate al marketing devono anche analizzare come si relaziona il prezzo di un nuovo prodotto rispetto alla linea di prodotti di cui fa parte. Nel caso in cui più segmenti appaiano attraenti, la pratica suggerisce di proporre versioni modificate del prodotto cui assegnare prezzi diversi. Tali prezzi devono essere stabiliti non in base alle differenze di costo, ma in base al </a:t>
            </a:r>
            <a:r>
              <a:rPr lang="it-IT" i="1" u="sng" dirty="0">
                <a:solidFill>
                  <a:schemeClr val="accent1"/>
                </a:solidFill>
              </a:rPr>
              <a:t>valore che ciascun segmento target attribuisce al prodotto</a:t>
            </a:r>
            <a:r>
              <a:rPr lang="it-IT" dirty="0"/>
              <a:t>. Le principali aziende produttrici di autovetture si comportano in questo modo: esse propongono prodotti simili a prezzi differenti per diversi segmenti di mercato, vale a dire, auto economiche, berline familiari, auto executive e così via.</a:t>
            </a:r>
          </a:p>
        </p:txBody>
      </p:sp>
    </p:spTree>
    <p:extLst>
      <p:ext uri="{BB962C8B-B14F-4D97-AF65-F5344CB8AC3E}">
        <p14:creationId xmlns:p14="http://schemas.microsoft.com/office/powerpoint/2010/main" val="3692183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DF543-50E6-C52F-E36D-3A157DBCCC11}"/>
              </a:ext>
            </a:extLst>
          </p:cNvPr>
          <p:cNvSpPr>
            <a:spLocks noGrp="1"/>
          </p:cNvSpPr>
          <p:nvPr>
            <p:ph type="title"/>
          </p:nvPr>
        </p:nvSpPr>
        <p:spPr/>
        <p:txBody>
          <a:bodyPr/>
          <a:lstStyle/>
          <a:p>
            <a:pPr algn="ctr"/>
            <a:r>
              <a:rPr lang="it-IT" b="1" i="1" dirty="0"/>
              <a:t>La strategia competitiva di marketing</a:t>
            </a:r>
          </a:p>
        </p:txBody>
      </p:sp>
      <p:sp>
        <p:nvSpPr>
          <p:cNvPr id="3" name="Segnaposto contenuto 2">
            <a:extLst>
              <a:ext uri="{FF2B5EF4-FFF2-40B4-BE49-F238E27FC236}">
                <a16:creationId xmlns:a16="http://schemas.microsoft.com/office/drawing/2014/main" id="{62E74B77-B990-30FD-FDEA-89FD483513B4}"/>
              </a:ext>
            </a:extLst>
          </p:cNvPr>
          <p:cNvSpPr>
            <a:spLocks noGrp="1"/>
          </p:cNvSpPr>
          <p:nvPr>
            <p:ph idx="1"/>
          </p:nvPr>
        </p:nvSpPr>
        <p:spPr>
          <a:xfrm>
            <a:off x="457200" y="1840857"/>
            <a:ext cx="11277600" cy="824714"/>
          </a:xfrm>
        </p:spPr>
        <p:txBody>
          <a:bodyPr>
            <a:normAutofit/>
          </a:bodyPr>
          <a:lstStyle/>
          <a:p>
            <a:pPr algn="ctr"/>
            <a:r>
              <a:rPr lang="it-IT" dirty="0"/>
              <a:t>Il prezzo dei prodotti deve anche essere determinato in relazione alla strategia competitiva dell’azienda. Quattro obiettivi strategici sono rilevanti per la determinazione dei prezzi di vendita:</a:t>
            </a:r>
          </a:p>
        </p:txBody>
      </p:sp>
      <p:sp>
        <p:nvSpPr>
          <p:cNvPr id="4" name="Rectangle 175">
            <a:extLst>
              <a:ext uri="{FF2B5EF4-FFF2-40B4-BE49-F238E27FC236}">
                <a16:creationId xmlns:a16="http://schemas.microsoft.com/office/drawing/2014/main" id="{FAACDA7A-28AE-EB92-E89E-5BAE999697C4}"/>
              </a:ext>
            </a:extLst>
          </p:cNvPr>
          <p:cNvSpPr>
            <a:spLocks noChangeArrowheads="1"/>
          </p:cNvSpPr>
          <p:nvPr/>
        </p:nvSpPr>
        <p:spPr bwMode="auto">
          <a:xfrm>
            <a:off x="2543432" y="2579115"/>
            <a:ext cx="3455987" cy="367141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fr-FR" sz="1800">
              <a:latin typeface="+mj-lt"/>
            </a:endParaRPr>
          </a:p>
        </p:txBody>
      </p:sp>
      <p:sp>
        <p:nvSpPr>
          <p:cNvPr id="5" name="Rectangle 176">
            <a:extLst>
              <a:ext uri="{FF2B5EF4-FFF2-40B4-BE49-F238E27FC236}">
                <a16:creationId xmlns:a16="http://schemas.microsoft.com/office/drawing/2014/main" id="{94075C1A-420E-3C54-23A8-54E741E8BFF6}"/>
              </a:ext>
            </a:extLst>
          </p:cNvPr>
          <p:cNvSpPr>
            <a:spLocks noChangeArrowheads="1"/>
          </p:cNvSpPr>
          <p:nvPr/>
        </p:nvSpPr>
        <p:spPr bwMode="auto">
          <a:xfrm>
            <a:off x="6408359" y="2579115"/>
            <a:ext cx="3455987" cy="367141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fr-FR" sz="1800">
              <a:latin typeface="+mj-lt"/>
            </a:endParaRPr>
          </a:p>
        </p:txBody>
      </p:sp>
      <p:sp>
        <p:nvSpPr>
          <p:cNvPr id="6" name="Text Box 135">
            <a:extLst>
              <a:ext uri="{FF2B5EF4-FFF2-40B4-BE49-F238E27FC236}">
                <a16:creationId xmlns:a16="http://schemas.microsoft.com/office/drawing/2014/main" id="{319DBD5C-A557-ED92-D500-052051C3A555}"/>
              </a:ext>
            </a:extLst>
          </p:cNvPr>
          <p:cNvSpPr txBox="1">
            <a:spLocks noChangeArrowheads="1"/>
          </p:cNvSpPr>
          <p:nvPr/>
        </p:nvSpPr>
        <p:spPr bwMode="auto">
          <a:xfrm>
            <a:off x="6650294" y="2829005"/>
            <a:ext cx="2971041" cy="338554"/>
          </a:xfrm>
          <a:prstGeom prst="rect">
            <a:avLst/>
          </a:prstGeom>
          <a:noFill/>
          <a:ln w="12700">
            <a:solidFill>
              <a:srgbClr val="7030A0"/>
            </a:solidFill>
            <a:miter lim="800000"/>
            <a:headEnd type="none" w="sm" len="sm"/>
            <a:tailEnd type="none" w="sm" len="sm"/>
          </a:ln>
          <a:effectLst>
            <a:prstShdw prst="shdw17" dist="17961" dir="2700000">
              <a:srgbClr val="2F4D71"/>
            </a:prstShd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fr-FR" sz="1600" dirty="0" err="1">
                <a:latin typeface="+mj-lt"/>
              </a:rPr>
              <a:t>Implicazioni</a:t>
            </a:r>
            <a:r>
              <a:rPr lang="en-GB" altLang="fr-FR" sz="1600" dirty="0">
                <a:latin typeface="+mj-lt"/>
              </a:rPr>
              <a:t> </a:t>
            </a:r>
            <a:r>
              <a:rPr lang="en-GB" altLang="fr-FR" sz="1600" dirty="0" err="1">
                <a:latin typeface="+mj-lt"/>
              </a:rPr>
              <a:t>sul</a:t>
            </a:r>
            <a:r>
              <a:rPr lang="en-GB" altLang="fr-FR" sz="1600" dirty="0">
                <a:latin typeface="+mj-lt"/>
              </a:rPr>
              <a:t> </a:t>
            </a:r>
            <a:r>
              <a:rPr lang="en-GB" altLang="fr-FR" sz="1600" dirty="0" err="1">
                <a:latin typeface="+mj-lt"/>
              </a:rPr>
              <a:t>prezzo</a:t>
            </a:r>
            <a:endParaRPr lang="en-US" altLang="fr-FR" sz="1600" dirty="0">
              <a:latin typeface="+mj-lt"/>
            </a:endParaRPr>
          </a:p>
        </p:txBody>
      </p:sp>
      <p:sp>
        <p:nvSpPr>
          <p:cNvPr id="7" name="Rectangle 167">
            <a:extLst>
              <a:ext uri="{FF2B5EF4-FFF2-40B4-BE49-F238E27FC236}">
                <a16:creationId xmlns:a16="http://schemas.microsoft.com/office/drawing/2014/main" id="{BF529F70-974A-1F5A-FDA2-0B02D4F13B28}"/>
              </a:ext>
            </a:extLst>
          </p:cNvPr>
          <p:cNvSpPr>
            <a:spLocks noChangeArrowheads="1"/>
          </p:cNvSpPr>
          <p:nvPr/>
        </p:nvSpPr>
        <p:spPr bwMode="auto">
          <a:xfrm>
            <a:off x="6675778" y="3475258"/>
            <a:ext cx="2945557" cy="338554"/>
          </a:xfrm>
          <a:prstGeom prst="rect">
            <a:avLst/>
          </a:prstGeom>
          <a:noFill/>
          <a:ln w="12700">
            <a:solidFill>
              <a:srgbClr val="7030A0"/>
            </a:solidFill>
            <a:miter lim="800000"/>
            <a:headEnd type="none" w="sm" len="sm"/>
            <a:tailEnd type="none" w="sm" len="sm"/>
          </a:ln>
          <a:effectLst>
            <a:prstShdw prst="shdw17" dist="17961" dir="2700000">
              <a:srgbClr val="2F4D71"/>
            </a:prstShd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Clr>
                <a:schemeClr val="accent2"/>
              </a:buClr>
              <a:buSzPct val="60000"/>
              <a:buFont typeface="Monotype Sorts"/>
              <a:buNone/>
            </a:pPr>
            <a:r>
              <a:rPr lang="en-GB" altLang="fr-FR" sz="1600" dirty="0" err="1">
                <a:latin typeface="+mj-lt"/>
              </a:rPr>
              <a:t>Prezzo</a:t>
            </a:r>
            <a:r>
              <a:rPr lang="en-GB" altLang="fr-FR" sz="1600" dirty="0">
                <a:latin typeface="+mj-lt"/>
              </a:rPr>
              <a:t> </a:t>
            </a:r>
            <a:r>
              <a:rPr lang="en-GB" altLang="fr-FR" sz="1600" dirty="0" err="1">
                <a:latin typeface="+mj-lt"/>
              </a:rPr>
              <a:t>inferiore</a:t>
            </a:r>
            <a:r>
              <a:rPr lang="en-GB" altLang="fr-FR" sz="1600" dirty="0">
                <a:latin typeface="+mj-lt"/>
              </a:rPr>
              <a:t> </a:t>
            </a:r>
            <a:r>
              <a:rPr lang="en-GB" altLang="fr-FR" sz="1600" dirty="0" err="1">
                <a:latin typeface="+mj-lt"/>
              </a:rPr>
              <a:t>alla</a:t>
            </a:r>
            <a:r>
              <a:rPr lang="en-GB" altLang="fr-FR" sz="1600" dirty="0">
                <a:latin typeface="+mj-lt"/>
              </a:rPr>
              <a:t> </a:t>
            </a:r>
            <a:r>
              <a:rPr lang="en-GB" altLang="fr-FR" sz="1600" dirty="0" err="1">
                <a:latin typeface="+mj-lt"/>
              </a:rPr>
              <a:t>concorrenza</a:t>
            </a:r>
            <a:endParaRPr lang="en-GB" altLang="fr-FR" sz="1600" dirty="0">
              <a:latin typeface="+mj-lt"/>
            </a:endParaRPr>
          </a:p>
        </p:txBody>
      </p:sp>
      <p:sp>
        <p:nvSpPr>
          <p:cNvPr id="8" name="Rectangle 168">
            <a:extLst>
              <a:ext uri="{FF2B5EF4-FFF2-40B4-BE49-F238E27FC236}">
                <a16:creationId xmlns:a16="http://schemas.microsoft.com/office/drawing/2014/main" id="{560FF8F0-A1B8-78BC-E337-60827E6C01D7}"/>
              </a:ext>
            </a:extLst>
          </p:cNvPr>
          <p:cNvSpPr>
            <a:spLocks noChangeArrowheads="1"/>
          </p:cNvSpPr>
          <p:nvPr/>
        </p:nvSpPr>
        <p:spPr bwMode="auto">
          <a:xfrm>
            <a:off x="6675778" y="4076714"/>
            <a:ext cx="2945557" cy="584775"/>
          </a:xfrm>
          <a:prstGeom prst="rect">
            <a:avLst/>
          </a:prstGeom>
          <a:noFill/>
          <a:ln w="12700">
            <a:solidFill>
              <a:srgbClr val="7030A0"/>
            </a:solidFill>
            <a:miter lim="800000"/>
            <a:headEnd type="none" w="sm" len="sm"/>
            <a:tailEnd type="none" w="sm" len="sm"/>
          </a:ln>
          <a:effectLst>
            <a:prstShdw prst="shdw17" dist="17961" dir="2700000">
              <a:srgbClr val="2F4D71"/>
            </a:prstShdw>
          </a:effectLst>
          <a:extLst>
            <a:ext uri="{909E8E84-426E-40DD-AFC4-6F175D3DCCD1}">
              <a14:hiddenFill xmlns:a14="http://schemas.microsoft.com/office/drawing/2010/main">
                <a:solidFill>
                  <a:srgbClr val="FFFFFF"/>
                </a:solidFill>
              </a14:hiddenFill>
            </a:ext>
          </a:extLst>
        </p:spPr>
        <p:txBody>
          <a:bodyPr wrap="none">
            <a:no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fr-FR" sz="1600" dirty="0" err="1">
                <a:latin typeface="+mj-lt"/>
              </a:rPr>
              <a:t>Mantenere</a:t>
            </a:r>
            <a:r>
              <a:rPr lang="en-GB" altLang="fr-FR" sz="1600" dirty="0">
                <a:latin typeface="+mj-lt"/>
              </a:rPr>
              <a:t> o </a:t>
            </a:r>
            <a:r>
              <a:rPr lang="en-GB" altLang="fr-FR" sz="1600" dirty="0" err="1">
                <a:latin typeface="+mj-lt"/>
              </a:rPr>
              <a:t>adeguare</a:t>
            </a:r>
            <a:r>
              <a:rPr lang="en-GB" altLang="fr-FR" sz="1600" dirty="0">
                <a:latin typeface="+mj-lt"/>
              </a:rPr>
              <a:t> </a:t>
            </a:r>
            <a:r>
              <a:rPr lang="en-GB" altLang="fr-FR" sz="1600" dirty="0" err="1">
                <a:latin typeface="+mj-lt"/>
              </a:rPr>
              <a:t>il</a:t>
            </a:r>
            <a:r>
              <a:rPr lang="en-GB" altLang="fr-FR" sz="1600" dirty="0">
                <a:latin typeface="+mj-lt"/>
              </a:rPr>
              <a:t> </a:t>
            </a:r>
            <a:r>
              <a:rPr lang="en-GB" altLang="fr-FR" sz="1600" dirty="0" err="1">
                <a:latin typeface="+mj-lt"/>
              </a:rPr>
              <a:t>prezzo</a:t>
            </a:r>
            <a:r>
              <a:rPr lang="en-GB" altLang="fr-FR" sz="1600" dirty="0">
                <a:latin typeface="+mj-lt"/>
              </a:rPr>
              <a:t> </a:t>
            </a:r>
          </a:p>
          <a:p>
            <a:pPr algn="ctr" eaLnBrk="1" hangingPunct="1">
              <a:spcBef>
                <a:spcPct val="0"/>
              </a:spcBef>
              <a:buFontTx/>
              <a:buNone/>
            </a:pPr>
            <a:r>
              <a:rPr lang="en-GB" altLang="fr-FR" sz="1600" dirty="0">
                <a:latin typeface="+mj-lt"/>
              </a:rPr>
              <a:t>in </a:t>
            </a:r>
            <a:r>
              <a:rPr lang="en-GB" altLang="fr-FR" sz="1600" dirty="0" err="1">
                <a:latin typeface="+mj-lt"/>
              </a:rPr>
              <a:t>relazione</a:t>
            </a:r>
            <a:r>
              <a:rPr lang="en-GB" altLang="fr-FR" sz="1600" dirty="0">
                <a:latin typeface="+mj-lt"/>
              </a:rPr>
              <a:t> </a:t>
            </a:r>
            <a:r>
              <a:rPr lang="en-GB" altLang="fr-FR" sz="1600" dirty="0" err="1">
                <a:latin typeface="+mj-lt"/>
              </a:rPr>
              <a:t>alla</a:t>
            </a:r>
            <a:r>
              <a:rPr lang="en-GB" altLang="fr-FR" sz="1600" dirty="0">
                <a:latin typeface="+mj-lt"/>
              </a:rPr>
              <a:t> </a:t>
            </a:r>
            <a:r>
              <a:rPr lang="en-GB" altLang="fr-FR" sz="1600" dirty="0" err="1">
                <a:latin typeface="+mj-lt"/>
              </a:rPr>
              <a:t>concorrenza</a:t>
            </a:r>
            <a:endParaRPr lang="en-US" altLang="fr-FR" sz="1600" dirty="0">
              <a:latin typeface="+mj-lt"/>
            </a:endParaRPr>
          </a:p>
        </p:txBody>
      </p:sp>
      <p:sp>
        <p:nvSpPr>
          <p:cNvPr id="9" name="Rectangle 169">
            <a:extLst>
              <a:ext uri="{FF2B5EF4-FFF2-40B4-BE49-F238E27FC236}">
                <a16:creationId xmlns:a16="http://schemas.microsoft.com/office/drawing/2014/main" id="{4E91EF19-2117-3344-F8CB-347534A881C9}"/>
              </a:ext>
            </a:extLst>
          </p:cNvPr>
          <p:cNvSpPr>
            <a:spLocks noChangeArrowheads="1"/>
          </p:cNvSpPr>
          <p:nvPr/>
        </p:nvSpPr>
        <p:spPr bwMode="auto">
          <a:xfrm>
            <a:off x="6675778" y="4903698"/>
            <a:ext cx="2945557" cy="338554"/>
          </a:xfrm>
          <a:prstGeom prst="rect">
            <a:avLst/>
          </a:prstGeom>
          <a:noFill/>
          <a:ln w="12700">
            <a:solidFill>
              <a:srgbClr val="7030A0"/>
            </a:solidFill>
            <a:miter lim="800000"/>
            <a:headEnd type="none" w="sm" len="sm"/>
            <a:tailEnd type="none" w="sm" len="sm"/>
          </a:ln>
          <a:effectLst>
            <a:prstShdw prst="shdw17" dist="17961" dir="2700000">
              <a:srgbClr val="2F4D71"/>
            </a:prstShd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Clr>
                <a:schemeClr val="accent2"/>
              </a:buClr>
              <a:buSzPct val="60000"/>
              <a:buFont typeface="Monotype Sorts"/>
              <a:buNone/>
            </a:pPr>
            <a:r>
              <a:rPr lang="en-GB" altLang="fr-FR" sz="1600" dirty="0" err="1">
                <a:latin typeface="+mj-lt"/>
              </a:rPr>
              <a:t>Fissare</a:t>
            </a:r>
            <a:r>
              <a:rPr lang="en-GB" altLang="fr-FR" sz="1600" dirty="0">
                <a:latin typeface="+mj-lt"/>
              </a:rPr>
              <a:t> </a:t>
            </a:r>
            <a:r>
              <a:rPr lang="en-GB" altLang="fr-FR" sz="1600" dirty="0" err="1">
                <a:latin typeface="+mj-lt"/>
              </a:rPr>
              <a:t>prezzi</a:t>
            </a:r>
            <a:r>
              <a:rPr lang="en-GB" altLang="fr-FR" sz="1600" dirty="0">
                <a:latin typeface="+mj-lt"/>
              </a:rPr>
              <a:t> </a:t>
            </a:r>
            <a:r>
              <a:rPr lang="en-GB" altLang="fr-FR" sz="1600" dirty="0" err="1">
                <a:latin typeface="+mj-lt"/>
              </a:rPr>
              <a:t>elevati</a:t>
            </a:r>
            <a:endParaRPr lang="en-GB" altLang="fr-FR" sz="1600" dirty="0">
              <a:latin typeface="+mj-lt"/>
            </a:endParaRPr>
          </a:p>
        </p:txBody>
      </p:sp>
      <p:sp>
        <p:nvSpPr>
          <p:cNvPr id="10" name="Rectangle 170">
            <a:extLst>
              <a:ext uri="{FF2B5EF4-FFF2-40B4-BE49-F238E27FC236}">
                <a16:creationId xmlns:a16="http://schemas.microsoft.com/office/drawing/2014/main" id="{F2514B5E-52B9-4A1B-F292-EE43FDF6950E}"/>
              </a:ext>
            </a:extLst>
          </p:cNvPr>
          <p:cNvSpPr>
            <a:spLocks noChangeArrowheads="1"/>
          </p:cNvSpPr>
          <p:nvPr/>
        </p:nvSpPr>
        <p:spPr bwMode="auto">
          <a:xfrm>
            <a:off x="6675778" y="5469631"/>
            <a:ext cx="2945557" cy="338554"/>
          </a:xfrm>
          <a:prstGeom prst="rect">
            <a:avLst/>
          </a:prstGeom>
          <a:noFill/>
          <a:ln w="12700">
            <a:solidFill>
              <a:srgbClr val="7030A0"/>
            </a:solidFill>
            <a:miter lim="800000"/>
            <a:headEnd type="none" w="sm" len="sm"/>
            <a:tailEnd type="none" w="sm" len="sm"/>
          </a:ln>
          <a:effectLst>
            <a:prstShdw prst="shdw17" dist="17961" dir="2700000">
              <a:srgbClr val="2F4D71"/>
            </a:prstShd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Clr>
                <a:schemeClr val="accent2"/>
              </a:buClr>
              <a:buSzPct val="60000"/>
              <a:buFont typeface="Monotype Sorts"/>
              <a:buNone/>
            </a:pPr>
            <a:r>
              <a:rPr lang="en-GB" altLang="fr-FR" sz="1600" dirty="0" err="1">
                <a:latin typeface="+mj-lt"/>
              </a:rPr>
              <a:t>Cambiamento</a:t>
            </a:r>
            <a:r>
              <a:rPr lang="en-GB" altLang="fr-FR" sz="1600" dirty="0">
                <a:latin typeface="+mj-lt"/>
              </a:rPr>
              <a:t> del </a:t>
            </a:r>
            <a:r>
              <a:rPr lang="en-GB" altLang="fr-FR" sz="1600" dirty="0" err="1">
                <a:latin typeface="+mj-lt"/>
              </a:rPr>
              <a:t>prezzo</a:t>
            </a:r>
            <a:endParaRPr lang="en-GB" altLang="fr-FR" sz="1600" dirty="0">
              <a:latin typeface="+mj-lt"/>
            </a:endParaRPr>
          </a:p>
        </p:txBody>
      </p:sp>
      <p:sp>
        <p:nvSpPr>
          <p:cNvPr id="11" name="Rectangle 172">
            <a:extLst>
              <a:ext uri="{FF2B5EF4-FFF2-40B4-BE49-F238E27FC236}">
                <a16:creationId xmlns:a16="http://schemas.microsoft.com/office/drawing/2014/main" id="{56F1712A-3DBD-76FC-6395-AE8AEEBBA388}"/>
              </a:ext>
            </a:extLst>
          </p:cNvPr>
          <p:cNvSpPr>
            <a:spLocks noChangeArrowheads="1"/>
          </p:cNvSpPr>
          <p:nvPr/>
        </p:nvSpPr>
        <p:spPr bwMode="auto">
          <a:xfrm>
            <a:off x="2840635" y="4076713"/>
            <a:ext cx="2861580" cy="338554"/>
          </a:xfrm>
          <a:prstGeom prst="rect">
            <a:avLst/>
          </a:prstGeom>
          <a:noFill/>
          <a:ln w="12700">
            <a:solidFill>
              <a:srgbClr val="7030A0"/>
            </a:solidFill>
            <a:miter lim="800000"/>
            <a:headEnd type="none" w="sm" len="sm"/>
            <a:tailEnd type="none" w="sm" len="sm"/>
          </a:ln>
          <a:effectLst>
            <a:prstShdw prst="shdw17" dist="17961" dir="2700000">
              <a:srgbClr val="2F4D71"/>
            </a:prstShd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fr-FR" sz="1600" b="1" i="1" dirty="0" err="1">
                <a:latin typeface="+mj-lt"/>
              </a:rPr>
              <a:t>Obiettivo</a:t>
            </a:r>
            <a:r>
              <a:rPr lang="en-GB" altLang="fr-FR" sz="1600" b="1" i="1" dirty="0">
                <a:latin typeface="+mj-lt"/>
              </a:rPr>
              <a:t> </a:t>
            </a:r>
            <a:r>
              <a:rPr lang="en-GB" altLang="fr-FR" sz="1600" b="1" i="1" dirty="0" err="1">
                <a:latin typeface="+mj-lt"/>
              </a:rPr>
              <a:t>mantenimento</a:t>
            </a:r>
            <a:endParaRPr lang="en-GB" altLang="fr-FR" sz="1600" b="1" i="1" dirty="0">
              <a:latin typeface="+mj-lt"/>
            </a:endParaRPr>
          </a:p>
        </p:txBody>
      </p:sp>
      <p:sp>
        <p:nvSpPr>
          <p:cNvPr id="12" name="Rectangle 173">
            <a:extLst>
              <a:ext uri="{FF2B5EF4-FFF2-40B4-BE49-F238E27FC236}">
                <a16:creationId xmlns:a16="http://schemas.microsoft.com/office/drawing/2014/main" id="{FAF74BD3-EA33-72A5-10C9-5CF7015308DB}"/>
              </a:ext>
            </a:extLst>
          </p:cNvPr>
          <p:cNvSpPr>
            <a:spLocks noChangeArrowheads="1"/>
          </p:cNvSpPr>
          <p:nvPr/>
        </p:nvSpPr>
        <p:spPr bwMode="auto">
          <a:xfrm>
            <a:off x="2831563" y="4703190"/>
            <a:ext cx="2879725" cy="338554"/>
          </a:xfrm>
          <a:prstGeom prst="rect">
            <a:avLst/>
          </a:prstGeom>
          <a:noFill/>
          <a:ln w="12700">
            <a:solidFill>
              <a:srgbClr val="7030A0"/>
            </a:solidFill>
            <a:miter lim="800000"/>
            <a:headEnd type="none" w="sm" len="sm"/>
            <a:tailEnd type="none" w="sm" len="sm"/>
          </a:ln>
          <a:effectLst>
            <a:prstShdw prst="shdw17" dist="17961" dir="2700000">
              <a:srgbClr val="2F4D71"/>
            </a:prstShd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fr-FR" sz="1600" b="1" i="1" dirty="0" err="1">
                <a:latin typeface="+mj-lt"/>
              </a:rPr>
              <a:t>Obiettivo</a:t>
            </a:r>
            <a:r>
              <a:rPr lang="en-GB" altLang="fr-FR" sz="1600" b="1" i="1" dirty="0">
                <a:latin typeface="+mj-lt"/>
              </a:rPr>
              <a:t> </a:t>
            </a:r>
            <a:r>
              <a:rPr lang="en-GB" altLang="fr-FR" sz="1600" b="1" i="1" dirty="0" err="1">
                <a:latin typeface="+mj-lt"/>
              </a:rPr>
              <a:t>raccolta</a:t>
            </a:r>
            <a:endParaRPr lang="en-US" altLang="fr-FR" sz="1600" b="1" i="1" dirty="0">
              <a:latin typeface="+mj-lt"/>
            </a:endParaRPr>
          </a:p>
        </p:txBody>
      </p:sp>
      <p:sp>
        <p:nvSpPr>
          <p:cNvPr id="13" name="Rectangle 174">
            <a:extLst>
              <a:ext uri="{FF2B5EF4-FFF2-40B4-BE49-F238E27FC236}">
                <a16:creationId xmlns:a16="http://schemas.microsoft.com/office/drawing/2014/main" id="{FCA6674D-C1EB-5A86-D364-63EAD2FB0D33}"/>
              </a:ext>
            </a:extLst>
          </p:cNvPr>
          <p:cNvSpPr>
            <a:spLocks noChangeArrowheads="1"/>
          </p:cNvSpPr>
          <p:nvPr/>
        </p:nvSpPr>
        <p:spPr bwMode="auto">
          <a:xfrm>
            <a:off x="2840635" y="5336186"/>
            <a:ext cx="2881312" cy="338554"/>
          </a:xfrm>
          <a:prstGeom prst="rect">
            <a:avLst/>
          </a:prstGeom>
          <a:noFill/>
          <a:ln w="12700">
            <a:solidFill>
              <a:srgbClr val="7030A0"/>
            </a:solidFill>
            <a:miter lim="800000"/>
            <a:headEnd type="none" w="sm" len="sm"/>
            <a:tailEnd type="none" w="sm" len="sm"/>
          </a:ln>
          <a:effectLst>
            <a:prstShdw prst="shdw17" dist="17961" dir="2700000">
              <a:srgbClr val="2F4D71"/>
            </a:prstShd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fr-FR" sz="1600" b="1" i="1" dirty="0" err="1">
                <a:latin typeface="+mj-lt"/>
              </a:rPr>
              <a:t>Obiettivo</a:t>
            </a:r>
            <a:r>
              <a:rPr lang="en-GB" altLang="fr-FR" sz="1600" b="1" i="1" dirty="0">
                <a:latin typeface="+mj-lt"/>
              </a:rPr>
              <a:t> </a:t>
            </a:r>
            <a:r>
              <a:rPr lang="en-GB" altLang="fr-FR" sz="1600" b="1" i="1" dirty="0" err="1">
                <a:latin typeface="+mj-lt"/>
              </a:rPr>
              <a:t>riposizionamento</a:t>
            </a:r>
            <a:endParaRPr lang="en-US" altLang="fr-FR" sz="1600" b="1" i="1" dirty="0">
              <a:latin typeface="+mj-lt"/>
            </a:endParaRPr>
          </a:p>
        </p:txBody>
      </p:sp>
      <p:sp>
        <p:nvSpPr>
          <p:cNvPr id="14" name="Text Box 134">
            <a:extLst>
              <a:ext uri="{FF2B5EF4-FFF2-40B4-BE49-F238E27FC236}">
                <a16:creationId xmlns:a16="http://schemas.microsoft.com/office/drawing/2014/main" id="{C2A3F97D-CA7F-3086-C9F2-CF5E5D1C1E09}"/>
              </a:ext>
            </a:extLst>
          </p:cNvPr>
          <p:cNvSpPr txBox="1">
            <a:spLocks noChangeArrowheads="1"/>
          </p:cNvSpPr>
          <p:nvPr/>
        </p:nvSpPr>
        <p:spPr bwMode="auto">
          <a:xfrm>
            <a:off x="2831562" y="2862998"/>
            <a:ext cx="2861580" cy="328893"/>
          </a:xfrm>
          <a:prstGeom prst="rect">
            <a:avLst/>
          </a:prstGeom>
          <a:noFill/>
          <a:ln w="12700">
            <a:solidFill>
              <a:srgbClr val="7030A0"/>
            </a:solidFill>
            <a:miter lim="800000"/>
            <a:headEnd type="none" w="sm" len="sm"/>
            <a:tailEnd type="none" w="sm" len="sm"/>
          </a:ln>
          <a:effectLst>
            <a:prstShdw prst="shdw17" dist="17961" dir="2700000">
              <a:srgbClr val="2F4D71"/>
            </a:prstShdw>
          </a:effectLst>
          <a:extLst>
            <a:ext uri="{909E8E84-426E-40DD-AFC4-6F175D3DCCD1}">
              <a14:hiddenFill xmlns:a14="http://schemas.microsoft.com/office/drawing/2010/main">
                <a:solidFill>
                  <a:srgbClr val="FFFFFF"/>
                </a:solidFill>
              </a14:hiddenFill>
            </a:ext>
          </a:extLst>
        </p:spPr>
        <p:txBody>
          <a:bodyPr wrap="none">
            <a:no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Clr>
                <a:schemeClr val="accent2"/>
              </a:buClr>
              <a:buSzPct val="60000"/>
              <a:buFont typeface="Monotype Sorts"/>
              <a:buNone/>
            </a:pPr>
            <a:r>
              <a:rPr lang="en-GB" altLang="fr-FR" sz="1600" dirty="0" err="1">
                <a:latin typeface="+mj-lt"/>
              </a:rPr>
              <a:t>Obiettivi</a:t>
            </a:r>
            <a:r>
              <a:rPr lang="en-GB" altLang="fr-FR" sz="1600" dirty="0">
                <a:latin typeface="+mj-lt"/>
              </a:rPr>
              <a:t> </a:t>
            </a:r>
            <a:r>
              <a:rPr lang="en-GB" altLang="fr-FR" sz="1600" dirty="0" err="1">
                <a:latin typeface="+mj-lt"/>
              </a:rPr>
              <a:t>strategici</a:t>
            </a:r>
            <a:endParaRPr lang="en-GB" altLang="fr-FR" sz="1600" dirty="0">
              <a:latin typeface="+mj-lt"/>
            </a:endParaRPr>
          </a:p>
          <a:p>
            <a:pPr algn="ctr" eaLnBrk="1" hangingPunct="1">
              <a:spcBef>
                <a:spcPct val="0"/>
              </a:spcBef>
              <a:buFontTx/>
              <a:buNone/>
            </a:pPr>
            <a:endParaRPr lang="en-US" altLang="fr-FR" sz="1600" dirty="0">
              <a:latin typeface="+mj-lt"/>
            </a:endParaRPr>
          </a:p>
        </p:txBody>
      </p:sp>
      <p:sp>
        <p:nvSpPr>
          <p:cNvPr id="15" name="Rectangle 171">
            <a:extLst>
              <a:ext uri="{FF2B5EF4-FFF2-40B4-BE49-F238E27FC236}">
                <a16:creationId xmlns:a16="http://schemas.microsoft.com/office/drawing/2014/main" id="{FE1C54B8-20F6-83D0-281A-55E98514910E}"/>
              </a:ext>
            </a:extLst>
          </p:cNvPr>
          <p:cNvSpPr>
            <a:spLocks noChangeArrowheads="1"/>
          </p:cNvSpPr>
          <p:nvPr/>
        </p:nvSpPr>
        <p:spPr bwMode="auto">
          <a:xfrm>
            <a:off x="2840635" y="3475258"/>
            <a:ext cx="2861580" cy="338554"/>
          </a:xfrm>
          <a:prstGeom prst="rect">
            <a:avLst/>
          </a:prstGeom>
          <a:noFill/>
          <a:ln w="12700">
            <a:solidFill>
              <a:srgbClr val="7030A0"/>
            </a:solidFill>
            <a:miter lim="800000"/>
            <a:headEnd type="none" w="sm" len="sm"/>
            <a:tailEnd type="none" w="sm" len="sm"/>
          </a:ln>
          <a:effectLst>
            <a:prstShdw prst="shdw17" dist="17961" dir="2700000">
              <a:srgbClr val="2F4D71"/>
            </a:prstShd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fr-FR" sz="1600" b="1" i="1" dirty="0" err="1">
                <a:latin typeface="+mj-lt"/>
              </a:rPr>
              <a:t>Obiettivo</a:t>
            </a:r>
            <a:r>
              <a:rPr lang="en-GB" altLang="fr-FR" sz="1600" b="1" i="1" dirty="0">
                <a:latin typeface="+mj-lt"/>
              </a:rPr>
              <a:t> </a:t>
            </a:r>
            <a:r>
              <a:rPr lang="en-GB" altLang="fr-FR" sz="1600" b="1" i="1" dirty="0" err="1">
                <a:latin typeface="+mj-lt"/>
              </a:rPr>
              <a:t>costruzione</a:t>
            </a:r>
            <a:endParaRPr lang="en-US" altLang="fr-FR" sz="1600" b="1" i="1" dirty="0">
              <a:latin typeface="+mj-lt"/>
            </a:endParaRPr>
          </a:p>
        </p:txBody>
      </p:sp>
    </p:spTree>
    <p:extLst>
      <p:ext uri="{BB962C8B-B14F-4D97-AF65-F5344CB8AC3E}">
        <p14:creationId xmlns:p14="http://schemas.microsoft.com/office/powerpoint/2010/main" val="353990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9" fill="hold"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A70A2-2FBA-A0C6-82F4-8E273B609E93}"/>
              </a:ext>
            </a:extLst>
          </p:cNvPr>
          <p:cNvSpPr>
            <a:spLocks noGrp="1"/>
          </p:cNvSpPr>
          <p:nvPr>
            <p:ph type="title"/>
          </p:nvPr>
        </p:nvSpPr>
        <p:spPr>
          <a:xfrm>
            <a:off x="1097280" y="286603"/>
            <a:ext cx="10058400" cy="1450757"/>
          </a:xfrm>
        </p:spPr>
        <p:txBody>
          <a:bodyPr>
            <a:normAutofit/>
          </a:bodyPr>
          <a:lstStyle/>
          <a:p>
            <a:pPr algn="ctr"/>
            <a:r>
              <a:rPr lang="it-IT" b="1" i="1" dirty="0"/>
              <a:t>L'obiettivo costruzione</a:t>
            </a:r>
          </a:p>
        </p:txBody>
      </p:sp>
      <p:graphicFrame>
        <p:nvGraphicFramePr>
          <p:cNvPr id="5" name="Segnaposto contenuto 2">
            <a:extLst>
              <a:ext uri="{FF2B5EF4-FFF2-40B4-BE49-F238E27FC236}">
                <a16:creationId xmlns:a16="http://schemas.microsoft.com/office/drawing/2014/main" id="{4B0ACAD9-80C1-E4E2-70CA-95629590E03C}"/>
              </a:ext>
            </a:extLst>
          </p:cNvPr>
          <p:cNvGraphicFramePr>
            <a:graphicFrameLocks noGrp="1"/>
          </p:cNvGraphicFramePr>
          <p:nvPr>
            <p:ph idx="1"/>
            <p:extLst>
              <p:ext uri="{D42A27DB-BD31-4B8C-83A1-F6EECF244321}">
                <p14:modId xmlns:p14="http://schemas.microsoft.com/office/powerpoint/2010/main" val="164288368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889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ECB784-1DD6-A457-AFA5-337C48644A94}"/>
              </a:ext>
            </a:extLst>
          </p:cNvPr>
          <p:cNvSpPr>
            <a:spLocks noGrp="1"/>
          </p:cNvSpPr>
          <p:nvPr>
            <p:ph type="title"/>
          </p:nvPr>
        </p:nvSpPr>
        <p:spPr/>
        <p:txBody>
          <a:bodyPr/>
          <a:lstStyle/>
          <a:p>
            <a:pPr algn="ctr"/>
            <a:r>
              <a:rPr lang="it-IT" b="1" i="1" dirty="0"/>
              <a:t>L'obiettivo mantenimento</a:t>
            </a:r>
          </a:p>
        </p:txBody>
      </p:sp>
      <p:sp>
        <p:nvSpPr>
          <p:cNvPr id="3" name="Segnaposto contenuto 2">
            <a:extLst>
              <a:ext uri="{FF2B5EF4-FFF2-40B4-BE49-F238E27FC236}">
                <a16:creationId xmlns:a16="http://schemas.microsoft.com/office/drawing/2014/main" id="{B216F761-13DA-1780-224F-87686C11B963}"/>
              </a:ext>
            </a:extLst>
          </p:cNvPr>
          <p:cNvSpPr>
            <a:spLocks noGrp="1"/>
          </p:cNvSpPr>
          <p:nvPr>
            <p:ph idx="1"/>
          </p:nvPr>
        </p:nvSpPr>
        <p:spPr>
          <a:xfrm>
            <a:off x="1066800" y="2954097"/>
            <a:ext cx="10058400" cy="1583266"/>
          </a:xfrm>
        </p:spPr>
        <p:txBody>
          <a:bodyPr/>
          <a:lstStyle/>
          <a:p>
            <a:pPr algn="ctr"/>
            <a:r>
              <a:rPr lang="it-IT" dirty="0"/>
              <a:t>Quando l'obiettivo strategico è di mantenere le vendite e/o le quote di mercato, la strategia di determinazione dei prezzi di vendita appropriata è quella di </a:t>
            </a:r>
            <a:r>
              <a:rPr lang="it-IT" i="1" u="sng" dirty="0">
                <a:solidFill>
                  <a:schemeClr val="accent1"/>
                </a:solidFill>
              </a:rPr>
              <a:t>mantenere o di adeguare il prezzo in relazione alla concorrenza.</a:t>
            </a:r>
            <a:r>
              <a:rPr lang="it-IT" dirty="0"/>
              <a:t> Ciò ha implicazioni per le variazioni di prezzo: se la concorrenza riduce i prezzi, anche i prezzi dell'impresa in analisi devono calare.</a:t>
            </a:r>
          </a:p>
        </p:txBody>
      </p:sp>
    </p:spTree>
    <p:extLst>
      <p:ext uri="{BB962C8B-B14F-4D97-AF65-F5344CB8AC3E}">
        <p14:creationId xmlns:p14="http://schemas.microsoft.com/office/powerpoint/2010/main" val="1640242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2A3319AF-612C-314E-3CD6-5BCC1CD4A627}"/>
              </a:ext>
            </a:extLst>
          </p:cNvPr>
          <p:cNvSpPr>
            <a:spLocks noGrp="1"/>
          </p:cNvSpPr>
          <p:nvPr>
            <p:ph type="title"/>
          </p:nvPr>
        </p:nvSpPr>
        <p:spPr>
          <a:xfrm>
            <a:off x="492370" y="516835"/>
            <a:ext cx="3084844" cy="5772840"/>
          </a:xfrm>
        </p:spPr>
        <p:txBody>
          <a:bodyPr anchor="ctr">
            <a:normAutofit/>
          </a:bodyPr>
          <a:lstStyle/>
          <a:p>
            <a:pPr algn="ctr"/>
            <a:r>
              <a:rPr lang="it-IT" b="1" i="1" dirty="0">
                <a:solidFill>
                  <a:srgbClr val="FFFFFF"/>
                </a:solidFill>
              </a:rPr>
              <a:t>L'obiettivo raccolta</a:t>
            </a: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168B7E45-38E9-BD91-73D8-3071FC59D9E9}"/>
              </a:ext>
            </a:extLst>
          </p:cNvPr>
          <p:cNvGraphicFramePr>
            <a:graphicFrameLocks noGrp="1"/>
          </p:cNvGraphicFramePr>
          <p:nvPr>
            <p:ph idx="1"/>
            <p:extLst>
              <p:ext uri="{D42A27DB-BD31-4B8C-83A1-F6EECF244321}">
                <p14:modId xmlns:p14="http://schemas.microsoft.com/office/powerpoint/2010/main" val="4165622293"/>
              </p:ext>
            </p:extLst>
          </p:nvPr>
        </p:nvGraphicFramePr>
        <p:xfrm>
          <a:off x="5448445" y="984899"/>
          <a:ext cx="5673431" cy="4888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995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7A3C83-21E3-8E8D-3B1E-FD85ECC479FE}"/>
              </a:ext>
            </a:extLst>
          </p:cNvPr>
          <p:cNvSpPr>
            <a:spLocks noGrp="1"/>
          </p:cNvSpPr>
          <p:nvPr>
            <p:ph type="title"/>
          </p:nvPr>
        </p:nvSpPr>
        <p:spPr/>
        <p:txBody>
          <a:bodyPr/>
          <a:lstStyle/>
          <a:p>
            <a:pPr algn="ctr"/>
            <a:r>
              <a:rPr lang="it-IT" b="1" i="1" dirty="0"/>
              <a:t>L'obiettivo riposizionamento</a:t>
            </a:r>
          </a:p>
        </p:txBody>
      </p:sp>
      <p:sp>
        <p:nvSpPr>
          <p:cNvPr id="3" name="Segnaposto contenuto 2">
            <a:extLst>
              <a:ext uri="{FF2B5EF4-FFF2-40B4-BE49-F238E27FC236}">
                <a16:creationId xmlns:a16="http://schemas.microsoft.com/office/drawing/2014/main" id="{D78A828E-64E7-A219-B97D-BF225AA87CAD}"/>
              </a:ext>
            </a:extLst>
          </p:cNvPr>
          <p:cNvSpPr>
            <a:spLocks noGrp="1"/>
          </p:cNvSpPr>
          <p:nvPr>
            <p:ph idx="1"/>
          </p:nvPr>
        </p:nvSpPr>
        <p:spPr>
          <a:xfrm>
            <a:off x="1097280" y="2605812"/>
            <a:ext cx="10058400" cy="2785963"/>
          </a:xfrm>
        </p:spPr>
        <p:txBody>
          <a:bodyPr>
            <a:normAutofit lnSpcReduction="10000"/>
          </a:bodyPr>
          <a:lstStyle/>
          <a:p>
            <a:pPr algn="ctr"/>
            <a:r>
              <a:rPr lang="it-IT" dirty="0"/>
              <a:t>I cambiamenti del mercato e le alterne fortune di un prodotto possono rendere necessario riposizionare un prodotto esistente. Ciò significa </a:t>
            </a:r>
            <a:r>
              <a:rPr lang="it-IT" i="1" u="sng" dirty="0">
                <a:solidFill>
                  <a:schemeClr val="accent1"/>
                </a:solidFill>
              </a:rPr>
              <a:t>cambiarne il prezzo</a:t>
            </a:r>
            <a:r>
              <a:rPr lang="it-IT" dirty="0"/>
              <a:t>. La direzione e l'entità di tale cambiamento dipenderanno dalla nuova strategia di posizionamento del prodotto. Gli esempi già visti mostrano come l'identificazione di chiari obiettivi strategici aiuti a stabilire il prezzo di vendita e chiarisca quale sia la reazione appropriata alle variazioni dei prezzi dei competitor. Definire il prezzo di vendita, quindi, è un'operazione molto sofisticata e va oltre la semplice domanda "Quanto posso ottenere per questo prodotto?". Il processo deve dunque iniziare ponendosi domande fondamentali come, per esempio, "Come si posizionerà questo prodotto sul mercato?" e "Qual è l'obiettivo strategico appropriato per questo prodotto?". È essenziale rispondere a queste domande per ottenere un'efficace gestione dei prezzi.</a:t>
            </a:r>
          </a:p>
        </p:txBody>
      </p:sp>
    </p:spTree>
    <p:extLst>
      <p:ext uri="{BB962C8B-B14F-4D97-AF65-F5344CB8AC3E}">
        <p14:creationId xmlns:p14="http://schemas.microsoft.com/office/powerpoint/2010/main" val="4154821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AAFD84-EBD9-BFBB-CEFD-50296AB39780}"/>
              </a:ext>
            </a:extLst>
          </p:cNvPr>
          <p:cNvSpPr>
            <a:spLocks noGrp="1"/>
          </p:cNvSpPr>
          <p:nvPr>
            <p:ph type="title"/>
          </p:nvPr>
        </p:nvSpPr>
        <p:spPr/>
        <p:txBody>
          <a:bodyPr>
            <a:normAutofit/>
          </a:bodyPr>
          <a:lstStyle/>
          <a:p>
            <a:pPr algn="ctr"/>
            <a:r>
              <a:rPr lang="it-IT" b="1" i="1" dirty="0"/>
              <a:t>La strategia di gestione </a:t>
            </a:r>
            <a:br>
              <a:rPr lang="it-IT" b="1" i="1" dirty="0"/>
            </a:br>
            <a:r>
              <a:rPr lang="it-IT" b="1" i="1" dirty="0"/>
              <a:t>del canale di vendita</a:t>
            </a:r>
          </a:p>
        </p:txBody>
      </p:sp>
      <p:sp>
        <p:nvSpPr>
          <p:cNvPr id="3" name="Segnaposto contenuto 2">
            <a:extLst>
              <a:ext uri="{FF2B5EF4-FFF2-40B4-BE49-F238E27FC236}">
                <a16:creationId xmlns:a16="http://schemas.microsoft.com/office/drawing/2014/main" id="{E3A81F6C-6F3A-BAF8-BF9B-683C6C248B41}"/>
              </a:ext>
            </a:extLst>
          </p:cNvPr>
          <p:cNvSpPr>
            <a:spLocks noGrp="1"/>
          </p:cNvSpPr>
          <p:nvPr>
            <p:ph idx="1"/>
          </p:nvPr>
        </p:nvSpPr>
        <p:spPr>
          <a:xfrm>
            <a:off x="1097280" y="2032809"/>
            <a:ext cx="6370320" cy="4023360"/>
          </a:xfrm>
        </p:spPr>
        <p:txBody>
          <a:bodyPr/>
          <a:lstStyle/>
          <a:p>
            <a:pPr algn="ctr"/>
            <a:r>
              <a:rPr lang="it-IT" dirty="0"/>
              <a:t>Quando i prodotti sono venduti tramite gli intermediari, come i grossisti o i dettaglianti, il prezzo di listino proposto al cliente deve riflettere anche i margini che questi richiedono. Alcuni prodotti, come le automobili, hanno margini inferiori al 10%, quindi i concessionari di automobili devono fare affidamento sulle vendite di pezzi di ricambio e sulla manutenzione per generare utili. Di contro, altri prodotti, come i gioielli, possono avere margini più elevati. Quando lo yogurt Müller è stato lanciato nel Regno Unito, la variabile prezzo (nello specifico, il prezzo elevato) è stata fondamentale per ottenere una buona distribuzione in un mercato maturo, poiché consentiva margini di profitto allettanti per le catene di supermercati. </a:t>
            </a:r>
          </a:p>
        </p:txBody>
      </p:sp>
      <p:pic>
        <p:nvPicPr>
          <p:cNvPr id="18434" name="Picture 2">
            <a:extLst>
              <a:ext uri="{FF2B5EF4-FFF2-40B4-BE49-F238E27FC236}">
                <a16:creationId xmlns:a16="http://schemas.microsoft.com/office/drawing/2014/main" id="{C185EA6A-D3CD-48CE-78B1-99978643F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404" y="2032809"/>
            <a:ext cx="3522864" cy="352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58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5F7069-0238-1063-B6CD-FB0AA9227BE5}"/>
              </a:ext>
            </a:extLst>
          </p:cNvPr>
          <p:cNvSpPr>
            <a:spLocks noGrp="1"/>
          </p:cNvSpPr>
          <p:nvPr>
            <p:ph type="title"/>
          </p:nvPr>
        </p:nvSpPr>
        <p:spPr/>
        <p:txBody>
          <a:bodyPr/>
          <a:lstStyle/>
          <a:p>
            <a:pPr algn="ctr"/>
            <a:r>
              <a:rPr lang="it-IT" b="1" i="1" dirty="0"/>
              <a:t>La strategia di marketing internazionale</a:t>
            </a:r>
          </a:p>
        </p:txBody>
      </p:sp>
      <p:graphicFrame>
        <p:nvGraphicFramePr>
          <p:cNvPr id="5" name="Segnaposto contenuto 2">
            <a:extLst>
              <a:ext uri="{FF2B5EF4-FFF2-40B4-BE49-F238E27FC236}">
                <a16:creationId xmlns:a16="http://schemas.microsoft.com/office/drawing/2014/main" id="{6C43708B-8BED-2A68-EB8E-715FEFE51083}"/>
              </a:ext>
            </a:extLst>
          </p:cNvPr>
          <p:cNvGraphicFramePr>
            <a:graphicFrameLocks noGrp="1"/>
          </p:cNvGraphicFramePr>
          <p:nvPr>
            <p:ph idx="1"/>
            <p:extLst>
              <p:ext uri="{D42A27DB-BD31-4B8C-83A1-F6EECF244321}">
                <p14:modId xmlns:p14="http://schemas.microsoft.com/office/powerpoint/2010/main" val="2926826953"/>
              </p:ext>
            </p:extLst>
          </p:nvPr>
        </p:nvGraphicFramePr>
        <p:xfrm>
          <a:off x="942109" y="2527069"/>
          <a:ext cx="10307782" cy="2751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941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37D5F-EF54-8F9E-275B-5DC10E710F98}"/>
              </a:ext>
            </a:extLst>
          </p:cNvPr>
          <p:cNvSpPr>
            <a:spLocks noGrp="1"/>
          </p:cNvSpPr>
          <p:nvPr>
            <p:ph type="title"/>
          </p:nvPr>
        </p:nvSpPr>
        <p:spPr/>
        <p:txBody>
          <a:bodyPr/>
          <a:lstStyle/>
          <a:p>
            <a:pPr algn="ctr"/>
            <a:r>
              <a:rPr lang="it-IT" b="1" i="1" dirty="0"/>
              <a:t>Gestire le variazioni di prezzo</a:t>
            </a:r>
          </a:p>
        </p:txBody>
      </p:sp>
      <p:sp>
        <p:nvSpPr>
          <p:cNvPr id="3" name="Segnaposto contenuto 2">
            <a:extLst>
              <a:ext uri="{FF2B5EF4-FFF2-40B4-BE49-F238E27FC236}">
                <a16:creationId xmlns:a16="http://schemas.microsoft.com/office/drawing/2014/main" id="{59B85F7B-7041-12B6-62B7-A8C907B0CAC6}"/>
              </a:ext>
            </a:extLst>
          </p:cNvPr>
          <p:cNvSpPr>
            <a:spLocks noGrp="1"/>
          </p:cNvSpPr>
          <p:nvPr>
            <p:ph idx="1"/>
          </p:nvPr>
        </p:nvSpPr>
        <p:spPr>
          <a:xfrm>
            <a:off x="1097280" y="2513214"/>
            <a:ext cx="10058400" cy="2945476"/>
          </a:xfrm>
        </p:spPr>
        <p:txBody>
          <a:bodyPr/>
          <a:lstStyle/>
          <a:p>
            <a:pPr algn="ctr"/>
            <a:r>
              <a:rPr lang="it-IT" dirty="0"/>
              <a:t>Finora, la discussione si è concentrata sui fattori che influenzano la strategia di determinazione dei prezzi di vendita ma, in un mondo altamente competitivo, i manager devono sapere quando e come aumentare o abbassare i prezzi e se reagire o meno alle mosse della concorrenza in materia di prezzi. Vi sono tre questioni fondamentali che possono essere associate all'introduzione di cambiamenti di prezzo: </a:t>
            </a:r>
          </a:p>
          <a:p>
            <a:pPr algn="ctr"/>
            <a:r>
              <a:rPr lang="it-IT" i="1" u="sng" dirty="0">
                <a:solidFill>
                  <a:schemeClr val="accent1"/>
                </a:solidFill>
              </a:rPr>
              <a:t>(1) le circostanze</a:t>
            </a:r>
            <a:r>
              <a:rPr lang="it-IT" dirty="0"/>
              <a:t>, che possono portare l'azienda ad alzare o ad abbassare i prezzi</a:t>
            </a:r>
          </a:p>
          <a:p>
            <a:pPr algn="ctr"/>
            <a:r>
              <a:rPr lang="it-IT" i="1" u="sng" dirty="0">
                <a:solidFill>
                  <a:schemeClr val="accent1"/>
                </a:solidFill>
              </a:rPr>
              <a:t>(2) le tattiche</a:t>
            </a:r>
            <a:r>
              <a:rPr lang="it-IT" dirty="0"/>
              <a:t>, che possono essere utilizzate</a:t>
            </a:r>
          </a:p>
          <a:p>
            <a:pPr algn="ctr"/>
            <a:r>
              <a:rPr lang="it-IT" i="1" u="sng" dirty="0">
                <a:solidFill>
                  <a:schemeClr val="accent1"/>
                </a:solidFill>
              </a:rPr>
              <a:t>(3) la stima della reazione dei concorrenti. </a:t>
            </a:r>
          </a:p>
        </p:txBody>
      </p:sp>
    </p:spTree>
    <p:extLst>
      <p:ext uri="{BB962C8B-B14F-4D97-AF65-F5344CB8AC3E}">
        <p14:creationId xmlns:p14="http://schemas.microsoft.com/office/powerpoint/2010/main" val="182955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D88A99AA-134A-BBAE-A5D6-C116759E2A3F}"/>
              </a:ext>
            </a:extLst>
          </p:cNvPr>
          <p:cNvGraphicFramePr/>
          <p:nvPr>
            <p:extLst>
              <p:ext uri="{D42A27DB-BD31-4B8C-83A1-F6EECF244321}">
                <p14:modId xmlns:p14="http://schemas.microsoft.com/office/powerpoint/2010/main" val="3427409796"/>
              </p:ext>
            </p:extLst>
          </p:nvPr>
        </p:nvGraphicFramePr>
        <p:xfrm>
          <a:off x="783900" y="654753"/>
          <a:ext cx="10624200"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79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9F667CD-C85D-F4CF-BF45-F3E931BEDDEB}"/>
              </a:ext>
            </a:extLst>
          </p:cNvPr>
          <p:cNvSpPr>
            <a:spLocks noGrp="1"/>
          </p:cNvSpPr>
          <p:nvPr>
            <p:ph type="title"/>
          </p:nvPr>
        </p:nvSpPr>
        <p:spPr/>
        <p:txBody>
          <a:bodyPr/>
          <a:lstStyle/>
          <a:p>
            <a:pPr algn="ctr"/>
            <a:r>
              <a:rPr lang="it-IT" b="1" i="1" dirty="0"/>
              <a:t>Reagire alle variazioni </a:t>
            </a:r>
            <a:br>
              <a:rPr lang="it-IT" b="1" i="1" dirty="0"/>
            </a:br>
            <a:r>
              <a:rPr lang="it-IT" b="1" i="1" dirty="0"/>
              <a:t>dei prezzi dei competitor</a:t>
            </a:r>
          </a:p>
        </p:txBody>
      </p:sp>
      <p:sp>
        <p:nvSpPr>
          <p:cNvPr id="5" name="Segnaposto contenuto 4">
            <a:extLst>
              <a:ext uri="{FF2B5EF4-FFF2-40B4-BE49-F238E27FC236}">
                <a16:creationId xmlns:a16="http://schemas.microsoft.com/office/drawing/2014/main" id="{AA7F8B00-D3F6-75F6-2B5A-A4DAA25B56E2}"/>
              </a:ext>
            </a:extLst>
          </p:cNvPr>
          <p:cNvSpPr>
            <a:spLocks noGrp="1"/>
          </p:cNvSpPr>
          <p:nvPr>
            <p:ph idx="1"/>
          </p:nvPr>
        </p:nvSpPr>
        <p:spPr>
          <a:xfrm>
            <a:off x="1097280" y="2832704"/>
            <a:ext cx="10058400" cy="1898953"/>
          </a:xfrm>
        </p:spPr>
        <p:txBody>
          <a:bodyPr>
            <a:normAutofit fontScale="92500" lnSpcReduction="10000"/>
          </a:bodyPr>
          <a:lstStyle/>
          <a:p>
            <a:pPr algn="ctr"/>
            <a:r>
              <a:rPr lang="it-IT" dirty="0"/>
              <a:t>Le imprese devono analizzare dettagliatamente quali reazioni avere quando i concorrenti introducono dei cambiamenti di prezzo. In questo caso devono prestare attenzione a tre questioni principali: </a:t>
            </a:r>
          </a:p>
          <a:p>
            <a:pPr algn="ctr"/>
            <a:r>
              <a:rPr lang="it-IT" i="1" u="sng" dirty="0">
                <a:solidFill>
                  <a:schemeClr val="accent1"/>
                </a:solidFill>
              </a:rPr>
              <a:t>-quando seguire il cambiamento di prezzo</a:t>
            </a:r>
          </a:p>
          <a:p>
            <a:pPr algn="ctr"/>
            <a:r>
              <a:rPr lang="it-IT" i="1" u="sng" dirty="0">
                <a:solidFill>
                  <a:schemeClr val="accent1"/>
                </a:solidFill>
              </a:rPr>
              <a:t>-che cosa ignorare</a:t>
            </a:r>
          </a:p>
          <a:p>
            <a:pPr algn="ctr"/>
            <a:r>
              <a:rPr lang="it-IT" i="1" u="sng" dirty="0">
                <a:solidFill>
                  <a:schemeClr val="accent1"/>
                </a:solidFill>
              </a:rPr>
              <a:t>-quali tattiche usare per seguirlo. </a:t>
            </a:r>
          </a:p>
        </p:txBody>
      </p:sp>
    </p:spTree>
    <p:extLst>
      <p:ext uri="{BB962C8B-B14F-4D97-AF65-F5344CB8AC3E}">
        <p14:creationId xmlns:p14="http://schemas.microsoft.com/office/powerpoint/2010/main" val="2088507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FC8ED68D-D460-7046-ED83-399AE27C9550}"/>
              </a:ext>
            </a:extLst>
          </p:cNvPr>
          <p:cNvSpPr>
            <a:spLocks noGrp="1"/>
          </p:cNvSpPr>
          <p:nvPr>
            <p:ph type="title"/>
          </p:nvPr>
        </p:nvSpPr>
        <p:spPr>
          <a:xfrm>
            <a:off x="492370" y="516835"/>
            <a:ext cx="3084844" cy="5772840"/>
          </a:xfrm>
        </p:spPr>
        <p:txBody>
          <a:bodyPr anchor="ctr">
            <a:normAutofit/>
          </a:bodyPr>
          <a:lstStyle/>
          <a:p>
            <a:pPr algn="ctr"/>
            <a:r>
              <a:rPr lang="it-IT" b="1" i="1" dirty="0">
                <a:solidFill>
                  <a:srgbClr val="FFFFFF"/>
                </a:solidFill>
              </a:rPr>
              <a:t>Quando ignorare</a:t>
            </a: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529DA54D-D19E-9CEE-2E81-77BA36D7232C}"/>
              </a:ext>
            </a:extLst>
          </p:cNvPr>
          <p:cNvGraphicFramePr>
            <a:graphicFrameLocks noGrp="1"/>
          </p:cNvGraphicFramePr>
          <p:nvPr>
            <p:ph idx="1"/>
            <p:extLst>
              <p:ext uri="{D42A27DB-BD31-4B8C-83A1-F6EECF244321}">
                <p14:modId xmlns:p14="http://schemas.microsoft.com/office/powerpoint/2010/main" val="322965750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4796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377BE12-A0A6-4367-078D-A6375423E47A}"/>
              </a:ext>
            </a:extLst>
          </p:cNvPr>
          <p:cNvSpPr>
            <a:spLocks noGrp="1"/>
          </p:cNvSpPr>
          <p:nvPr>
            <p:ph type="title"/>
          </p:nvPr>
        </p:nvSpPr>
        <p:spPr/>
        <p:txBody>
          <a:bodyPr/>
          <a:lstStyle/>
          <a:p>
            <a:pPr algn="ctr"/>
            <a:r>
              <a:rPr lang="it-IT" b="1" i="1" dirty="0"/>
              <a:t>Tempistiche di reazione</a:t>
            </a:r>
          </a:p>
        </p:txBody>
      </p:sp>
      <p:sp>
        <p:nvSpPr>
          <p:cNvPr id="5" name="Segnaposto contenuto 4">
            <a:extLst>
              <a:ext uri="{FF2B5EF4-FFF2-40B4-BE49-F238E27FC236}">
                <a16:creationId xmlns:a16="http://schemas.microsoft.com/office/drawing/2014/main" id="{C2686F0D-D4D5-2CBA-569E-0C3B9B8E2E32}"/>
              </a:ext>
            </a:extLst>
          </p:cNvPr>
          <p:cNvSpPr>
            <a:spLocks noGrp="1"/>
          </p:cNvSpPr>
          <p:nvPr>
            <p:ph idx="1"/>
          </p:nvPr>
        </p:nvSpPr>
        <p:spPr>
          <a:xfrm>
            <a:off x="937623" y="2656786"/>
            <a:ext cx="10058400" cy="2261809"/>
          </a:xfrm>
        </p:spPr>
        <p:txBody>
          <a:bodyPr/>
          <a:lstStyle/>
          <a:p>
            <a:pPr algn="ctr"/>
            <a:r>
              <a:rPr lang="it-IT" dirty="0"/>
              <a:t>Se un'azienda decide di seguire una variazione dei prezzi, può farlo rapidamente o lentamente. È meglio reagire rapidamente quando c'è un bisogno urgente di migliorare i margini di profitto. In questo caso, l'aumento dei prezzi del concorrente sarà accolto come un'opportunità per raggiungere questo obiettivo. Al contrario, una reazione lenta può essere l'approccio migliore quando un'azienda vuole dare l'immagine di essere vicina ai clienti. La prima azienda ad annunciare un aumento dei prezzi è spesso vista come il </a:t>
            </a:r>
            <a:r>
              <a:rPr lang="it-IT" i="1" u="sng" dirty="0">
                <a:solidFill>
                  <a:schemeClr val="accent1"/>
                </a:solidFill>
              </a:rPr>
              <a:t>fornitore ad alto prezzo.</a:t>
            </a:r>
          </a:p>
        </p:txBody>
      </p:sp>
    </p:spTree>
    <p:extLst>
      <p:ext uri="{BB962C8B-B14F-4D97-AF65-F5344CB8AC3E}">
        <p14:creationId xmlns:p14="http://schemas.microsoft.com/office/powerpoint/2010/main" val="1808668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6D0073-27D6-5B37-F47A-97C0299EBCA9}"/>
              </a:ext>
            </a:extLst>
          </p:cNvPr>
          <p:cNvSpPr>
            <a:spLocks noGrp="1"/>
          </p:cNvSpPr>
          <p:nvPr>
            <p:ph type="title"/>
          </p:nvPr>
        </p:nvSpPr>
        <p:spPr/>
        <p:txBody>
          <a:bodyPr>
            <a:normAutofit/>
          </a:bodyPr>
          <a:lstStyle/>
          <a:p>
            <a:pPr algn="ctr"/>
            <a:r>
              <a:rPr lang="it-IT" b="1" i="1" dirty="0"/>
              <a:t>Il valore per il cliente attraverso la determinazione dei prezzi di vendita</a:t>
            </a:r>
          </a:p>
        </p:txBody>
      </p:sp>
      <p:sp>
        <p:nvSpPr>
          <p:cNvPr id="3" name="Segnaposto contenuto 2">
            <a:extLst>
              <a:ext uri="{FF2B5EF4-FFF2-40B4-BE49-F238E27FC236}">
                <a16:creationId xmlns:a16="http://schemas.microsoft.com/office/drawing/2014/main" id="{DA80E396-B11F-4E68-9E51-E0223B9B3C62}"/>
              </a:ext>
            </a:extLst>
          </p:cNvPr>
          <p:cNvSpPr>
            <a:spLocks noGrp="1"/>
          </p:cNvSpPr>
          <p:nvPr>
            <p:ph idx="1"/>
          </p:nvPr>
        </p:nvSpPr>
        <p:spPr>
          <a:xfrm>
            <a:off x="1036320" y="2257457"/>
            <a:ext cx="5143863" cy="3611637"/>
          </a:xfrm>
        </p:spPr>
        <p:txBody>
          <a:bodyPr/>
          <a:lstStyle/>
          <a:p>
            <a:pPr algn="ctr"/>
            <a:r>
              <a:rPr lang="it-IT" dirty="0"/>
              <a:t>Occupare una posizione di leadership in materia di prezzi è diventata la proposta di valore centrale per le imprese in vari settori(si parla, in questo caso, di politiche di concorrenza </a:t>
            </a:r>
            <a:r>
              <a:rPr lang="it-IT" i="1" u="sng" dirty="0">
                <a:solidFill>
                  <a:schemeClr val="accent1"/>
                </a:solidFill>
              </a:rPr>
              <a:t>price-</a:t>
            </a:r>
            <a:r>
              <a:rPr lang="it-IT" i="1" u="sng" dirty="0" err="1">
                <a:solidFill>
                  <a:schemeClr val="accent1"/>
                </a:solidFill>
              </a:rPr>
              <a:t>based</a:t>
            </a:r>
            <a:r>
              <a:rPr lang="it-IT" dirty="0"/>
              <a:t>). </a:t>
            </a:r>
            <a:r>
              <a:rPr lang="it-IT" i="1" dirty="0"/>
              <a:t>Per esempio</a:t>
            </a:r>
            <a:r>
              <a:rPr lang="it-IT" dirty="0"/>
              <a:t>, gli hard discount tedeschi Aldi e Lidl hanno aperto la strada nel settore della vendita al dettaglio di generi alimentari. Strategie simili sono state perseguite da Primark e TK </a:t>
            </a:r>
            <a:r>
              <a:rPr lang="it-IT" dirty="0" err="1"/>
              <a:t>Maxx</a:t>
            </a:r>
            <a:r>
              <a:rPr lang="it-IT" dirty="0"/>
              <a:t> nella vendita al dettaglio di abbigliamento, da Ryanair ed EasyJet nel trasporto aereo, da Lenovo nei personal computer e così via.</a:t>
            </a:r>
          </a:p>
        </p:txBody>
      </p:sp>
      <p:pic>
        <p:nvPicPr>
          <p:cNvPr id="4" name="Picture 3">
            <a:extLst>
              <a:ext uri="{FF2B5EF4-FFF2-40B4-BE49-F238E27FC236}">
                <a16:creationId xmlns:a16="http://schemas.microsoft.com/office/drawing/2014/main" id="{C13FD3E2-BF56-38D8-627A-6B8D59234D7D}"/>
              </a:ext>
            </a:extLst>
          </p:cNvPr>
          <p:cNvPicPr>
            <a:picLocks noChangeAspect="1"/>
          </p:cNvPicPr>
          <p:nvPr/>
        </p:nvPicPr>
        <p:blipFill>
          <a:blip r:embed="rId2"/>
          <a:stretch>
            <a:fillRect/>
          </a:stretch>
        </p:blipFill>
        <p:spPr>
          <a:xfrm>
            <a:off x="6708944" y="2136636"/>
            <a:ext cx="4446736" cy="3732458"/>
          </a:xfrm>
          <a:prstGeom prst="rect">
            <a:avLst/>
          </a:prstGeom>
        </p:spPr>
      </p:pic>
    </p:spTree>
    <p:extLst>
      <p:ext uri="{BB962C8B-B14F-4D97-AF65-F5344CB8AC3E}">
        <p14:creationId xmlns:p14="http://schemas.microsoft.com/office/powerpoint/2010/main" val="1186438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460FE0-EE49-0037-6299-16636AC869FB}"/>
              </a:ext>
            </a:extLst>
          </p:cNvPr>
          <p:cNvSpPr>
            <a:spLocks noGrp="1"/>
          </p:cNvSpPr>
          <p:nvPr>
            <p:ph type="title"/>
          </p:nvPr>
        </p:nvSpPr>
        <p:spPr/>
        <p:txBody>
          <a:bodyPr>
            <a:normAutofit/>
          </a:bodyPr>
          <a:lstStyle/>
          <a:p>
            <a:pPr algn="ctr"/>
            <a:r>
              <a:rPr lang="it-IT" b="1" i="1" dirty="0"/>
              <a:t>Gestione del rendimento</a:t>
            </a:r>
            <a:br>
              <a:rPr lang="it-IT" b="1" i="1" dirty="0"/>
            </a:br>
            <a:r>
              <a:rPr lang="it-IT" b="1" i="1" dirty="0"/>
              <a:t>(yield management)</a:t>
            </a:r>
          </a:p>
        </p:txBody>
      </p:sp>
      <p:sp>
        <p:nvSpPr>
          <p:cNvPr id="3" name="Segnaposto contenuto 2">
            <a:extLst>
              <a:ext uri="{FF2B5EF4-FFF2-40B4-BE49-F238E27FC236}">
                <a16:creationId xmlns:a16="http://schemas.microsoft.com/office/drawing/2014/main" id="{1E011B5A-FC29-E234-4269-CD8CDE82D363}"/>
              </a:ext>
            </a:extLst>
          </p:cNvPr>
          <p:cNvSpPr>
            <a:spLocks noGrp="1"/>
          </p:cNvSpPr>
          <p:nvPr>
            <p:ph idx="1"/>
          </p:nvPr>
        </p:nvSpPr>
        <p:spPr>
          <a:xfrm>
            <a:off x="1066800" y="2760134"/>
            <a:ext cx="10058400" cy="2595637"/>
          </a:xfrm>
        </p:spPr>
        <p:txBody>
          <a:bodyPr/>
          <a:lstStyle/>
          <a:p>
            <a:pPr algn="ctr"/>
            <a:r>
              <a:rPr lang="it-IT" dirty="0"/>
              <a:t>Un altro strumento usato dalle imprese operanti a prezzi bassi è lo yield management, ovvero il monitoraggio della domanda o dei potenziali modelli di domanda. È molto diffuso nelle attività di servizi, per esempio nel settore dei viaggi e in quello alberghiero. </a:t>
            </a:r>
          </a:p>
          <a:p>
            <a:pPr algn="ctr"/>
            <a:r>
              <a:rPr lang="it-IT" dirty="0"/>
              <a:t>I livelli di domanda sono monitorati elettronicamente ogni giorno. Pertanto, nel corso di un anno, queste informazioni possono essere archiviate e utilizzate per impostare i prezzi di camere o di voli per l'anno successivo. È anche possibile monitorare le richieste e utilizzare queste informazioni per prendere decisioni in merito ai potenziali livelli di domanda.</a:t>
            </a:r>
          </a:p>
        </p:txBody>
      </p:sp>
    </p:spTree>
    <p:extLst>
      <p:ext uri="{BB962C8B-B14F-4D97-AF65-F5344CB8AC3E}">
        <p14:creationId xmlns:p14="http://schemas.microsoft.com/office/powerpoint/2010/main" val="1109831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7E3A0F-E97F-AC6D-F375-FCC9D1AB75E8}"/>
              </a:ext>
            </a:extLst>
          </p:cNvPr>
          <p:cNvSpPr>
            <a:spLocks noGrp="1"/>
          </p:cNvSpPr>
          <p:nvPr>
            <p:ph type="title"/>
          </p:nvPr>
        </p:nvSpPr>
        <p:spPr>
          <a:xfrm>
            <a:off x="1097280" y="286603"/>
            <a:ext cx="10058400" cy="1450757"/>
          </a:xfrm>
        </p:spPr>
        <p:txBody>
          <a:bodyPr>
            <a:normAutofit/>
          </a:bodyPr>
          <a:lstStyle/>
          <a:p>
            <a:pPr algn="ctr"/>
            <a:r>
              <a:rPr lang="it-IT" b="1" i="1" dirty="0"/>
              <a:t>La determinazione dinamica dei prezzi</a:t>
            </a:r>
          </a:p>
        </p:txBody>
      </p:sp>
      <p:graphicFrame>
        <p:nvGraphicFramePr>
          <p:cNvPr id="5" name="Segnaposto contenuto 2">
            <a:extLst>
              <a:ext uri="{FF2B5EF4-FFF2-40B4-BE49-F238E27FC236}">
                <a16:creationId xmlns:a16="http://schemas.microsoft.com/office/drawing/2014/main" id="{C7ABAB3D-A843-2985-AABB-BCCD1E8ACBCD}"/>
              </a:ext>
            </a:extLst>
          </p:cNvPr>
          <p:cNvGraphicFramePr>
            <a:graphicFrameLocks noGrp="1"/>
          </p:cNvGraphicFramePr>
          <p:nvPr>
            <p:ph idx="1"/>
            <p:extLst>
              <p:ext uri="{D42A27DB-BD31-4B8C-83A1-F6EECF244321}">
                <p14:modId xmlns:p14="http://schemas.microsoft.com/office/powerpoint/2010/main" val="2784886448"/>
              </p:ext>
            </p:extLst>
          </p:nvPr>
        </p:nvGraphicFramePr>
        <p:xfrm>
          <a:off x="609600" y="1872343"/>
          <a:ext cx="10972800" cy="4194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65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56582E-83D3-D25E-70E0-786FA085B817}"/>
              </a:ext>
            </a:extLst>
          </p:cNvPr>
          <p:cNvSpPr>
            <a:spLocks noGrp="1"/>
          </p:cNvSpPr>
          <p:nvPr>
            <p:ph type="title"/>
          </p:nvPr>
        </p:nvSpPr>
        <p:spPr/>
        <p:txBody>
          <a:bodyPr/>
          <a:lstStyle/>
          <a:p>
            <a:pPr algn="ctr"/>
            <a:r>
              <a:rPr lang="it-IT" b="1" i="1" dirty="0"/>
              <a:t>Riepilogo</a:t>
            </a:r>
          </a:p>
        </p:txBody>
      </p:sp>
      <p:sp>
        <p:nvSpPr>
          <p:cNvPr id="3" name="Segnaposto contenuto 2">
            <a:extLst>
              <a:ext uri="{FF2B5EF4-FFF2-40B4-BE49-F238E27FC236}">
                <a16:creationId xmlns:a16="http://schemas.microsoft.com/office/drawing/2014/main" id="{19B0A7CF-FED6-871D-6404-23D7BE0C7F0C}"/>
              </a:ext>
            </a:extLst>
          </p:cNvPr>
          <p:cNvSpPr>
            <a:spLocks noGrp="1"/>
          </p:cNvSpPr>
          <p:nvPr>
            <p:ph idx="1"/>
          </p:nvPr>
        </p:nvSpPr>
        <p:spPr>
          <a:xfrm>
            <a:off x="1066800" y="2150534"/>
            <a:ext cx="10058400" cy="3916437"/>
          </a:xfrm>
        </p:spPr>
        <p:txBody>
          <a:bodyPr/>
          <a:lstStyle/>
          <a:p>
            <a:pPr marL="514350" indent="-514350" algn="ctr" eaLnBrk="1" fontAlgn="auto" hangingPunct="1">
              <a:spcAft>
                <a:spcPts val="0"/>
              </a:spcAft>
              <a:buFont typeface="+mj-lt"/>
              <a:buAutoNum type="arabicPeriod"/>
              <a:defRPr/>
            </a:pPr>
            <a:r>
              <a:rPr lang="it-IT" dirty="0"/>
              <a:t>I prezzi vengono fissati su tre basi: i costi, la concorrenza e il valore di mercato</a:t>
            </a:r>
            <a:r>
              <a:rPr lang="en-US" dirty="0"/>
              <a:t>. </a:t>
            </a:r>
          </a:p>
          <a:p>
            <a:pPr marL="514350" indent="-514350" algn="ctr" eaLnBrk="1" fontAlgn="auto" hangingPunct="1">
              <a:spcAft>
                <a:spcPts val="0"/>
              </a:spcAft>
              <a:buFont typeface="+mj-lt"/>
              <a:buAutoNum type="arabicPeriod"/>
              <a:defRPr/>
            </a:pPr>
            <a:r>
              <a:rPr lang="it-IT" dirty="0"/>
              <a:t>I prezzi fissati possono essere influenzati da una serie di altre variabili della strategia di marketing: la strategia di posizionamento, la strategia di lancio di un nuovo prodotto, la strategia della linea di prodotti, la strategia competitiva, la strategia di gestione del canale e la strategia di marketing internazionale.</a:t>
            </a:r>
            <a:endParaRPr lang="en-US" dirty="0"/>
          </a:p>
          <a:p>
            <a:pPr marL="514350" indent="-514350" algn="ctr" eaLnBrk="1" fontAlgn="auto" hangingPunct="1">
              <a:spcAft>
                <a:spcPts val="0"/>
              </a:spcAft>
              <a:buFont typeface="+mj-lt"/>
              <a:buAutoNum type="arabicPeriod"/>
              <a:defRPr/>
            </a:pPr>
            <a:r>
              <a:rPr lang="it-IT" dirty="0"/>
              <a:t>Vi sono questioni etiche fondamentali</a:t>
            </a:r>
            <a:r>
              <a:rPr lang="fr-FR" dirty="0"/>
              <a:t> </a:t>
            </a:r>
            <a:r>
              <a:rPr lang="it-IT" dirty="0"/>
              <a:t>legate al definire i prezzi di vendita</a:t>
            </a:r>
            <a:r>
              <a:rPr lang="en-US" dirty="0"/>
              <a:t>. </a:t>
            </a:r>
            <a:r>
              <a:rPr lang="it-IT" dirty="0"/>
              <a:t>Accordarsi sui prezzi è illegale e le autorità di controllo sanzionano anche altre pratiche non etiche come l’annunciare prezzi di vendita ingannevoli e il  dumping del prodotto.</a:t>
            </a:r>
            <a:r>
              <a:rPr lang="fr-FR" dirty="0"/>
              <a:t> </a:t>
            </a:r>
            <a:endParaRPr lang="en-US" dirty="0"/>
          </a:p>
          <a:p>
            <a:pPr marL="514350" indent="-514350" algn="ctr" eaLnBrk="1" fontAlgn="auto" hangingPunct="1">
              <a:spcAft>
                <a:spcPts val="0"/>
              </a:spcAft>
              <a:buFont typeface="+mj-lt"/>
              <a:buAutoNum type="arabicPeriod"/>
              <a:defRPr/>
            </a:pPr>
            <a:r>
              <a:rPr lang="it-IT" dirty="0"/>
              <a:t>Il prezzo può essere la proposta di valore fondamentale di alcune aziende che usano una combinazione di gestione dei costi, gestione del rendimento e determinazione dinamica dei prezzi per generare livelli di redditività elevati.</a:t>
            </a:r>
            <a:r>
              <a:rPr lang="fr-FR" dirty="0"/>
              <a:t> </a:t>
            </a:r>
            <a:endParaRPr lang="en-US" dirty="0"/>
          </a:p>
          <a:p>
            <a:pPr algn="ctr"/>
            <a:endParaRPr lang="it-IT" dirty="0"/>
          </a:p>
        </p:txBody>
      </p:sp>
    </p:spTree>
    <p:extLst>
      <p:ext uri="{BB962C8B-B14F-4D97-AF65-F5344CB8AC3E}">
        <p14:creationId xmlns:p14="http://schemas.microsoft.com/office/powerpoint/2010/main" val="211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DA1F485-BBDC-E6C3-D0BA-E43E5E69AA51}"/>
              </a:ext>
            </a:extLst>
          </p:cNvPr>
          <p:cNvSpPr>
            <a:spLocks noGrp="1"/>
          </p:cNvSpPr>
          <p:nvPr>
            <p:ph type="title"/>
          </p:nvPr>
        </p:nvSpPr>
        <p:spPr>
          <a:xfrm>
            <a:off x="4974771" y="634946"/>
            <a:ext cx="6574972" cy="1450757"/>
          </a:xfrm>
        </p:spPr>
        <p:txBody>
          <a:bodyPr>
            <a:normAutofit/>
          </a:bodyPr>
          <a:lstStyle/>
          <a:p>
            <a:pPr algn="ctr"/>
            <a:r>
              <a:rPr lang="it-IT" sz="4100" b="1" i="1" dirty="0"/>
              <a:t>Considerazioni importanti </a:t>
            </a:r>
            <a:br>
              <a:rPr lang="it-IT" sz="4100" b="1" i="1" dirty="0"/>
            </a:br>
            <a:r>
              <a:rPr lang="it-IT" sz="4100" b="1" i="1" dirty="0"/>
              <a:t>al momento di stabilire i prezzi</a:t>
            </a:r>
          </a:p>
        </p:txBody>
      </p:sp>
      <p:pic>
        <p:nvPicPr>
          <p:cNvPr id="4" name="Picture 3">
            <a:extLst>
              <a:ext uri="{FF2B5EF4-FFF2-40B4-BE49-F238E27FC236}">
                <a16:creationId xmlns:a16="http://schemas.microsoft.com/office/drawing/2014/main" id="{5C023435-4CD4-5384-A0EA-0857258DD1BF}"/>
              </a:ext>
            </a:extLst>
          </p:cNvPr>
          <p:cNvPicPr>
            <a:picLocks noChangeAspect="1"/>
          </p:cNvPicPr>
          <p:nvPr/>
        </p:nvPicPr>
        <p:blipFill>
          <a:blip r:embed="rId2"/>
          <a:srcRect l="-98" r="444"/>
          <a:stretch/>
        </p:blipFill>
        <p:spPr>
          <a:xfrm>
            <a:off x="464695" y="640081"/>
            <a:ext cx="4170619" cy="5314406"/>
          </a:xfrm>
          <a:prstGeom prst="rect">
            <a:avLst/>
          </a:prstGeom>
        </p:spPr>
      </p:pic>
      <p:cxnSp>
        <p:nvCxnSpPr>
          <p:cNvPr id="24" name="Straight Connector 10">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D5AEDDDB-2253-B58A-9D00-2325A7A0765F}"/>
              </a:ext>
            </a:extLst>
          </p:cNvPr>
          <p:cNvSpPr>
            <a:spLocks noGrp="1"/>
          </p:cNvSpPr>
          <p:nvPr>
            <p:ph idx="1"/>
          </p:nvPr>
        </p:nvSpPr>
        <p:spPr>
          <a:xfrm>
            <a:off x="4974770" y="2445021"/>
            <a:ext cx="6574973" cy="3453740"/>
          </a:xfrm>
        </p:spPr>
        <p:txBody>
          <a:bodyPr>
            <a:normAutofit fontScale="92500" lnSpcReduction="10000"/>
          </a:bodyPr>
          <a:lstStyle/>
          <a:p>
            <a:pPr algn="ctr"/>
            <a:r>
              <a:rPr lang="it-IT" dirty="0"/>
              <a:t>Shapiro e Jackson hanno identificato tre metodi che i manager usano per impostare i prezzi. Il primo - determinare i prezzi di vendita basandosi sui </a:t>
            </a:r>
            <a:r>
              <a:rPr lang="it-IT" i="1" u="sng" dirty="0">
                <a:solidFill>
                  <a:schemeClr val="accent1"/>
                </a:solidFill>
              </a:rPr>
              <a:t>costi</a:t>
            </a:r>
            <a:r>
              <a:rPr lang="it-IT" dirty="0"/>
              <a:t> - riflette un forte orientamento interno e "fornisce indicazioni circa il livello minimo di prezzo praticabile, al di sotto del quale si genererebbe una perdita". Il secondo consiste nel determinare i prezzi di vendita in base alla </a:t>
            </a:r>
            <a:r>
              <a:rPr lang="it-IT" i="1" u="sng" dirty="0">
                <a:solidFill>
                  <a:schemeClr val="accent1"/>
                </a:solidFill>
              </a:rPr>
              <a:t>concorrenza </a:t>
            </a:r>
            <a:r>
              <a:rPr lang="it-IT" dirty="0"/>
              <a:t>e alle possibili reazioni e "consente all'azienda di stabilire l'intervallo intermedio all'interno del quale posizionare il proprio prezzo". L'approccio finale è la determinazione dei prezzi di vendita guidata dall'analisi della </a:t>
            </a:r>
            <a:r>
              <a:rPr lang="it-IT" i="1" u="sng" dirty="0">
                <a:solidFill>
                  <a:schemeClr val="accent1"/>
                </a:solidFill>
              </a:rPr>
              <a:t>clientela</a:t>
            </a:r>
            <a:r>
              <a:rPr lang="it-IT" dirty="0"/>
              <a:t>, così chiamato perché si basa sul valore che i clienti attribuiscono a un prodotto sul mercato e sulla strategia di marketing utilizzata per supportare il prodotto; tale metodo "determina il prezzo massimo al di là del quale i clienti non sono disposti ad acquistare".</a:t>
            </a:r>
          </a:p>
        </p:txBody>
      </p:sp>
      <p:sp>
        <p:nvSpPr>
          <p:cNvPr id="25" name="Rectangle 12">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6" name="Rectangle 14">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81486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98C4876C-6F70-A5B5-06E8-9F9FA58B0166}"/>
              </a:ext>
            </a:extLst>
          </p:cNvPr>
          <p:cNvGraphicFramePr/>
          <p:nvPr>
            <p:extLst>
              <p:ext uri="{D42A27DB-BD31-4B8C-83A1-F6EECF244321}">
                <p14:modId xmlns:p14="http://schemas.microsoft.com/office/powerpoint/2010/main" val="4224176188"/>
              </p:ext>
            </p:extLst>
          </p:nvPr>
        </p:nvGraphicFramePr>
        <p:xfrm>
          <a:off x="776977" y="1179409"/>
          <a:ext cx="10638045" cy="3902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40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B6231FD-FDB0-57A2-4D69-7A453B9763CD}"/>
              </a:ext>
            </a:extLst>
          </p:cNvPr>
          <p:cNvSpPr txBox="1"/>
          <p:nvPr/>
        </p:nvSpPr>
        <p:spPr>
          <a:xfrm>
            <a:off x="1153120" y="1443841"/>
            <a:ext cx="5541818" cy="3970318"/>
          </a:xfrm>
          <a:prstGeom prst="rect">
            <a:avLst/>
          </a:prstGeom>
          <a:noFill/>
        </p:spPr>
        <p:txBody>
          <a:bodyPr wrap="square">
            <a:spAutoFit/>
          </a:bodyPr>
          <a:lstStyle/>
          <a:p>
            <a:pPr algn="ctr"/>
            <a:r>
              <a:rPr lang="it-IT" dirty="0"/>
              <a:t>Una volta misurati i costi diretti e i costi fissi, si può utilizzare un'analisi di pareggio </a:t>
            </a:r>
            <a:r>
              <a:rPr lang="it-IT" i="1" u="sng" dirty="0">
                <a:solidFill>
                  <a:schemeClr val="accent1"/>
                </a:solidFill>
              </a:rPr>
              <a:t>(break-even </a:t>
            </a:r>
            <a:r>
              <a:rPr lang="it-IT" i="1" u="sng" dirty="0" err="1">
                <a:solidFill>
                  <a:schemeClr val="accent1"/>
                </a:solidFill>
              </a:rPr>
              <a:t>analysis</a:t>
            </a:r>
            <a:r>
              <a:rPr lang="it-IT" i="1" u="sng" dirty="0">
                <a:solidFill>
                  <a:schemeClr val="accent1"/>
                </a:solidFill>
              </a:rPr>
              <a:t>) </a:t>
            </a:r>
            <a:r>
              <a:rPr lang="it-IT" dirty="0"/>
              <a:t>per stimare il volume delle vendite necessario per equilibrare entrate e costi a diversi livelli di prezzo. Quindi, la procedura tramite cui si calcola il costo pieno è utile quando si usano altri metodi per determinare il prezzo, poiché il costo pieno può rivelarsi un vincolo: se non può essere coperto, forse non vale la pena lanciare il prodotto. In pratica, alcune imprese impostano i prezzi al di sotto del costo pieno (un processo chiamato determinazione dei prezzi a costo diretto o determinazione dei prezzi a costo marginale). Questa è una strategia diffusa tra le imprese di servizi, sebbene essa non sia sostenibile nel lungo termine.</a:t>
            </a:r>
          </a:p>
        </p:txBody>
      </p:sp>
      <p:pic>
        <p:nvPicPr>
          <p:cNvPr id="4098" name="Picture 2">
            <a:extLst>
              <a:ext uri="{FF2B5EF4-FFF2-40B4-BE49-F238E27FC236}">
                <a16:creationId xmlns:a16="http://schemas.microsoft.com/office/drawing/2014/main" id="{1082566A-C712-BB6F-552B-FD43B27E91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24" r="11335"/>
          <a:stretch/>
        </p:blipFill>
        <p:spPr bwMode="auto">
          <a:xfrm>
            <a:off x="7027188" y="1829033"/>
            <a:ext cx="3693038" cy="319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16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12">
            <a:extLst>
              <a:ext uri="{FF2B5EF4-FFF2-40B4-BE49-F238E27FC236}">
                <a16:creationId xmlns:a16="http://schemas.microsoft.com/office/drawing/2014/main" id="{07FFAA6A-2AE4-FA55-DA94-770C5241BB88}"/>
              </a:ext>
            </a:extLst>
          </p:cNvPr>
          <p:cNvSpPr>
            <a:spLocks noChangeArrowheads="1"/>
          </p:cNvSpPr>
          <p:nvPr/>
        </p:nvSpPr>
        <p:spPr bwMode="auto">
          <a:xfrm>
            <a:off x="2521398" y="4043139"/>
            <a:ext cx="998537" cy="400050"/>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000">
                <a:solidFill>
                  <a:srgbClr val="000000"/>
                </a:solidFill>
                <a:latin typeface="Arial" pitchFamily="34" charset="0"/>
              </a:rPr>
              <a:t>Losses</a:t>
            </a:r>
          </a:p>
        </p:txBody>
      </p:sp>
      <p:sp>
        <p:nvSpPr>
          <p:cNvPr id="81" name="Line 17">
            <a:extLst>
              <a:ext uri="{FF2B5EF4-FFF2-40B4-BE49-F238E27FC236}">
                <a16:creationId xmlns:a16="http://schemas.microsoft.com/office/drawing/2014/main" id="{1AB6ADF3-45D4-6B22-AF7F-C60CFCCCBF47}"/>
              </a:ext>
            </a:extLst>
          </p:cNvPr>
          <p:cNvSpPr>
            <a:spLocks noChangeShapeType="1"/>
          </p:cNvSpPr>
          <p:nvPr/>
        </p:nvSpPr>
        <p:spPr bwMode="auto">
          <a:xfrm>
            <a:off x="2307084" y="3898676"/>
            <a:ext cx="6781800" cy="0"/>
          </a:xfrm>
          <a:prstGeom prst="line">
            <a:avLst/>
          </a:prstGeom>
          <a:noFill/>
          <a:ln w="50800">
            <a:solidFill>
              <a:srgbClr val="732888"/>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82" name="Rectangle 18">
            <a:extLst>
              <a:ext uri="{FF2B5EF4-FFF2-40B4-BE49-F238E27FC236}">
                <a16:creationId xmlns:a16="http://schemas.microsoft.com/office/drawing/2014/main" id="{70A39582-0C9A-828C-6336-CFB9B0F8F993}"/>
              </a:ext>
            </a:extLst>
          </p:cNvPr>
          <p:cNvSpPr>
            <a:spLocks noChangeArrowheads="1"/>
          </p:cNvSpPr>
          <p:nvPr/>
        </p:nvSpPr>
        <p:spPr bwMode="auto">
          <a:xfrm>
            <a:off x="7625210" y="3928839"/>
            <a:ext cx="1482725" cy="400050"/>
          </a:xfrm>
          <a:prstGeom prst="rect">
            <a:avLst/>
          </a:prstGeom>
          <a:noFill/>
          <a:ln w="9525">
            <a:solidFill>
              <a:srgbClr val="732888"/>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000">
                <a:solidFill>
                  <a:srgbClr val="732888"/>
                </a:solidFill>
                <a:latin typeface="Arial" pitchFamily="34" charset="0"/>
              </a:rPr>
              <a:t>Fixed costs</a:t>
            </a:r>
          </a:p>
        </p:txBody>
      </p:sp>
      <p:sp>
        <p:nvSpPr>
          <p:cNvPr id="83" name="Line 20">
            <a:extLst>
              <a:ext uri="{FF2B5EF4-FFF2-40B4-BE49-F238E27FC236}">
                <a16:creationId xmlns:a16="http://schemas.microsoft.com/office/drawing/2014/main" id="{CF5C2B78-7E01-210A-59EE-B621A6038915}"/>
              </a:ext>
            </a:extLst>
          </p:cNvPr>
          <p:cNvSpPr>
            <a:spLocks noChangeShapeType="1"/>
          </p:cNvSpPr>
          <p:nvPr/>
        </p:nvSpPr>
        <p:spPr bwMode="auto">
          <a:xfrm flipV="1">
            <a:off x="2307084" y="1612676"/>
            <a:ext cx="6781800" cy="3429000"/>
          </a:xfrm>
          <a:prstGeom prst="line">
            <a:avLst/>
          </a:prstGeom>
          <a:noFill/>
          <a:ln w="508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84" name="Group 24">
            <a:extLst>
              <a:ext uri="{FF2B5EF4-FFF2-40B4-BE49-F238E27FC236}">
                <a16:creationId xmlns:a16="http://schemas.microsoft.com/office/drawing/2014/main" id="{F59263CD-0DD4-B49E-85A0-BEFB7117A4FC}"/>
              </a:ext>
            </a:extLst>
          </p:cNvPr>
          <p:cNvGrpSpPr>
            <a:grpSpLocks/>
          </p:cNvGrpSpPr>
          <p:nvPr/>
        </p:nvGrpSpPr>
        <p:grpSpPr bwMode="auto">
          <a:xfrm>
            <a:off x="2307084" y="2908076"/>
            <a:ext cx="6781800" cy="990600"/>
            <a:chOff x="720" y="1968"/>
            <a:chExt cx="4272" cy="624"/>
          </a:xfrm>
        </p:grpSpPr>
        <p:sp>
          <p:nvSpPr>
            <p:cNvPr id="85" name="Line 25">
              <a:extLst>
                <a:ext uri="{FF2B5EF4-FFF2-40B4-BE49-F238E27FC236}">
                  <a16:creationId xmlns:a16="http://schemas.microsoft.com/office/drawing/2014/main" id="{2C692BA4-37BE-2503-20E2-C63F10C338D9}"/>
                </a:ext>
              </a:extLst>
            </p:cNvPr>
            <p:cNvSpPr>
              <a:spLocks noChangeShapeType="1"/>
            </p:cNvSpPr>
            <p:nvPr/>
          </p:nvSpPr>
          <p:spPr bwMode="auto">
            <a:xfrm flipV="1">
              <a:off x="720" y="1968"/>
              <a:ext cx="4272" cy="624"/>
            </a:xfrm>
            <a:prstGeom prst="line">
              <a:avLst/>
            </a:prstGeom>
            <a:noFill/>
            <a:ln w="50800">
              <a:solidFill>
                <a:srgbClr val="12499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86" name="Rectangle 26">
              <a:extLst>
                <a:ext uri="{FF2B5EF4-FFF2-40B4-BE49-F238E27FC236}">
                  <a16:creationId xmlns:a16="http://schemas.microsoft.com/office/drawing/2014/main" id="{E22426D8-1B6E-D8AA-D6A7-E1715AC2F580}"/>
                </a:ext>
              </a:extLst>
            </p:cNvPr>
            <p:cNvSpPr>
              <a:spLocks noChangeArrowheads="1"/>
            </p:cNvSpPr>
            <p:nvPr/>
          </p:nvSpPr>
          <p:spPr bwMode="auto">
            <a:xfrm>
              <a:off x="3254" y="2275"/>
              <a:ext cx="1491" cy="252"/>
            </a:xfrm>
            <a:prstGeom prst="rect">
              <a:avLst/>
            </a:prstGeom>
            <a:noFill/>
            <a:ln w="9525">
              <a:solidFill>
                <a:srgbClr val="124992"/>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000">
                  <a:solidFill>
                    <a:srgbClr val="124992"/>
                  </a:solidFill>
                  <a:latin typeface="Arial" pitchFamily="34" charset="0"/>
                </a:rPr>
                <a:t>Total variable costs</a:t>
              </a:r>
            </a:p>
          </p:txBody>
        </p:sp>
        <p:sp>
          <p:nvSpPr>
            <p:cNvPr id="87" name="Line 27">
              <a:extLst>
                <a:ext uri="{FF2B5EF4-FFF2-40B4-BE49-F238E27FC236}">
                  <a16:creationId xmlns:a16="http://schemas.microsoft.com/office/drawing/2014/main" id="{24284821-C145-259A-E9AF-3F529CB5E9DC}"/>
                </a:ext>
              </a:extLst>
            </p:cNvPr>
            <p:cNvSpPr>
              <a:spLocks noChangeShapeType="1"/>
            </p:cNvSpPr>
            <p:nvPr/>
          </p:nvSpPr>
          <p:spPr bwMode="auto">
            <a:xfrm>
              <a:off x="3168" y="2256"/>
              <a:ext cx="192" cy="336"/>
            </a:xfrm>
            <a:prstGeom prst="line">
              <a:avLst/>
            </a:prstGeom>
            <a:noFill/>
            <a:ln w="25400">
              <a:solidFill>
                <a:srgbClr val="124992"/>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en-GB"/>
            </a:p>
          </p:txBody>
        </p:sp>
      </p:grpSp>
      <p:grpSp>
        <p:nvGrpSpPr>
          <p:cNvPr id="88" name="Group 28">
            <a:extLst>
              <a:ext uri="{FF2B5EF4-FFF2-40B4-BE49-F238E27FC236}">
                <a16:creationId xmlns:a16="http://schemas.microsoft.com/office/drawing/2014/main" id="{47315DDD-5443-587E-EC4B-CDF8AA0ABA70}"/>
              </a:ext>
            </a:extLst>
          </p:cNvPr>
          <p:cNvGrpSpPr>
            <a:grpSpLocks/>
          </p:cNvGrpSpPr>
          <p:nvPr/>
        </p:nvGrpSpPr>
        <p:grpSpPr bwMode="auto">
          <a:xfrm>
            <a:off x="7625210" y="2257202"/>
            <a:ext cx="1268413" cy="650875"/>
            <a:chOff x="4070" y="1558"/>
            <a:chExt cx="799" cy="410"/>
          </a:xfrm>
        </p:grpSpPr>
        <p:sp>
          <p:nvSpPr>
            <p:cNvPr id="89" name="Rectangle 29">
              <a:extLst>
                <a:ext uri="{FF2B5EF4-FFF2-40B4-BE49-F238E27FC236}">
                  <a16:creationId xmlns:a16="http://schemas.microsoft.com/office/drawing/2014/main" id="{387BA144-DD20-4A5A-2706-458959D37387}"/>
                </a:ext>
              </a:extLst>
            </p:cNvPr>
            <p:cNvSpPr>
              <a:spLocks noChangeArrowheads="1"/>
            </p:cNvSpPr>
            <p:nvPr/>
          </p:nvSpPr>
          <p:spPr bwMode="auto">
            <a:xfrm>
              <a:off x="4070" y="1558"/>
              <a:ext cx="7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000">
                  <a:solidFill>
                    <a:srgbClr val="124992"/>
                  </a:solidFill>
                  <a:latin typeface="Arial" pitchFamily="34" charset="0"/>
                </a:rPr>
                <a:t>Total cost</a:t>
              </a:r>
            </a:p>
          </p:txBody>
        </p:sp>
        <p:sp>
          <p:nvSpPr>
            <p:cNvPr id="90" name="Line 30">
              <a:extLst>
                <a:ext uri="{FF2B5EF4-FFF2-40B4-BE49-F238E27FC236}">
                  <a16:creationId xmlns:a16="http://schemas.microsoft.com/office/drawing/2014/main" id="{F2994ED6-81C9-5A7B-D6E2-33B3FA9A43B9}"/>
                </a:ext>
              </a:extLst>
            </p:cNvPr>
            <p:cNvSpPr>
              <a:spLocks noChangeShapeType="1"/>
            </p:cNvSpPr>
            <p:nvPr/>
          </p:nvSpPr>
          <p:spPr bwMode="auto">
            <a:xfrm>
              <a:off x="4464" y="1728"/>
              <a:ext cx="240" cy="24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GB"/>
            </a:p>
          </p:txBody>
        </p:sp>
      </p:grpSp>
      <p:grpSp>
        <p:nvGrpSpPr>
          <p:cNvPr id="91" name="Group 31">
            <a:extLst>
              <a:ext uri="{FF2B5EF4-FFF2-40B4-BE49-F238E27FC236}">
                <a16:creationId xmlns:a16="http://schemas.microsoft.com/office/drawing/2014/main" id="{C7F54EFE-35C7-DDD3-50C4-A709A0483642}"/>
              </a:ext>
            </a:extLst>
          </p:cNvPr>
          <p:cNvGrpSpPr>
            <a:grpSpLocks/>
          </p:cNvGrpSpPr>
          <p:nvPr/>
        </p:nvGrpSpPr>
        <p:grpSpPr bwMode="auto">
          <a:xfrm>
            <a:off x="6879084" y="2714402"/>
            <a:ext cx="973138" cy="498475"/>
            <a:chOff x="3600" y="1846"/>
            <a:chExt cx="613" cy="314"/>
          </a:xfrm>
        </p:grpSpPr>
        <p:sp>
          <p:nvSpPr>
            <p:cNvPr id="92" name="Line 32">
              <a:extLst>
                <a:ext uri="{FF2B5EF4-FFF2-40B4-BE49-F238E27FC236}">
                  <a16:creationId xmlns:a16="http://schemas.microsoft.com/office/drawing/2014/main" id="{4F22CFDE-CB54-2554-F44E-32FE5C29B263}"/>
                </a:ext>
              </a:extLst>
            </p:cNvPr>
            <p:cNvSpPr>
              <a:spLocks noChangeShapeType="1"/>
            </p:cNvSpPr>
            <p:nvPr/>
          </p:nvSpPr>
          <p:spPr bwMode="auto">
            <a:xfrm>
              <a:off x="3600" y="1872"/>
              <a:ext cx="144" cy="288"/>
            </a:xfrm>
            <a:prstGeom prst="line">
              <a:avLst/>
            </a:prstGeom>
            <a:noFill/>
            <a:ln w="25400">
              <a:solidFill>
                <a:srgbClr val="000000"/>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en-GB"/>
            </a:p>
          </p:txBody>
        </p:sp>
        <p:sp>
          <p:nvSpPr>
            <p:cNvPr id="93" name="Rectangle 33">
              <a:extLst>
                <a:ext uri="{FF2B5EF4-FFF2-40B4-BE49-F238E27FC236}">
                  <a16:creationId xmlns:a16="http://schemas.microsoft.com/office/drawing/2014/main" id="{8DBDEE98-EC1D-7401-8C10-3AA801BED53B}"/>
                </a:ext>
              </a:extLst>
            </p:cNvPr>
            <p:cNvSpPr>
              <a:spLocks noChangeArrowheads="1"/>
            </p:cNvSpPr>
            <p:nvPr/>
          </p:nvSpPr>
          <p:spPr bwMode="auto">
            <a:xfrm>
              <a:off x="3638" y="1846"/>
              <a:ext cx="575" cy="25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000">
                  <a:solidFill>
                    <a:srgbClr val="000000"/>
                  </a:solidFill>
                  <a:latin typeface="Arial" pitchFamily="34" charset="0"/>
                </a:rPr>
                <a:t>Profits</a:t>
              </a:r>
            </a:p>
          </p:txBody>
        </p:sp>
      </p:grpSp>
      <p:sp>
        <p:nvSpPr>
          <p:cNvPr id="94" name="Line 35">
            <a:extLst>
              <a:ext uri="{FF2B5EF4-FFF2-40B4-BE49-F238E27FC236}">
                <a16:creationId xmlns:a16="http://schemas.microsoft.com/office/drawing/2014/main" id="{26CEA285-7C55-C547-DFF2-57976AA1FF42}"/>
              </a:ext>
            </a:extLst>
          </p:cNvPr>
          <p:cNvSpPr>
            <a:spLocks noChangeShapeType="1"/>
          </p:cNvSpPr>
          <p:nvPr/>
        </p:nvSpPr>
        <p:spPr bwMode="auto">
          <a:xfrm>
            <a:off x="2307084" y="1688876"/>
            <a:ext cx="0" cy="335280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95" name="Line 36">
            <a:extLst>
              <a:ext uri="{FF2B5EF4-FFF2-40B4-BE49-F238E27FC236}">
                <a16:creationId xmlns:a16="http://schemas.microsoft.com/office/drawing/2014/main" id="{C180AD17-BAD3-007C-ECC0-C7B70E5F9441}"/>
              </a:ext>
            </a:extLst>
          </p:cNvPr>
          <p:cNvSpPr>
            <a:spLocks noChangeShapeType="1"/>
          </p:cNvSpPr>
          <p:nvPr/>
        </p:nvSpPr>
        <p:spPr bwMode="auto">
          <a:xfrm>
            <a:off x="2307084" y="5041676"/>
            <a:ext cx="6781800"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96" name="Rectangle 37">
            <a:extLst>
              <a:ext uri="{FF2B5EF4-FFF2-40B4-BE49-F238E27FC236}">
                <a16:creationId xmlns:a16="http://schemas.microsoft.com/office/drawing/2014/main" id="{0A6D5D87-B024-40B7-BD27-667718465165}"/>
              </a:ext>
            </a:extLst>
          </p:cNvPr>
          <p:cNvSpPr>
            <a:spLocks noChangeArrowheads="1"/>
          </p:cNvSpPr>
          <p:nvPr/>
        </p:nvSpPr>
        <p:spPr bwMode="auto">
          <a:xfrm>
            <a:off x="4200972" y="5178202"/>
            <a:ext cx="2787650" cy="461963"/>
          </a:xfrm>
          <a:prstGeom prst="rect">
            <a:avLst/>
          </a:prstGeom>
          <a:solidFill>
            <a:srgbClr val="C174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400">
                <a:solidFill>
                  <a:srgbClr val="732888"/>
                </a:solidFill>
                <a:latin typeface="Arial" pitchFamily="34" charset="0"/>
              </a:rPr>
              <a:t>Units of Production</a:t>
            </a:r>
          </a:p>
        </p:txBody>
      </p:sp>
      <p:sp>
        <p:nvSpPr>
          <p:cNvPr id="97" name="Rectangle 38">
            <a:extLst>
              <a:ext uri="{FF2B5EF4-FFF2-40B4-BE49-F238E27FC236}">
                <a16:creationId xmlns:a16="http://schemas.microsoft.com/office/drawing/2014/main" id="{F14132BC-1E40-E0EA-3BD9-5ABD626ADE12}"/>
              </a:ext>
            </a:extLst>
          </p:cNvPr>
          <p:cNvSpPr>
            <a:spLocks noChangeArrowheads="1"/>
          </p:cNvSpPr>
          <p:nvPr/>
        </p:nvSpPr>
        <p:spPr bwMode="auto">
          <a:xfrm rot="-5400000">
            <a:off x="1145035" y="2803302"/>
            <a:ext cx="1616075" cy="466725"/>
          </a:xfrm>
          <a:prstGeom prst="rect">
            <a:avLst/>
          </a:prstGeom>
          <a:solidFill>
            <a:srgbClr val="C174D6"/>
          </a:solidFill>
          <a:ln w="9525">
            <a:solidFill>
              <a:schemeClr val="accent2"/>
            </a:solidFill>
            <a:miter lim="800000"/>
            <a:headEnd/>
            <a:tailEnd/>
          </a:ln>
        </p:spPr>
        <p:txBody>
          <a:bodyPr wrap="none" lIns="92075" tIns="46038" rIns="92075" bIns="46038">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400">
                <a:solidFill>
                  <a:srgbClr val="732888"/>
                </a:solidFill>
                <a:latin typeface="Arial" pitchFamily="34" charset="0"/>
              </a:rPr>
              <a:t>Money (£)</a:t>
            </a:r>
          </a:p>
        </p:txBody>
      </p:sp>
      <p:sp>
        <p:nvSpPr>
          <p:cNvPr id="98" name="Rectangle 21">
            <a:extLst>
              <a:ext uri="{FF2B5EF4-FFF2-40B4-BE49-F238E27FC236}">
                <a16:creationId xmlns:a16="http://schemas.microsoft.com/office/drawing/2014/main" id="{B6332747-27BB-B79F-55BF-4E06DC71BCF7}"/>
              </a:ext>
            </a:extLst>
          </p:cNvPr>
          <p:cNvSpPr/>
          <p:nvPr/>
        </p:nvSpPr>
        <p:spPr>
          <a:xfrm>
            <a:off x="1343472" y="1196752"/>
            <a:ext cx="8964612" cy="4968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9" name="Rectangle 12">
            <a:extLst>
              <a:ext uri="{FF2B5EF4-FFF2-40B4-BE49-F238E27FC236}">
                <a16:creationId xmlns:a16="http://schemas.microsoft.com/office/drawing/2014/main" id="{B8FADF48-5DD6-A3A2-6760-0FF17693392F}"/>
              </a:ext>
            </a:extLst>
          </p:cNvPr>
          <p:cNvSpPr>
            <a:spLocks noChangeArrowheads="1"/>
          </p:cNvSpPr>
          <p:nvPr/>
        </p:nvSpPr>
        <p:spPr bwMode="auto">
          <a:xfrm>
            <a:off x="2673797" y="4195539"/>
            <a:ext cx="998596" cy="40075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lIns="92075" tIns="46038" rIns="92075" bIns="46038">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000" dirty="0" err="1">
                <a:solidFill>
                  <a:srgbClr val="000000"/>
                </a:solidFill>
                <a:latin typeface="Arial" pitchFamily="34" charset="0"/>
              </a:rPr>
              <a:t>Perdite</a:t>
            </a:r>
            <a:endParaRPr lang="en-GB" altLang="fr-FR" sz="2000" dirty="0">
              <a:solidFill>
                <a:srgbClr val="000000"/>
              </a:solidFill>
              <a:latin typeface="Arial" pitchFamily="34" charset="0"/>
            </a:endParaRPr>
          </a:p>
        </p:txBody>
      </p:sp>
      <p:sp>
        <p:nvSpPr>
          <p:cNvPr id="100" name="Line 17">
            <a:extLst>
              <a:ext uri="{FF2B5EF4-FFF2-40B4-BE49-F238E27FC236}">
                <a16:creationId xmlns:a16="http://schemas.microsoft.com/office/drawing/2014/main" id="{BDB124D5-2BA6-291B-10B7-056C881A20C3}"/>
              </a:ext>
            </a:extLst>
          </p:cNvPr>
          <p:cNvSpPr>
            <a:spLocks noChangeShapeType="1"/>
          </p:cNvSpPr>
          <p:nvPr/>
        </p:nvSpPr>
        <p:spPr bwMode="auto">
          <a:xfrm>
            <a:off x="2459484" y="4051076"/>
            <a:ext cx="6781800" cy="0"/>
          </a:xfrm>
          <a:prstGeom prst="line">
            <a:avLst/>
          </a:prstGeom>
          <a:noFill/>
          <a:ln w="50800">
            <a:solidFill>
              <a:srgbClr val="732888"/>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 name="Rectangle 18">
            <a:extLst>
              <a:ext uri="{FF2B5EF4-FFF2-40B4-BE49-F238E27FC236}">
                <a16:creationId xmlns:a16="http://schemas.microsoft.com/office/drawing/2014/main" id="{337A081D-A488-17D2-7745-413E1D9F41E3}"/>
              </a:ext>
            </a:extLst>
          </p:cNvPr>
          <p:cNvSpPr>
            <a:spLocks noChangeArrowheads="1"/>
          </p:cNvSpPr>
          <p:nvPr/>
        </p:nvSpPr>
        <p:spPr bwMode="auto">
          <a:xfrm>
            <a:off x="7777609" y="4081239"/>
            <a:ext cx="1283254" cy="40075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000" dirty="0" err="1">
                <a:solidFill>
                  <a:srgbClr val="732888"/>
                </a:solidFill>
                <a:latin typeface="Arial" pitchFamily="34" charset="0"/>
              </a:rPr>
              <a:t>Costi</a:t>
            </a:r>
            <a:r>
              <a:rPr lang="en-GB" altLang="fr-FR" sz="2000" dirty="0">
                <a:solidFill>
                  <a:srgbClr val="732888"/>
                </a:solidFill>
                <a:latin typeface="Arial" pitchFamily="34" charset="0"/>
              </a:rPr>
              <a:t> </a:t>
            </a:r>
            <a:r>
              <a:rPr lang="en-GB" altLang="fr-FR" sz="2000" dirty="0" err="1">
                <a:solidFill>
                  <a:srgbClr val="732888"/>
                </a:solidFill>
                <a:latin typeface="Arial" pitchFamily="34" charset="0"/>
              </a:rPr>
              <a:t>fissi</a:t>
            </a:r>
            <a:endParaRPr lang="en-GB" altLang="fr-FR" sz="2000" dirty="0">
              <a:solidFill>
                <a:srgbClr val="732888"/>
              </a:solidFill>
              <a:latin typeface="Arial" pitchFamily="34" charset="0"/>
            </a:endParaRPr>
          </a:p>
        </p:txBody>
      </p:sp>
      <p:sp>
        <p:nvSpPr>
          <p:cNvPr id="102" name="Line 20">
            <a:extLst>
              <a:ext uri="{FF2B5EF4-FFF2-40B4-BE49-F238E27FC236}">
                <a16:creationId xmlns:a16="http://schemas.microsoft.com/office/drawing/2014/main" id="{0691ACF0-C585-1193-C085-3D28B5AA71BF}"/>
              </a:ext>
            </a:extLst>
          </p:cNvPr>
          <p:cNvSpPr>
            <a:spLocks noChangeShapeType="1"/>
          </p:cNvSpPr>
          <p:nvPr/>
        </p:nvSpPr>
        <p:spPr bwMode="auto">
          <a:xfrm flipV="1">
            <a:off x="2459484" y="1765076"/>
            <a:ext cx="6781800" cy="3429000"/>
          </a:xfrm>
          <a:prstGeom prst="line">
            <a:avLst/>
          </a:prstGeom>
          <a:noFill/>
          <a:ln w="508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103" name="Group 24">
            <a:extLst>
              <a:ext uri="{FF2B5EF4-FFF2-40B4-BE49-F238E27FC236}">
                <a16:creationId xmlns:a16="http://schemas.microsoft.com/office/drawing/2014/main" id="{5915A470-57A5-CE43-0011-8B28CEEF6FD1}"/>
              </a:ext>
            </a:extLst>
          </p:cNvPr>
          <p:cNvGrpSpPr>
            <a:grpSpLocks/>
          </p:cNvGrpSpPr>
          <p:nvPr/>
        </p:nvGrpSpPr>
        <p:grpSpPr bwMode="auto">
          <a:xfrm>
            <a:off x="2459485" y="3060476"/>
            <a:ext cx="7597779" cy="990600"/>
            <a:chOff x="720" y="1968"/>
            <a:chExt cx="4786" cy="624"/>
          </a:xfrm>
          <a:solidFill>
            <a:schemeClr val="bg1"/>
          </a:solidFill>
        </p:grpSpPr>
        <p:sp>
          <p:nvSpPr>
            <p:cNvPr id="104" name="Line 25">
              <a:extLst>
                <a:ext uri="{FF2B5EF4-FFF2-40B4-BE49-F238E27FC236}">
                  <a16:creationId xmlns:a16="http://schemas.microsoft.com/office/drawing/2014/main" id="{2B425490-3AC9-FDC5-E48D-072218439758}"/>
                </a:ext>
              </a:extLst>
            </p:cNvPr>
            <p:cNvSpPr>
              <a:spLocks noChangeShapeType="1"/>
            </p:cNvSpPr>
            <p:nvPr/>
          </p:nvSpPr>
          <p:spPr bwMode="auto">
            <a:xfrm flipV="1">
              <a:off x="720" y="1968"/>
              <a:ext cx="4272" cy="624"/>
            </a:xfrm>
            <a:prstGeom prst="line">
              <a:avLst/>
            </a:prstGeom>
            <a:grpFill/>
            <a:ln w="50800">
              <a:solidFill>
                <a:srgbClr val="124992"/>
              </a:solidFill>
              <a:round/>
              <a:headEnd type="none" w="sm" len="sm"/>
              <a:tailEnd type="none" w="sm" len="sm"/>
            </a:ln>
          </p:spPr>
          <p:txBody>
            <a:bodyPr/>
            <a:lstStyle/>
            <a:p>
              <a:pPr fontAlgn="auto">
                <a:spcBef>
                  <a:spcPts val="0"/>
                </a:spcBef>
                <a:spcAft>
                  <a:spcPts val="0"/>
                </a:spcAft>
                <a:defRPr/>
              </a:pPr>
              <a:endParaRPr lang="fr-FR">
                <a:latin typeface="+mn-lt"/>
                <a:cs typeface="+mn-cs"/>
              </a:endParaRPr>
            </a:p>
          </p:txBody>
        </p:sp>
        <p:sp>
          <p:nvSpPr>
            <p:cNvPr id="105" name="Rectangle 26">
              <a:extLst>
                <a:ext uri="{FF2B5EF4-FFF2-40B4-BE49-F238E27FC236}">
                  <a16:creationId xmlns:a16="http://schemas.microsoft.com/office/drawing/2014/main" id="{C1C07641-D5C7-A821-152B-9B382AB5AA1C}"/>
                </a:ext>
              </a:extLst>
            </p:cNvPr>
            <p:cNvSpPr>
              <a:spLocks noChangeArrowheads="1"/>
            </p:cNvSpPr>
            <p:nvPr/>
          </p:nvSpPr>
          <p:spPr bwMode="auto">
            <a:xfrm>
              <a:off x="3371" y="2280"/>
              <a:ext cx="2135" cy="175"/>
            </a:xfrm>
            <a:prstGeom prst="rect">
              <a:avLst/>
            </a:prstGeom>
            <a:solidFill>
              <a:srgbClr val="FFFF00"/>
            </a:solidFill>
            <a:ln>
              <a:headEnd/>
              <a:tailEnd/>
            </a:ln>
          </p:spPr>
          <p:style>
            <a:lnRef idx="2">
              <a:schemeClr val="accent1"/>
            </a:lnRef>
            <a:fillRef idx="1">
              <a:schemeClr val="lt1"/>
            </a:fillRef>
            <a:effectRef idx="0">
              <a:schemeClr val="accent1"/>
            </a:effectRef>
            <a:fontRef idx="minor">
              <a:schemeClr val="dk1"/>
            </a:fontRef>
          </p:style>
          <p:txBody>
            <a:bodyPr wrap="square" lIns="92075" tIns="46038" rIns="92075" bIns="46038">
              <a:spAutoFit/>
            </a:bodyPr>
            <a:lstStyle>
              <a:lvl1pPr defTabSz="762000" eaLnBrk="0" hangingPunct="0">
                <a:defRPr>
                  <a:solidFill>
                    <a:schemeClr val="tx1"/>
                  </a:solidFill>
                  <a:latin typeface="Arial" charset="0"/>
                  <a:cs typeface="Arial" charset="0"/>
                </a:defRPr>
              </a:lvl1pPr>
              <a:lvl2pPr marL="742950" indent="-285750" defTabSz="762000" eaLnBrk="0" hangingPunct="0">
                <a:defRPr>
                  <a:solidFill>
                    <a:schemeClr val="tx1"/>
                  </a:solidFill>
                  <a:latin typeface="Arial" charset="0"/>
                  <a:cs typeface="Arial" charset="0"/>
                </a:defRPr>
              </a:lvl2pPr>
              <a:lvl3pPr marL="1143000" indent="-228600" defTabSz="762000" eaLnBrk="0" hangingPunct="0">
                <a:defRPr>
                  <a:solidFill>
                    <a:schemeClr val="tx1"/>
                  </a:solidFill>
                  <a:latin typeface="Arial" charset="0"/>
                  <a:cs typeface="Arial" charset="0"/>
                </a:defRPr>
              </a:lvl3pPr>
              <a:lvl4pPr marL="1600200" indent="-228600" defTabSz="762000" eaLnBrk="0" hangingPunct="0">
                <a:defRPr>
                  <a:solidFill>
                    <a:schemeClr val="tx1"/>
                  </a:solidFill>
                  <a:latin typeface="Arial" charset="0"/>
                  <a:cs typeface="Arial" charset="0"/>
                </a:defRPr>
              </a:lvl4pPr>
              <a:lvl5pPr marL="2057400" indent="-228600" defTabSz="762000" eaLnBrk="0" hangingPunct="0">
                <a:defRPr>
                  <a:solidFill>
                    <a:schemeClr val="tx1"/>
                  </a:solidFill>
                  <a:latin typeface="Arial" charset="0"/>
                  <a:cs typeface="Arial" charset="0"/>
                </a:defRPr>
              </a:lvl5pPr>
              <a:lvl6pPr marL="2514600" indent="-228600" defTabSz="762000" eaLnBrk="0" fontAlgn="base" hangingPunct="0">
                <a:spcBef>
                  <a:spcPct val="0"/>
                </a:spcBef>
                <a:spcAft>
                  <a:spcPct val="0"/>
                </a:spcAft>
                <a:defRPr>
                  <a:solidFill>
                    <a:schemeClr val="tx1"/>
                  </a:solidFill>
                  <a:latin typeface="Arial" charset="0"/>
                  <a:cs typeface="Arial" charset="0"/>
                </a:defRPr>
              </a:lvl6pPr>
              <a:lvl7pPr marL="2971800" indent="-228600" defTabSz="762000" eaLnBrk="0" fontAlgn="base" hangingPunct="0">
                <a:spcBef>
                  <a:spcPct val="0"/>
                </a:spcBef>
                <a:spcAft>
                  <a:spcPct val="0"/>
                </a:spcAft>
                <a:defRPr>
                  <a:solidFill>
                    <a:schemeClr val="tx1"/>
                  </a:solidFill>
                  <a:latin typeface="Arial" charset="0"/>
                  <a:cs typeface="Arial" charset="0"/>
                </a:defRPr>
              </a:lvl7pPr>
              <a:lvl8pPr marL="3429000" indent="-228600" defTabSz="762000" eaLnBrk="0" fontAlgn="base" hangingPunct="0">
                <a:spcBef>
                  <a:spcPct val="0"/>
                </a:spcBef>
                <a:spcAft>
                  <a:spcPct val="0"/>
                </a:spcAft>
                <a:defRPr>
                  <a:solidFill>
                    <a:schemeClr val="tx1"/>
                  </a:solidFill>
                  <a:latin typeface="Arial" charset="0"/>
                  <a:cs typeface="Arial" charset="0"/>
                </a:defRPr>
              </a:lvl8pPr>
              <a:lvl9pPr marL="3886200" indent="-228600" defTabSz="7620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GB" altLang="fr-FR" sz="1200" dirty="0" err="1">
                  <a:solidFill>
                    <a:srgbClr val="124992"/>
                  </a:solidFill>
                </a:rPr>
                <a:t>Costi</a:t>
              </a:r>
              <a:r>
                <a:rPr lang="en-GB" altLang="fr-FR" sz="1200" dirty="0">
                  <a:solidFill>
                    <a:srgbClr val="124992"/>
                  </a:solidFill>
                </a:rPr>
                <a:t> </a:t>
              </a:r>
              <a:r>
                <a:rPr lang="en-GB" altLang="fr-FR" sz="1200" dirty="0" err="1">
                  <a:solidFill>
                    <a:srgbClr val="124992"/>
                  </a:solidFill>
                </a:rPr>
                <a:t>variabili</a:t>
              </a:r>
              <a:r>
                <a:rPr lang="en-GB" altLang="fr-FR" sz="1200" dirty="0">
                  <a:solidFill>
                    <a:srgbClr val="124992"/>
                  </a:solidFill>
                </a:rPr>
                <a:t> </a:t>
              </a:r>
              <a:r>
                <a:rPr lang="en-GB" altLang="fr-FR" sz="1200" dirty="0" err="1">
                  <a:solidFill>
                    <a:srgbClr val="124992"/>
                  </a:solidFill>
                </a:rPr>
                <a:t>totali</a:t>
              </a:r>
              <a:r>
                <a:rPr lang="en-GB" altLang="fr-FR" sz="1200" dirty="0">
                  <a:solidFill>
                    <a:srgbClr val="124992"/>
                  </a:solidFill>
                </a:rPr>
                <a:t>/</a:t>
              </a:r>
              <a:r>
                <a:rPr lang="en-GB" altLang="fr-FR" sz="1200" dirty="0" err="1">
                  <a:solidFill>
                    <a:srgbClr val="124992"/>
                  </a:solidFill>
                </a:rPr>
                <a:t>totale</a:t>
              </a:r>
              <a:r>
                <a:rPr lang="en-GB" altLang="fr-FR" sz="1200" dirty="0">
                  <a:solidFill>
                    <a:srgbClr val="124992"/>
                  </a:solidFill>
                </a:rPr>
                <a:t> </a:t>
              </a:r>
              <a:r>
                <a:rPr lang="en-GB" altLang="fr-FR" sz="1200" dirty="0" err="1">
                  <a:solidFill>
                    <a:srgbClr val="124992"/>
                  </a:solidFill>
                </a:rPr>
                <a:t>dei</a:t>
              </a:r>
              <a:r>
                <a:rPr lang="en-GB" altLang="fr-FR" sz="1200" dirty="0">
                  <a:solidFill>
                    <a:srgbClr val="124992"/>
                  </a:solidFill>
                </a:rPr>
                <a:t> </a:t>
              </a:r>
              <a:r>
                <a:rPr lang="en-GB" altLang="fr-FR" sz="1200" dirty="0" err="1">
                  <a:solidFill>
                    <a:srgbClr val="124992"/>
                  </a:solidFill>
                </a:rPr>
                <a:t>costi</a:t>
              </a:r>
              <a:r>
                <a:rPr lang="en-GB" altLang="fr-FR" sz="1200" dirty="0">
                  <a:solidFill>
                    <a:srgbClr val="124992"/>
                  </a:solidFill>
                </a:rPr>
                <a:t> </a:t>
              </a:r>
              <a:r>
                <a:rPr lang="en-GB" altLang="fr-FR" sz="1200" dirty="0" err="1">
                  <a:solidFill>
                    <a:srgbClr val="124992"/>
                  </a:solidFill>
                </a:rPr>
                <a:t>variabili</a:t>
              </a:r>
              <a:endParaRPr lang="en-GB" altLang="fr-FR" sz="1200" dirty="0">
                <a:solidFill>
                  <a:srgbClr val="124992"/>
                </a:solidFill>
              </a:endParaRPr>
            </a:p>
          </p:txBody>
        </p:sp>
        <p:sp>
          <p:nvSpPr>
            <p:cNvPr id="106" name="Line 27">
              <a:extLst>
                <a:ext uri="{FF2B5EF4-FFF2-40B4-BE49-F238E27FC236}">
                  <a16:creationId xmlns:a16="http://schemas.microsoft.com/office/drawing/2014/main" id="{755C0911-A910-84D7-836E-2020EE547846}"/>
                </a:ext>
              </a:extLst>
            </p:cNvPr>
            <p:cNvSpPr>
              <a:spLocks noChangeShapeType="1"/>
            </p:cNvSpPr>
            <p:nvPr/>
          </p:nvSpPr>
          <p:spPr bwMode="auto">
            <a:xfrm>
              <a:off x="3168" y="2256"/>
              <a:ext cx="192" cy="336"/>
            </a:xfrm>
            <a:prstGeom prst="line">
              <a:avLst/>
            </a:prstGeom>
            <a:grpFill/>
            <a:ln w="25400">
              <a:solidFill>
                <a:srgbClr val="124992"/>
              </a:solidFill>
              <a:round/>
              <a:headEnd type="stealth" w="med" len="lg"/>
              <a:tailEnd type="stealth" w="med" len="lg"/>
            </a:ln>
          </p:spPr>
          <p:txBody>
            <a:bodyPr/>
            <a:lstStyle/>
            <a:p>
              <a:pPr fontAlgn="auto">
                <a:spcBef>
                  <a:spcPts val="0"/>
                </a:spcBef>
                <a:spcAft>
                  <a:spcPts val="0"/>
                </a:spcAft>
                <a:defRPr/>
              </a:pPr>
              <a:endParaRPr lang="fr-FR">
                <a:latin typeface="+mn-lt"/>
                <a:cs typeface="+mn-cs"/>
              </a:endParaRPr>
            </a:p>
          </p:txBody>
        </p:sp>
      </p:grpSp>
      <p:grpSp>
        <p:nvGrpSpPr>
          <p:cNvPr id="107" name="Group 28">
            <a:extLst>
              <a:ext uri="{FF2B5EF4-FFF2-40B4-BE49-F238E27FC236}">
                <a16:creationId xmlns:a16="http://schemas.microsoft.com/office/drawing/2014/main" id="{FF261BF6-D507-A19E-538C-693E72DB9DDD}"/>
              </a:ext>
            </a:extLst>
          </p:cNvPr>
          <p:cNvGrpSpPr>
            <a:grpSpLocks/>
          </p:cNvGrpSpPr>
          <p:nvPr/>
        </p:nvGrpSpPr>
        <p:grpSpPr bwMode="auto">
          <a:xfrm>
            <a:off x="7777613" y="2409602"/>
            <a:ext cx="1382714" cy="650875"/>
            <a:chOff x="4070" y="1558"/>
            <a:chExt cx="871" cy="410"/>
          </a:xfrm>
          <a:solidFill>
            <a:schemeClr val="bg1"/>
          </a:solidFill>
        </p:grpSpPr>
        <p:sp>
          <p:nvSpPr>
            <p:cNvPr id="108" name="Rectangle 29">
              <a:extLst>
                <a:ext uri="{FF2B5EF4-FFF2-40B4-BE49-F238E27FC236}">
                  <a16:creationId xmlns:a16="http://schemas.microsoft.com/office/drawing/2014/main" id="{E5E92993-C5EB-2F9B-7CC5-C754EF5E174D}"/>
                </a:ext>
              </a:extLst>
            </p:cNvPr>
            <p:cNvSpPr>
              <a:spLocks noChangeArrowheads="1"/>
            </p:cNvSpPr>
            <p:nvPr/>
          </p:nvSpPr>
          <p:spPr bwMode="auto">
            <a:xfrm>
              <a:off x="4070" y="1558"/>
              <a:ext cx="871" cy="2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Arial" charset="0"/>
                  <a:cs typeface="Arial" charset="0"/>
                </a:defRPr>
              </a:lvl1pPr>
              <a:lvl2pPr marL="742950" indent="-285750" defTabSz="762000" eaLnBrk="0" hangingPunct="0">
                <a:defRPr>
                  <a:solidFill>
                    <a:schemeClr val="tx1"/>
                  </a:solidFill>
                  <a:latin typeface="Arial" charset="0"/>
                  <a:cs typeface="Arial" charset="0"/>
                </a:defRPr>
              </a:lvl2pPr>
              <a:lvl3pPr marL="1143000" indent="-228600" defTabSz="762000" eaLnBrk="0" hangingPunct="0">
                <a:defRPr>
                  <a:solidFill>
                    <a:schemeClr val="tx1"/>
                  </a:solidFill>
                  <a:latin typeface="Arial" charset="0"/>
                  <a:cs typeface="Arial" charset="0"/>
                </a:defRPr>
              </a:lvl3pPr>
              <a:lvl4pPr marL="1600200" indent="-228600" defTabSz="762000" eaLnBrk="0" hangingPunct="0">
                <a:defRPr>
                  <a:solidFill>
                    <a:schemeClr val="tx1"/>
                  </a:solidFill>
                  <a:latin typeface="Arial" charset="0"/>
                  <a:cs typeface="Arial" charset="0"/>
                </a:defRPr>
              </a:lvl4pPr>
              <a:lvl5pPr marL="2057400" indent="-228600" defTabSz="762000" eaLnBrk="0" hangingPunct="0">
                <a:defRPr>
                  <a:solidFill>
                    <a:schemeClr val="tx1"/>
                  </a:solidFill>
                  <a:latin typeface="Arial" charset="0"/>
                  <a:cs typeface="Arial" charset="0"/>
                </a:defRPr>
              </a:lvl5pPr>
              <a:lvl6pPr marL="2514600" indent="-228600" defTabSz="762000" eaLnBrk="0" fontAlgn="base" hangingPunct="0">
                <a:spcBef>
                  <a:spcPct val="0"/>
                </a:spcBef>
                <a:spcAft>
                  <a:spcPct val="0"/>
                </a:spcAft>
                <a:defRPr>
                  <a:solidFill>
                    <a:schemeClr val="tx1"/>
                  </a:solidFill>
                  <a:latin typeface="Arial" charset="0"/>
                  <a:cs typeface="Arial" charset="0"/>
                </a:defRPr>
              </a:lvl6pPr>
              <a:lvl7pPr marL="2971800" indent="-228600" defTabSz="762000" eaLnBrk="0" fontAlgn="base" hangingPunct="0">
                <a:spcBef>
                  <a:spcPct val="0"/>
                </a:spcBef>
                <a:spcAft>
                  <a:spcPct val="0"/>
                </a:spcAft>
                <a:defRPr>
                  <a:solidFill>
                    <a:schemeClr val="tx1"/>
                  </a:solidFill>
                  <a:latin typeface="Arial" charset="0"/>
                  <a:cs typeface="Arial" charset="0"/>
                </a:defRPr>
              </a:lvl7pPr>
              <a:lvl8pPr marL="3429000" indent="-228600" defTabSz="762000" eaLnBrk="0" fontAlgn="base" hangingPunct="0">
                <a:spcBef>
                  <a:spcPct val="0"/>
                </a:spcBef>
                <a:spcAft>
                  <a:spcPct val="0"/>
                </a:spcAft>
                <a:defRPr>
                  <a:solidFill>
                    <a:schemeClr val="tx1"/>
                  </a:solidFill>
                  <a:latin typeface="Arial" charset="0"/>
                  <a:cs typeface="Arial" charset="0"/>
                </a:defRPr>
              </a:lvl8pPr>
              <a:lvl9pPr marL="3886200" indent="-228600" defTabSz="7620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GB" altLang="fr-FR" sz="2000" dirty="0" err="1">
                  <a:solidFill>
                    <a:srgbClr val="124992"/>
                  </a:solidFill>
                </a:rPr>
                <a:t>Costi</a:t>
              </a:r>
              <a:r>
                <a:rPr lang="en-GB" altLang="fr-FR" sz="2000" dirty="0">
                  <a:solidFill>
                    <a:srgbClr val="124992"/>
                  </a:solidFill>
                </a:rPr>
                <a:t> </a:t>
              </a:r>
              <a:r>
                <a:rPr lang="en-GB" altLang="fr-FR" sz="2000" dirty="0" err="1">
                  <a:solidFill>
                    <a:srgbClr val="124992"/>
                  </a:solidFill>
                </a:rPr>
                <a:t>totali</a:t>
              </a:r>
              <a:endParaRPr lang="en-GB" altLang="fr-FR" sz="2000" dirty="0">
                <a:solidFill>
                  <a:srgbClr val="124992"/>
                </a:solidFill>
              </a:endParaRPr>
            </a:p>
          </p:txBody>
        </p:sp>
        <p:sp>
          <p:nvSpPr>
            <p:cNvPr id="109" name="Line 30">
              <a:extLst>
                <a:ext uri="{FF2B5EF4-FFF2-40B4-BE49-F238E27FC236}">
                  <a16:creationId xmlns:a16="http://schemas.microsoft.com/office/drawing/2014/main" id="{4EE0A7B0-CD5B-A699-09F9-78DE48B804CF}"/>
                </a:ext>
              </a:extLst>
            </p:cNvPr>
            <p:cNvSpPr>
              <a:spLocks noChangeShapeType="1"/>
            </p:cNvSpPr>
            <p:nvPr/>
          </p:nvSpPr>
          <p:spPr bwMode="auto">
            <a:xfrm>
              <a:off x="4464" y="1728"/>
              <a:ext cx="240" cy="240"/>
            </a:xfrm>
            <a:prstGeom prst="line">
              <a:avLst/>
            </a:prstGeom>
            <a:grpFill/>
            <a:ln w="25400">
              <a:solidFill>
                <a:schemeClr val="tx1"/>
              </a:solidFill>
              <a:round/>
              <a:headEnd type="none" w="sm" len="sm"/>
              <a:tailEnd type="stealth" w="med" len="lg"/>
            </a:ln>
          </p:spPr>
          <p:txBody>
            <a:bodyPr/>
            <a:lstStyle/>
            <a:p>
              <a:pPr fontAlgn="auto">
                <a:spcBef>
                  <a:spcPts val="0"/>
                </a:spcBef>
                <a:spcAft>
                  <a:spcPts val="0"/>
                </a:spcAft>
                <a:defRPr/>
              </a:pPr>
              <a:endParaRPr lang="fr-FR">
                <a:latin typeface="+mn-lt"/>
                <a:cs typeface="+mn-cs"/>
              </a:endParaRPr>
            </a:p>
          </p:txBody>
        </p:sp>
      </p:grpSp>
      <p:grpSp>
        <p:nvGrpSpPr>
          <p:cNvPr id="110" name="Group 31">
            <a:extLst>
              <a:ext uri="{FF2B5EF4-FFF2-40B4-BE49-F238E27FC236}">
                <a16:creationId xmlns:a16="http://schemas.microsoft.com/office/drawing/2014/main" id="{CABDCEC8-E2AC-1929-87D8-1419C04C7A57}"/>
              </a:ext>
            </a:extLst>
          </p:cNvPr>
          <p:cNvGrpSpPr>
            <a:grpSpLocks/>
          </p:cNvGrpSpPr>
          <p:nvPr/>
        </p:nvGrpSpPr>
        <p:grpSpPr bwMode="auto">
          <a:xfrm>
            <a:off x="7031495" y="2866802"/>
            <a:ext cx="1058865" cy="498475"/>
            <a:chOff x="3600" y="1846"/>
            <a:chExt cx="667" cy="314"/>
          </a:xfrm>
          <a:solidFill>
            <a:schemeClr val="bg1"/>
          </a:solidFill>
        </p:grpSpPr>
        <p:sp>
          <p:nvSpPr>
            <p:cNvPr id="111" name="Line 32">
              <a:extLst>
                <a:ext uri="{FF2B5EF4-FFF2-40B4-BE49-F238E27FC236}">
                  <a16:creationId xmlns:a16="http://schemas.microsoft.com/office/drawing/2014/main" id="{6633352D-B6D5-7050-8F44-ACCA14BD79D9}"/>
                </a:ext>
              </a:extLst>
            </p:cNvPr>
            <p:cNvSpPr>
              <a:spLocks noChangeShapeType="1"/>
            </p:cNvSpPr>
            <p:nvPr/>
          </p:nvSpPr>
          <p:spPr bwMode="auto">
            <a:xfrm>
              <a:off x="3600" y="1872"/>
              <a:ext cx="144" cy="288"/>
            </a:xfrm>
            <a:prstGeom prst="line">
              <a:avLst/>
            </a:prstGeom>
            <a:grpFill/>
            <a:ln w="25400">
              <a:solidFill>
                <a:srgbClr val="000000"/>
              </a:solidFill>
              <a:round/>
              <a:headEnd type="stealth" w="med" len="lg"/>
              <a:tailEnd type="stealth" w="med" len="lg"/>
            </a:ln>
          </p:spPr>
          <p:txBody>
            <a:bodyPr/>
            <a:lstStyle/>
            <a:p>
              <a:pPr fontAlgn="auto">
                <a:spcBef>
                  <a:spcPts val="0"/>
                </a:spcBef>
                <a:spcAft>
                  <a:spcPts val="0"/>
                </a:spcAft>
                <a:defRPr/>
              </a:pPr>
              <a:endParaRPr lang="fr-FR">
                <a:latin typeface="+mn-lt"/>
                <a:cs typeface="+mn-cs"/>
              </a:endParaRPr>
            </a:p>
          </p:txBody>
        </p:sp>
        <p:sp>
          <p:nvSpPr>
            <p:cNvPr id="112" name="Rectangle 33">
              <a:extLst>
                <a:ext uri="{FF2B5EF4-FFF2-40B4-BE49-F238E27FC236}">
                  <a16:creationId xmlns:a16="http://schemas.microsoft.com/office/drawing/2014/main" id="{392B26BA-DBD9-B6B4-117C-9DAAD6D1ED65}"/>
                </a:ext>
              </a:extLst>
            </p:cNvPr>
            <p:cNvSpPr>
              <a:spLocks noChangeArrowheads="1"/>
            </p:cNvSpPr>
            <p:nvPr/>
          </p:nvSpPr>
          <p:spPr bwMode="auto">
            <a:xfrm>
              <a:off x="3692" y="1846"/>
              <a:ext cx="575" cy="252"/>
            </a:xfrm>
            <a:prstGeom prst="rect">
              <a:avLst/>
            </a:prstGeom>
            <a:noFill/>
            <a:ln w="9525">
              <a:noFill/>
              <a:miter lim="800000"/>
              <a:headEnd/>
              <a:tailEnd/>
            </a:ln>
          </p:spPr>
          <p:txBody>
            <a:bodyPr wrap="none" lIns="92075" tIns="46038" rIns="92075" bIns="46038">
              <a:spAutoFit/>
            </a:bodyPr>
            <a:lstStyle>
              <a:lvl1pPr defTabSz="762000" eaLnBrk="0" hangingPunct="0">
                <a:defRPr>
                  <a:solidFill>
                    <a:schemeClr val="tx1"/>
                  </a:solidFill>
                  <a:latin typeface="Arial" charset="0"/>
                  <a:cs typeface="Arial" charset="0"/>
                </a:defRPr>
              </a:lvl1pPr>
              <a:lvl2pPr marL="742950" indent="-285750" defTabSz="762000" eaLnBrk="0" hangingPunct="0">
                <a:defRPr>
                  <a:solidFill>
                    <a:schemeClr val="tx1"/>
                  </a:solidFill>
                  <a:latin typeface="Arial" charset="0"/>
                  <a:cs typeface="Arial" charset="0"/>
                </a:defRPr>
              </a:lvl2pPr>
              <a:lvl3pPr marL="1143000" indent="-228600" defTabSz="762000" eaLnBrk="0" hangingPunct="0">
                <a:defRPr>
                  <a:solidFill>
                    <a:schemeClr val="tx1"/>
                  </a:solidFill>
                  <a:latin typeface="Arial" charset="0"/>
                  <a:cs typeface="Arial" charset="0"/>
                </a:defRPr>
              </a:lvl3pPr>
              <a:lvl4pPr marL="1600200" indent="-228600" defTabSz="762000" eaLnBrk="0" hangingPunct="0">
                <a:defRPr>
                  <a:solidFill>
                    <a:schemeClr val="tx1"/>
                  </a:solidFill>
                  <a:latin typeface="Arial" charset="0"/>
                  <a:cs typeface="Arial" charset="0"/>
                </a:defRPr>
              </a:lvl4pPr>
              <a:lvl5pPr marL="2057400" indent="-228600" defTabSz="762000" eaLnBrk="0" hangingPunct="0">
                <a:defRPr>
                  <a:solidFill>
                    <a:schemeClr val="tx1"/>
                  </a:solidFill>
                  <a:latin typeface="Arial" charset="0"/>
                  <a:cs typeface="Arial" charset="0"/>
                </a:defRPr>
              </a:lvl5pPr>
              <a:lvl6pPr marL="2514600" indent="-228600" defTabSz="762000" eaLnBrk="0" fontAlgn="base" hangingPunct="0">
                <a:spcBef>
                  <a:spcPct val="0"/>
                </a:spcBef>
                <a:spcAft>
                  <a:spcPct val="0"/>
                </a:spcAft>
                <a:defRPr>
                  <a:solidFill>
                    <a:schemeClr val="tx1"/>
                  </a:solidFill>
                  <a:latin typeface="Arial" charset="0"/>
                  <a:cs typeface="Arial" charset="0"/>
                </a:defRPr>
              </a:lvl6pPr>
              <a:lvl7pPr marL="2971800" indent="-228600" defTabSz="762000" eaLnBrk="0" fontAlgn="base" hangingPunct="0">
                <a:spcBef>
                  <a:spcPct val="0"/>
                </a:spcBef>
                <a:spcAft>
                  <a:spcPct val="0"/>
                </a:spcAft>
                <a:defRPr>
                  <a:solidFill>
                    <a:schemeClr val="tx1"/>
                  </a:solidFill>
                  <a:latin typeface="Arial" charset="0"/>
                  <a:cs typeface="Arial" charset="0"/>
                </a:defRPr>
              </a:lvl7pPr>
              <a:lvl8pPr marL="3429000" indent="-228600" defTabSz="762000" eaLnBrk="0" fontAlgn="base" hangingPunct="0">
                <a:spcBef>
                  <a:spcPct val="0"/>
                </a:spcBef>
                <a:spcAft>
                  <a:spcPct val="0"/>
                </a:spcAft>
                <a:defRPr>
                  <a:solidFill>
                    <a:schemeClr val="tx1"/>
                  </a:solidFill>
                  <a:latin typeface="Arial" charset="0"/>
                  <a:cs typeface="Arial" charset="0"/>
                </a:defRPr>
              </a:lvl8pPr>
              <a:lvl9pPr marL="3886200" indent="-228600" defTabSz="7620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GB" altLang="fr-FR" sz="2000" dirty="0" err="1">
                  <a:solidFill>
                    <a:srgbClr val="000000"/>
                  </a:solidFill>
                </a:rPr>
                <a:t>Profitti</a:t>
              </a:r>
              <a:endParaRPr lang="en-GB" altLang="fr-FR" sz="2000" dirty="0">
                <a:solidFill>
                  <a:srgbClr val="000000"/>
                </a:solidFill>
              </a:endParaRPr>
            </a:p>
          </p:txBody>
        </p:sp>
      </p:grpSp>
      <p:sp>
        <p:nvSpPr>
          <p:cNvPr id="113" name="Line 35">
            <a:extLst>
              <a:ext uri="{FF2B5EF4-FFF2-40B4-BE49-F238E27FC236}">
                <a16:creationId xmlns:a16="http://schemas.microsoft.com/office/drawing/2014/main" id="{06275849-B9BF-1118-04AA-5A6AF52AC336}"/>
              </a:ext>
            </a:extLst>
          </p:cNvPr>
          <p:cNvSpPr>
            <a:spLocks noChangeShapeType="1"/>
          </p:cNvSpPr>
          <p:nvPr/>
        </p:nvSpPr>
        <p:spPr bwMode="auto">
          <a:xfrm>
            <a:off x="2459484" y="1841276"/>
            <a:ext cx="0" cy="335280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14" name="Line 36">
            <a:extLst>
              <a:ext uri="{FF2B5EF4-FFF2-40B4-BE49-F238E27FC236}">
                <a16:creationId xmlns:a16="http://schemas.microsoft.com/office/drawing/2014/main" id="{8B0620EA-2A27-704C-AEC3-483BAE54C0D4}"/>
              </a:ext>
            </a:extLst>
          </p:cNvPr>
          <p:cNvSpPr>
            <a:spLocks noChangeShapeType="1"/>
          </p:cNvSpPr>
          <p:nvPr/>
        </p:nvSpPr>
        <p:spPr bwMode="auto">
          <a:xfrm>
            <a:off x="2459484" y="5194076"/>
            <a:ext cx="6781800"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15" name="Rectangle 37">
            <a:extLst>
              <a:ext uri="{FF2B5EF4-FFF2-40B4-BE49-F238E27FC236}">
                <a16:creationId xmlns:a16="http://schemas.microsoft.com/office/drawing/2014/main" id="{04BF6AC8-6CAC-D889-F024-A37C704DD064}"/>
              </a:ext>
            </a:extLst>
          </p:cNvPr>
          <p:cNvSpPr>
            <a:spLocks noChangeArrowheads="1"/>
          </p:cNvSpPr>
          <p:nvPr/>
        </p:nvSpPr>
        <p:spPr bwMode="auto">
          <a:xfrm>
            <a:off x="4353372" y="5330602"/>
            <a:ext cx="2837966" cy="4623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400" dirty="0" err="1">
                <a:solidFill>
                  <a:srgbClr val="732888"/>
                </a:solidFill>
                <a:latin typeface="Arial" pitchFamily="34" charset="0"/>
              </a:rPr>
              <a:t>Unità</a:t>
            </a:r>
            <a:r>
              <a:rPr lang="en-GB" altLang="fr-FR" sz="2400" dirty="0">
                <a:solidFill>
                  <a:srgbClr val="732888"/>
                </a:solidFill>
                <a:latin typeface="Arial" pitchFamily="34" charset="0"/>
              </a:rPr>
              <a:t> di </a:t>
            </a:r>
            <a:r>
              <a:rPr lang="en-GB" altLang="fr-FR" sz="2400" dirty="0" err="1">
                <a:solidFill>
                  <a:srgbClr val="732888"/>
                </a:solidFill>
                <a:latin typeface="Arial" pitchFamily="34" charset="0"/>
              </a:rPr>
              <a:t>produzione</a:t>
            </a:r>
            <a:endParaRPr lang="en-GB" altLang="fr-FR" sz="2400" dirty="0">
              <a:solidFill>
                <a:srgbClr val="732888"/>
              </a:solidFill>
              <a:latin typeface="Arial" pitchFamily="34" charset="0"/>
            </a:endParaRPr>
          </a:p>
        </p:txBody>
      </p:sp>
      <p:sp>
        <p:nvSpPr>
          <p:cNvPr id="116" name="Rectangle 38">
            <a:extLst>
              <a:ext uri="{FF2B5EF4-FFF2-40B4-BE49-F238E27FC236}">
                <a16:creationId xmlns:a16="http://schemas.microsoft.com/office/drawing/2014/main" id="{1F04217B-F6B5-3CD5-93C6-72326BC0770D}"/>
              </a:ext>
            </a:extLst>
          </p:cNvPr>
          <p:cNvSpPr>
            <a:spLocks noChangeArrowheads="1"/>
          </p:cNvSpPr>
          <p:nvPr/>
        </p:nvSpPr>
        <p:spPr bwMode="auto">
          <a:xfrm rot="-5400000">
            <a:off x="1439475" y="2957911"/>
            <a:ext cx="1331995" cy="46230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92075" tIns="46038" rIns="92075" bIns="46038">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400" dirty="0" err="1">
                <a:solidFill>
                  <a:srgbClr val="732888"/>
                </a:solidFill>
                <a:latin typeface="Arial" pitchFamily="34" charset="0"/>
              </a:rPr>
              <a:t>Soldi</a:t>
            </a:r>
            <a:r>
              <a:rPr lang="en-GB" altLang="fr-FR" sz="2400" dirty="0">
                <a:solidFill>
                  <a:srgbClr val="732888"/>
                </a:solidFill>
                <a:latin typeface="Arial" pitchFamily="34" charset="0"/>
              </a:rPr>
              <a:t> (€)</a:t>
            </a:r>
          </a:p>
        </p:txBody>
      </p:sp>
      <p:sp>
        <p:nvSpPr>
          <p:cNvPr id="117" name="CasellaDiTesto 116">
            <a:extLst>
              <a:ext uri="{FF2B5EF4-FFF2-40B4-BE49-F238E27FC236}">
                <a16:creationId xmlns:a16="http://schemas.microsoft.com/office/drawing/2014/main" id="{69B787DD-49B6-C3FE-B5BA-B56C99F8977B}"/>
              </a:ext>
            </a:extLst>
          </p:cNvPr>
          <p:cNvSpPr txBox="1"/>
          <p:nvPr/>
        </p:nvSpPr>
        <p:spPr>
          <a:xfrm>
            <a:off x="1343472" y="526473"/>
            <a:ext cx="9158273" cy="461665"/>
          </a:xfrm>
          <a:prstGeom prst="rect">
            <a:avLst/>
          </a:prstGeom>
          <a:noFill/>
        </p:spPr>
        <p:txBody>
          <a:bodyPr wrap="square" rtlCol="0">
            <a:spAutoFit/>
          </a:bodyPr>
          <a:lstStyle/>
          <a:p>
            <a:pPr algn="ctr"/>
            <a:r>
              <a:rPr lang="it-IT" sz="2400" b="1" i="1" dirty="0"/>
              <a:t>DETERMINARE IL PUNTO DI PAREGGIO</a:t>
            </a:r>
          </a:p>
        </p:txBody>
      </p:sp>
    </p:spTree>
    <p:extLst>
      <p:ext uri="{BB962C8B-B14F-4D97-AF65-F5344CB8AC3E}">
        <p14:creationId xmlns:p14="http://schemas.microsoft.com/office/powerpoint/2010/main" val="193900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91"/>
                                        </p:tgtEl>
                                      </p:cBhvr>
                                      <p:by x="150000" y="150000"/>
                                    </p:animScale>
                                  </p:childTnLst>
                                </p:cTn>
                              </p:par>
                              <p:par>
                                <p:cTn id="7" presetID="6" presetClass="emph" presetSubtype="0" fill="hold" nodeType="withEffect">
                                  <p:stCondLst>
                                    <p:cond delay="0"/>
                                  </p:stCondLst>
                                  <p:childTnLst>
                                    <p:animScale>
                                      <p:cBhvr>
                                        <p:cTn id="8" dur="2000" fill="hold"/>
                                        <p:tgtEl>
                                          <p:spTgt spid="1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4" name="Titolo 3">
            <a:extLst>
              <a:ext uri="{FF2B5EF4-FFF2-40B4-BE49-F238E27FC236}">
                <a16:creationId xmlns:a16="http://schemas.microsoft.com/office/drawing/2014/main" id="{E1623924-C183-1A36-F8D6-872943E8D172}"/>
              </a:ext>
            </a:extLst>
          </p:cNvPr>
          <p:cNvSpPr>
            <a:spLocks noGrp="1"/>
          </p:cNvSpPr>
          <p:nvPr>
            <p:ph type="title"/>
          </p:nvPr>
        </p:nvSpPr>
        <p:spPr>
          <a:xfrm>
            <a:off x="492370" y="516835"/>
            <a:ext cx="3084844" cy="5772840"/>
          </a:xfrm>
        </p:spPr>
        <p:txBody>
          <a:bodyPr anchor="ctr">
            <a:normAutofit/>
          </a:bodyPr>
          <a:lstStyle/>
          <a:p>
            <a:pPr algn="ctr"/>
            <a:r>
              <a:rPr lang="it-IT" sz="3600" b="1" i="1" dirty="0">
                <a:solidFill>
                  <a:srgbClr val="FFFFFF"/>
                </a:solidFill>
              </a:rPr>
              <a:t>Determinare i prezzi di vendita </a:t>
            </a:r>
            <a:br>
              <a:rPr lang="it-IT" sz="3600" b="1" i="1" dirty="0">
                <a:solidFill>
                  <a:srgbClr val="FFFFFF"/>
                </a:solidFill>
              </a:rPr>
            </a:br>
            <a:r>
              <a:rPr lang="it-IT" sz="3600" b="1" i="1" dirty="0">
                <a:solidFill>
                  <a:srgbClr val="FFFFFF"/>
                </a:solidFill>
              </a:rPr>
              <a:t>in base alla concorrenza</a:t>
            </a:r>
          </a:p>
        </p:txBody>
      </p:sp>
      <p:sp>
        <p:nvSpPr>
          <p:cNvPr id="15" name="Rectangle 14">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7" name="Segnaposto contenuto 4">
            <a:extLst>
              <a:ext uri="{FF2B5EF4-FFF2-40B4-BE49-F238E27FC236}">
                <a16:creationId xmlns:a16="http://schemas.microsoft.com/office/drawing/2014/main" id="{51C54B89-7CF9-79F2-5FBB-752DFDC76331}"/>
              </a:ext>
            </a:extLst>
          </p:cNvPr>
          <p:cNvGraphicFramePr>
            <a:graphicFrameLocks noGrp="1"/>
          </p:cNvGraphicFramePr>
          <p:nvPr>
            <p:ph idx="1"/>
            <p:extLst>
              <p:ext uri="{D42A27DB-BD31-4B8C-83A1-F6EECF244321}">
                <p14:modId xmlns:p14="http://schemas.microsoft.com/office/powerpoint/2010/main" val="307133458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21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4" name="Titolo 3">
            <a:extLst>
              <a:ext uri="{FF2B5EF4-FFF2-40B4-BE49-F238E27FC236}">
                <a16:creationId xmlns:a16="http://schemas.microsoft.com/office/drawing/2014/main" id="{C359C9E6-020F-8844-563E-48C9369529BC}"/>
              </a:ext>
            </a:extLst>
          </p:cNvPr>
          <p:cNvSpPr>
            <a:spLocks noGrp="1"/>
          </p:cNvSpPr>
          <p:nvPr>
            <p:ph type="title"/>
          </p:nvPr>
        </p:nvSpPr>
        <p:spPr>
          <a:xfrm>
            <a:off x="492370" y="516835"/>
            <a:ext cx="3084844" cy="5772840"/>
          </a:xfrm>
        </p:spPr>
        <p:txBody>
          <a:bodyPr anchor="ctr">
            <a:normAutofit/>
          </a:bodyPr>
          <a:lstStyle/>
          <a:p>
            <a:pPr algn="ctr"/>
            <a:r>
              <a:rPr lang="it-IT" sz="3600" b="1" i="1" dirty="0">
                <a:solidFill>
                  <a:srgbClr val="FFFFFF"/>
                </a:solidFill>
              </a:rPr>
              <a:t>Tuttavia, questo approccio soffre di due grandi limiti. </a:t>
            </a:r>
          </a:p>
        </p:txBody>
      </p:sp>
      <p:sp>
        <p:nvSpPr>
          <p:cNvPr id="15" name="Rectangle 14">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7" name="Segnaposto contenuto 4">
            <a:extLst>
              <a:ext uri="{FF2B5EF4-FFF2-40B4-BE49-F238E27FC236}">
                <a16:creationId xmlns:a16="http://schemas.microsoft.com/office/drawing/2014/main" id="{B73D4345-ABFB-B7E1-B0A2-00E76B0E1454}"/>
              </a:ext>
            </a:extLst>
          </p:cNvPr>
          <p:cNvGraphicFramePr>
            <a:graphicFrameLocks noGrp="1"/>
          </p:cNvGraphicFramePr>
          <p:nvPr>
            <p:ph idx="1"/>
            <p:extLst>
              <p:ext uri="{D42A27DB-BD31-4B8C-83A1-F6EECF244321}">
                <p14:modId xmlns:p14="http://schemas.microsoft.com/office/powerpoint/2010/main" val="355649529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5517094"/>
      </p:ext>
    </p:extLst>
  </p:cSld>
  <p:clrMapOvr>
    <a:masterClrMapping/>
  </p:clrMapOvr>
</p:sld>
</file>

<file path=ppt/theme/theme1.xml><?xml version="1.0" encoding="utf-8"?>
<a:theme xmlns:a="http://schemas.openxmlformats.org/drawingml/2006/main" name="Retrospettivo">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15221</TotalTime>
  <Words>3550</Words>
  <Application>Microsoft Office PowerPoint</Application>
  <PresentationFormat>Widescreen</PresentationFormat>
  <Paragraphs>126</Paragraphs>
  <Slides>36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36</vt:i4>
      </vt:variant>
    </vt:vector>
  </HeadingPairs>
  <TitlesOfParts>
    <vt:vector size="44" baseType="lpstr">
      <vt:lpstr>Aptos</vt:lpstr>
      <vt:lpstr>Arial</vt:lpstr>
      <vt:lpstr>Calibri</vt:lpstr>
      <vt:lpstr>Calibri Light</vt:lpstr>
      <vt:lpstr>Monotype Sorts</vt:lpstr>
      <vt:lpstr>ProximaNova-Bold</vt:lpstr>
      <vt:lpstr>Wingdings</vt:lpstr>
      <vt:lpstr>Retrospettivo</vt:lpstr>
      <vt:lpstr>Capitolo 9  Il valore attraverso la determinazione dei prezzi di vendita</vt:lpstr>
      <vt:lpstr>Presentazione standard di PowerPoint</vt:lpstr>
      <vt:lpstr>Presentazione standard di PowerPoint</vt:lpstr>
      <vt:lpstr>Considerazioni importanti  al momento di stabilire i prezzi</vt:lpstr>
      <vt:lpstr>Presentazione standard di PowerPoint</vt:lpstr>
      <vt:lpstr>Presentazione standard di PowerPoint</vt:lpstr>
      <vt:lpstr>Presentazione standard di PowerPoint</vt:lpstr>
      <vt:lpstr>Determinare i prezzi di vendita  in base alla concorrenza</vt:lpstr>
      <vt:lpstr>Tuttavia, questo approccio soffre di due grandi limiti. </vt:lpstr>
      <vt:lpstr>La determinazione dei prezzi di vendita guidata dal mercato</vt:lpstr>
      <vt:lpstr>Presentazione standard di PowerPoint</vt:lpstr>
      <vt:lpstr>L'analisi del trade-off</vt:lpstr>
      <vt:lpstr>La sperimentazione</vt:lpstr>
      <vt:lpstr>L'analisi EVC  (valore economico per il cliente)</vt:lpstr>
      <vt:lpstr>Altri fattori che influenzano le decisioni per determinare il prezzo</vt:lpstr>
      <vt:lpstr>La strategia di posizionamento</vt:lpstr>
      <vt:lpstr>Presentazione standard di PowerPoint</vt:lpstr>
      <vt:lpstr>Dibattito etico: cos’è un prezzo equo?</vt:lpstr>
      <vt:lpstr>La strategia di lancio di un nuovo prodotto</vt:lpstr>
      <vt:lpstr>Presentazione standard di PowerPoint</vt:lpstr>
      <vt:lpstr>La strategia della linea di prodotti</vt:lpstr>
      <vt:lpstr>La strategia competitiva di marketing</vt:lpstr>
      <vt:lpstr>L'obiettivo costruzione</vt:lpstr>
      <vt:lpstr>L'obiettivo mantenimento</vt:lpstr>
      <vt:lpstr>L'obiettivo raccolta</vt:lpstr>
      <vt:lpstr>L'obiettivo riposizionamento</vt:lpstr>
      <vt:lpstr>La strategia di gestione  del canale di vendita</vt:lpstr>
      <vt:lpstr>La strategia di marketing internazionale</vt:lpstr>
      <vt:lpstr>Gestire le variazioni di prezzo</vt:lpstr>
      <vt:lpstr>Reagire alle variazioni  dei prezzi dei competitor</vt:lpstr>
      <vt:lpstr>Quando ignorare</vt:lpstr>
      <vt:lpstr>Tempistiche di reazione</vt:lpstr>
      <vt:lpstr>Il valore per il cliente attraverso la determinazione dei prezzi di vendita</vt:lpstr>
      <vt:lpstr>Gestione del rendimento (yield management)</vt:lpstr>
      <vt:lpstr>La determinazione dinamica dei prezzi</vt:lpstr>
      <vt:lpstr>Riepilogo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Capitolo 9  Il valore attraverso la determinazione dei prezzi di vendita</dc:title>
  <dc:creator>Alice Barone</dc:creator>
  <cp:lastModifiedBy>Rossana Piccolo</cp:lastModifiedBy>
  <cp:revision>26</cp:revision>
  <dcterms:created xsi:type="dcterms:W3CDTF">2024-09-19T10:40:34Z</dcterms:created>
  <dcterms:modified xsi:type="dcterms:W3CDTF">2025-03-18T16:25:31Z</dcterms:modified>
</cp:coreProperties>
</file>