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8" r:id="rId4"/>
    <p:sldId id="274" r:id="rId5"/>
    <p:sldId id="269" r:id="rId6"/>
    <p:sldId id="275" r:id="rId7"/>
    <p:sldId id="276" r:id="rId8"/>
    <p:sldId id="277" r:id="rId9"/>
    <p:sldId id="270" r:id="rId10"/>
    <p:sldId id="278" r:id="rId11"/>
    <p:sldId id="279" r:id="rId12"/>
    <p:sldId id="280" r:id="rId13"/>
    <p:sldId id="281" r:id="rId14"/>
    <p:sldId id="271" r:id="rId15"/>
    <p:sldId id="282" r:id="rId16"/>
    <p:sldId id="272" r:id="rId17"/>
    <p:sldId id="283" r:id="rId18"/>
    <p:sldId id="284" r:id="rId19"/>
    <p:sldId id="273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F8B70C02-D4C0-4716-A8F1-7283532552DB}"/>
    <pc:docChg chg="modSld">
      <pc:chgData name="" userId="3b5a75769222ecd1" providerId="LiveId" clId="{F8B70C02-D4C0-4716-A8F1-7283532552DB}" dt="2025-10-01T10:05:16.122" v="3" actId="20577"/>
      <pc:docMkLst>
        <pc:docMk/>
      </pc:docMkLst>
      <pc:sldChg chg="modSp">
        <pc:chgData name="" userId="3b5a75769222ecd1" providerId="LiveId" clId="{F8B70C02-D4C0-4716-A8F1-7283532552DB}" dt="2025-10-01T10:05:16.122" v="3" actId="20577"/>
        <pc:sldMkLst>
          <pc:docMk/>
          <pc:sldMk cId="539602890" sldId="262"/>
        </pc:sldMkLst>
        <pc:spChg chg="mod">
          <ac:chgData name="" userId="3b5a75769222ecd1" providerId="LiveId" clId="{F8B70C02-D4C0-4716-A8F1-7283532552DB}" dt="2025-10-01T10:05:16.122" v="3" actId="20577"/>
          <ac:spMkLst>
            <pc:docMk/>
            <pc:sldMk cId="539602890" sldId="262"/>
            <ac:spMk id="2" creationId="{00000000-0000-0000-0000-000000000000}"/>
          </ac:spMkLst>
        </pc:spChg>
      </pc:sldChg>
    </pc:docChg>
  </pc:docChgLst>
  <pc:docChgLst>
    <pc:chgData userId="3b5a75769222ecd1" providerId="LiveId" clId="{7FF0B62B-1C3B-4ADC-BB64-B1C0EFC2B227}"/>
    <pc:docChg chg="custSel modSld">
      <pc:chgData name="" userId="3b5a75769222ecd1" providerId="LiveId" clId="{7FF0B62B-1C3B-4ADC-BB64-B1C0EFC2B227}" dt="2025-10-29T19:09:41.711" v="710" actId="207"/>
      <pc:docMkLst>
        <pc:docMk/>
      </pc:docMkLst>
      <pc:sldChg chg="modSp">
        <pc:chgData name="" userId="3b5a75769222ecd1" providerId="LiveId" clId="{7FF0B62B-1C3B-4ADC-BB64-B1C0EFC2B227}" dt="2025-10-29T19:08:57.746" v="708" actId="207"/>
        <pc:sldMkLst>
          <pc:docMk/>
          <pc:sldMk cId="2562685505" sldId="268"/>
        </pc:sldMkLst>
        <pc:spChg chg="mod">
          <ac:chgData name="" userId="3b5a75769222ecd1" providerId="LiveId" clId="{7FF0B62B-1C3B-4ADC-BB64-B1C0EFC2B227}" dt="2025-10-29T19:08:57.746" v="708" actId="207"/>
          <ac:spMkLst>
            <pc:docMk/>
            <pc:sldMk cId="2562685505" sldId="268"/>
            <ac:spMk id="3" creationId="{6817DE2E-D873-4054-A76B-448511D9BB74}"/>
          </ac:spMkLst>
        </pc:spChg>
      </pc:sldChg>
      <pc:sldChg chg="modSp">
        <pc:chgData name="" userId="3b5a75769222ecd1" providerId="LiveId" clId="{7FF0B62B-1C3B-4ADC-BB64-B1C0EFC2B227}" dt="2025-10-24T06:47:07.746" v="415" actId="255"/>
        <pc:sldMkLst>
          <pc:docMk/>
          <pc:sldMk cId="188142802" sldId="270"/>
        </pc:sldMkLst>
        <pc:spChg chg="mod">
          <ac:chgData name="" userId="3b5a75769222ecd1" providerId="LiveId" clId="{7FF0B62B-1C3B-4ADC-BB64-B1C0EFC2B227}" dt="2025-10-24T06:47:07.746" v="415" actId="255"/>
          <ac:spMkLst>
            <pc:docMk/>
            <pc:sldMk cId="188142802" sldId="270"/>
            <ac:spMk id="3" creationId="{631351BC-4309-41F9-AD6A-695A5A1FC4FD}"/>
          </ac:spMkLst>
        </pc:spChg>
      </pc:sldChg>
      <pc:sldChg chg="modSp">
        <pc:chgData name="" userId="3b5a75769222ecd1" providerId="LiveId" clId="{7FF0B62B-1C3B-4ADC-BB64-B1C0EFC2B227}" dt="2025-10-29T19:09:41.711" v="710" actId="207"/>
        <pc:sldMkLst>
          <pc:docMk/>
          <pc:sldMk cId="812755581" sldId="274"/>
        </pc:sldMkLst>
        <pc:spChg chg="mod">
          <ac:chgData name="" userId="3b5a75769222ecd1" providerId="LiveId" clId="{7FF0B62B-1C3B-4ADC-BB64-B1C0EFC2B227}" dt="2025-10-29T19:09:41.711" v="710" actId="207"/>
          <ac:spMkLst>
            <pc:docMk/>
            <pc:sldMk cId="812755581" sldId="274"/>
            <ac:spMk id="3" creationId="{340EE838-4AFA-4ED7-9AD5-8BFBFCC43571}"/>
          </ac:spMkLst>
        </pc:spChg>
      </pc:sldChg>
      <pc:sldChg chg="modSp">
        <pc:chgData name="" userId="3b5a75769222ecd1" providerId="LiveId" clId="{7FF0B62B-1C3B-4ADC-BB64-B1C0EFC2B227}" dt="2025-10-24T06:27:50.106" v="261" actId="6549"/>
        <pc:sldMkLst>
          <pc:docMk/>
          <pc:sldMk cId="4224457889" sldId="275"/>
        </pc:sldMkLst>
        <pc:spChg chg="mod">
          <ac:chgData name="" userId="3b5a75769222ecd1" providerId="LiveId" clId="{7FF0B62B-1C3B-4ADC-BB64-B1C0EFC2B227}" dt="2025-10-24T06:27:50.106" v="261" actId="6549"/>
          <ac:spMkLst>
            <pc:docMk/>
            <pc:sldMk cId="4224457889" sldId="275"/>
            <ac:spMk id="3" creationId="{DED5D0D8-576E-4A1E-BAFA-3AD9886AC054}"/>
          </ac:spMkLst>
        </pc:spChg>
      </pc:sldChg>
      <pc:sldChg chg="modSp">
        <pc:chgData name="" userId="3b5a75769222ecd1" providerId="LiveId" clId="{7FF0B62B-1C3B-4ADC-BB64-B1C0EFC2B227}" dt="2025-10-24T07:49:57.131" v="692" actId="207"/>
        <pc:sldMkLst>
          <pc:docMk/>
          <pc:sldMk cId="4238068494" sldId="278"/>
        </pc:sldMkLst>
        <pc:spChg chg="mod">
          <ac:chgData name="" userId="3b5a75769222ecd1" providerId="LiveId" clId="{7FF0B62B-1C3B-4ADC-BB64-B1C0EFC2B227}" dt="2025-10-24T07:49:57.131" v="692" actId="207"/>
          <ac:spMkLst>
            <pc:docMk/>
            <pc:sldMk cId="4238068494" sldId="278"/>
            <ac:spMk id="3" creationId="{4370C6FE-7CF2-456C-B231-19A6330D4E6A}"/>
          </ac:spMkLst>
        </pc:spChg>
      </pc:sldChg>
      <pc:sldChg chg="modSp">
        <pc:chgData name="" userId="3b5a75769222ecd1" providerId="LiveId" clId="{7FF0B62B-1C3B-4ADC-BB64-B1C0EFC2B227}" dt="2025-10-24T07:50:21.312" v="707" actId="20577"/>
        <pc:sldMkLst>
          <pc:docMk/>
          <pc:sldMk cId="1235318537" sldId="279"/>
        </pc:sldMkLst>
        <pc:spChg chg="mod">
          <ac:chgData name="" userId="3b5a75769222ecd1" providerId="LiveId" clId="{7FF0B62B-1C3B-4ADC-BB64-B1C0EFC2B227}" dt="2025-10-24T07:50:21.312" v="707" actId="20577"/>
          <ac:spMkLst>
            <pc:docMk/>
            <pc:sldMk cId="1235318537" sldId="279"/>
            <ac:spMk id="3" creationId="{E542B23F-25FC-487D-8742-FCD90326E016}"/>
          </ac:spMkLst>
        </pc:spChg>
      </pc:sldChg>
    </pc:docChg>
  </pc:docChgLst>
  <pc:docChgLst>
    <pc:chgData userId="3b5a75769222ecd1" providerId="LiveId" clId="{BE790BD1-3961-47F0-B08C-3CFEE5B0FF41}"/>
  </pc:docChgLst>
  <pc:docChgLst>
    <pc:chgData userId="3b5a75769222ecd1" providerId="LiveId" clId="{7B6D154B-0F2D-4D27-A7E5-86595A6E2B6F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66B014-3041-4201-909A-1AE61E1BA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FE5F125-32D6-4347-B6CE-2ACBEBC28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CDA24-871C-4F5C-90CF-4B0E6E45A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368CC7-BBD8-467E-8FFE-01B1A7683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315DD0-77AF-405F-85B0-04DDF476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168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F44760-F4C9-4795-A262-9169DD06E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9630BA-7DF0-43DC-839D-D93EA541D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FEAF26-CC21-4037-968C-FAF0A7A4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A83EE6-499B-447C-BB59-EE436A68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E2302E-365E-47FE-80F0-5A03129B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52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B4FA7D-DE0A-40F3-B5A6-B8D369A404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13AE143-D17E-4004-8A26-9EA5E9734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728904-5CE2-4096-89CE-333C377D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61F9B8-FCF5-4449-9ADA-1DE577F0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E60B30-73AF-448B-AC4A-6986C0FE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0740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2DBEC4-775D-49E8-B349-0C554921A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BFD34D-F235-4441-805C-2E1EC2978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35ECE-7794-4818-A378-E7F9CB6F6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839301-8AA0-465D-88EB-C41EA43A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3EACC3-A4CC-41A7-8D54-97268FA5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393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43E94D-B5DC-469F-8314-C9F3E949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F693A9-B7E8-4DC2-B8C6-9557A0D74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66DB05-87F3-489B-B656-17D41CDD6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B616F4-A3C2-48B7-B098-C532C9B2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5BD508-1234-4000-954B-FAFCAE78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328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CF19BB-34BE-4CCB-BE33-93696D1DD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06BB6F-2D3C-4CB4-966A-2E50002C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FBFA0B-8B06-4D4D-81A9-A2822353E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000BB4-752C-426B-B143-6313340F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293541-3BEA-4A92-828C-BEC34C94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0EA026-FB56-41E3-8589-CE50098B7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6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DE0AC6-179F-4D62-BC5D-DF41C6EA2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A135DC-BA1C-46E1-BCCE-5A7AE6B3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FA09A3-2C88-4331-A1E4-7D14E3C8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DEF1B77-BAF5-4BA4-BAE2-E77ABC821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9A60BB0-817D-426A-A4AD-DBE47E2A0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FF8865B-0152-461F-B2C1-4D3ADEB9D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A2A0717-4EE2-4281-B814-A5146905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3ABA002-D592-4793-9C1A-0FDCE82AB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98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F4CCB5-95B9-4AFB-9C55-2CEE1675B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EB70D8A-0545-408B-A93D-5B799A44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E9AEFE8-8836-49FB-80B6-E6D6C140E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92442B2-3BEC-468A-8000-192EADE3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4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2BF573C-F54C-4E4D-AEAA-5425DEE1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AE5282E-8223-4295-8DD3-0178C1011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01CEFE-6D55-4960-B6EE-77E40662E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AEA2A7-708C-4E8E-967F-45E18D8DC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2AFCD1-C4AC-4A86-B656-3B08ED513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E286ED-DB5B-419A-901B-78A3543C4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17AAEBD-592B-4BF2-895C-1BDCE184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4DB412-3D6C-45F5-B6B1-8F5FF348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0C1093-B34E-4325-9CA6-36B9EC2A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76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DE2CE7-94F2-4184-82D7-56850593F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13A2A3D-8064-486C-8B57-10F8DEC9C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EAA762D-563D-4871-83EE-7B0592F1B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0AB7AF-9FA6-4DDF-B72B-AC3D539F6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F6805A-81AE-44E5-8890-58596E1A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EDE4E27-3931-4F16-B5BF-7B16753A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06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46A23A0-0C64-4223-A445-620C47D4D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57C40E-D1ED-4ABA-BECC-91309948D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23E82B-E7D8-4582-8A02-CD62C82D85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B86B7-4EB0-4FB7-A621-AD427ADAF871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72AC8C-14E2-4F96-8643-5C3424F37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72EE35-0789-4388-AC94-3AE550808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3B7C2-C921-4675-85F1-F4DD4711309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708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</a:t>
            </a:r>
            <a:r>
              <a:rPr lang="it-IT" sz="3100" cap="small"/>
              <a:t>2025-2026</a:t>
            </a:r>
            <a:endParaRPr lang="it-IT" sz="3100" cap="small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60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40B6D6-FFE0-4D65-9043-EB3CD9B0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→ in materia di anticorruzione e trasparenza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70C6FE-7CF2-456C-B231-19A6330D4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Art. 1, c. 2:</a:t>
            </a:r>
          </a:p>
          <a:p>
            <a:pPr>
              <a:buFontTx/>
              <a:buChar char="-"/>
            </a:pPr>
            <a:r>
              <a:rPr lang="it-IT" dirty="0"/>
              <a:t>collabora con i paritetici organismi stranieri;</a:t>
            </a:r>
          </a:p>
          <a:p>
            <a:pPr>
              <a:buFontTx/>
              <a:buChar char="-"/>
            </a:pPr>
            <a:r>
              <a:rPr lang="it-IT" dirty="0"/>
              <a:t>predispone e adotta il PNA;</a:t>
            </a:r>
          </a:p>
          <a:p>
            <a:pPr>
              <a:buFontTx/>
              <a:buChar char="-"/>
            </a:pPr>
            <a:r>
              <a:rPr lang="it-IT" dirty="0"/>
              <a:t>analizza le cause e i fattori della corruzione (</a:t>
            </a:r>
            <a:r>
              <a:rPr lang="it-IT" dirty="0">
                <a:solidFill>
                  <a:srgbClr val="FF0000"/>
                </a:solidFill>
              </a:rPr>
              <a:t>funzione conoscitiva</a:t>
            </a:r>
            <a:r>
              <a:rPr lang="it-IT" dirty="0"/>
              <a:t>) e individua gli interventi di prevenzione e contrasto (</a:t>
            </a:r>
            <a:r>
              <a:rPr lang="it-IT" dirty="0">
                <a:solidFill>
                  <a:srgbClr val="FF0000"/>
                </a:solidFill>
              </a:rPr>
              <a:t>funzione propositiva</a:t>
            </a:r>
            <a:r>
              <a:rPr lang="it-IT" dirty="0"/>
              <a:t>, attraverso il PNA, le linee guida, specifiche segnalazioni);</a:t>
            </a:r>
          </a:p>
          <a:p>
            <a:pPr>
              <a:buFontTx/>
              <a:buChar char="-"/>
            </a:pPr>
            <a:r>
              <a:rPr lang="it-IT" dirty="0"/>
              <a:t>poteri di </a:t>
            </a:r>
            <a:r>
              <a:rPr lang="it-IT" dirty="0">
                <a:solidFill>
                  <a:srgbClr val="FF0000"/>
                </a:solidFill>
              </a:rPr>
              <a:t>indirizzo</a:t>
            </a:r>
            <a:r>
              <a:rPr lang="it-IT" dirty="0"/>
              <a:t> (PNA, linee guida) pervasivi ma «deboli»;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0000"/>
                </a:solidFill>
              </a:rPr>
              <a:t>vigilanza e controllo </a:t>
            </a:r>
            <a:r>
              <a:rPr lang="it-IT" dirty="0"/>
              <a:t>sul rispetto e sull’efficacia delle misure adottate e sul rispetto delle regole in materia di trasparenza;</a:t>
            </a:r>
          </a:p>
        </p:txBody>
      </p:sp>
    </p:spTree>
    <p:extLst>
      <p:ext uri="{BB962C8B-B14F-4D97-AF65-F5344CB8AC3E}">
        <p14:creationId xmlns:p14="http://schemas.microsoft.com/office/powerpoint/2010/main" val="4238068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1E7C29-D546-48A3-8BA2-6C5394522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755"/>
            <a:ext cx="10515600" cy="1325563"/>
          </a:xfrm>
        </p:spPr>
        <p:txBody>
          <a:bodyPr/>
          <a:lstStyle/>
          <a:p>
            <a:r>
              <a:rPr lang="it-IT" dirty="0"/>
              <a:t>…segue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42B23F-25FC-487D-8742-FCD90326E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it-IT" dirty="0"/>
              <a:t>vigilanza e controllo sui contratti pubblici;</a:t>
            </a:r>
          </a:p>
          <a:p>
            <a:pPr>
              <a:buFontTx/>
              <a:buChar char="-"/>
            </a:pPr>
            <a:r>
              <a:rPr lang="it-IT" dirty="0"/>
              <a:t>riferisce al Parlamento sull’attività di contrasto della corruzione e dell’illegalità nella P.A. e sull’efficacia delle disposizioni vigenti in materia;</a:t>
            </a:r>
          </a:p>
          <a:p>
            <a:pPr>
              <a:buFontTx/>
              <a:buChar char="-"/>
            </a:pPr>
            <a:r>
              <a:rPr lang="it-IT" dirty="0"/>
              <a:t>agisce nel contesto della cooperazione internazionale;</a:t>
            </a:r>
          </a:p>
          <a:p>
            <a:pPr>
              <a:buFontTx/>
              <a:buChar char="-"/>
            </a:pPr>
            <a:r>
              <a:rPr lang="it-IT" dirty="0"/>
              <a:t>predispone gli indicatori di anomalie e di rischio (funzione conoscitiva)</a:t>
            </a:r>
          </a:p>
          <a:p>
            <a:pPr>
              <a:buFontTx/>
              <a:buChar char="-"/>
            </a:pPr>
            <a:r>
              <a:rPr lang="it-IT" dirty="0"/>
              <a:t>PNA, linee guida, relazione al Parlamento, segnalazioni (funzione propositiva e di indirizzo)</a:t>
            </a:r>
          </a:p>
          <a:p>
            <a:pPr>
              <a:buFontTx/>
              <a:buChar char="-"/>
            </a:pPr>
            <a:r>
              <a:rPr lang="it-IT" dirty="0"/>
              <a:t>poteri sanzionatori limitati (approccio collaborativo);</a:t>
            </a:r>
          </a:p>
          <a:p>
            <a:pPr>
              <a:buFontTx/>
              <a:buChar char="-"/>
            </a:pPr>
            <a:r>
              <a:rPr lang="it-IT" dirty="0"/>
              <a:t>poteri di ordine sul rispetto delle prescrizioni contenute nei piani di amministrazione.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5318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9758C0-7A04-4DD9-9E38-119174757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Aspetti istituzionali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BDDBCB-17F1-4847-A226-EBA1ADC3C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L’ANAC è un’autorità amministrativa indipendente:</a:t>
            </a:r>
          </a:p>
          <a:p>
            <a:pPr>
              <a:buFontTx/>
              <a:buChar char="-"/>
            </a:pPr>
            <a:r>
              <a:rPr lang="it-IT" dirty="0"/>
              <a:t>non dipendenza politica assicurata dai meccanismi di nomina;</a:t>
            </a:r>
          </a:p>
          <a:p>
            <a:pPr>
              <a:buFontTx/>
              <a:buChar char="-"/>
            </a:pPr>
            <a:r>
              <a:rPr lang="it-IT" dirty="0"/>
              <a:t>indipendenza organizzativa: dal 2017 dispone di poteri di auto-organizzazione e il personale è in regime di diritto pubblico, disciplinato da un regolamento dell’Autorità del 2019;</a:t>
            </a:r>
          </a:p>
          <a:p>
            <a:pPr>
              <a:buFontTx/>
              <a:buChar char="-"/>
            </a:pPr>
            <a:r>
              <a:rPr lang="it-IT" dirty="0"/>
              <a:t>indipendenza funzionale e tecnico-professionale.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01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8BA062-E11D-4AEF-B75F-66EE13754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…segue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57AB81-0E9C-4791-9130-6A92CD91B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Si rapporta con le singole amministrazioni in una logica collaborativa e di supporto:</a:t>
            </a:r>
          </a:p>
          <a:p>
            <a:pPr marL="0" indent="0" algn="just">
              <a:buNone/>
            </a:pPr>
            <a:r>
              <a:rPr lang="it-IT" dirty="0"/>
              <a:t>→ decisivo il ruolo dei «Responsabili per la prevenzione della corruzione e la trasparenza» - RPCT, cui compete la predisposizione dei piani di prevenzione, poi adottati dai vertici politici, e la vigilanza sul relativo rispetto, i quali dovrebbero essere dotati di maggiore indipendenza e dotazione organizzativa.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0891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E75C08-79A5-4B74-A8AC-5CD8054DA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Specifiche funzioni </a:t>
            </a:r>
            <a:r>
              <a:rPr lang="it-IT" dirty="0"/>
              <a:t>in tema di trasparenza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E15FC6-1D39-4424-9A99-94A7E73AF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→ obblighi di pubblicazione</a:t>
            </a:r>
          </a:p>
          <a:p>
            <a:r>
              <a:rPr lang="it-IT" dirty="0"/>
              <a:t>ANAC ha un potere di indirizzo e vigilanza sulla pubblicazione di documenti, dati e informazioni sui siti istituzionali (art. 53, d. lgs. n. 33/2013):</a:t>
            </a:r>
          </a:p>
          <a:p>
            <a:pPr>
              <a:buFontTx/>
              <a:buChar char="-"/>
            </a:pPr>
            <a:r>
              <a:rPr lang="it-IT" dirty="0"/>
              <a:t>può ridurre gli obblighi di pubblicazione, ad es. sostituendo la pubblicazione integrale con quella aggregata o riassuntiva;</a:t>
            </a:r>
          </a:p>
          <a:p>
            <a:pPr>
              <a:buFontTx/>
              <a:buChar char="-"/>
            </a:pPr>
            <a:r>
              <a:rPr lang="it-IT" dirty="0"/>
              <a:t>può precisare i suddetti obblighi e le relative modalità di attuazione in rapporto alla specificità dell’amministrazione coinvolta;</a:t>
            </a:r>
          </a:p>
          <a:p>
            <a:pPr>
              <a:buFontTx/>
              <a:buChar char="-"/>
            </a:pPr>
            <a:r>
              <a:rPr lang="it-IT" dirty="0"/>
              <a:t>dispone di poteri ispettivi, di ordine e sanzionatori; ad es. irrogazione di una sanzione pecuniaria per la violazione di specifici obblighi di pubblicazione (art. 47, d. lgs. n. 33/2013).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7176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113BBB-8B6D-40DE-A9D8-E7CDF7A3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…segue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038649-A82D-4125-8CC1-2F33C6C25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→ accesso civico generalizzato – FOIA </a:t>
            </a:r>
          </a:p>
          <a:p>
            <a:r>
              <a:rPr lang="it-IT" dirty="0"/>
              <a:t>ANAC ha un ruolo limitato in materia: adozione di linee guida, d’intesa con il Garante della privacy, recanti indicazioni operative circa le esclusioni e i limiti all’accesso civico. </a:t>
            </a:r>
          </a:p>
        </p:txBody>
      </p:sp>
    </p:spTree>
    <p:extLst>
      <p:ext uri="{BB962C8B-B14F-4D97-AF65-F5344CB8AC3E}">
        <p14:creationId xmlns:p14="http://schemas.microsoft.com/office/powerpoint/2010/main" val="524958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60015-B21F-4066-B544-4ED9196E0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Presidente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458A12-909F-454E-B961-717E837A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Consiglio composto dal Presidente e altri 4 componenti, assistito da un segretario generale.</a:t>
            </a:r>
          </a:p>
          <a:p>
            <a:r>
              <a:rPr lang="it-IT" dirty="0"/>
              <a:t>Uffici dirigenziali interni ed esterni, in prevalenza relativi all’ambito dei contratti pubblici.</a:t>
            </a:r>
          </a:p>
          <a:p>
            <a:r>
              <a:rPr lang="it-IT" dirty="0"/>
              <a:t>Posizione peculiare del Presidente dal punto di vista organizzativo e funzionale:</a:t>
            </a:r>
          </a:p>
          <a:p>
            <a:pPr>
              <a:buFontTx/>
              <a:buChar char="-"/>
            </a:pPr>
            <a:r>
              <a:rPr lang="it-IT" dirty="0"/>
              <a:t>nomina (art. 13, d. lgs. n. 150/2009);</a:t>
            </a:r>
          </a:p>
          <a:p>
            <a:pPr>
              <a:buFontTx/>
              <a:buChar char="-"/>
            </a:pPr>
            <a:r>
              <a:rPr lang="it-IT" dirty="0"/>
              <a:t>funzione istituzionale di garanzia della legalità e correttezza attivata per situazioni eccezionali.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0482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8D417-04A0-4D84-B56A-DABC1539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Poteri monocratici del Presidente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1E93A1-850C-445A-BDB0-70CA8BD14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Poteri speciali ma temporanei (ad es. Expo 2015).</a:t>
            </a:r>
          </a:p>
          <a:p>
            <a:pPr algn="just"/>
            <a:r>
              <a:rPr lang="it-IT" dirty="0"/>
              <a:t>Potere stabile in materia di «misure straordinarie di gestione, sostegno e monitoraggio di imprese nell’ambito della prevenzione della corruzione» (art. 32, </a:t>
            </a:r>
            <a:r>
              <a:rPr lang="it-IT" dirty="0" err="1"/>
              <a:t>d.l.</a:t>
            </a:r>
            <a:r>
              <a:rPr lang="it-IT" dirty="0"/>
              <a:t> n. 90/2014):</a:t>
            </a:r>
          </a:p>
          <a:p>
            <a:pPr marL="514350" indent="-514350" algn="just">
              <a:buAutoNum type="arabicPeriod"/>
            </a:pPr>
            <a:r>
              <a:rPr lang="it-IT" dirty="0"/>
              <a:t>ordine di «rinnovazione degli organi sociali»;</a:t>
            </a:r>
          </a:p>
          <a:p>
            <a:pPr marL="514350" indent="-514350" algn="just">
              <a:buAutoNum type="arabicPeriod"/>
            </a:pPr>
            <a:r>
              <a:rPr lang="it-IT" dirty="0"/>
              <a:t>commissariamento dell’impresa;</a:t>
            </a:r>
          </a:p>
          <a:p>
            <a:pPr marL="514350" indent="-514350" algn="just">
              <a:buAutoNum type="arabicPeriod"/>
            </a:pPr>
            <a:r>
              <a:rPr lang="it-IT" dirty="0"/>
              <a:t>ordine (alla stazione appaltante) di accantonamento del corrispettivo contrattuale;</a:t>
            </a:r>
          </a:p>
          <a:p>
            <a:pPr marL="514350" indent="-514350" algn="just">
              <a:buAutoNum type="arabicPeriod"/>
            </a:pPr>
            <a:r>
              <a:rPr lang="it-IT" dirty="0"/>
              <a:t>potere di monitoraggio e sostegno tramite la nomina di esperti, che forniscono all’impresa prescrizioni operative.</a:t>
            </a:r>
          </a:p>
          <a:p>
            <a:pPr algn="just"/>
            <a:r>
              <a:rPr lang="it-IT" dirty="0"/>
              <a:t>Il Presidente propone le misure e il prefetto competente le adotta. </a:t>
            </a:r>
          </a:p>
        </p:txBody>
      </p:sp>
    </p:spTree>
    <p:extLst>
      <p:ext uri="{BB962C8B-B14F-4D97-AF65-F5344CB8AC3E}">
        <p14:creationId xmlns:p14="http://schemas.microsoft.com/office/powerpoint/2010/main" val="3691158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4467A7-9567-4F83-B22B-8A994B33B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Presupposti per l’esercizio dei suddetti poteri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4D1A9E-A4BF-4E89-82F5-DA2C0877E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Devono sussistere «fatti gravi e accertati» relativi a una serie di ipotesi di reato inerenti la corruzione, ovvero «situazioni anomale e comunque sintomatiche di condotte illecite o eventi criminali» che interessino:</a:t>
            </a:r>
          </a:p>
          <a:p>
            <a:pPr algn="just">
              <a:buFontTx/>
              <a:buChar char="-"/>
            </a:pPr>
            <a:r>
              <a:rPr lang="it-IT" dirty="0"/>
              <a:t>un’impresa aggiudicataria di un appalto pubblico;</a:t>
            </a:r>
          </a:p>
          <a:p>
            <a:pPr algn="just">
              <a:buFontTx/>
              <a:buChar char="-"/>
            </a:pPr>
            <a:r>
              <a:rPr lang="it-IT" dirty="0"/>
              <a:t>un’impresa che esercita attività sanitaria per conto del SSN;</a:t>
            </a:r>
          </a:p>
          <a:p>
            <a:pPr algn="just">
              <a:buFontTx/>
              <a:buChar char="-"/>
            </a:pPr>
            <a:r>
              <a:rPr lang="it-IT" dirty="0"/>
              <a:t>un concessionario di lavori pubblici;</a:t>
            </a:r>
          </a:p>
          <a:p>
            <a:pPr algn="just">
              <a:buFontTx/>
              <a:buChar char="-"/>
            </a:pPr>
            <a:r>
              <a:rPr lang="it-IT" dirty="0"/>
              <a:t>un contraente generale.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0013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1C5BC-F443-42C7-8144-334B9D97E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altri attori istituzionali dell’anticorruzione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D2C04A-CCA1-4439-BED7-A2CFE5E1B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Prefetture: funzioni di supporto nella predisposizione dei piani anticorruzione e ruolo centrale nel commissariamento ex art. 32 </a:t>
            </a:r>
            <a:r>
              <a:rPr lang="it-IT" dirty="0" err="1"/>
              <a:t>d.l.</a:t>
            </a:r>
            <a:r>
              <a:rPr lang="it-IT" dirty="0"/>
              <a:t> n. 90/2014.</a:t>
            </a:r>
          </a:p>
          <a:p>
            <a:pPr algn="just"/>
            <a:r>
              <a:rPr lang="it-IT" dirty="0"/>
              <a:t>Corte dei conti: tutela della legalità e della buona gestione delle risorse pubbliche attraverso attività di controllo e giurisdizionale.</a:t>
            </a:r>
          </a:p>
          <a:p>
            <a:pPr algn="just"/>
            <a:r>
              <a:rPr lang="it-IT" dirty="0"/>
              <a:t>Procuratori e giudici penali svolgono anche una funzione preventiva, specie nell’ambito del «modello 231», nonché attivando l’ANAC.</a:t>
            </a:r>
          </a:p>
          <a:p>
            <a:pPr algn="just"/>
            <a:r>
              <a:rPr lang="it-IT" dirty="0"/>
              <a:t>Governo → Dipartimento della funzione pubblica della Presidenza del Consiglio: formazione dei dipendenti; funzione di indirizzo ad es. in tema di accesso civico generalizzato; funzione di rafforzamento della capacità amministrativa.</a:t>
            </a:r>
          </a:p>
          <a:p>
            <a:pPr algn="just"/>
            <a:r>
              <a:rPr lang="it-IT" dirty="0"/>
              <a:t>SNA e altri centri di formazione del personale pubblico.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2020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FB44CA-4172-4988-8F58-4DA6A2C2ED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en-GB" i="1" dirty="0"/>
              <a:t>governance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E0841FC-E888-4A18-98E7-1398B050CB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dell’anticorruzione</a:t>
            </a:r>
          </a:p>
        </p:txBody>
      </p:sp>
    </p:spTree>
    <p:extLst>
      <p:ext uri="{BB962C8B-B14F-4D97-AF65-F5344CB8AC3E}">
        <p14:creationId xmlns:p14="http://schemas.microsoft.com/office/powerpoint/2010/main" val="177947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300788-D464-4E08-8600-367A9714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L’ANAC e i suoi precursori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17DE2E-D873-4054-A76B-448511D9B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Funzione di controllo ed anticorruzione.</a:t>
            </a:r>
          </a:p>
          <a:p>
            <a:pPr algn="just"/>
            <a:r>
              <a:rPr lang="it-IT" dirty="0"/>
              <a:t>Assegnazione dei compiti in materia ad un apposito organismo, anche in funzione di cooperazione a livello internazionale.</a:t>
            </a:r>
          </a:p>
          <a:p>
            <a:pPr algn="just"/>
            <a:r>
              <a:rPr lang="it-IT" dirty="0"/>
              <a:t>Base normativa: art. 6 della Convenzione di Mérida.</a:t>
            </a:r>
          </a:p>
          <a:p>
            <a:pPr algn="just"/>
            <a:r>
              <a:rPr lang="it-IT" dirty="0"/>
              <a:t>Precursori: </a:t>
            </a:r>
          </a:p>
          <a:p>
            <a:pPr marL="0" indent="0" algn="just">
              <a:buNone/>
            </a:pPr>
            <a:r>
              <a:rPr lang="it-IT" dirty="0"/>
              <a:t>- </a:t>
            </a:r>
            <a:r>
              <a:rPr lang="it-IT" i="1" dirty="0">
                <a:solidFill>
                  <a:srgbClr val="FF0000"/>
                </a:solidFill>
              </a:rPr>
              <a:t>Alto commissario</a:t>
            </a:r>
            <a:r>
              <a:rPr lang="it-IT" i="1" dirty="0"/>
              <a:t> per la prevenzione e il contrasto della corruzione e delle altre forme di illecito all’interno della P.A.</a:t>
            </a:r>
            <a:r>
              <a:rPr lang="it-IT" dirty="0"/>
              <a:t>, istituito con l. n. 3/2003, con funzioni di tipo conoscitivo; organo monocratico alla diretta dipendenza della Presidenza del Consiglio, soppresso nel 2008 e sostituito dal </a:t>
            </a:r>
            <a:r>
              <a:rPr lang="it-IT" dirty="0">
                <a:solidFill>
                  <a:srgbClr val="FF0000"/>
                </a:solidFill>
              </a:rPr>
              <a:t>SAET</a:t>
            </a:r>
            <a:r>
              <a:rPr lang="it-IT" dirty="0"/>
              <a:t> (Servizio anticorruzione e trasparenza del Dipartimento della funzione pubblica), individuato come autorità anticorruzione ai fini della Convenzione di Mérida.</a:t>
            </a:r>
          </a:p>
        </p:txBody>
      </p:sp>
    </p:spTree>
    <p:extLst>
      <p:ext uri="{BB962C8B-B14F-4D97-AF65-F5344CB8AC3E}">
        <p14:creationId xmlns:p14="http://schemas.microsoft.com/office/powerpoint/2010/main" val="256268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595C15-E1FA-4B21-8DED-08586CD9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0EE838-4AFA-4ED7-9AD5-8BFBFCC43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i="1" dirty="0">
                <a:solidFill>
                  <a:srgbClr val="FF0000"/>
                </a:solidFill>
              </a:rPr>
              <a:t>CIVIT</a:t>
            </a:r>
            <a:r>
              <a:rPr lang="it-IT" i="1" dirty="0"/>
              <a:t> </a:t>
            </a:r>
            <a:r>
              <a:rPr lang="it-IT" dirty="0"/>
              <a:t>(Commissione per la valutazione, l’integrità e la trasparenza) istituita con la riforma Brunetta del 2009 (l. n. 15/2009 e d. lgs. n. 150/2009), organismo di </a:t>
            </a:r>
            <a:r>
              <a:rPr lang="en-GB" i="1" dirty="0"/>
              <a:t>governance</a:t>
            </a:r>
            <a:r>
              <a:rPr lang="it-IT" dirty="0"/>
              <a:t> di una riforma orientata all’efficienza e alla managerialità pubblica, di controversa indipendenza.</a:t>
            </a:r>
          </a:p>
          <a:p>
            <a:pPr marL="0" indent="0" algn="just">
              <a:buNone/>
            </a:pPr>
            <a:r>
              <a:rPr lang="it-IT" sz="2400" dirty="0"/>
              <a:t>Al suo interno era istituita una </a:t>
            </a:r>
            <a:r>
              <a:rPr lang="it-IT" sz="2400" dirty="0">
                <a:solidFill>
                  <a:srgbClr val="FF0000"/>
                </a:solidFill>
              </a:rPr>
              <a:t>sezione per l’integrità</a:t>
            </a:r>
            <a:r>
              <a:rPr lang="it-IT" sz="2400" dirty="0"/>
              <a:t>, con compiti di promozione della cultura della legalità, specie attraverso gli indirizzi forniti per la redazione del </a:t>
            </a:r>
            <a:r>
              <a:rPr lang="it-IT" sz="2400" dirty="0">
                <a:solidFill>
                  <a:srgbClr val="FF0000"/>
                </a:solidFill>
              </a:rPr>
              <a:t>piano per l’integrità e la trasparenza </a:t>
            </a:r>
            <a:r>
              <a:rPr lang="it-IT" sz="2400" dirty="0"/>
              <a:t>che ciascuna amministrazione avrebbe dovuto adottare secondo la riforma.</a:t>
            </a:r>
          </a:p>
          <a:p>
            <a:pPr marL="0" indent="0" algn="just">
              <a:buNone/>
            </a:pPr>
            <a:r>
              <a:rPr lang="it-IT" sz="2400" dirty="0"/>
              <a:t>Si tratta di una trasparenza finalizzata alla valutazione e all’efficienza e non ancora alla prevenzione della corruzione.</a:t>
            </a:r>
          </a:p>
        </p:txBody>
      </p:sp>
    </p:spTree>
    <p:extLst>
      <p:ext uri="{BB962C8B-B14F-4D97-AF65-F5344CB8AC3E}">
        <p14:creationId xmlns:p14="http://schemas.microsoft.com/office/powerpoint/2010/main" val="81275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63962D-CF5E-4D22-BDA3-C513B8741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ACA (</a:t>
            </a:r>
            <a:r>
              <a:rPr lang="en-GB" i="1" dirty="0"/>
              <a:t>Anti-Corruption Authorities</a:t>
            </a:r>
            <a:r>
              <a:rPr lang="it-IT" dirty="0"/>
              <a:t>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A94EB6-222D-4E08-BBA9-96D062885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L’art. 6 della Convenzione di Mérida ha favorito la proliferazione di ACA, soprattutto nel nuovo millennio (nel 2020 risultavano 171 ACA operanti in 114 paesi).</a:t>
            </a:r>
          </a:p>
          <a:p>
            <a:pPr algn="just"/>
            <a:r>
              <a:rPr lang="it-IT" dirty="0"/>
              <a:t>La Convenzione prevede agenzie di contrasto formale sia con riferimento alla prevenzione sia con riferimento alla repressione, richiedendo la caratteristica dell’indipendenza.</a:t>
            </a:r>
          </a:p>
          <a:p>
            <a:pPr algn="just"/>
            <a:r>
              <a:rPr lang="it-IT" dirty="0"/>
              <a:t>Esistono tre modelli di autorità anticorruzione:</a:t>
            </a:r>
          </a:p>
          <a:p>
            <a:pPr marL="514350" indent="-514350" algn="just">
              <a:buAutoNum type="alphaLcParenR"/>
            </a:pPr>
            <a:r>
              <a:rPr lang="it-IT" dirty="0"/>
              <a:t>dotate di poteri sia preventivi che investigativi;</a:t>
            </a:r>
          </a:p>
          <a:p>
            <a:pPr marL="514350" indent="-514350" algn="just">
              <a:buAutoNum type="alphaLcParenR"/>
            </a:pPr>
            <a:r>
              <a:rPr lang="it-IT" dirty="0"/>
              <a:t>dotate di poteri di tipo investigativo e repressivo;</a:t>
            </a:r>
          </a:p>
          <a:p>
            <a:pPr marL="514350" indent="-514350" algn="just">
              <a:buAutoNum type="alphaLcParenR"/>
            </a:pPr>
            <a:r>
              <a:rPr lang="it-IT" dirty="0"/>
              <a:t>dotate di poteri preventivi (così l’ANAC, l’autorità francese e l’OGE-Office of Government Ethics negli USA).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7213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5B60C3-1658-4DD4-A1BE-1E3CE18A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Ruolo della CIVIT secondo la l. n. 190/2012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D5D0D8-576E-4A1E-BAFA-3AD9886AC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Ai sensi dell’art. 1, c. 2, l. n. 190/2012 la CIVIT è chiamata ad operare quale autorità nazionale anticorruzione, anche ai fini della cooperazione internazionale richiesta dall’UNCAC</a:t>
            </a:r>
          </a:p>
          <a:p>
            <a:pPr algn="just"/>
            <a:r>
              <a:rPr lang="it-IT" dirty="0"/>
              <a:t>Compiti:</a:t>
            </a:r>
          </a:p>
          <a:p>
            <a:pPr algn="just">
              <a:buFontTx/>
              <a:buChar char="-"/>
            </a:pPr>
            <a:r>
              <a:rPr lang="it-IT" dirty="0"/>
              <a:t>approva il Piano Nazionale Anticorruzione;</a:t>
            </a:r>
          </a:p>
          <a:p>
            <a:pPr algn="just">
              <a:buFontTx/>
              <a:buChar char="-"/>
            </a:pPr>
            <a:r>
              <a:rPr lang="it-IT" dirty="0"/>
              <a:t>analizza le cause e i fattori della corruzione e individua gli interventi che ne possono favorire la prevenzione e il contrasto;</a:t>
            </a:r>
          </a:p>
          <a:p>
            <a:pPr algn="just">
              <a:buFontTx/>
              <a:buChar char="-"/>
            </a:pPr>
            <a:r>
              <a:rPr lang="it-IT" dirty="0"/>
              <a:t>esercita la vigilanza e il controllo sull’effettiva applicazione e sull’efficacia delle misure adottate dalle PP.AA. e sul rispetto delle regole sulla trasparenza dell’attività amministrativa;</a:t>
            </a:r>
          </a:p>
          <a:p>
            <a:pPr algn="just">
              <a:buFontTx/>
              <a:buChar char="-"/>
            </a:pPr>
            <a:r>
              <a:rPr lang="it-IT" dirty="0"/>
              <a:t>riferisce al Parlamento, presentando una relazione sull’attività di contrasto della corruzione e dell’illegalità nella P.A. e sull’efficacia delle disposizioni vigenti in materia. </a:t>
            </a:r>
          </a:p>
        </p:txBody>
      </p:sp>
    </p:spTree>
    <p:extLst>
      <p:ext uri="{BB962C8B-B14F-4D97-AF65-F5344CB8AC3E}">
        <p14:creationId xmlns:p14="http://schemas.microsoft.com/office/powerpoint/2010/main" val="422445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350C78-8734-4937-AA9D-5AAE379F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…segue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3F85D3-ECCE-4751-A08F-44E1B1268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it-IT" dirty="0"/>
              <a:t>È affiancata dal Dipartimento della funzione pubblica, che ha funzioni di coordinamento delle strategie di prevenzione e predispone il PNA.</a:t>
            </a:r>
          </a:p>
          <a:p>
            <a:pPr algn="just">
              <a:buFontTx/>
              <a:buChar char="-"/>
            </a:pPr>
            <a:r>
              <a:rPr lang="it-IT" dirty="0"/>
              <a:t>È ridenominata «</a:t>
            </a:r>
            <a:r>
              <a:rPr lang="it-IT" i="1" dirty="0"/>
              <a:t>Autorità nazionale anticorruzione e per la valutazione e la trasparenza delle PP.AA</a:t>
            </a:r>
            <a:r>
              <a:rPr lang="it-IT" dirty="0"/>
              <a:t>.» con il </a:t>
            </a:r>
            <a:r>
              <a:rPr lang="it-IT" dirty="0" err="1"/>
              <a:t>d.l.</a:t>
            </a:r>
            <a:r>
              <a:rPr lang="it-IT" dirty="0"/>
              <a:t> n. 101/2013, che ne rafforza l’indipendenza ed integra i requisiti per la nomina.  </a:t>
            </a:r>
          </a:p>
          <a:p>
            <a:pPr algn="just">
              <a:buFontTx/>
              <a:buChar char="-"/>
            </a:pPr>
            <a:r>
              <a:rPr lang="it-IT" dirty="0"/>
              <a:t>Rinnovo del vertice (Cantone nominato Presidente nell’aprile 2014) e del Consiglio, composto da altri 4 membri.</a:t>
            </a:r>
          </a:p>
          <a:p>
            <a:pPr algn="just">
              <a:buFontTx/>
              <a:buChar char="-"/>
            </a:pPr>
            <a:r>
              <a:rPr lang="it-IT" dirty="0"/>
              <a:t>Incremento delle funzioni e dei poteri, con accorpamento dell’</a:t>
            </a:r>
            <a:r>
              <a:rPr lang="it-IT" dirty="0" err="1"/>
              <a:t>Avcp</a:t>
            </a:r>
            <a:r>
              <a:rPr lang="it-IT" dirty="0"/>
              <a:t> (</a:t>
            </a:r>
            <a:r>
              <a:rPr lang="it-IT" dirty="0" err="1"/>
              <a:t>d.l.</a:t>
            </a:r>
            <a:r>
              <a:rPr lang="it-IT" dirty="0"/>
              <a:t> n. 90/2014).</a:t>
            </a:r>
          </a:p>
          <a:p>
            <a:pPr algn="just">
              <a:buFontTx/>
              <a:buChar char="-"/>
            </a:pPr>
            <a:r>
              <a:rPr lang="it-IT" dirty="0"/>
              <a:t>È ridenominata «</a:t>
            </a:r>
            <a:r>
              <a:rPr lang="it-IT" dirty="0">
                <a:solidFill>
                  <a:srgbClr val="FF0000"/>
                </a:solidFill>
              </a:rPr>
              <a:t>Autorità nazionale anticorruzione</a:t>
            </a:r>
            <a:r>
              <a:rPr lang="it-IT" dirty="0"/>
              <a:t>» con il </a:t>
            </a:r>
            <a:r>
              <a:rPr lang="it-IT" dirty="0" err="1"/>
              <a:t>d.l.</a:t>
            </a:r>
            <a:r>
              <a:rPr lang="it-IT" dirty="0"/>
              <a:t> n. 90/2014, assumendo tutte le funzioni in materia di trasparenza e anticorruzione → la trasparenza è ora chiaramente finalizzata alla prevenzione della corruzione.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740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6D0E4-B789-41D2-9881-38DCA9E5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ANAC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48275-E8E5-4A25-9841-78E505FEA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4400" dirty="0"/>
              <a:t>Funzioni, poteri e organizzazione</a:t>
            </a:r>
            <a:endParaRPr lang="it-IT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06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932F4A-7094-44F4-840A-B68CE335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L’ANAC è competente su due macroaree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1351BC-4309-41F9-AD6A-695A5A1FC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arenR"/>
            </a:pPr>
            <a:r>
              <a:rPr lang="it-IT" sz="3600" dirty="0"/>
              <a:t>anticorruzione</a:t>
            </a:r>
            <a:r>
              <a:rPr lang="it-IT" dirty="0"/>
              <a:t> (piani di prevenzione, conflitti di interesse e integrità)</a:t>
            </a:r>
            <a:r>
              <a:rPr lang="it-IT" sz="3600" dirty="0"/>
              <a:t>  e trasparenza </a:t>
            </a:r>
            <a:r>
              <a:rPr lang="it-IT" dirty="0"/>
              <a:t>(obblighi di pubblicazione)</a:t>
            </a:r>
          </a:p>
          <a:p>
            <a:pPr marL="514350" indent="-514350">
              <a:buAutoNum type="alphaUcParenR"/>
            </a:pPr>
            <a:endParaRPr lang="it-IT" sz="3600" dirty="0"/>
          </a:p>
          <a:p>
            <a:pPr marL="514350" indent="-514350">
              <a:buAutoNum type="alphaUcParenR"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B) contratti pubblici </a:t>
            </a:r>
            <a:r>
              <a:rPr lang="it-IT" dirty="0"/>
              <a:t>(ex AVCP)</a:t>
            </a:r>
          </a:p>
        </p:txBody>
      </p:sp>
    </p:spTree>
    <p:extLst>
      <p:ext uri="{BB962C8B-B14F-4D97-AF65-F5344CB8AC3E}">
        <p14:creationId xmlns:p14="http://schemas.microsoft.com/office/powerpoint/2010/main" val="188142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1497</Words>
  <Application>Microsoft Office PowerPoint</Application>
  <PresentationFormat>Widescreen</PresentationFormat>
  <Paragraphs>101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La governance</vt:lpstr>
      <vt:lpstr>L’ANAC e i suoi precursori</vt:lpstr>
      <vt:lpstr>… segue</vt:lpstr>
      <vt:lpstr>Le ACA (Anti-Corruption Authorities)</vt:lpstr>
      <vt:lpstr>Ruolo della CIVIT secondo la l. n. 190/2012</vt:lpstr>
      <vt:lpstr>…segue </vt:lpstr>
      <vt:lpstr>ANAC</vt:lpstr>
      <vt:lpstr>L’ANAC è competente su due macroaree</vt:lpstr>
      <vt:lpstr>→ in materia di anticorruzione e trasparenza</vt:lpstr>
      <vt:lpstr>…segue </vt:lpstr>
      <vt:lpstr>Aspetti istituzionali</vt:lpstr>
      <vt:lpstr>…segue </vt:lpstr>
      <vt:lpstr>Specifiche funzioni in tema di trasparenza </vt:lpstr>
      <vt:lpstr>…segue </vt:lpstr>
      <vt:lpstr>Presidente </vt:lpstr>
      <vt:lpstr>Poteri monocratici del Presidente</vt:lpstr>
      <vt:lpstr>Presupposti per l’esercizio dei suddetti poteri</vt:lpstr>
      <vt:lpstr>Gli altri attori istituzionali dell’anticorruzione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di Teramo  Dipartimento di Giurisprudenza a.a. 2024-2025</dc:title>
  <dc:creator>Simona D'Antonio</dc:creator>
  <cp:lastModifiedBy>Simona D'Antonio</cp:lastModifiedBy>
  <cp:revision>31</cp:revision>
  <dcterms:created xsi:type="dcterms:W3CDTF">2025-03-19T15:56:31Z</dcterms:created>
  <dcterms:modified xsi:type="dcterms:W3CDTF">2025-10-29T19:38:01Z</dcterms:modified>
</cp:coreProperties>
</file>