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8" r:id="rId3"/>
    <p:sldId id="257" r:id="rId4"/>
    <p:sldId id="259" r:id="rId5"/>
    <p:sldId id="260" r:id="rId6"/>
    <p:sldId id="262" r:id="rId7"/>
    <p:sldId id="263" r:id="rId8"/>
    <p:sldId id="264" r:id="rId9"/>
    <p:sldId id="265" r:id="rId10"/>
    <p:sldId id="300" r:id="rId11"/>
    <p:sldId id="301" r:id="rId12"/>
    <p:sldId id="302" r:id="rId13"/>
    <p:sldId id="303" r:id="rId14"/>
    <p:sldId id="304" r:id="rId15"/>
    <p:sldId id="305" r:id="rId16"/>
    <p:sldId id="306" r:id="rId17"/>
    <p:sldId id="307" r:id="rId18"/>
    <p:sldId id="311" r:id="rId19"/>
    <p:sldId id="308" r:id="rId20"/>
    <p:sldId id="309" r:id="rId21"/>
    <p:sldId id="310" r:id="rId22"/>
    <p:sldId id="312"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A70"/>
    <a:srgbClr val="FFC72C"/>
    <a:srgbClr val="0077C8"/>
    <a:srgbClr val="00B2A9"/>
    <a:srgbClr val="006298"/>
    <a:srgbClr val="7725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Stile 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64"/>
    <p:restoredTop sz="95666"/>
  </p:normalViewPr>
  <p:slideViewPr>
    <p:cSldViewPr snapToGrid="0" snapToObjects="1" showGuides="1">
      <p:cViewPr varScale="1">
        <p:scale>
          <a:sx n="102" d="100"/>
          <a:sy n="102" d="100"/>
        </p:scale>
        <p:origin x="88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E04FC-0E64-1840-9C6A-42B85D5EA1CD}" type="datetimeFigureOut">
              <a:rPr lang="it-IT" smtClean="0"/>
              <a:t>12/02/24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it-IT"/>
              <a:t>Modifica gli stili del testo dello schema
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C4299-DFA9-814B-AD28-ECDE1FA0A815}" type="slidenum">
              <a:rPr lang="it-IT" smtClean="0"/>
              <a:t>‹N›</a:t>
            </a:fld>
            <a:endParaRPr lang="it-IT"/>
          </a:p>
        </p:txBody>
      </p:sp>
    </p:spTree>
    <p:extLst>
      <p:ext uri="{BB962C8B-B14F-4D97-AF65-F5344CB8AC3E}">
        <p14:creationId xmlns:p14="http://schemas.microsoft.com/office/powerpoint/2010/main" val="188186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12 febbraio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26088557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64" userDrawn="1">
          <p15:clr>
            <a:srgbClr val="FBAE40"/>
          </p15:clr>
        </p15:guide>
        <p15:guide id="5" orient="horz" pos="3517" userDrawn="1">
          <p15:clr>
            <a:srgbClr val="FBAE40"/>
          </p15:clr>
        </p15:guide>
        <p15:guide id="7" orient="horz" pos="2742" userDrawn="1">
          <p15:clr>
            <a:srgbClr val="FBAE40"/>
          </p15:clr>
        </p15:guide>
        <p15:guide id="8" orient="horz" pos="1091" userDrawn="1">
          <p15:clr>
            <a:srgbClr val="FBAE40"/>
          </p15:clr>
        </p15:guide>
        <p15:guide id="10" pos="5011" userDrawn="1">
          <p15:clr>
            <a:srgbClr val="FBAE40"/>
          </p15:clr>
        </p15:guide>
        <p15:guide id="11" pos="467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CF852A-D30A-CC4D-BB28-885647985C0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A87984D-29CE-3442-8C11-C7B68CA421BA}"/>
              </a:ext>
            </a:extLst>
          </p:cNvPr>
          <p:cNvSpPr>
            <a:spLocks noGrp="1"/>
          </p:cNvSpPr>
          <p:nvPr>
            <p:ph sz="half" idx="1"/>
          </p:nvPr>
        </p:nvSpPr>
        <p:spPr>
          <a:xfrm>
            <a:off x="419099" y="1528003"/>
            <a:ext cx="5359131"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6020D039-24D7-3D4C-AC12-8A561B0819C2}"/>
              </a:ext>
            </a:extLst>
          </p:cNvPr>
          <p:cNvSpPr>
            <a:spLocks noGrp="1"/>
          </p:cNvSpPr>
          <p:nvPr>
            <p:ph sz="half" idx="2"/>
          </p:nvPr>
        </p:nvSpPr>
        <p:spPr>
          <a:xfrm>
            <a:off x="6030118" y="1534556"/>
            <a:ext cx="5611019" cy="4351338"/>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a:t>Modifica gli stili del testo dello schema
Secondo livello
Terzo livello
Quarto livello
Quinto livello</a:t>
            </a:r>
          </a:p>
        </p:txBody>
      </p:sp>
      <p:sp>
        <p:nvSpPr>
          <p:cNvPr id="5" name="Segnaposto data 4">
            <a:extLst>
              <a:ext uri="{FF2B5EF4-FFF2-40B4-BE49-F238E27FC236}">
                <a16:creationId xmlns:a16="http://schemas.microsoft.com/office/drawing/2014/main" id="{81475FED-2144-8A45-B971-72FEF3C89EC9}"/>
              </a:ext>
            </a:extLst>
          </p:cNvPr>
          <p:cNvSpPr>
            <a:spLocks noGrp="1"/>
          </p:cNvSpPr>
          <p:nvPr>
            <p:ph type="dt" sz="half" idx="10"/>
          </p:nvPr>
        </p:nvSpPr>
        <p:spPr/>
        <p:txBody>
          <a:bodyPr/>
          <a:lstStyle/>
          <a:p>
            <a:fld id="{616E937F-DAC6-0B4A-AA33-EEC4AE615C47}" type="datetime4">
              <a:rPr lang="it-IT" smtClean="0"/>
              <a:t>12 febbraio 2024</a:t>
            </a:fld>
            <a:endParaRPr lang="it-IT"/>
          </a:p>
        </p:txBody>
      </p:sp>
      <p:sp>
        <p:nvSpPr>
          <p:cNvPr id="6" name="Segnaposto piè di pagina 5">
            <a:extLst>
              <a:ext uri="{FF2B5EF4-FFF2-40B4-BE49-F238E27FC236}">
                <a16:creationId xmlns:a16="http://schemas.microsoft.com/office/drawing/2014/main" id="{85DAFAF3-5C89-784D-BB84-8D0F087F1544}"/>
              </a:ext>
            </a:extLst>
          </p:cNvPr>
          <p:cNvSpPr>
            <a:spLocks noGrp="1"/>
          </p:cNvSpPr>
          <p:nvPr>
            <p:ph type="ftr" sz="quarter" idx="11"/>
          </p:nvPr>
        </p:nvSpPr>
        <p:spPr/>
        <p:txBody>
          <a:bodyPr/>
          <a:lstStyle/>
          <a:p>
            <a:r>
              <a:rPr lang="it-IT"/>
              <a:t>Titolo della Presentazione/Sezione</a:t>
            </a:r>
          </a:p>
        </p:txBody>
      </p:sp>
      <p:sp>
        <p:nvSpPr>
          <p:cNvPr id="7" name="Segnaposto numero diapositiva 6">
            <a:extLst>
              <a:ext uri="{FF2B5EF4-FFF2-40B4-BE49-F238E27FC236}">
                <a16:creationId xmlns:a16="http://schemas.microsoft.com/office/drawing/2014/main" id="{DC1EA764-7BE2-C542-B147-FEDB2B2C1681}"/>
              </a:ext>
            </a:extLst>
          </p:cNvPr>
          <p:cNvSpPr>
            <a:spLocks noGrp="1"/>
          </p:cNvSpPr>
          <p:nvPr>
            <p:ph type="sldNum" sz="quarter" idx="12"/>
          </p:nvPr>
        </p:nvSpPr>
        <p:spPr/>
        <p:txBody>
          <a:bodyPr/>
          <a:lstStyle/>
          <a:p>
            <a:fld id="{DD589A36-170F-7348-BCDB-23CF9D860473}" type="slidenum">
              <a:rPr lang="it-IT" smtClean="0"/>
              <a:t>‹N›</a:t>
            </a:fld>
            <a:endParaRPr lang="it-IT"/>
          </a:p>
        </p:txBody>
      </p:sp>
      <p:pic>
        <p:nvPicPr>
          <p:cNvPr id="8" name="Immagine 7">
            <a:extLst>
              <a:ext uri="{FF2B5EF4-FFF2-40B4-BE49-F238E27FC236}">
                <a16:creationId xmlns:a16="http://schemas.microsoft.com/office/drawing/2014/main" id="{596D8687-7367-CD48-9FF8-EE4A129CDF25}"/>
              </a:ext>
            </a:extLst>
          </p:cNvPr>
          <p:cNvPicPr>
            <a:picLocks noChangeAspect="1"/>
          </p:cNvPicPr>
          <p:nvPr userDrawn="1"/>
        </p:nvPicPr>
        <p:blipFill>
          <a:blip r:embed="rId2"/>
          <a:stretch>
            <a:fillRect/>
          </a:stretch>
        </p:blipFill>
        <p:spPr>
          <a:xfrm>
            <a:off x="515508" y="6250912"/>
            <a:ext cx="1714284" cy="288000"/>
          </a:xfrm>
          <a:prstGeom prst="rect">
            <a:avLst/>
          </a:prstGeom>
        </p:spPr>
      </p:pic>
    </p:spTree>
    <p:extLst>
      <p:ext uri="{BB962C8B-B14F-4D97-AF65-F5344CB8AC3E}">
        <p14:creationId xmlns:p14="http://schemas.microsoft.com/office/powerpoint/2010/main" val="332638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olo e contenuto">
    <p:bg>
      <p:bgPr>
        <a:solidFill>
          <a:srgbClr val="003A7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p:txBody>
          <a:bodyPr/>
          <a:lstStyle>
            <a:lvl1pPr>
              <a:defRPr sz="2600" b="0">
                <a:solidFill>
                  <a:schemeClr val="bg1"/>
                </a:solidFill>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1"/>
            <a:ext cx="11222038" cy="4214874"/>
          </a:xfrm>
        </p:spPr>
        <p:txBody>
          <a:bodyPr>
            <a:normAutofit/>
          </a:bodyPr>
          <a:lstStyle>
            <a:lvl1pPr>
              <a:lnSpc>
                <a:spcPct val="100000"/>
              </a:lnSpc>
              <a:defRPr sz="3200">
                <a:solidFill>
                  <a:schemeClr val="bg1"/>
                </a:solidFill>
                <a:latin typeface="Luiss Sans" pitchFamily="2" charset="0"/>
                <a:cs typeface="Calibri" panose="020F0502020204030204" pitchFamily="34" charset="0"/>
              </a:defRPr>
            </a:lvl1p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lvl1pPr>
              <a:defRPr>
                <a:solidFill>
                  <a:schemeClr val="bg1"/>
                </a:solidFill>
                <a:latin typeface="Luiss Sans" pitchFamily="2" charset="0"/>
              </a:defRPr>
            </a:lvl1pPr>
          </a:lstStyle>
          <a:p>
            <a:fld id="{2721728E-09D1-294C-815A-88BEBB89DB06}" type="datetime4">
              <a:rPr lang="it-IT" smtClean="0"/>
              <a:pPr/>
              <a:t>12 febbraio 2024</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lvl1pPr>
              <a:defRPr>
                <a:solidFill>
                  <a:schemeClr val="bg1"/>
                </a:solidFill>
                <a:latin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lvl1pPr>
              <a:defRPr>
                <a:solidFill>
                  <a:schemeClr val="bg1"/>
                </a:solidFill>
                <a:latin typeface="Luiss Sans" pitchFamily="2" charset="0"/>
              </a:defRPr>
            </a:lvl1pPr>
          </a:lstStyle>
          <a:p>
            <a:fld id="{DD589A36-170F-7348-BCDB-23CF9D860473}" type="slidenum">
              <a:rPr lang="it-IT" smtClean="0"/>
              <a:pPr/>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7999"/>
          </a:xfrm>
          <a:prstGeom prst="rect">
            <a:avLst/>
          </a:prstGeom>
        </p:spPr>
      </p:pic>
    </p:spTree>
    <p:extLst>
      <p:ext uri="{BB962C8B-B14F-4D97-AF65-F5344CB8AC3E}">
        <p14:creationId xmlns:p14="http://schemas.microsoft.com/office/powerpoint/2010/main" val="2403584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0D9461D8-08BF-204F-8ABB-496B7A5229D5}"/>
              </a:ext>
            </a:extLst>
          </p:cNvPr>
          <p:cNvSpPr>
            <a:spLocks noGrp="1"/>
          </p:cNvSpPr>
          <p:nvPr>
            <p:ph type="pic" sz="quarter" idx="10"/>
          </p:nvPr>
        </p:nvSpPr>
        <p:spPr>
          <a:xfrm>
            <a:off x="542925" y="549275"/>
            <a:ext cx="11098213" cy="5770563"/>
          </a:xfrm>
        </p:spPr>
        <p:txBody>
          <a:bodyPr/>
          <a:lstStyle>
            <a:lvl1pPr marL="0" indent="0" algn="ctr">
              <a:buNone/>
              <a:defRPr/>
            </a:lvl1pPr>
          </a:lstStyle>
          <a:p>
            <a:endParaRPr lang="it-IT" dirty="0"/>
          </a:p>
        </p:txBody>
      </p:sp>
    </p:spTree>
    <p:extLst>
      <p:ext uri="{BB962C8B-B14F-4D97-AF65-F5344CB8AC3E}">
        <p14:creationId xmlns:p14="http://schemas.microsoft.com/office/powerpoint/2010/main" val="98487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55B9F9E-793E-2948-9AFD-E3373DD2EA63}" type="datetime4">
              <a:rPr lang="it-IT" smtClean="0"/>
              <a:pPr/>
              <a:t>12 febbraio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p:nvPr>
        </p:nvSpPr>
        <p:spPr>
          <a:xfrm>
            <a:off x="7954963" y="542925"/>
            <a:ext cx="3706812" cy="5040313"/>
          </a:xfrm>
          <a:noFill/>
        </p:spPr>
        <p:txBody>
          <a:bodyPr>
            <a:normAutofit/>
          </a:bodyPr>
          <a:lstStyle>
            <a:lvl1pPr marL="0" indent="0">
              <a:buNone/>
              <a:defRPr sz="1500">
                <a:solidFill>
                  <a:schemeClr val="bg1">
                    <a:lumMod val="50000"/>
                  </a:schemeClr>
                </a:solidFill>
              </a:defRPr>
            </a:lvl1pPr>
          </a:lstStyle>
          <a:p>
            <a:endParaRPr lang="it-IT" dirty="0"/>
          </a:p>
        </p:txBody>
      </p:sp>
      <p:sp>
        <p:nvSpPr>
          <p:cNvPr id="34" name="Segnaposto testo 77">
            <a:extLst>
              <a:ext uri="{FF2B5EF4-FFF2-40B4-BE49-F238E27FC236}">
                <a16:creationId xmlns:a16="http://schemas.microsoft.com/office/drawing/2014/main" id="{D6519D1F-4BB1-3A49-B60F-D7E64631FF50}"/>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36" name="CasellaDiTesto 35">
            <a:extLst>
              <a:ext uri="{FF2B5EF4-FFF2-40B4-BE49-F238E27FC236}">
                <a16:creationId xmlns:a16="http://schemas.microsoft.com/office/drawing/2014/main" id="{A145963D-F588-8B43-AA13-FDB8E527A8A9}"/>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1161137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9" pos="7680" userDrawn="1">
          <p15:clr>
            <a:srgbClr val="FBAE40"/>
          </p15:clr>
        </p15:guide>
        <p15:guide id="10" pos="5011">
          <p15:clr>
            <a:srgbClr val="FBAE40"/>
          </p15:clr>
        </p15:guide>
        <p15:guide id="11" pos="467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EE33963A-5F1C-9E44-A101-09D5145AB554}" type="datetime4">
              <a:rPr lang="it-IT" smtClean="0"/>
              <a:pPr/>
              <a:t>12 febbraio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6" name="Segnaposto immagine 5">
            <a:extLst>
              <a:ext uri="{FF2B5EF4-FFF2-40B4-BE49-F238E27FC236}">
                <a16:creationId xmlns:a16="http://schemas.microsoft.com/office/drawing/2014/main" id="{55D151DB-98DC-6D45-8A40-5DD000109ED8}"/>
              </a:ext>
            </a:extLst>
          </p:cNvPr>
          <p:cNvSpPr>
            <a:spLocks noGrp="1"/>
          </p:cNvSpPr>
          <p:nvPr>
            <p:ph type="pic" sz="quarter" idx="13" hasCustomPrompt="1"/>
          </p:nvPr>
        </p:nvSpPr>
        <p:spPr>
          <a:xfrm>
            <a:off x="7954963" y="1731963"/>
            <a:ext cx="3706812" cy="3851275"/>
          </a:xfrm>
          <a:noFill/>
        </p:spPr>
        <p:txBody>
          <a:bodyPr>
            <a:normAutofit/>
          </a:bodyPr>
          <a:lstStyle>
            <a:lvl1pPr marL="0" indent="0">
              <a:buNone/>
              <a:defRPr sz="1500">
                <a:solidFill>
                  <a:schemeClr val="bg1">
                    <a:lumMod val="50000"/>
                  </a:schemeClr>
                </a:solidFill>
              </a:defRPr>
            </a:lvl1pPr>
          </a:lstStyle>
          <a:p>
            <a:r>
              <a:rPr lang="it-IT" dirty="0"/>
              <a:t>Immagine</a:t>
            </a:r>
          </a:p>
        </p:txBody>
      </p:sp>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4" name="Titolo 1">
            <a:extLst>
              <a:ext uri="{FF2B5EF4-FFF2-40B4-BE49-F238E27FC236}">
                <a16:creationId xmlns:a16="http://schemas.microsoft.com/office/drawing/2014/main" id="{50DB0EED-3DD2-9C43-8E86-8A25CD5D8313}"/>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9" name="Sottotitolo 2">
            <a:extLst>
              <a:ext uri="{FF2B5EF4-FFF2-40B4-BE49-F238E27FC236}">
                <a16:creationId xmlns:a16="http://schemas.microsoft.com/office/drawing/2014/main" id="{CF92B6C9-72A5-AA4E-85B3-1B682783E802}"/>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38" name="Segnaposto testo 77">
            <a:extLst>
              <a:ext uri="{FF2B5EF4-FFF2-40B4-BE49-F238E27FC236}">
                <a16:creationId xmlns:a16="http://schemas.microsoft.com/office/drawing/2014/main" id="{E7B05D74-7AEC-EF47-A942-4934923EDB91}"/>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42" name="CasellaDiTesto 41">
            <a:extLst>
              <a:ext uri="{FF2B5EF4-FFF2-40B4-BE49-F238E27FC236}">
                <a16:creationId xmlns:a16="http://schemas.microsoft.com/office/drawing/2014/main" id="{1E15AD69-25AC-6D42-A1A3-0514D984EE6F}"/>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1633763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1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apositiva titolo">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4D5A4C28-790A-AE41-9A40-9C1FC37F4BA5}" type="datetime4">
              <a:rPr lang="it-IT" smtClean="0"/>
              <a:pPr/>
              <a:t>12 febbraio 2024</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r:embed="rId2"/>
          <a:stretch>
            <a:fillRect/>
          </a:stretch>
        </p:blipFill>
        <p:spPr>
          <a:xfrm>
            <a:off x="515508" y="5066132"/>
            <a:ext cx="3257143" cy="547200"/>
          </a:xfrm>
          <a:prstGeom prst="rect">
            <a:avLst/>
          </a:prstGeom>
        </p:spPr>
      </p:pic>
      <p:sp>
        <p:nvSpPr>
          <p:cNvPr id="35" name="Segnaposto immagine 5">
            <a:extLst>
              <a:ext uri="{FF2B5EF4-FFF2-40B4-BE49-F238E27FC236}">
                <a16:creationId xmlns:a16="http://schemas.microsoft.com/office/drawing/2014/main" id="{4F0B9C52-DDDA-FE45-95B8-A0E8106B4EF5}"/>
              </a:ext>
            </a:extLst>
          </p:cNvPr>
          <p:cNvSpPr>
            <a:spLocks noGrp="1"/>
          </p:cNvSpPr>
          <p:nvPr>
            <p:ph type="pic" sz="quarter" idx="14" hasCustomPrompt="1"/>
          </p:nvPr>
        </p:nvSpPr>
        <p:spPr>
          <a:xfrm>
            <a:off x="10071651"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6" name="Segnaposto immagine 5">
            <a:extLst>
              <a:ext uri="{FF2B5EF4-FFF2-40B4-BE49-F238E27FC236}">
                <a16:creationId xmlns:a16="http://schemas.microsoft.com/office/drawing/2014/main" id="{5441D381-F275-1742-880C-884CF2AA04CC}"/>
              </a:ext>
            </a:extLst>
          </p:cNvPr>
          <p:cNvSpPr>
            <a:spLocks noGrp="1"/>
          </p:cNvSpPr>
          <p:nvPr>
            <p:ph type="pic" sz="quarter" idx="15" hasCustomPrompt="1"/>
          </p:nvPr>
        </p:nvSpPr>
        <p:spPr>
          <a:xfrm>
            <a:off x="7954093" y="548056"/>
            <a:ext cx="1590123" cy="433019"/>
          </a:xfrm>
          <a:noFill/>
        </p:spPr>
        <p:txBody>
          <a:bodyPr lIns="36000" tIns="0" rIns="36000" bIns="0">
            <a:normAutofit/>
          </a:bodyPr>
          <a:lstStyle>
            <a:lvl1pPr marL="0" indent="0">
              <a:spcBef>
                <a:spcPts val="0"/>
              </a:spcBef>
              <a:buNone/>
              <a:defRPr sz="1500">
                <a:solidFill>
                  <a:schemeClr val="bg1">
                    <a:lumMod val="50000"/>
                  </a:schemeClr>
                </a:solidFill>
              </a:defRPr>
            </a:lvl1pPr>
          </a:lstStyle>
          <a:p>
            <a:r>
              <a:rPr lang="it-IT" dirty="0"/>
              <a:t>Eventuale</a:t>
            </a:r>
            <a:br>
              <a:rPr lang="it-IT" dirty="0"/>
            </a:br>
            <a:r>
              <a:rPr lang="it-IT" dirty="0"/>
              <a:t>Logo Partner</a:t>
            </a:r>
          </a:p>
        </p:txBody>
      </p:sp>
      <p:sp>
        <p:nvSpPr>
          <p:cNvPr id="37" name="Segnaposto immagine 5">
            <a:extLst>
              <a:ext uri="{FF2B5EF4-FFF2-40B4-BE49-F238E27FC236}">
                <a16:creationId xmlns:a16="http://schemas.microsoft.com/office/drawing/2014/main" id="{E92A9B0A-F6E3-DB48-9ED3-A79538B1089B}"/>
              </a:ext>
            </a:extLst>
          </p:cNvPr>
          <p:cNvSpPr>
            <a:spLocks noGrp="1"/>
          </p:cNvSpPr>
          <p:nvPr>
            <p:ph type="pic" sz="quarter" idx="13" hasCustomPrompt="1"/>
          </p:nvPr>
        </p:nvSpPr>
        <p:spPr>
          <a:xfrm>
            <a:off x="7950063" y="1731963"/>
            <a:ext cx="3711712" cy="3851276"/>
          </a:xfrm>
          <a:noFill/>
        </p:spPr>
        <p:txBody>
          <a:bodyPr>
            <a:normAutofit/>
          </a:bodyPr>
          <a:lstStyle>
            <a:lvl1pPr marL="0" indent="0">
              <a:buNone/>
              <a:defRPr sz="1500">
                <a:solidFill>
                  <a:schemeClr val="bg1">
                    <a:lumMod val="50000"/>
                  </a:schemeClr>
                </a:solidFill>
              </a:defRPr>
            </a:lvl1pPr>
          </a:lstStyle>
          <a:p>
            <a:r>
              <a:rPr lang="it-IT" dirty="0"/>
              <a:t>Immagine trattata con Pattern</a:t>
            </a:r>
          </a:p>
        </p:txBody>
      </p:sp>
      <p:sp>
        <p:nvSpPr>
          <p:cNvPr id="34" name="Titolo 1">
            <a:extLst>
              <a:ext uri="{FF2B5EF4-FFF2-40B4-BE49-F238E27FC236}">
                <a16:creationId xmlns:a16="http://schemas.microsoft.com/office/drawing/2014/main" id="{363682A5-81A2-1B47-A929-A43EF07B4A61}"/>
              </a:ext>
            </a:extLst>
          </p:cNvPr>
          <p:cNvSpPr>
            <a:spLocks noGrp="1"/>
          </p:cNvSpPr>
          <p:nvPr>
            <p:ph type="ctrTitle"/>
          </p:nvPr>
        </p:nvSpPr>
        <p:spPr>
          <a:xfrm>
            <a:off x="506354" y="1672314"/>
            <a:ext cx="6923782" cy="964424"/>
          </a:xfrm>
        </p:spPr>
        <p:txBody>
          <a:bodyPr lIns="0" tIns="0" rIns="0" bIns="0" anchor="t" anchorCtr="0">
            <a:no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8" name="Sottotitolo 2">
            <a:extLst>
              <a:ext uri="{FF2B5EF4-FFF2-40B4-BE49-F238E27FC236}">
                <a16:creationId xmlns:a16="http://schemas.microsoft.com/office/drawing/2014/main" id="{157F673D-9926-BF4C-8EFF-1FC29A08A189}"/>
              </a:ext>
            </a:extLst>
          </p:cNvPr>
          <p:cNvSpPr>
            <a:spLocks noGrp="1"/>
          </p:cNvSpPr>
          <p:nvPr>
            <p:ph type="subTitle" idx="1"/>
          </p:nvPr>
        </p:nvSpPr>
        <p:spPr>
          <a:xfrm>
            <a:off x="498261" y="2798576"/>
            <a:ext cx="6933116" cy="1090980"/>
          </a:xfrm>
        </p:spPr>
        <p:txBody>
          <a:bodyPr lIns="0" tIns="0" rIns="0" bIns="0" anchor="t">
            <a:noAutofit/>
          </a:bodyPr>
          <a:lstStyle>
            <a:lvl1pPr marL="0" indent="0" algn="l">
              <a:lnSpc>
                <a:spcPct val="90000"/>
              </a:lnSpc>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0" name="Segnaposto testo 77">
            <a:extLst>
              <a:ext uri="{FF2B5EF4-FFF2-40B4-BE49-F238E27FC236}">
                <a16:creationId xmlns:a16="http://schemas.microsoft.com/office/drawing/2014/main" id="{D968EEEE-3924-2946-95B6-5A9673C35377}"/>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41" name="CasellaDiTesto 40">
            <a:extLst>
              <a:ext uri="{FF2B5EF4-FFF2-40B4-BE49-F238E27FC236}">
                <a16:creationId xmlns:a16="http://schemas.microsoft.com/office/drawing/2014/main" id="{0CBBDB73-3450-3546-9724-9B2D9C959017}"/>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877378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guide id="12" orient="horz" pos="6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42" name="Gruppo 41">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003A70"/>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003A70"/>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2774232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Intestazione sezione">
    <p:bg>
      <p:bgPr>
        <a:solidFill>
          <a:srgbClr val="003A70"/>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solidFill>
              <a:srgbClr val="006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Intestazione sezione">
    <p:bg>
      <p:bgPr>
        <a:solidFill>
          <a:srgbClr val="FFC72C"/>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rgbClr val="772583"/>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p:cNvGrpSpPr/>
          <p:nvPr userDrawn="1"/>
        </p:nvGrpSpPr>
        <p:grpSpPr>
          <a:xfrm>
            <a:off x="0" y="6138000"/>
            <a:ext cx="12192000" cy="720000"/>
            <a:chOff x="0" y="6138000"/>
            <a:chExt cx="12192000" cy="720000"/>
          </a:xfrm>
          <a:solidFill>
            <a:srgbClr val="FFC72C"/>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rgbClr val="772583"/>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rgbClr val="772583"/>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371679425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Intestazione sezione">
    <p:bg>
      <p:bgPr>
        <a:solidFill>
          <a:srgbClr val="00B2A9"/>
        </a:solidFill>
        <a:effectLst/>
      </p:bgPr>
    </p:bg>
    <p:spTree>
      <p:nvGrpSpPr>
        <p:cNvPr id="1" name=""/>
        <p:cNvGrpSpPr/>
        <p:nvPr/>
      </p:nvGrpSpPr>
      <p:grpSpPr>
        <a:xfrm>
          <a:off x="0" y="0"/>
          <a:ext cx="0" cy="0"/>
          <a:chOff x="0" y="0"/>
          <a:chExt cx="0" cy="0"/>
        </a:xfrm>
      </p:grpSpPr>
      <p:grpSp>
        <p:nvGrpSpPr>
          <p:cNvPr id="30" name="Gruppo 29">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a:solidFill>
            <a:schemeClr val="bg1"/>
          </a:solidFill>
        </p:grpSpPr>
        <p:sp>
          <p:nvSpPr>
            <p:cNvPr id="31" name="Rettangolo 30">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2" name="Rettangolo 31">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3" name="Rettangolo 32">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4" name="Rettangolo 33">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5" name="Rettangolo 34">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6" name="Rettangolo 35">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7" name="Rettangolo 36">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8" name="Rettangolo 37">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39" name="Rettangolo 3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0" name="Rettangolo 39">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sp>
          <p:nvSpPr>
            <p:cNvPr id="41" name="Rettangolo 40">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grpSp>
      <p:grpSp>
        <p:nvGrpSpPr>
          <p:cNvPr id="7" name="Gruppo 6"/>
          <p:cNvGrpSpPr/>
          <p:nvPr userDrawn="1"/>
        </p:nvGrpSpPr>
        <p:grpSpPr>
          <a:xfrm>
            <a:off x="0" y="6138000"/>
            <a:ext cx="12192000" cy="720000"/>
            <a:chOff x="0" y="6138000"/>
            <a:chExt cx="12192000" cy="720000"/>
          </a:xfrm>
          <a:solidFill>
            <a:srgbClr val="00B2A9"/>
          </a:solidFill>
        </p:grpSpPr>
        <p:sp>
          <p:nvSpPr>
            <p:cNvPr id="43" name="Rettangolo 42">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4" name="Rettangolo 43">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Rettangolo 44">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6" name="Rettangolo 45">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Rettangolo 48">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Rettangolo 4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CE370570-6F3F-4D47-9CB5-970BC89BA15D}"/>
                </a:ext>
              </a:extLst>
            </p:cNvPr>
            <p:cNvSpPr/>
            <p:nvPr userDrawn="1"/>
          </p:nvSpPr>
          <p:spPr>
            <a:xfrm>
              <a:off x="1166191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0C028009-61B6-504A-86BF-75FC39DE243E}"/>
                </a:ext>
              </a:extLst>
            </p:cNvPr>
            <p:cNvSpPr/>
            <p:nvPr userDrawn="1"/>
          </p:nvSpPr>
          <p:spPr>
            <a:xfrm>
              <a:off x="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5" name="Titolo 1">
            <a:extLst>
              <a:ext uri="{FF2B5EF4-FFF2-40B4-BE49-F238E27FC236}">
                <a16:creationId xmlns:a16="http://schemas.microsoft.com/office/drawing/2014/main" id="{05532EBB-7867-C448-AF61-F5F387DFCB7C}"/>
              </a:ext>
            </a:extLst>
          </p:cNvPr>
          <p:cNvSpPr>
            <a:spLocks noGrp="1"/>
          </p:cNvSpPr>
          <p:nvPr>
            <p:ph type="title"/>
          </p:nvPr>
        </p:nvSpPr>
        <p:spPr>
          <a:xfrm>
            <a:off x="419101" y="1672315"/>
            <a:ext cx="11242812" cy="1084810"/>
          </a:xfrm>
        </p:spPr>
        <p:txBody>
          <a:bodyPr anchor="t">
            <a:noAutofit/>
          </a:bodyPr>
          <a:lstStyle>
            <a:lvl1pPr>
              <a:defRPr sz="3800" b="1" i="0">
                <a:solidFill>
                  <a:schemeClr val="bg1"/>
                </a:solidFill>
                <a:latin typeface="Luiss Sans" pitchFamily="2" charset="0"/>
                <a:ea typeface="Luiss Sans" pitchFamily="2" charset="0"/>
                <a:cs typeface="Luiss Sans" pitchFamily="2" charset="0"/>
              </a:defRPr>
            </a:lvl1pPr>
          </a:lstStyle>
          <a:p>
            <a:r>
              <a:rPr lang="it-IT" dirty="0"/>
              <a:t>Fare clic per modificare lo stile del titolo dello schema</a:t>
            </a:r>
          </a:p>
        </p:txBody>
      </p:sp>
      <p:sp>
        <p:nvSpPr>
          <p:cNvPr id="56" name="Segnaposto testo 2">
            <a:extLst>
              <a:ext uri="{FF2B5EF4-FFF2-40B4-BE49-F238E27FC236}">
                <a16:creationId xmlns:a16="http://schemas.microsoft.com/office/drawing/2014/main" id="{322F0BCE-FF4B-A640-BDCF-4E622AB36FD8}"/>
              </a:ext>
            </a:extLst>
          </p:cNvPr>
          <p:cNvSpPr>
            <a:spLocks noGrp="1"/>
          </p:cNvSpPr>
          <p:nvPr>
            <p:ph type="body" idx="1"/>
          </p:nvPr>
        </p:nvSpPr>
        <p:spPr>
          <a:xfrm>
            <a:off x="419101" y="2757124"/>
            <a:ext cx="11242812" cy="1443521"/>
          </a:xfrm>
        </p:spPr>
        <p:txBody>
          <a:bodyPr anchor="t">
            <a:normAutofit/>
          </a:bodyPr>
          <a:lstStyle>
            <a:lvl1pPr marL="0" indent="0">
              <a:buNone/>
              <a:defRPr sz="3800" b="0" i="0">
                <a:solidFill>
                  <a:schemeClr val="bg1"/>
                </a:solidFill>
                <a:latin typeface="Luiss Sans" pitchFamily="2" charset="0"/>
                <a:ea typeface="Luiss Sans" pitchFamily="2" charset="0"/>
                <a:cs typeface="Luiss Sans"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dirty="0"/>
              <a:t>Modifica gli stili del testo dello schema</a:t>
            </a:r>
          </a:p>
        </p:txBody>
      </p:sp>
    </p:spTree>
    <p:extLst>
      <p:ext uri="{BB962C8B-B14F-4D97-AF65-F5344CB8AC3E}">
        <p14:creationId xmlns:p14="http://schemas.microsoft.com/office/powerpoint/2010/main" val="37141342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2522AE-B4DE-BE46-8DCD-711FCF7BB205}"/>
              </a:ext>
            </a:extLst>
          </p:cNvPr>
          <p:cNvSpPr>
            <a:spLocks noGrp="1"/>
          </p:cNvSpPr>
          <p:nvPr>
            <p:ph type="title"/>
          </p:nvPr>
        </p:nvSpPr>
        <p:spPr/>
        <p:txBody>
          <a:bodyPr/>
          <a:lstStyle>
            <a:lvl1pPr>
              <a:defRPr>
                <a:latin typeface="Luiss Sans" pitchFamily="2" charset="0"/>
              </a:defRPr>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032322D5-CD07-334E-AC52-C62261E6AA20}"/>
              </a:ext>
            </a:extLst>
          </p:cNvPr>
          <p:cNvSpPr>
            <a:spLocks noGrp="1"/>
          </p:cNvSpPr>
          <p:nvPr>
            <p:ph idx="1"/>
          </p:nvPr>
        </p:nvSpPr>
        <p:spPr>
          <a:xfrm>
            <a:off x="419100" y="1536970"/>
            <a:ext cx="11222038" cy="4339955"/>
          </a:xfrm>
        </p:spPr>
        <p:txBody>
          <a:bodyPr>
            <a:normAutofit/>
          </a:bodyPr>
          <a:lstStyle>
            <a:lvl1pPr>
              <a:defRPr sz="3200">
                <a:solidFill>
                  <a:schemeClr val="tx1">
                    <a:lumMod val="65000"/>
                    <a:lumOff val="35000"/>
                  </a:schemeClr>
                </a:solidFill>
                <a:latin typeface="Luiss Sans" pitchFamily="2" charset="0"/>
                <a:cs typeface="Calibri" panose="020F0502020204030204" pitchFamily="34" charset="0"/>
              </a:defRPr>
            </a:lvl1p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C2C449B-207F-D644-9692-120FA3AB9F12}"/>
              </a:ext>
            </a:extLst>
          </p:cNvPr>
          <p:cNvSpPr>
            <a:spLocks noGrp="1"/>
          </p:cNvSpPr>
          <p:nvPr>
            <p:ph type="dt" sz="half" idx="10"/>
          </p:nvPr>
        </p:nvSpPr>
        <p:spPr>
          <a:xfrm>
            <a:off x="8445500" y="6224587"/>
            <a:ext cx="2286000" cy="365125"/>
          </a:xfrm>
        </p:spPr>
        <p:txBody>
          <a:bodyPr/>
          <a:lstStyle/>
          <a:p>
            <a:fld id="{2721728E-09D1-294C-815A-88BEBB89DB06}" type="datetime4">
              <a:rPr lang="it-IT" smtClean="0"/>
              <a:t>12 febbraio 2024</a:t>
            </a:fld>
            <a:endParaRPr lang="it-IT"/>
          </a:p>
        </p:txBody>
      </p:sp>
      <p:sp>
        <p:nvSpPr>
          <p:cNvPr id="5" name="Segnaposto piè di pagina 4">
            <a:extLst>
              <a:ext uri="{FF2B5EF4-FFF2-40B4-BE49-F238E27FC236}">
                <a16:creationId xmlns:a16="http://schemas.microsoft.com/office/drawing/2014/main" id="{E4602E30-BCD6-B540-9A70-A2109E6F85DD}"/>
              </a:ext>
            </a:extLst>
          </p:cNvPr>
          <p:cNvSpPr>
            <a:spLocks noGrp="1"/>
          </p:cNvSpPr>
          <p:nvPr>
            <p:ph type="ftr" sz="quarter" idx="11"/>
          </p:nvPr>
        </p:nvSpPr>
        <p:spPr>
          <a:xfrm>
            <a:off x="2572692" y="6224587"/>
            <a:ext cx="5707708" cy="365125"/>
          </a:xfrm>
        </p:spPr>
        <p:txBody>
          <a:bodyPr/>
          <a:lstStyle/>
          <a:p>
            <a:r>
              <a:rPr lang="it-IT"/>
              <a:t>Titolo della Presentazione/Sezione</a:t>
            </a:r>
          </a:p>
        </p:txBody>
      </p:sp>
      <p:sp>
        <p:nvSpPr>
          <p:cNvPr id="6" name="Segnaposto numero diapositiva 5">
            <a:extLst>
              <a:ext uri="{FF2B5EF4-FFF2-40B4-BE49-F238E27FC236}">
                <a16:creationId xmlns:a16="http://schemas.microsoft.com/office/drawing/2014/main" id="{5A169FEF-6CA0-6C4F-867F-1AC8C991C2FE}"/>
              </a:ext>
            </a:extLst>
          </p:cNvPr>
          <p:cNvSpPr>
            <a:spLocks noGrp="1"/>
          </p:cNvSpPr>
          <p:nvPr>
            <p:ph type="sldNum" sz="quarter" idx="12"/>
          </p:nvPr>
        </p:nvSpPr>
        <p:spPr>
          <a:xfrm>
            <a:off x="10896600" y="6224587"/>
            <a:ext cx="858838" cy="365125"/>
          </a:xfrm>
        </p:spPr>
        <p:txBody>
          <a:bodyPr/>
          <a:lstStyle/>
          <a:p>
            <a:fld id="{DD589A36-170F-7348-BCDB-23CF9D860473}" type="slidenum">
              <a:rPr lang="it-IT" smtClean="0"/>
              <a:t>‹N›</a:t>
            </a:fld>
            <a:endParaRPr lang="it-IT"/>
          </a:p>
        </p:txBody>
      </p:sp>
      <p:pic>
        <p:nvPicPr>
          <p:cNvPr id="7" name="Immagine 6">
            <a:extLst>
              <a:ext uri="{FF2B5EF4-FFF2-40B4-BE49-F238E27FC236}">
                <a16:creationId xmlns:a16="http://schemas.microsoft.com/office/drawing/2014/main" id="{18DBF9A1-392F-9E4C-AC39-82F1DA76A438}"/>
              </a:ext>
            </a:extLst>
          </p:cNvPr>
          <p:cNvPicPr>
            <a:picLocks noChangeAspect="1"/>
          </p:cNvPicPr>
          <p:nvPr userDrawn="1"/>
        </p:nvPicPr>
        <p:blipFill>
          <a:blip r:embed="rId2"/>
          <a:stretch>
            <a:fillRect/>
          </a:stretch>
        </p:blipFill>
        <p:spPr>
          <a:xfrm>
            <a:off x="515508" y="6250912"/>
            <a:ext cx="1714284" cy="288000"/>
          </a:xfrm>
          <a:prstGeom prst="rect">
            <a:avLst/>
          </a:prstGeom>
        </p:spPr>
      </p:pic>
    </p:spTree>
    <p:extLst>
      <p:ext uri="{BB962C8B-B14F-4D97-AF65-F5344CB8AC3E}">
        <p14:creationId xmlns:p14="http://schemas.microsoft.com/office/powerpoint/2010/main" val="420216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F49B507-8551-CC47-91BD-DBB3E40CD605}"/>
              </a:ext>
            </a:extLst>
          </p:cNvPr>
          <p:cNvSpPr>
            <a:spLocks noGrp="1"/>
          </p:cNvSpPr>
          <p:nvPr>
            <p:ph type="title"/>
          </p:nvPr>
        </p:nvSpPr>
        <p:spPr>
          <a:xfrm>
            <a:off x="419100" y="365125"/>
            <a:ext cx="11222038" cy="993775"/>
          </a:xfrm>
          <a:prstGeom prst="rect">
            <a:avLst/>
          </a:prstGeom>
        </p:spPr>
        <p:txBody>
          <a:bodyPr vert="horz" lIns="91440" tIns="45720" rIns="91440" bIns="45720" rtlCol="0" anchor="t">
            <a:no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3411DEE-4AD8-E74D-AEA0-F1709A493D7D}"/>
              </a:ext>
            </a:extLst>
          </p:cNvPr>
          <p:cNvSpPr>
            <a:spLocks noGrp="1"/>
          </p:cNvSpPr>
          <p:nvPr>
            <p:ph type="body" idx="1"/>
          </p:nvPr>
        </p:nvSpPr>
        <p:spPr>
          <a:xfrm>
            <a:off x="419911" y="1532404"/>
            <a:ext cx="11222038" cy="4344521"/>
          </a:xfrm>
          <a:prstGeom prst="rect">
            <a:avLst/>
          </a:prstGeom>
        </p:spPr>
        <p:txBody>
          <a:bodyPr vert="horz" lIns="91440" tIns="45720" rIns="91440" bIns="45720" rtlCol="0" anchor="ctr">
            <a:noAutofit/>
          </a:bodyPr>
          <a:lstStyle/>
          <a:p>
            <a:r>
              <a:rPr lang="it-IT" dirty="0"/>
              <a:t>Modifica gli stili del testo dello schema
Secondo livello
Terzo livello
Quarto livello
Quinto livello</a:t>
            </a:r>
          </a:p>
        </p:txBody>
      </p:sp>
      <p:sp>
        <p:nvSpPr>
          <p:cNvPr id="4" name="Segnaposto data 3">
            <a:extLst>
              <a:ext uri="{FF2B5EF4-FFF2-40B4-BE49-F238E27FC236}">
                <a16:creationId xmlns:a16="http://schemas.microsoft.com/office/drawing/2014/main" id="{7F7DADEC-74B6-2245-817D-CEA23C0FF55F}"/>
              </a:ext>
            </a:extLst>
          </p:cNvPr>
          <p:cNvSpPr>
            <a:spLocks noGrp="1"/>
          </p:cNvSpPr>
          <p:nvPr>
            <p:ph type="dt" sz="half" idx="2"/>
          </p:nvPr>
        </p:nvSpPr>
        <p:spPr>
          <a:xfrm>
            <a:off x="8445500" y="6224587"/>
            <a:ext cx="2286000"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3A7BE5A2-6539-894E-945C-593AB235A246}" type="datetime4">
              <a:rPr lang="it-IT" smtClean="0"/>
              <a:pPr/>
              <a:t>12 febbraio 2024</a:t>
            </a:fld>
            <a:endParaRPr lang="it-IT"/>
          </a:p>
        </p:txBody>
      </p:sp>
      <p:sp>
        <p:nvSpPr>
          <p:cNvPr id="5" name="Segnaposto piè di pagina 4">
            <a:extLst>
              <a:ext uri="{FF2B5EF4-FFF2-40B4-BE49-F238E27FC236}">
                <a16:creationId xmlns:a16="http://schemas.microsoft.com/office/drawing/2014/main" id="{9E383537-6367-1443-9D86-622943D14FE7}"/>
              </a:ext>
            </a:extLst>
          </p:cNvPr>
          <p:cNvSpPr>
            <a:spLocks noGrp="1"/>
          </p:cNvSpPr>
          <p:nvPr>
            <p:ph type="ftr" sz="quarter" idx="3"/>
          </p:nvPr>
        </p:nvSpPr>
        <p:spPr>
          <a:xfrm>
            <a:off x="2572692" y="6224587"/>
            <a:ext cx="5707708" cy="365125"/>
          </a:xfrm>
          <a:prstGeom prst="rect">
            <a:avLst/>
          </a:prstGeom>
        </p:spPr>
        <p:txBody>
          <a:bodyPr vert="horz" lIns="72000" tIns="0" rIns="72000" bIns="0" rtlCol="0" anchor="b"/>
          <a:lstStyle>
            <a:lvl1pPr algn="l">
              <a:defRPr sz="1400" b="1" i="0">
                <a:solidFill>
                  <a:srgbClr val="003A70"/>
                </a:solidFill>
                <a:latin typeface="Luiss Sans" pitchFamily="2" charset="0"/>
                <a:ea typeface="Luiss Sans" pitchFamily="2" charset="0"/>
                <a:cs typeface="Luiss Sans" pitchFamily="2" charset="0"/>
              </a:defRPr>
            </a:lvl1pPr>
          </a:lstStyle>
          <a:p>
            <a:r>
              <a:rPr lang="it-IT"/>
              <a:t>Titolo della Presentazione/Sezione</a:t>
            </a:r>
          </a:p>
        </p:txBody>
      </p:sp>
      <p:sp>
        <p:nvSpPr>
          <p:cNvPr id="6" name="Segnaposto numero diapositiva 5">
            <a:extLst>
              <a:ext uri="{FF2B5EF4-FFF2-40B4-BE49-F238E27FC236}">
                <a16:creationId xmlns:a16="http://schemas.microsoft.com/office/drawing/2014/main" id="{7EC8A305-BBBD-9C45-8197-11A6CAC5920F}"/>
              </a:ext>
            </a:extLst>
          </p:cNvPr>
          <p:cNvSpPr>
            <a:spLocks noGrp="1"/>
          </p:cNvSpPr>
          <p:nvPr>
            <p:ph type="sldNum" sz="quarter" idx="4"/>
          </p:nvPr>
        </p:nvSpPr>
        <p:spPr>
          <a:xfrm>
            <a:off x="10896600" y="6224587"/>
            <a:ext cx="858838" cy="365125"/>
          </a:xfrm>
          <a:prstGeom prst="rect">
            <a:avLst/>
          </a:prstGeom>
        </p:spPr>
        <p:txBody>
          <a:bodyPr vert="horz" lIns="72000" tIns="0" rIns="72000" bIns="0" rtlCol="0" anchor="b"/>
          <a:lstStyle>
            <a:lvl1pPr algn="r">
              <a:defRPr sz="1400" b="0" i="0">
                <a:solidFill>
                  <a:srgbClr val="003A70"/>
                </a:solidFill>
                <a:latin typeface="Luiss Sans" pitchFamily="2" charset="0"/>
                <a:ea typeface="Luiss Sans" pitchFamily="2" charset="0"/>
                <a:cs typeface="Luiss Sans" pitchFamily="2" charset="0"/>
              </a:defRPr>
            </a:lvl1pPr>
          </a:lstStyle>
          <a:p>
            <a:fld id="{DD589A36-170F-7348-BCDB-23CF9D860473}" type="slidenum">
              <a:rPr lang="it-IT" smtClean="0"/>
              <a:pPr/>
              <a:t>‹N›</a:t>
            </a:fld>
            <a:endParaRPr lang="it-IT"/>
          </a:p>
        </p:txBody>
      </p:sp>
    </p:spTree>
    <p:extLst>
      <p:ext uri="{BB962C8B-B14F-4D97-AF65-F5344CB8AC3E}">
        <p14:creationId xmlns:p14="http://schemas.microsoft.com/office/powerpoint/2010/main" val="15492525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51" r:id="rId5"/>
    <p:sldLayoutId id="2147483664" r:id="rId6"/>
    <p:sldLayoutId id="2147483665" r:id="rId7"/>
    <p:sldLayoutId id="2147483666" r:id="rId8"/>
    <p:sldLayoutId id="2147483650" r:id="rId9"/>
    <p:sldLayoutId id="2147483652" r:id="rId10"/>
    <p:sldLayoutId id="2147483667" r:id="rId11"/>
    <p:sldLayoutId id="2147483668" r:id="rId12"/>
  </p:sldLayoutIdLst>
  <p:hf hdr="0"/>
  <p:txStyles>
    <p:titleStyle>
      <a:lvl1pPr algn="l" defTabSz="914400" rtl="0" eaLnBrk="1" latinLnBrk="0" hangingPunct="1">
        <a:lnSpc>
          <a:spcPct val="90000"/>
        </a:lnSpc>
        <a:spcBef>
          <a:spcPct val="0"/>
        </a:spcBef>
        <a:buNone/>
        <a:defRPr sz="2600" b="0" i="0" kern="1200">
          <a:solidFill>
            <a:srgbClr val="003A70"/>
          </a:solidFill>
          <a:latin typeface="Luiss Sans" pitchFamily="2" charset="0"/>
          <a:ea typeface="Luiss Sans" pitchFamily="2" charset="0"/>
          <a:cs typeface="Luiss Sans" pitchFamily="2" charset="0"/>
        </a:defRPr>
      </a:lvl1pPr>
    </p:titleStyle>
    <p:bodyStyle>
      <a:lvl1pPr marL="228600" indent="-228600" algn="l" defTabSz="914400" rtl="0" eaLnBrk="1" latinLnBrk="0" hangingPunct="1">
        <a:lnSpc>
          <a:spcPct val="110000"/>
        </a:lnSpc>
        <a:spcBef>
          <a:spcPts val="1800"/>
        </a:spcBef>
        <a:buFont typeface="Arial" panose="020B0604020202020204" pitchFamily="34" charset="0"/>
        <a:buChar char="•"/>
        <a:defRPr sz="3200" b="0" i="0" kern="1200">
          <a:solidFill>
            <a:schemeClr val="tx1">
              <a:lumMod val="65000"/>
              <a:lumOff val="35000"/>
            </a:schemeClr>
          </a:solidFill>
          <a:latin typeface="Luiss Sans" pitchFamily="2" charset="0"/>
          <a:ea typeface="Luiss Sans" pitchFamily="2" charset="0"/>
          <a:cs typeface="Luiss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31" userDrawn="1">
          <p15:clr>
            <a:srgbClr val="F26B43"/>
          </p15:clr>
        </p15:guide>
        <p15:guide id="7" orient="horz" pos="346" userDrawn="1">
          <p15:clr>
            <a:srgbClr val="F26B43"/>
          </p15:clr>
        </p15:guide>
        <p15:guide id="8" orient="horz" pos="3981" userDrawn="1">
          <p15:clr>
            <a:srgbClr val="F26B43"/>
          </p15:clr>
        </p15:guide>
        <p15:guide id="9" orient="horz" pos="300" userDrawn="1">
          <p15:clr>
            <a:srgbClr val="F26B43"/>
          </p15:clr>
        </p15:guide>
        <p15:guide id="10" orient="horz" pos="958" userDrawn="1">
          <p15:clr>
            <a:srgbClr val="F26B43"/>
          </p15:clr>
        </p15:guide>
        <p15:guide id="11" orient="horz" pos="3702" userDrawn="1">
          <p15:clr>
            <a:srgbClr val="F26B43"/>
          </p15:clr>
        </p15:guide>
        <p15:guide id="12" pos="73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dirty="0">
                <a:solidFill>
                  <a:srgbClr val="FF0000"/>
                </a:solidFill>
              </a:rPr>
              <a:t>Lezione 14</a:t>
            </a:r>
          </a:p>
          <a:p>
            <a:pPr algn="l"/>
            <a:r>
              <a:rPr lang="it-IT" sz="3200" b="1" dirty="0">
                <a:solidFill>
                  <a:schemeClr val="bg1">
                    <a:lumMod val="50000"/>
                  </a:schemeClr>
                </a:solidFill>
              </a:rPr>
              <a:t>I lavoratori stranieri nel </a:t>
            </a:r>
            <a:r>
              <a:rPr lang="it-IT" sz="3200" b="1">
                <a:solidFill>
                  <a:schemeClr val="bg1">
                    <a:lumMod val="50000"/>
                  </a:schemeClr>
                </a:solidFill>
              </a:rPr>
              <a:t>mercato unico (a)</a:t>
            </a:r>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625475"/>
          </a:xfrm>
        </p:spPr>
        <p:txBody>
          <a:bodyPr/>
          <a:lstStyle/>
          <a:p>
            <a:r>
              <a:rPr lang="it-IT" dirty="0"/>
              <a:t>A. Fonti e Competenze EU in materia migratoria</a:t>
            </a:r>
            <a:br>
              <a:rPr lang="it-IT" dirty="0"/>
            </a:br>
            <a:endParaRPr lang="it-IT" dirty="0"/>
          </a:p>
        </p:txBody>
      </p:sp>
      <p:sp>
        <p:nvSpPr>
          <p:cNvPr id="3" name="Segnaposto contenuto 2"/>
          <p:cNvSpPr>
            <a:spLocks noGrp="1"/>
          </p:cNvSpPr>
          <p:nvPr>
            <p:ph idx="1"/>
          </p:nvPr>
        </p:nvSpPr>
        <p:spPr>
          <a:xfrm>
            <a:off x="419100" y="990600"/>
            <a:ext cx="11222038" cy="5233987"/>
          </a:xfrm>
        </p:spPr>
        <p:txBody>
          <a:bodyPr>
            <a:normAutofit lnSpcReduction="10000"/>
          </a:bodyPr>
          <a:lstStyle/>
          <a:p>
            <a:pPr algn="just"/>
            <a:endParaRPr lang="it-IT" sz="2800" dirty="0"/>
          </a:p>
          <a:p>
            <a:pPr algn="just"/>
            <a:r>
              <a:rPr lang="it-IT" sz="2800" dirty="0"/>
              <a:t>Obiettivo generale UE: una politica migratoria europea lungimirante e globale, fondata sulla solidarietà. </a:t>
            </a:r>
          </a:p>
          <a:p>
            <a:pPr algn="just"/>
            <a:endParaRPr lang="it-IT" sz="2800" dirty="0"/>
          </a:p>
          <a:p>
            <a:pPr algn="just"/>
            <a:r>
              <a:rPr lang="it-IT" sz="2800" dirty="0"/>
              <a:t>La politica in materia di immigrazione punta a stabilire un approccio equilibrato per affrontare l'immigrazione sia regolare che irregolare.</a:t>
            </a:r>
          </a:p>
          <a:p>
            <a:pPr marL="0" indent="0" algn="just">
              <a:buNone/>
            </a:pPr>
            <a:endParaRPr lang="it-IT" sz="2800" dirty="0"/>
          </a:p>
          <a:p>
            <a:pPr algn="just"/>
            <a:r>
              <a:rPr lang="it-IT" sz="2800" dirty="0"/>
              <a:t> Base giuridica: Articoli 79 e 80 del trattato sul funzionamento dell'Unione europea (TFUE).</a:t>
            </a:r>
          </a:p>
          <a:p>
            <a:pPr algn="just"/>
            <a:endParaRPr lang="it-IT" sz="2800" dirty="0"/>
          </a:p>
          <a:p>
            <a:pPr algn="just"/>
            <a:endParaRPr lang="it-IT" sz="2800" dirty="0"/>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10</a:t>
            </a:fld>
            <a:endParaRPr lang="it-IT"/>
          </a:p>
        </p:txBody>
      </p:sp>
    </p:spTree>
    <p:extLst>
      <p:ext uri="{BB962C8B-B14F-4D97-AF65-F5344CB8AC3E}">
        <p14:creationId xmlns:p14="http://schemas.microsoft.com/office/powerpoint/2010/main" val="3313767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a:xfrm>
            <a:off x="419100" y="1041400"/>
            <a:ext cx="11222038" cy="4835525"/>
          </a:xfrm>
        </p:spPr>
        <p:txBody>
          <a:bodyPr>
            <a:normAutofit/>
          </a:bodyPr>
          <a:lstStyle/>
          <a:p>
            <a:pPr algn="just"/>
            <a:r>
              <a:rPr lang="it-IT" sz="2000" dirty="0"/>
              <a:t>Art. 4 (2) (J) TFUE: L’Unione  dispone  di  una  competenza concorrente nell’ambito dello spazio di libertà, sicurezza e giustizia;</a:t>
            </a:r>
          </a:p>
          <a:p>
            <a:pPr algn="just"/>
            <a:r>
              <a:rPr lang="it-IT" sz="2000" dirty="0"/>
              <a:t>Si  tratta  di  una  competenza  autonoma,  che  si  distingue,  per  i  suoi  obiettivi, dalla competenza relativa ai controlli alle frontiere e dalla competenza in materia di  asilo.</a:t>
            </a:r>
          </a:p>
          <a:p>
            <a:pPr algn="just"/>
            <a:r>
              <a:rPr lang="it-IT" sz="2000" dirty="0"/>
              <a:t>Ovviamente,  la  gestione  dei  flussi  migratori,  obiettivo  dell’Unione  in  termini  di  immigrazione, è influenzata dalla politica dei controlli alle frontiere. </a:t>
            </a:r>
          </a:p>
          <a:p>
            <a:pPr algn="just"/>
            <a:r>
              <a:rPr lang="it-IT" sz="2000" dirty="0"/>
              <a:t>Tuttavia, la politica di controllo delle frontiere si colloca in una fase  preliminare,  che  non  rientra  nell’ambito  della  politica  migratoria  in  senso  vero  e  proprio.</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11</a:t>
            </a:fld>
            <a:endParaRPr lang="it-IT"/>
          </a:p>
        </p:txBody>
      </p:sp>
    </p:spTree>
    <p:extLst>
      <p:ext uri="{BB962C8B-B14F-4D97-AF65-F5344CB8AC3E}">
        <p14:creationId xmlns:p14="http://schemas.microsoft.com/office/powerpoint/2010/main" val="2396135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a:xfrm>
            <a:off x="419100" y="1358900"/>
            <a:ext cx="11222038" cy="4518025"/>
          </a:xfrm>
        </p:spPr>
        <p:txBody>
          <a:bodyPr/>
          <a:lstStyle/>
          <a:p>
            <a:pPr algn="just"/>
            <a:r>
              <a:rPr lang="it-IT" sz="2000" dirty="0"/>
              <a:t>Articolo  79 TFUE  dispone  che  l’Unione  sviluppi  una  politica  comune di immigrazione;</a:t>
            </a:r>
          </a:p>
          <a:p>
            <a:pPr marL="0" indent="0" algn="just">
              <a:buNone/>
            </a:pPr>
            <a:endParaRPr lang="it-IT" sz="2000" dirty="0"/>
          </a:p>
          <a:p>
            <a:pPr algn="just"/>
            <a:r>
              <a:rPr lang="it-IT" sz="2000" dirty="0"/>
              <a:t>L’utilizzo  del  termine  politica  comune  non  è  neutro:</a:t>
            </a:r>
          </a:p>
          <a:p>
            <a:pPr lvl="1" algn="just"/>
            <a:r>
              <a:rPr lang="it-IT" sz="2000" dirty="0"/>
              <a:t>Testimonia tuttavia la volontà politica di perseguire un processo di integrazione approfondito  e  di  organizzare  una  ripartizione  delle  competenze  tra  gli  Stati  membri  e  l’Unione  in  un  senso  sempre  più  favorevole  a  quest’ultima</a:t>
            </a:r>
          </a:p>
          <a:p>
            <a:pPr lvl="1" algn="just"/>
            <a:endParaRPr lang="it-IT" sz="2000" dirty="0"/>
          </a:p>
          <a:p>
            <a:pPr lvl="1" algn="just"/>
            <a:r>
              <a:rPr lang="it-IT" sz="2000" dirty="0"/>
              <a:t>Tale competenza  dell’Unione  dovrà  tuttavia  coesistere   con   quella   degli   Stati   membri.   </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12</a:t>
            </a:fld>
            <a:endParaRPr lang="it-IT"/>
          </a:p>
        </p:txBody>
      </p:sp>
    </p:spTree>
    <p:extLst>
      <p:ext uri="{BB962C8B-B14F-4D97-AF65-F5344CB8AC3E}">
        <p14:creationId xmlns:p14="http://schemas.microsoft.com/office/powerpoint/2010/main" val="3314238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p:txBody>
          <a:bodyPr>
            <a:normAutofit/>
          </a:bodyPr>
          <a:lstStyle/>
          <a:p>
            <a:pPr algn="just"/>
            <a:r>
              <a:rPr lang="it-IT" sz="2000" dirty="0"/>
              <a:t>Art. 79 (1) TFUE: </a:t>
            </a:r>
          </a:p>
          <a:p>
            <a:pPr algn="just"/>
            <a:endParaRPr lang="it-IT" sz="2000" dirty="0"/>
          </a:p>
          <a:p>
            <a:pPr algn="just"/>
            <a:r>
              <a:rPr lang="it-IT" sz="2000" dirty="0"/>
              <a:t>"L’Unione sviluppa una politica comune dell’immigrazione intesa ad assicurare, in ogni fase, la  gestione  efficace  dei  flussi  migratori, </a:t>
            </a:r>
          </a:p>
          <a:p>
            <a:pPr algn="just"/>
            <a:endParaRPr lang="it-IT" sz="2000" dirty="0"/>
          </a:p>
          <a:p>
            <a:pPr algn="just"/>
            <a:r>
              <a:rPr lang="it-IT" sz="2000" dirty="0"/>
              <a:t>l’equo  trattamento  dei  cittadini  dei  paesi  terzi  regolarmente  soggiornanti  negli  Stati  membri </a:t>
            </a:r>
          </a:p>
          <a:p>
            <a:pPr marL="0" indent="0" algn="just">
              <a:buNone/>
            </a:pPr>
            <a:endParaRPr lang="it-IT" sz="2000" dirty="0"/>
          </a:p>
          <a:p>
            <a:pPr algn="just"/>
            <a:r>
              <a:rPr lang="it-IT" sz="2000" dirty="0"/>
              <a:t>e  la  prevenzione  e  il  contrasto  rafforzato  dell’immigrazione  illegale  della  tratta  degli  esseri  umani"</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13</a:t>
            </a:fld>
            <a:endParaRPr lang="it-IT"/>
          </a:p>
        </p:txBody>
      </p:sp>
    </p:spTree>
    <p:extLst>
      <p:ext uri="{BB962C8B-B14F-4D97-AF65-F5344CB8AC3E}">
        <p14:creationId xmlns:p14="http://schemas.microsoft.com/office/powerpoint/2010/main" val="1231539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p:txBody>
          <a:bodyPr>
            <a:normAutofit/>
          </a:bodyPr>
          <a:lstStyle/>
          <a:p>
            <a:pPr algn="just"/>
            <a:r>
              <a:rPr lang="it-IT" sz="2400" b="1" u="sng" dirty="0"/>
              <a:t>Immigrazione regolare</a:t>
            </a:r>
            <a:r>
              <a:rPr lang="it-IT" sz="2400" dirty="0"/>
              <a:t>: spetta all'UE la competenza di definire le condizioni di ingresso e soggiorno dei cittadini di paesi terzi che entrano e soggiornano legalmente in uno degli Stati membri, anche per quanto concerne il ricongiungimento familiare.</a:t>
            </a:r>
          </a:p>
          <a:p>
            <a:pPr algn="just"/>
            <a:endParaRPr lang="it-IT" sz="2400" dirty="0"/>
          </a:p>
          <a:p>
            <a:pPr algn="just"/>
            <a:r>
              <a:rPr lang="it-IT" sz="2400" dirty="0"/>
              <a:t> Gli Stati membri conservano la facoltà di stabilire i volumi di ammissione per le persone provenienti da paesi terzi in cerca di lavoro</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14</a:t>
            </a:fld>
            <a:endParaRPr lang="it-IT"/>
          </a:p>
        </p:txBody>
      </p:sp>
    </p:spTree>
    <p:extLst>
      <p:ext uri="{BB962C8B-B14F-4D97-AF65-F5344CB8AC3E}">
        <p14:creationId xmlns:p14="http://schemas.microsoft.com/office/powerpoint/2010/main" val="2619863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p:txBody>
          <a:bodyPr>
            <a:normAutofit/>
          </a:bodyPr>
          <a:lstStyle/>
          <a:p>
            <a:pPr algn="just"/>
            <a:r>
              <a:rPr lang="it-IT" sz="2000" b="1" u="sng" dirty="0"/>
              <a:t>Integrazione:</a:t>
            </a:r>
            <a:r>
              <a:rPr lang="it-IT" sz="2000" dirty="0"/>
              <a:t> l'UE può fornire incentivi e sostegno a favore di misure adottate dagli Stati membri al fine di promuovere l'integrazione di cittadini di paesi terzi che vi risiedono legalmente; tuttavia, il diritto dell'UE non prevede alcuna armonizzazione degli ordinamenti e delle regolamentazioni degli Stati membri.</a:t>
            </a:r>
          </a:p>
          <a:p>
            <a:pPr algn="just"/>
            <a:endParaRPr lang="it-IT" sz="2000" dirty="0"/>
          </a:p>
          <a:p>
            <a:pPr algn="just"/>
            <a:endParaRPr lang="it-IT" sz="2000" dirty="0"/>
          </a:p>
          <a:p>
            <a:pPr algn="just"/>
            <a:r>
              <a:rPr lang="it-IT" sz="2000" b="1" u="sng" dirty="0"/>
              <a:t>Lotta all'immigrazione irregolare</a:t>
            </a:r>
            <a:r>
              <a:rPr lang="it-IT" sz="2000" dirty="0"/>
              <a:t>: l'UE è tenuta a prevenire e a ridurre l'immigrazione irregolare, in particolare attraverso un'efficace politica di rimpatrio, nel rispetto dei diritti fondamentali.</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15</a:t>
            </a:fld>
            <a:endParaRPr lang="it-IT"/>
          </a:p>
        </p:txBody>
      </p:sp>
    </p:spTree>
    <p:extLst>
      <p:ext uri="{BB962C8B-B14F-4D97-AF65-F5344CB8AC3E}">
        <p14:creationId xmlns:p14="http://schemas.microsoft.com/office/powerpoint/2010/main" val="2567030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 Competenze</a:t>
            </a:r>
          </a:p>
        </p:txBody>
      </p:sp>
      <p:sp>
        <p:nvSpPr>
          <p:cNvPr id="3" name="Segnaposto contenuto 2"/>
          <p:cNvSpPr>
            <a:spLocks noGrp="1"/>
          </p:cNvSpPr>
          <p:nvPr>
            <p:ph idx="1"/>
          </p:nvPr>
        </p:nvSpPr>
        <p:spPr>
          <a:xfrm>
            <a:off x="419100" y="1536970"/>
            <a:ext cx="11222038" cy="4520930"/>
          </a:xfrm>
        </p:spPr>
        <p:txBody>
          <a:bodyPr/>
          <a:lstStyle/>
          <a:p>
            <a:pPr algn="just"/>
            <a:r>
              <a:rPr lang="it-IT" b="1" u="sng" dirty="0"/>
              <a:t>Accordi di riammissione</a:t>
            </a:r>
            <a:r>
              <a:rPr lang="it-IT" dirty="0"/>
              <a:t>: l'UE ha la competenza di stipulare accordi con paesi terzi ai fini della riammissione nel paese di origine o di provenienza di cittadini di paesi terzi che non soddisfano o non soddisfano più le condizioni di ingresso, presenza o soggiorno in uno degli Stati membri.</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16</a:t>
            </a:fld>
            <a:endParaRPr lang="it-IT"/>
          </a:p>
        </p:txBody>
      </p:sp>
    </p:spTree>
    <p:extLst>
      <p:ext uri="{BB962C8B-B14F-4D97-AF65-F5344CB8AC3E}">
        <p14:creationId xmlns:p14="http://schemas.microsoft.com/office/powerpoint/2010/main" val="2578874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B. Obiettivi</a:t>
            </a:r>
          </a:p>
        </p:txBody>
      </p:sp>
      <p:sp>
        <p:nvSpPr>
          <p:cNvPr id="3" name="Segnaposto contenuto 2"/>
          <p:cNvSpPr>
            <a:spLocks noGrp="1"/>
          </p:cNvSpPr>
          <p:nvPr>
            <p:ph idx="1"/>
          </p:nvPr>
        </p:nvSpPr>
        <p:spPr/>
        <p:txBody>
          <a:bodyPr>
            <a:normAutofit fontScale="70000" lnSpcReduction="20000"/>
          </a:bodyPr>
          <a:lstStyle/>
          <a:p>
            <a:pPr algn="just"/>
            <a:r>
              <a:rPr lang="it-IT" b="1" u="sng" dirty="0"/>
              <a:t>Definizione di un approccio equilibrato in materia d'immigrazione</a:t>
            </a:r>
            <a:r>
              <a:rPr lang="it-IT" dirty="0"/>
              <a:t>;</a:t>
            </a:r>
          </a:p>
          <a:p>
            <a:pPr algn="just"/>
            <a:r>
              <a:rPr lang="it-IT" dirty="0"/>
              <a:t>La corretta gestione dei flussi migratori comporta la garanzia di un trattamento equo dei cittadini di paesi terzi che soggiornano legalmente negli Stati membri, il rafforzamento delle misure per contrastare l'immigrazione irregolare, compresi la tratta e il traffico, e la promozione di una maggiore cooperazione con i paesi terzi in tutti i settori. </a:t>
            </a:r>
          </a:p>
          <a:p>
            <a:pPr algn="just"/>
            <a:r>
              <a:rPr lang="it-IT" dirty="0"/>
              <a:t>L'UE mira a sviluppare un livello uniforme di diritti e doveri per gli immigrati regolari, paragonabile a quello dei cittadini dell'UE.</a:t>
            </a:r>
          </a:p>
          <a:p>
            <a:pPr algn="just"/>
            <a:endParaRPr lang="it-IT" dirty="0"/>
          </a:p>
          <a:p>
            <a:pPr algn="just"/>
            <a:r>
              <a:rPr lang="it-IT" b="1" u="sng" dirty="0"/>
              <a:t>Principio di solidarietà</a:t>
            </a:r>
            <a:r>
              <a:rPr lang="it-IT" dirty="0"/>
              <a:t>: in base al trattato di Lisbona, le politiche in materia di immigrazione sono governate dal principio di solidarietà e di equa ripartizione della responsabilità tra gli Stati membri, anche sul piano finanziario (articolo 80 TFUE).</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17</a:t>
            </a:fld>
            <a:endParaRPr lang="it-IT"/>
          </a:p>
        </p:txBody>
      </p:sp>
    </p:spTree>
    <p:extLst>
      <p:ext uri="{BB962C8B-B14F-4D97-AF65-F5344CB8AC3E}">
        <p14:creationId xmlns:p14="http://schemas.microsoft.com/office/powerpoint/2010/main" val="120421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 Fonti: Diritto derivato UE</a:t>
            </a:r>
          </a:p>
        </p:txBody>
      </p:sp>
      <p:sp>
        <p:nvSpPr>
          <p:cNvPr id="3" name="Segnaposto testo 2"/>
          <p:cNvSpPr>
            <a:spLocks noGrp="1"/>
          </p:cNvSpPr>
          <p:nvPr>
            <p:ph type="body" idx="1"/>
          </p:nvPr>
        </p:nvSpPr>
        <p:spPr>
          <a:xfrm>
            <a:off x="419101" y="2757124"/>
            <a:ext cx="11242812" cy="2894376"/>
          </a:xfrm>
        </p:spPr>
        <p:txBody>
          <a:bodyPr/>
          <a:lstStyle/>
          <a:p>
            <a:r>
              <a:rPr lang="it-IT" dirty="0"/>
              <a:t>1.C. Migrazione regolare</a:t>
            </a:r>
          </a:p>
          <a:p>
            <a:r>
              <a:rPr lang="it-IT" dirty="0"/>
              <a:t>2.C. Integrazione</a:t>
            </a:r>
          </a:p>
          <a:p>
            <a:r>
              <a:rPr lang="it-IT" dirty="0"/>
              <a:t>3.C. Immigrazione irregolare</a:t>
            </a:r>
          </a:p>
          <a:p>
            <a:pPr marL="742950" indent="-742950">
              <a:buAutoNum type="arabicPeriod"/>
            </a:pPr>
            <a:endParaRPr lang="it-IT" dirty="0"/>
          </a:p>
          <a:p>
            <a:endParaRPr lang="it-IT" dirty="0"/>
          </a:p>
        </p:txBody>
      </p:sp>
    </p:spTree>
    <p:extLst>
      <p:ext uri="{BB962C8B-B14F-4D97-AF65-F5344CB8AC3E}">
        <p14:creationId xmlns:p14="http://schemas.microsoft.com/office/powerpoint/2010/main" val="77884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C. Fonti: Diritto derivato UE</a:t>
            </a:r>
            <a:br>
              <a:rPr lang="it-IT" dirty="0"/>
            </a:br>
            <a:endParaRPr lang="it-IT" dirty="0"/>
          </a:p>
        </p:txBody>
      </p:sp>
      <p:sp>
        <p:nvSpPr>
          <p:cNvPr id="3" name="Segnaposto contenuto 2"/>
          <p:cNvSpPr>
            <a:spLocks noGrp="1"/>
          </p:cNvSpPr>
          <p:nvPr>
            <p:ph idx="1"/>
          </p:nvPr>
        </p:nvSpPr>
        <p:spPr>
          <a:xfrm>
            <a:off x="419100" y="1536971"/>
            <a:ext cx="11222038" cy="4063730"/>
          </a:xfrm>
        </p:spPr>
        <p:txBody>
          <a:bodyPr>
            <a:normAutofit/>
          </a:bodyPr>
          <a:lstStyle/>
          <a:p>
            <a:pPr algn="just"/>
            <a:r>
              <a:rPr lang="it-IT" sz="2000" b="1" u="sng" dirty="0"/>
              <a:t>1. C. Migrazione regolare</a:t>
            </a:r>
          </a:p>
          <a:p>
            <a:pPr marL="0" indent="0" algn="just">
              <a:buNone/>
            </a:pPr>
            <a:endParaRPr lang="it-IT" sz="2000" b="1" u="sng" dirty="0"/>
          </a:p>
          <a:p>
            <a:pPr algn="just"/>
            <a:r>
              <a:rPr lang="it-IT" sz="2000" dirty="0"/>
              <a:t>La </a:t>
            </a:r>
            <a:r>
              <a:rPr lang="it-IT" sz="2000" i="1" dirty="0"/>
              <a:t>direttiva 2009/50/CE </a:t>
            </a:r>
            <a:r>
              <a:rPr lang="it-IT" sz="2000" dirty="0"/>
              <a:t>sulle condizioni di ingresso e soggiorno di cittadini di paesi terzi che intendano svolgere </a:t>
            </a:r>
            <a:r>
              <a:rPr lang="it-IT" sz="2000" b="1" dirty="0"/>
              <a:t>lavori altamente qualificati </a:t>
            </a:r>
            <a:r>
              <a:rPr lang="it-IT" sz="2000" dirty="0"/>
              <a:t>ha introdotto la cosiddetta «carta blu dell'UE»</a:t>
            </a:r>
          </a:p>
          <a:p>
            <a:pPr algn="just"/>
            <a:r>
              <a:rPr lang="it-IT" sz="2000" dirty="0"/>
              <a:t>La </a:t>
            </a:r>
            <a:r>
              <a:rPr lang="it-IT" sz="2000" i="1" dirty="0"/>
              <a:t>direttiva 2011/98/UE </a:t>
            </a:r>
            <a:r>
              <a:rPr lang="it-IT" sz="2000" dirty="0"/>
              <a:t>sul </a:t>
            </a:r>
            <a:r>
              <a:rPr lang="it-IT" sz="2000" b="1" dirty="0"/>
              <a:t>permesso unico </a:t>
            </a:r>
            <a:r>
              <a:rPr lang="it-IT" sz="2000" dirty="0"/>
              <a:t>definisce una procedura comune e semplificata per i cittadini di paesi terzi che presentano domanda di permesso di soggiorno e di lavoro in uno Stato membro e stabilisce un insieme comune di diritti per gli immigrati regolari. </a:t>
            </a:r>
          </a:p>
          <a:p>
            <a:pPr algn="just"/>
            <a:r>
              <a:rPr lang="it-IT" sz="2000" dirty="0"/>
              <a:t>La </a:t>
            </a:r>
            <a:r>
              <a:rPr lang="it-IT" sz="2000" i="1" dirty="0"/>
              <a:t>direttiva 2014/36/UE</a:t>
            </a:r>
            <a:r>
              <a:rPr lang="it-IT" sz="2000" dirty="0"/>
              <a:t> disciplina le condizioni di ingresso e soggiorno dei cittadini di paesi terzi per motivi di impiego in qualità di </a:t>
            </a:r>
            <a:r>
              <a:rPr lang="it-IT" sz="2000" b="1" dirty="0"/>
              <a:t>lavoratori stagionali</a:t>
            </a:r>
            <a:r>
              <a:rPr lang="it-IT" sz="2000" dirty="0"/>
              <a:t>. </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19</a:t>
            </a:fld>
            <a:endParaRPr lang="it-IT"/>
          </a:p>
        </p:txBody>
      </p:sp>
    </p:spTree>
    <p:extLst>
      <p:ext uri="{BB962C8B-B14F-4D97-AF65-F5344CB8AC3E}">
        <p14:creationId xmlns:p14="http://schemas.microsoft.com/office/powerpoint/2010/main" val="14178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a:xfrm>
            <a:off x="419100" y="365126"/>
            <a:ext cx="10934700" cy="925056"/>
          </a:xfrm>
        </p:spPr>
        <p:txBody>
          <a:bodyPr/>
          <a:lstStyle/>
          <a:p>
            <a:r>
              <a:rPr lang="it-IT" b="1" dirty="0">
                <a:solidFill>
                  <a:srgbClr val="FF0000"/>
                </a:solidFill>
              </a:rPr>
              <a:t>A. Fonti e competenza in materia migratoria</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r>
              <a:rPr lang="it-IT" altLang="it-IT" sz="2800" dirty="0">
                <a:solidFill>
                  <a:schemeClr val="tx1">
                    <a:lumMod val="85000"/>
                    <a:lumOff val="15000"/>
                  </a:schemeClr>
                </a:solidFill>
                <a:latin typeface="Calibri" panose="020F0502020204030204" pitchFamily="34" charset="0"/>
                <a:cs typeface="Calibri" panose="020F0502020204030204" pitchFamily="34" charset="0"/>
              </a:rPr>
              <a:t>Competenze UE sull’ingresso e il soggiorno negli SM di cittadini di Stati terzi </a:t>
            </a:r>
            <a:r>
              <a:rPr lang="it-IT" altLang="it-IT" sz="2400" dirty="0">
                <a:solidFill>
                  <a:schemeClr val="tx1">
                    <a:lumMod val="85000"/>
                    <a:lumOff val="15000"/>
                  </a:schemeClr>
                </a:solidFill>
                <a:latin typeface="Calibri" panose="020F0502020204030204" pitchFamily="34" charset="0"/>
                <a:cs typeface="Calibri" panose="020F0502020204030204" pitchFamily="34" charset="0"/>
              </a:rPr>
              <a:t>(«stranieri»)</a:t>
            </a:r>
          </a:p>
          <a:p>
            <a:pPr lvl="1">
              <a:buFont typeface="Wingdings" pitchFamily="2" charset="2"/>
              <a:buChar char="Ø"/>
            </a:pPr>
            <a:r>
              <a:rPr lang="it-IT" altLang="it-IT" dirty="0">
                <a:solidFill>
                  <a:schemeClr val="tx1">
                    <a:lumMod val="85000"/>
                    <a:lumOff val="15000"/>
                  </a:schemeClr>
                </a:solidFill>
                <a:latin typeface="Calibri" panose="020F0502020204030204" pitchFamily="34" charset="0"/>
                <a:cs typeface="Calibri" panose="020F0502020204030204" pitchFamily="34" charset="0"/>
              </a:rPr>
              <a:t>Politica comune in materia di asilo, protezione sussidiaria e protezione temporanea (art. 78 TFUE)</a:t>
            </a:r>
          </a:p>
          <a:p>
            <a:pPr lvl="1">
              <a:buFont typeface="Wingdings" pitchFamily="2" charset="2"/>
              <a:buChar char="Ø"/>
            </a:pPr>
            <a:r>
              <a:rPr lang="it-IT" altLang="it-IT" dirty="0">
                <a:solidFill>
                  <a:schemeClr val="tx1">
                    <a:lumMod val="85000"/>
                    <a:lumOff val="15000"/>
                  </a:schemeClr>
                </a:solidFill>
                <a:latin typeface="Calibri" panose="020F0502020204030204" pitchFamily="34" charset="0"/>
                <a:cs typeface="Calibri" panose="020F0502020204030204" pitchFamily="34" charset="0"/>
              </a:rPr>
              <a:t>Politica comune dell’immigrazione (art.79 TFUE)</a:t>
            </a:r>
          </a:p>
          <a:p>
            <a:r>
              <a:rPr lang="it-IT" altLang="it-IT" sz="3200" dirty="0">
                <a:solidFill>
                  <a:schemeClr val="tx1">
                    <a:lumMod val="85000"/>
                    <a:lumOff val="15000"/>
                  </a:schemeClr>
                </a:solidFill>
                <a:latin typeface="Calibri" panose="020F0502020204030204" pitchFamily="34" charset="0"/>
                <a:cs typeface="Calibri" panose="020F0502020204030204" pitchFamily="34" charset="0"/>
              </a:rPr>
              <a:t>NON si tratta di competenze esclusive</a:t>
            </a:r>
          </a:p>
          <a:p>
            <a:r>
              <a:rPr lang="it-IT" altLang="it-IT" sz="2400" dirty="0">
                <a:solidFill>
                  <a:schemeClr val="tx1">
                    <a:lumMod val="85000"/>
                    <a:lumOff val="15000"/>
                  </a:schemeClr>
                </a:solidFill>
                <a:latin typeface="Calibri" panose="020F0502020204030204" pitchFamily="34" charset="0"/>
                <a:cs typeface="Calibri" panose="020F0502020204030204" pitchFamily="34" charset="0"/>
              </a:rPr>
              <a:t>Gli SM conservano la competenza a occuparsi delle regole di ingresso e soggiorno di stranieri, purché compatibili</a:t>
            </a:r>
          </a:p>
          <a:p>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7767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100" y="365125"/>
            <a:ext cx="11222038" cy="688975"/>
          </a:xfrm>
        </p:spPr>
        <p:txBody>
          <a:bodyPr/>
          <a:lstStyle/>
          <a:p>
            <a:r>
              <a:rPr lang="it-IT" dirty="0">
                <a:solidFill>
                  <a:srgbClr val="FF0000"/>
                </a:solidFill>
              </a:rPr>
              <a:t>C. Fonti: Diritto derivato UE</a:t>
            </a:r>
          </a:p>
        </p:txBody>
      </p:sp>
      <p:sp>
        <p:nvSpPr>
          <p:cNvPr id="3" name="Segnaposto contenuto 2"/>
          <p:cNvSpPr>
            <a:spLocks noGrp="1"/>
          </p:cNvSpPr>
          <p:nvPr>
            <p:ph idx="1"/>
          </p:nvPr>
        </p:nvSpPr>
        <p:spPr>
          <a:xfrm>
            <a:off x="419100" y="1143000"/>
            <a:ext cx="11222038" cy="4733925"/>
          </a:xfrm>
        </p:spPr>
        <p:txBody>
          <a:bodyPr>
            <a:normAutofit/>
          </a:bodyPr>
          <a:lstStyle/>
          <a:p>
            <a:pPr algn="just"/>
            <a:r>
              <a:rPr lang="it-IT" sz="2000" dirty="0"/>
              <a:t>La </a:t>
            </a:r>
            <a:r>
              <a:rPr lang="it-IT" sz="2000" i="1" dirty="0"/>
              <a:t>direttiva 2014/66/UE</a:t>
            </a:r>
            <a:r>
              <a:rPr lang="it-IT" sz="2000" dirty="0"/>
              <a:t>, adottata il 15 maggio 2014, stabilisce le condizioni di ingresso e soggiorno di cittadini di paesi terzi nell'ambito di </a:t>
            </a:r>
            <a:r>
              <a:rPr lang="it-IT" sz="2000" b="1" dirty="0"/>
              <a:t>trasferimenti intra-societari</a:t>
            </a:r>
            <a:r>
              <a:rPr lang="it-IT" sz="2000" dirty="0"/>
              <a:t>. </a:t>
            </a:r>
          </a:p>
          <a:p>
            <a:pPr algn="just"/>
            <a:r>
              <a:rPr lang="it-IT" sz="2000" dirty="0"/>
              <a:t>La </a:t>
            </a:r>
            <a:r>
              <a:rPr lang="it-IT" sz="2000" i="1" dirty="0"/>
              <a:t>direttiva (UE) 2016/801 </a:t>
            </a:r>
            <a:r>
              <a:rPr lang="it-IT" sz="2000" dirty="0"/>
              <a:t>relativa alle condizioni di </a:t>
            </a:r>
            <a:r>
              <a:rPr lang="it-IT" sz="2000" b="1" dirty="0"/>
              <a:t>ingresso e soggiorno </a:t>
            </a:r>
            <a:r>
              <a:rPr lang="it-IT" sz="2000" dirty="0"/>
              <a:t>dei cittadini di paesi terzi </a:t>
            </a:r>
            <a:r>
              <a:rPr lang="it-IT" sz="2000" b="1" dirty="0"/>
              <a:t>per motivi di ricerca</a:t>
            </a:r>
            <a:r>
              <a:rPr lang="it-IT" sz="2000" dirty="0"/>
              <a:t>, studio, tirocinio, volontariato, programmi di scambio di alunni o progetti educativi, e collocamento alla pari </a:t>
            </a:r>
          </a:p>
          <a:p>
            <a:pPr algn="just"/>
            <a:r>
              <a:rPr lang="it-IT" sz="2000" dirty="0"/>
              <a:t>La </a:t>
            </a:r>
            <a:r>
              <a:rPr lang="it-IT" sz="2000" i="1" dirty="0"/>
              <a:t>direttiva 2003/109/CE </a:t>
            </a:r>
            <a:r>
              <a:rPr lang="it-IT" sz="2000" dirty="0"/>
              <a:t>del Consiglio sullo </a:t>
            </a:r>
            <a:r>
              <a:rPr lang="it-IT" sz="2000" b="1" dirty="0"/>
              <a:t>status dei cittadini di paesi terzi che siano soggiornanti di lungo periodo nell'Unione europea </a:t>
            </a:r>
            <a:r>
              <a:rPr lang="it-IT" sz="2000" dirty="0"/>
              <a:t>è ancora disciplinato dalla, modificata nel 2011 per estendere l'ambito di applicazione ai rifugiati e ad altri beneficiari di protezione internazionale.</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20</a:t>
            </a:fld>
            <a:endParaRPr lang="it-IT"/>
          </a:p>
        </p:txBody>
      </p:sp>
    </p:spTree>
    <p:extLst>
      <p:ext uri="{BB962C8B-B14F-4D97-AF65-F5344CB8AC3E}">
        <p14:creationId xmlns:p14="http://schemas.microsoft.com/office/powerpoint/2010/main" val="1077554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C. Fonti: Diritto derivato UE</a:t>
            </a:r>
          </a:p>
        </p:txBody>
      </p:sp>
      <p:sp>
        <p:nvSpPr>
          <p:cNvPr id="3" name="Segnaposto contenuto 2"/>
          <p:cNvSpPr>
            <a:spLocks noGrp="1"/>
          </p:cNvSpPr>
          <p:nvPr>
            <p:ph idx="1"/>
          </p:nvPr>
        </p:nvSpPr>
        <p:spPr>
          <a:xfrm>
            <a:off x="419100" y="1079500"/>
            <a:ext cx="11222038" cy="4797425"/>
          </a:xfrm>
        </p:spPr>
        <p:txBody>
          <a:bodyPr>
            <a:normAutofit/>
          </a:bodyPr>
          <a:lstStyle/>
          <a:p>
            <a:r>
              <a:rPr lang="it-IT" sz="2000" b="1" u="sng" dirty="0"/>
              <a:t>2.C. Integrazione</a:t>
            </a:r>
          </a:p>
          <a:p>
            <a:pPr algn="just"/>
            <a:r>
              <a:rPr lang="it-IT" sz="2000" dirty="0"/>
              <a:t>La </a:t>
            </a:r>
            <a:r>
              <a:rPr lang="it-IT" sz="2000" i="1" dirty="0"/>
              <a:t>direttiva 2003/86/CE </a:t>
            </a:r>
            <a:r>
              <a:rPr lang="it-IT" sz="2000" dirty="0"/>
              <a:t>del Consiglio reca disposizioni concernenti il diritto al ricongiungimento familiare che non si limitano al diritto al rispetto della vita privata e familiare di cui all'articolo 8 della CEDU. </a:t>
            </a:r>
          </a:p>
          <a:p>
            <a:pPr algn="just"/>
            <a:r>
              <a:rPr lang="it-IT" sz="2000" dirty="0"/>
              <a:t>La competenza dell'UE nel campo dell'integrazione è limitata.</a:t>
            </a:r>
          </a:p>
          <a:p>
            <a:pPr algn="just"/>
            <a:r>
              <a:rPr lang="it-IT" sz="2000" dirty="0"/>
              <a:t>Gli strumenti di finanziamento specializzati a sostegno delle politiche nazionali di integrazione si basano sul Fondo Asilo, migrazione e integrazione (AMIF) e sul Fondo sociale europeo (FSE)</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21</a:t>
            </a:fld>
            <a:endParaRPr lang="it-IT"/>
          </a:p>
        </p:txBody>
      </p:sp>
    </p:spTree>
    <p:extLst>
      <p:ext uri="{BB962C8B-B14F-4D97-AF65-F5344CB8AC3E}">
        <p14:creationId xmlns:p14="http://schemas.microsoft.com/office/powerpoint/2010/main" val="1114699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C. Fonti: Diritto derivato UE</a:t>
            </a:r>
          </a:p>
        </p:txBody>
      </p:sp>
      <p:sp>
        <p:nvSpPr>
          <p:cNvPr id="3" name="Segnaposto contenuto 2"/>
          <p:cNvSpPr>
            <a:spLocks noGrp="1"/>
          </p:cNvSpPr>
          <p:nvPr>
            <p:ph idx="1"/>
          </p:nvPr>
        </p:nvSpPr>
        <p:spPr>
          <a:xfrm>
            <a:off x="736600" y="1536970"/>
            <a:ext cx="11222038" cy="4339955"/>
          </a:xfrm>
        </p:spPr>
        <p:txBody>
          <a:bodyPr>
            <a:normAutofit/>
          </a:bodyPr>
          <a:lstStyle/>
          <a:p>
            <a:r>
              <a:rPr lang="it-IT" sz="2000" b="1" u="sng" dirty="0"/>
              <a:t>3.C. Immigrazione irregolare</a:t>
            </a:r>
          </a:p>
          <a:p>
            <a:pPr algn="just"/>
            <a:r>
              <a:rPr lang="it-IT" sz="2000" dirty="0"/>
              <a:t>La </a:t>
            </a:r>
            <a:r>
              <a:rPr lang="it-IT" sz="2000" i="1" dirty="0"/>
              <a:t>direttiva 2002/90/CE </a:t>
            </a:r>
            <a:r>
              <a:rPr lang="it-IT" sz="2000" dirty="0"/>
              <a:t>del Consiglio volta a stabilire una definizione comune del reato di favoreggiamento dell'ingresso, del transito e del soggiorno illegali </a:t>
            </a:r>
          </a:p>
          <a:p>
            <a:pPr algn="just"/>
            <a:r>
              <a:rPr lang="it-IT" sz="2000" dirty="0"/>
              <a:t>e la </a:t>
            </a:r>
            <a:r>
              <a:rPr lang="it-IT" sz="2000" i="1" dirty="0"/>
              <a:t>decisione quadro 2002/946/GAI</a:t>
            </a:r>
            <a:r>
              <a:rPr lang="it-IT" sz="2000" dirty="0"/>
              <a:t>, che stabilisce sanzioni penali per tali attività.</a:t>
            </a:r>
          </a:p>
          <a:p>
            <a:pPr algn="just"/>
            <a:r>
              <a:rPr lang="it-IT" sz="2000" dirty="0"/>
              <a:t>La </a:t>
            </a:r>
            <a:r>
              <a:rPr lang="it-IT" sz="2000" i="1" dirty="0"/>
              <a:t>direttiva 2011/36/UE </a:t>
            </a:r>
            <a:r>
              <a:rPr lang="it-IT" sz="2000" dirty="0"/>
              <a:t>concernente la prevenzione e la repressione della tratta di esseri umani e la protezione delle vittime. </a:t>
            </a:r>
          </a:p>
          <a:p>
            <a:pPr algn="just"/>
            <a:r>
              <a:rPr lang="it-IT" sz="2000" dirty="0"/>
              <a:t>La </a:t>
            </a:r>
            <a:r>
              <a:rPr lang="it-IT" sz="2000" i="1" dirty="0"/>
              <a:t>direttiva 2004/81/CE </a:t>
            </a:r>
            <a:r>
              <a:rPr lang="it-IT" sz="2000" dirty="0"/>
              <a:t>del Consiglio che prevede il rilascio di un titolo di soggiorno alle persone vittime della tratta o del traffico di esseri umani che cooperino con le autorità competenti </a:t>
            </a:r>
          </a:p>
        </p:txBody>
      </p:sp>
      <p:sp>
        <p:nvSpPr>
          <p:cNvPr id="4" name="Segnaposto data 3"/>
          <p:cNvSpPr>
            <a:spLocks noGrp="1"/>
          </p:cNvSpPr>
          <p:nvPr>
            <p:ph type="dt" sz="half" idx="10"/>
          </p:nvPr>
        </p:nvSpPr>
        <p:spPr/>
        <p:txBody>
          <a:bodyPr/>
          <a:lstStyle/>
          <a:p>
            <a:fld id="{2721728E-09D1-294C-815A-88BEBB89DB06}" type="datetime4">
              <a:rPr lang="it-IT" smtClean="0"/>
              <a:t>12 febbraio 2024</a:t>
            </a:fld>
            <a:endParaRPr lang="it-IT"/>
          </a:p>
        </p:txBody>
      </p:sp>
      <p:sp>
        <p:nvSpPr>
          <p:cNvPr id="5" name="Segnaposto piè di pagina 4"/>
          <p:cNvSpPr>
            <a:spLocks noGrp="1"/>
          </p:cNvSpPr>
          <p:nvPr>
            <p:ph type="ftr" sz="quarter" idx="11"/>
          </p:nvPr>
        </p:nvSpPr>
        <p:spPr/>
        <p:txBody>
          <a:bodyPr/>
          <a:lstStyle/>
          <a:p>
            <a:r>
              <a:rPr lang="it-IT"/>
              <a:t>Titolo della Presentazione/Sezione</a:t>
            </a:r>
          </a:p>
        </p:txBody>
      </p:sp>
      <p:sp>
        <p:nvSpPr>
          <p:cNvPr id="6" name="Segnaposto numero diapositiva 5"/>
          <p:cNvSpPr>
            <a:spLocks noGrp="1"/>
          </p:cNvSpPr>
          <p:nvPr>
            <p:ph type="sldNum" sz="quarter" idx="12"/>
          </p:nvPr>
        </p:nvSpPr>
        <p:spPr/>
        <p:txBody>
          <a:bodyPr/>
          <a:lstStyle/>
          <a:p>
            <a:fld id="{DD589A36-170F-7348-BCDB-23CF9D860473}" type="slidenum">
              <a:rPr lang="it-IT" smtClean="0"/>
              <a:t>22</a:t>
            </a:fld>
            <a:endParaRPr lang="it-IT"/>
          </a:p>
        </p:txBody>
      </p:sp>
    </p:spTree>
    <p:extLst>
      <p:ext uri="{BB962C8B-B14F-4D97-AF65-F5344CB8AC3E}">
        <p14:creationId xmlns:p14="http://schemas.microsoft.com/office/powerpoint/2010/main" val="2748315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Protezione internazionali</a:t>
            </a:r>
          </a:p>
        </p:txBody>
      </p:sp>
      <p:sp>
        <p:nvSpPr>
          <p:cNvPr id="2" name="Segnaposto contenuto 1">
            <a:extLst>
              <a:ext uri="{FF2B5EF4-FFF2-40B4-BE49-F238E27FC236}">
                <a16:creationId xmlns:a16="http://schemas.microsoft.com/office/drawing/2014/main" id="{4E4D83F5-5ADC-83FD-7E16-F78685A427FB}"/>
              </a:ext>
            </a:extLst>
          </p:cNvPr>
          <p:cNvSpPr>
            <a:spLocks noGrp="1"/>
          </p:cNvSpPr>
          <p:nvPr>
            <p:ph sz="half" idx="1"/>
          </p:nvPr>
        </p:nvSpPr>
        <p:spPr>
          <a:xfrm>
            <a:off x="838200" y="1690688"/>
            <a:ext cx="5181600" cy="4486275"/>
          </a:xfrm>
        </p:spPr>
        <p:txBody>
          <a:bodyPr>
            <a:normAutofit fontScale="47500" lnSpcReduction="20000"/>
          </a:bodyPr>
          <a:lstStyle/>
          <a:p>
            <a:r>
              <a:rPr lang="it-IT" altLang="it-IT" sz="3800" b="1" dirty="0">
                <a:solidFill>
                  <a:srgbClr val="00B050"/>
                </a:solidFill>
                <a:latin typeface="Calibri" panose="020F0502020204030204" pitchFamily="34" charset="0"/>
                <a:cs typeface="Calibri" panose="020F0502020204030204" pitchFamily="34" charset="0"/>
              </a:rPr>
              <a:t>Lo Status di rifugiato</a:t>
            </a:r>
          </a:p>
          <a:p>
            <a:r>
              <a:rPr lang="it-IT" altLang="it-IT" sz="5100" dirty="0">
                <a:solidFill>
                  <a:schemeClr val="tx1">
                    <a:lumMod val="85000"/>
                    <a:lumOff val="15000"/>
                  </a:schemeClr>
                </a:solidFill>
                <a:latin typeface="Calibri" panose="020F0502020204030204" pitchFamily="34" charset="0"/>
                <a:cs typeface="Calibri" panose="020F0502020204030204" pitchFamily="34" charset="0"/>
              </a:rPr>
              <a:t>Ancoraggio: Convenzione di Ginevra 1951</a:t>
            </a:r>
          </a:p>
          <a:p>
            <a:pPr lvl="1">
              <a:buFont typeface="Arial" charset="0"/>
              <a:buChar char="•"/>
              <a:defRPr/>
            </a:pP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Timore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fondato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persecuzione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nel</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Paese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origine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Ragioni</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razza</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religione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nazionalità</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opinioni</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politiche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o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appartenenza</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 un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particolare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gruppo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sociale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a:t>
            </a:r>
          </a:p>
          <a:p>
            <a:pPr lvl="1">
              <a:buFont typeface="Arial" charset="0"/>
              <a:buChar char="•"/>
              <a:defRPr/>
            </a:pP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L’ordinamento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dello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Stato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origine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non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è</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in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grado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proteggere</a:t>
            </a:r>
            <a:endParaRPr lang="en-US" altLang="it-IT" sz="5100" dirty="0">
              <a:solidFill>
                <a:schemeClr val="tx1">
                  <a:lumMod val="85000"/>
                  <a:lumOff val="15000"/>
                </a:schemeClr>
              </a:solidFill>
              <a:latin typeface="Calibri" panose="020F0502020204030204" pitchFamily="34" charset="0"/>
              <a:cs typeface="Calibri" panose="020F0502020204030204" pitchFamily="34" charset="0"/>
            </a:endParaRPr>
          </a:p>
          <a:p>
            <a:pPr marL="1028700" lvl="1" indent="-457200">
              <a:defRPr/>
            </a:pP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Rischio</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individualizzato</a:t>
            </a:r>
            <a:endParaRPr lang="en-US" altLang="it-IT" sz="5100" dirty="0">
              <a:solidFill>
                <a:schemeClr val="tx1">
                  <a:lumMod val="85000"/>
                  <a:lumOff val="15000"/>
                </a:schemeClr>
              </a:solidFill>
              <a:latin typeface="Calibri" panose="020F0502020204030204" pitchFamily="34" charset="0"/>
              <a:cs typeface="Calibri" panose="020F0502020204030204" pitchFamily="34" charset="0"/>
            </a:endParaRPr>
          </a:p>
          <a:p>
            <a:pPr marL="1028700" lvl="1" indent="-457200">
              <a:defRPr/>
            </a:pP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Cause di </a:t>
            </a:r>
            <a:r>
              <a:rPr lang="en-US" altLang="it-IT" sz="5100" dirty="0" err="1">
                <a:solidFill>
                  <a:schemeClr val="tx1">
                    <a:lumMod val="85000"/>
                    <a:lumOff val="15000"/>
                  </a:schemeClr>
                </a:solidFill>
                <a:latin typeface="Calibri" panose="020F0502020204030204" pitchFamily="34" charset="0"/>
                <a:cs typeface="Calibri" panose="020F0502020204030204" pitchFamily="34" charset="0"/>
              </a:rPr>
              <a:t>esclusione</a:t>
            </a:r>
            <a:r>
              <a:rPr lang="en-US" altLang="it-IT" sz="5100" dirty="0">
                <a:solidFill>
                  <a:schemeClr val="tx1">
                    <a:lumMod val="85000"/>
                    <a:lumOff val="15000"/>
                  </a:schemeClr>
                </a:solidFill>
                <a:latin typeface="Calibri" panose="020F0502020204030204" pitchFamily="34" charset="0"/>
                <a:cs typeface="Calibri" panose="020F0502020204030204" pitchFamily="34" charset="0"/>
              </a:rPr>
              <a:t> (ma…)</a:t>
            </a:r>
          </a:p>
          <a:p>
            <a:endParaRPr lang="it-IT" altLang="it-IT" dirty="0"/>
          </a:p>
          <a:p>
            <a:endParaRPr lang="it-IT" dirty="0"/>
          </a:p>
        </p:txBody>
      </p:sp>
      <p:sp>
        <p:nvSpPr>
          <p:cNvPr id="3" name="Segnaposto contenuto 2">
            <a:extLst>
              <a:ext uri="{FF2B5EF4-FFF2-40B4-BE49-F238E27FC236}">
                <a16:creationId xmlns:a16="http://schemas.microsoft.com/office/drawing/2014/main" id="{CCBD23D0-ED5D-B716-888E-FC8A1BCB1098}"/>
              </a:ext>
            </a:extLst>
          </p:cNvPr>
          <p:cNvSpPr>
            <a:spLocks noGrp="1"/>
          </p:cNvSpPr>
          <p:nvPr>
            <p:ph sz="half" idx="2"/>
          </p:nvPr>
        </p:nvSpPr>
        <p:spPr>
          <a:xfrm>
            <a:off x="6172200" y="1690688"/>
            <a:ext cx="5181600" cy="4486275"/>
          </a:xfrm>
        </p:spPr>
        <p:txBody>
          <a:bodyPr>
            <a:normAutofit fontScale="47500" lnSpcReduction="20000"/>
          </a:bodyPr>
          <a:lstStyle/>
          <a:p>
            <a:r>
              <a:rPr lang="it-IT" altLang="it-IT" sz="3300" b="1" dirty="0">
                <a:solidFill>
                  <a:srgbClr val="00B050"/>
                </a:solidFill>
              </a:rPr>
              <a:t>Protezione sussidiaria</a:t>
            </a:r>
          </a:p>
          <a:p>
            <a:r>
              <a:rPr lang="it-IT" altLang="it-IT" sz="3300" dirty="0">
                <a:solidFill>
                  <a:schemeClr val="tx1">
                    <a:lumMod val="95000"/>
                    <a:lumOff val="5000"/>
                  </a:schemeClr>
                </a:solidFill>
              </a:rPr>
              <a:t>Invenzione UE, con radici nel diritto internazionale</a:t>
            </a:r>
          </a:p>
          <a:p>
            <a:pPr>
              <a:buFont typeface="Arial" charset="0"/>
              <a:buChar char="•"/>
              <a:defRPr/>
            </a:pPr>
            <a:r>
              <a:rPr lang="en-US" altLang="it-IT" sz="3300" dirty="0">
                <a:solidFill>
                  <a:schemeClr val="tx1">
                    <a:lumMod val="95000"/>
                    <a:lumOff val="5000"/>
                  </a:schemeClr>
                </a:solidFill>
              </a:rPr>
              <a:t>Chi non ha </a:t>
            </a:r>
            <a:r>
              <a:rPr lang="en-US" altLang="it-IT" sz="3300" dirty="0" err="1">
                <a:solidFill>
                  <a:schemeClr val="tx1">
                    <a:lumMod val="95000"/>
                    <a:lumOff val="5000"/>
                  </a:schemeClr>
                </a:solidFill>
              </a:rPr>
              <a:t>diritto</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allo</a:t>
            </a:r>
            <a:r>
              <a:rPr lang="en-US" altLang="it-IT" sz="3300" dirty="0">
                <a:solidFill>
                  <a:schemeClr val="tx1">
                    <a:lumMod val="95000"/>
                    <a:lumOff val="5000"/>
                  </a:schemeClr>
                </a:solidFill>
              </a:rPr>
              <a:t> status di </a:t>
            </a:r>
            <a:r>
              <a:rPr lang="en-US" altLang="it-IT" sz="3300" dirty="0" err="1">
                <a:solidFill>
                  <a:schemeClr val="tx1">
                    <a:lumMod val="95000"/>
                    <a:lumOff val="5000"/>
                  </a:schemeClr>
                </a:solidFill>
              </a:rPr>
              <a:t>rifugiato</a:t>
            </a:r>
            <a:r>
              <a:rPr lang="en-US" altLang="it-IT" sz="3300" dirty="0">
                <a:solidFill>
                  <a:schemeClr val="tx1">
                    <a:lumMod val="95000"/>
                    <a:lumOff val="5000"/>
                  </a:schemeClr>
                </a:solidFill>
              </a:rPr>
              <a:t> MA</a:t>
            </a:r>
          </a:p>
          <a:p>
            <a:pPr>
              <a:buFont typeface="Arial" charset="0"/>
              <a:buChar char="•"/>
              <a:defRPr/>
            </a:pP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ragioni</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sostanziali</a:t>
            </a:r>
            <a:r>
              <a:rPr lang="en-US" altLang="it-IT" sz="3300" dirty="0">
                <a:solidFill>
                  <a:schemeClr val="tx1">
                    <a:lumMod val="95000"/>
                    <a:lumOff val="5000"/>
                  </a:schemeClr>
                </a:solidFill>
              </a:rPr>
              <a:t> di </a:t>
            </a:r>
            <a:r>
              <a:rPr lang="en-US" altLang="it-IT" sz="3300" dirty="0" err="1">
                <a:solidFill>
                  <a:schemeClr val="tx1">
                    <a:lumMod val="95000"/>
                    <a:lumOff val="5000"/>
                  </a:schemeClr>
                </a:solidFill>
              </a:rPr>
              <a:t>ritenere</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che</a:t>
            </a:r>
            <a:r>
              <a:rPr lang="en-US" altLang="it-IT" sz="3300" dirty="0">
                <a:solidFill>
                  <a:schemeClr val="tx1">
                    <a:lumMod val="95000"/>
                    <a:lumOff val="5000"/>
                  </a:schemeClr>
                </a:solidFill>
              </a:rPr>
              <a:t>, se </a:t>
            </a:r>
            <a:r>
              <a:rPr lang="en-US" altLang="it-IT" sz="3300" dirty="0" err="1">
                <a:solidFill>
                  <a:schemeClr val="tx1">
                    <a:lumMod val="95000"/>
                    <a:lumOff val="5000"/>
                  </a:schemeClr>
                </a:solidFill>
              </a:rPr>
              <a:t>rinviato</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nel</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Paese</a:t>
            </a:r>
            <a:r>
              <a:rPr lang="en-US" altLang="it-IT" sz="3300" dirty="0">
                <a:solidFill>
                  <a:schemeClr val="tx1">
                    <a:lumMod val="95000"/>
                    <a:lumOff val="5000"/>
                  </a:schemeClr>
                </a:solidFill>
              </a:rPr>
              <a:t> di </a:t>
            </a:r>
            <a:r>
              <a:rPr lang="en-US" altLang="it-IT" sz="3300" dirty="0" err="1">
                <a:solidFill>
                  <a:schemeClr val="tx1">
                    <a:lumMod val="95000"/>
                    <a:lumOff val="5000"/>
                  </a:schemeClr>
                </a:solidFill>
              </a:rPr>
              <a:t>origine</a:t>
            </a:r>
            <a:r>
              <a:rPr lang="en-US" altLang="it-IT" sz="3300" dirty="0">
                <a:solidFill>
                  <a:schemeClr val="tx1">
                    <a:lumMod val="95000"/>
                    <a:lumOff val="5000"/>
                  </a:schemeClr>
                </a:solidFill>
              </a:rPr>
              <a:t>/</a:t>
            </a:r>
            <a:r>
              <a:rPr lang="en-US" altLang="it-IT" sz="3300" dirty="0" err="1">
                <a:solidFill>
                  <a:schemeClr val="tx1">
                    <a:lumMod val="95000"/>
                    <a:lumOff val="5000"/>
                  </a:schemeClr>
                </a:solidFill>
              </a:rPr>
              <a:t>precedente</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residenza</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abituale</a:t>
            </a:r>
            <a:endParaRPr lang="en-US" altLang="it-IT" sz="3300" dirty="0">
              <a:solidFill>
                <a:schemeClr val="tx1">
                  <a:lumMod val="95000"/>
                  <a:lumOff val="5000"/>
                </a:schemeClr>
              </a:solidFill>
            </a:endParaRPr>
          </a:p>
          <a:p>
            <a:pPr>
              <a:buFont typeface="Arial" charset="0"/>
              <a:buChar char="•"/>
              <a:defRPr/>
            </a:pP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sarebbe</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esposto</a:t>
            </a:r>
            <a:r>
              <a:rPr lang="en-US" altLang="it-IT" sz="3300" dirty="0">
                <a:solidFill>
                  <a:schemeClr val="tx1">
                    <a:lumMod val="95000"/>
                    <a:lumOff val="5000"/>
                  </a:schemeClr>
                </a:solidFill>
              </a:rPr>
              <a:t> a </a:t>
            </a:r>
            <a:r>
              <a:rPr lang="en-US" altLang="it-IT" sz="3300" dirty="0" err="1">
                <a:solidFill>
                  <a:schemeClr val="tx1">
                    <a:lumMod val="95000"/>
                    <a:lumOff val="5000"/>
                  </a:schemeClr>
                </a:solidFill>
              </a:rPr>
              <a:t>rischio</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reale</a:t>
            </a:r>
            <a:r>
              <a:rPr lang="en-US" altLang="it-IT" sz="3300" dirty="0">
                <a:solidFill>
                  <a:schemeClr val="tx1">
                    <a:lumMod val="95000"/>
                    <a:lumOff val="5000"/>
                  </a:schemeClr>
                </a:solidFill>
              </a:rPr>
              <a:t> di </a:t>
            </a:r>
            <a:r>
              <a:rPr lang="en-US" altLang="it-IT" sz="3300" dirty="0" err="1">
                <a:solidFill>
                  <a:schemeClr val="tx1">
                    <a:lumMod val="95000"/>
                    <a:lumOff val="5000"/>
                  </a:schemeClr>
                </a:solidFill>
              </a:rPr>
              <a:t>subire</a:t>
            </a:r>
            <a:r>
              <a:rPr lang="en-US" altLang="it-IT" sz="3300" dirty="0">
                <a:solidFill>
                  <a:schemeClr val="tx1">
                    <a:lumMod val="95000"/>
                    <a:lumOff val="5000"/>
                  </a:schemeClr>
                </a:solidFill>
              </a:rPr>
              <a:t> un</a:t>
            </a:r>
          </a:p>
          <a:p>
            <a:pPr>
              <a:buFont typeface="Arial" charset="0"/>
              <a:buChar char="•"/>
              <a:defRPr/>
            </a:pPr>
            <a:r>
              <a:rPr lang="en-US" altLang="it-IT" sz="3300" dirty="0" err="1">
                <a:solidFill>
                  <a:schemeClr val="tx1">
                    <a:lumMod val="95000"/>
                    <a:lumOff val="5000"/>
                  </a:schemeClr>
                </a:solidFill>
              </a:rPr>
              <a:t>Danno</a:t>
            </a:r>
            <a:r>
              <a:rPr lang="en-US" altLang="it-IT" sz="3300" dirty="0">
                <a:solidFill>
                  <a:schemeClr val="tx1">
                    <a:lumMod val="95000"/>
                    <a:lumOff val="5000"/>
                  </a:schemeClr>
                </a:solidFill>
              </a:rPr>
              <a:t> grave</a:t>
            </a:r>
          </a:p>
          <a:p>
            <a:pPr marL="571500" indent="-457200">
              <a:buFont typeface="Arial" charset="0"/>
              <a:buAutoNum type="arabicParenR"/>
              <a:defRPr/>
            </a:pPr>
            <a:r>
              <a:rPr lang="en-US" altLang="it-IT" sz="3300" dirty="0">
                <a:solidFill>
                  <a:schemeClr val="tx1">
                    <a:lumMod val="95000"/>
                    <a:lumOff val="5000"/>
                  </a:schemeClr>
                </a:solidFill>
              </a:rPr>
              <a:t>Pena di </a:t>
            </a:r>
            <a:r>
              <a:rPr lang="en-US" altLang="it-IT" sz="3300" dirty="0" err="1">
                <a:solidFill>
                  <a:schemeClr val="tx1">
                    <a:lumMod val="95000"/>
                    <a:lumOff val="5000"/>
                  </a:schemeClr>
                </a:solidFill>
              </a:rPr>
              <a:t>morte</a:t>
            </a:r>
            <a:endParaRPr lang="en-US" altLang="it-IT" sz="3300" dirty="0">
              <a:solidFill>
                <a:schemeClr val="tx1">
                  <a:lumMod val="95000"/>
                  <a:lumOff val="5000"/>
                </a:schemeClr>
              </a:solidFill>
            </a:endParaRPr>
          </a:p>
          <a:p>
            <a:pPr marL="571500" indent="-457200">
              <a:buFont typeface="Arial" charset="0"/>
              <a:buAutoNum type="arabicParenR"/>
              <a:defRPr/>
            </a:pPr>
            <a:r>
              <a:rPr lang="en-US" altLang="it-IT" sz="3300" dirty="0" err="1">
                <a:solidFill>
                  <a:schemeClr val="tx1">
                    <a:lumMod val="95000"/>
                    <a:lumOff val="5000"/>
                  </a:schemeClr>
                </a:solidFill>
              </a:rPr>
              <a:t>Tortura</a:t>
            </a:r>
            <a:endParaRPr lang="en-US" altLang="it-IT" sz="3300" dirty="0">
              <a:solidFill>
                <a:schemeClr val="tx1">
                  <a:lumMod val="95000"/>
                  <a:lumOff val="5000"/>
                </a:schemeClr>
              </a:solidFill>
            </a:endParaRPr>
          </a:p>
          <a:p>
            <a:pPr marL="571500" indent="-457200">
              <a:buFont typeface="Arial" charset="0"/>
              <a:buAutoNum type="arabicParenR"/>
              <a:defRPr/>
            </a:pPr>
            <a:r>
              <a:rPr lang="en-US" altLang="it-IT" sz="3300" dirty="0" err="1">
                <a:solidFill>
                  <a:schemeClr val="tx1">
                    <a:lumMod val="95000"/>
                    <a:lumOff val="5000"/>
                  </a:schemeClr>
                </a:solidFill>
              </a:rPr>
              <a:t>Violenza</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indiscriminata</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minaccia</a:t>
            </a:r>
            <a:r>
              <a:rPr lang="en-US" altLang="it-IT" sz="3300" dirty="0">
                <a:solidFill>
                  <a:schemeClr val="tx1">
                    <a:lumMod val="95000"/>
                    <a:lumOff val="5000"/>
                  </a:schemeClr>
                </a:solidFill>
              </a:rPr>
              <a:t> grave e </a:t>
            </a:r>
            <a:r>
              <a:rPr lang="en-US" altLang="it-IT" sz="3300" dirty="0" err="1">
                <a:solidFill>
                  <a:schemeClr val="tx1">
                    <a:lumMod val="95000"/>
                    <a:lumOff val="5000"/>
                  </a:schemeClr>
                </a:solidFill>
              </a:rPr>
              <a:t>individuale</a:t>
            </a:r>
            <a:r>
              <a:rPr lang="en-US" altLang="it-IT" sz="3300" dirty="0">
                <a:solidFill>
                  <a:schemeClr val="tx1">
                    <a:lumMod val="95000"/>
                    <a:lumOff val="5000"/>
                  </a:schemeClr>
                </a:solidFill>
              </a:rPr>
              <a:t> </a:t>
            </a:r>
            <a:r>
              <a:rPr lang="en-US" altLang="it-IT" sz="3300" dirty="0" err="1">
                <a:solidFill>
                  <a:schemeClr val="tx1">
                    <a:lumMod val="95000"/>
                    <a:lumOff val="5000"/>
                  </a:schemeClr>
                </a:solidFill>
              </a:rPr>
              <a:t>alla</a:t>
            </a:r>
            <a:r>
              <a:rPr lang="en-US" altLang="it-IT" sz="3300" dirty="0">
                <a:solidFill>
                  <a:schemeClr val="tx1">
                    <a:lumMod val="95000"/>
                    <a:lumOff val="5000"/>
                  </a:schemeClr>
                </a:solidFill>
              </a:rPr>
              <a:t> vita)</a:t>
            </a:r>
            <a:endParaRPr lang="it-IT" altLang="it-IT" sz="3300" dirty="0">
              <a:solidFill>
                <a:schemeClr val="tx1">
                  <a:lumMod val="95000"/>
                  <a:lumOff val="5000"/>
                </a:schemeClr>
              </a:solidFill>
            </a:endParaRP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131F86E-0C16-51DF-2BDA-3846BC4A3638}"/>
              </a:ext>
            </a:extLst>
          </p:cNvPr>
          <p:cNvSpPr>
            <a:spLocks noGrp="1"/>
          </p:cNvSpPr>
          <p:nvPr>
            <p:ph type="title"/>
          </p:nvPr>
        </p:nvSpPr>
        <p:spPr/>
        <p:txBody>
          <a:bodyPr/>
          <a:lstStyle/>
          <a:p>
            <a:r>
              <a:rPr lang="it-IT" b="1" dirty="0">
                <a:solidFill>
                  <a:srgbClr val="FF0000"/>
                </a:solidFill>
              </a:rPr>
              <a:t>Concetti chiave e principi</a:t>
            </a:r>
          </a:p>
        </p:txBody>
      </p:sp>
      <p:sp>
        <p:nvSpPr>
          <p:cNvPr id="6" name="Segnaposto contenuto 5">
            <a:extLst>
              <a:ext uri="{FF2B5EF4-FFF2-40B4-BE49-F238E27FC236}">
                <a16:creationId xmlns:a16="http://schemas.microsoft.com/office/drawing/2014/main" id="{0C7B1E57-A530-29F7-3E97-1EA43C68F3EB}"/>
              </a:ext>
            </a:extLst>
          </p:cNvPr>
          <p:cNvSpPr>
            <a:spLocks noGrp="1"/>
          </p:cNvSpPr>
          <p:nvPr>
            <p:ph sz="half" idx="1"/>
          </p:nvPr>
        </p:nvSpPr>
        <p:spPr/>
        <p:txBody>
          <a:bodyPr>
            <a:normAutofit fontScale="92500" lnSpcReduction="10000"/>
          </a:bodyPr>
          <a:lstStyle/>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Concetto di Stato terzo sicuro</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Diritto </a:t>
            </a:r>
            <a:r>
              <a:rPr lang="it-IT" altLang="it-IT" sz="2800" u="sng" dirty="0">
                <a:solidFill>
                  <a:schemeClr val="tx1">
                    <a:lumMod val="85000"/>
                    <a:lumOff val="15000"/>
                  </a:schemeClr>
                </a:solidFill>
                <a:latin typeface="Calibri" panose="020F0502020204030204" pitchFamily="34" charset="0"/>
                <a:cs typeface="Calibri" panose="020F0502020204030204" pitchFamily="34" charset="0"/>
              </a:rPr>
              <a:t>di chiedere</a:t>
            </a: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 asilo</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Obbligo dello Stato cui è richiesto l’asilo di accordarlo ove ricorrano i presupposti (riconoscimento dello status è atto declaratorio) → ruolo delle procedure</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Diritto di soggiorno e di «protezione» dal momento della richiesta, fintantoché si attende la decisione</a:t>
            </a:r>
          </a:p>
          <a:p>
            <a:endParaRPr lang="it-IT" dirty="0"/>
          </a:p>
        </p:txBody>
      </p:sp>
      <p:sp>
        <p:nvSpPr>
          <p:cNvPr id="7" name="Segnaposto contenuto 6">
            <a:extLst>
              <a:ext uri="{FF2B5EF4-FFF2-40B4-BE49-F238E27FC236}">
                <a16:creationId xmlns:a16="http://schemas.microsoft.com/office/drawing/2014/main" id="{C0C7EAB2-D24F-9411-205D-F6BC0EB61C59}"/>
              </a:ext>
            </a:extLst>
          </p:cNvPr>
          <p:cNvSpPr>
            <a:spLocks noGrp="1"/>
          </p:cNvSpPr>
          <p:nvPr>
            <p:ph sz="half" idx="2"/>
          </p:nvPr>
        </p:nvSpPr>
        <p:spPr/>
        <p:txBody>
          <a:bodyPr>
            <a:normAutofit fontScale="92500" lnSpcReduction="10000"/>
          </a:bodyPr>
          <a:lstStyle/>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Quale Stato deve accordare l’asilo a un richiedente?</a:t>
            </a:r>
          </a:p>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 quale Stato deve  chiedere l’asilo un interessato?</a:t>
            </a:r>
          </a:p>
          <a:p>
            <a:pPr marL="868363" lvl="1" indent="-457200">
              <a:buFont typeface="Wingdings" pitchFamily="2" charset="2"/>
              <a:buChar char="Ø"/>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Scongiurare rifugiati in orbita/ </a:t>
            </a:r>
            <a:r>
              <a:rPr lang="it-IT" altLang="it-IT" sz="2800" dirty="0" err="1">
                <a:solidFill>
                  <a:schemeClr val="tx1">
                    <a:lumMod val="85000"/>
                    <a:lumOff val="15000"/>
                  </a:schemeClr>
                </a:solidFill>
                <a:latin typeface="Calibri" panose="020F0502020204030204" pitchFamily="34" charset="0"/>
                <a:cs typeface="Calibri" panose="020F0502020204030204" pitchFamily="34" charset="0"/>
              </a:rPr>
              <a:t>asylum</a:t>
            </a: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 shopping</a:t>
            </a:r>
          </a:p>
          <a:p>
            <a:pPr marL="868363" lvl="1" indent="-457200">
              <a:buFont typeface="Wingdings" pitchFamily="2" charset="2"/>
              <a:buChar char="Ø"/>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Mutua fiducia tra gli Stati membri (accoglienza, procedure, modalità di protezione)</a:t>
            </a:r>
          </a:p>
          <a:p>
            <a:endParaRPr lang="it-IT" dirty="0"/>
          </a:p>
        </p:txBody>
      </p:sp>
    </p:spTree>
    <p:extLst>
      <p:ext uri="{BB962C8B-B14F-4D97-AF65-F5344CB8AC3E}">
        <p14:creationId xmlns:p14="http://schemas.microsoft.com/office/powerpoint/2010/main" val="3425750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8B0038-9A3F-9C68-1A65-2E118CF4DDC1}"/>
              </a:ext>
            </a:extLst>
          </p:cNvPr>
          <p:cNvSpPr>
            <a:spLocks noGrp="1"/>
          </p:cNvSpPr>
          <p:nvPr>
            <p:ph type="title"/>
          </p:nvPr>
        </p:nvSpPr>
        <p:spPr>
          <a:xfrm>
            <a:off x="838200" y="365126"/>
            <a:ext cx="10515600" cy="1012738"/>
          </a:xfrm>
        </p:spPr>
        <p:txBody>
          <a:bodyPr>
            <a:noAutofit/>
          </a:bodyPr>
          <a:lstStyle/>
          <a:p>
            <a:r>
              <a:rPr lang="it-IT" altLang="it-IT" sz="3600" b="1" dirty="0">
                <a:solidFill>
                  <a:srgbClr val="FF0000"/>
                </a:solidFill>
                <a:latin typeface="+mn-lt"/>
              </a:rPr>
              <a:t>Sistema europeo comune di asilo </a:t>
            </a:r>
            <a:br>
              <a:rPr lang="it-IT" altLang="it-IT" sz="3600" b="1" dirty="0">
                <a:solidFill>
                  <a:srgbClr val="FF0000"/>
                </a:solidFill>
                <a:latin typeface="+mn-lt"/>
              </a:rPr>
            </a:br>
            <a:r>
              <a:rPr lang="it-IT" altLang="it-IT" sz="3600" b="1" dirty="0">
                <a:solidFill>
                  <a:srgbClr val="FF0000"/>
                </a:solidFill>
                <a:latin typeface="+mn-lt"/>
              </a:rPr>
              <a:t>(CEAS)</a:t>
            </a:r>
            <a:endParaRPr lang="it-IT" sz="2000" b="1" dirty="0">
              <a:solidFill>
                <a:srgbClr val="FF0000"/>
              </a:solidFill>
              <a:latin typeface="+mn-lt"/>
            </a:endParaRPr>
          </a:p>
        </p:txBody>
      </p:sp>
      <p:sp>
        <p:nvSpPr>
          <p:cNvPr id="3" name="Segnaposto contenuto 2">
            <a:extLst>
              <a:ext uri="{FF2B5EF4-FFF2-40B4-BE49-F238E27FC236}">
                <a16:creationId xmlns:a16="http://schemas.microsoft.com/office/drawing/2014/main" id="{3A4C1892-580E-56C1-7EA2-D4798D86252B}"/>
              </a:ext>
            </a:extLst>
          </p:cNvPr>
          <p:cNvSpPr>
            <a:spLocks noGrp="1"/>
          </p:cNvSpPr>
          <p:nvPr>
            <p:ph idx="1"/>
          </p:nvPr>
        </p:nvSpPr>
        <p:spPr>
          <a:xfrm>
            <a:off x="838200" y="2091847"/>
            <a:ext cx="10515600" cy="4085116"/>
          </a:xfrm>
        </p:spPr>
        <p:txBody>
          <a:bodyPr/>
          <a:lstStyle/>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Direttiva 2011/95/UE «qualifiche»</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Direttiva 2013/32/UE «procedure»</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Direttiva 2013/33/UE «accoglienza»</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Direttiva 2001/55/CE «sfollati»</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Regolamento 604/2013 «Dublino III»</a:t>
            </a:r>
          </a:p>
          <a:p>
            <a:pPr lvl="1" eaLnBrk="1" hangingPunct="1">
              <a:buFont typeface="Wingdings" panose="05000000000000000000" pitchFamily="2" charset="2"/>
              <a:buChar char="ü"/>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Regolamento 603/2010 «Eurodac»</a:t>
            </a:r>
          </a:p>
          <a:p>
            <a:endParaRPr lang="it-IT" dirty="0"/>
          </a:p>
        </p:txBody>
      </p:sp>
    </p:spTree>
    <p:extLst>
      <p:ext uri="{BB962C8B-B14F-4D97-AF65-F5344CB8AC3E}">
        <p14:creationId xmlns:p14="http://schemas.microsoft.com/office/powerpoint/2010/main" val="2286649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11D5D3-F420-90FF-9E6C-3E98FB5232F3}"/>
              </a:ext>
            </a:extLst>
          </p:cNvPr>
          <p:cNvSpPr>
            <a:spLocks noGrp="1"/>
          </p:cNvSpPr>
          <p:nvPr>
            <p:ph type="title"/>
          </p:nvPr>
        </p:nvSpPr>
        <p:spPr/>
        <p:txBody>
          <a:bodyPr/>
          <a:lstStyle/>
          <a:p>
            <a:r>
              <a:rPr lang="it-IT" b="1" dirty="0">
                <a:solidFill>
                  <a:srgbClr val="FF0000"/>
                </a:solidFill>
              </a:rPr>
              <a:t>Il regolamento Dublino</a:t>
            </a:r>
          </a:p>
        </p:txBody>
      </p:sp>
      <p:sp>
        <p:nvSpPr>
          <p:cNvPr id="3" name="Segnaposto contenuto 2">
            <a:extLst>
              <a:ext uri="{FF2B5EF4-FFF2-40B4-BE49-F238E27FC236}">
                <a16:creationId xmlns:a16="http://schemas.microsoft.com/office/drawing/2014/main" id="{F9985CB6-78C6-04E4-D675-8C29E85C3785}"/>
              </a:ext>
            </a:extLst>
          </p:cNvPr>
          <p:cNvSpPr>
            <a:spLocks noGrp="1"/>
          </p:cNvSpPr>
          <p:nvPr>
            <p:ph idx="1"/>
          </p:nvPr>
        </p:nvSpPr>
        <p:spPr/>
        <p:txBody>
          <a:bodyPr>
            <a:normAutofit/>
          </a:bodyPr>
          <a:lstStyle/>
          <a:p>
            <a:pPr marL="114300" indent="0" eaLnBrk="1" hangingPunct="1">
              <a:lnSpc>
                <a:spcPct val="80000"/>
              </a:lnSpc>
              <a:spcBef>
                <a:spcPts val="500"/>
              </a:spcBef>
              <a:spcAft>
                <a:spcPts val="500"/>
              </a:spcAft>
              <a:buFont typeface="Arial" charset="0"/>
              <a:buNone/>
              <a:defRPr/>
            </a:pPr>
            <a:r>
              <a:rPr lang="en-US" altLang="it-IT" dirty="0">
                <a:solidFill>
                  <a:schemeClr val="tx1">
                    <a:lumMod val="85000"/>
                    <a:lumOff val="15000"/>
                  </a:schemeClr>
                </a:solidFill>
                <a:latin typeface="Calibri" panose="020F0502020204030204" pitchFamily="34" charset="0"/>
                <a:cs typeface="Calibri" panose="020F0502020204030204" pitchFamily="34" charset="0"/>
              </a:rPr>
              <a:t>LA GERARCHIA TRA I CRITERI:</a:t>
            </a:r>
          </a:p>
          <a:p>
            <a:pPr marL="571500" indent="-457200" eaLnBrk="1" hangingPunct="1">
              <a:lnSpc>
                <a:spcPct val="80000"/>
              </a:lnSpc>
              <a:spcBef>
                <a:spcPts val="500"/>
              </a:spcBef>
              <a:spcAft>
                <a:spcPts val="500"/>
              </a:spcAft>
              <a:buFontTx/>
              <a:buAutoNum type="arabicParenR"/>
              <a:defRPr/>
            </a:pPr>
            <a:r>
              <a:rPr lang="en-US" altLang="it-IT" dirty="0" err="1">
                <a:solidFill>
                  <a:schemeClr val="tx1">
                    <a:lumMod val="85000"/>
                    <a:lumOff val="15000"/>
                  </a:schemeClr>
                </a:solidFill>
                <a:latin typeface="Calibri" panose="020F0502020204030204" pitchFamily="34" charset="0"/>
                <a:cs typeface="Calibri" panose="020F0502020204030204" pitchFamily="34" charset="0"/>
              </a:rPr>
              <a:t>Minori</a:t>
            </a:r>
            <a:r>
              <a:rPr lang="en-US" altLang="it-IT" dirty="0">
                <a:solidFill>
                  <a:schemeClr val="tx1">
                    <a:lumMod val="85000"/>
                    <a:lumOff val="15000"/>
                  </a:schemeClr>
                </a:solidFill>
                <a:latin typeface="Calibri" panose="020F0502020204030204" pitchFamily="34" charset="0"/>
                <a:cs typeface="Calibri" panose="020F0502020204030204" pitchFamily="34" charset="0"/>
              </a:rPr>
              <a:t> non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accompagnati</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familiari</a:t>
            </a:r>
            <a:r>
              <a:rPr lang="en-US" altLang="it-IT" dirty="0">
                <a:solidFill>
                  <a:schemeClr val="tx1">
                    <a:lumMod val="85000"/>
                    <a:lumOff val="15000"/>
                  </a:schemeClr>
                </a:solidFill>
                <a:latin typeface="Calibri" panose="020F0502020204030204" pitchFamily="34" charset="0"/>
                <a:cs typeface="Calibri" panose="020F0502020204030204" pitchFamily="34" charset="0"/>
              </a:rPr>
              <a:t>)</a:t>
            </a:r>
          </a:p>
          <a:p>
            <a:pPr marL="571500" indent="-457200" eaLnBrk="1" hangingPunct="1">
              <a:lnSpc>
                <a:spcPct val="80000"/>
              </a:lnSpc>
              <a:spcBef>
                <a:spcPts val="500"/>
              </a:spcBef>
              <a:spcAft>
                <a:spcPts val="500"/>
              </a:spcAft>
              <a:buFontTx/>
              <a:buAutoNum type="arabicParenR"/>
              <a:defRPr/>
            </a:pPr>
            <a:r>
              <a:rPr lang="en-US" altLang="it-IT" dirty="0" err="1">
                <a:solidFill>
                  <a:schemeClr val="tx1">
                    <a:lumMod val="85000"/>
                    <a:lumOff val="15000"/>
                  </a:schemeClr>
                </a:solidFill>
                <a:latin typeface="Calibri" panose="020F0502020204030204" pitchFamily="34" charset="0"/>
                <a:cs typeface="Calibri" panose="020F0502020204030204" pitchFamily="34" charset="0"/>
              </a:rPr>
              <a:t>Familiari</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che</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già</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beneficino</a:t>
            </a:r>
            <a:r>
              <a:rPr lang="en-US" altLang="it-IT" dirty="0">
                <a:solidFill>
                  <a:schemeClr val="tx1">
                    <a:lumMod val="85000"/>
                    <a:lumOff val="15000"/>
                  </a:schemeClr>
                </a:solidFill>
                <a:latin typeface="Calibri" panose="020F0502020204030204" pitchFamily="34" charset="0"/>
                <a:cs typeface="Calibri" panose="020F0502020204030204" pitchFamily="34" charset="0"/>
              </a:rPr>
              <a:t>/</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abbiano</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chiesto</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p.i.</a:t>
            </a:r>
            <a:endParaRPr lang="en-US" altLang="it-IT" dirty="0">
              <a:solidFill>
                <a:schemeClr val="tx1">
                  <a:lumMod val="85000"/>
                  <a:lumOff val="15000"/>
                </a:schemeClr>
              </a:solidFill>
              <a:latin typeface="Calibri" panose="020F0502020204030204" pitchFamily="34" charset="0"/>
              <a:cs typeface="Calibri" panose="020F0502020204030204" pitchFamily="34" charset="0"/>
            </a:endParaRPr>
          </a:p>
          <a:p>
            <a:pPr marL="571500" indent="-457200" eaLnBrk="1" hangingPunct="1">
              <a:lnSpc>
                <a:spcPct val="80000"/>
              </a:lnSpc>
              <a:spcBef>
                <a:spcPts val="500"/>
              </a:spcBef>
              <a:spcAft>
                <a:spcPts val="500"/>
              </a:spcAft>
              <a:buFontTx/>
              <a:buAutoNum type="arabicParenR"/>
              <a:defRPr/>
            </a:pPr>
            <a:r>
              <a:rPr lang="en-US" altLang="it-IT" dirty="0" err="1">
                <a:solidFill>
                  <a:schemeClr val="tx1">
                    <a:lumMod val="85000"/>
                    <a:lumOff val="15000"/>
                  </a:schemeClr>
                </a:solidFill>
                <a:latin typeface="Calibri" panose="020F0502020204030204" pitchFamily="34" charset="0"/>
                <a:cs typeface="Calibri" panose="020F0502020204030204" pitchFamily="34" charset="0"/>
              </a:rPr>
              <a:t>Permesso</a:t>
            </a:r>
            <a:r>
              <a:rPr lang="en-US" altLang="it-IT" dirty="0">
                <a:solidFill>
                  <a:schemeClr val="tx1">
                    <a:lumMod val="85000"/>
                    <a:lumOff val="15000"/>
                  </a:schemeClr>
                </a:solidFill>
                <a:latin typeface="Calibri" panose="020F0502020204030204" pitchFamily="34" charset="0"/>
                <a:cs typeface="Calibri" panose="020F0502020204030204" pitchFamily="34" charset="0"/>
              </a:rPr>
              <a:t> di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soggiorno</a:t>
            </a:r>
            <a:r>
              <a:rPr lang="en-US" altLang="it-IT" dirty="0">
                <a:solidFill>
                  <a:schemeClr val="tx1">
                    <a:lumMod val="85000"/>
                    <a:lumOff val="15000"/>
                  </a:schemeClr>
                </a:solidFill>
                <a:latin typeface="Calibri" panose="020F0502020204030204" pitchFamily="34" charset="0"/>
                <a:cs typeface="Calibri" panose="020F0502020204030204" pitchFamily="34" charset="0"/>
              </a:rPr>
              <a:t>/visto</a:t>
            </a:r>
          </a:p>
          <a:p>
            <a:pPr marL="571500" indent="-457200" eaLnBrk="1" hangingPunct="1">
              <a:lnSpc>
                <a:spcPct val="80000"/>
              </a:lnSpc>
              <a:spcBef>
                <a:spcPts val="500"/>
              </a:spcBef>
              <a:spcAft>
                <a:spcPts val="500"/>
              </a:spcAft>
              <a:buFontTx/>
              <a:buAutoNum type="arabicParenR"/>
              <a:defRPr/>
            </a:pPr>
            <a:r>
              <a:rPr lang="en-US" altLang="it-IT" dirty="0" err="1">
                <a:solidFill>
                  <a:schemeClr val="tx1">
                    <a:lumMod val="85000"/>
                    <a:lumOff val="15000"/>
                  </a:schemeClr>
                </a:solidFill>
                <a:latin typeface="Calibri" panose="020F0502020204030204" pitchFamily="34" charset="0"/>
                <a:cs typeface="Calibri" panose="020F0502020204030204" pitchFamily="34" charset="0"/>
              </a:rPr>
              <a:t>Stato</a:t>
            </a:r>
            <a:r>
              <a:rPr lang="en-US" altLang="it-IT" dirty="0">
                <a:solidFill>
                  <a:schemeClr val="tx1">
                    <a:lumMod val="85000"/>
                    <a:lumOff val="15000"/>
                  </a:schemeClr>
                </a:solidFill>
                <a:latin typeface="Calibri" panose="020F0502020204030204" pitchFamily="34" charset="0"/>
                <a:cs typeface="Calibri" panose="020F0502020204030204" pitchFamily="34" charset="0"/>
              </a:rPr>
              <a:t> di primo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arrivo</a:t>
            </a:r>
            <a:r>
              <a:rPr lang="en-US" altLang="it-IT" dirty="0">
                <a:solidFill>
                  <a:schemeClr val="tx1">
                    <a:lumMod val="85000"/>
                    <a:lumOff val="15000"/>
                  </a:schemeClr>
                </a:solidFill>
                <a:latin typeface="Calibri" panose="020F0502020204030204" pitchFamily="34" charset="0"/>
                <a:cs typeface="Calibri" panose="020F0502020204030204" pitchFamily="34" charset="0"/>
              </a:rPr>
              <a:t> (</a:t>
            </a:r>
            <a:r>
              <a:rPr lang="en-US" altLang="it-IT" dirty="0" err="1">
                <a:solidFill>
                  <a:schemeClr val="tx1">
                    <a:lumMod val="85000"/>
                    <a:lumOff val="15000"/>
                  </a:schemeClr>
                </a:solidFill>
                <a:latin typeface="Calibri" panose="020F0502020204030204" pitchFamily="34" charset="0"/>
                <a:cs typeface="Calibri" panose="020F0502020204030204" pitchFamily="34" charset="0"/>
              </a:rPr>
              <a:t>residuale</a:t>
            </a:r>
            <a:r>
              <a:rPr lang="en-US" altLang="it-IT" dirty="0">
                <a:solidFill>
                  <a:schemeClr val="tx1">
                    <a:lumMod val="85000"/>
                    <a:lumOff val="15000"/>
                  </a:schemeClr>
                </a:solidFill>
                <a:latin typeface="Calibri" panose="020F0502020204030204" pitchFamily="34" charset="0"/>
                <a:cs typeface="Calibri" panose="020F0502020204030204" pitchFamily="34" charset="0"/>
              </a:rPr>
              <a:t>)</a:t>
            </a:r>
          </a:p>
          <a:p>
            <a:pPr marL="571500" indent="-457200">
              <a:lnSpc>
                <a:spcPct val="80000"/>
              </a:lnSpc>
              <a:spcBef>
                <a:spcPts val="500"/>
              </a:spcBef>
              <a:spcAft>
                <a:spcPts val="500"/>
              </a:spcAft>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Temperamenti:</a:t>
            </a:r>
          </a:p>
          <a:p>
            <a:pPr lvl="1" eaLnBrk="1" hangingPunct="1">
              <a:buFontTx/>
              <a:buChar char="-"/>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Clausola umanitaria</a:t>
            </a:r>
          </a:p>
          <a:p>
            <a:pPr lvl="1" eaLnBrk="1" hangingPunct="1">
              <a:buFontTx/>
              <a:buChar char="-"/>
              <a:defRPr/>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Clausola di sovranità</a:t>
            </a:r>
          </a:p>
          <a:p>
            <a:endParaRPr lang="it-IT" dirty="0"/>
          </a:p>
        </p:txBody>
      </p:sp>
    </p:spTree>
    <p:extLst>
      <p:ext uri="{BB962C8B-B14F-4D97-AF65-F5344CB8AC3E}">
        <p14:creationId xmlns:p14="http://schemas.microsoft.com/office/powerpoint/2010/main" val="3929484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A8913-A004-4E3D-1ED3-22C3846B590F}"/>
              </a:ext>
            </a:extLst>
          </p:cNvPr>
          <p:cNvSpPr>
            <a:spLocks noGrp="1"/>
          </p:cNvSpPr>
          <p:nvPr>
            <p:ph type="title"/>
          </p:nvPr>
        </p:nvSpPr>
        <p:spPr>
          <a:xfrm>
            <a:off x="838200" y="365126"/>
            <a:ext cx="10515600" cy="837374"/>
          </a:xfrm>
        </p:spPr>
        <p:txBody>
          <a:bodyPr/>
          <a:lstStyle/>
          <a:p>
            <a:r>
              <a:rPr lang="it-IT" b="1" dirty="0">
                <a:solidFill>
                  <a:srgbClr val="FF0000"/>
                </a:solidFill>
              </a:rPr>
              <a:t>Effetti dell’ordine gerarchico</a:t>
            </a:r>
          </a:p>
        </p:txBody>
      </p:sp>
      <p:sp>
        <p:nvSpPr>
          <p:cNvPr id="3" name="Segnaposto contenuto 2">
            <a:extLst>
              <a:ext uri="{FF2B5EF4-FFF2-40B4-BE49-F238E27FC236}">
                <a16:creationId xmlns:a16="http://schemas.microsoft.com/office/drawing/2014/main" id="{9646CB12-A4A8-6EC8-7613-02DDF6666AA5}"/>
              </a:ext>
            </a:extLst>
          </p:cNvPr>
          <p:cNvSpPr>
            <a:spLocks noGrp="1"/>
          </p:cNvSpPr>
          <p:nvPr>
            <p:ph idx="1"/>
          </p:nvPr>
        </p:nvSpPr>
        <p:spPr>
          <a:xfrm>
            <a:off x="838200" y="2154477"/>
            <a:ext cx="10515600" cy="4022486"/>
          </a:xfrm>
        </p:spPr>
        <p:txBody>
          <a:bodyPr/>
          <a:lstStyle/>
          <a:p>
            <a:pPr marL="868363" lvl="1" indent="-457200" eaLnBrk="1" hangingPunct="1">
              <a:buFont typeface="Wingdings" pitchFamily="2" charset="2"/>
              <a:buChar char="Ø"/>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 il richiedente NON ha diritto a chiedere protezione a un certo SM</a:t>
            </a:r>
          </a:p>
          <a:p>
            <a:pPr marL="868363" lvl="1" indent="-457200" eaLnBrk="1" hangingPunct="1">
              <a:buFont typeface="Wingdings" pitchFamily="2" charset="2"/>
              <a:buChar char="Ø"/>
            </a:pPr>
            <a:r>
              <a:rPr lang="it-IT" altLang="it-IT" sz="2800" dirty="0">
                <a:solidFill>
                  <a:schemeClr val="tx1">
                    <a:lumMod val="85000"/>
                    <a:lumOff val="15000"/>
                  </a:schemeClr>
                </a:solidFill>
                <a:latin typeface="Calibri" panose="020F0502020204030204" pitchFamily="34" charset="0"/>
                <a:cs typeface="Calibri" panose="020F0502020204030204" pitchFamily="34" charset="0"/>
              </a:rPr>
              <a:t>i «trasferimenti Dublino»</a:t>
            </a:r>
          </a:p>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Obbligo di usare la clausola di sovranità se condizioni disumane in Stato competente</a:t>
            </a:r>
          </a:p>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 </a:t>
            </a:r>
            <a:r>
              <a:rPr lang="it-IT" altLang="it-IT" sz="2400" dirty="0">
                <a:solidFill>
                  <a:schemeClr val="tx1">
                    <a:lumMod val="85000"/>
                    <a:lumOff val="15000"/>
                  </a:schemeClr>
                </a:solidFill>
                <a:latin typeface="Calibri" panose="020F0502020204030204" pitchFamily="34" charset="0"/>
                <a:cs typeface="Calibri" panose="020F0502020204030204" pitchFamily="34" charset="0"/>
              </a:rPr>
              <a:t>(art. 3 CEDU secondo Corte EDU + art. 4 Carta secondo CGUE)</a:t>
            </a:r>
            <a:endParaRPr lang="it-IT" altLang="it-IT" sz="2800" dirty="0">
              <a:solidFill>
                <a:schemeClr val="tx1">
                  <a:lumMod val="85000"/>
                  <a:lumOff val="1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421527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311284-513C-0A6F-DEA2-E721A485B813}"/>
              </a:ext>
            </a:extLst>
          </p:cNvPr>
          <p:cNvSpPr>
            <a:spLocks noGrp="1"/>
          </p:cNvSpPr>
          <p:nvPr>
            <p:ph type="title"/>
          </p:nvPr>
        </p:nvSpPr>
        <p:spPr/>
        <p:txBody>
          <a:bodyPr/>
          <a:lstStyle/>
          <a:p>
            <a:r>
              <a:rPr lang="it-IT" altLang="it-IT" sz="4400" b="1" dirty="0">
                <a:solidFill>
                  <a:srgbClr val="FF0000"/>
                </a:solidFill>
              </a:rPr>
              <a:t>La crisi di Dublino</a:t>
            </a:r>
            <a:endParaRPr lang="it-IT" b="1" dirty="0">
              <a:solidFill>
                <a:srgbClr val="FF0000"/>
              </a:solidFill>
            </a:endParaRPr>
          </a:p>
        </p:txBody>
      </p:sp>
      <p:sp>
        <p:nvSpPr>
          <p:cNvPr id="3" name="Segnaposto contenuto 2">
            <a:extLst>
              <a:ext uri="{FF2B5EF4-FFF2-40B4-BE49-F238E27FC236}">
                <a16:creationId xmlns:a16="http://schemas.microsoft.com/office/drawing/2014/main" id="{A1909BFB-15BC-FF49-0345-63B674FD891D}"/>
              </a:ext>
            </a:extLst>
          </p:cNvPr>
          <p:cNvSpPr>
            <a:spLocks noGrp="1"/>
          </p:cNvSpPr>
          <p:nvPr>
            <p:ph idx="1"/>
          </p:nvPr>
        </p:nvSpPr>
        <p:spPr/>
        <p:txBody>
          <a:bodyPr/>
          <a:lstStyle/>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Ampio numero di richiedenti asilo che entrano in UE in modo irregolare e senza documenti </a:t>
            </a:r>
          </a:p>
          <a:p>
            <a:pPr marL="868363" lvl="1" indent="-4572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Applicazione massiccia del criterio residuale</a:t>
            </a:r>
          </a:p>
          <a:p>
            <a:pPr marL="754063" lvl="1" indent="-342900"/>
            <a:r>
              <a:rPr lang="it-IT" altLang="it-IT" sz="2800" b="1" dirty="0">
                <a:solidFill>
                  <a:srgbClr val="00B050"/>
                </a:solidFill>
                <a:latin typeface="Calibri" panose="020F0502020204030204" pitchFamily="34" charset="0"/>
                <a:cs typeface="Calibri" panose="020F0502020204030204" pitchFamily="34" charset="0"/>
              </a:rPr>
              <a:t>pressione sugli Stati con confine esterno all’UE</a:t>
            </a:r>
          </a:p>
          <a:p>
            <a:pPr marL="754063" lvl="1" indent="-3429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sovraccarico dei sistemi di accoglienza </a:t>
            </a:r>
          </a:p>
          <a:p>
            <a:pPr marL="754063" lvl="1" indent="-3429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ampia percezione di insicurezza a causa di 		</a:t>
            </a:r>
          </a:p>
          <a:p>
            <a:pPr marL="754063" lvl="1" indent="-342900"/>
            <a:r>
              <a:rPr lang="it-IT" altLang="it-IT" sz="2800" dirty="0">
                <a:solidFill>
                  <a:schemeClr val="tx1">
                    <a:lumMod val="85000"/>
                    <a:lumOff val="15000"/>
                  </a:schemeClr>
                </a:solidFill>
                <a:latin typeface="Calibri" panose="020F0502020204030204" pitchFamily="34" charset="0"/>
                <a:cs typeface="Calibri" panose="020F0502020204030204" pitchFamily="34" charset="0"/>
              </a:rPr>
              <a:t>alto numero di arrivi irregolari</a:t>
            </a:r>
          </a:p>
          <a:p>
            <a:pPr marL="754063" lvl="1" indent="-342900"/>
            <a:r>
              <a:rPr lang="it-IT" altLang="it-IT" sz="2800" b="1" dirty="0">
                <a:solidFill>
                  <a:srgbClr val="00B050"/>
                </a:solidFill>
                <a:latin typeface="Calibri" panose="020F0502020204030204" pitchFamily="34" charset="0"/>
                <a:cs typeface="Calibri" panose="020F0502020204030204" pitchFamily="34" charset="0"/>
              </a:rPr>
              <a:t>movimenti secondari (altri Stati)</a:t>
            </a:r>
          </a:p>
          <a:p>
            <a:endParaRPr lang="it-IT" dirty="0"/>
          </a:p>
        </p:txBody>
      </p:sp>
    </p:spTree>
    <p:extLst>
      <p:ext uri="{BB962C8B-B14F-4D97-AF65-F5344CB8AC3E}">
        <p14:creationId xmlns:p14="http://schemas.microsoft.com/office/powerpoint/2010/main" val="3519678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9D5EF5-DE10-481C-8A8C-76FB4EF5E437}"/>
              </a:ext>
            </a:extLst>
          </p:cNvPr>
          <p:cNvSpPr>
            <a:spLocks noGrp="1"/>
          </p:cNvSpPr>
          <p:nvPr>
            <p:ph type="title"/>
          </p:nvPr>
        </p:nvSpPr>
        <p:spPr/>
        <p:txBody>
          <a:bodyPr/>
          <a:lstStyle/>
          <a:p>
            <a:r>
              <a:rPr lang="it-IT" altLang="it-IT" sz="4000" b="1" dirty="0">
                <a:solidFill>
                  <a:srgbClr val="FF0000"/>
                </a:solidFill>
              </a:rPr>
              <a:t>La crisi di Dublino</a:t>
            </a:r>
            <a:endParaRPr lang="it-IT" sz="2400" dirty="0">
              <a:solidFill>
                <a:srgbClr val="FF0000"/>
              </a:solidFill>
            </a:endParaRPr>
          </a:p>
        </p:txBody>
      </p:sp>
      <p:sp>
        <p:nvSpPr>
          <p:cNvPr id="3" name="Segnaposto contenuto 2">
            <a:extLst>
              <a:ext uri="{FF2B5EF4-FFF2-40B4-BE49-F238E27FC236}">
                <a16:creationId xmlns:a16="http://schemas.microsoft.com/office/drawing/2014/main" id="{4512F999-06AB-97B7-E17E-014F8E964077}"/>
              </a:ext>
            </a:extLst>
          </p:cNvPr>
          <p:cNvSpPr>
            <a:spLocks noGrp="1"/>
          </p:cNvSpPr>
          <p:nvPr>
            <p:ph idx="1"/>
          </p:nvPr>
        </p:nvSpPr>
        <p:spPr/>
        <p:txBody>
          <a:bodyPr/>
          <a:lstStyle/>
          <a:p>
            <a:r>
              <a:rPr lang="it-IT" altLang="it-IT" sz="2800" b="1" dirty="0">
                <a:solidFill>
                  <a:schemeClr val="tx1">
                    <a:lumMod val="85000"/>
                    <a:lumOff val="15000"/>
                  </a:schemeClr>
                </a:solidFill>
              </a:rPr>
              <a:t>Deroghe a Dublino</a:t>
            </a:r>
          </a:p>
          <a:p>
            <a:r>
              <a:rPr lang="it-IT" altLang="it-IT" sz="2800" dirty="0">
                <a:solidFill>
                  <a:srgbClr val="00B0F0"/>
                </a:solidFill>
              </a:rPr>
              <a:t>Decisioni sui ricollocamenti (settembre 2015)</a:t>
            </a:r>
          </a:p>
          <a:p>
            <a:r>
              <a:rPr lang="it-IT" altLang="it-IT" sz="2800" b="1" dirty="0">
                <a:solidFill>
                  <a:schemeClr val="tx1">
                    <a:lumMod val="85000"/>
                    <a:lumOff val="15000"/>
                  </a:schemeClr>
                </a:solidFill>
              </a:rPr>
              <a:t>Esternalizzazione della protezione</a:t>
            </a:r>
          </a:p>
          <a:p>
            <a:r>
              <a:rPr lang="it-IT" altLang="it-IT" sz="2800" dirty="0">
                <a:solidFill>
                  <a:srgbClr val="00B0F0"/>
                </a:solidFill>
              </a:rPr>
              <a:t>Accordo con la </a:t>
            </a:r>
            <a:r>
              <a:rPr lang="it-IT" altLang="it-IT" dirty="0">
                <a:solidFill>
                  <a:srgbClr val="00B0F0"/>
                </a:solidFill>
              </a:rPr>
              <a:t>T</a:t>
            </a:r>
            <a:r>
              <a:rPr lang="it-IT" altLang="it-IT" sz="2800" dirty="0">
                <a:solidFill>
                  <a:srgbClr val="00B0F0"/>
                </a:solidFill>
              </a:rPr>
              <a:t>urchia</a:t>
            </a:r>
            <a:r>
              <a:rPr lang="it-IT" altLang="it-IT" dirty="0">
                <a:solidFill>
                  <a:srgbClr val="00B0F0"/>
                </a:solidFill>
              </a:rPr>
              <a:t> </a:t>
            </a:r>
            <a:r>
              <a:rPr lang="it-IT" altLang="it-IT" sz="2800" dirty="0">
                <a:solidFill>
                  <a:srgbClr val="00B0F0"/>
                </a:solidFill>
              </a:rPr>
              <a:t>(marzo 2016)</a:t>
            </a:r>
          </a:p>
          <a:p>
            <a:r>
              <a:rPr lang="it-IT" altLang="it-IT" sz="2800" b="1" dirty="0">
                <a:solidFill>
                  <a:schemeClr val="tx1">
                    <a:lumMod val="85000"/>
                    <a:lumOff val="15000"/>
                  </a:schemeClr>
                </a:solidFill>
              </a:rPr>
              <a:t>Integrazione differenziata con trattati «inter se»</a:t>
            </a:r>
          </a:p>
          <a:p>
            <a:r>
              <a:rPr lang="it-IT" altLang="it-IT" sz="2800" dirty="0">
                <a:solidFill>
                  <a:srgbClr val="00B0F0"/>
                </a:solidFill>
              </a:rPr>
              <a:t>Dichiarazione di Malta (settembre 2019)</a:t>
            </a:r>
            <a:endParaRPr lang="it-IT" altLang="it-IT" sz="2800" i="1" dirty="0">
              <a:solidFill>
                <a:srgbClr val="00B0F0"/>
              </a:solidFill>
            </a:endParaRPr>
          </a:p>
          <a:p>
            <a:endParaRPr lang="it-IT" altLang="it-IT" sz="2800" dirty="0">
              <a:solidFill>
                <a:srgbClr val="002060"/>
              </a:solidFill>
              <a:latin typeface="Algerian" pitchFamily="82" charset="77"/>
            </a:endParaRPr>
          </a:p>
          <a:p>
            <a:endParaRPr lang="it-IT" dirty="0"/>
          </a:p>
        </p:txBody>
      </p:sp>
    </p:spTree>
    <p:extLst>
      <p:ext uri="{BB962C8B-B14F-4D97-AF65-F5344CB8AC3E}">
        <p14:creationId xmlns:p14="http://schemas.microsoft.com/office/powerpoint/2010/main" val="194290956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4247</TotalTime>
  <Words>1741</Words>
  <Application>Microsoft Macintosh PowerPoint</Application>
  <PresentationFormat>Widescreen</PresentationFormat>
  <Paragraphs>175</Paragraphs>
  <Slides>22</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22</vt:i4>
      </vt:variant>
    </vt:vector>
  </HeadingPairs>
  <TitlesOfParts>
    <vt:vector size="29" baseType="lpstr">
      <vt:lpstr>Algerian</vt:lpstr>
      <vt:lpstr>Arial</vt:lpstr>
      <vt:lpstr>Calibri</vt:lpstr>
      <vt:lpstr>Luiss Sans</vt:lpstr>
      <vt:lpstr>Luiss type</vt:lpstr>
      <vt:lpstr>Wingdings</vt:lpstr>
      <vt:lpstr>Tema di Office</vt:lpstr>
      <vt:lpstr>Diritto del Mercato Unico Europeo Prof. Dr. Alessandro Nato</vt:lpstr>
      <vt:lpstr>A. Fonti e competenza in materia migratoria</vt:lpstr>
      <vt:lpstr>Protezione internazionali</vt:lpstr>
      <vt:lpstr>Concetti chiave e principi</vt:lpstr>
      <vt:lpstr>Sistema europeo comune di asilo  (CEAS)</vt:lpstr>
      <vt:lpstr>Il regolamento Dublino</vt:lpstr>
      <vt:lpstr>Effetti dell’ordine gerarchico</vt:lpstr>
      <vt:lpstr>La crisi di Dublino</vt:lpstr>
      <vt:lpstr>La crisi di Dublino</vt:lpstr>
      <vt:lpstr>A. Fonti e Competenze EU in materia migratoria </vt:lpstr>
      <vt:lpstr>A. Competenze</vt:lpstr>
      <vt:lpstr>A. Competenze</vt:lpstr>
      <vt:lpstr>A. Competenze</vt:lpstr>
      <vt:lpstr>A. Competenze</vt:lpstr>
      <vt:lpstr>A. Competenze</vt:lpstr>
      <vt:lpstr>A. Competenze</vt:lpstr>
      <vt:lpstr>B. Obiettivi</vt:lpstr>
      <vt:lpstr>C. Fonti: Diritto derivato UE</vt:lpstr>
      <vt:lpstr>C. Fonti: Diritto derivato UE </vt:lpstr>
      <vt:lpstr>C. Fonti: Diritto derivato UE</vt:lpstr>
      <vt:lpstr>C. Fonti: Diritto derivato UE</vt:lpstr>
      <vt:lpstr>C. Fonti: Diritto derivato 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Alessandro Nato</cp:lastModifiedBy>
  <cp:revision>109</cp:revision>
  <dcterms:created xsi:type="dcterms:W3CDTF">2018-10-26T13:10:45Z</dcterms:created>
  <dcterms:modified xsi:type="dcterms:W3CDTF">2024-02-12T11:52:12Z</dcterms:modified>
</cp:coreProperties>
</file>