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9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/>
    <p:restoredTop sz="94679"/>
  </p:normalViewPr>
  <p:slideViewPr>
    <p:cSldViewPr snapToGrid="0" snapToObjects="1">
      <p:cViewPr varScale="1">
        <p:scale>
          <a:sx n="51" d="100"/>
          <a:sy n="51" d="100"/>
        </p:scale>
        <p:origin x="20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1F1-7A6D-F941-AD34-53560A90BC6D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1E27-846A-0D4A-9586-B0132BC7D9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09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1E27-846A-0D4A-9586-B0132BC7D93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80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D1E27-846A-0D4A-9586-B0132BC7D9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15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2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53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34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46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0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32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07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84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7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0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18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1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46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97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77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83D90F2-216D-4C49-B85E-FFE821C8C1D3}" type="datetimeFigureOut">
              <a:rPr lang="it-IT" smtClean="0"/>
              <a:t>05/12/21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9C64D35-5546-4F4C-8994-680019C42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1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00/articulo.2935" TargetMode="External"/><Relationship Id="rId2" Type="http://schemas.openxmlformats.org/officeDocument/2006/relationships/hyperlink" Target="https://muse.jhu.edu/article/16999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7F006-C812-C342-AB64-95FED53C9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099732"/>
            <a:ext cx="8825658" cy="964743"/>
          </a:xfrm>
        </p:spPr>
        <p:txBody>
          <a:bodyPr/>
          <a:lstStyle/>
          <a:p>
            <a:pPr algn="ctr"/>
            <a:r>
              <a:rPr lang="it-IT" sz="5000" dirty="0"/>
              <a:t>LA COSTA DEI PENSIONATI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52A4EB-00D3-2545-84DA-8331F1A4E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793526"/>
            <a:ext cx="8825658" cy="184527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Panoramica degli effetti della Migrazione dei nordeuropei verso la costa </a:t>
            </a:r>
            <a:r>
              <a:rPr lang="it-IT" dirty="0" err="1">
                <a:solidFill>
                  <a:schemeClr val="bg1"/>
                </a:solidFill>
              </a:rPr>
              <a:t>blanca</a:t>
            </a:r>
            <a:r>
              <a:rPr lang="it-IT" dirty="0">
                <a:solidFill>
                  <a:schemeClr val="bg1"/>
                </a:solidFill>
              </a:rPr>
              <a:t>:</a:t>
            </a:r>
          </a:p>
          <a:p>
            <a:r>
              <a:rPr lang="it-IT" dirty="0">
                <a:solidFill>
                  <a:schemeClr val="bg1"/>
                </a:solidFill>
              </a:rPr>
              <a:t>PIU’ DI 5 MILIONI DI IMMIGRATI SI SONO TRASFERITI IN SPAGNA negli ultimi due decenni, circa il 20% PROVIENE DA PAESI CON IL PIL PRO CAPITE PIU’ ALTO DELLA SPAGNA, QUASI LA META’ SONO PENSIONATI.  </a:t>
            </a:r>
          </a:p>
        </p:txBody>
      </p:sp>
    </p:spTree>
    <p:extLst>
      <p:ext uri="{BB962C8B-B14F-4D97-AF65-F5344CB8AC3E}">
        <p14:creationId xmlns:p14="http://schemas.microsoft.com/office/powerpoint/2010/main" val="400815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7CBC4A-EA39-AB48-9346-3DF03FC90C78}"/>
              </a:ext>
            </a:extLst>
          </p:cNvPr>
          <p:cNvSpPr txBox="1"/>
          <p:nvPr/>
        </p:nvSpPr>
        <p:spPr>
          <a:xfrm>
            <a:off x="276045" y="1967061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C00000"/>
                </a:solidFill>
              </a:rPr>
              <a:t>Sitografia</a:t>
            </a:r>
            <a:r>
              <a:rPr lang="it-IT" sz="2000" dirty="0"/>
              <a:t> </a:t>
            </a:r>
          </a:p>
          <a:p>
            <a:endParaRPr lang="it-IT" sz="2000" i="1" dirty="0"/>
          </a:p>
          <a:p>
            <a:r>
              <a:rPr lang="it-IT" i="1" dirty="0"/>
              <a:t>International </a:t>
            </a:r>
            <a:r>
              <a:rPr lang="it-IT" i="1" dirty="0" err="1"/>
              <a:t>Retirement</a:t>
            </a:r>
            <a:r>
              <a:rPr lang="it-IT" i="1" dirty="0"/>
              <a:t> Migration: </a:t>
            </a:r>
            <a:r>
              <a:rPr lang="it-IT" i="1" dirty="0" err="1"/>
              <a:t>Retired</a:t>
            </a:r>
            <a:r>
              <a:rPr lang="it-IT" i="1" dirty="0"/>
              <a:t> </a:t>
            </a:r>
            <a:r>
              <a:rPr lang="it-IT" i="1" dirty="0" err="1"/>
              <a:t>Europeans</a:t>
            </a:r>
            <a:r>
              <a:rPr lang="it-IT" i="1" dirty="0"/>
              <a:t> Living on the Costa Del Sol</a:t>
            </a:r>
            <a:r>
              <a:rPr lang="it-IT" dirty="0"/>
              <a:t>;</a:t>
            </a:r>
            <a:br>
              <a:rPr lang="it-IT" dirty="0"/>
            </a:br>
            <a:r>
              <a:rPr lang="it-IT" b="1" dirty="0" err="1"/>
              <a:t>Vicente</a:t>
            </a:r>
            <a:r>
              <a:rPr lang="it-IT" b="1" dirty="0"/>
              <a:t> </a:t>
            </a:r>
            <a:r>
              <a:rPr lang="it-IT" b="1" dirty="0" err="1"/>
              <a:t>Rodriguez</a:t>
            </a:r>
            <a:r>
              <a:rPr lang="it-IT" b="1" dirty="0"/>
              <a:t>, Gloria Fernandez, Ferminia;</a:t>
            </a:r>
            <a:br>
              <a:rPr lang="it-IT" b="1" dirty="0"/>
            </a:br>
            <a:r>
              <a:rPr lang="it-IT" u="sng" dirty="0">
                <a:hlinkClick r:id="rId2"/>
              </a:rPr>
              <a:t>https://muse.jhu.edu/article/169995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fr-FR" i="1" dirty="0" err="1"/>
              <a:t>Comparing</a:t>
            </a:r>
            <a:r>
              <a:rPr lang="fr-FR" i="1" dirty="0"/>
              <a:t> </a:t>
            </a:r>
            <a:r>
              <a:rPr lang="fr-FR" i="1" dirty="0" err="1"/>
              <a:t>Two</a:t>
            </a:r>
            <a:r>
              <a:rPr lang="fr-FR" i="1" dirty="0"/>
              <a:t> </a:t>
            </a:r>
            <a:r>
              <a:rPr lang="fr-FR" i="1" dirty="0" err="1"/>
              <a:t>Residential</a:t>
            </a:r>
            <a:r>
              <a:rPr lang="fr-FR" i="1" dirty="0"/>
              <a:t> </a:t>
            </a:r>
            <a:r>
              <a:rPr lang="fr-FR" i="1" dirty="0" err="1"/>
              <a:t>Suburban</a:t>
            </a:r>
            <a:r>
              <a:rPr lang="fr-FR" i="1" dirty="0"/>
              <a:t> Areas in the Costa Blanca, Spain</a:t>
            </a:r>
            <a:r>
              <a:rPr lang="fr-FR" dirty="0"/>
              <a:t>;</a:t>
            </a:r>
            <a:br>
              <a:rPr lang="fr-FR" dirty="0"/>
            </a:br>
            <a:r>
              <a:rPr lang="it-IT" b="1" dirty="0"/>
              <a:t>Leticia Serrano-Estrada, </a:t>
            </a:r>
            <a:r>
              <a:rPr lang="it-IT" b="1" dirty="0" err="1"/>
              <a:t>Almudena</a:t>
            </a:r>
            <a:r>
              <a:rPr lang="it-IT" b="1" dirty="0"/>
              <a:t> Nolasco-</a:t>
            </a:r>
            <a:r>
              <a:rPr lang="it-IT" b="1" dirty="0" err="1"/>
              <a:t>Cirugeda</a:t>
            </a:r>
            <a:r>
              <a:rPr lang="it-IT" b="1" dirty="0"/>
              <a:t> and Pablo </a:t>
            </a:r>
            <a:r>
              <a:rPr lang="it-IT" b="1" dirty="0" err="1"/>
              <a:t>Martí</a:t>
            </a:r>
            <a:r>
              <a:rPr lang="it-IT" dirty="0"/>
              <a:t>;</a:t>
            </a:r>
          </a:p>
          <a:p>
            <a:r>
              <a:rPr lang="it-IT" u="sng" dirty="0">
                <a:hlinkClick r:id="rId3"/>
              </a:rPr>
              <a:t>https://doi.org/10.4000/articulo.2935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320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6985F-B1F6-6B4C-BEB6-1684527C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Profilo e caratteristiche dell’immigrato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3D1F29-F4A6-0844-9BCF-59D9DC70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9" y="3091289"/>
            <a:ext cx="11152376" cy="3424880"/>
          </a:xfrm>
        </p:spPr>
        <p:txBody>
          <a:bodyPr/>
          <a:lstStyle/>
          <a:p>
            <a:r>
              <a:rPr lang="it-IT" sz="2000" dirty="0"/>
              <a:t>Immigrati provenienti da regioni con PIL pro capite inferiore a quello spagnolo: </a:t>
            </a:r>
            <a:r>
              <a:rPr lang="it-IT" sz="2000" i="1" dirty="0"/>
              <a:t>Europa dell’Est</a:t>
            </a:r>
            <a:r>
              <a:rPr lang="it-IT" sz="2000" dirty="0"/>
              <a:t>, </a:t>
            </a:r>
            <a:r>
              <a:rPr lang="it-IT" sz="2000" i="1" dirty="0"/>
              <a:t>Sud America </a:t>
            </a:r>
            <a:r>
              <a:rPr lang="it-IT" sz="2000" dirty="0"/>
              <a:t>e </a:t>
            </a:r>
            <a:r>
              <a:rPr lang="it-IT" sz="2000" i="1" dirty="0"/>
              <a:t>Nord Africa </a:t>
            </a:r>
            <a:r>
              <a:rPr lang="it-IT" sz="2000" dirty="0"/>
              <a:t>(</a:t>
            </a:r>
            <a:r>
              <a:rPr lang="it-IT" sz="2000" b="1" dirty="0"/>
              <a:t>80%</a:t>
            </a:r>
            <a:r>
              <a:rPr lang="it-IT" sz="2000" dirty="0"/>
              <a:t>) e con PIL pro capite superiore a quello spagnolo: Regno Unito, Germania, Benelux e Scandinavia (</a:t>
            </a:r>
            <a:r>
              <a:rPr lang="it-IT" sz="2000" b="1" dirty="0"/>
              <a:t>20%</a:t>
            </a:r>
            <a:r>
              <a:rPr lang="it-IT" sz="2000" dirty="0"/>
              <a:t>).</a:t>
            </a:r>
          </a:p>
          <a:p>
            <a:r>
              <a:rPr lang="it-IT" sz="2000" dirty="0"/>
              <a:t>Britannici (207.274; 47%), tedeschi (95.426; 21,8%); Benelux (37.884; 8,6%), scandinavi (36.726; 8,4%), italiani e francesi (60.742; 14%).</a:t>
            </a:r>
          </a:p>
          <a:p>
            <a:r>
              <a:rPr lang="it-IT" sz="2000" dirty="0"/>
              <a:t>Coppie senza figli: per gli europei 102 uomini ogni 100 donne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338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E3AE1-A35B-5749-A945-818F88EB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39" y="854593"/>
            <a:ext cx="3219340" cy="332644"/>
          </a:xfrm>
        </p:spPr>
        <p:txBody>
          <a:bodyPr/>
          <a:lstStyle/>
          <a:p>
            <a:r>
              <a:rPr lang="it-IT" sz="1800" dirty="0"/>
              <a:t>Zone più popolari: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4A0AFB9-81A5-C244-BE47-0F1B6984F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463" y="2001795"/>
            <a:ext cx="6855379" cy="4351156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452DC9-B996-1F4F-B820-CF66740B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847" y="1479185"/>
            <a:ext cx="3485832" cy="3772437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COSTA BLANCA (35,5%): scandinavi, anglofoni, germanofoni, Benelux;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COSTA DEL SOL (17,1%): scandinavi, anglofoni, Benelux;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ISOLE CANARIE</a:t>
            </a:r>
            <a:r>
              <a:rPr lang="it-IT" sz="1600" dirty="0">
                <a:sym typeface="Wingdings" pitchFamily="2" charset="2"/>
              </a:rPr>
              <a:t> (13,5%): germanofoni;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ym typeface="Wingdings" pitchFamily="2" charset="2"/>
              </a:rPr>
              <a:t>COSTA CATALANA (7,1%): francesi e italiani;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ym typeface="Wingdings" pitchFamily="2" charset="2"/>
              </a:rPr>
              <a:t>BALEARI (6,6%): germanofoni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3A4251E-395E-1B4E-AE46-9B24F0CD46C0}"/>
              </a:ext>
            </a:extLst>
          </p:cNvPr>
          <p:cNvSpPr txBox="1"/>
          <p:nvPr/>
        </p:nvSpPr>
        <p:spPr>
          <a:xfrm>
            <a:off x="5232269" y="636904"/>
            <a:ext cx="34858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Perché la Spagna mediterranea?</a:t>
            </a:r>
          </a:p>
          <a:p>
            <a:r>
              <a:rPr lang="it-IT" sz="1400" dirty="0"/>
              <a:t>-stile di vita mediterraneo</a:t>
            </a:r>
          </a:p>
          <a:p>
            <a:r>
              <a:rPr lang="it-IT" sz="1400" dirty="0"/>
              <a:t>-costo degli alloggi e della vita</a:t>
            </a:r>
          </a:p>
          <a:p>
            <a:r>
              <a:rPr lang="it-IT" sz="1400" dirty="0"/>
              <a:t>-clima e vicinanza al mare</a:t>
            </a:r>
          </a:p>
          <a:p>
            <a:r>
              <a:rPr lang="it-IT" sz="1400" dirty="0"/>
              <a:t>-ruolo delle autorità spagnole 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22536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BE093-64DB-AD4C-8135-AA302613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COSTA BLANCA: tessuto urbano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B4FF86-DF7E-0E49-8F84-6292C80AE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214" y="2420238"/>
            <a:ext cx="5095940" cy="576262"/>
          </a:xfrm>
        </p:spPr>
        <p:txBody>
          <a:bodyPr/>
          <a:lstStyle/>
          <a:p>
            <a:pPr algn="ctr"/>
            <a:r>
              <a:rPr lang="it-IT" sz="2200" dirty="0"/>
              <a:t>LA MARINA ALTA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49DFCCCF-BB9F-0B40-986F-1D6523EEB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214" y="3205506"/>
            <a:ext cx="5095940" cy="3220008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B65910-18DE-4E40-B6D1-5E0481AF6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490" y="2420238"/>
            <a:ext cx="5085305" cy="576262"/>
          </a:xfrm>
        </p:spPr>
        <p:txBody>
          <a:bodyPr/>
          <a:lstStyle/>
          <a:p>
            <a:pPr algn="ctr"/>
            <a:r>
              <a:rPr lang="it-IT" sz="2200" dirty="0"/>
              <a:t>EL BAIX SEGURA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72617BA1-E189-224D-BD26-45234BBF42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8491" y="3205506"/>
            <a:ext cx="5085306" cy="3220008"/>
          </a:xfrm>
        </p:spPr>
      </p:pic>
    </p:spTree>
    <p:extLst>
      <p:ext uri="{BB962C8B-B14F-4D97-AF65-F5344CB8AC3E}">
        <p14:creationId xmlns:p14="http://schemas.microsoft.com/office/powerpoint/2010/main" val="139537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3C124-6B47-CD4A-8D7C-84336041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43" y="978209"/>
            <a:ext cx="2793159" cy="467531"/>
          </a:xfrm>
        </p:spPr>
        <p:txBody>
          <a:bodyPr/>
          <a:lstStyle/>
          <a:p>
            <a:pPr algn="ctr"/>
            <a:r>
              <a:rPr lang="it-IT" sz="1900" dirty="0"/>
              <a:t>SAN FULGENCIO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FF30AF7-9460-3146-BE4F-D3A16B2FD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860" y="978210"/>
            <a:ext cx="5518897" cy="5436933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F37131-C366-3445-8A83-D17B48962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146" y="2202112"/>
            <a:ext cx="3571103" cy="412454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it-IT" sz="1600" dirty="0"/>
              <a:t>75,62% di abitanti di nazionalità straniera;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55,2% degli abitanti è di madrelingua inglese;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limitata tipologia di case: unifamiliari, bifamiliari e a schiera con pochi spazi aperti;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poche attività urbane;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alto tasso di invecchiamento</a:t>
            </a:r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endParaRPr lang="it-IT" sz="18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449F80-AD31-1B43-89AB-2BF94BB1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22" y="5165124"/>
            <a:ext cx="1883231" cy="14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68C318-DBDD-8A49-B376-803BF61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Conseguenze economiche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6A3698-896B-5E43-A0F8-170C35AF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Vantaggi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7B535A-6FD6-E44B-842E-BB8DD6F0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429000"/>
            <a:ext cx="4828032" cy="2843784"/>
          </a:xfrm>
        </p:spPr>
        <p:txBody>
          <a:bodyPr/>
          <a:lstStyle/>
          <a:p>
            <a:r>
              <a:rPr lang="it-IT" dirty="0"/>
              <a:t>I pensionati stranieri hanno aumentato la domanda si servizi locali;</a:t>
            </a:r>
          </a:p>
          <a:p>
            <a:r>
              <a:rPr lang="it-IT" dirty="0"/>
              <a:t>I benefici economici si riflettono sulla crescita della popolazione;</a:t>
            </a:r>
          </a:p>
          <a:p>
            <a:r>
              <a:rPr lang="it-IT" dirty="0"/>
              <a:t>I pensionati vivono di pensioni e non risentono del crollo dell’economia spagnola.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636299-1FE5-EB4F-A5B5-4D1ADFED5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Svantaggi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839DEA-3775-904F-8102-955CD2E94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76" y="3418473"/>
            <a:ext cx="4825160" cy="2854311"/>
          </a:xfrm>
        </p:spPr>
        <p:txBody>
          <a:bodyPr/>
          <a:lstStyle/>
          <a:p>
            <a:r>
              <a:rPr lang="it-IT" dirty="0"/>
              <a:t>Sovraffollamento della Costa Blanca con espansione urbana e suburbanizzazione;</a:t>
            </a:r>
          </a:p>
          <a:p>
            <a:r>
              <a:rPr lang="it-IT" dirty="0"/>
              <a:t>Le autorità non riescono a sostenere economicamente il costo dell’invecchiamento dei pensionati.</a:t>
            </a:r>
          </a:p>
        </p:txBody>
      </p:sp>
    </p:spTree>
    <p:extLst>
      <p:ext uri="{BB962C8B-B14F-4D97-AF65-F5344CB8AC3E}">
        <p14:creationId xmlns:p14="http://schemas.microsoft.com/office/powerpoint/2010/main" val="77845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68A01-B77C-5746-AAAE-E81594F4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Conseguenze sociali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B3CF6F-5963-CD48-B2CE-43DD132C8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0" y="2760453"/>
            <a:ext cx="12002219" cy="3259347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C00000"/>
                </a:solidFill>
              </a:rPr>
              <a:t>Svantaggi</a:t>
            </a:r>
          </a:p>
          <a:p>
            <a:pPr marL="0" indent="0" algn="ctr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r>
              <a:rPr lang="it-IT" sz="2000" dirty="0">
                <a:solidFill>
                  <a:schemeClr val="tx1"/>
                </a:solidFill>
              </a:rPr>
              <a:t>L’urbanizzazione ha creato enormi aree suburbane tagliate fuori dai centri urbani;</a:t>
            </a:r>
          </a:p>
          <a:p>
            <a:r>
              <a:rPr lang="it-IT" sz="2000" dirty="0">
                <a:solidFill>
                  <a:schemeClr val="tx1"/>
                </a:solidFill>
              </a:rPr>
              <a:t>Le periferie hanno pochi servizi di trasporto e limitano quindi la mobilità dei residenti;</a:t>
            </a:r>
          </a:p>
          <a:p>
            <a:r>
              <a:rPr lang="it-IT" sz="2000" dirty="0">
                <a:solidFill>
                  <a:schemeClr val="tx1"/>
                </a:solidFill>
              </a:rPr>
              <a:t>L’isolamento e la distanza dai servizi di base, aumentano il senso di insicurezza dei residenti.</a:t>
            </a:r>
          </a:p>
        </p:txBody>
      </p:sp>
    </p:spTree>
    <p:extLst>
      <p:ext uri="{BB962C8B-B14F-4D97-AF65-F5344CB8AC3E}">
        <p14:creationId xmlns:p14="http://schemas.microsoft.com/office/powerpoint/2010/main" val="341844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137E1-5AA5-9749-BC4E-53D0B7D0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Impatto ambientale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A4D27B-AE8E-CD48-B2FC-EADDDB75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4" y="2331686"/>
            <a:ext cx="12192000" cy="4336532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2400" dirty="0">
                <a:solidFill>
                  <a:srgbClr val="C00000"/>
                </a:solidFill>
              </a:rPr>
              <a:t>Svantaggi</a:t>
            </a:r>
          </a:p>
          <a:p>
            <a:endParaRPr lang="it-IT" dirty="0"/>
          </a:p>
          <a:p>
            <a:r>
              <a:rPr lang="it-IT" sz="2000" dirty="0"/>
              <a:t>Danni irreparabili al paesaggio e all’ambiente nelle regioni costiere</a:t>
            </a:r>
            <a:r>
              <a:rPr lang="it-IT" sz="2200" dirty="0"/>
              <a:t>;</a:t>
            </a:r>
          </a:p>
          <a:p>
            <a:r>
              <a:rPr lang="it-IT" sz="2000" dirty="0"/>
              <a:t>Le aree costiere della Costa Blanca, sono stata circondate da aree urbane, senza zone di transizione, andando a rovinare questi parchi naturali.</a:t>
            </a:r>
          </a:p>
          <a:p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r>
              <a:rPr lang="it-IT" sz="2000" dirty="0"/>
              <a:t>Grande svantaggio nel mercato dinamico del turismo, che punta sulla qualità del prodotto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04072232-DF38-1D4D-9A74-9AF65A5D1727}"/>
              </a:ext>
            </a:extLst>
          </p:cNvPr>
          <p:cNvSpPr/>
          <p:nvPr/>
        </p:nvSpPr>
        <p:spPr>
          <a:xfrm>
            <a:off x="6121879" y="4939546"/>
            <a:ext cx="293298" cy="702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20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3F479-ED65-A34C-8A12-276C9395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Possibili soluzioni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872B60-DD0E-0F4B-B999-5F5A0369B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39" y="2792394"/>
            <a:ext cx="11404121" cy="3328357"/>
          </a:xfrm>
        </p:spPr>
        <p:txBody>
          <a:bodyPr>
            <a:normAutofit/>
          </a:bodyPr>
          <a:lstStyle/>
          <a:p>
            <a:r>
              <a:rPr lang="it-IT" sz="2000" dirty="0"/>
              <a:t>Gli sviluppi periferici dovrebbero essere collegati ai centri urbani da trasporti pubblici, passerelle pedonali e piste ciclabili; così da migliorare la coesione territoriale e sociale tra i pensionati.</a:t>
            </a:r>
          </a:p>
          <a:p>
            <a:r>
              <a:rPr lang="it-IT" sz="2000" dirty="0"/>
              <a:t>Le aree naturali dovrebbero essere salvaguardate, al fine di evitare di deturpare il territorio da quella bellezza naturale.</a:t>
            </a:r>
          </a:p>
          <a:p>
            <a:r>
              <a:rPr lang="it-IT" sz="2000" dirty="0"/>
              <a:t>Bisognerebbe creare un tessuto urbano diverso dalle villette unifamiliari, così da favorire l’interazione tra i residenti.</a:t>
            </a:r>
          </a:p>
          <a:p>
            <a:pPr marL="0" indent="0" algn="ctr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73549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{7CAC958B-FA59-7948-B934-64A103327652}tf10001076</Template>
  <TotalTime>520</TotalTime>
  <Words>585</Words>
  <Application>Microsoft Macintosh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Riunioni ione</vt:lpstr>
      <vt:lpstr>LA COSTA DEI PENSIONATI</vt:lpstr>
      <vt:lpstr>Profilo e caratteristiche dell’immigrato</vt:lpstr>
      <vt:lpstr>Zone più popolari:</vt:lpstr>
      <vt:lpstr>COSTA BLANCA: tessuto urbano</vt:lpstr>
      <vt:lpstr>SAN FULGENCIO</vt:lpstr>
      <vt:lpstr>Conseguenze economiche</vt:lpstr>
      <vt:lpstr>Conseguenze sociali</vt:lpstr>
      <vt:lpstr>Impatto ambientale</vt:lpstr>
      <vt:lpstr>Possibili soluzioni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COSTA DEI PENSIONATI</dc:title>
  <dc:creator>Arianna Gagliardi</dc:creator>
  <cp:lastModifiedBy>Arianna Gagliardi</cp:lastModifiedBy>
  <cp:revision>5</cp:revision>
  <dcterms:created xsi:type="dcterms:W3CDTF">2021-12-01T14:47:16Z</dcterms:created>
  <dcterms:modified xsi:type="dcterms:W3CDTF">2021-12-05T16:38:15Z</dcterms:modified>
</cp:coreProperties>
</file>