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>
      <p:cViewPr varScale="1">
        <p:scale>
          <a:sx n="90" d="100"/>
          <a:sy n="90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97F2AC-F6FF-4A90-CC26-AE655027B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C0A4AA-6C62-7652-F43D-378F78287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7ECBE3-38E1-27C9-2531-2D2AF29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CAE3B-3844-4AE1-602D-FDC9A198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4E2F66-1847-95EF-9CAE-BFBC76D2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22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8382E-CFD4-BBFA-E246-4E04870E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F37E6A-9985-24D2-8B20-0369B294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00DBD4-20D8-16BA-8C7F-3C268257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F11C56-9D2B-46CF-9A7A-16D4292F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E5753D-9952-4F42-82C9-5CCF3A06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5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FFACB8-4ED6-2DEF-D91A-9B13151E0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27DC6D-B1D7-7CDC-92D3-C0206B2C2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30A9A-E5E0-377E-DF3F-83CC42EA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0CC8A-FC4F-DE3F-74A6-C2615688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873355-BAD6-8028-9632-B8FDCBC6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0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2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9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17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1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0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7F9FB-1DB2-72B6-8B54-539C35A7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FF6BA2-5A32-57B5-BE40-DC2546F07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C03CD7-193F-5439-7961-76FC4D11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3DD1F2-9498-6A63-EF02-FACDF2FC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701DAB-2317-3E52-B32D-93F18217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20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3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5BB3-BDE7-343F-F418-F7D827B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6BC2D3-5667-4021-1AF9-A73DBB37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34ED9D-6615-3ADB-EBFE-A849A5DA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9CC89C-D429-8905-A858-CBCA804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96A11F-8FF1-DBF3-4046-653F4433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29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CE246-1F03-D772-4460-DFD75520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F3202-41BE-CB2B-7125-85DDD1C79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529020-20F6-851B-17C7-0647C2497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5D37A3-B6FE-1653-3AD9-16A2E826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63B37D-B749-5744-B50A-2E29E5DB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113F5B-7761-E9FF-7BC8-2808BB96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50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6D23E-2914-B782-507A-C529A2B5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D1160-F837-AE56-27F6-0FCD4E84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E10521-CF93-F9FA-0465-4AF5DB27B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A22473-36D2-333B-2B2E-4C9684E7C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DDF805-5484-AF5B-7BFD-9FDEF773A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54F42E-B9BE-1ECF-859B-FE1A36E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E86601F-1E58-0ADE-B250-4AD2C337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A7C783-2DDA-10D2-672F-47350E0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5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584CB-4C7F-58AD-2E9C-BD18B9C7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85D78F-6B95-0F4D-B5AD-017E5C3F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D38C78-3691-C4A0-32F7-BAD75741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15936F-D3F1-36C2-FF8F-AA68FC29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91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01FE99-A2E6-A25C-26C4-B1B455FC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A83150-48D6-F031-F116-D0A8CC3A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972250-287C-5377-58D0-A4D1F25F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5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1F9F2-BF28-7F29-6899-9B81949D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522EB0-047E-7285-F3BE-227C0979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A1AEBC-C911-5AFC-0B78-F955D6625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E4B23D-C50E-A6BA-F3DD-45C7FDE9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0596C3-7805-851B-51B5-A0B5F566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B7577B-313B-5596-F7C1-7DF696D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9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39C89-A327-7B0E-4C42-16EBC383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81D611-F4DF-D938-0545-1AAF46F99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FC65EF-14DB-0C6B-619C-96CA5BDF7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A39743-E9BF-972F-682B-677636E3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596B9-DE99-EDC2-086B-7918C8A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7153E9-5A15-B99B-3971-C3EFA37C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9CB5CA-07E3-FDC2-9E44-C36C6012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8CDA0C-D3A5-5E59-D0BF-8CB4337A4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686033-263F-9E89-378A-F7B424A78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6B1EA-05D1-B44E-9A23-37280203F678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8DF2B-A981-5187-BA1F-970567E3C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CFF8DC-528A-027A-D8BB-1CDB414F7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0BCBC-A6A2-7544-9B60-6843F9149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56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qrbi831q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3CC5F74-CBD8-FDF0-B163-92B8981A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B2F211-1375-1B44-0BE7-E8922F5FA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b="0">
                <a:solidFill>
                  <a:srgbClr val="FFFFFF"/>
                </a:solidFill>
                <a:effectLst/>
              </a:rPr>
              <a:t> 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CF076E-F6DA-F35B-A3F6-68D239E54FC0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>
                <a:effectLst/>
              </a:rPr>
              <a:t> </a:t>
            </a: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511B75-4901-5D3E-0B97-97DC0AEEEF86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>
                <a:effectLst/>
              </a:rPr>
              <a:t> </a:t>
            </a:r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D522C8-B125-BA1F-19CD-B38F52433511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>
                <a:effectLst/>
              </a:rPr>
              <a:t> </a:t>
            </a:r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BD9AAE-7BC9-0ACB-F901-798DE433A344}"/>
              </a:ext>
            </a:extLst>
          </p:cNvPr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>
                <a:effectLst/>
              </a:rPr>
              <a:t> </a:t>
            </a:r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86205E-2540-7BC6-D5F0-54A181959E97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 dirty="0">
                <a:effectLst/>
              </a:rPr>
              <a:t> </a:t>
            </a:r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CACE5C-1499-0A0A-A868-006012586527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 dirty="0">
                <a:effectLst/>
              </a:rPr>
              <a:t>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93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BB79BD-D2EC-C7FA-B761-093E52C2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Ferinità, violenza e sacro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E5DF6F-1E6F-C4F3-DCC9-1CF43FF3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https://www.youtube.com/watch?v=SEqrbi831qM</a:t>
            </a:r>
            <a:b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nascita</a:t>
            </a: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società</a:t>
            </a:r>
            <a:endParaRPr lang="en-US" sz="17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25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Carattere, schermata, diagramma&#10;&#10;Descrizione generata automaticamente">
            <a:extLst>
              <a:ext uri="{FF2B5EF4-FFF2-40B4-BE49-F238E27FC236}">
                <a16:creationId xmlns:a16="http://schemas.microsoft.com/office/drawing/2014/main" id="{32D8200A-CAE5-F615-457A-7C47AB2F6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29996"/>
            <a:ext cx="10905066" cy="53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0BBE0B-EB20-D574-88F0-4D0F61D2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99" b="2301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ED63AE-7C42-7385-D41D-CFA034F7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unheimlich</a:t>
            </a:r>
            <a:r>
              <a:rPr lang="it-IT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“perturbante”, concetto psicanalitico che si ritrova in autori come Arthur Schnitzler, che descrivono le sensazioni generate dal contatto con qualcosa che risulta al contempo familiare e inquietante. Un’entità che si ritrova estranea pur essendo del tutto riconoscibile e codificabile, e che in quest’ambivalenza diviene surreale, generando al contempo attrazione e repulsione.</a:t>
            </a:r>
            <a:r>
              <a:rPr lang="it-IT" sz="2400" dirty="0">
                <a:solidFill>
                  <a:schemeClr val="bg1"/>
                </a:solidFill>
                <a:effectLst/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98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2B485-6F6C-EA42-B70F-4A8975CB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00" y="2410373"/>
            <a:ext cx="10680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“La loro impotenza era tale che riconoscere la verità non significava far fronte alla situazione, quanto piuttosto abbandonarsi ai suoi effetti disgregativi, rinunciare a ogni parvenza di vita normale. L’intera popolazione si lasciava andare con estrema facilità a false rappresentazioni di questo tipo, in una disperata volontà di negare l’evidenza che favoriva la caccia ai capri espiatori”</a:t>
            </a:r>
            <a:br>
              <a:rPr lang="it-IT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Renè Girard, Il capro espiatorio</a:t>
            </a:r>
          </a:p>
          <a:p>
            <a:endParaRPr lang="it-IT" sz="1800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572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43B88C-292E-BFBA-EAB5-BF392760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4" y="1897475"/>
            <a:ext cx="5260976" cy="36432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0CF495-B8CD-96EB-BE73-73EFCB4B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024" y="1897475"/>
            <a:ext cx="4441825" cy="3703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t-IT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disordine dello straniero  conferma l’ordine del “noi”, la sua disumanità a conferma la “nostra” umanità: sorretti da odio e paura, e dalla loro forza unificatrice ci si stringe in una comunità di lotta, riconoscendosi in ordine politico.</a:t>
            </a:r>
            <a:r>
              <a:rPr lang="it-IT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endParaRPr lang="it-IT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6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1028">
            <a:extLst>
              <a:ext uri="{FF2B5EF4-FFF2-40B4-BE49-F238E27FC236}">
                <a16:creationId xmlns:a16="http://schemas.microsoft.com/office/drawing/2014/main" id="{4EBE701F-C1F4-D4E8-9D74-5602396B7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YAMA UBA: THE LAUGHING DEMON.</a:t>
            </a:r>
          </a:p>
        </p:txBody>
      </p:sp>
      <p:pic>
        <p:nvPicPr>
          <p:cNvPr id="1025" name="Picture 1" descr="page4image13259440">
            <a:extLst>
              <a:ext uri="{FF2B5EF4-FFF2-40B4-BE49-F238E27FC236}">
                <a16:creationId xmlns:a16="http://schemas.microsoft.com/office/drawing/2014/main" id="{279F2E88-52D8-5B7C-F968-8841EB364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r="-1" b="18204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7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40CAD-8DC0-FBDC-C418-00A4FF66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78" y="213023"/>
            <a:ext cx="4486656" cy="1141497"/>
          </a:xfrm>
        </p:spPr>
        <p:txBody>
          <a:bodyPr/>
          <a:lstStyle/>
          <a:p>
            <a:r>
              <a:rPr lang="it-IT" dirty="0"/>
              <a:t>Qual è il potere della </a:t>
            </a:r>
            <a:r>
              <a:rPr lang="it-IT" dirty="0" err="1"/>
              <a:t>yama</a:t>
            </a:r>
            <a:r>
              <a:rPr lang="it-IT" dirty="0"/>
              <a:t> </a:t>
            </a:r>
            <a:r>
              <a:rPr lang="it-IT" dirty="0" err="1"/>
              <a:t>uba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266B4-4AE7-2907-F98A-09DC531D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87" y="3250176"/>
            <a:ext cx="4572035" cy="2927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dirty="0"/>
              <a:t> </a:t>
            </a:r>
            <a:r>
              <a:rPr lang="it-IT" sz="1800" dirty="0">
                <a:latin typeface="Times" pitchFamily="2" charset="0"/>
              </a:rPr>
              <a:t>Storia/racconto per </a:t>
            </a:r>
            <a:r>
              <a:rPr lang="it-IT" sz="1800" dirty="0" err="1">
                <a:latin typeface="Times" pitchFamily="2" charset="0"/>
              </a:rPr>
              <a:t>istruirire</a:t>
            </a:r>
            <a:r>
              <a:rPr lang="it-IT" sz="1800" dirty="0">
                <a:latin typeface="Times" pitchFamily="2" charset="0"/>
              </a:rPr>
              <a:t> gli uomini e le donne su comportamenti convenienti.</a:t>
            </a:r>
            <a:br>
              <a:rPr lang="it-IT" sz="1800" dirty="0">
                <a:latin typeface="Times" pitchFamily="2" charset="0"/>
              </a:rPr>
            </a:br>
            <a:br>
              <a:rPr lang="it-IT" sz="1800" dirty="0">
                <a:latin typeface="Times" pitchFamily="2" charset="0"/>
              </a:rPr>
            </a:br>
            <a:br>
              <a:rPr lang="it-IT" sz="1800" dirty="0">
                <a:latin typeface="Times" pitchFamily="2" charset="0"/>
              </a:rPr>
            </a:br>
            <a:br>
              <a:rPr lang="it-IT" sz="1800" dirty="0">
                <a:latin typeface="Times" pitchFamily="2" charset="0"/>
              </a:rPr>
            </a:br>
            <a:r>
              <a:rPr lang="it-IT" sz="1800" dirty="0">
                <a:latin typeface="Times" pitchFamily="2" charset="0"/>
              </a:rPr>
              <a:t>La società costruisce le sue norme sulla base dell’infrazione della regola. (Girard): nel momento in cui condanno una persona per un comportamento scorretto creo dei rituali da ripetere. Delle norme da rispettare. La paura funge da catalizzatore per gli uomini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7B6B4C-ABE4-C836-0D0C-67577B4D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451" y="1600198"/>
            <a:ext cx="3824422" cy="1300282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it-IT" sz="3300" dirty="0">
                <a:solidFill>
                  <a:schemeClr val="bg1"/>
                </a:solidFill>
                <a:latin typeface="Times" pitchFamily="2" charset="0"/>
              </a:rPr>
              <a:t>O</a:t>
            </a:r>
            <a:r>
              <a:rPr lang="it-IT" sz="3300" b="0" i="0" dirty="0">
                <a:solidFill>
                  <a:schemeClr val="bg1"/>
                </a:solidFill>
                <a:effectLst/>
                <a:latin typeface="Times" pitchFamily="2" charset="0"/>
              </a:rPr>
              <a:t>ltre la narrazione in sé ha il potere di tenere lontane le persone (specialme</a:t>
            </a:r>
            <a:r>
              <a:rPr lang="it-IT" sz="3300" dirty="0">
                <a:solidFill>
                  <a:schemeClr val="bg1"/>
                </a:solidFill>
                <a:latin typeface="Times" pitchFamily="2" charset="0"/>
              </a:rPr>
              <a:t>nte le donne) </a:t>
            </a:r>
            <a:r>
              <a:rPr lang="it-IT" sz="3300" b="0" i="0" dirty="0">
                <a:solidFill>
                  <a:schemeClr val="bg1"/>
                </a:solidFill>
                <a:effectLst/>
                <a:latin typeface="Times" pitchFamily="2" charset="0"/>
              </a:rPr>
              <a:t>dalle montagne. </a:t>
            </a:r>
            <a:br>
              <a:rPr lang="it-IT" b="0" i="0" dirty="0">
                <a:solidFill>
                  <a:schemeClr val="bg1"/>
                </a:solidFill>
                <a:effectLst/>
                <a:latin typeface="Söhne"/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D0483A-037A-CA89-503B-3309307A9F9B}"/>
              </a:ext>
            </a:extLst>
          </p:cNvPr>
          <p:cNvSpPr txBox="1"/>
          <p:nvPr/>
        </p:nvSpPr>
        <p:spPr>
          <a:xfrm>
            <a:off x="886936" y="3250177"/>
            <a:ext cx="419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È un esempio di come gli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yokai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 possono influenzare comportamenti e creare tabù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D8FCCE6-130B-2275-68CE-7E55CB4189D7}"/>
              </a:ext>
            </a:extLst>
          </p:cNvPr>
          <p:cNvSpPr txBox="1">
            <a:spLocks/>
          </p:cNvSpPr>
          <p:nvPr/>
        </p:nvSpPr>
        <p:spPr bwMode="blackWhite">
          <a:xfrm>
            <a:off x="6745377" y="213023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come si crea un </a:t>
            </a:r>
            <a:r>
              <a:rPr kumimoji="0" lang="it-IT" sz="2200" b="0" i="0" u="none" strike="noStrike" kern="1200" cap="all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tabu’</a:t>
            </a:r>
            <a:r>
              <a:rPr kumimoji="0" lang="it-IT" sz="2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?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B5D0E693-73E4-2913-439C-F38FEFE2D47A}"/>
              </a:ext>
            </a:extLst>
          </p:cNvPr>
          <p:cNvSpPr/>
          <p:nvPr/>
        </p:nvSpPr>
        <p:spPr>
          <a:xfrm>
            <a:off x="4907055" y="3335128"/>
            <a:ext cx="1740334" cy="33231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E5F0395F-4B4B-62D6-D275-52B811017198}"/>
              </a:ext>
            </a:extLst>
          </p:cNvPr>
          <p:cNvSpPr/>
          <p:nvPr/>
        </p:nvSpPr>
        <p:spPr>
          <a:xfrm rot="5400000">
            <a:off x="2433667" y="2758059"/>
            <a:ext cx="604975" cy="33231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62D80734-B86B-2D02-2992-E5595E2375C8}"/>
              </a:ext>
            </a:extLst>
          </p:cNvPr>
          <p:cNvSpPr/>
          <p:nvPr/>
        </p:nvSpPr>
        <p:spPr>
          <a:xfrm rot="5400000">
            <a:off x="8597298" y="3922634"/>
            <a:ext cx="450496" cy="33231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64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acc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332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Gill Sans MT</vt:lpstr>
      <vt:lpstr>Söhne</vt:lpstr>
      <vt:lpstr>Times</vt:lpstr>
      <vt:lpstr>Times New Roman</vt:lpstr>
      <vt:lpstr>Tema di Office</vt:lpstr>
      <vt:lpstr>Pacco</vt:lpstr>
      <vt:lpstr>Presentazione standard di PowerPoint</vt:lpstr>
      <vt:lpstr>Ferinità, violenza e sacro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 è il potere della yama uba?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EMANUELA DIODATI</dc:creator>
  <cp:lastModifiedBy>EMANUELA DIODATI</cp:lastModifiedBy>
  <cp:revision>6</cp:revision>
  <dcterms:created xsi:type="dcterms:W3CDTF">2024-10-02T11:44:00Z</dcterms:created>
  <dcterms:modified xsi:type="dcterms:W3CDTF">2024-10-03T10:11:07Z</dcterms:modified>
</cp:coreProperties>
</file>