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notesMasterIdLst>
    <p:notesMasterId r:id="rId19"/>
  </p:notesMasterIdLst>
  <p:sldIdLst>
    <p:sldId id="256" r:id="rId2"/>
    <p:sldId id="337" r:id="rId3"/>
    <p:sldId id="338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53" r:id="rId14"/>
    <p:sldId id="349" r:id="rId15"/>
    <p:sldId id="350" r:id="rId16"/>
    <p:sldId id="351" r:id="rId17"/>
    <p:sldId id="31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7709F1-634C-4550-844D-93645981B3C7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457D2-86CD-4743-8251-FA0E8AFB7C3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8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37A88A04-2C05-05C8-C334-A112FBC797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87BA4FC-0E68-4D50-BFCB-4C202899B7DA}" type="slidenum">
              <a:rPr lang="it-IT" altLang="it-IT"/>
              <a:pPr eaLnBrk="1" hangingPunct="1">
                <a:spcBef>
                  <a:spcPct val="0"/>
                </a:spcBef>
              </a:pPr>
              <a:t>14</a:t>
            </a:fld>
            <a:endParaRPr lang="it-IT" altLang="it-IT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4E63A240-5D4E-B356-B9B0-8009512591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355E73A9-E104-D770-7D6C-C9FF872A68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altLang="it-IT">
                <a:latin typeface="Times New Roman" panose="02020603050405020304" pitchFamily="18" charset="0"/>
              </a:rPr>
              <a:t>Né uno scopo transuente come il lucro né quello indeterminato del soddisfacimento dei bisogni. Ma in termini concreti??</a:t>
            </a:r>
          </a:p>
          <a:p>
            <a:pPr eaLnBrk="1" hangingPunct="1"/>
            <a:r>
              <a:rPr lang="it-IT" altLang="it-IT">
                <a:latin typeface="Times New Roman" panose="02020603050405020304" pitchFamily="18" charset="0"/>
              </a:rPr>
              <a:t>Franceschi:</a:t>
            </a:r>
          </a:p>
          <a:p>
            <a:pPr eaLnBrk="1" hangingPunct="1"/>
            <a:endParaRPr lang="it-IT" altLang="it-IT">
              <a:latin typeface="Times New Roman" panose="02020603050405020304" pitchFamily="18" charset="0"/>
            </a:endParaRPr>
          </a:p>
          <a:p>
            <a:pPr eaLnBrk="1" hangingPunct="1">
              <a:buFontTx/>
              <a:buChar char="-"/>
            </a:pPr>
            <a:r>
              <a:rPr lang="it-IT" altLang="it-IT">
                <a:latin typeface="Times New Roman" panose="02020603050405020304" pitchFamily="18" charset="0"/>
              </a:rPr>
              <a:t>Redditività  positiva  che consente la remunerazione adeguata del capitale di rischio;</a:t>
            </a:r>
          </a:p>
          <a:p>
            <a:pPr eaLnBrk="1" hangingPunct="1">
              <a:buFontTx/>
              <a:buChar char="-"/>
            </a:pPr>
            <a:r>
              <a:rPr lang="it-IT" altLang="it-IT">
                <a:latin typeface="Times New Roman" panose="02020603050405020304" pitchFamily="18" charset="0"/>
              </a:rPr>
              <a:t> Equilibrio finanziario e solidità patrimoniale; </a:t>
            </a:r>
          </a:p>
          <a:p>
            <a:pPr eaLnBrk="1" hangingPunct="1">
              <a:buFontTx/>
              <a:buChar char="-"/>
            </a:pPr>
            <a:r>
              <a:rPr lang="it-IT" altLang="it-IT">
                <a:latin typeface="Times New Roman" panose="02020603050405020304" pitchFamily="18" charset="0"/>
              </a:rPr>
              <a:t> Competitività;</a:t>
            </a:r>
          </a:p>
          <a:p>
            <a:pPr eaLnBrk="1" hangingPunct="1">
              <a:buFontTx/>
              <a:buChar char="-"/>
            </a:pPr>
            <a:r>
              <a:rPr lang="it-IT" altLang="it-IT">
                <a:latin typeface="Times New Roman" panose="02020603050405020304" pitchFamily="18" charset="0"/>
              </a:rPr>
              <a:t> Attenzione alla socialità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43DA3197-FA5F-6C3F-44FB-663937E98E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7B0DE7E-599C-46DB-9975-551D7BE70F01}" type="slidenum">
              <a:rPr lang="it-IT" altLang="it-IT"/>
              <a:pPr eaLnBrk="1" hangingPunct="1">
                <a:spcBef>
                  <a:spcPct val="0"/>
                </a:spcBef>
              </a:pPr>
              <a:t>15</a:t>
            </a:fld>
            <a:endParaRPr lang="it-IT" altLang="it-IT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9B71CCEE-D03B-DB9F-3556-65DB468C06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488CE35B-28DA-1ACA-35F6-747745A73E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altLang="it-IT">
                <a:latin typeface="Times New Roman" panose="02020603050405020304" pitchFamily="18" charset="0"/>
              </a:rPr>
              <a:t>Né uno scopo transuente come il lucro (l’orientamento al lucro potrebbe determinare una riduzione delle potenzialità future) del né quello indeterminato del soddisfacimento dei bisogni (rappresenta un scopo indiretto)</a:t>
            </a:r>
          </a:p>
          <a:p>
            <a:pPr eaLnBrk="1" hangingPunct="1"/>
            <a:r>
              <a:rPr lang="it-IT" altLang="it-IT">
                <a:latin typeface="Times New Roman" panose="02020603050405020304" pitchFamily="18" charset="0"/>
              </a:rPr>
              <a:t>Le aziende di erogazione avrebbero secondo l’impostazione del besta come scopo il soddisfacimento dei bisogni, quelle di produzione la produzione e distribuzione di ricchezza. </a:t>
            </a:r>
          </a:p>
          <a:p>
            <a:pPr eaLnBrk="1" hangingPunct="1"/>
            <a:r>
              <a:rPr lang="it-IT" altLang="it-IT">
                <a:latin typeface="Times New Roman" panose="02020603050405020304" pitchFamily="18" charset="0"/>
              </a:rPr>
              <a:t>I risultati economico-finanziari, competitivi, sociali sono legati da relazioni di tipo conflittuale (breve periodo) e di tipo sinergico (medio-lungo periodo). Lo sviluppo fa da sfondo alla produzione di altri risultati, facilitandone od ostacolandone il perseguimento e ponendo problemi di bilanciamento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3EEAE598-EEFD-76B9-8E6E-B9D38B9F77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3518B37-2410-4A93-84BD-83598F0306BB}" type="slidenum">
              <a:rPr lang="it-IT" altLang="it-IT"/>
              <a:pPr eaLnBrk="1" hangingPunct="1">
                <a:spcBef>
                  <a:spcPct val="0"/>
                </a:spcBef>
              </a:pPr>
              <a:t>16</a:t>
            </a:fld>
            <a:endParaRPr lang="it-IT" altLang="it-IT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7B47BDDE-6E83-4666-F8C3-265DCAF5B9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287D119A-E622-A006-676F-6DC6D1BA57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0013" y="484479"/>
            <a:ext cx="6911974" cy="2954655"/>
          </a:xfrm>
        </p:spPr>
        <p:txBody>
          <a:bodyPr anchor="b">
            <a:normAutofit/>
          </a:bodyPr>
          <a:lstStyle>
            <a:lvl1pPr algn="ctr">
              <a:defRPr sz="5600" spc="-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0013" y="3799133"/>
            <a:ext cx="6911974" cy="1969841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395C5C9-164C-46B3-A87E-7660D39D3106}" type="datetime2">
              <a:rPr lang="en-US" smtClean="0"/>
              <a:t>Tuesday, March 5,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 err="1"/>
              <a:t>Materiale</a:t>
            </a:r>
            <a:r>
              <a:rPr lang="en-US" dirty="0"/>
              <a:t> ad </a:t>
            </a:r>
            <a:r>
              <a:rPr lang="en-US" dirty="0" err="1"/>
              <a:t>uso</a:t>
            </a:r>
            <a:r>
              <a:rPr lang="en-US" dirty="0"/>
              <a:t> </a:t>
            </a:r>
            <a:r>
              <a:rPr lang="en-US" dirty="0" err="1"/>
              <a:t>esclusivo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del Corso di Economia </a:t>
            </a:r>
            <a:r>
              <a:rPr lang="en-US" dirty="0" err="1"/>
              <a:t>Aziendale</a:t>
            </a:r>
            <a:r>
              <a:rPr lang="en-US" dirty="0"/>
              <a:t> – </a:t>
            </a:r>
            <a:r>
              <a:rPr lang="en-US" dirty="0" err="1"/>
              <a:t>Cdl</a:t>
            </a:r>
            <a:r>
              <a:rPr lang="en-US" dirty="0"/>
              <a:t> </a:t>
            </a:r>
            <a:r>
              <a:rPr lang="en-US" dirty="0" err="1"/>
              <a:t>Servizi</a:t>
            </a:r>
            <a:r>
              <a:rPr lang="en-US" dirty="0"/>
              <a:t> </a:t>
            </a:r>
            <a:r>
              <a:rPr lang="en-US" dirty="0" err="1"/>
              <a:t>Giuridici</a:t>
            </a:r>
            <a:r>
              <a:rPr lang="en-US" dirty="0"/>
              <a:t> – </a:t>
            </a:r>
            <a:r>
              <a:rPr lang="en-US" dirty="0" err="1"/>
              <a:t>Università</a:t>
            </a:r>
            <a:r>
              <a:rPr lang="en-US" dirty="0"/>
              <a:t> di Teramo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44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0000" y="2636838"/>
            <a:ext cx="10728325" cy="3132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5B75179A-1E2B-41AB-B400-4F1B4022FAEE}" type="datetime2">
              <a:rPr lang="en-US" smtClean="0"/>
              <a:t>Tuesday, March 5, 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305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40486" y="720000"/>
            <a:ext cx="1477328" cy="5048975"/>
          </a:xfrm>
        </p:spPr>
        <p:txBody>
          <a:bodyPr vert="eaVert">
            <a:norm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838" y="720000"/>
            <a:ext cx="8929614" cy="5048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5681D0F-6595-4F14-8EF3-954CD87C797B}" type="datetime2">
              <a:rPr lang="en-US" smtClean="0"/>
              <a:t>Tuesday, March 5, 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59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2541600"/>
            <a:ext cx="10728325" cy="322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4DDCFF8A-AAF8-4A12-8A91-9CA0EAF6CBB9}" type="datetime2">
              <a:rPr lang="en-US" smtClean="0"/>
              <a:t>Tuesday, March 5,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 err="1"/>
              <a:t>Materiale</a:t>
            </a:r>
            <a:r>
              <a:rPr lang="en-US" dirty="0"/>
              <a:t> ad </a:t>
            </a:r>
            <a:r>
              <a:rPr lang="en-US" dirty="0" err="1"/>
              <a:t>uso</a:t>
            </a:r>
            <a:r>
              <a:rPr lang="en-US" dirty="0"/>
              <a:t> </a:t>
            </a:r>
            <a:r>
              <a:rPr lang="en-US" dirty="0" err="1"/>
              <a:t>esclusivo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del Corso di Economia </a:t>
            </a:r>
            <a:r>
              <a:rPr lang="en-US" dirty="0" err="1"/>
              <a:t>Aziendale</a:t>
            </a:r>
            <a:r>
              <a:rPr lang="en-US" dirty="0"/>
              <a:t> – </a:t>
            </a:r>
            <a:r>
              <a:rPr lang="en-US" dirty="0" err="1"/>
              <a:t>Cdl</a:t>
            </a:r>
            <a:r>
              <a:rPr lang="en-US" dirty="0"/>
              <a:t> </a:t>
            </a:r>
            <a:r>
              <a:rPr lang="en-US" dirty="0" err="1"/>
              <a:t>Servizi</a:t>
            </a:r>
            <a:r>
              <a:rPr lang="en-US" dirty="0"/>
              <a:t> </a:t>
            </a:r>
            <a:r>
              <a:rPr lang="en-US" dirty="0" err="1"/>
              <a:t>Giuridici</a:t>
            </a:r>
            <a:r>
              <a:rPr lang="en-US" dirty="0"/>
              <a:t> – </a:t>
            </a:r>
            <a:r>
              <a:rPr lang="en-US" dirty="0" err="1"/>
              <a:t>Università</a:t>
            </a:r>
            <a:r>
              <a:rPr lang="en-US" dirty="0"/>
              <a:t> di Teramo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190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6" cy="2879724"/>
          </a:xfrm>
        </p:spPr>
        <p:txBody>
          <a:bodyPr anchor="b"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910" y="3858924"/>
            <a:ext cx="10728326" cy="191907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ABCC25C3-021A-4B0B-8F70-0C181FE1CF45}" type="datetime2">
              <a:rPr lang="en-US" smtClean="0"/>
              <a:t>Tuesday, March 5, 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 err="1"/>
              <a:t>Materiale</a:t>
            </a:r>
            <a:r>
              <a:rPr lang="en-US" dirty="0"/>
              <a:t> ad </a:t>
            </a:r>
            <a:r>
              <a:rPr lang="en-US" dirty="0" err="1"/>
              <a:t>uso</a:t>
            </a:r>
            <a:r>
              <a:rPr lang="en-US" dirty="0"/>
              <a:t> </a:t>
            </a:r>
            <a:r>
              <a:rPr lang="en-US" dirty="0" err="1"/>
              <a:t>esclusivo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del Corso di Economia </a:t>
            </a:r>
            <a:r>
              <a:rPr lang="en-US" dirty="0" err="1"/>
              <a:t>Aziendale</a:t>
            </a:r>
            <a:r>
              <a:rPr lang="en-US" dirty="0"/>
              <a:t> – </a:t>
            </a:r>
            <a:r>
              <a:rPr lang="en-US" dirty="0" err="1"/>
              <a:t>Cdl</a:t>
            </a:r>
            <a:r>
              <a:rPr lang="en-US" dirty="0"/>
              <a:t> </a:t>
            </a:r>
            <a:r>
              <a:rPr lang="en-US" dirty="0" err="1"/>
              <a:t>Servizi</a:t>
            </a:r>
            <a:r>
              <a:rPr lang="en-US" dirty="0"/>
              <a:t> </a:t>
            </a:r>
            <a:r>
              <a:rPr lang="en-US" dirty="0" err="1"/>
              <a:t>Giuridici</a:t>
            </a:r>
            <a:r>
              <a:rPr lang="en-US" dirty="0"/>
              <a:t> – </a:t>
            </a:r>
            <a:r>
              <a:rPr lang="en-US" dirty="0" err="1"/>
              <a:t>Università</a:t>
            </a:r>
            <a:r>
              <a:rPr lang="en-US" dirty="0"/>
              <a:t> di Teramo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846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8400" y="2541600"/>
            <a:ext cx="5003801" cy="3234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C23D88D-8CEC-4ED9-A53B-5596187D9A16}" type="datetime2">
              <a:rPr lang="en-US" smtClean="0"/>
              <a:t>Tuesday, March 5, 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 err="1"/>
              <a:t>Materiale</a:t>
            </a:r>
            <a:r>
              <a:rPr lang="en-US" dirty="0"/>
              <a:t> ad </a:t>
            </a:r>
            <a:r>
              <a:rPr lang="en-US" dirty="0" err="1"/>
              <a:t>uso</a:t>
            </a:r>
            <a:r>
              <a:rPr lang="en-US" dirty="0"/>
              <a:t> </a:t>
            </a:r>
            <a:r>
              <a:rPr lang="en-US" dirty="0" err="1"/>
              <a:t>esclusivo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del Corso di Economia </a:t>
            </a:r>
            <a:r>
              <a:rPr lang="en-US" dirty="0" err="1"/>
              <a:t>Aziendale</a:t>
            </a:r>
            <a:r>
              <a:rPr lang="en-US" dirty="0"/>
              <a:t> – </a:t>
            </a:r>
            <a:r>
              <a:rPr lang="en-US" dirty="0" err="1"/>
              <a:t>Cdl</a:t>
            </a:r>
            <a:r>
              <a:rPr lang="en-US" dirty="0"/>
              <a:t> </a:t>
            </a:r>
            <a:r>
              <a:rPr lang="en-US" dirty="0" err="1"/>
              <a:t>Servizi</a:t>
            </a:r>
            <a:r>
              <a:rPr lang="en-US" dirty="0"/>
              <a:t> </a:t>
            </a:r>
            <a:r>
              <a:rPr lang="en-US" dirty="0" err="1"/>
              <a:t>Giuridici</a:t>
            </a:r>
            <a:r>
              <a:rPr lang="en-US" dirty="0"/>
              <a:t> – </a:t>
            </a:r>
            <a:r>
              <a:rPr lang="en-US" dirty="0" err="1"/>
              <a:t>Università</a:t>
            </a:r>
            <a:r>
              <a:rPr lang="en-US" dirty="0"/>
              <a:t> di Teramo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690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5" cy="673005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840698"/>
            <a:ext cx="5015638" cy="565796"/>
          </a:xfrm>
        </p:spPr>
        <p:txBody>
          <a:bodyPr wrap="square"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000" y="2541600"/>
            <a:ext cx="5003801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400" y="1840698"/>
            <a:ext cx="5015638" cy="565796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4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D2CCD382-DFDA-4722-A27A-59C21AD112F2}" type="datetime2">
              <a:rPr lang="en-US" smtClean="0"/>
              <a:t>Tuesday, March 5, 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 err="1"/>
              <a:t>Materiale</a:t>
            </a:r>
            <a:r>
              <a:rPr lang="en-US" dirty="0"/>
              <a:t> ad </a:t>
            </a:r>
            <a:r>
              <a:rPr lang="en-US" dirty="0" err="1"/>
              <a:t>uso</a:t>
            </a:r>
            <a:r>
              <a:rPr lang="en-US" dirty="0"/>
              <a:t> </a:t>
            </a:r>
            <a:r>
              <a:rPr lang="en-US" dirty="0" err="1"/>
              <a:t>esclusivo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del Corso di Economia </a:t>
            </a:r>
            <a:r>
              <a:rPr lang="en-US" dirty="0" err="1"/>
              <a:t>Aziendale</a:t>
            </a:r>
            <a:r>
              <a:rPr lang="en-US" dirty="0"/>
              <a:t> – </a:t>
            </a:r>
            <a:r>
              <a:rPr lang="en-US" dirty="0" err="1"/>
              <a:t>Cdl</a:t>
            </a:r>
            <a:r>
              <a:rPr lang="en-US" dirty="0"/>
              <a:t> </a:t>
            </a:r>
            <a:r>
              <a:rPr lang="en-US" dirty="0" err="1"/>
              <a:t>Servizi</a:t>
            </a:r>
            <a:r>
              <a:rPr lang="en-US" dirty="0"/>
              <a:t> </a:t>
            </a:r>
            <a:r>
              <a:rPr lang="en-US" dirty="0" err="1"/>
              <a:t>Giuridici</a:t>
            </a:r>
            <a:r>
              <a:rPr lang="en-US" dirty="0"/>
              <a:t> – </a:t>
            </a:r>
            <a:r>
              <a:rPr lang="en-US" dirty="0" err="1"/>
              <a:t>Università</a:t>
            </a:r>
            <a:r>
              <a:rPr lang="en-US" dirty="0"/>
              <a:t> di Teramo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61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2F2A30D-1C09-413F-AAB1-38F366000715}" type="datetime2">
              <a:rPr lang="en-US" smtClean="0"/>
              <a:t>Tuesday, March 5,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 err="1"/>
              <a:t>Materiale</a:t>
            </a:r>
            <a:r>
              <a:rPr lang="en-US" dirty="0"/>
              <a:t> ad </a:t>
            </a:r>
            <a:r>
              <a:rPr lang="en-US" dirty="0" err="1"/>
              <a:t>uso</a:t>
            </a:r>
            <a:r>
              <a:rPr lang="en-US" dirty="0"/>
              <a:t> </a:t>
            </a:r>
            <a:r>
              <a:rPr lang="en-US" dirty="0" err="1"/>
              <a:t>esclusivo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del Corso di Economia </a:t>
            </a:r>
            <a:r>
              <a:rPr lang="en-US" dirty="0" err="1"/>
              <a:t>Aziendale</a:t>
            </a:r>
            <a:r>
              <a:rPr lang="en-US" dirty="0"/>
              <a:t> – </a:t>
            </a:r>
            <a:r>
              <a:rPr lang="en-US" dirty="0" err="1"/>
              <a:t>Cdl</a:t>
            </a:r>
            <a:r>
              <a:rPr lang="en-US" dirty="0"/>
              <a:t> </a:t>
            </a:r>
            <a:r>
              <a:rPr lang="en-US" dirty="0" err="1"/>
              <a:t>Servizi</a:t>
            </a:r>
            <a:r>
              <a:rPr lang="en-US" dirty="0"/>
              <a:t> </a:t>
            </a:r>
            <a:r>
              <a:rPr lang="en-US" dirty="0" err="1"/>
              <a:t>Giuridici</a:t>
            </a:r>
            <a:r>
              <a:rPr lang="en-US" dirty="0"/>
              <a:t> – </a:t>
            </a:r>
            <a:r>
              <a:rPr lang="en-US" dirty="0" err="1"/>
              <a:t>Università</a:t>
            </a:r>
            <a:r>
              <a:rPr lang="en-US" dirty="0"/>
              <a:t> di Teramo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141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6DB82B9C-D65E-4F64-95C3-B10F3B00F0D9}" type="datetime2">
              <a:rPr lang="en-US" smtClean="0"/>
              <a:t>Tuesday, March 5, 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482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107463" cy="1477328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8188" y="584662"/>
            <a:ext cx="6911974" cy="51843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4800"/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107463" cy="32318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B7F5FDCC-6AAC-4A08-B9E0-3793AB5E64C3}" type="datetime2">
              <a:rPr lang="en-US" smtClean="0"/>
              <a:t>Tuesday, March 5, 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10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095626" cy="14760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8188" y="728664"/>
            <a:ext cx="6923812" cy="504031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095625" cy="3232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349FE94D-439C-40F1-900E-BC07940E3988}" type="datetime2">
              <a:rPr lang="en-US" smtClean="0"/>
              <a:t>Tuesday, March 5, 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871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646535-AEF6-4883-A4F9-EEC1F8B43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541600"/>
            <a:ext cx="10728325" cy="32273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Google Shape;157;g244554f1162_0_32">
            <a:extLst>
              <a:ext uri="{FF2B5EF4-FFF2-40B4-BE49-F238E27FC236}">
                <a16:creationId xmlns:a16="http://schemas.microsoft.com/office/drawing/2014/main" id="{CB5AAE43-07A6-69A7-A761-5BEECB5EAF81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13">
            <a:alphaModFix/>
          </a:blip>
          <a:srcRect/>
          <a:stretch/>
        </p:blipFill>
        <p:spPr>
          <a:xfrm>
            <a:off x="10654406" y="169442"/>
            <a:ext cx="1297384" cy="6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l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DEA2CF1-0EB2-4673-802D-3371233E4A77}" type="datetime2">
              <a:rPr lang="en-US" smtClean="0"/>
              <a:t>Tuesday, March 5,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ct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r>
              <a:rPr lang="en-US" dirty="0" err="1"/>
              <a:t>Materiale</a:t>
            </a:r>
            <a:r>
              <a:rPr lang="en-US" dirty="0"/>
              <a:t> ad </a:t>
            </a:r>
            <a:r>
              <a:rPr lang="en-US" dirty="0" err="1"/>
              <a:t>uso</a:t>
            </a:r>
            <a:r>
              <a:rPr lang="en-US" dirty="0"/>
              <a:t> </a:t>
            </a:r>
            <a:r>
              <a:rPr lang="en-US" dirty="0" err="1"/>
              <a:t>esclusivo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del Corso di Economia </a:t>
            </a:r>
            <a:r>
              <a:rPr lang="en-US" dirty="0" err="1"/>
              <a:t>Aziendale</a:t>
            </a:r>
            <a:r>
              <a:rPr lang="en-US" dirty="0"/>
              <a:t> – </a:t>
            </a:r>
            <a:r>
              <a:rPr lang="en-US" dirty="0" err="1"/>
              <a:t>Cdl</a:t>
            </a:r>
            <a:r>
              <a:rPr lang="en-US" dirty="0"/>
              <a:t> </a:t>
            </a:r>
            <a:r>
              <a:rPr lang="en-US" dirty="0" err="1"/>
              <a:t>Servizi</a:t>
            </a:r>
            <a:r>
              <a:rPr lang="en-US" dirty="0"/>
              <a:t> </a:t>
            </a:r>
            <a:r>
              <a:rPr lang="en-US" dirty="0" err="1"/>
              <a:t>Giuridici</a:t>
            </a:r>
            <a:r>
              <a:rPr lang="en-US" dirty="0"/>
              <a:t> – </a:t>
            </a:r>
            <a:r>
              <a:rPr lang="en-US" dirty="0" err="1"/>
              <a:t>Università</a:t>
            </a:r>
            <a:r>
              <a:rPr lang="en-US" dirty="0"/>
              <a:t> di Teramo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621B6DD-29C1-4FEA-923F-71EA1347694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7894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29" r:id="rId6"/>
    <p:sldLayoutId id="2147483725" r:id="rId7"/>
    <p:sldLayoutId id="2147483726" r:id="rId8"/>
    <p:sldLayoutId id="2147483727" r:id="rId9"/>
    <p:sldLayoutId id="2147483728" r:id="rId10"/>
    <p:sldLayoutId id="214748373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35243F2-87BD-4C47-8358-ACFE608D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5B33439-EC96-4835-9DF2-CFA3336E0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F654D70-14F2-401A-56BC-75D75601F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1554630"/>
            <a:ext cx="5015638" cy="196977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500" dirty="0"/>
              <a:t>Corso di Economia Aziendale</a:t>
            </a:r>
            <a:br>
              <a:rPr lang="it-IT" sz="3500" dirty="0"/>
            </a:br>
            <a:r>
              <a:rPr lang="it-IT" sz="3500" dirty="0"/>
              <a:t>Prof.ssa Daniela Mancini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7FB3C58-31EB-9F7D-4F1A-F4982160BD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3830399"/>
            <a:ext cx="5015638" cy="99367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it-IT" sz="2200" dirty="0">
                <a:solidFill>
                  <a:schemeClr val="tx2">
                    <a:lumMod val="90000"/>
                  </a:schemeClr>
                </a:solidFill>
              </a:rPr>
              <a:t>Lezione 04</a:t>
            </a:r>
          </a:p>
          <a:p>
            <a:pPr>
              <a:lnSpc>
                <a:spcPct val="110000"/>
              </a:lnSpc>
            </a:pPr>
            <a:r>
              <a:rPr lang="it-IT" sz="2200" dirty="0">
                <a:solidFill>
                  <a:schemeClr val="tx2">
                    <a:lumMod val="90000"/>
                  </a:schemeClr>
                </a:solidFill>
              </a:rPr>
              <a:t>Definizioni di azienda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2FD01A0-E6FF-41CD-AEBD-279232B9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65602" y="317452"/>
            <a:ext cx="2088038" cy="719230"/>
            <a:chOff x="4532666" y="505937"/>
            <a:chExt cx="2981730" cy="1027064"/>
          </a:xfrm>
        </p:grpSpPr>
        <p:sp>
          <p:nvSpPr>
            <p:cNvPr id="23" name="Freeform 78">
              <a:extLst>
                <a:ext uri="{FF2B5EF4-FFF2-40B4-BE49-F238E27FC236}">
                  <a16:creationId xmlns:a16="http://schemas.microsoft.com/office/drawing/2014/main" id="{811C6308-5554-4129-8881-A95AF512C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4" name="Freeform 79">
              <a:extLst>
                <a:ext uri="{FF2B5EF4-FFF2-40B4-BE49-F238E27FC236}">
                  <a16:creationId xmlns:a16="http://schemas.microsoft.com/office/drawing/2014/main" id="{C28F3A03-B53B-433E-8DF7-6B13336D0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5" name="Freeform 85">
              <a:extLst>
                <a:ext uri="{FF2B5EF4-FFF2-40B4-BE49-F238E27FC236}">
                  <a16:creationId xmlns:a16="http://schemas.microsoft.com/office/drawing/2014/main" id="{E990BBBC-E616-4D0E-9917-A6CA72AAE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C9AA14C-80A4-427C-A911-28CD20C56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17356" y="5503147"/>
            <a:ext cx="2117174" cy="588806"/>
            <a:chOff x="4549904" y="5078157"/>
            <a:chExt cx="3023338" cy="840818"/>
          </a:xfrm>
        </p:grpSpPr>
        <p:sp>
          <p:nvSpPr>
            <p:cNvPr id="28" name="Freeform 80">
              <a:extLst>
                <a:ext uri="{FF2B5EF4-FFF2-40B4-BE49-F238E27FC236}">
                  <a16:creationId xmlns:a16="http://schemas.microsoft.com/office/drawing/2014/main" id="{EF32CDAF-4619-4949-9516-1E042181E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9" name="Freeform 84">
              <a:extLst>
                <a:ext uri="{FF2B5EF4-FFF2-40B4-BE49-F238E27FC236}">
                  <a16:creationId xmlns:a16="http://schemas.microsoft.com/office/drawing/2014/main" id="{270C485D-6BA8-4BF7-B72C-2B14A43A6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30" name="Freeform 87">
              <a:extLst>
                <a:ext uri="{FF2B5EF4-FFF2-40B4-BE49-F238E27FC236}">
                  <a16:creationId xmlns:a16="http://schemas.microsoft.com/office/drawing/2014/main" id="{79239B91-4327-43B3-AED5-CB9EC1653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pic>
        <p:nvPicPr>
          <p:cNvPr id="4" name="Picture 3" descr="Matite colorate all'interno di un astuccio su un tavolo di legno">
            <a:extLst>
              <a:ext uri="{FF2B5EF4-FFF2-40B4-BE49-F238E27FC236}">
                <a16:creationId xmlns:a16="http://schemas.microsoft.com/office/drawing/2014/main" id="{6E32E0F5-DF3F-39BC-5645-6C4133F5D4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667" r="-1" b="-1"/>
          <a:stretch/>
        </p:blipFill>
        <p:spPr>
          <a:xfrm>
            <a:off x="6547771" y="720000"/>
            <a:ext cx="4808308" cy="5409338"/>
          </a:xfrm>
          <a:custGeom>
            <a:avLst/>
            <a:gdLst/>
            <a:ahLst/>
            <a:cxnLst/>
            <a:rect l="l" t="t" r="r" b="b"/>
            <a:pathLst>
              <a:path w="5014800" h="5409338">
                <a:moveTo>
                  <a:pt x="0" y="0"/>
                </a:moveTo>
                <a:lnTo>
                  <a:pt x="5014800" y="0"/>
                </a:lnTo>
                <a:lnTo>
                  <a:pt x="5014800" y="5409338"/>
                </a:lnTo>
                <a:lnTo>
                  <a:pt x="0" y="5409338"/>
                </a:lnTo>
                <a:close/>
              </a:path>
            </a:pathLst>
          </a:cu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A350605-6793-26D4-AE65-CE2C94B8C304}"/>
              </a:ext>
            </a:extLst>
          </p:cNvPr>
          <p:cNvSpPr txBox="1"/>
          <p:nvPr/>
        </p:nvSpPr>
        <p:spPr>
          <a:xfrm>
            <a:off x="83127" y="6108648"/>
            <a:ext cx="120072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/>
              <a:t>Materiale ad uso esclusivo degli studenti del Corso di Economia Aziendale </a:t>
            </a:r>
          </a:p>
          <a:p>
            <a:pPr algn="l"/>
            <a:r>
              <a:rPr lang="it-IT" dirty="0"/>
              <a:t>Cdl Servizi Giuridici – Università di Teramo</a:t>
            </a:r>
          </a:p>
        </p:txBody>
      </p:sp>
    </p:spTree>
    <p:extLst>
      <p:ext uri="{BB962C8B-B14F-4D97-AF65-F5344CB8AC3E}">
        <p14:creationId xmlns:p14="http://schemas.microsoft.com/office/powerpoint/2010/main" val="3139758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ext Box 3">
            <a:extLst>
              <a:ext uri="{FF2B5EF4-FFF2-40B4-BE49-F238E27FC236}">
                <a16:creationId xmlns:a16="http://schemas.microsoft.com/office/drawing/2014/main" id="{5AA1BF4B-2707-F8A1-C856-B79F76E03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164" y="1223963"/>
            <a:ext cx="3965575" cy="51276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7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Sistema delle decisioni</a:t>
            </a:r>
          </a:p>
        </p:txBody>
      </p:sp>
      <p:sp>
        <p:nvSpPr>
          <p:cNvPr id="14340" name="Text Box 4">
            <a:extLst>
              <a:ext uri="{FF2B5EF4-FFF2-40B4-BE49-F238E27FC236}">
                <a16:creationId xmlns:a16="http://schemas.microsoft.com/office/drawing/2014/main" id="{D80E48C2-9DD6-EDED-13C9-9DD348CD0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7376" y="1168400"/>
            <a:ext cx="5005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i="1" dirty="0"/>
              <a:t>momento decisionale o cognitivo</a:t>
            </a:r>
          </a:p>
        </p:txBody>
      </p:sp>
      <p:sp>
        <p:nvSpPr>
          <p:cNvPr id="33797" name="Text Box 5">
            <a:extLst>
              <a:ext uri="{FF2B5EF4-FFF2-40B4-BE49-F238E27FC236}">
                <a16:creationId xmlns:a16="http://schemas.microsoft.com/office/drawing/2014/main" id="{14353254-707E-1D8F-2E62-4A49D8324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1" y="2479676"/>
            <a:ext cx="4194175" cy="51276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>
            <a:prstShdw prst="shdw17" dist="17961" dir="2700000">
              <a:schemeClr val="accent2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7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Sistema delle operazioni</a:t>
            </a:r>
          </a:p>
        </p:txBody>
      </p:sp>
      <p:sp>
        <p:nvSpPr>
          <p:cNvPr id="14342" name="Text Box 6">
            <a:extLst>
              <a:ext uri="{FF2B5EF4-FFF2-40B4-BE49-F238E27FC236}">
                <a16:creationId xmlns:a16="http://schemas.microsoft.com/office/drawing/2014/main" id="{A1EE3E4C-2264-2C3B-1DDE-E0435B2A5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6226" y="2349500"/>
            <a:ext cx="32811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i="1" dirty="0"/>
              <a:t>momento operativo </a:t>
            </a:r>
          </a:p>
        </p:txBody>
      </p:sp>
      <p:pic>
        <p:nvPicPr>
          <p:cNvPr id="14343" name="Picture 7" descr="WB01131_">
            <a:extLst>
              <a:ext uri="{FF2B5EF4-FFF2-40B4-BE49-F238E27FC236}">
                <a16:creationId xmlns:a16="http://schemas.microsoft.com/office/drawing/2014/main" id="{BB6C37AE-BF84-03ED-00BB-C001AA540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0" y="1341439"/>
            <a:ext cx="9906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 descr="WB01131_">
            <a:extLst>
              <a:ext uri="{FF2B5EF4-FFF2-40B4-BE49-F238E27FC236}">
                <a16:creationId xmlns:a16="http://schemas.microsoft.com/office/drawing/2014/main" id="{DFA77291-8A2B-DF23-65AA-FBCA2711F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2565400"/>
            <a:ext cx="9906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Line 9">
            <a:extLst>
              <a:ext uri="{FF2B5EF4-FFF2-40B4-BE49-F238E27FC236}">
                <a16:creationId xmlns:a16="http://schemas.microsoft.com/office/drawing/2014/main" id="{C0FB2F92-52EE-6382-565B-933859894BE9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1831975"/>
            <a:ext cx="0" cy="91440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>
            <a:prstShdw prst="shdw17" dist="17961" dir="2700000">
              <a:srgbClr val="991F00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6" name="Line 10">
            <a:extLst>
              <a:ext uri="{FF2B5EF4-FFF2-40B4-BE49-F238E27FC236}">
                <a16:creationId xmlns:a16="http://schemas.microsoft.com/office/drawing/2014/main" id="{7580D5FC-167F-A598-C381-8EDAFBB61C70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2746375"/>
            <a:ext cx="381000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  <a:effectLst>
            <a:prstShdw prst="shdw17" dist="17961" dir="2700000">
              <a:srgbClr val="991F00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7" name="WordArt 11">
            <a:extLst>
              <a:ext uri="{FF2B5EF4-FFF2-40B4-BE49-F238E27FC236}">
                <a16:creationId xmlns:a16="http://schemas.microsoft.com/office/drawing/2014/main" id="{C9742EAD-E111-68A4-BFF4-34E3900B0F5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774826" y="5300663"/>
            <a:ext cx="3260725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2800" i="1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35921" dir="2700000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ordine sistematico</a:t>
            </a:r>
          </a:p>
        </p:txBody>
      </p:sp>
      <p:sp>
        <p:nvSpPr>
          <p:cNvPr id="33804" name="Text Box 12">
            <a:extLst>
              <a:ext uri="{FF2B5EF4-FFF2-40B4-BE49-F238E27FC236}">
                <a16:creationId xmlns:a16="http://schemas.microsoft.com/office/drawing/2014/main" id="{3F517707-CEFE-C952-F6B3-65A7FCF6D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6295" y="5567364"/>
            <a:ext cx="7964069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operazioni collegate nello spazio e nel tempo nel modo più funzionale possibile</a:t>
            </a:r>
          </a:p>
        </p:txBody>
      </p:sp>
      <p:sp>
        <p:nvSpPr>
          <p:cNvPr id="14349" name="Line 15">
            <a:extLst>
              <a:ext uri="{FF2B5EF4-FFF2-40B4-BE49-F238E27FC236}">
                <a16:creationId xmlns:a16="http://schemas.microsoft.com/office/drawing/2014/main" id="{8B03D6AC-FD97-EF9F-B079-F5DC7A47C979}"/>
              </a:ext>
            </a:extLst>
          </p:cNvPr>
          <p:cNvSpPr>
            <a:spLocks noChangeShapeType="1"/>
          </p:cNvSpPr>
          <p:nvPr/>
        </p:nvSpPr>
        <p:spPr bwMode="auto">
          <a:xfrm>
            <a:off x="3648075" y="2997200"/>
            <a:ext cx="0" cy="7191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50" name="Text Box 16">
            <a:extLst>
              <a:ext uri="{FF2B5EF4-FFF2-40B4-BE49-F238E27FC236}">
                <a16:creationId xmlns:a16="http://schemas.microsoft.com/office/drawing/2014/main" id="{BEE264A2-F4EB-1D82-35A1-FABFB2AF1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3716339"/>
            <a:ext cx="1708150" cy="5032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00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700" b="1"/>
              <a:t>Processi </a:t>
            </a:r>
          </a:p>
        </p:txBody>
      </p:sp>
      <p:sp>
        <p:nvSpPr>
          <p:cNvPr id="14351" name="Text Box 17">
            <a:extLst>
              <a:ext uri="{FF2B5EF4-FFF2-40B4-BE49-F238E27FC236}">
                <a16:creationId xmlns:a16="http://schemas.microsoft.com/office/drawing/2014/main" id="{6C9A749B-AAB5-EA3B-705C-99209DE6E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3839" y="3514726"/>
            <a:ext cx="5183187" cy="13112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00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altLang="it-IT" sz="2000" b="1"/>
              <a:t>Finanziamento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altLang="it-IT" sz="2000" b="1"/>
              <a:t>Acquisizione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altLang="it-IT" sz="2000" b="1"/>
              <a:t>Trasformazione (Produzione economica)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altLang="it-IT" sz="2000" b="1"/>
              <a:t>Cessione</a:t>
            </a:r>
          </a:p>
        </p:txBody>
      </p:sp>
      <p:sp>
        <p:nvSpPr>
          <p:cNvPr id="14352" name="AutoShape 18">
            <a:extLst>
              <a:ext uri="{FF2B5EF4-FFF2-40B4-BE49-F238E27FC236}">
                <a16:creationId xmlns:a16="http://schemas.microsoft.com/office/drawing/2014/main" id="{FCA2E020-8EF9-7197-7CF4-2A7DA85C6D57}"/>
              </a:ext>
            </a:extLst>
          </p:cNvPr>
          <p:cNvSpPr>
            <a:spLocks/>
          </p:cNvSpPr>
          <p:nvPr/>
        </p:nvSpPr>
        <p:spPr bwMode="auto">
          <a:xfrm>
            <a:off x="5159376" y="3429001"/>
            <a:ext cx="73025" cy="1368425"/>
          </a:xfrm>
          <a:prstGeom prst="leftBrace">
            <a:avLst>
              <a:gd name="adj1" fmla="val 15615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10773D0-31B2-16BD-97C1-717B1FBFA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9" y="404811"/>
            <a:ext cx="10728322" cy="1477328"/>
          </a:xfrm>
        </p:spPr>
        <p:txBody>
          <a:bodyPr/>
          <a:lstStyle/>
          <a:p>
            <a:r>
              <a:rPr lang="en-GB" dirty="0" err="1"/>
              <a:t>Ordine</a:t>
            </a:r>
            <a:r>
              <a:rPr lang="en-GB" dirty="0"/>
              <a:t> </a:t>
            </a:r>
            <a:r>
              <a:rPr lang="en-GB" dirty="0" err="1"/>
              <a:t>sistematico</a:t>
            </a:r>
            <a:r>
              <a:rPr lang="en-GB" dirty="0"/>
              <a:t> (</a:t>
            </a:r>
            <a:r>
              <a:rPr lang="en-GB" dirty="0" err="1"/>
              <a:t>l’attività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13798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2C416433-17DB-1C5C-73A0-644DCD9C0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2101850"/>
            <a:ext cx="2971800" cy="129540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372C9A86-24AE-624B-A4A5-07968069F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101850"/>
            <a:ext cx="2438400" cy="1295400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15365" name="WordArt 5">
            <a:extLst>
              <a:ext uri="{FF2B5EF4-FFF2-40B4-BE49-F238E27FC236}">
                <a16:creationId xmlns:a16="http://schemas.microsoft.com/office/drawing/2014/main" id="{A8BA472D-748F-BDF2-AB25-873B27CBC0D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905000" y="2362200"/>
            <a:ext cx="19812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spc="720">
                <a:ln w="9525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3378596" algn="ctr" rotWithShape="0">
                    <a:srgbClr val="4D4D4D"/>
                  </a:outerShdw>
                </a:effectLst>
                <a:latin typeface="Arial Black" panose="020B0A04020102020204" pitchFamily="34" charset="0"/>
              </a:rPr>
              <a:t>Azienda</a:t>
            </a:r>
          </a:p>
        </p:txBody>
      </p:sp>
      <p:sp>
        <p:nvSpPr>
          <p:cNvPr id="15366" name="WordArt 6">
            <a:extLst>
              <a:ext uri="{FF2B5EF4-FFF2-40B4-BE49-F238E27FC236}">
                <a16:creationId xmlns:a16="http://schemas.microsoft.com/office/drawing/2014/main" id="{02FC3C9D-F28F-F418-07ED-76AF959C0A5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543801" y="2438400"/>
            <a:ext cx="2392363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spc="720">
                <a:ln w="9525">
                  <a:solidFill>
                    <a:srgbClr val="339966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45791" dir="3378596" algn="ctr" rotWithShape="0">
                    <a:srgbClr val="4D4D4D"/>
                  </a:outerShdw>
                </a:effectLst>
                <a:latin typeface="Arial Black" panose="020B0A04020102020204" pitchFamily="34" charset="0"/>
              </a:rPr>
              <a:t>Ambiente</a:t>
            </a:r>
          </a:p>
        </p:txBody>
      </p:sp>
      <p:sp>
        <p:nvSpPr>
          <p:cNvPr id="15367" name="Line 7">
            <a:extLst>
              <a:ext uri="{FF2B5EF4-FFF2-40B4-BE49-F238E27FC236}">
                <a16:creationId xmlns:a16="http://schemas.microsoft.com/office/drawing/2014/main" id="{AF6DBC1E-9889-7BD3-D0B2-BEA27D6C817E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2286000"/>
            <a:ext cx="26670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368" name="Line 8">
            <a:extLst>
              <a:ext uri="{FF2B5EF4-FFF2-40B4-BE49-F238E27FC236}">
                <a16:creationId xmlns:a16="http://schemas.microsoft.com/office/drawing/2014/main" id="{7D99275D-6DAD-07BC-6E7A-08FD3F13FA5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19600" y="3124200"/>
            <a:ext cx="25908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4825" name="Text Box 9">
            <a:extLst>
              <a:ext uri="{FF2B5EF4-FFF2-40B4-BE49-F238E27FC236}">
                <a16:creationId xmlns:a16="http://schemas.microsoft.com/office/drawing/2014/main" id="{EEC9225C-673C-9A68-09AC-6FB8E9A95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3213100"/>
            <a:ext cx="405765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600" b="1" i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Forze esterne</a:t>
            </a:r>
          </a:p>
          <a:p>
            <a:pPr>
              <a:buFontTx/>
              <a:buChar char="-"/>
              <a:defRPr/>
            </a:pPr>
            <a:r>
              <a:rPr lang="it-IT" sz="2600" b="1" i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opportunità da cogliere</a:t>
            </a:r>
          </a:p>
          <a:p>
            <a:pPr>
              <a:buFontTx/>
              <a:buChar char="-"/>
              <a:defRPr/>
            </a:pPr>
            <a:r>
              <a:rPr lang="it-IT" sz="2600" b="1" i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limiti da fronteggiare</a:t>
            </a:r>
          </a:p>
        </p:txBody>
      </p:sp>
      <p:sp>
        <p:nvSpPr>
          <p:cNvPr id="34826" name="Text Box 10">
            <a:extLst>
              <a:ext uri="{FF2B5EF4-FFF2-40B4-BE49-F238E27FC236}">
                <a16:creationId xmlns:a16="http://schemas.microsoft.com/office/drawing/2014/main" id="{F78EED8E-E765-CF57-E633-F2ACB4C48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774700"/>
            <a:ext cx="47752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6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Forze interne</a:t>
            </a:r>
          </a:p>
          <a:p>
            <a:pPr>
              <a:buFontTx/>
              <a:buChar char="-"/>
              <a:defRPr/>
            </a:pPr>
            <a:r>
              <a:rPr lang="it-IT" sz="26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positive, punti di forza</a:t>
            </a:r>
          </a:p>
          <a:p>
            <a:pPr>
              <a:buFontTx/>
              <a:buChar char="-"/>
              <a:defRPr/>
            </a:pPr>
            <a:r>
              <a:rPr lang="it-IT" sz="26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negative, punti di debolezza</a:t>
            </a:r>
          </a:p>
        </p:txBody>
      </p:sp>
      <p:sp>
        <p:nvSpPr>
          <p:cNvPr id="34827" name="AutoShape 11">
            <a:extLst>
              <a:ext uri="{FF2B5EF4-FFF2-40B4-BE49-F238E27FC236}">
                <a16:creationId xmlns:a16="http://schemas.microsoft.com/office/drawing/2014/main" id="{73B48AD5-9089-0CFB-404D-54CF038DD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3657600"/>
            <a:ext cx="685800" cy="381000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>
            <a:prstShdw prst="shdw17" dist="17961" dir="2700000">
              <a:schemeClr val="accent2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it-IT">
              <a:latin typeface="Arial" charset="0"/>
            </a:endParaRPr>
          </a:p>
        </p:txBody>
      </p:sp>
      <p:sp>
        <p:nvSpPr>
          <p:cNvPr id="34828" name="Text Box 12">
            <a:extLst>
              <a:ext uri="{FF2B5EF4-FFF2-40B4-BE49-F238E27FC236}">
                <a16:creationId xmlns:a16="http://schemas.microsoft.com/office/drawing/2014/main" id="{81C636D4-5008-B21A-39A0-85A981927C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5014" y="4652963"/>
            <a:ext cx="3157537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6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passivo</a:t>
            </a:r>
          </a:p>
          <a:p>
            <a:pPr>
              <a:defRPr/>
            </a:pPr>
            <a:r>
              <a:rPr lang="it-IT" sz="26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attivo-reattivo</a:t>
            </a:r>
          </a:p>
          <a:p>
            <a:pPr>
              <a:defRPr/>
            </a:pPr>
            <a:r>
              <a:rPr lang="it-IT" sz="26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attivo-anticipatorio</a:t>
            </a:r>
          </a:p>
        </p:txBody>
      </p:sp>
      <p:pic>
        <p:nvPicPr>
          <p:cNvPr id="15373" name="Picture 13" descr="BD14755_">
            <a:extLst>
              <a:ext uri="{FF2B5EF4-FFF2-40B4-BE49-F238E27FC236}">
                <a16:creationId xmlns:a16="http://schemas.microsoft.com/office/drawing/2014/main" id="{15CB0FB5-0422-A43C-EC27-11080ABC0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83235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Picture 14" descr="BD14755_">
            <a:extLst>
              <a:ext uri="{FF2B5EF4-FFF2-40B4-BE49-F238E27FC236}">
                <a16:creationId xmlns:a16="http://schemas.microsoft.com/office/drawing/2014/main" id="{CADCAF64-87B3-3D54-CDE2-AF2608A46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21335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15" descr="BD14755_">
            <a:extLst>
              <a:ext uri="{FF2B5EF4-FFF2-40B4-BE49-F238E27FC236}">
                <a16:creationId xmlns:a16="http://schemas.microsoft.com/office/drawing/2014/main" id="{D8E0789C-3DB4-7F06-59F9-4230AB991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59435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6" name="WordArt 16">
            <a:extLst>
              <a:ext uri="{FF2B5EF4-FFF2-40B4-BE49-F238E27FC236}">
                <a16:creationId xmlns:a16="http://schemas.microsoft.com/office/drawing/2014/main" id="{03B5FB9D-028A-9E15-4004-9FA175BCD8F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828800" y="4114800"/>
            <a:ext cx="2560638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2400" i="1" kern="10">
                <a:ln w="9525">
                  <a:solidFill>
                    <a:srgbClr val="339966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comportamento:</a:t>
            </a:r>
          </a:p>
        </p:txBody>
      </p:sp>
      <p:sp>
        <p:nvSpPr>
          <p:cNvPr id="34833" name="AutoShape 17">
            <a:extLst>
              <a:ext uri="{FF2B5EF4-FFF2-40B4-BE49-F238E27FC236}">
                <a16:creationId xmlns:a16="http://schemas.microsoft.com/office/drawing/2014/main" id="{9A1806A7-144C-ED49-9DCB-5BABF4EC7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6400" y="3657600"/>
            <a:ext cx="685800" cy="381000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it-IT">
              <a:latin typeface="Arial" charset="0"/>
            </a:endParaRPr>
          </a:p>
        </p:txBody>
      </p:sp>
      <p:sp>
        <p:nvSpPr>
          <p:cNvPr id="15378" name="WordArt 18">
            <a:extLst>
              <a:ext uri="{FF2B5EF4-FFF2-40B4-BE49-F238E27FC236}">
                <a16:creationId xmlns:a16="http://schemas.microsoft.com/office/drawing/2014/main" id="{529880B5-AE50-D880-48F6-E71F9347421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924800" y="4572000"/>
            <a:ext cx="22860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2400" kern="10" spc="48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45791" dir="3378596" algn="ctr" rotWithShape="0">
                    <a:srgbClr val="4D4D4D"/>
                  </a:outerShdw>
                </a:effectLst>
                <a:latin typeface="Arial Black" panose="020B0A04020102020204" pitchFamily="34" charset="0"/>
              </a:rPr>
              <a:t>competitività</a:t>
            </a:r>
          </a:p>
        </p:txBody>
      </p:sp>
      <p:sp>
        <p:nvSpPr>
          <p:cNvPr id="15379" name="WordArt 19">
            <a:extLst>
              <a:ext uri="{FF2B5EF4-FFF2-40B4-BE49-F238E27FC236}">
                <a16:creationId xmlns:a16="http://schemas.microsoft.com/office/drawing/2014/main" id="{4A90B44D-6081-99E9-3880-5EAC6BB1279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772400" y="5181600"/>
            <a:ext cx="24384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2400" kern="10" spc="48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45791" dir="3378596" algn="ctr" rotWithShape="0">
                    <a:srgbClr val="4D4D4D"/>
                  </a:outerShdw>
                </a:effectLst>
                <a:latin typeface="Arial Black" panose="020B0A04020102020204" pitchFamily="34" charset="0"/>
              </a:rPr>
              <a:t>collaborazione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75EF6A5-3501-7EE5-3066-1F1382CBB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9" y="230822"/>
            <a:ext cx="10728322" cy="1477328"/>
          </a:xfrm>
        </p:spPr>
        <p:txBody>
          <a:bodyPr/>
          <a:lstStyle/>
          <a:p>
            <a:r>
              <a:rPr lang="en-GB" dirty="0" err="1"/>
              <a:t>Ordine</a:t>
            </a:r>
            <a:r>
              <a:rPr lang="en-GB" dirty="0"/>
              <a:t> di </a:t>
            </a:r>
            <a:r>
              <a:rPr lang="en-GB" dirty="0" err="1"/>
              <a:t>composizione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857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 Box 3">
            <a:extLst>
              <a:ext uri="{FF2B5EF4-FFF2-40B4-BE49-F238E27FC236}">
                <a16:creationId xmlns:a16="http://schemas.microsoft.com/office/drawing/2014/main" id="{EAF2F30D-5E7C-3EEE-8632-7A639F6E3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770" y="1823203"/>
            <a:ext cx="4968875" cy="111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lnSpc>
                <a:spcPct val="110000"/>
              </a:lnSpc>
              <a:buFont typeface="Monotype Sorts" pitchFamily="2" charset="2"/>
              <a:buAutoNum type="arabicPeriod"/>
              <a:defRPr/>
            </a:pPr>
            <a:r>
              <a:rPr lang="it-IT" sz="20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la combinazione dei fattori</a:t>
            </a:r>
          </a:p>
          <a:p>
            <a:pPr marL="457200" indent="-457200">
              <a:lnSpc>
                <a:spcPct val="110000"/>
              </a:lnSpc>
              <a:buFont typeface="Monotype Sorts" pitchFamily="2" charset="2"/>
              <a:buAutoNum type="arabicPeriod"/>
              <a:defRPr/>
            </a:pPr>
            <a:r>
              <a:rPr lang="it-IT" sz="20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la correlazione delle operazioni</a:t>
            </a:r>
          </a:p>
          <a:p>
            <a:pPr marL="457200" indent="-457200">
              <a:lnSpc>
                <a:spcPct val="90000"/>
              </a:lnSpc>
              <a:buFont typeface="Monotype Sorts" pitchFamily="2" charset="2"/>
              <a:buAutoNum type="arabicPeriod"/>
              <a:defRPr/>
            </a:pPr>
            <a:r>
              <a:rPr lang="it-IT" sz="20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la composizione delle forze</a:t>
            </a:r>
            <a:r>
              <a:rPr lang="it-IT" sz="26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endParaRPr lang="it-IT" sz="24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6388" name="WordArt 4">
            <a:extLst>
              <a:ext uri="{FF2B5EF4-FFF2-40B4-BE49-F238E27FC236}">
                <a16:creationId xmlns:a16="http://schemas.microsoft.com/office/drawing/2014/main" id="{22CD4CB8-0E33-1640-04C4-5B055D18175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105819" y="3694864"/>
            <a:ext cx="47244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2800" i="1" kern="1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Disposizione economica</a:t>
            </a:r>
          </a:p>
        </p:txBody>
      </p:sp>
      <p:sp>
        <p:nvSpPr>
          <p:cNvPr id="16389" name="AutoShape 5">
            <a:extLst>
              <a:ext uri="{FF2B5EF4-FFF2-40B4-BE49-F238E27FC236}">
                <a16:creationId xmlns:a16="http://schemas.microsoft.com/office/drawing/2014/main" id="{E3CBFC85-583D-E862-2EB8-1CBA7984B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6683" y="3623427"/>
            <a:ext cx="503237" cy="544512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9933"/>
          </a:solidFill>
          <a:ln>
            <a:noFill/>
          </a:ln>
          <a:effectLst>
            <a:prstShdw prst="shdw17" dist="17961" dir="13500000">
              <a:srgbClr val="995C1F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16390" name="Text Box 6">
            <a:extLst>
              <a:ext uri="{FF2B5EF4-FFF2-40B4-BE49-F238E27FC236}">
                <a16:creationId xmlns:a16="http://schemas.microsoft.com/office/drawing/2014/main" id="{21B04208-5DE9-FCE2-D11A-A6B9B2C4C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8620" y="4055228"/>
            <a:ext cx="8462963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i="1"/>
              <a:t>volta al conseguimento di un </a:t>
            </a:r>
            <a:r>
              <a:rPr lang="it-IT" altLang="it-IT" sz="3400" b="1" i="1">
                <a:solidFill>
                  <a:srgbClr val="FF0066"/>
                </a:solidFill>
              </a:rPr>
              <a:t>equilibrio economico</a:t>
            </a:r>
            <a:r>
              <a:rPr lang="it-IT" altLang="it-IT" sz="3400" b="1" i="1">
                <a:solidFill>
                  <a:srgbClr val="FF6600"/>
                </a:solidFill>
              </a:rPr>
              <a:t> </a:t>
            </a:r>
            <a:r>
              <a:rPr lang="it-IT" altLang="it-IT" sz="3400" b="1" i="1">
                <a:solidFill>
                  <a:schemeClr val="accent1"/>
                </a:solidFill>
              </a:rPr>
              <a:t>durevole ed evolutivo</a:t>
            </a:r>
            <a:endParaRPr lang="it-IT" altLang="it-IT" sz="3200" i="1">
              <a:solidFill>
                <a:schemeClr val="accent1"/>
              </a:solidFill>
            </a:endParaRPr>
          </a:p>
        </p:txBody>
      </p:sp>
      <p:sp>
        <p:nvSpPr>
          <p:cNvPr id="35847" name="Text Box 7">
            <a:extLst>
              <a:ext uri="{FF2B5EF4-FFF2-40B4-BE49-F238E27FC236}">
                <a16:creationId xmlns:a16="http://schemas.microsoft.com/office/drawing/2014/main" id="{A25B078B-5348-CF2E-5E43-30CCCDFCE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9433" y="1751764"/>
            <a:ext cx="645477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Monotype Sorts" pitchFamily="2" charset="2"/>
              <a:buNone/>
              <a:defRPr/>
            </a:pPr>
            <a:r>
              <a:rPr lang="it-IT" sz="2600" b="1" dirty="0">
                <a:solidFill>
                  <a:srgbClr val="FF5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devono essere  predisposte, </a:t>
            </a:r>
          </a:p>
          <a:p>
            <a:pPr>
              <a:buFont typeface="Monotype Sorts" pitchFamily="2" charset="2"/>
              <a:buNone/>
              <a:defRPr/>
            </a:pPr>
            <a:r>
              <a:rPr lang="it-IT" sz="2600" b="1" dirty="0">
                <a:solidFill>
                  <a:srgbClr val="FF5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cercate e valutate </a:t>
            </a:r>
          </a:p>
          <a:p>
            <a:pPr>
              <a:buFont typeface="Monotype Sorts" pitchFamily="2" charset="2"/>
              <a:buNone/>
              <a:defRPr/>
            </a:pPr>
            <a:r>
              <a:rPr lang="it-IT" sz="2600" b="1" dirty="0">
                <a:solidFill>
                  <a:srgbClr val="FF5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in termini di convenienza</a:t>
            </a:r>
          </a:p>
        </p:txBody>
      </p:sp>
      <p:sp>
        <p:nvSpPr>
          <p:cNvPr id="16392" name="Line 8">
            <a:extLst>
              <a:ext uri="{FF2B5EF4-FFF2-40B4-BE49-F238E27FC236}">
                <a16:creationId xmlns:a16="http://schemas.microsoft.com/office/drawing/2014/main" id="{EEC3A722-1C56-EFA3-28E1-C5BC3ECEE90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47494" y="3047164"/>
            <a:ext cx="914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24BA681-F770-13A9-69C1-D9BFD40BC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tre ordini come “disposizione economica”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674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B083E-EADD-9DAA-44A1-71F2A6466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3">
            <a:extLst>
              <a:ext uri="{FF2B5EF4-FFF2-40B4-BE49-F238E27FC236}">
                <a16:creationId xmlns:a16="http://schemas.microsoft.com/office/drawing/2014/main" id="{8650FA26-37B8-592E-B507-7D40A6C08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1" y="910390"/>
            <a:ext cx="4565331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200" b="1" i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1. Dove si trova l’azienda?</a:t>
            </a:r>
          </a:p>
        </p:txBody>
      </p:sp>
      <p:sp>
        <p:nvSpPr>
          <p:cNvPr id="30724" name="Text Box 4">
            <a:extLst>
              <a:ext uri="{FF2B5EF4-FFF2-40B4-BE49-F238E27FC236}">
                <a16:creationId xmlns:a16="http://schemas.microsoft.com/office/drawing/2014/main" id="{24BD65A6-FF4C-B84C-C92E-ADB2A2CCA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1" y="2080025"/>
            <a:ext cx="43922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200" b="1" i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2. Che cosa la compone?</a:t>
            </a:r>
          </a:p>
        </p:txBody>
      </p:sp>
      <p:sp>
        <p:nvSpPr>
          <p:cNvPr id="30725" name="Text Box 5">
            <a:extLst>
              <a:ext uri="{FF2B5EF4-FFF2-40B4-BE49-F238E27FC236}">
                <a16:creationId xmlns:a16="http://schemas.microsoft.com/office/drawing/2014/main" id="{5E167451-A1F8-6947-A2EF-2F0C6CC2D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1" y="3249660"/>
            <a:ext cx="2773424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200" b="1" i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3. Che cosa fa?</a:t>
            </a:r>
          </a:p>
        </p:txBody>
      </p:sp>
      <p:sp>
        <p:nvSpPr>
          <p:cNvPr id="30726" name="Text Box 6">
            <a:extLst>
              <a:ext uri="{FF2B5EF4-FFF2-40B4-BE49-F238E27FC236}">
                <a16:creationId xmlns:a16="http://schemas.microsoft.com/office/drawing/2014/main" id="{27CC54FF-6565-6A5E-E752-6D6ED457F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1" y="4114495"/>
            <a:ext cx="3796246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200" b="1" i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4. Quale è il suo fine?</a:t>
            </a:r>
          </a:p>
        </p:txBody>
      </p:sp>
      <p:sp>
        <p:nvSpPr>
          <p:cNvPr id="30727" name="Text Box 7">
            <a:extLst>
              <a:ext uri="{FF2B5EF4-FFF2-40B4-BE49-F238E27FC236}">
                <a16:creationId xmlns:a16="http://schemas.microsoft.com/office/drawing/2014/main" id="{68CE7F8F-9892-2D95-C8ED-B504A51476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1" y="4979330"/>
            <a:ext cx="5511442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200" b="1" i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5. Quando tale fine è realizzato?</a:t>
            </a:r>
          </a:p>
        </p:txBody>
      </p:sp>
      <p:sp>
        <p:nvSpPr>
          <p:cNvPr id="11272" name="Text Box 8">
            <a:extLst>
              <a:ext uri="{FF2B5EF4-FFF2-40B4-BE49-F238E27FC236}">
                <a16:creationId xmlns:a16="http://schemas.microsoft.com/office/drawing/2014/main" id="{CCD1834D-6A0E-AEC4-5A87-FA29F1CE1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1" y="1357889"/>
            <a:ext cx="88061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/>
              <a:t>“Nell’ordine economico generale, come unità elementare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/>
              <a:t>dotata di vita propria e riflessa”</a:t>
            </a:r>
          </a:p>
        </p:txBody>
      </p:sp>
      <p:sp>
        <p:nvSpPr>
          <p:cNvPr id="11273" name="Text Box 9">
            <a:extLst>
              <a:ext uri="{FF2B5EF4-FFF2-40B4-BE49-F238E27FC236}">
                <a16:creationId xmlns:a16="http://schemas.microsoft.com/office/drawing/2014/main" id="{10D4579D-DF22-5B15-F146-2FC158584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1" y="2527524"/>
            <a:ext cx="1095984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 dirty="0"/>
              <a:t>“Un sistema di operazioni promanante dalla combinazione di particolari fattori e dalla composizione di forze interne ed esterne”</a:t>
            </a:r>
          </a:p>
        </p:txBody>
      </p:sp>
      <p:sp>
        <p:nvSpPr>
          <p:cNvPr id="11274" name="Text Box 10">
            <a:extLst>
              <a:ext uri="{FF2B5EF4-FFF2-40B4-BE49-F238E27FC236}">
                <a16:creationId xmlns:a16="http://schemas.microsoft.com/office/drawing/2014/main" id="{26E777A3-E264-8FAD-BB8F-DC0DAFA2F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1" y="3697159"/>
            <a:ext cx="9348994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/>
              <a:t>“Realizza un’attività economica di produzione e di consumo”</a:t>
            </a:r>
          </a:p>
        </p:txBody>
      </p:sp>
      <p:sp>
        <p:nvSpPr>
          <p:cNvPr id="11275" name="Text Box 11">
            <a:extLst>
              <a:ext uri="{FF2B5EF4-FFF2-40B4-BE49-F238E27FC236}">
                <a16:creationId xmlns:a16="http://schemas.microsoft.com/office/drawing/2014/main" id="{85385703-ACA1-F196-6B6F-298F68168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1" y="4561994"/>
            <a:ext cx="10480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/>
              <a:t>“Il conseguimento dell’equilibrio economico a valere nel tempo”</a:t>
            </a:r>
          </a:p>
        </p:txBody>
      </p:sp>
      <p:sp>
        <p:nvSpPr>
          <p:cNvPr id="11276" name="Text Box 12">
            <a:extLst>
              <a:ext uri="{FF2B5EF4-FFF2-40B4-BE49-F238E27FC236}">
                <a16:creationId xmlns:a16="http://schemas.microsoft.com/office/drawing/2014/main" id="{69D124AE-EC41-9A20-AFC6-4C905CF38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1" y="5426828"/>
            <a:ext cx="1114826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 dirty="0"/>
              <a:t>“L’equilibrio economico è conseguito quando vi è una remunerazione adeguata dei fattori utilizzati, si ottiene un compenso al soggetto economico proporzionale ai risultati raggiunti, le condizioni indicate debbono verificarsi in un intervallo soddisfacente”</a:t>
            </a:r>
          </a:p>
        </p:txBody>
      </p:sp>
      <p:sp>
        <p:nvSpPr>
          <p:cNvPr id="30733" name="Oval 13">
            <a:extLst>
              <a:ext uri="{FF2B5EF4-FFF2-40B4-BE49-F238E27FC236}">
                <a16:creationId xmlns:a16="http://schemas.microsoft.com/office/drawing/2014/main" id="{7355EFC4-95D5-5533-4E5C-4E6777BD9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790" y="5009494"/>
            <a:ext cx="11272422" cy="1480714"/>
          </a:xfrm>
          <a:prstGeom prst="roundRect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42D75F3-006D-4A17-0DF0-9871685D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9" y="138747"/>
            <a:ext cx="10728322" cy="1477328"/>
          </a:xfrm>
        </p:spPr>
        <p:txBody>
          <a:bodyPr/>
          <a:lstStyle/>
          <a:p>
            <a:r>
              <a:rPr lang="en-GB" dirty="0"/>
              <a:t>Focus </a:t>
            </a:r>
            <a:r>
              <a:rPr lang="en-GB" dirty="0" err="1"/>
              <a:t>sull’equilibrio</a:t>
            </a:r>
            <a:r>
              <a:rPr lang="en-GB" dirty="0"/>
              <a:t> </a:t>
            </a:r>
            <a:r>
              <a:rPr lang="en-GB" dirty="0" err="1"/>
              <a:t>economico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427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>
            <a:extLst>
              <a:ext uri="{FF2B5EF4-FFF2-40B4-BE49-F238E27FC236}">
                <a16:creationId xmlns:a16="http://schemas.microsoft.com/office/drawing/2014/main" id="{A1DB8B80-3FC3-476F-3BF9-F8925FC87C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678" y="1484314"/>
            <a:ext cx="1031094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latin typeface="Times New Roman" panose="02020603050405020304" pitchFamily="18" charset="0"/>
              </a:rPr>
              <a:t>RAGGIUNGIMENTO, CONSERVAZIONE, MIGLIORAMENTO DI POSIZIONI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latin typeface="Times New Roman" panose="02020603050405020304" pitchFamily="18" charset="0"/>
              </a:rPr>
              <a:t>DI EQUILIBRIO ECONOMICO DUREVOLE ED EVOLUTIVO</a:t>
            </a:r>
          </a:p>
        </p:txBody>
      </p:sp>
      <p:sp>
        <p:nvSpPr>
          <p:cNvPr id="18435" name="AutoShape 5">
            <a:extLst>
              <a:ext uri="{FF2B5EF4-FFF2-40B4-BE49-F238E27FC236}">
                <a16:creationId xmlns:a16="http://schemas.microsoft.com/office/drawing/2014/main" id="{7BC8DE0C-059F-D556-81A2-FD9B90391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8663" y="2492375"/>
            <a:ext cx="381000" cy="609600"/>
          </a:xfrm>
          <a:prstGeom prst="downArrow">
            <a:avLst>
              <a:gd name="adj1" fmla="val 50000"/>
              <a:gd name="adj2" fmla="val 4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18436" name="Text Box 6">
            <a:extLst>
              <a:ext uri="{FF2B5EF4-FFF2-40B4-BE49-F238E27FC236}">
                <a16:creationId xmlns:a16="http://schemas.microsoft.com/office/drawing/2014/main" id="{6626A486-5FD7-3209-BF99-4587C44E3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3500438"/>
            <a:ext cx="3778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/>
              <a:t>Vincolare i fattori produttivi</a:t>
            </a:r>
          </a:p>
        </p:txBody>
      </p:sp>
      <p:sp>
        <p:nvSpPr>
          <p:cNvPr id="18437" name="Line 7">
            <a:extLst>
              <a:ext uri="{FF2B5EF4-FFF2-40B4-BE49-F238E27FC236}">
                <a16:creationId xmlns:a16="http://schemas.microsoft.com/office/drawing/2014/main" id="{BBF0F03F-5E07-5BDF-82B1-094ACB2B3756}"/>
              </a:ext>
            </a:extLst>
          </p:cNvPr>
          <p:cNvSpPr>
            <a:spLocks noChangeShapeType="1"/>
          </p:cNvSpPr>
          <p:nvPr/>
        </p:nvSpPr>
        <p:spPr bwMode="auto">
          <a:xfrm>
            <a:off x="5808663" y="3716338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8438" name="Text Box 8">
            <a:extLst>
              <a:ext uri="{FF2B5EF4-FFF2-40B4-BE49-F238E27FC236}">
                <a16:creationId xmlns:a16="http://schemas.microsoft.com/office/drawing/2014/main" id="{65E79B2A-4797-DCEA-CC82-855049C71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3700" y="3284539"/>
            <a:ext cx="3276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000"/>
              <a:t>Remunerazioni adeguate in relazione alla natura e funzione</a:t>
            </a:r>
          </a:p>
        </p:txBody>
      </p:sp>
      <p:sp>
        <p:nvSpPr>
          <p:cNvPr id="18439" name="Text Box 9">
            <a:extLst>
              <a:ext uri="{FF2B5EF4-FFF2-40B4-BE49-F238E27FC236}">
                <a16:creationId xmlns:a16="http://schemas.microsoft.com/office/drawing/2014/main" id="{6701BA6C-B0A8-17FF-3D27-FB51CEB3F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4351" y="4621213"/>
            <a:ext cx="4678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/>
              <a:t>Soddisfare il soggetto economico</a:t>
            </a:r>
          </a:p>
        </p:txBody>
      </p:sp>
      <p:sp>
        <p:nvSpPr>
          <p:cNvPr id="18440" name="Line 10">
            <a:extLst>
              <a:ext uri="{FF2B5EF4-FFF2-40B4-BE49-F238E27FC236}">
                <a16:creationId xmlns:a16="http://schemas.microsoft.com/office/drawing/2014/main" id="{322677B7-341B-B27E-AA3A-960A4207D0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38913" y="4851401"/>
            <a:ext cx="349250" cy="17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8441" name="Text Box 11">
            <a:extLst>
              <a:ext uri="{FF2B5EF4-FFF2-40B4-BE49-F238E27FC236}">
                <a16:creationId xmlns:a16="http://schemas.microsoft.com/office/drawing/2014/main" id="{881F5D77-C99A-F13B-C9E9-6EB191D44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8164" y="4543426"/>
            <a:ext cx="37242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/>
              <a:t>Remunerazione congrua dell’opera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/>
              <a:t>e dei conferimenti</a:t>
            </a:r>
            <a:endParaRPr lang="it-IT" altLang="it-IT" sz="2400"/>
          </a:p>
        </p:txBody>
      </p:sp>
      <p:sp>
        <p:nvSpPr>
          <p:cNvPr id="18443" name="WordArt 14">
            <a:extLst>
              <a:ext uri="{FF2B5EF4-FFF2-40B4-BE49-F238E27FC236}">
                <a16:creationId xmlns:a16="http://schemas.microsoft.com/office/drawing/2014/main" id="{36BEE1CF-540F-F195-8FA0-3D57153D2A8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8540751" y="260351"/>
            <a:ext cx="1876425" cy="1285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Giannessi</a:t>
            </a:r>
          </a:p>
        </p:txBody>
      </p:sp>
      <p:sp>
        <p:nvSpPr>
          <p:cNvPr id="18444" name="AutoShape 15">
            <a:extLst>
              <a:ext uri="{FF2B5EF4-FFF2-40B4-BE49-F238E27FC236}">
                <a16:creationId xmlns:a16="http://schemas.microsoft.com/office/drawing/2014/main" id="{47E489AD-092C-C52E-180F-140FD3DA85A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649119" y="5223669"/>
            <a:ext cx="863600" cy="544512"/>
          </a:xfrm>
          <a:prstGeom prst="rightArrow">
            <a:avLst>
              <a:gd name="adj1" fmla="val 50000"/>
              <a:gd name="adj2" fmla="val 39650"/>
            </a:avLst>
          </a:prstGeom>
          <a:solidFill>
            <a:srgbClr val="FF9933"/>
          </a:solidFill>
          <a:ln>
            <a:noFill/>
          </a:ln>
          <a:effectLst>
            <a:prstShdw prst="shdw17" dist="17961" dir="13500000">
              <a:srgbClr val="995C1F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18445" name="Text Box 16">
            <a:extLst>
              <a:ext uri="{FF2B5EF4-FFF2-40B4-BE49-F238E27FC236}">
                <a16:creationId xmlns:a16="http://schemas.microsoft.com/office/drawing/2014/main" id="{72F7BA64-EB50-D602-4FE3-7B9161FF8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5783264"/>
            <a:ext cx="8462963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i="1"/>
              <a:t>L’azienda come fenomeno di tempo: istituto economico atto a perdurare</a:t>
            </a:r>
            <a:endParaRPr lang="it-IT" altLang="it-IT" sz="3200" i="1">
              <a:solidFill>
                <a:schemeClr val="accent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AE10CF6-6A41-64CD-EF05-F8288DB99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Il fine </a:t>
            </a:r>
            <a:r>
              <a:rPr lang="en-GB" dirty="0" err="1"/>
              <a:t>dell’azienda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3495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>
            <a:extLst>
              <a:ext uri="{FF2B5EF4-FFF2-40B4-BE49-F238E27FC236}">
                <a16:creationId xmlns:a16="http://schemas.microsoft.com/office/drawing/2014/main" id="{AC900E17-73A3-A733-EAD7-F579055F6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1" y="1341438"/>
            <a:ext cx="7516813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altLang="it-IT" sz="2400" i="1"/>
              <a:t>Non è né il lucro né il soddisfacimento dei bisogni individuali e collettivi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400" i="1"/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altLang="it-IT" sz="2400" i="1"/>
              <a:t> E’ uno scopo unico per tutte le aziende</a:t>
            </a: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endParaRPr lang="it-IT" altLang="it-IT" sz="2400" i="1"/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altLang="it-IT" sz="2400" i="1"/>
              <a:t>Condizioni fondamentali sono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i="1"/>
              <a:t>Entità ed il tempo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i="1"/>
              <a:t> </a:t>
            </a:r>
            <a:endParaRPr lang="it-IT" altLang="it-IT" sz="2400"/>
          </a:p>
        </p:txBody>
      </p:sp>
      <p:sp>
        <p:nvSpPr>
          <p:cNvPr id="19459" name="AutoShape 3">
            <a:extLst>
              <a:ext uri="{FF2B5EF4-FFF2-40B4-BE49-F238E27FC236}">
                <a16:creationId xmlns:a16="http://schemas.microsoft.com/office/drawing/2014/main" id="{3C5C3F0C-4323-7D62-591D-DFA86F88EEEF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715125" y="2809875"/>
            <a:ext cx="381000" cy="609600"/>
          </a:xfrm>
          <a:prstGeom prst="downArrow">
            <a:avLst>
              <a:gd name="adj1" fmla="val 50000"/>
              <a:gd name="adj2" fmla="val 4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19460" name="Text Box 6">
            <a:extLst>
              <a:ext uri="{FF2B5EF4-FFF2-40B4-BE49-F238E27FC236}">
                <a16:creationId xmlns:a16="http://schemas.microsoft.com/office/drawing/2014/main" id="{7B21CA1B-9B34-1954-2DCB-C682DAC21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2638426"/>
            <a:ext cx="3276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000"/>
              <a:t>Venir meno della distinzione fra aziende di erogazione e di produzione</a:t>
            </a:r>
          </a:p>
        </p:txBody>
      </p:sp>
      <p:sp>
        <p:nvSpPr>
          <p:cNvPr id="19462" name="Text Box 14">
            <a:extLst>
              <a:ext uri="{FF2B5EF4-FFF2-40B4-BE49-F238E27FC236}">
                <a16:creationId xmlns:a16="http://schemas.microsoft.com/office/drawing/2014/main" id="{D30495EE-76AD-5FCF-A3D9-D1FB2AF5AA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4014" y="4149725"/>
            <a:ext cx="896937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i="1" u="sng"/>
              <a:t>Può essere sintetizzato nei seguenti risultati</a:t>
            </a:r>
            <a:r>
              <a:rPr lang="it-IT" altLang="it-IT" sz="2400"/>
              <a:t>:</a:t>
            </a: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altLang="it-IT" sz="2400"/>
              <a:t> economico-finanziari (redditività, solidità, liquidità)</a:t>
            </a: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altLang="it-IT" sz="2400"/>
              <a:t> competitivi </a:t>
            </a: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altLang="it-IT" sz="2400"/>
              <a:t> sociali (livello di soddisfazione degli interlocutori sociali)</a:t>
            </a: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altLang="it-IT" sz="2400"/>
              <a:t> sviluppo (crescita qualitativa / quantitativa; strutturale/operativa)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3E081E9-A795-1E93-5D12-A882B498C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2" cy="1477328"/>
          </a:xfrm>
        </p:spPr>
        <p:txBody>
          <a:bodyPr/>
          <a:lstStyle/>
          <a:p>
            <a:r>
              <a:rPr lang="en-GB" dirty="0"/>
              <a:t>Il fine </a:t>
            </a:r>
            <a:r>
              <a:rPr lang="en-GB" dirty="0" err="1"/>
              <a:t>dell’azienda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573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>
            <a:extLst>
              <a:ext uri="{FF2B5EF4-FFF2-40B4-BE49-F238E27FC236}">
                <a16:creationId xmlns:a16="http://schemas.microsoft.com/office/drawing/2014/main" id="{EA47D378-A00F-6EC4-1663-C4932234D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4258" y="3182218"/>
            <a:ext cx="3384550" cy="47625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it-IT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DURATA (tempo)</a:t>
            </a:r>
          </a:p>
        </p:txBody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15424B38-5A0C-1AB0-8E1F-653343CAF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846" y="4300373"/>
            <a:ext cx="3382962" cy="16303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it-IT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STATI </a:t>
            </a:r>
            <a:r>
              <a:rPr lang="it-IT" sz="25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DI</a:t>
            </a:r>
            <a:r>
              <a:rPr lang="it-IT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ORDINE</a:t>
            </a:r>
          </a:p>
          <a:p>
            <a:pPr>
              <a:buFontTx/>
              <a:buChar char="-"/>
              <a:defRPr/>
            </a:pPr>
            <a:r>
              <a:rPr lang="it-IT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Combinatorio</a:t>
            </a:r>
          </a:p>
          <a:p>
            <a:pPr>
              <a:buFontTx/>
              <a:buChar char="-"/>
              <a:defRPr/>
            </a:pPr>
            <a:r>
              <a:rPr lang="it-IT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Sistematico</a:t>
            </a:r>
          </a:p>
          <a:p>
            <a:pPr>
              <a:defRPr/>
            </a:pPr>
            <a:r>
              <a:rPr lang="it-IT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- Composizione</a:t>
            </a:r>
          </a:p>
        </p:txBody>
      </p:sp>
      <p:sp>
        <p:nvSpPr>
          <p:cNvPr id="16389" name="Text Box 5">
            <a:extLst>
              <a:ext uri="{FF2B5EF4-FFF2-40B4-BE49-F238E27FC236}">
                <a16:creationId xmlns:a16="http://schemas.microsoft.com/office/drawing/2014/main" id="{79CD3332-E051-57B3-357E-5BC724449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1847" y="3021377"/>
            <a:ext cx="3395663" cy="47783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it-IT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VISIONE SISTEMICA </a:t>
            </a:r>
          </a:p>
        </p:txBody>
      </p:sp>
      <p:sp>
        <p:nvSpPr>
          <p:cNvPr id="16396" name="Text Box 12">
            <a:extLst>
              <a:ext uri="{FF2B5EF4-FFF2-40B4-BE49-F238E27FC236}">
                <a16:creationId xmlns:a16="http://schemas.microsoft.com/office/drawing/2014/main" id="{981B7D87-84CF-B360-0E1B-925924A0D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3284" y="4239518"/>
            <a:ext cx="3384550" cy="4730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it-IT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AUTONOMIA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3A061C40-1A5C-EADC-5028-7227728E47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4258" y="1508439"/>
            <a:ext cx="3384550" cy="10318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Condizioni indicative </a:t>
            </a:r>
          </a:p>
          <a:p>
            <a:pPr algn="ctr"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funzionalità aziendale </a:t>
            </a:r>
          </a:p>
          <a:p>
            <a:pPr algn="ctr"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“Oggettive”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E1A9CAD2-D056-A4E2-060F-D41187AF76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847" y="1538123"/>
            <a:ext cx="3382963" cy="74295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Condizioni soggettive</a:t>
            </a: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95D6570B-D05D-E755-B912-2B805F6B2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1847" y="5452898"/>
            <a:ext cx="3382963" cy="47783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it-IT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ECONOMICITA’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D0C069C-1BF6-FE06-8B79-9C4193F03489}"/>
              </a:ext>
            </a:extLst>
          </p:cNvPr>
          <p:cNvSpPr txBox="1">
            <a:spLocks/>
          </p:cNvSpPr>
          <p:nvPr/>
        </p:nvSpPr>
        <p:spPr>
          <a:xfrm>
            <a:off x="731839" y="212727"/>
            <a:ext cx="10728322" cy="14773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Requisiti</a:t>
            </a:r>
            <a:r>
              <a:rPr lang="en-GB" dirty="0"/>
              <a:t> di </a:t>
            </a:r>
            <a:r>
              <a:rPr lang="en-GB" dirty="0" err="1"/>
              <a:t>aziendalità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4667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 autoUpdateAnimBg="0"/>
      <p:bldP spid="16388" grpId="0" animBg="1" autoUpdateAnimBg="0"/>
      <p:bldP spid="16389" grpId="0" animBg="1" autoUpdateAnimBg="0"/>
      <p:bldP spid="16396" grpId="0" animBg="1" autoUpdateAnimBg="0"/>
      <p:bldP spid="14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66C1F40A-4976-A0F7-BFAC-99C278E3F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MARCHI Luciano, PAOLINI Antonella (a cura di),</a:t>
            </a:r>
          </a:p>
          <a:p>
            <a:r>
              <a:rPr lang="it-IT" dirty="0"/>
              <a:t>Introduzione all’Economia Aziendale, </a:t>
            </a:r>
          </a:p>
          <a:p>
            <a:r>
              <a:rPr lang="it-IT" dirty="0"/>
              <a:t>Giappichelli, 2021 (XI edizione)</a:t>
            </a:r>
          </a:p>
          <a:p>
            <a:endParaRPr lang="it-IT" dirty="0"/>
          </a:p>
          <a:p>
            <a:r>
              <a:rPr lang="it-IT" dirty="0"/>
              <a:t>- Paragrafo 1.2.1 L’operatore </a:t>
            </a:r>
            <a:r>
              <a:rPr lang="it-IT"/>
              <a:t>economico azienda</a:t>
            </a:r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3F026A8-734C-0AA5-8183-29DEC71A9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Riferimenti</a:t>
            </a:r>
            <a:endParaRPr lang="en-GB" dirty="0"/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WordArt 4" descr="Linee verticali ravvicinate">
            <a:extLst>
              <a:ext uri="{FF2B5EF4-FFF2-40B4-BE49-F238E27FC236}">
                <a16:creationId xmlns:a16="http://schemas.microsoft.com/office/drawing/2014/main" id="{C7F77350-F64A-E825-CE14-81BEB0C427F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905000" y="1347788"/>
            <a:ext cx="381000" cy="7620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en-GB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1.</a:t>
            </a:r>
          </a:p>
        </p:txBody>
      </p:sp>
      <p:sp>
        <p:nvSpPr>
          <p:cNvPr id="11269" name="Text Box 5">
            <a:extLst>
              <a:ext uri="{FF2B5EF4-FFF2-40B4-BE49-F238E27FC236}">
                <a16:creationId xmlns:a16="http://schemas.microsoft.com/office/drawing/2014/main" id="{2B643E7F-C6BB-C7C0-8CC7-1AFEA5E03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2851" y="1614488"/>
            <a:ext cx="4613275" cy="512762"/>
          </a:xfrm>
          <a:prstGeom prst="rect">
            <a:avLst/>
          </a:prstGeom>
          <a:noFill/>
          <a:ln w="9525">
            <a:solidFill>
              <a:srgbClr val="00CCFF"/>
            </a:solidFill>
            <a:miter lim="800000"/>
            <a:headEnd/>
            <a:tailEnd/>
          </a:ln>
          <a:effectLst>
            <a:prstShdw prst="shdw17" dist="17961" dir="2700000">
              <a:srgbClr val="00CCFF">
                <a:gamma/>
                <a:shade val="60000"/>
                <a:invGamma/>
              </a:srgbClr>
            </a:prst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7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STATICA o STRUTTURALE</a:t>
            </a:r>
          </a:p>
        </p:txBody>
      </p:sp>
      <p:sp>
        <p:nvSpPr>
          <p:cNvPr id="11272" name="Text Box 8">
            <a:extLst>
              <a:ext uri="{FF2B5EF4-FFF2-40B4-BE49-F238E27FC236}">
                <a16:creationId xmlns:a16="http://schemas.microsoft.com/office/drawing/2014/main" id="{87CA2BCF-B5E8-9670-3E3B-A6B38B4EB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1" y="2159001"/>
            <a:ext cx="6545263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Rilievo a persone e beni disposti per il </a:t>
            </a:r>
          </a:p>
          <a:p>
            <a:pPr>
              <a:defRPr/>
            </a:pPr>
            <a:r>
              <a:rPr lang="it-IT" sz="2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conseguimento di un determinato fine …….</a:t>
            </a:r>
          </a:p>
        </p:txBody>
      </p:sp>
      <p:pic>
        <p:nvPicPr>
          <p:cNvPr id="6151" name="Picture 10" descr="IN00594_">
            <a:extLst>
              <a:ext uri="{FF2B5EF4-FFF2-40B4-BE49-F238E27FC236}">
                <a16:creationId xmlns:a16="http://schemas.microsoft.com/office/drawing/2014/main" id="{F15A6AE3-281F-BD42-D219-9FA36D5CA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643188"/>
            <a:ext cx="2514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Text Box 12">
            <a:extLst>
              <a:ext uri="{FF2B5EF4-FFF2-40B4-BE49-F238E27FC236}">
                <a16:creationId xmlns:a16="http://schemas.microsoft.com/office/drawing/2014/main" id="{57D7DB99-66FE-077F-C25F-3317F9025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4292601"/>
            <a:ext cx="7777162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it-IT" altLang="it-IT" sz="2400"/>
              <a:t>Organizzazione di persone e di beni economici per il raggiungimento di un fine (Vianello)</a:t>
            </a:r>
          </a:p>
          <a:p>
            <a:pPr lvl="1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it-IT" altLang="it-IT" sz="2400"/>
              <a:t>Organizzazione di beni in vista di un bisogno da soddisfare (De Dominicis) 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it-IT" altLang="it-IT" sz="240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8357651-994D-01BC-6B81-E014FE5B0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Definizione</a:t>
            </a:r>
            <a:r>
              <a:rPr lang="en-GB" dirty="0"/>
              <a:t> “</a:t>
            </a:r>
            <a:r>
              <a:rPr lang="en-GB" dirty="0" err="1"/>
              <a:t>statica</a:t>
            </a:r>
            <a:r>
              <a:rPr lang="en-GB" dirty="0"/>
              <a:t>” di </a:t>
            </a:r>
            <a:r>
              <a:rPr lang="en-GB" dirty="0" err="1"/>
              <a:t>azienda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6887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animBg="1"/>
      <p:bldP spid="1127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WordArt 6" descr="Linee verticali ravvicinate">
            <a:extLst>
              <a:ext uri="{FF2B5EF4-FFF2-40B4-BE49-F238E27FC236}">
                <a16:creationId xmlns:a16="http://schemas.microsoft.com/office/drawing/2014/main" id="{B2C80849-0F5D-D0A9-0910-400687010B6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981200" y="1052513"/>
            <a:ext cx="381000" cy="7620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en-GB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00CCFF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2.</a:t>
            </a:r>
          </a:p>
        </p:txBody>
      </p:sp>
      <p:sp>
        <p:nvSpPr>
          <p:cNvPr id="29703" name="Text Box 7">
            <a:extLst>
              <a:ext uri="{FF2B5EF4-FFF2-40B4-BE49-F238E27FC236}">
                <a16:creationId xmlns:a16="http://schemas.microsoft.com/office/drawing/2014/main" id="{084D20EB-6FCE-0838-35AD-8951603D19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6026" y="1309688"/>
            <a:ext cx="1908175" cy="51276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7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DINAMICA</a:t>
            </a:r>
          </a:p>
        </p:txBody>
      </p:sp>
      <p:sp>
        <p:nvSpPr>
          <p:cNvPr id="29705" name="Text Box 9">
            <a:extLst>
              <a:ext uri="{FF2B5EF4-FFF2-40B4-BE49-F238E27FC236}">
                <a16:creationId xmlns:a16="http://schemas.microsoft.com/office/drawing/2014/main" id="{2C52F1C4-A48D-E17F-15DC-003C4FA6A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1903414"/>
            <a:ext cx="6472238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Rilievo alle operazioni coordinate in un “sistema” che enfatizzi il fare …….</a:t>
            </a:r>
          </a:p>
        </p:txBody>
      </p:sp>
      <p:pic>
        <p:nvPicPr>
          <p:cNvPr id="7175" name="Picture 11" descr="BD10501_">
            <a:extLst>
              <a:ext uri="{FF2B5EF4-FFF2-40B4-BE49-F238E27FC236}">
                <a16:creationId xmlns:a16="http://schemas.microsoft.com/office/drawing/2014/main" id="{7640B32D-0CA0-3115-AB1F-54AA48D88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975" y="2205038"/>
            <a:ext cx="1981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Text Box 12">
            <a:extLst>
              <a:ext uri="{FF2B5EF4-FFF2-40B4-BE49-F238E27FC236}">
                <a16:creationId xmlns:a16="http://schemas.microsoft.com/office/drawing/2014/main" id="{732DC8D6-0BC1-1095-F86F-235FFB1842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9" y="3500438"/>
            <a:ext cx="8137525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it-IT" altLang="it-IT" sz="2400"/>
              <a:t>somma di fenomeni o negozi o rapporti da amministrare…(Besta, ‘22)</a:t>
            </a:r>
          </a:p>
          <a:p>
            <a:pPr lvl="1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it-IT" altLang="it-IT" sz="2400"/>
              <a:t>coordinazione economica in atto (Zappa, ‘27)</a:t>
            </a:r>
          </a:p>
          <a:p>
            <a:pPr lvl="1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it-IT" altLang="it-IT" sz="2400"/>
              <a:t>istituto economico destinato a perdurare (Zappa ‘57)</a:t>
            </a:r>
          </a:p>
          <a:p>
            <a:pPr lvl="1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it-IT" altLang="it-IT" sz="2400"/>
              <a:t>sistema dinamico di operazioni (D’Ippolito, ‘57)</a:t>
            </a:r>
          </a:p>
          <a:p>
            <a:pPr lvl="1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it-IT" altLang="it-IT" sz="2400"/>
              <a:t>complesso economico (Onida, ‘54)</a:t>
            </a:r>
          </a:p>
          <a:p>
            <a:pPr lvl="1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it-IT" altLang="it-IT" sz="2400"/>
              <a:t>sistema di forze economiche (Amaduzzi, ‘53)</a:t>
            </a:r>
          </a:p>
          <a:p>
            <a:pPr lvl="1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it-IT" altLang="it-IT" sz="2400"/>
              <a:t>sistema generale di accadimenti economici (Masini, ‘70)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it-IT" altLang="it-IT" sz="240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D2782B8-3090-7A4B-7D2A-29FAB564B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Definizione</a:t>
            </a:r>
            <a:r>
              <a:rPr lang="en-GB" dirty="0"/>
              <a:t> </a:t>
            </a:r>
            <a:r>
              <a:rPr lang="en-GB" dirty="0" err="1"/>
              <a:t>dinamica</a:t>
            </a:r>
            <a:r>
              <a:rPr lang="en-GB" dirty="0"/>
              <a:t> di </a:t>
            </a:r>
            <a:r>
              <a:rPr lang="en-GB" dirty="0" err="1"/>
              <a:t>azienda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834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3" grpId="0" animBg="1"/>
      <p:bldP spid="2970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WordArt 2" descr="Linee verticali ravvicinate">
            <a:extLst>
              <a:ext uri="{FF2B5EF4-FFF2-40B4-BE49-F238E27FC236}">
                <a16:creationId xmlns:a16="http://schemas.microsoft.com/office/drawing/2014/main" id="{E5823C91-A2EE-235E-2F07-14163120399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905000" y="1287380"/>
            <a:ext cx="381000" cy="7620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en-GB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00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3.</a:t>
            </a:r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96A26035-7F11-005B-17F8-26D284052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2851" y="1554080"/>
            <a:ext cx="2365375" cy="512762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>
            <a:prstShdw prst="shdw17" dist="17961" dir="2700000">
              <a:srgbClr val="FFCC00">
                <a:gamma/>
                <a:shade val="60000"/>
                <a:invGamma/>
              </a:srgbClr>
            </a:prst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7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COMPLESSA</a:t>
            </a:r>
          </a:p>
        </p:txBody>
      </p:sp>
      <p:sp>
        <p:nvSpPr>
          <p:cNvPr id="12293" name="Text Box 5">
            <a:extLst>
              <a:ext uri="{FF2B5EF4-FFF2-40B4-BE49-F238E27FC236}">
                <a16:creationId xmlns:a16="http://schemas.microsoft.com/office/drawing/2014/main" id="{D38B03AF-D2E3-E8A0-8123-186AE35D2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3926" y="2062080"/>
            <a:ext cx="645001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nella sua completezza dinamico-strutturale</a:t>
            </a:r>
          </a:p>
        </p:txBody>
      </p:sp>
      <p:sp>
        <p:nvSpPr>
          <p:cNvPr id="12294" name="Text Box 6">
            <a:extLst>
              <a:ext uri="{FF2B5EF4-FFF2-40B4-BE49-F238E27FC236}">
                <a16:creationId xmlns:a16="http://schemas.microsoft.com/office/drawing/2014/main" id="{879501E5-A44D-39C8-9963-3F341A2D4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701967"/>
            <a:ext cx="431958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600" b="1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1. Dove si trova l’azienda?</a:t>
            </a:r>
          </a:p>
        </p:txBody>
      </p:sp>
      <p:sp>
        <p:nvSpPr>
          <p:cNvPr id="12295" name="Text Box 7">
            <a:extLst>
              <a:ext uri="{FF2B5EF4-FFF2-40B4-BE49-F238E27FC236}">
                <a16:creationId xmlns:a16="http://schemas.microsoft.com/office/drawing/2014/main" id="{1DF05A6C-1CA7-EEF2-2F5A-2104FEDFED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8563" y="4271880"/>
            <a:ext cx="41529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600" b="1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2. Che cosa la compone?</a:t>
            </a:r>
          </a:p>
        </p:txBody>
      </p:sp>
      <p:sp>
        <p:nvSpPr>
          <p:cNvPr id="12296" name="Text Box 8">
            <a:extLst>
              <a:ext uri="{FF2B5EF4-FFF2-40B4-BE49-F238E27FC236}">
                <a16:creationId xmlns:a16="http://schemas.microsoft.com/office/drawing/2014/main" id="{FC895599-7D46-8244-2071-87991E4C6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7163" y="4881480"/>
            <a:ext cx="26098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600" b="1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3. Che cosa fa?</a:t>
            </a:r>
          </a:p>
        </p:txBody>
      </p:sp>
      <p:sp>
        <p:nvSpPr>
          <p:cNvPr id="12297" name="Text Box 9">
            <a:extLst>
              <a:ext uri="{FF2B5EF4-FFF2-40B4-BE49-F238E27FC236}">
                <a16:creationId xmlns:a16="http://schemas.microsoft.com/office/drawing/2014/main" id="{F9123F4C-FB40-165A-5FF1-A6AF11DFC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0539" y="5491080"/>
            <a:ext cx="35845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600" b="1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4. Quale è il suo fine?</a:t>
            </a:r>
          </a:p>
        </p:txBody>
      </p:sp>
      <p:sp>
        <p:nvSpPr>
          <p:cNvPr id="12298" name="Text Box 10">
            <a:extLst>
              <a:ext uri="{FF2B5EF4-FFF2-40B4-BE49-F238E27FC236}">
                <a16:creationId xmlns:a16="http://schemas.microsoft.com/office/drawing/2014/main" id="{71653A4F-733C-669A-0DF9-2F89FD319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5338" y="6100680"/>
            <a:ext cx="5218112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600" b="1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5. Quando tale fine è realizzato?</a:t>
            </a:r>
          </a:p>
        </p:txBody>
      </p:sp>
      <p:sp>
        <p:nvSpPr>
          <p:cNvPr id="12299" name="Text Box 11">
            <a:extLst>
              <a:ext uri="{FF2B5EF4-FFF2-40B4-BE49-F238E27FC236}">
                <a16:creationId xmlns:a16="http://schemas.microsoft.com/office/drawing/2014/main" id="{1942F642-F8D3-0F5A-5F29-A120B60FA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1476" y="2776456"/>
            <a:ext cx="895032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500"/>
              <a:t>L’oggetto di investigazione può trovare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500"/>
              <a:t>composizione/scomposizione attraverso una serie di domande</a:t>
            </a:r>
          </a:p>
        </p:txBody>
      </p:sp>
      <p:pic>
        <p:nvPicPr>
          <p:cNvPr id="8204" name="Picture 12" descr="j0078718">
            <a:extLst>
              <a:ext uri="{FF2B5EF4-FFF2-40B4-BE49-F238E27FC236}">
                <a16:creationId xmlns:a16="http://schemas.microsoft.com/office/drawing/2014/main" id="{1781AA9E-BB82-495F-D319-0D72FB369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1" y="3917867"/>
            <a:ext cx="2098675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2C1A4CF-339F-5837-DC85-97331DEAE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9" y="41909"/>
            <a:ext cx="10728322" cy="1477328"/>
          </a:xfrm>
        </p:spPr>
        <p:txBody>
          <a:bodyPr/>
          <a:lstStyle/>
          <a:p>
            <a:r>
              <a:rPr lang="en-GB" dirty="0" err="1"/>
              <a:t>Definizione</a:t>
            </a:r>
            <a:r>
              <a:rPr lang="en-GB" dirty="0"/>
              <a:t> </a:t>
            </a:r>
            <a:r>
              <a:rPr lang="en-GB" dirty="0" err="1"/>
              <a:t>complessa</a:t>
            </a:r>
            <a:r>
              <a:rPr lang="en-GB" dirty="0"/>
              <a:t> di </a:t>
            </a:r>
            <a:r>
              <a:rPr lang="en-GB" dirty="0" err="1"/>
              <a:t>azienda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2030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3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3" grpId="0"/>
      <p:bldP spid="12294" grpId="0"/>
      <p:bldP spid="12295" grpId="0"/>
      <p:bldP spid="12296" grpId="0"/>
      <p:bldP spid="12297" grpId="0"/>
      <p:bldP spid="12298" grpId="0"/>
      <p:bldP spid="1229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3">
            <a:extLst>
              <a:ext uri="{FF2B5EF4-FFF2-40B4-BE49-F238E27FC236}">
                <a16:creationId xmlns:a16="http://schemas.microsoft.com/office/drawing/2014/main" id="{F29D2DDE-45C7-7FFF-541A-8704089B7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236" y="736270"/>
            <a:ext cx="463956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200" b="1" i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1. Dove si trova l’azienda?</a:t>
            </a:r>
          </a:p>
        </p:txBody>
      </p:sp>
      <p:sp>
        <p:nvSpPr>
          <p:cNvPr id="13316" name="Text Box 4">
            <a:extLst>
              <a:ext uri="{FF2B5EF4-FFF2-40B4-BE49-F238E27FC236}">
                <a16:creationId xmlns:a16="http://schemas.microsoft.com/office/drawing/2014/main" id="{1D003DEC-B7B8-763D-DAAA-F086FA01F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236" y="1893457"/>
            <a:ext cx="446365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200" b="1" i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2. Che cosa la compone?</a:t>
            </a:r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8CB3C8DC-A8E8-C4C0-91B1-46C8619DA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236" y="3050644"/>
            <a:ext cx="281851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200" b="1" i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3. Che cosa fa?</a:t>
            </a:r>
          </a:p>
        </p:txBody>
      </p:sp>
      <p:sp>
        <p:nvSpPr>
          <p:cNvPr id="13318" name="Text Box 6">
            <a:extLst>
              <a:ext uri="{FF2B5EF4-FFF2-40B4-BE49-F238E27FC236}">
                <a16:creationId xmlns:a16="http://schemas.microsoft.com/office/drawing/2014/main" id="{B1001DA6-AD4B-9582-5852-ED47CE8DC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236" y="3900055"/>
            <a:ext cx="385797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200" b="1" i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4. Quale è il suo fine?</a:t>
            </a:r>
          </a:p>
        </p:txBody>
      </p:sp>
      <p:sp>
        <p:nvSpPr>
          <p:cNvPr id="13319" name="Text Box 7">
            <a:extLst>
              <a:ext uri="{FF2B5EF4-FFF2-40B4-BE49-F238E27FC236}">
                <a16:creationId xmlns:a16="http://schemas.microsoft.com/office/drawing/2014/main" id="{47D40E92-DF37-A658-F763-ED134EE219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236" y="4749466"/>
            <a:ext cx="560105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200" b="1" i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5. Quando tale fine è realizzato?</a:t>
            </a:r>
          </a:p>
        </p:txBody>
      </p:sp>
      <p:sp>
        <p:nvSpPr>
          <p:cNvPr id="13320" name="Text Box 8">
            <a:extLst>
              <a:ext uri="{FF2B5EF4-FFF2-40B4-BE49-F238E27FC236}">
                <a16:creationId xmlns:a16="http://schemas.microsoft.com/office/drawing/2014/main" id="{06F0CB76-AB28-89B4-CCFA-3F64C6B70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236" y="1176364"/>
            <a:ext cx="89492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 dirty="0"/>
              <a:t>“Nell’ordine economico generale, come unità elementare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 dirty="0"/>
              <a:t>dotata di vita propria e riflessa”</a:t>
            </a:r>
          </a:p>
        </p:txBody>
      </p:sp>
      <p:sp>
        <p:nvSpPr>
          <p:cNvPr id="13321" name="Text Box 9">
            <a:extLst>
              <a:ext uri="{FF2B5EF4-FFF2-40B4-BE49-F238E27FC236}">
                <a16:creationId xmlns:a16="http://schemas.microsoft.com/office/drawing/2014/main" id="{930A27A4-1D11-7D72-B0BF-8ABFACAA9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236" y="2333551"/>
            <a:ext cx="106643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 dirty="0"/>
              <a:t>“Un sistema di operazioni promanante dalla combinazione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 dirty="0"/>
              <a:t>di particolari fattori e dalla composizione di forze interne ed esterne”</a:t>
            </a:r>
          </a:p>
        </p:txBody>
      </p:sp>
      <p:sp>
        <p:nvSpPr>
          <p:cNvPr id="13322" name="Text Box 10">
            <a:extLst>
              <a:ext uri="{FF2B5EF4-FFF2-40B4-BE49-F238E27FC236}">
                <a16:creationId xmlns:a16="http://schemas.microsoft.com/office/drawing/2014/main" id="{E3538517-FAA5-B2F4-CFF3-D1EF21BA8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236" y="3490738"/>
            <a:ext cx="950100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 dirty="0"/>
              <a:t>“Realizza un’attività economica di produzione e di consumo”</a:t>
            </a:r>
          </a:p>
        </p:txBody>
      </p:sp>
      <p:sp>
        <p:nvSpPr>
          <p:cNvPr id="13323" name="Text Box 11">
            <a:extLst>
              <a:ext uri="{FF2B5EF4-FFF2-40B4-BE49-F238E27FC236}">
                <a16:creationId xmlns:a16="http://schemas.microsoft.com/office/drawing/2014/main" id="{9A9916F0-8A92-8F00-7D0A-B149E99EE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236" y="4340149"/>
            <a:ext cx="106504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/>
              <a:t>“Il conseguimento dell’equilibrio economico a valere nel tempo”</a:t>
            </a:r>
          </a:p>
        </p:txBody>
      </p:sp>
      <p:sp>
        <p:nvSpPr>
          <p:cNvPr id="13324" name="Text Box 12">
            <a:extLst>
              <a:ext uri="{FF2B5EF4-FFF2-40B4-BE49-F238E27FC236}">
                <a16:creationId xmlns:a16="http://schemas.microsoft.com/office/drawing/2014/main" id="{D91708B0-12B8-0735-0965-82AE664BA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236" y="5189557"/>
            <a:ext cx="1083630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/>
              <a:t>“L’equilibrio economico è conseguito quando vi è una remunerazione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/>
              <a:t>adeguata dei fattori utilizzati, si ottiene un compenso al soggetto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/>
              <a:t>economico proporzionale ai risultati raggiunti, le condizioni indicate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/>
              <a:t>debbono verificarsi in un intervallo soddisfacente”</a:t>
            </a:r>
          </a:p>
        </p:txBody>
      </p:sp>
      <p:pic>
        <p:nvPicPr>
          <p:cNvPr id="9229" name="Picture 13" descr="PE01451_">
            <a:extLst>
              <a:ext uri="{FF2B5EF4-FFF2-40B4-BE49-F238E27FC236}">
                <a16:creationId xmlns:a16="http://schemas.microsoft.com/office/drawing/2014/main" id="{3952E2F5-185F-4C08-79F4-7617E2191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304800"/>
            <a:ext cx="1695450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8FA5A55F-7148-2C74-1EA5-A0DB77E2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9" y="243522"/>
            <a:ext cx="10728322" cy="1477328"/>
          </a:xfrm>
        </p:spPr>
        <p:txBody>
          <a:bodyPr/>
          <a:lstStyle/>
          <a:p>
            <a:r>
              <a:rPr lang="en-GB" dirty="0" err="1"/>
              <a:t>Componenti</a:t>
            </a:r>
            <a:r>
              <a:rPr lang="en-GB" dirty="0"/>
              <a:t>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definizione</a:t>
            </a:r>
            <a:r>
              <a:rPr lang="en-GB" dirty="0"/>
              <a:t> </a:t>
            </a:r>
            <a:r>
              <a:rPr lang="en-GB" dirty="0" err="1"/>
              <a:t>complessa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557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13316" grpId="0"/>
      <p:bldP spid="13317" grpId="0"/>
      <p:bldP spid="13318" grpId="0"/>
      <p:bldP spid="13319" grpId="0"/>
      <p:bldP spid="13320" grpId="0"/>
      <p:bldP spid="13321" grpId="0"/>
      <p:bldP spid="13322" grpId="0"/>
      <p:bldP spid="13323" grpId="0"/>
      <p:bldP spid="133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3">
            <a:extLst>
              <a:ext uri="{FF2B5EF4-FFF2-40B4-BE49-F238E27FC236}">
                <a16:creationId xmlns:a16="http://schemas.microsoft.com/office/drawing/2014/main" id="{A16B6542-87B4-5216-BF49-5DB4B331C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177" y="1226355"/>
            <a:ext cx="1062513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i="1">
                <a:latin typeface="Times New Roman" panose="02020603050405020304" pitchFamily="18" charset="0"/>
              </a:rPr>
              <a:t>“L’azienda è una unità elementare dell’ordine economico-generale, dotata di vita propria e riflessa, costituita da </a:t>
            </a:r>
          </a:p>
        </p:txBody>
      </p:sp>
      <p:sp>
        <p:nvSpPr>
          <p:cNvPr id="14340" name="Text Box 4">
            <a:extLst>
              <a:ext uri="{FF2B5EF4-FFF2-40B4-BE49-F238E27FC236}">
                <a16:creationId xmlns:a16="http://schemas.microsoft.com/office/drawing/2014/main" id="{09DCACCC-3B39-04D5-67D6-6ED39CEDB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290" y="2378880"/>
            <a:ext cx="1044107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i="1" dirty="0">
                <a:latin typeface="Times New Roman" panose="02020603050405020304" pitchFamily="18" charset="0"/>
              </a:rPr>
              <a:t>un sistema di operazioni, promanante dalla combinazione di particolari fattori e dalla composizione delle forze interne ed esterne, nel quale i fenomeni </a:t>
            </a:r>
          </a:p>
        </p:txBody>
      </p:sp>
      <p:sp>
        <p:nvSpPr>
          <p:cNvPr id="14341" name="Text Box 5">
            <a:extLst>
              <a:ext uri="{FF2B5EF4-FFF2-40B4-BE49-F238E27FC236}">
                <a16:creationId xmlns:a16="http://schemas.microsoft.com/office/drawing/2014/main" id="{1F315A81-9E86-181D-29C0-2B7317F34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290" y="3602843"/>
            <a:ext cx="913065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i="1">
                <a:latin typeface="Times New Roman" panose="02020603050405020304" pitchFamily="18" charset="0"/>
              </a:rPr>
              <a:t>della produzione, della distribuzione e del consumo vengono predisposti per</a:t>
            </a:r>
          </a:p>
        </p:txBody>
      </p:sp>
      <p:sp>
        <p:nvSpPr>
          <p:cNvPr id="14342" name="Text Box 6">
            <a:extLst>
              <a:ext uri="{FF2B5EF4-FFF2-40B4-BE49-F238E27FC236}">
                <a16:creationId xmlns:a16="http://schemas.microsoft.com/office/drawing/2014/main" id="{CA210F6E-4EA6-9E86-69B7-8DAB21250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391" y="4436281"/>
            <a:ext cx="1072489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i="1">
                <a:latin typeface="Times New Roman" panose="02020603050405020304" pitchFamily="18" charset="0"/>
              </a:rPr>
              <a:t>il conseguimento di un determinato equilibrio economico, a valere nel tempo, suscettibile di offrire</a:t>
            </a:r>
          </a:p>
        </p:txBody>
      </p:sp>
      <p:sp>
        <p:nvSpPr>
          <p:cNvPr id="14343" name="Text Box 7">
            <a:extLst>
              <a:ext uri="{FF2B5EF4-FFF2-40B4-BE49-F238E27FC236}">
                <a16:creationId xmlns:a16="http://schemas.microsoft.com/office/drawing/2014/main" id="{E8F54672-FA66-2203-C4E1-7ED2475A4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677" y="5223680"/>
            <a:ext cx="103404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i="1" dirty="0">
                <a:latin typeface="Times New Roman" panose="02020603050405020304" pitchFamily="18" charset="0"/>
              </a:rPr>
              <a:t>una remunerazione adeguata dei fattori utilizzati e un compenso, proporzionale ai risultati raggiunti, al soggetto economico</a:t>
            </a:r>
            <a:r>
              <a:rPr lang="it-IT" altLang="it-IT" sz="2400" dirty="0">
                <a:latin typeface="Times New Roman" panose="02020603050405020304" pitchFamily="18" charset="0"/>
              </a:rPr>
              <a:t> </a:t>
            </a:r>
            <a:r>
              <a:rPr lang="it-IT" altLang="it-IT" sz="2400" b="1" i="1" dirty="0">
                <a:latin typeface="Times New Roman" panose="02020603050405020304" pitchFamily="18" charset="0"/>
              </a:rPr>
              <a:t>per conto del quale l’attività si svolge”</a:t>
            </a:r>
          </a:p>
        </p:txBody>
      </p:sp>
      <p:sp>
        <p:nvSpPr>
          <p:cNvPr id="10248" name="WordArt 8">
            <a:extLst>
              <a:ext uri="{FF2B5EF4-FFF2-40B4-BE49-F238E27FC236}">
                <a16:creationId xmlns:a16="http://schemas.microsoft.com/office/drawing/2014/main" id="{473083F2-EF58-965D-99E9-4B6F4048775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34784" y="2957464"/>
            <a:ext cx="2379284" cy="1285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GB" sz="3600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Giannessi</a:t>
            </a:r>
            <a:endParaRPr lang="en-GB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8AC3D55-F545-0086-243A-BBFA9404B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178" y="488327"/>
            <a:ext cx="10728322" cy="1477328"/>
          </a:xfrm>
        </p:spPr>
        <p:txBody>
          <a:bodyPr/>
          <a:lstStyle/>
          <a:p>
            <a:r>
              <a:rPr lang="en-GB" dirty="0" err="1"/>
              <a:t>Definizione</a:t>
            </a:r>
            <a:r>
              <a:rPr lang="en-GB" dirty="0"/>
              <a:t> </a:t>
            </a:r>
            <a:r>
              <a:rPr lang="en-GB" dirty="0" err="1"/>
              <a:t>completa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010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  <p:bldP spid="14340" grpId="0"/>
      <p:bldP spid="14341" grpId="0"/>
      <p:bldP spid="14342" grpId="0"/>
      <p:bldP spid="143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3">
            <a:extLst>
              <a:ext uri="{FF2B5EF4-FFF2-40B4-BE49-F238E27FC236}">
                <a16:creationId xmlns:a16="http://schemas.microsoft.com/office/drawing/2014/main" id="{2B8D2F4D-48C1-8EDE-5D07-7F57AB16B0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1" y="910390"/>
            <a:ext cx="4565331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200" b="1" i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1. Dove si trova l’azienda?</a:t>
            </a:r>
          </a:p>
        </p:txBody>
      </p:sp>
      <p:sp>
        <p:nvSpPr>
          <p:cNvPr id="30724" name="Text Box 4">
            <a:extLst>
              <a:ext uri="{FF2B5EF4-FFF2-40B4-BE49-F238E27FC236}">
                <a16:creationId xmlns:a16="http://schemas.microsoft.com/office/drawing/2014/main" id="{C31CF9CE-C8A2-23C7-A3D6-143C288D6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1" y="2080025"/>
            <a:ext cx="43922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200" b="1" i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2. Che cosa la compone?</a:t>
            </a:r>
          </a:p>
        </p:txBody>
      </p:sp>
      <p:sp>
        <p:nvSpPr>
          <p:cNvPr id="30725" name="Text Box 5">
            <a:extLst>
              <a:ext uri="{FF2B5EF4-FFF2-40B4-BE49-F238E27FC236}">
                <a16:creationId xmlns:a16="http://schemas.microsoft.com/office/drawing/2014/main" id="{3992F6A2-5F0D-A8FD-91F7-2AAD8CD66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1" y="3249660"/>
            <a:ext cx="2773424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200" b="1" i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3. Che cosa fa?</a:t>
            </a:r>
          </a:p>
        </p:txBody>
      </p:sp>
      <p:sp>
        <p:nvSpPr>
          <p:cNvPr id="30726" name="Text Box 6">
            <a:extLst>
              <a:ext uri="{FF2B5EF4-FFF2-40B4-BE49-F238E27FC236}">
                <a16:creationId xmlns:a16="http://schemas.microsoft.com/office/drawing/2014/main" id="{8D01856A-AE5F-0898-BCD1-B79E9D51C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1" y="4114495"/>
            <a:ext cx="3796246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200" b="1" i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4. Quale è il suo fine?</a:t>
            </a:r>
          </a:p>
        </p:txBody>
      </p:sp>
      <p:sp>
        <p:nvSpPr>
          <p:cNvPr id="30727" name="Text Box 7">
            <a:extLst>
              <a:ext uri="{FF2B5EF4-FFF2-40B4-BE49-F238E27FC236}">
                <a16:creationId xmlns:a16="http://schemas.microsoft.com/office/drawing/2014/main" id="{AF19E09B-D7A5-1043-A1E6-66D5BC008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1" y="4979330"/>
            <a:ext cx="5511442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200" b="1" i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5. Quando tale fine è realizzato?</a:t>
            </a:r>
          </a:p>
        </p:txBody>
      </p:sp>
      <p:sp>
        <p:nvSpPr>
          <p:cNvPr id="11272" name="Text Box 8">
            <a:extLst>
              <a:ext uri="{FF2B5EF4-FFF2-40B4-BE49-F238E27FC236}">
                <a16:creationId xmlns:a16="http://schemas.microsoft.com/office/drawing/2014/main" id="{285CE2CE-D0C9-3136-55C1-F951B97F7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1" y="1357889"/>
            <a:ext cx="88061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/>
              <a:t>“Nell’ordine economico generale, come unità elementare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/>
              <a:t>dotata di vita propria e riflessa”</a:t>
            </a:r>
          </a:p>
        </p:txBody>
      </p:sp>
      <p:sp>
        <p:nvSpPr>
          <p:cNvPr id="11273" name="Text Box 9">
            <a:extLst>
              <a:ext uri="{FF2B5EF4-FFF2-40B4-BE49-F238E27FC236}">
                <a16:creationId xmlns:a16="http://schemas.microsoft.com/office/drawing/2014/main" id="{C062D3DC-C910-1155-B59C-188D2F64E8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1" y="2527524"/>
            <a:ext cx="1095984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 dirty="0"/>
              <a:t>“Un sistema di operazioni promanante dalla combinazione di particolari fattori e dalla composizione di forze interne ed esterne”</a:t>
            </a:r>
          </a:p>
        </p:txBody>
      </p:sp>
      <p:sp>
        <p:nvSpPr>
          <p:cNvPr id="11274" name="Text Box 10">
            <a:extLst>
              <a:ext uri="{FF2B5EF4-FFF2-40B4-BE49-F238E27FC236}">
                <a16:creationId xmlns:a16="http://schemas.microsoft.com/office/drawing/2014/main" id="{F09048CB-0291-2869-27D6-50A9739C9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1" y="3697159"/>
            <a:ext cx="9348994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/>
              <a:t>“Realizza un’attività economica di produzione e di consumo”</a:t>
            </a:r>
          </a:p>
        </p:txBody>
      </p:sp>
      <p:sp>
        <p:nvSpPr>
          <p:cNvPr id="11275" name="Text Box 11">
            <a:extLst>
              <a:ext uri="{FF2B5EF4-FFF2-40B4-BE49-F238E27FC236}">
                <a16:creationId xmlns:a16="http://schemas.microsoft.com/office/drawing/2014/main" id="{19667156-7B3E-0443-48F5-F39124872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1" y="4561994"/>
            <a:ext cx="10480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/>
              <a:t>“Il conseguimento dell’equilibrio economico a valere nel tempo”</a:t>
            </a:r>
          </a:p>
        </p:txBody>
      </p:sp>
      <p:sp>
        <p:nvSpPr>
          <p:cNvPr id="11276" name="Text Box 12">
            <a:extLst>
              <a:ext uri="{FF2B5EF4-FFF2-40B4-BE49-F238E27FC236}">
                <a16:creationId xmlns:a16="http://schemas.microsoft.com/office/drawing/2014/main" id="{FF4BC91A-8A15-2C11-9D25-BF875CA00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1" y="5426828"/>
            <a:ext cx="1114826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i="1" dirty="0"/>
              <a:t>“L’equilibrio economico è conseguito quando vi è una remunerazione adeguata dei fattori utilizzati, si ottiene un compenso al soggetto economico proporzionale ai risultati raggiunti, le condizioni indicate debbono verificarsi in un intervallo soddisfacente”</a:t>
            </a:r>
          </a:p>
        </p:txBody>
      </p:sp>
      <p:sp>
        <p:nvSpPr>
          <p:cNvPr id="30733" name="Oval 13">
            <a:extLst>
              <a:ext uri="{FF2B5EF4-FFF2-40B4-BE49-F238E27FC236}">
                <a16:creationId xmlns:a16="http://schemas.microsoft.com/office/drawing/2014/main" id="{0C87E248-81B7-52F7-72B8-5D0E00161A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725" y="2036879"/>
            <a:ext cx="10728321" cy="1231759"/>
          </a:xfrm>
          <a:prstGeom prst="roundRect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673ED26-CBEB-CF86-4466-D933E8ADF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9" y="138747"/>
            <a:ext cx="10728322" cy="1477328"/>
          </a:xfrm>
        </p:spPr>
        <p:txBody>
          <a:bodyPr/>
          <a:lstStyle/>
          <a:p>
            <a:r>
              <a:rPr lang="en-GB" dirty="0"/>
              <a:t>Focus </a:t>
            </a:r>
            <a:r>
              <a:rPr lang="en-GB" dirty="0" err="1"/>
              <a:t>sugli</a:t>
            </a:r>
            <a:r>
              <a:rPr lang="en-GB" dirty="0"/>
              <a:t> </a:t>
            </a:r>
            <a:r>
              <a:rPr lang="en-GB" dirty="0" err="1"/>
              <a:t>ordini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98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ext Box 3">
            <a:extLst>
              <a:ext uri="{FF2B5EF4-FFF2-40B4-BE49-F238E27FC236}">
                <a16:creationId xmlns:a16="http://schemas.microsoft.com/office/drawing/2014/main" id="{F1E7F7B4-3106-BEAC-F88C-5340C9B51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4" y="2060576"/>
            <a:ext cx="7539037" cy="588963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600" b="1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1. La </a:t>
            </a:r>
            <a:r>
              <a:rPr lang="it-IT" sz="3200" b="1" i="1" u="sng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combinazione</a:t>
            </a:r>
            <a:r>
              <a:rPr lang="it-IT" sz="2600" b="1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dei </a:t>
            </a:r>
            <a:r>
              <a:rPr lang="it-IT" sz="3200" b="1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fattori produttivi</a:t>
            </a: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03B1EFEA-8C7F-1CAA-3F24-34A071B1B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275" y="3357563"/>
            <a:ext cx="5316538" cy="588962"/>
          </a:xfrm>
          <a:prstGeom prst="rect">
            <a:avLst/>
          </a:prstGeom>
          <a:solidFill>
            <a:srgbClr val="CCFFFF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600" b="1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2. Il </a:t>
            </a:r>
            <a:r>
              <a:rPr lang="it-IT" sz="3200" b="1" i="1" u="sng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sistema</a:t>
            </a:r>
            <a:r>
              <a:rPr lang="it-IT" sz="2600" b="1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delle </a:t>
            </a:r>
            <a:r>
              <a:rPr lang="it-IT" sz="3200" b="1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operazioni</a:t>
            </a:r>
          </a:p>
        </p:txBody>
      </p:sp>
      <p:sp>
        <p:nvSpPr>
          <p:cNvPr id="31749" name="Text Box 5">
            <a:extLst>
              <a:ext uri="{FF2B5EF4-FFF2-40B4-BE49-F238E27FC236}">
                <a16:creationId xmlns:a16="http://schemas.microsoft.com/office/drawing/2014/main" id="{674DC1DE-03B6-9E97-4B2F-27548A539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75" y="4699001"/>
            <a:ext cx="5653088" cy="588963"/>
          </a:xfrm>
          <a:prstGeom prst="rect">
            <a:avLst/>
          </a:prstGeom>
          <a:solidFill>
            <a:srgbClr val="FFCC99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600" b="1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3. La </a:t>
            </a:r>
            <a:r>
              <a:rPr lang="it-IT" sz="3200" b="1" i="1" u="sng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composizione</a:t>
            </a:r>
            <a:r>
              <a:rPr lang="it-IT" sz="2600" b="1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delle </a:t>
            </a:r>
            <a:r>
              <a:rPr lang="it-IT" sz="3200" b="1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forze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AFA128D-15C9-946F-673D-3231CDCBC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9" y="297181"/>
            <a:ext cx="10728322" cy="1477328"/>
          </a:xfrm>
        </p:spPr>
        <p:txBody>
          <a:bodyPr/>
          <a:lstStyle/>
          <a:p>
            <a:r>
              <a:rPr lang="en-GB" dirty="0" err="1"/>
              <a:t>L’ordine</a:t>
            </a:r>
            <a:r>
              <a:rPr lang="en-GB" dirty="0"/>
              <a:t> </a:t>
            </a:r>
            <a:r>
              <a:rPr lang="en-GB" dirty="0" err="1"/>
              <a:t>aziendale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795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3">
            <a:extLst>
              <a:ext uri="{FF2B5EF4-FFF2-40B4-BE49-F238E27FC236}">
                <a16:creationId xmlns:a16="http://schemas.microsoft.com/office/drawing/2014/main" id="{73F90951-8B74-FE0D-2492-08A725488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923925"/>
            <a:ext cx="871378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2600" b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Impiego dei singoli fattori produttivi</a:t>
            </a:r>
          </a:p>
        </p:txBody>
      </p:sp>
      <p:sp>
        <p:nvSpPr>
          <p:cNvPr id="13316" name="WordArt 8">
            <a:extLst>
              <a:ext uri="{FF2B5EF4-FFF2-40B4-BE49-F238E27FC236}">
                <a16:creationId xmlns:a16="http://schemas.microsoft.com/office/drawing/2014/main" id="{EF97FE71-DF1A-A9FF-7A65-5D13C40F43B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313239" y="1933575"/>
            <a:ext cx="3438525" cy="9906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GB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2"/>
                    </a:gs>
                    <a:gs pos="100000">
                      <a:srgbClr val="00FFFF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modulo combinatorio</a:t>
            </a:r>
          </a:p>
        </p:txBody>
      </p:sp>
      <p:sp>
        <p:nvSpPr>
          <p:cNvPr id="32777" name="Text Box 9">
            <a:extLst>
              <a:ext uri="{FF2B5EF4-FFF2-40B4-BE49-F238E27FC236}">
                <a16:creationId xmlns:a16="http://schemas.microsoft.com/office/drawing/2014/main" id="{DD5FC0EC-1934-69E9-A8A3-D09A0F08B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976" y="3429001"/>
            <a:ext cx="3756025" cy="51276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>
            <a:prstShdw prst="shdw17" dist="17961" dir="2700000">
              <a:schemeClr val="accent2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700" b="1">
                <a:latin typeface="Arial" charset="0"/>
              </a:rPr>
              <a:t>sinergie combinatorie</a:t>
            </a:r>
          </a:p>
        </p:txBody>
      </p:sp>
      <p:sp>
        <p:nvSpPr>
          <p:cNvPr id="13318" name="AutoShape 10">
            <a:extLst>
              <a:ext uri="{FF2B5EF4-FFF2-40B4-BE49-F238E27FC236}">
                <a16:creationId xmlns:a16="http://schemas.microsoft.com/office/drawing/2014/main" id="{4BA588CA-3BD6-779E-F00B-BCCA2B1A1D5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546725" y="2749550"/>
            <a:ext cx="469900" cy="457200"/>
          </a:xfrm>
          <a:prstGeom prst="rightArrow">
            <a:avLst>
              <a:gd name="adj1" fmla="val 50000"/>
              <a:gd name="adj2" fmla="val 25694"/>
            </a:avLst>
          </a:prstGeom>
          <a:solidFill>
            <a:srgbClr val="00FF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32779" name="Text Box 11">
            <a:extLst>
              <a:ext uri="{FF2B5EF4-FFF2-40B4-BE49-F238E27FC236}">
                <a16:creationId xmlns:a16="http://schemas.microsoft.com/office/drawing/2014/main" id="{0817E77B-9C64-81B2-06A3-928B3337D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9500" y="4308475"/>
            <a:ext cx="1479550" cy="503238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CCFFCC">
                <a:gamma/>
                <a:shade val="60000"/>
                <a:invGamma/>
              </a:srgbClr>
            </a:prst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Tecnico</a:t>
            </a:r>
          </a:p>
        </p:txBody>
      </p:sp>
      <p:sp>
        <p:nvSpPr>
          <p:cNvPr id="32780" name="Text Box 12">
            <a:extLst>
              <a:ext uri="{FF2B5EF4-FFF2-40B4-BE49-F238E27FC236}">
                <a16:creationId xmlns:a16="http://schemas.microsoft.com/office/drawing/2014/main" id="{ADFEAB04-8D07-4E34-8243-614738760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8713" y="5461000"/>
            <a:ext cx="2032000" cy="503238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CCECFF">
                <a:gamma/>
                <a:shade val="60000"/>
                <a:invGamma/>
              </a:srgbClr>
            </a:prst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700" b="1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Economico</a:t>
            </a:r>
          </a:p>
        </p:txBody>
      </p:sp>
      <p:sp>
        <p:nvSpPr>
          <p:cNvPr id="13321" name="Text Box 13">
            <a:extLst>
              <a:ext uri="{FF2B5EF4-FFF2-40B4-BE49-F238E27FC236}">
                <a16:creationId xmlns:a16="http://schemas.microsoft.com/office/drawing/2014/main" id="{3FBD1122-DB19-0516-1E91-B6885401C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75" y="4149726"/>
            <a:ext cx="58801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/>
              <a:t>Soluzioni tecniche per realizzare un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/>
              <a:t>determinato processo</a:t>
            </a:r>
            <a:endParaRPr lang="it-IT" altLang="it-IT" sz="2600"/>
          </a:p>
        </p:txBody>
      </p:sp>
      <p:sp>
        <p:nvSpPr>
          <p:cNvPr id="13322" name="Text Box 14">
            <a:extLst>
              <a:ext uri="{FF2B5EF4-FFF2-40B4-BE49-F238E27FC236}">
                <a16:creationId xmlns:a16="http://schemas.microsoft.com/office/drawing/2014/main" id="{2564ADBA-D54B-9490-9642-E0112CD8A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2164" y="5280026"/>
            <a:ext cx="4999037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/>
              <a:t>Scegliere la combinazione più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/>
              <a:t>conveniente da realizzare</a:t>
            </a:r>
            <a:endParaRPr lang="it-IT" altLang="it-IT" sz="2600"/>
          </a:p>
        </p:txBody>
      </p:sp>
      <p:sp>
        <p:nvSpPr>
          <p:cNvPr id="13323" name="AutoShape 15">
            <a:extLst>
              <a:ext uri="{FF2B5EF4-FFF2-40B4-BE49-F238E27FC236}">
                <a16:creationId xmlns:a16="http://schemas.microsoft.com/office/drawing/2014/main" id="{8E2B5DAB-E950-AC5B-A582-E624371578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4273550"/>
            <a:ext cx="152400" cy="6096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CCE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13324" name="AutoShape 16">
            <a:extLst>
              <a:ext uri="{FF2B5EF4-FFF2-40B4-BE49-F238E27FC236}">
                <a16:creationId xmlns:a16="http://schemas.microsoft.com/office/drawing/2014/main" id="{C308835C-888B-9D73-87E0-4B9F901DD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5426075"/>
            <a:ext cx="152400" cy="6096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CCFFCC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13325" name="Text Box 17">
            <a:extLst>
              <a:ext uri="{FF2B5EF4-FFF2-40B4-BE49-F238E27FC236}">
                <a16:creationId xmlns:a16="http://schemas.microsoft.com/office/drawing/2014/main" id="{975A989C-B2FF-47C9-A29F-6F4EE5FCA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8" y="1412876"/>
            <a:ext cx="2286000" cy="1754326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00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altLang="it-IT" sz="2700" b="1"/>
              <a:t>Quantitative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altLang="it-IT" sz="2700" b="1"/>
              <a:t>Qualitative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altLang="it-IT" sz="2700" b="1"/>
              <a:t>Spaziali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altLang="it-IT" sz="2700" b="1"/>
              <a:t>Temporali</a:t>
            </a:r>
          </a:p>
        </p:txBody>
      </p:sp>
      <p:sp>
        <p:nvSpPr>
          <p:cNvPr id="13326" name="AutoShape 18">
            <a:extLst>
              <a:ext uri="{FF2B5EF4-FFF2-40B4-BE49-F238E27FC236}">
                <a16:creationId xmlns:a16="http://schemas.microsoft.com/office/drawing/2014/main" id="{109303C9-381F-B326-F168-594C21442078}"/>
              </a:ext>
            </a:extLst>
          </p:cNvPr>
          <p:cNvSpPr>
            <a:spLocks/>
          </p:cNvSpPr>
          <p:nvPr/>
        </p:nvSpPr>
        <p:spPr bwMode="auto">
          <a:xfrm>
            <a:off x="7896225" y="1412876"/>
            <a:ext cx="71438" cy="1871663"/>
          </a:xfrm>
          <a:prstGeom prst="leftBrace">
            <a:avLst>
              <a:gd name="adj1" fmla="val 21833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64DC140-7547-54A9-E5AC-DEAC33BE3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9" y="314484"/>
            <a:ext cx="10728322" cy="1477328"/>
          </a:xfrm>
        </p:spPr>
        <p:txBody>
          <a:bodyPr/>
          <a:lstStyle/>
          <a:p>
            <a:r>
              <a:rPr lang="en-GB" dirty="0" err="1"/>
              <a:t>Ordine</a:t>
            </a:r>
            <a:r>
              <a:rPr lang="en-GB" dirty="0"/>
              <a:t> </a:t>
            </a:r>
            <a:r>
              <a:rPr lang="en-GB" dirty="0" err="1"/>
              <a:t>combinatorio</a:t>
            </a:r>
            <a:r>
              <a:rPr lang="en-GB" dirty="0"/>
              <a:t> (la </a:t>
            </a:r>
            <a:r>
              <a:rPr lang="en-GB" dirty="0" err="1"/>
              <a:t>struttura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07974784"/>
      </p:ext>
    </p:extLst>
  </p:cSld>
  <p:clrMapOvr>
    <a:masterClrMapping/>
  </p:clrMapOvr>
</p:sld>
</file>

<file path=ppt/theme/theme1.xml><?xml version="1.0" encoding="utf-8"?>
<a:theme xmlns:a="http://schemas.openxmlformats.org/drawingml/2006/main" name="BlobVTI">
  <a:themeElements>
    <a:clrScheme name="Blob V2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B495C2"/>
      </a:accent1>
      <a:accent2>
        <a:srgbClr val="767E37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Blob">
      <a:majorFont>
        <a:latin typeface="Rockwell Nova Light"/>
        <a:ea typeface=""/>
        <a:cs typeface=""/>
      </a:majorFont>
      <a:minorFont>
        <a:latin typeface="Avenir Next LT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bVTI" id="{06D3AACF-B619-4265-899F-5E2FB3A445D5}" vid="{F5918863-BA1A-4735-81A8-3E7BFBDA8478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1261</Words>
  <Application>Microsoft Office PowerPoint</Application>
  <PresentationFormat>Widescreen</PresentationFormat>
  <Paragraphs>191</Paragraphs>
  <Slides>17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9" baseType="lpstr">
      <vt:lpstr>Aptos</vt:lpstr>
      <vt:lpstr>Arial</vt:lpstr>
      <vt:lpstr>Arial Black</vt:lpstr>
      <vt:lpstr>Avenir Next LT Pro</vt:lpstr>
      <vt:lpstr>Comic Sans MS</vt:lpstr>
      <vt:lpstr>Impact</vt:lpstr>
      <vt:lpstr>Monotype Sorts</vt:lpstr>
      <vt:lpstr>Rockwell Nova Light</vt:lpstr>
      <vt:lpstr>The Hand Extrablack</vt:lpstr>
      <vt:lpstr>Times New Roman</vt:lpstr>
      <vt:lpstr>Wingdings</vt:lpstr>
      <vt:lpstr>BlobVTI</vt:lpstr>
      <vt:lpstr>Corso di Economia Aziendale Prof.ssa Daniela Mancini</vt:lpstr>
      <vt:lpstr>Definizione “statica” di azienda</vt:lpstr>
      <vt:lpstr>Definizione dinamica di azienda</vt:lpstr>
      <vt:lpstr>Definizione complessa di azienda</vt:lpstr>
      <vt:lpstr>Componenti della definizione complessa</vt:lpstr>
      <vt:lpstr>Definizione completa</vt:lpstr>
      <vt:lpstr>Focus sugli ordini</vt:lpstr>
      <vt:lpstr>L’ordine aziendale</vt:lpstr>
      <vt:lpstr>Ordine combinatorio (la struttura)</vt:lpstr>
      <vt:lpstr>Ordine sistematico (l’attività)</vt:lpstr>
      <vt:lpstr>Ordine di composizione</vt:lpstr>
      <vt:lpstr>I tre ordini come “disposizione economica”</vt:lpstr>
      <vt:lpstr>Focus sull’equilibrio economico</vt:lpstr>
      <vt:lpstr>Il fine dell’azienda </vt:lpstr>
      <vt:lpstr>Il fine dell’azienda </vt:lpstr>
      <vt:lpstr>Presentazione standard di PowerPoint</vt:lpstr>
      <vt:lpstr>Riferimenti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Economia Aziendale Prof.ssa Daniela Mancini</dc:title>
  <dc:creator>Daniela Mancini</dc:creator>
  <cp:lastModifiedBy>Daniela Mancini</cp:lastModifiedBy>
  <cp:revision>21</cp:revision>
  <dcterms:created xsi:type="dcterms:W3CDTF">2024-02-26T22:02:51Z</dcterms:created>
  <dcterms:modified xsi:type="dcterms:W3CDTF">2024-03-05T07:42:49Z</dcterms:modified>
</cp:coreProperties>
</file>