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19"/>
  </p:notesMasterIdLst>
  <p:sldIdLst>
    <p:sldId id="25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53" r:id="rId14"/>
    <p:sldId id="349" r:id="rId15"/>
    <p:sldId id="350" r:id="rId16"/>
    <p:sldId id="351" r:id="rId17"/>
    <p:sldId id="31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709F1-634C-4550-844D-93645981B3C7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457D2-86CD-4743-8251-FA0E8AFB7C3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8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7A88A04-2C05-05C8-C334-A112FBC797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87BA4FC-0E68-4D50-BFCB-4C202899B7DA}" type="slidenum">
              <a:rPr lang="it-IT" altLang="it-IT"/>
              <a:pPr eaLnBrk="1" hangingPunct="1">
                <a:spcBef>
                  <a:spcPct val="0"/>
                </a:spcBef>
              </a:pPr>
              <a:t>14</a:t>
            </a:fld>
            <a:endParaRPr lang="it-IT" altLang="it-IT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E63A240-5D4E-B356-B9B0-8009512591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355E73A9-E104-D770-7D6C-C9FF872A68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Times New Roman" panose="02020603050405020304" pitchFamily="18" charset="0"/>
              </a:rPr>
              <a:t>Né uno scopo transuente come il lucro né quello indeterminato del soddisfacimento dei bisogni. Ma in termini concreti??</a:t>
            </a:r>
          </a:p>
          <a:p>
            <a:pPr eaLnBrk="1" hangingPunct="1"/>
            <a:r>
              <a:rPr lang="it-IT" altLang="it-IT">
                <a:latin typeface="Times New Roman" panose="02020603050405020304" pitchFamily="18" charset="0"/>
              </a:rPr>
              <a:t>Franceschi:</a:t>
            </a:r>
          </a:p>
          <a:p>
            <a:pPr eaLnBrk="1" hangingPunct="1"/>
            <a:endParaRPr lang="it-IT" altLang="it-IT">
              <a:latin typeface="Times New Roman" panose="02020603050405020304" pitchFamily="18" charset="0"/>
            </a:endParaRPr>
          </a:p>
          <a:p>
            <a:pPr eaLnBrk="1" hangingPunct="1">
              <a:buFontTx/>
              <a:buChar char="-"/>
            </a:pPr>
            <a:r>
              <a:rPr lang="it-IT" altLang="it-IT">
                <a:latin typeface="Times New Roman" panose="02020603050405020304" pitchFamily="18" charset="0"/>
              </a:rPr>
              <a:t>Redditività  positiva  che consente la remunerazione adeguata del capitale di rischio;</a:t>
            </a:r>
          </a:p>
          <a:p>
            <a:pPr eaLnBrk="1" hangingPunct="1">
              <a:buFontTx/>
              <a:buChar char="-"/>
            </a:pPr>
            <a:r>
              <a:rPr lang="it-IT" altLang="it-IT">
                <a:latin typeface="Times New Roman" panose="02020603050405020304" pitchFamily="18" charset="0"/>
              </a:rPr>
              <a:t> Equilibrio finanziario e solidità patrimoniale; </a:t>
            </a:r>
          </a:p>
          <a:p>
            <a:pPr eaLnBrk="1" hangingPunct="1">
              <a:buFontTx/>
              <a:buChar char="-"/>
            </a:pPr>
            <a:r>
              <a:rPr lang="it-IT" altLang="it-IT">
                <a:latin typeface="Times New Roman" panose="02020603050405020304" pitchFamily="18" charset="0"/>
              </a:rPr>
              <a:t> Competitività;</a:t>
            </a:r>
          </a:p>
          <a:p>
            <a:pPr eaLnBrk="1" hangingPunct="1">
              <a:buFontTx/>
              <a:buChar char="-"/>
            </a:pPr>
            <a:r>
              <a:rPr lang="it-IT" altLang="it-IT">
                <a:latin typeface="Times New Roman" panose="02020603050405020304" pitchFamily="18" charset="0"/>
              </a:rPr>
              <a:t> Attenzione alla socialità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43DA3197-FA5F-6C3F-44FB-663937E98E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B0DE7E-599C-46DB-9975-551D7BE70F01}" type="slidenum">
              <a:rPr lang="it-IT" altLang="it-IT"/>
              <a:pPr eaLnBrk="1" hangingPunct="1">
                <a:spcBef>
                  <a:spcPct val="0"/>
                </a:spcBef>
              </a:pPr>
              <a:t>15</a:t>
            </a:fld>
            <a:endParaRPr lang="it-IT" altLang="it-IT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B71CCEE-D03B-DB9F-3556-65DB468C06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488CE35B-28DA-1ACA-35F6-747745A73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>
                <a:latin typeface="Times New Roman" panose="02020603050405020304" pitchFamily="18" charset="0"/>
              </a:rPr>
              <a:t>Né uno scopo transuente come il lucro (l’orientamento al lucro potrebbe determinare una riduzione delle potenzialità future) del né quello indeterminato del soddisfacimento dei bisogni (rappresenta un scopo indiretto)</a:t>
            </a:r>
          </a:p>
          <a:p>
            <a:pPr eaLnBrk="1" hangingPunct="1"/>
            <a:r>
              <a:rPr lang="it-IT" altLang="it-IT">
                <a:latin typeface="Times New Roman" panose="02020603050405020304" pitchFamily="18" charset="0"/>
              </a:rPr>
              <a:t>Le aziende di erogazione avrebbero secondo l’impostazione del besta come scopo il soddisfacimento dei bisogni, quelle di produzione la produzione e distribuzione di ricchezza. </a:t>
            </a:r>
          </a:p>
          <a:p>
            <a:pPr eaLnBrk="1" hangingPunct="1"/>
            <a:r>
              <a:rPr lang="it-IT" altLang="it-IT">
                <a:latin typeface="Times New Roman" panose="02020603050405020304" pitchFamily="18" charset="0"/>
              </a:rPr>
              <a:t>I risultati economico-finanziari, competitivi, sociali sono legati da relazioni di tipo conflittuale (breve periodo) e di tipo sinergico (medio-lungo periodo). Lo sviluppo fa da sfondo alla produzione di altri risultati, facilitandone od ostacolandone il perseguimento e ponendo problemi di bilanciamento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3EEAE598-EEFD-76B9-8E6E-B9D38B9F77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3518B37-2410-4A93-84BD-83598F0306BB}" type="slidenum">
              <a:rPr lang="it-IT" altLang="it-IT"/>
              <a:pPr eaLnBrk="1" hangingPunct="1">
                <a:spcBef>
                  <a:spcPct val="0"/>
                </a:spcBef>
              </a:pPr>
              <a:t>16</a:t>
            </a:fld>
            <a:endParaRPr lang="it-IT" altLang="it-IT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B47BDDE-6E83-4666-F8C3-265DCAF5B9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287D119A-E622-A006-676F-6DC6D1BA5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March 5,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4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05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March 5,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9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4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9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6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4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8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1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March 5,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7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Google Shape;157;g244554f1162_0_32">
            <a:extLst>
              <a:ext uri="{FF2B5EF4-FFF2-40B4-BE49-F238E27FC236}">
                <a16:creationId xmlns:a16="http://schemas.microsoft.com/office/drawing/2014/main" id="{CB5AAE43-07A6-69A7-A761-5BEECB5EAF81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10654406" y="169442"/>
            <a:ext cx="1297384" cy="6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March 5,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89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29" r:id="rId6"/>
    <p:sldLayoutId id="2147483725" r:id="rId7"/>
    <p:sldLayoutId id="2147483726" r:id="rId8"/>
    <p:sldLayoutId id="2147483727" r:id="rId9"/>
    <p:sldLayoutId id="2147483728" r:id="rId10"/>
    <p:sldLayoutId id="214748373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35243F2-87BD-4C47-8358-ACFE608D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B33439-EC96-4835-9DF2-CFA3336E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654D70-14F2-401A-56BC-75D75601F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554630"/>
            <a:ext cx="5015638" cy="19697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500" dirty="0"/>
              <a:t>Corso di Economia Aziendale</a:t>
            </a:r>
            <a:br>
              <a:rPr lang="it-IT" sz="3500" dirty="0"/>
            </a:br>
            <a:r>
              <a:rPr lang="it-IT" sz="3500" dirty="0"/>
              <a:t>Prof.ssa Daniela Mancini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FB3C58-31EB-9F7D-4F1A-F4982160B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99367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200" dirty="0">
                <a:solidFill>
                  <a:schemeClr val="tx2">
                    <a:lumMod val="90000"/>
                  </a:schemeClr>
                </a:solidFill>
              </a:rPr>
              <a:t>Lezione 04</a:t>
            </a:r>
          </a:p>
          <a:p>
            <a:pPr>
              <a:lnSpc>
                <a:spcPct val="110000"/>
              </a:lnSpc>
            </a:pPr>
            <a:r>
              <a:rPr lang="it-IT" sz="2200" dirty="0">
                <a:solidFill>
                  <a:schemeClr val="tx2">
                    <a:lumMod val="90000"/>
                  </a:schemeClr>
                </a:solidFill>
              </a:rPr>
              <a:t>Definizioni di azienda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23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4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8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9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0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Picture 3" descr="Matite colorate all'interno di un astuccio su un tavolo di legno">
            <a:extLst>
              <a:ext uri="{FF2B5EF4-FFF2-40B4-BE49-F238E27FC236}">
                <a16:creationId xmlns:a16="http://schemas.microsoft.com/office/drawing/2014/main" id="{6E32E0F5-DF3F-39BC-5645-6C4133F5D4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67" r="-1" b="-1"/>
          <a:stretch/>
        </p:blipFill>
        <p:spPr>
          <a:xfrm>
            <a:off x="6547771" y="720000"/>
            <a:ext cx="4808308" cy="5409338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A350605-6793-26D4-AE65-CE2C94B8C304}"/>
              </a:ext>
            </a:extLst>
          </p:cNvPr>
          <p:cNvSpPr txBox="1"/>
          <p:nvPr/>
        </p:nvSpPr>
        <p:spPr>
          <a:xfrm>
            <a:off x="83127" y="6108648"/>
            <a:ext cx="12007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/>
              <a:t>Materiale ad uso esclusivo degli studenti del Corso di Economia Aziendale </a:t>
            </a:r>
          </a:p>
          <a:p>
            <a:pPr algn="l"/>
            <a:r>
              <a:rPr lang="it-IT" dirty="0"/>
              <a:t>Cdl Servizi Giuridici – Università di Teramo</a:t>
            </a:r>
          </a:p>
        </p:txBody>
      </p:sp>
    </p:spTree>
    <p:extLst>
      <p:ext uri="{BB962C8B-B14F-4D97-AF65-F5344CB8AC3E}">
        <p14:creationId xmlns:p14="http://schemas.microsoft.com/office/powerpoint/2010/main" val="3139758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3">
            <a:extLst>
              <a:ext uri="{FF2B5EF4-FFF2-40B4-BE49-F238E27FC236}">
                <a16:creationId xmlns:a16="http://schemas.microsoft.com/office/drawing/2014/main" id="{5AA1BF4B-2707-F8A1-C856-B79F76E03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164" y="1223963"/>
            <a:ext cx="3965575" cy="5127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Sistema delle decisioni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D80E48C2-9DD6-EDED-13C9-9DD348CD0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76" y="1168400"/>
            <a:ext cx="5005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 dirty="0"/>
              <a:t>momento decisionale o cognitivo</a:t>
            </a:r>
          </a:p>
        </p:txBody>
      </p:sp>
      <p:sp>
        <p:nvSpPr>
          <p:cNvPr id="33797" name="Text Box 5">
            <a:extLst>
              <a:ext uri="{FF2B5EF4-FFF2-40B4-BE49-F238E27FC236}">
                <a16:creationId xmlns:a16="http://schemas.microsoft.com/office/drawing/2014/main" id="{14353254-707E-1D8F-2E62-4A49D8324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2479676"/>
            <a:ext cx="4194175" cy="5127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Sistema delle operazioni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A1EE3E4C-2264-2C3B-1DDE-E0435B2A5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6" y="2349500"/>
            <a:ext cx="3281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 dirty="0"/>
              <a:t>momento operativo </a:t>
            </a:r>
          </a:p>
        </p:txBody>
      </p:sp>
      <p:pic>
        <p:nvPicPr>
          <p:cNvPr id="14343" name="Picture 7" descr="WB01131_">
            <a:extLst>
              <a:ext uri="{FF2B5EF4-FFF2-40B4-BE49-F238E27FC236}">
                <a16:creationId xmlns:a16="http://schemas.microsoft.com/office/drawing/2014/main" id="{BB6C37AE-BF84-03ED-00BB-C001AA540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0" y="1341439"/>
            <a:ext cx="990600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 descr="WB01131_">
            <a:extLst>
              <a:ext uri="{FF2B5EF4-FFF2-40B4-BE49-F238E27FC236}">
                <a16:creationId xmlns:a16="http://schemas.microsoft.com/office/drawing/2014/main" id="{DFA77291-8A2B-DF23-65AA-FBCA2711F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3" y="2565400"/>
            <a:ext cx="9906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5" name="Line 9">
            <a:extLst>
              <a:ext uri="{FF2B5EF4-FFF2-40B4-BE49-F238E27FC236}">
                <a16:creationId xmlns:a16="http://schemas.microsoft.com/office/drawing/2014/main" id="{C0FB2F92-52EE-6382-565B-933859894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831975"/>
            <a:ext cx="0" cy="914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>
            <a:prstShdw prst="shdw17" dist="17961" dir="2700000">
              <a:srgbClr val="991F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6" name="Line 10">
            <a:extLst>
              <a:ext uri="{FF2B5EF4-FFF2-40B4-BE49-F238E27FC236}">
                <a16:creationId xmlns:a16="http://schemas.microsoft.com/office/drawing/2014/main" id="{7580D5FC-167F-A598-C381-8EDAFBB61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2746375"/>
            <a:ext cx="3810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1F00"/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7" name="WordArt 11">
            <a:extLst>
              <a:ext uri="{FF2B5EF4-FFF2-40B4-BE49-F238E27FC236}">
                <a16:creationId xmlns:a16="http://schemas.microsoft.com/office/drawing/2014/main" id="{C9742EAD-E111-68A4-BFF4-34E3900B0F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74826" y="5300663"/>
            <a:ext cx="3260725" cy="33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800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ordine sistematico</a:t>
            </a:r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3F517707-CEFE-C952-F6B3-65A7FCF6D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295" y="5567364"/>
            <a:ext cx="7964069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operazioni collegate nello spazio e nel tempo nel modo più funzionale possibile</a:t>
            </a:r>
          </a:p>
        </p:txBody>
      </p:sp>
      <p:sp>
        <p:nvSpPr>
          <p:cNvPr id="14349" name="Line 15">
            <a:extLst>
              <a:ext uri="{FF2B5EF4-FFF2-40B4-BE49-F238E27FC236}">
                <a16:creationId xmlns:a16="http://schemas.microsoft.com/office/drawing/2014/main" id="{8B03D6AC-FD97-EF9F-B079-F5DC7A47C9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8075" y="2997200"/>
            <a:ext cx="0" cy="719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50" name="Text Box 16">
            <a:extLst>
              <a:ext uri="{FF2B5EF4-FFF2-40B4-BE49-F238E27FC236}">
                <a16:creationId xmlns:a16="http://schemas.microsoft.com/office/drawing/2014/main" id="{BEE264A2-F4EB-1D82-35A1-FABFB2AF1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716339"/>
            <a:ext cx="1708150" cy="5032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700" b="1"/>
              <a:t>Processi </a:t>
            </a:r>
          </a:p>
        </p:txBody>
      </p:sp>
      <p:sp>
        <p:nvSpPr>
          <p:cNvPr id="14351" name="Text Box 17">
            <a:extLst>
              <a:ext uri="{FF2B5EF4-FFF2-40B4-BE49-F238E27FC236}">
                <a16:creationId xmlns:a16="http://schemas.microsoft.com/office/drawing/2014/main" id="{6C9A749B-AAB5-EA3B-705C-99209DE6E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9" y="3514726"/>
            <a:ext cx="5183187" cy="1311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000" b="1"/>
              <a:t>Finanziamento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000" b="1"/>
              <a:t>Acquisizione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000" b="1"/>
              <a:t>Trasformazione (Produzione economica)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000" b="1"/>
              <a:t>Cessione</a:t>
            </a:r>
          </a:p>
        </p:txBody>
      </p:sp>
      <p:sp>
        <p:nvSpPr>
          <p:cNvPr id="14352" name="AutoShape 18">
            <a:extLst>
              <a:ext uri="{FF2B5EF4-FFF2-40B4-BE49-F238E27FC236}">
                <a16:creationId xmlns:a16="http://schemas.microsoft.com/office/drawing/2014/main" id="{FCA2E020-8EF9-7197-7CF4-2A7DA85C6D57}"/>
              </a:ext>
            </a:extLst>
          </p:cNvPr>
          <p:cNvSpPr>
            <a:spLocks/>
          </p:cNvSpPr>
          <p:nvPr/>
        </p:nvSpPr>
        <p:spPr bwMode="auto">
          <a:xfrm>
            <a:off x="5159376" y="3429001"/>
            <a:ext cx="73025" cy="1368425"/>
          </a:xfrm>
          <a:prstGeom prst="leftBrace">
            <a:avLst>
              <a:gd name="adj1" fmla="val 15615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610773D0-31B2-16BD-97C1-717B1FBFA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404811"/>
            <a:ext cx="10728322" cy="1477328"/>
          </a:xfrm>
        </p:spPr>
        <p:txBody>
          <a:bodyPr/>
          <a:lstStyle/>
          <a:p>
            <a:r>
              <a:rPr lang="en-GB" dirty="0" err="1"/>
              <a:t>Ordine</a:t>
            </a:r>
            <a:r>
              <a:rPr lang="en-GB" dirty="0"/>
              <a:t> </a:t>
            </a:r>
            <a:r>
              <a:rPr lang="en-GB" dirty="0" err="1"/>
              <a:t>sistematico</a:t>
            </a:r>
            <a:r>
              <a:rPr lang="en-GB" dirty="0"/>
              <a:t> (</a:t>
            </a:r>
            <a:r>
              <a:rPr lang="en-GB" dirty="0" err="1"/>
              <a:t>l’attività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3798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C416433-17DB-1C5C-73A0-644DCD9C0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101850"/>
            <a:ext cx="2971800" cy="1295400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372C9A86-24AE-624B-A4A5-07968069F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01850"/>
            <a:ext cx="2438400" cy="12954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5365" name="WordArt 5">
            <a:extLst>
              <a:ext uri="{FF2B5EF4-FFF2-40B4-BE49-F238E27FC236}">
                <a16:creationId xmlns:a16="http://schemas.microsoft.com/office/drawing/2014/main" id="{A8BA472D-748F-BDF2-AB25-873B27CBC0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2362200"/>
            <a:ext cx="1981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spc="72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 panose="020B0A04020102020204" pitchFamily="34" charset="0"/>
              </a:rPr>
              <a:t>Azienda</a:t>
            </a:r>
          </a:p>
        </p:txBody>
      </p:sp>
      <p:sp>
        <p:nvSpPr>
          <p:cNvPr id="15366" name="WordArt 6">
            <a:extLst>
              <a:ext uri="{FF2B5EF4-FFF2-40B4-BE49-F238E27FC236}">
                <a16:creationId xmlns:a16="http://schemas.microsoft.com/office/drawing/2014/main" id="{02FC3C9D-F28F-F418-07ED-76AF959C0A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3801" y="2438400"/>
            <a:ext cx="2392363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spc="72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 panose="020B0A04020102020204" pitchFamily="34" charset="0"/>
              </a:rPr>
              <a:t>Ambiente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AF6DBC1E-9889-7BD3-D0B2-BEA27D6C81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286000"/>
            <a:ext cx="26670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8" name="Line 8">
            <a:extLst>
              <a:ext uri="{FF2B5EF4-FFF2-40B4-BE49-F238E27FC236}">
                <a16:creationId xmlns:a16="http://schemas.microsoft.com/office/drawing/2014/main" id="{7D99275D-6DAD-07BC-6E7A-08FD3F13FA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3124200"/>
            <a:ext cx="2590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EEC9225C-673C-9A68-09AC-6FB8E9A95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213100"/>
            <a:ext cx="40576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Forze esterne</a:t>
            </a:r>
          </a:p>
          <a:p>
            <a:pPr>
              <a:buFontTx/>
              <a:buChar char="-"/>
              <a:defRPr/>
            </a:pPr>
            <a:r>
              <a:rPr lang="it-IT" sz="2600" b="1" i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opportunità da cogliere</a:t>
            </a:r>
          </a:p>
          <a:p>
            <a:pPr>
              <a:buFontTx/>
              <a:buChar char="-"/>
              <a:defRPr/>
            </a:pPr>
            <a:r>
              <a:rPr lang="it-IT" sz="2600" b="1" i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limiti da fronteggiare</a:t>
            </a:r>
          </a:p>
        </p:txBody>
      </p:sp>
      <p:sp>
        <p:nvSpPr>
          <p:cNvPr id="34826" name="Text Box 10">
            <a:extLst>
              <a:ext uri="{FF2B5EF4-FFF2-40B4-BE49-F238E27FC236}">
                <a16:creationId xmlns:a16="http://schemas.microsoft.com/office/drawing/2014/main" id="{F78EED8E-E765-CF57-E633-F2ACB4C48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774700"/>
            <a:ext cx="4775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Forze interne</a:t>
            </a:r>
          </a:p>
          <a:p>
            <a:pPr>
              <a:buFontTx/>
              <a:buChar char="-"/>
              <a:defRPr/>
            </a:pPr>
            <a:r>
              <a:rPr lang="it-IT" sz="26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positive, punti di forza</a:t>
            </a:r>
          </a:p>
          <a:p>
            <a:pPr>
              <a:buFontTx/>
              <a:buChar char="-"/>
              <a:defRPr/>
            </a:pPr>
            <a:r>
              <a:rPr lang="it-IT" sz="26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negative, punti di debolezza</a:t>
            </a:r>
          </a:p>
        </p:txBody>
      </p:sp>
      <p:sp>
        <p:nvSpPr>
          <p:cNvPr id="34827" name="AutoShape 11">
            <a:extLst>
              <a:ext uri="{FF2B5EF4-FFF2-40B4-BE49-F238E27FC236}">
                <a16:creationId xmlns:a16="http://schemas.microsoft.com/office/drawing/2014/main" id="{73B48AD5-9089-0CFB-404D-54CF038DD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657600"/>
            <a:ext cx="6858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it-IT">
              <a:latin typeface="Arial" charset="0"/>
            </a:endParaRPr>
          </a:p>
        </p:txBody>
      </p:sp>
      <p:sp>
        <p:nvSpPr>
          <p:cNvPr id="34828" name="Text Box 12">
            <a:extLst>
              <a:ext uri="{FF2B5EF4-FFF2-40B4-BE49-F238E27FC236}">
                <a16:creationId xmlns:a16="http://schemas.microsoft.com/office/drawing/2014/main" id="{81C636D4-5008-B21A-39A0-85A981927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014" y="4652963"/>
            <a:ext cx="3157537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passivo</a:t>
            </a:r>
          </a:p>
          <a:p>
            <a:pPr>
              <a:defRPr/>
            </a:pPr>
            <a:r>
              <a:rPr lang="it-IT" sz="2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attivo-reattivo</a:t>
            </a:r>
          </a:p>
          <a:p>
            <a:pPr>
              <a:defRPr/>
            </a:pPr>
            <a:r>
              <a:rPr lang="it-IT" sz="2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attivo-anticipatorio</a:t>
            </a:r>
          </a:p>
        </p:txBody>
      </p:sp>
      <p:pic>
        <p:nvPicPr>
          <p:cNvPr id="15373" name="Picture 13" descr="BD14755_">
            <a:extLst>
              <a:ext uri="{FF2B5EF4-FFF2-40B4-BE49-F238E27FC236}">
                <a16:creationId xmlns:a16="http://schemas.microsoft.com/office/drawing/2014/main" id="{15CB0FB5-0422-A43C-EC27-11080ABC0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83235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4" name="Picture 14" descr="BD14755_">
            <a:extLst>
              <a:ext uri="{FF2B5EF4-FFF2-40B4-BE49-F238E27FC236}">
                <a16:creationId xmlns:a16="http://schemas.microsoft.com/office/drawing/2014/main" id="{CADCAF64-87B3-3D54-CDE2-AF2608A46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21335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5" name="Picture 15" descr="BD14755_">
            <a:extLst>
              <a:ext uri="{FF2B5EF4-FFF2-40B4-BE49-F238E27FC236}">
                <a16:creationId xmlns:a16="http://schemas.microsoft.com/office/drawing/2014/main" id="{D8E0789C-3DB4-7F06-59F9-4230AB991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59435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6" name="WordArt 16">
            <a:extLst>
              <a:ext uri="{FF2B5EF4-FFF2-40B4-BE49-F238E27FC236}">
                <a16:creationId xmlns:a16="http://schemas.microsoft.com/office/drawing/2014/main" id="{03B5FB9D-028A-9E15-4004-9FA175BCD8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4114800"/>
            <a:ext cx="256063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400" i="1" kern="10">
                <a:ln w="9525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comportamento:</a:t>
            </a:r>
          </a:p>
        </p:txBody>
      </p:sp>
      <p:sp>
        <p:nvSpPr>
          <p:cNvPr id="34833" name="AutoShape 17">
            <a:extLst>
              <a:ext uri="{FF2B5EF4-FFF2-40B4-BE49-F238E27FC236}">
                <a16:creationId xmlns:a16="http://schemas.microsoft.com/office/drawing/2014/main" id="{9A1806A7-144C-ED49-9DCB-5BABF4EC7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3657600"/>
            <a:ext cx="685800" cy="381000"/>
          </a:xfrm>
          <a:prstGeom prst="downArrow">
            <a:avLst>
              <a:gd name="adj1" fmla="val 50000"/>
              <a:gd name="adj2" fmla="val 25000"/>
            </a:avLst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it-IT">
              <a:latin typeface="Arial" charset="0"/>
            </a:endParaRPr>
          </a:p>
        </p:txBody>
      </p:sp>
      <p:sp>
        <p:nvSpPr>
          <p:cNvPr id="15378" name="WordArt 18">
            <a:extLst>
              <a:ext uri="{FF2B5EF4-FFF2-40B4-BE49-F238E27FC236}">
                <a16:creationId xmlns:a16="http://schemas.microsoft.com/office/drawing/2014/main" id="{529880B5-AE50-D880-48F6-E71F9347421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924800" y="4572000"/>
            <a:ext cx="2286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400" kern="10" spc="48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 panose="020B0A04020102020204" pitchFamily="34" charset="0"/>
              </a:rPr>
              <a:t>competitività</a:t>
            </a:r>
          </a:p>
        </p:txBody>
      </p:sp>
      <p:sp>
        <p:nvSpPr>
          <p:cNvPr id="15379" name="WordArt 19">
            <a:extLst>
              <a:ext uri="{FF2B5EF4-FFF2-40B4-BE49-F238E27FC236}">
                <a16:creationId xmlns:a16="http://schemas.microsoft.com/office/drawing/2014/main" id="{4A90B44D-6081-99E9-3880-5EAC6BB127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772400" y="5181600"/>
            <a:ext cx="2438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400" kern="10" spc="480">
                <a:ln w="9525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 panose="020B0A04020102020204" pitchFamily="34" charset="0"/>
              </a:rPr>
              <a:t>collaborazione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75EF6A5-3501-7EE5-3066-1F1382CBB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230822"/>
            <a:ext cx="10728322" cy="1477328"/>
          </a:xfrm>
        </p:spPr>
        <p:txBody>
          <a:bodyPr/>
          <a:lstStyle/>
          <a:p>
            <a:r>
              <a:rPr lang="en-GB" dirty="0" err="1"/>
              <a:t>Ordine</a:t>
            </a:r>
            <a:r>
              <a:rPr lang="en-GB" dirty="0"/>
              <a:t> di </a:t>
            </a:r>
            <a:r>
              <a:rPr lang="en-GB" dirty="0" err="1"/>
              <a:t>composizione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57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>
            <a:extLst>
              <a:ext uri="{FF2B5EF4-FFF2-40B4-BE49-F238E27FC236}">
                <a16:creationId xmlns:a16="http://schemas.microsoft.com/office/drawing/2014/main" id="{EAF2F30D-5E7C-3EEE-8632-7A639F6E3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770" y="1823203"/>
            <a:ext cx="4968875" cy="1119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lnSpc>
                <a:spcPct val="110000"/>
              </a:lnSpc>
              <a:buFont typeface="Monotype Sorts" pitchFamily="2" charset="2"/>
              <a:buAutoNum type="arabicPeriod"/>
              <a:defRPr/>
            </a:pPr>
            <a:r>
              <a:rPr lang="it-IT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combinazione dei fattori</a:t>
            </a:r>
          </a:p>
          <a:p>
            <a:pPr marL="457200" indent="-457200">
              <a:lnSpc>
                <a:spcPct val="110000"/>
              </a:lnSpc>
              <a:buFont typeface="Monotype Sorts" pitchFamily="2" charset="2"/>
              <a:buAutoNum type="arabicPeriod"/>
              <a:defRPr/>
            </a:pPr>
            <a:r>
              <a:rPr lang="it-IT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correlazione delle operazioni</a:t>
            </a:r>
          </a:p>
          <a:p>
            <a:pPr marL="457200" indent="-457200">
              <a:lnSpc>
                <a:spcPct val="90000"/>
              </a:lnSpc>
              <a:buFont typeface="Monotype Sorts" pitchFamily="2" charset="2"/>
              <a:buAutoNum type="arabicPeriod"/>
              <a:defRPr/>
            </a:pPr>
            <a:r>
              <a:rPr lang="it-IT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composizione delle forze</a:t>
            </a:r>
            <a:r>
              <a:rPr lang="it-IT" sz="26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endParaRPr lang="it-IT" sz="24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6388" name="WordArt 4">
            <a:extLst>
              <a:ext uri="{FF2B5EF4-FFF2-40B4-BE49-F238E27FC236}">
                <a16:creationId xmlns:a16="http://schemas.microsoft.com/office/drawing/2014/main" id="{22CD4CB8-0E33-1640-04C4-5B055D18175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05819" y="3694864"/>
            <a:ext cx="47244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2800" i="1" kern="1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Disposizione economica</a:t>
            </a:r>
          </a:p>
        </p:txBody>
      </p:sp>
      <p:sp>
        <p:nvSpPr>
          <p:cNvPr id="16389" name="AutoShape 5">
            <a:extLst>
              <a:ext uri="{FF2B5EF4-FFF2-40B4-BE49-F238E27FC236}">
                <a16:creationId xmlns:a16="http://schemas.microsoft.com/office/drawing/2014/main" id="{E3CBFC85-583D-E862-2EB8-1CBA7984B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683" y="3623427"/>
            <a:ext cx="503237" cy="54451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33"/>
          </a:solidFill>
          <a:ln>
            <a:noFill/>
          </a:ln>
          <a:effectLst>
            <a:prstShdw prst="shdw17" dist="17961" dir="13500000">
              <a:srgbClr val="995C1F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21B04208-5DE9-FCE2-D11A-A6B9B2C4C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8620" y="4055228"/>
            <a:ext cx="8462963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i="1"/>
              <a:t>volta al conseguimento di un </a:t>
            </a:r>
            <a:r>
              <a:rPr lang="it-IT" altLang="it-IT" sz="3400" b="1" i="1">
                <a:solidFill>
                  <a:srgbClr val="FF0066"/>
                </a:solidFill>
              </a:rPr>
              <a:t>equilibrio economico</a:t>
            </a:r>
            <a:r>
              <a:rPr lang="it-IT" altLang="it-IT" sz="3400" b="1" i="1">
                <a:solidFill>
                  <a:srgbClr val="FF6600"/>
                </a:solidFill>
              </a:rPr>
              <a:t> </a:t>
            </a:r>
            <a:r>
              <a:rPr lang="it-IT" altLang="it-IT" sz="3400" b="1" i="1">
                <a:solidFill>
                  <a:schemeClr val="accent1"/>
                </a:solidFill>
              </a:rPr>
              <a:t>durevole ed evolutivo</a:t>
            </a:r>
            <a:endParaRPr lang="it-IT" altLang="it-IT" sz="3200" i="1">
              <a:solidFill>
                <a:schemeClr val="accent1"/>
              </a:solidFill>
            </a:endParaRPr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A25B078B-5348-CF2E-5E43-30CCCDFCE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9433" y="1751764"/>
            <a:ext cx="6454775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it-IT" sz="2600" b="1" dirty="0">
                <a:solidFill>
                  <a:srgbClr val="FF5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devono essere  predisposte, </a:t>
            </a:r>
          </a:p>
          <a:p>
            <a:pPr>
              <a:buFont typeface="Monotype Sorts" pitchFamily="2" charset="2"/>
              <a:buNone/>
              <a:defRPr/>
            </a:pPr>
            <a:r>
              <a:rPr lang="it-IT" sz="2600" b="1" dirty="0">
                <a:solidFill>
                  <a:srgbClr val="FF5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cercate e valutate </a:t>
            </a:r>
          </a:p>
          <a:p>
            <a:pPr>
              <a:buFont typeface="Monotype Sorts" pitchFamily="2" charset="2"/>
              <a:buNone/>
              <a:defRPr/>
            </a:pPr>
            <a:r>
              <a:rPr lang="it-IT" sz="2600" b="1" dirty="0">
                <a:solidFill>
                  <a:srgbClr val="FF5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 termini di convenienza</a:t>
            </a:r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EEC3A722-1C56-EFA3-28E1-C5BC3ECEE9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47494" y="3047164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24BA681-F770-13A9-69C1-D9BFD40BC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tre ordini come “disposizione economica”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674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B083E-EADD-9DAA-44A1-71F2A6466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>
            <a:extLst>
              <a:ext uri="{FF2B5EF4-FFF2-40B4-BE49-F238E27FC236}">
                <a16:creationId xmlns:a16="http://schemas.microsoft.com/office/drawing/2014/main" id="{8650FA26-37B8-592E-B507-7D40A6C08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910390"/>
            <a:ext cx="4565331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Dove si trova l’azienda?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24BD65A6-FF4C-B84C-C92E-ADB2A2CCA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2080025"/>
            <a:ext cx="43922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Che cosa la compone?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5E167451-A1F8-6947-A2EF-2F0C6CC2D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3249660"/>
            <a:ext cx="2773424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Che cosa fa?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id="{27CC54FF-6565-6A5E-E752-6D6ED457F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4114495"/>
            <a:ext cx="3796246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Quale è il suo fine?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68CE7F8F-9892-2D95-C8ED-B504A5147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4979330"/>
            <a:ext cx="551144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Quando tale fine è realizzato?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CCD1834D-6A0E-AEC4-5A87-FA29F1CE1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1357889"/>
            <a:ext cx="88061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“Nell’ordine economico generale, come unità elementare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dotata di vita propria e riflessa”</a:t>
            </a: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10D4579D-DF22-5B15-F146-2FC158584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2527524"/>
            <a:ext cx="1095984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“Un sistema di operazioni promanante dalla combinazione di particolari fattori e dalla composizione di forze interne ed esterne”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26E777A3-E264-8FAD-BB8F-DC0DAFA2F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3697159"/>
            <a:ext cx="934899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“Realizza un’attività economica di produzione e di consumo”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85385703-ACA1-F196-6B6F-298F68168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4561994"/>
            <a:ext cx="1048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“Il conseguimento dell’equilibrio economico a valere nel tempo”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69D124AE-EC41-9A20-AFC6-4C905CF38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5426828"/>
            <a:ext cx="111482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“L’equilibrio economico è conseguito quando vi è una remunerazione adeguata dei fattori utilizzati, si ottiene un compenso al soggetto economico proporzionale ai risultati raggiunti, le condizioni indicate debbono verificarsi in un intervallo soddisfacente”</a:t>
            </a:r>
          </a:p>
        </p:txBody>
      </p:sp>
      <p:sp>
        <p:nvSpPr>
          <p:cNvPr id="30733" name="Oval 13">
            <a:extLst>
              <a:ext uri="{FF2B5EF4-FFF2-40B4-BE49-F238E27FC236}">
                <a16:creationId xmlns:a16="http://schemas.microsoft.com/office/drawing/2014/main" id="{7355EFC4-95D5-5533-4E5C-4E6777BD9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790" y="5009494"/>
            <a:ext cx="11272422" cy="1480714"/>
          </a:xfrm>
          <a:prstGeom prst="round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42D75F3-006D-4A17-0DF0-9871685D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138747"/>
            <a:ext cx="10728322" cy="1477328"/>
          </a:xfrm>
        </p:spPr>
        <p:txBody>
          <a:bodyPr/>
          <a:lstStyle/>
          <a:p>
            <a:r>
              <a:rPr lang="en-GB" dirty="0"/>
              <a:t>Focus </a:t>
            </a:r>
            <a:r>
              <a:rPr lang="en-GB" dirty="0" err="1"/>
              <a:t>sull’equilibrio</a:t>
            </a:r>
            <a:r>
              <a:rPr lang="en-GB" dirty="0"/>
              <a:t> </a:t>
            </a:r>
            <a:r>
              <a:rPr lang="en-GB" dirty="0" err="1"/>
              <a:t>economico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27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:a16="http://schemas.microsoft.com/office/drawing/2014/main" id="{A1DB8B80-3FC3-476F-3BF9-F8925FC87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78" y="1484314"/>
            <a:ext cx="103109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latin typeface="Times New Roman" panose="02020603050405020304" pitchFamily="18" charset="0"/>
              </a:rPr>
              <a:t>RAGGIUNGIMENTO, CONSERVAZIONE, MIGLIORAMENTO DI POSIZIONI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latin typeface="Times New Roman" panose="02020603050405020304" pitchFamily="18" charset="0"/>
              </a:rPr>
              <a:t>DI EQUILIBRIO ECONOMICO DUREVOLE ED EVOLUTIVO</a:t>
            </a:r>
          </a:p>
        </p:txBody>
      </p:sp>
      <p:sp>
        <p:nvSpPr>
          <p:cNvPr id="18435" name="AutoShape 5">
            <a:extLst>
              <a:ext uri="{FF2B5EF4-FFF2-40B4-BE49-F238E27FC236}">
                <a16:creationId xmlns:a16="http://schemas.microsoft.com/office/drawing/2014/main" id="{7BC8DE0C-059F-D556-81A2-FD9B90391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8663" y="2492375"/>
            <a:ext cx="381000" cy="609600"/>
          </a:xfrm>
          <a:prstGeom prst="down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8436" name="Text Box 6">
            <a:extLst>
              <a:ext uri="{FF2B5EF4-FFF2-40B4-BE49-F238E27FC236}">
                <a16:creationId xmlns:a16="http://schemas.microsoft.com/office/drawing/2014/main" id="{6626A486-5FD7-3209-BF99-4587C44E3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3500438"/>
            <a:ext cx="3778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/>
              <a:t>Vincolare i fattori produttivi</a:t>
            </a:r>
          </a:p>
        </p:txBody>
      </p:sp>
      <p:sp>
        <p:nvSpPr>
          <p:cNvPr id="18437" name="Line 7">
            <a:extLst>
              <a:ext uri="{FF2B5EF4-FFF2-40B4-BE49-F238E27FC236}">
                <a16:creationId xmlns:a16="http://schemas.microsoft.com/office/drawing/2014/main" id="{BBF0F03F-5E07-5BDF-82B1-094ACB2B3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8663" y="3716338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8" name="Text Box 8">
            <a:extLst>
              <a:ext uri="{FF2B5EF4-FFF2-40B4-BE49-F238E27FC236}">
                <a16:creationId xmlns:a16="http://schemas.microsoft.com/office/drawing/2014/main" id="{65E79B2A-4797-DCEA-CC82-855049C71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0" y="3284539"/>
            <a:ext cx="3276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000"/>
              <a:t>Remunerazioni adeguate in relazione alla natura e funzione</a:t>
            </a:r>
          </a:p>
        </p:txBody>
      </p:sp>
      <p:sp>
        <p:nvSpPr>
          <p:cNvPr id="18439" name="Text Box 9">
            <a:extLst>
              <a:ext uri="{FF2B5EF4-FFF2-40B4-BE49-F238E27FC236}">
                <a16:creationId xmlns:a16="http://schemas.microsoft.com/office/drawing/2014/main" id="{6701BA6C-B0A8-17FF-3D27-FB51CEB3F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351" y="4621213"/>
            <a:ext cx="4678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/>
              <a:t>Soddisfare il soggetto economico</a:t>
            </a:r>
          </a:p>
        </p:txBody>
      </p:sp>
      <p:sp>
        <p:nvSpPr>
          <p:cNvPr id="18440" name="Line 10">
            <a:extLst>
              <a:ext uri="{FF2B5EF4-FFF2-40B4-BE49-F238E27FC236}">
                <a16:creationId xmlns:a16="http://schemas.microsoft.com/office/drawing/2014/main" id="{322677B7-341B-B27E-AA3A-960A4207D0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38913" y="4851401"/>
            <a:ext cx="349250" cy="17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1" name="Text Box 11">
            <a:extLst>
              <a:ext uri="{FF2B5EF4-FFF2-40B4-BE49-F238E27FC236}">
                <a16:creationId xmlns:a16="http://schemas.microsoft.com/office/drawing/2014/main" id="{881F5D77-C99A-F13B-C9E9-6EB191D44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8164" y="4543426"/>
            <a:ext cx="37242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/>
              <a:t>Remunerazione congrua dell’opera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/>
              <a:t>e dei conferimenti</a:t>
            </a:r>
            <a:endParaRPr lang="it-IT" altLang="it-IT" sz="2400"/>
          </a:p>
        </p:txBody>
      </p:sp>
      <p:sp>
        <p:nvSpPr>
          <p:cNvPr id="18443" name="WordArt 14">
            <a:extLst>
              <a:ext uri="{FF2B5EF4-FFF2-40B4-BE49-F238E27FC236}">
                <a16:creationId xmlns:a16="http://schemas.microsoft.com/office/drawing/2014/main" id="{36BEE1CF-540F-F195-8FA0-3D57153D2A8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540751" y="260351"/>
            <a:ext cx="187642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Giannessi</a:t>
            </a:r>
          </a:p>
        </p:txBody>
      </p:sp>
      <p:sp>
        <p:nvSpPr>
          <p:cNvPr id="18444" name="AutoShape 15">
            <a:extLst>
              <a:ext uri="{FF2B5EF4-FFF2-40B4-BE49-F238E27FC236}">
                <a16:creationId xmlns:a16="http://schemas.microsoft.com/office/drawing/2014/main" id="{47E489AD-092C-C52E-180F-140FD3DA85A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649119" y="5223669"/>
            <a:ext cx="863600" cy="544512"/>
          </a:xfrm>
          <a:prstGeom prst="rightArrow">
            <a:avLst>
              <a:gd name="adj1" fmla="val 50000"/>
              <a:gd name="adj2" fmla="val 39650"/>
            </a:avLst>
          </a:prstGeom>
          <a:solidFill>
            <a:srgbClr val="FF9933"/>
          </a:solidFill>
          <a:ln>
            <a:noFill/>
          </a:ln>
          <a:effectLst>
            <a:prstShdw prst="shdw17" dist="17961" dir="13500000">
              <a:srgbClr val="995C1F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8445" name="Text Box 16">
            <a:extLst>
              <a:ext uri="{FF2B5EF4-FFF2-40B4-BE49-F238E27FC236}">
                <a16:creationId xmlns:a16="http://schemas.microsoft.com/office/drawing/2014/main" id="{72F7BA64-EB50-D602-4FE3-7B9161FF8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7851" y="5783264"/>
            <a:ext cx="8462963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 i="1"/>
              <a:t>L’azienda come fenomeno di tempo: istituto economico atto a perdurare</a:t>
            </a:r>
            <a:endParaRPr lang="it-IT" altLang="it-IT" sz="3200" i="1">
              <a:solidFill>
                <a:schemeClr val="accent1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AE10CF6-6A41-64CD-EF05-F8288DB99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Il fine </a:t>
            </a:r>
            <a:r>
              <a:rPr lang="en-GB" dirty="0" err="1"/>
              <a:t>dell’azienda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3495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>
            <a:extLst>
              <a:ext uri="{FF2B5EF4-FFF2-40B4-BE49-F238E27FC236}">
                <a16:creationId xmlns:a16="http://schemas.microsoft.com/office/drawing/2014/main" id="{AC900E17-73A3-A733-EAD7-F579055F6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1341438"/>
            <a:ext cx="751681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 i="1"/>
              <a:t>Non è né il lucro né il soddisfacimento dei bisogni individuali e collettivi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it-IT" altLang="it-IT" sz="2400" i="1"/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 i="1"/>
              <a:t> E’ uno scopo unico per tutte le aziende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endParaRPr lang="it-IT" altLang="it-IT" sz="2400" i="1"/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 i="1"/>
              <a:t>Condizioni fondamentali sono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i="1"/>
              <a:t>Entità ed il tempo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i="1"/>
              <a:t> </a:t>
            </a:r>
            <a:endParaRPr lang="it-IT" altLang="it-IT" sz="2400"/>
          </a:p>
        </p:txBody>
      </p:sp>
      <p:sp>
        <p:nvSpPr>
          <p:cNvPr id="19459" name="AutoShape 3">
            <a:extLst>
              <a:ext uri="{FF2B5EF4-FFF2-40B4-BE49-F238E27FC236}">
                <a16:creationId xmlns:a16="http://schemas.microsoft.com/office/drawing/2014/main" id="{3C5C3F0C-4323-7D62-591D-DFA86F88EEE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715125" y="2809875"/>
            <a:ext cx="381000" cy="609600"/>
          </a:xfrm>
          <a:prstGeom prst="down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9460" name="Text Box 6">
            <a:extLst>
              <a:ext uri="{FF2B5EF4-FFF2-40B4-BE49-F238E27FC236}">
                <a16:creationId xmlns:a16="http://schemas.microsoft.com/office/drawing/2014/main" id="{7B21CA1B-9B34-1954-2DCB-C682DAC21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638426"/>
            <a:ext cx="32766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000"/>
              <a:t>Venir meno della distinzione fra aziende di erogazione e di produzione</a:t>
            </a:r>
          </a:p>
        </p:txBody>
      </p:sp>
      <p:sp>
        <p:nvSpPr>
          <p:cNvPr id="19462" name="Text Box 14">
            <a:extLst>
              <a:ext uri="{FF2B5EF4-FFF2-40B4-BE49-F238E27FC236}">
                <a16:creationId xmlns:a16="http://schemas.microsoft.com/office/drawing/2014/main" id="{D30495EE-76AD-5FCF-A3D9-D1FB2AF5A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4014" y="4149725"/>
            <a:ext cx="89693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i="1" u="sng"/>
              <a:t>Può essere sintetizzato nei seguenti risultati</a:t>
            </a:r>
            <a:r>
              <a:rPr lang="it-IT" altLang="it-IT" sz="2400"/>
              <a:t>: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/>
              <a:t> economico-finanziari (redditività, solidità, liquidità)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/>
              <a:t> competitivi 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/>
              <a:t> sociali (livello di soddisfazione degli interlocutori sociali)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400"/>
              <a:t> sviluppo (crescita qualitativa / quantitativa; strutturale/operativa)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3E081E9-A795-1E93-5D12-A882B498C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</p:spPr>
        <p:txBody>
          <a:bodyPr/>
          <a:lstStyle/>
          <a:p>
            <a:r>
              <a:rPr lang="en-GB" dirty="0"/>
              <a:t>Il fine </a:t>
            </a:r>
            <a:r>
              <a:rPr lang="en-GB" dirty="0" err="1"/>
              <a:t>dell’azienda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73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>
            <a:extLst>
              <a:ext uri="{FF2B5EF4-FFF2-40B4-BE49-F238E27FC236}">
                <a16:creationId xmlns:a16="http://schemas.microsoft.com/office/drawing/2014/main" id="{EA47D378-A00F-6EC4-1663-C4932234D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4258" y="3182218"/>
            <a:ext cx="3384550" cy="47625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DURATA (tempo)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15424B38-5A0C-1AB0-8E1F-653343CAF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846" y="4300373"/>
            <a:ext cx="3382962" cy="163036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STATI </a:t>
            </a:r>
            <a:r>
              <a:rPr lang="it-IT" sz="25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DI</a:t>
            </a: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ORDINE</a:t>
            </a:r>
          </a:p>
          <a:p>
            <a:pPr>
              <a:buFontTx/>
              <a:buChar char="-"/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Combinatorio</a:t>
            </a:r>
          </a:p>
          <a:p>
            <a:pPr>
              <a:buFontTx/>
              <a:buChar char="-"/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Sistematico</a:t>
            </a:r>
          </a:p>
          <a:p>
            <a:pPr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- Composizione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79CD3332-E051-57B3-357E-5BC724449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1847" y="3021377"/>
            <a:ext cx="3395663" cy="4778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VISIONE SISTEMICA </a:t>
            </a:r>
          </a:p>
        </p:txBody>
      </p:sp>
      <p:sp>
        <p:nvSpPr>
          <p:cNvPr id="16396" name="Text Box 12">
            <a:extLst>
              <a:ext uri="{FF2B5EF4-FFF2-40B4-BE49-F238E27FC236}">
                <a16:creationId xmlns:a16="http://schemas.microsoft.com/office/drawing/2014/main" id="{981B7D87-84CF-B360-0E1B-925924A0D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3284" y="4239518"/>
            <a:ext cx="3384550" cy="4730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AUTONOMIA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3A061C40-1A5C-EADC-5028-7227728E4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258" y="1508439"/>
            <a:ext cx="3384550" cy="103187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Condizioni indicative </a:t>
            </a:r>
          </a:p>
          <a:p>
            <a:pPr algn="ctr">
              <a:defRPr/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funzionalità aziendale </a:t>
            </a:r>
          </a:p>
          <a:p>
            <a:pPr algn="ctr">
              <a:defRPr/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“Oggettive”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1A9CAD2-D056-A4E2-060F-D41187AF7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1847" y="1538123"/>
            <a:ext cx="3382963" cy="74295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Condizioni soggettive</a:t>
            </a: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95D6570B-D05D-E755-B912-2B805F6B2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1847" y="5452898"/>
            <a:ext cx="3382963" cy="4778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it-IT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ECONOMICITA’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D0C069C-1BF6-FE06-8B79-9C4193F03489}"/>
              </a:ext>
            </a:extLst>
          </p:cNvPr>
          <p:cNvSpPr txBox="1">
            <a:spLocks/>
          </p:cNvSpPr>
          <p:nvPr/>
        </p:nvSpPr>
        <p:spPr>
          <a:xfrm>
            <a:off x="731839" y="212727"/>
            <a:ext cx="10728322" cy="14773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/>
              <a:t>Requisiti</a:t>
            </a:r>
            <a:r>
              <a:rPr lang="en-GB" dirty="0"/>
              <a:t> di </a:t>
            </a:r>
            <a:r>
              <a:rPr lang="en-GB" dirty="0" err="1"/>
              <a:t>aziendalità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66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 autoUpdateAnimBg="0"/>
      <p:bldP spid="16388" grpId="0" animBg="1" autoUpdateAnimBg="0"/>
      <p:bldP spid="16389" grpId="0" animBg="1" autoUpdateAnimBg="0"/>
      <p:bldP spid="16396" grpId="0" animBg="1" autoUpdateAnimBg="0"/>
      <p:bldP spid="14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66C1F40A-4976-A0F7-BFAC-99C278E3F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MARCHI Luciano, PAOLINI Antonella (a cura di),</a:t>
            </a:r>
          </a:p>
          <a:p>
            <a:r>
              <a:rPr lang="it-IT" dirty="0"/>
              <a:t>Introduzione all’Economia Aziendale, </a:t>
            </a:r>
          </a:p>
          <a:p>
            <a:r>
              <a:rPr lang="it-IT" dirty="0"/>
              <a:t>Giappichelli, 2021 (XI edizione)</a:t>
            </a:r>
          </a:p>
          <a:p>
            <a:endParaRPr lang="it-IT" dirty="0"/>
          </a:p>
          <a:p>
            <a:r>
              <a:rPr lang="it-IT" dirty="0"/>
              <a:t>- Paragrafo 1.2.1 L’operatore </a:t>
            </a:r>
            <a:r>
              <a:rPr lang="it-IT"/>
              <a:t>economico azienda</a:t>
            </a:r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53F026A8-734C-0AA5-8183-29DEC71A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Riferimenti</a:t>
            </a:r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 descr="Linee verticali ravvicinate">
            <a:extLst>
              <a:ext uri="{FF2B5EF4-FFF2-40B4-BE49-F238E27FC236}">
                <a16:creationId xmlns:a16="http://schemas.microsoft.com/office/drawing/2014/main" id="{C7F77350-F64A-E825-CE14-81BEB0C427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1347788"/>
            <a:ext cx="381000" cy="762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1.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2B643E7F-C6BB-C7C0-8CC7-1AFEA5E03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851" y="1614488"/>
            <a:ext cx="4613275" cy="512762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  <a:effectLst>
            <a:prstShdw prst="shdw17" dist="17961" dir="2700000">
              <a:srgbClr val="00CCFF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STATICA o STRUTTURALE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87CA2BCF-B5E8-9670-3E3B-A6B38B4EB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2159001"/>
            <a:ext cx="65452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Rilievo a persone e beni disposti per il </a:t>
            </a:r>
          </a:p>
          <a:p>
            <a:pPr>
              <a:defRPr/>
            </a:pPr>
            <a:r>
              <a:rPr lang="it-IT" sz="2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conseguimento di un determinato fine …….</a:t>
            </a:r>
          </a:p>
        </p:txBody>
      </p:sp>
      <p:pic>
        <p:nvPicPr>
          <p:cNvPr id="6151" name="Picture 10" descr="IN00594_">
            <a:extLst>
              <a:ext uri="{FF2B5EF4-FFF2-40B4-BE49-F238E27FC236}">
                <a16:creationId xmlns:a16="http://schemas.microsoft.com/office/drawing/2014/main" id="{F15A6AE3-281F-BD42-D219-9FA36D5CA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643188"/>
            <a:ext cx="2514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12">
            <a:extLst>
              <a:ext uri="{FF2B5EF4-FFF2-40B4-BE49-F238E27FC236}">
                <a16:creationId xmlns:a16="http://schemas.microsoft.com/office/drawing/2014/main" id="{57D7DB99-66FE-077F-C25F-3317F9025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4292601"/>
            <a:ext cx="7777162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Organizzazione di persone e di beni economici per il raggiungimento di un fine (Vianello)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Organizzazione di beni in vista di un bisogno da soddisfare (De Dominicis)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24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8357651-994D-01BC-6B81-E014FE5B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Definizione</a:t>
            </a:r>
            <a:r>
              <a:rPr lang="en-GB" dirty="0"/>
              <a:t> “</a:t>
            </a:r>
            <a:r>
              <a:rPr lang="en-GB" dirty="0" err="1"/>
              <a:t>statica</a:t>
            </a:r>
            <a:r>
              <a:rPr lang="en-GB" dirty="0"/>
              <a:t>” di </a:t>
            </a:r>
            <a:r>
              <a:rPr lang="en-GB" dirty="0" err="1"/>
              <a:t>azienda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688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6" descr="Linee verticali ravvicinate">
            <a:extLst>
              <a:ext uri="{FF2B5EF4-FFF2-40B4-BE49-F238E27FC236}">
                <a16:creationId xmlns:a16="http://schemas.microsoft.com/office/drawing/2014/main" id="{B2C80849-0F5D-D0A9-0910-400687010B6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1052513"/>
            <a:ext cx="381000" cy="762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00CCFF"/>
                  </a:bgClr>
                </a:pattFill>
                <a:effectLst>
                  <a:outerShdw dist="45791" dir="2021404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2.</a:t>
            </a:r>
          </a:p>
        </p:txBody>
      </p:sp>
      <p:sp>
        <p:nvSpPr>
          <p:cNvPr id="29703" name="Text Box 7">
            <a:extLst>
              <a:ext uri="{FF2B5EF4-FFF2-40B4-BE49-F238E27FC236}">
                <a16:creationId xmlns:a16="http://schemas.microsoft.com/office/drawing/2014/main" id="{084D20EB-6FCE-0838-35AD-8951603D1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026" y="1309688"/>
            <a:ext cx="1908175" cy="51276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DINAMICA</a:t>
            </a:r>
          </a:p>
        </p:txBody>
      </p:sp>
      <p:sp>
        <p:nvSpPr>
          <p:cNvPr id="29705" name="Text Box 9">
            <a:extLst>
              <a:ext uri="{FF2B5EF4-FFF2-40B4-BE49-F238E27FC236}">
                <a16:creationId xmlns:a16="http://schemas.microsoft.com/office/drawing/2014/main" id="{2C52F1C4-A48D-E17F-15DC-003C4FA6A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1903414"/>
            <a:ext cx="6472238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Rilievo alle operazioni coordinate in un “sistema” che enfatizzi il fare …….</a:t>
            </a:r>
          </a:p>
        </p:txBody>
      </p:sp>
      <p:pic>
        <p:nvPicPr>
          <p:cNvPr id="7175" name="Picture 11" descr="BD10501_">
            <a:extLst>
              <a:ext uri="{FF2B5EF4-FFF2-40B4-BE49-F238E27FC236}">
                <a16:creationId xmlns:a16="http://schemas.microsoft.com/office/drawing/2014/main" id="{7640B32D-0CA0-3115-AB1F-54AA48D88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975" y="2205038"/>
            <a:ext cx="1981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12">
            <a:extLst>
              <a:ext uri="{FF2B5EF4-FFF2-40B4-BE49-F238E27FC236}">
                <a16:creationId xmlns:a16="http://schemas.microsoft.com/office/drawing/2014/main" id="{732DC8D6-0BC1-1095-F86F-235FFB184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3500438"/>
            <a:ext cx="8137525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somma di fenomeni o negozi o rapporti da amministrare…(Besta, ‘22)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coordinazione economica in atto (Zappa, ‘27)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istituto economico destinato a perdurare (Zappa ‘57)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sistema dinamico di operazioni (D’Ippolito, ‘57)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complesso economico (Onida, ‘54)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sistema di forze economiche (Amaduzzi, ‘53)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it-IT" altLang="it-IT" sz="2400"/>
              <a:t>sistema generale di accadimenti economici (Masini, ‘70)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it-IT" altLang="it-IT" sz="24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D2782B8-3090-7A4B-7D2A-29FAB564B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Definizione</a:t>
            </a:r>
            <a:r>
              <a:rPr lang="en-GB" dirty="0"/>
              <a:t> </a:t>
            </a:r>
            <a:r>
              <a:rPr lang="en-GB" dirty="0" err="1"/>
              <a:t>dinamica</a:t>
            </a:r>
            <a:r>
              <a:rPr lang="en-GB" dirty="0"/>
              <a:t> di </a:t>
            </a:r>
            <a:r>
              <a:rPr lang="en-GB" dirty="0" err="1"/>
              <a:t>azienda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34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 descr="Linee verticali ravvicinate">
            <a:extLst>
              <a:ext uri="{FF2B5EF4-FFF2-40B4-BE49-F238E27FC236}">
                <a16:creationId xmlns:a16="http://schemas.microsoft.com/office/drawing/2014/main" id="{E5823C91-A2EE-235E-2F07-1416312039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1287380"/>
            <a:ext cx="381000" cy="762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00FF00"/>
                  </a:bgClr>
                </a:pattFill>
                <a:effectLst>
                  <a:outerShdw dist="45791" dir="2021404" algn="ctr" rotWithShape="0">
                    <a:srgbClr val="808080"/>
                  </a:outerShdw>
                </a:effectLst>
                <a:latin typeface="Arial Black" panose="020B0A04020102020204" pitchFamily="34" charset="0"/>
              </a:rPr>
              <a:t>3.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96A26035-7F11-005B-17F8-26D284052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2851" y="1554080"/>
            <a:ext cx="2365375" cy="512762"/>
          </a:xfrm>
          <a:prstGeom prst="rect">
            <a:avLst/>
          </a:prstGeom>
          <a:noFill/>
          <a:ln w="9525">
            <a:solidFill>
              <a:srgbClr val="FFCC00"/>
            </a:solidFill>
            <a:miter lim="800000"/>
            <a:headEnd/>
            <a:tailEnd/>
          </a:ln>
          <a:effectLst>
            <a:prstShdw prst="shdw17" dist="17961" dir="2700000">
              <a:srgbClr val="FFCC00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COMPLESSA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D38B03AF-D2E3-E8A0-8123-186AE35D2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6" y="2062080"/>
            <a:ext cx="64500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nella sua completezza dinamico-strutturale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879501E5-A44D-39C8-9963-3F341A2D4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701967"/>
            <a:ext cx="43195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Dove si trova l’azienda?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1DF05A6C-1CA7-EEF2-2F5A-2104FEDFE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8563" y="4271880"/>
            <a:ext cx="41529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Che cosa la compone?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FC895599-7D46-8244-2071-87991E4C6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163" y="4881480"/>
            <a:ext cx="26098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Che cosa fa?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F9123F4C-FB40-165A-5FF1-A6AF11DFC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539" y="5491080"/>
            <a:ext cx="35845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Quale è il suo fine?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71653A4F-733C-669A-0DF9-2F89FD319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5338" y="6100680"/>
            <a:ext cx="52181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Quando tale fine è realizzato?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1942F642-F8D3-0F5A-5F29-A120B60FA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1476" y="2776456"/>
            <a:ext cx="89503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500"/>
              <a:t>L’oggetto di investigazione può trovare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500"/>
              <a:t>composizione/scomposizione attraverso una serie di domande</a:t>
            </a:r>
          </a:p>
        </p:txBody>
      </p:sp>
      <p:pic>
        <p:nvPicPr>
          <p:cNvPr id="8204" name="Picture 12" descr="j0078718">
            <a:extLst>
              <a:ext uri="{FF2B5EF4-FFF2-40B4-BE49-F238E27FC236}">
                <a16:creationId xmlns:a16="http://schemas.microsoft.com/office/drawing/2014/main" id="{1781AA9E-BB82-495F-D319-0D72FB369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3917867"/>
            <a:ext cx="2098675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2C1A4CF-339F-5837-DC85-97331DEAE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41909"/>
            <a:ext cx="10728322" cy="1477328"/>
          </a:xfrm>
        </p:spPr>
        <p:txBody>
          <a:bodyPr/>
          <a:lstStyle/>
          <a:p>
            <a:r>
              <a:rPr lang="en-GB" dirty="0" err="1"/>
              <a:t>Definizione</a:t>
            </a:r>
            <a:r>
              <a:rPr lang="en-GB" dirty="0"/>
              <a:t> </a:t>
            </a:r>
            <a:r>
              <a:rPr lang="en-GB" dirty="0" err="1"/>
              <a:t>complessa</a:t>
            </a:r>
            <a:r>
              <a:rPr lang="en-GB" dirty="0"/>
              <a:t> di </a:t>
            </a:r>
            <a:r>
              <a:rPr lang="en-GB" dirty="0" err="1"/>
              <a:t>azienda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03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3" grpId="0"/>
      <p:bldP spid="12294" grpId="0"/>
      <p:bldP spid="12295" grpId="0"/>
      <p:bldP spid="12296" grpId="0"/>
      <p:bldP spid="12297" grpId="0"/>
      <p:bldP spid="12298" grpId="0"/>
      <p:bldP spid="122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>
            <a:extLst>
              <a:ext uri="{FF2B5EF4-FFF2-40B4-BE49-F238E27FC236}">
                <a16:creationId xmlns:a16="http://schemas.microsoft.com/office/drawing/2014/main" id="{F29D2DDE-45C7-7FFF-541A-8704089B7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736270"/>
            <a:ext cx="463956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Dove si trova l’azienda?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1D003DEC-B7B8-763D-DAAA-F086FA01F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1893457"/>
            <a:ext cx="446365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Che cosa la compone?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8CB3C8DC-A8E8-C4C0-91B1-46C8619DA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3050644"/>
            <a:ext cx="281851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Che cosa fa?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B1001DA6-AD4B-9582-5852-ED47CE8DC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3900055"/>
            <a:ext cx="38579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Quale è il suo fine?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47D40E92-DF37-A658-F763-ED134EE21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4749466"/>
            <a:ext cx="560105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Quando tale fine è realizzato?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06F0CB76-AB28-89B4-CCFA-3F64C6B7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1176364"/>
            <a:ext cx="89492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“Nell’ordine economico generale, come unità elementare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dotata di vita propria e riflessa”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930A27A4-1D11-7D72-B0BF-8ABFACAA9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2333551"/>
            <a:ext cx="106643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“Un sistema di operazioni promanante dalla combinazione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di particolari fattori e dalla composizione di forze interne ed esterne”</a:t>
            </a:r>
          </a:p>
        </p:txBody>
      </p:sp>
      <p:sp>
        <p:nvSpPr>
          <p:cNvPr id="13322" name="Text Box 10">
            <a:extLst>
              <a:ext uri="{FF2B5EF4-FFF2-40B4-BE49-F238E27FC236}">
                <a16:creationId xmlns:a16="http://schemas.microsoft.com/office/drawing/2014/main" id="{E3538517-FAA5-B2F4-CFF3-D1EF21BA8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3490738"/>
            <a:ext cx="95010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“Realizza un’attività economica di produzione e di consumo”</a:t>
            </a:r>
          </a:p>
        </p:txBody>
      </p:sp>
      <p:sp>
        <p:nvSpPr>
          <p:cNvPr id="13323" name="Text Box 11">
            <a:extLst>
              <a:ext uri="{FF2B5EF4-FFF2-40B4-BE49-F238E27FC236}">
                <a16:creationId xmlns:a16="http://schemas.microsoft.com/office/drawing/2014/main" id="{9A9916F0-8A92-8F00-7D0A-B149E99EE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4340149"/>
            <a:ext cx="106504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“Il conseguimento dell’equilibrio economico a valere nel tempo”</a:t>
            </a:r>
          </a:p>
        </p:txBody>
      </p:sp>
      <p:sp>
        <p:nvSpPr>
          <p:cNvPr id="13324" name="Text Box 12">
            <a:extLst>
              <a:ext uri="{FF2B5EF4-FFF2-40B4-BE49-F238E27FC236}">
                <a16:creationId xmlns:a16="http://schemas.microsoft.com/office/drawing/2014/main" id="{D91708B0-12B8-0735-0965-82AE664BA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36" y="5189557"/>
            <a:ext cx="1083630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“L’equilibrio economico è conseguito quando vi è una remunerazione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adeguata dei fattori utilizzati, si ottiene un compenso al soggetto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economico proporzionale ai risultati raggiunti, le condizioni indicate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debbono verificarsi in un intervallo soddisfacente”</a:t>
            </a:r>
          </a:p>
        </p:txBody>
      </p:sp>
      <p:pic>
        <p:nvPicPr>
          <p:cNvPr id="9229" name="Picture 13" descr="PE01451_">
            <a:extLst>
              <a:ext uri="{FF2B5EF4-FFF2-40B4-BE49-F238E27FC236}">
                <a16:creationId xmlns:a16="http://schemas.microsoft.com/office/drawing/2014/main" id="{3952E2F5-185F-4C08-79F4-7617E2191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304800"/>
            <a:ext cx="169545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FA5A55F-7148-2C74-1EA5-A0DB77E2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243522"/>
            <a:ext cx="10728322" cy="1477328"/>
          </a:xfrm>
        </p:spPr>
        <p:txBody>
          <a:bodyPr/>
          <a:lstStyle/>
          <a:p>
            <a:r>
              <a:rPr lang="en-GB" dirty="0" err="1"/>
              <a:t>Componenti</a:t>
            </a:r>
            <a:r>
              <a:rPr lang="en-GB" dirty="0"/>
              <a:t> </a:t>
            </a:r>
            <a:r>
              <a:rPr lang="en-GB" dirty="0" err="1"/>
              <a:t>della</a:t>
            </a:r>
            <a:r>
              <a:rPr lang="en-GB" dirty="0"/>
              <a:t> </a:t>
            </a:r>
            <a:r>
              <a:rPr lang="en-GB" dirty="0" err="1"/>
              <a:t>definizione</a:t>
            </a:r>
            <a:r>
              <a:rPr lang="en-GB" dirty="0"/>
              <a:t> </a:t>
            </a:r>
            <a:r>
              <a:rPr lang="en-GB" dirty="0" err="1"/>
              <a:t>complessa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5576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  <p:bldP spid="13319" grpId="0"/>
      <p:bldP spid="13320" grpId="0"/>
      <p:bldP spid="13321" grpId="0"/>
      <p:bldP spid="13322" grpId="0"/>
      <p:bldP spid="13323" grpId="0"/>
      <p:bldP spid="133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>
            <a:extLst>
              <a:ext uri="{FF2B5EF4-FFF2-40B4-BE49-F238E27FC236}">
                <a16:creationId xmlns:a16="http://schemas.microsoft.com/office/drawing/2014/main" id="{A16B6542-87B4-5216-BF49-5DB4B331C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177" y="1226355"/>
            <a:ext cx="1062513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>
                <a:latin typeface="Times New Roman" panose="02020603050405020304" pitchFamily="18" charset="0"/>
              </a:rPr>
              <a:t>“L’azienda è una unità elementare dell’ordine economico-generale, dotata di vita propria e riflessa, costituita da </a:t>
            </a: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09DCACCC-3B39-04D5-67D6-6ED39CEDB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290" y="2378880"/>
            <a:ext cx="1044107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 dirty="0">
                <a:latin typeface="Times New Roman" panose="02020603050405020304" pitchFamily="18" charset="0"/>
              </a:rPr>
              <a:t>un sistema di operazioni, promanante dalla combinazione di particolari fattori e dalla composizione delle forze interne ed esterne, nel quale i fenomeni </a:t>
            </a: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1F315A81-9E86-181D-29C0-2B7317F34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290" y="3602843"/>
            <a:ext cx="91306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>
                <a:latin typeface="Times New Roman" panose="02020603050405020304" pitchFamily="18" charset="0"/>
              </a:rPr>
              <a:t>della produzione, della distribuzione e del consumo vengono predisposti per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CA210F6E-4EA6-9E86-69B7-8DAB21250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391" y="4436281"/>
            <a:ext cx="107248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>
                <a:latin typeface="Times New Roman" panose="02020603050405020304" pitchFamily="18" charset="0"/>
              </a:rPr>
              <a:t>il conseguimento di un determinato equilibrio economico, a valere nel tempo, suscettibile di offrire</a:t>
            </a: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E8F54672-FA66-2203-C4E1-7ED2475A4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677" y="5223680"/>
            <a:ext cx="103404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i="1" dirty="0">
                <a:latin typeface="Times New Roman" panose="02020603050405020304" pitchFamily="18" charset="0"/>
              </a:rPr>
              <a:t>una remunerazione adeguata dei fattori utilizzati e un compenso, proporzionale ai risultati raggiunti, al soggetto economico</a:t>
            </a:r>
            <a:r>
              <a:rPr lang="it-IT" altLang="it-IT" sz="2400" dirty="0">
                <a:latin typeface="Times New Roman" panose="02020603050405020304" pitchFamily="18" charset="0"/>
              </a:rPr>
              <a:t> </a:t>
            </a:r>
            <a:r>
              <a:rPr lang="it-IT" altLang="it-IT" sz="2400" b="1" i="1" dirty="0">
                <a:latin typeface="Times New Roman" panose="02020603050405020304" pitchFamily="18" charset="0"/>
              </a:rPr>
              <a:t>per conto del quale l’attività si svolge”</a:t>
            </a:r>
          </a:p>
        </p:txBody>
      </p:sp>
      <p:sp>
        <p:nvSpPr>
          <p:cNvPr id="10248" name="WordArt 8">
            <a:extLst>
              <a:ext uri="{FF2B5EF4-FFF2-40B4-BE49-F238E27FC236}">
                <a16:creationId xmlns:a16="http://schemas.microsoft.com/office/drawing/2014/main" id="{473083F2-EF58-965D-99E9-4B6F404877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34784" y="2957464"/>
            <a:ext cx="2379284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GB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Giannessi</a:t>
            </a:r>
            <a:endParaRPr lang="en-GB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8AC3D55-F545-0086-243A-BBFA9404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178" y="488327"/>
            <a:ext cx="10728322" cy="1477328"/>
          </a:xfrm>
        </p:spPr>
        <p:txBody>
          <a:bodyPr/>
          <a:lstStyle/>
          <a:p>
            <a:r>
              <a:rPr lang="en-GB" dirty="0" err="1"/>
              <a:t>Definizione</a:t>
            </a:r>
            <a:r>
              <a:rPr lang="en-GB" dirty="0"/>
              <a:t> </a:t>
            </a:r>
            <a:r>
              <a:rPr lang="en-GB" dirty="0" err="1"/>
              <a:t>completa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10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  <p:bldP spid="14342" grpId="0"/>
      <p:bldP spid="143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>
            <a:extLst>
              <a:ext uri="{FF2B5EF4-FFF2-40B4-BE49-F238E27FC236}">
                <a16:creationId xmlns:a16="http://schemas.microsoft.com/office/drawing/2014/main" id="{2B8D2F4D-48C1-8EDE-5D07-7F57AB16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910390"/>
            <a:ext cx="4565331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Dove si trova l’azienda?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C31CF9CE-C8A2-23C7-A3D6-143C288D6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2080025"/>
            <a:ext cx="43922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Che cosa la compone?</a:t>
            </a:r>
          </a:p>
        </p:txBody>
      </p:sp>
      <p:sp>
        <p:nvSpPr>
          <p:cNvPr id="30725" name="Text Box 5">
            <a:extLst>
              <a:ext uri="{FF2B5EF4-FFF2-40B4-BE49-F238E27FC236}">
                <a16:creationId xmlns:a16="http://schemas.microsoft.com/office/drawing/2014/main" id="{3992F6A2-5F0D-A8FD-91F7-2AAD8CD66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3249660"/>
            <a:ext cx="2773424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3. Che cosa fa?</a:t>
            </a: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id="{8D01856A-AE5F-0898-BCD1-B79E9D51C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4114495"/>
            <a:ext cx="3796246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Quale è il suo fine?</a:t>
            </a: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AF19E09B-D7A5-1043-A1E6-66D5BC008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4979330"/>
            <a:ext cx="551144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200" b="1" i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Quando tale fine è realizzato?</a:t>
            </a:r>
          </a:p>
        </p:txBody>
      </p:sp>
      <p:sp>
        <p:nvSpPr>
          <p:cNvPr id="11272" name="Text Box 8">
            <a:extLst>
              <a:ext uri="{FF2B5EF4-FFF2-40B4-BE49-F238E27FC236}">
                <a16:creationId xmlns:a16="http://schemas.microsoft.com/office/drawing/2014/main" id="{285CE2CE-D0C9-3136-55C1-F951B97F7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1357889"/>
            <a:ext cx="88061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“Nell’ordine economico generale, come unità elementare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dotata di vita propria e riflessa”</a:t>
            </a:r>
          </a:p>
        </p:txBody>
      </p:sp>
      <p:sp>
        <p:nvSpPr>
          <p:cNvPr id="11273" name="Text Box 9">
            <a:extLst>
              <a:ext uri="{FF2B5EF4-FFF2-40B4-BE49-F238E27FC236}">
                <a16:creationId xmlns:a16="http://schemas.microsoft.com/office/drawing/2014/main" id="{C062D3DC-C910-1155-B59C-188D2F64E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2527524"/>
            <a:ext cx="1095984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“Un sistema di operazioni promanante dalla combinazione di particolari fattori e dalla composizione di forze interne ed esterne”</a:t>
            </a:r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F09048CB-0291-2869-27D6-50A9739C9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3697159"/>
            <a:ext cx="934899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“Realizza un’attività economica di produzione e di consumo”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19667156-7B3E-0443-48F5-F39124872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4561994"/>
            <a:ext cx="10480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/>
              <a:t>“Il conseguimento dell’equilibrio economico a valere nel tempo”</a:t>
            </a:r>
          </a:p>
        </p:txBody>
      </p:sp>
      <p:sp>
        <p:nvSpPr>
          <p:cNvPr id="11276" name="Text Box 12">
            <a:extLst>
              <a:ext uri="{FF2B5EF4-FFF2-40B4-BE49-F238E27FC236}">
                <a16:creationId xmlns:a16="http://schemas.microsoft.com/office/drawing/2014/main" id="{FF4BC91A-8A15-2C11-9D25-BF875CA00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1" y="5426828"/>
            <a:ext cx="1114826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000" b="1" i="1" dirty="0"/>
              <a:t>“L’equilibrio economico è conseguito quando vi è una remunerazione adeguata dei fattori utilizzati, si ottiene un compenso al soggetto economico proporzionale ai risultati raggiunti, le condizioni indicate debbono verificarsi in un intervallo soddisfacente”</a:t>
            </a:r>
          </a:p>
        </p:txBody>
      </p:sp>
      <p:sp>
        <p:nvSpPr>
          <p:cNvPr id="30733" name="Oval 13">
            <a:extLst>
              <a:ext uri="{FF2B5EF4-FFF2-40B4-BE49-F238E27FC236}">
                <a16:creationId xmlns:a16="http://schemas.microsoft.com/office/drawing/2014/main" id="{0C87E248-81B7-52F7-72B8-5D0E00161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725" y="2036879"/>
            <a:ext cx="10728321" cy="1231759"/>
          </a:xfrm>
          <a:prstGeom prst="round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673ED26-CBEB-CF86-4466-D933E8ADF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138747"/>
            <a:ext cx="10728322" cy="1477328"/>
          </a:xfrm>
        </p:spPr>
        <p:txBody>
          <a:bodyPr/>
          <a:lstStyle/>
          <a:p>
            <a:r>
              <a:rPr lang="en-GB" dirty="0"/>
              <a:t>Focus </a:t>
            </a:r>
            <a:r>
              <a:rPr lang="en-GB" dirty="0" err="1"/>
              <a:t>sugli</a:t>
            </a:r>
            <a:r>
              <a:rPr lang="en-GB" dirty="0"/>
              <a:t> </a:t>
            </a:r>
            <a:r>
              <a:rPr lang="en-GB" dirty="0" err="1"/>
              <a:t>ordini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8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3">
            <a:extLst>
              <a:ext uri="{FF2B5EF4-FFF2-40B4-BE49-F238E27FC236}">
                <a16:creationId xmlns:a16="http://schemas.microsoft.com/office/drawing/2014/main" id="{F1E7F7B4-3106-BEAC-F88C-5340C9B51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2060576"/>
            <a:ext cx="7539037" cy="588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1. La </a:t>
            </a:r>
            <a:r>
              <a:rPr lang="it-IT" sz="3200" b="1" i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combinazione</a:t>
            </a:r>
            <a:r>
              <a:rPr lang="it-IT" sz="26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dei </a:t>
            </a:r>
            <a:r>
              <a:rPr 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fattori produttivi</a:t>
            </a:r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03B1EFEA-8C7F-1CAA-3F24-34A071B1B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3357563"/>
            <a:ext cx="5316538" cy="588962"/>
          </a:xfrm>
          <a:prstGeom prst="rect">
            <a:avLst/>
          </a:prstGeom>
          <a:solidFill>
            <a:srgbClr val="CCFFFF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2. Il </a:t>
            </a:r>
            <a:r>
              <a:rPr lang="it-IT" sz="3200" b="1" i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sistema</a:t>
            </a:r>
            <a:r>
              <a:rPr lang="it-IT" sz="26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delle </a:t>
            </a:r>
            <a:r>
              <a:rPr 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operazioni</a:t>
            </a:r>
          </a:p>
        </p:txBody>
      </p:sp>
      <p:sp>
        <p:nvSpPr>
          <p:cNvPr id="31749" name="Text Box 5">
            <a:extLst>
              <a:ext uri="{FF2B5EF4-FFF2-40B4-BE49-F238E27FC236}">
                <a16:creationId xmlns:a16="http://schemas.microsoft.com/office/drawing/2014/main" id="{674DC1DE-03B6-9E97-4B2F-27548A539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4699001"/>
            <a:ext cx="5653088" cy="588963"/>
          </a:xfrm>
          <a:prstGeom prst="rect">
            <a:avLst/>
          </a:prstGeom>
          <a:solidFill>
            <a:srgbClr val="FFCC99"/>
          </a:solidFill>
          <a:ln w="9525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6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3. La </a:t>
            </a:r>
            <a:r>
              <a:rPr lang="it-IT" sz="3200" b="1" i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composizione</a:t>
            </a:r>
            <a:r>
              <a:rPr lang="it-IT" sz="26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delle </a:t>
            </a:r>
            <a:r>
              <a:rPr lang="it-IT" sz="32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forze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AFA128D-15C9-946F-673D-3231CDCBC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297181"/>
            <a:ext cx="10728322" cy="1477328"/>
          </a:xfrm>
        </p:spPr>
        <p:txBody>
          <a:bodyPr/>
          <a:lstStyle/>
          <a:p>
            <a:r>
              <a:rPr lang="en-GB" dirty="0" err="1"/>
              <a:t>L’ordine</a:t>
            </a:r>
            <a:r>
              <a:rPr lang="en-GB" dirty="0"/>
              <a:t> </a:t>
            </a:r>
            <a:r>
              <a:rPr lang="en-GB" dirty="0" err="1"/>
              <a:t>aziendale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79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>
            <a:extLst>
              <a:ext uri="{FF2B5EF4-FFF2-40B4-BE49-F238E27FC236}">
                <a16:creationId xmlns:a16="http://schemas.microsoft.com/office/drawing/2014/main" id="{73F90951-8B74-FE0D-2492-08A725488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923925"/>
            <a:ext cx="8713787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26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Impiego dei singoli fattori produttivi</a:t>
            </a:r>
          </a:p>
        </p:txBody>
      </p:sp>
      <p:sp>
        <p:nvSpPr>
          <p:cNvPr id="13316" name="WordArt 8">
            <a:extLst>
              <a:ext uri="{FF2B5EF4-FFF2-40B4-BE49-F238E27FC236}">
                <a16:creationId xmlns:a16="http://schemas.microsoft.com/office/drawing/2014/main" id="{EF97FE71-DF1A-A9FF-7A65-5D13C40F43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13239" y="1933575"/>
            <a:ext cx="3438525" cy="990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GB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rgbClr val="00FFFF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modulo combinatorio</a:t>
            </a:r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DD5FC0EC-1934-69E9-A8A3-D09A0F08B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6" y="3429001"/>
            <a:ext cx="3756025" cy="5127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latin typeface="Arial" charset="0"/>
              </a:rPr>
              <a:t>sinergie combinatorie</a:t>
            </a:r>
          </a:p>
        </p:txBody>
      </p:sp>
      <p:sp>
        <p:nvSpPr>
          <p:cNvPr id="13318" name="AutoShape 10">
            <a:extLst>
              <a:ext uri="{FF2B5EF4-FFF2-40B4-BE49-F238E27FC236}">
                <a16:creationId xmlns:a16="http://schemas.microsoft.com/office/drawing/2014/main" id="{4BA588CA-3BD6-779E-F00B-BCCA2B1A1D5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46725" y="2749550"/>
            <a:ext cx="469900" cy="457200"/>
          </a:xfrm>
          <a:prstGeom prst="rightArrow">
            <a:avLst>
              <a:gd name="adj1" fmla="val 50000"/>
              <a:gd name="adj2" fmla="val 25694"/>
            </a:avLst>
          </a:prstGeom>
          <a:solidFill>
            <a:srgbClr val="00FF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32779" name="Text Box 11">
            <a:extLst>
              <a:ext uri="{FF2B5EF4-FFF2-40B4-BE49-F238E27FC236}">
                <a16:creationId xmlns:a16="http://schemas.microsoft.com/office/drawing/2014/main" id="{0817E77B-9C64-81B2-06A3-928B3337D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4308475"/>
            <a:ext cx="1479550" cy="503238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CCFFCC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Tecnico</a:t>
            </a:r>
          </a:p>
        </p:txBody>
      </p:sp>
      <p:sp>
        <p:nvSpPr>
          <p:cNvPr id="32780" name="Text Box 12">
            <a:extLst>
              <a:ext uri="{FF2B5EF4-FFF2-40B4-BE49-F238E27FC236}">
                <a16:creationId xmlns:a16="http://schemas.microsoft.com/office/drawing/2014/main" id="{ADFEAB04-8D07-4E34-8243-614738760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713" y="5461000"/>
            <a:ext cx="2032000" cy="50323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CCECFF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700" b="1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Economico</a:t>
            </a:r>
          </a:p>
        </p:txBody>
      </p:sp>
      <p:sp>
        <p:nvSpPr>
          <p:cNvPr id="13321" name="Text Box 13">
            <a:extLst>
              <a:ext uri="{FF2B5EF4-FFF2-40B4-BE49-F238E27FC236}">
                <a16:creationId xmlns:a16="http://schemas.microsoft.com/office/drawing/2014/main" id="{3FBD1122-DB19-0516-1E91-B6885401C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4149726"/>
            <a:ext cx="58801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/>
              <a:t>Soluzioni tecniche per realizzare un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/>
              <a:t>determinato processo</a:t>
            </a:r>
            <a:endParaRPr lang="it-IT" altLang="it-IT" sz="2600"/>
          </a:p>
        </p:txBody>
      </p:sp>
      <p:sp>
        <p:nvSpPr>
          <p:cNvPr id="13322" name="Text Box 14">
            <a:extLst>
              <a:ext uri="{FF2B5EF4-FFF2-40B4-BE49-F238E27FC236}">
                <a16:creationId xmlns:a16="http://schemas.microsoft.com/office/drawing/2014/main" id="{2564ADBA-D54B-9490-9642-E0112CD8A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2164" y="5280026"/>
            <a:ext cx="4999037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/>
              <a:t>Scegliere la combinazione più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b="1"/>
              <a:t>conveniente da realizzare</a:t>
            </a:r>
            <a:endParaRPr lang="it-IT" altLang="it-IT" sz="2600"/>
          </a:p>
        </p:txBody>
      </p:sp>
      <p:sp>
        <p:nvSpPr>
          <p:cNvPr id="13323" name="AutoShape 15">
            <a:extLst>
              <a:ext uri="{FF2B5EF4-FFF2-40B4-BE49-F238E27FC236}">
                <a16:creationId xmlns:a16="http://schemas.microsoft.com/office/drawing/2014/main" id="{8E2B5DAB-E950-AC5B-A582-E62437157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700" y="4273550"/>
            <a:ext cx="1524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EC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3324" name="AutoShape 16">
            <a:extLst>
              <a:ext uri="{FF2B5EF4-FFF2-40B4-BE49-F238E27FC236}">
                <a16:creationId xmlns:a16="http://schemas.microsoft.com/office/drawing/2014/main" id="{C308835C-888B-9D73-87E0-4B9F901DD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700" y="5426075"/>
            <a:ext cx="152400" cy="609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FFCC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13325" name="Text Box 17">
            <a:extLst>
              <a:ext uri="{FF2B5EF4-FFF2-40B4-BE49-F238E27FC236}">
                <a16:creationId xmlns:a16="http://schemas.microsoft.com/office/drawing/2014/main" id="{975A989C-B2FF-47C9-A29F-6F4EE5FCA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1412876"/>
            <a:ext cx="2286000" cy="175432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9999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700" b="1"/>
              <a:t>Quantitative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700" b="1"/>
              <a:t>Qualitative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700" b="1"/>
              <a:t>Spaziali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it-IT" altLang="it-IT" sz="2700" b="1"/>
              <a:t>Temporali</a:t>
            </a:r>
          </a:p>
        </p:txBody>
      </p:sp>
      <p:sp>
        <p:nvSpPr>
          <p:cNvPr id="13326" name="AutoShape 18">
            <a:extLst>
              <a:ext uri="{FF2B5EF4-FFF2-40B4-BE49-F238E27FC236}">
                <a16:creationId xmlns:a16="http://schemas.microsoft.com/office/drawing/2014/main" id="{109303C9-381F-B326-F168-594C21442078}"/>
              </a:ext>
            </a:extLst>
          </p:cNvPr>
          <p:cNvSpPr>
            <a:spLocks/>
          </p:cNvSpPr>
          <p:nvPr/>
        </p:nvSpPr>
        <p:spPr bwMode="auto">
          <a:xfrm>
            <a:off x="7896225" y="1412876"/>
            <a:ext cx="71438" cy="1871663"/>
          </a:xfrm>
          <a:prstGeom prst="leftBrace">
            <a:avLst>
              <a:gd name="adj1" fmla="val 21833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it-IT" altLang="it-IT" sz="180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64DC140-7547-54A9-E5AC-DEAC33BE3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839" y="314484"/>
            <a:ext cx="10728322" cy="1477328"/>
          </a:xfrm>
        </p:spPr>
        <p:txBody>
          <a:bodyPr/>
          <a:lstStyle/>
          <a:p>
            <a:r>
              <a:rPr lang="en-GB" dirty="0" err="1"/>
              <a:t>Ordine</a:t>
            </a:r>
            <a:r>
              <a:rPr lang="en-GB" dirty="0"/>
              <a:t> </a:t>
            </a:r>
            <a:r>
              <a:rPr lang="en-GB" dirty="0" err="1"/>
              <a:t>combinatorio</a:t>
            </a:r>
            <a:r>
              <a:rPr lang="en-GB" dirty="0"/>
              <a:t> (la </a:t>
            </a:r>
            <a:r>
              <a:rPr lang="en-GB" dirty="0" err="1"/>
              <a:t>struttura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7974784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1261</Words>
  <Application>Microsoft Office PowerPoint</Application>
  <PresentationFormat>Widescreen</PresentationFormat>
  <Paragraphs>191</Paragraphs>
  <Slides>17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9" baseType="lpstr">
      <vt:lpstr>Aptos</vt:lpstr>
      <vt:lpstr>Arial</vt:lpstr>
      <vt:lpstr>Arial Black</vt:lpstr>
      <vt:lpstr>Avenir Next LT Pro</vt:lpstr>
      <vt:lpstr>Comic Sans MS</vt:lpstr>
      <vt:lpstr>Impact</vt:lpstr>
      <vt:lpstr>Monotype Sorts</vt:lpstr>
      <vt:lpstr>Rockwell Nova Light</vt:lpstr>
      <vt:lpstr>The Hand Extrablack</vt:lpstr>
      <vt:lpstr>Times New Roman</vt:lpstr>
      <vt:lpstr>Wingdings</vt:lpstr>
      <vt:lpstr>BlobVTI</vt:lpstr>
      <vt:lpstr>Corso di Economia Aziendale Prof.ssa Daniela Mancini</vt:lpstr>
      <vt:lpstr>Definizione “statica” di azienda</vt:lpstr>
      <vt:lpstr>Definizione dinamica di azienda</vt:lpstr>
      <vt:lpstr>Definizione complessa di azienda</vt:lpstr>
      <vt:lpstr>Componenti della definizione complessa</vt:lpstr>
      <vt:lpstr>Definizione completa</vt:lpstr>
      <vt:lpstr>Focus sugli ordini</vt:lpstr>
      <vt:lpstr>L’ordine aziendale</vt:lpstr>
      <vt:lpstr>Ordine combinatorio (la struttura)</vt:lpstr>
      <vt:lpstr>Ordine sistematico (l’attività)</vt:lpstr>
      <vt:lpstr>Ordine di composizione</vt:lpstr>
      <vt:lpstr>I tre ordini come “disposizione economica”</vt:lpstr>
      <vt:lpstr>Focus sull’equilibrio economico</vt:lpstr>
      <vt:lpstr>Il fine dell’azienda </vt:lpstr>
      <vt:lpstr>Il fine dell’azienda </vt:lpstr>
      <vt:lpstr>Presentazione standard di PowerPoint</vt:lpstr>
      <vt:lpstr>Riferimenti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Economia Aziendale Prof.ssa Daniela Mancini</dc:title>
  <dc:creator>Daniela Mancini</dc:creator>
  <cp:lastModifiedBy>Daniela Mancini</cp:lastModifiedBy>
  <cp:revision>21</cp:revision>
  <dcterms:created xsi:type="dcterms:W3CDTF">2024-02-26T22:02:51Z</dcterms:created>
  <dcterms:modified xsi:type="dcterms:W3CDTF">2024-03-05T07:42:49Z</dcterms:modified>
</cp:coreProperties>
</file>